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8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0"/>
  </p:notesMasterIdLst>
  <p:sldIdLst>
    <p:sldId id="473" r:id="rId2"/>
    <p:sldId id="635" r:id="rId3"/>
    <p:sldId id="598" r:id="rId4"/>
    <p:sldId id="599" r:id="rId5"/>
    <p:sldId id="704" r:id="rId6"/>
    <p:sldId id="652" r:id="rId7"/>
    <p:sldId id="661" r:id="rId8"/>
    <p:sldId id="653" r:id="rId9"/>
    <p:sldId id="655" r:id="rId10"/>
    <p:sldId id="665" r:id="rId11"/>
    <p:sldId id="654" r:id="rId12"/>
    <p:sldId id="705" r:id="rId13"/>
    <p:sldId id="706" r:id="rId14"/>
    <p:sldId id="707" r:id="rId15"/>
    <p:sldId id="709" r:id="rId16"/>
    <p:sldId id="710" r:id="rId17"/>
    <p:sldId id="718" r:id="rId18"/>
    <p:sldId id="656" r:id="rId19"/>
    <p:sldId id="711" r:id="rId20"/>
    <p:sldId id="712" r:id="rId21"/>
    <p:sldId id="713" r:id="rId22"/>
    <p:sldId id="714" r:id="rId23"/>
    <p:sldId id="715" r:id="rId24"/>
    <p:sldId id="716" r:id="rId25"/>
    <p:sldId id="669" r:id="rId26"/>
    <p:sldId id="717" r:id="rId27"/>
    <p:sldId id="668" r:id="rId28"/>
    <p:sldId id="657" r:id="rId29"/>
    <p:sldId id="605" r:id="rId30"/>
    <p:sldId id="719" r:id="rId31"/>
    <p:sldId id="720" r:id="rId32"/>
    <p:sldId id="721" r:id="rId33"/>
    <p:sldId id="722" r:id="rId34"/>
    <p:sldId id="658" r:id="rId35"/>
    <p:sldId id="723" r:id="rId36"/>
    <p:sldId id="724" r:id="rId37"/>
    <p:sldId id="725" r:id="rId38"/>
    <p:sldId id="672" r:id="rId39"/>
    <p:sldId id="726" r:id="rId40"/>
    <p:sldId id="727" r:id="rId41"/>
    <p:sldId id="728" r:id="rId42"/>
    <p:sldId id="674" r:id="rId43"/>
    <p:sldId id="667" r:id="rId44"/>
    <p:sldId id="666" r:id="rId45"/>
    <p:sldId id="660" r:id="rId46"/>
    <p:sldId id="729" r:id="rId47"/>
    <p:sldId id="730" r:id="rId48"/>
    <p:sldId id="670" r:id="rId49"/>
  </p:sldIdLst>
  <p:sldSz cx="10080625" cy="7559675"/>
  <p:notesSz cx="7556500" cy="10693400"/>
  <p:custDataLst>
    <p:tags r:id="rId51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C6600"/>
    <a:srgbClr val="CC3300"/>
    <a:srgbClr val="FFCF89"/>
    <a:srgbClr val="FF9900"/>
    <a:srgbClr val="6DD5FF"/>
    <a:srgbClr val="2DFF8C"/>
    <a:srgbClr val="993300"/>
    <a:srgbClr val="990099"/>
    <a:srgbClr val="61D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68" autoAdjust="0"/>
  </p:normalViewPr>
  <p:slideViewPr>
    <p:cSldViewPr snapToGrid="0">
      <p:cViewPr varScale="1">
        <p:scale>
          <a:sx n="62" d="100"/>
          <a:sy n="62" d="100"/>
        </p:scale>
        <p:origin x="1240" y="56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599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29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30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955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31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304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01ACEB-DCF7-4717-AC59-AC5F9DB55067}" type="slidenum">
              <a:rPr lang="he-IL"/>
              <a:pPr/>
              <a:t>32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387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34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605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35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21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36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757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38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5517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42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16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789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448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905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268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634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4.png"/><Relationship Id="rId4" Type="http://schemas.openxmlformats.org/officeDocument/2006/relationships/image" Target="../media/image288.png"/></Relationships>
</file>

<file path=ppt/slides/_rels/slide11.xml.rels><?xml version="1.0" encoding="UTF-8" standalone="yes"?>
<Relationships xmlns="http://schemas.openxmlformats.org/package/2006/relationships"><Relationship Id="rId21" Type="http://schemas.openxmlformats.org/officeDocument/2006/relationships/image" Target="../media/image376.png"/><Relationship Id="rId12" Type="http://schemas.openxmlformats.org/officeDocument/2006/relationships/image" Target="../media/image244.png"/><Relationship Id="rId17" Type="http://schemas.openxmlformats.org/officeDocument/2006/relationships/image" Target="../media/image249.png"/><Relationship Id="rId20" Type="http://schemas.openxmlformats.org/officeDocument/2006/relationships/image" Target="../media/image375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379.png"/><Relationship Id="rId23" Type="http://schemas.openxmlformats.org/officeDocument/2006/relationships/image" Target="../media/image378.png"/><Relationship Id="rId19" Type="http://schemas.openxmlformats.org/officeDocument/2006/relationships/image" Target="../media/image251.png"/><Relationship Id="rId22" Type="http://schemas.openxmlformats.org/officeDocument/2006/relationships/image" Target="../media/image37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60.png"/><Relationship Id="rId21" Type="http://schemas.openxmlformats.org/officeDocument/2006/relationships/image" Target="../media/image63.png"/><Relationship Id="rId17" Type="http://schemas.openxmlformats.org/officeDocument/2006/relationships/image" Target="../media/image59.png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78.png"/><Relationship Id="rId15" Type="http://schemas.openxmlformats.org/officeDocument/2006/relationships/image" Target="../media/image57.png"/><Relationship Id="rId23" Type="http://schemas.openxmlformats.org/officeDocument/2006/relationships/image" Target="../media/image65.png"/><Relationship Id="rId19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9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81.pn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17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92.png"/></Relationships>
</file>

<file path=ppt/slides/_rels/slide19.xml.rels><?xml version="1.0" encoding="UTF-8" standalone="yes"?>
<Relationships xmlns="http://schemas.openxmlformats.org/package/2006/relationships"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9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7" Type="http://schemas.openxmlformats.org/officeDocument/2006/relationships/image" Target="../media/image42.png"/><Relationship Id="rId2" Type="http://schemas.openxmlformats.org/officeDocument/2006/relationships/image" Target="../media/image3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3.png"/><Relationship Id="rId5" Type="http://schemas.openxmlformats.org/officeDocument/2006/relationships/image" Target="../media/image363.png"/><Relationship Id="rId4" Type="http://schemas.openxmlformats.org/officeDocument/2006/relationships/image" Target="../media/image2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0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2.png"/><Relationship Id="rId3" Type="http://schemas.openxmlformats.org/officeDocument/2006/relationships/image" Target="../media/image340.png"/><Relationship Id="rId7" Type="http://schemas.openxmlformats.org/officeDocument/2006/relationships/image" Target="../media/image380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2.png"/><Relationship Id="rId5" Type="http://schemas.openxmlformats.org/officeDocument/2006/relationships/image" Target="../media/image361.png"/><Relationship Id="rId10" Type="http://schemas.openxmlformats.org/officeDocument/2006/relationships/image" Target="../media/image440.png"/><Relationship Id="rId4" Type="http://schemas.openxmlformats.org/officeDocument/2006/relationships/image" Target="../media/image350.png"/><Relationship Id="rId9" Type="http://schemas.openxmlformats.org/officeDocument/2006/relationships/image" Target="../media/image431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3.png"/><Relationship Id="rId3" Type="http://schemas.openxmlformats.org/officeDocument/2006/relationships/image" Target="../media/image52.png"/><Relationship Id="rId12" Type="http://schemas.openxmlformats.org/officeDocument/2006/relationships/image" Target="../media/image41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Relationship Id="rId14" Type="http://schemas.openxmlformats.org/officeDocument/2006/relationships/image" Target="../media/image4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4.png"/><Relationship Id="rId7" Type="http://schemas.openxmlformats.org/officeDocument/2006/relationships/image" Target="../media/image530.png"/><Relationship Id="rId2" Type="http://schemas.openxmlformats.org/officeDocument/2006/relationships/image" Target="../media/image5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0.png"/><Relationship Id="rId5" Type="http://schemas.openxmlformats.org/officeDocument/2006/relationships/image" Target="../media/image480.png"/><Relationship Id="rId4" Type="http://schemas.openxmlformats.org/officeDocument/2006/relationships/image" Target="../media/image470.png"/><Relationship Id="rId9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82.png"/><Relationship Id="rId4" Type="http://schemas.openxmlformats.org/officeDocument/2006/relationships/image" Target="../media/image73.png"/><Relationship Id="rId9" Type="http://schemas.openxmlformats.org/officeDocument/2006/relationships/image" Target="../media/image8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7" Type="http://schemas.openxmlformats.org/officeDocument/2006/relationships/image" Target="../media/image8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0.png"/><Relationship Id="rId5" Type="http://schemas.openxmlformats.org/officeDocument/2006/relationships/image" Target="../media/image770.png"/><Relationship Id="rId4" Type="http://schemas.openxmlformats.org/officeDocument/2006/relationships/image" Target="../media/image7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notesSlide" Target="../notesSlides/notesSlide3.xml"/><Relationship Id="rId18" Type="http://schemas.openxmlformats.org/officeDocument/2006/relationships/image" Target="../media/image5.png"/><Relationship Id="rId3" Type="http://schemas.openxmlformats.org/officeDocument/2006/relationships/tags" Target="../tags/tag4.xml"/><Relationship Id="rId21" Type="http://schemas.openxmlformats.org/officeDocument/2006/relationships/image" Target="../media/image8.png"/><Relationship Id="rId7" Type="http://schemas.openxmlformats.org/officeDocument/2006/relationships/tags" Target="../tags/tag8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.png"/><Relationship Id="rId2" Type="http://schemas.openxmlformats.org/officeDocument/2006/relationships/tags" Target="../tags/tag3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2.png"/><Relationship Id="rId23" Type="http://schemas.openxmlformats.org/officeDocument/2006/relationships/image" Target="../media/image10.png"/><Relationship Id="rId10" Type="http://schemas.openxmlformats.org/officeDocument/2006/relationships/tags" Target="../tags/tag11.xml"/><Relationship Id="rId19" Type="http://schemas.openxmlformats.org/officeDocument/2006/relationships/image" Target="../media/image6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1.png"/><Relationship Id="rId22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1.png"/><Relationship Id="rId4" Type="http://schemas.openxmlformats.org/officeDocument/2006/relationships/image" Target="../media/image8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8.png"/><Relationship Id="rId12" Type="http://schemas.openxmlformats.org/officeDocument/2006/relationships/image" Target="../media/image301.png"/><Relationship Id="rId16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120.png"/><Relationship Id="rId14" Type="http://schemas.openxmlformats.org/officeDocument/2006/relationships/image" Target="../media/image11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tags" Target="../tags/tag35.xml"/><Relationship Id="rId18" Type="http://schemas.openxmlformats.org/officeDocument/2006/relationships/image" Target="../media/image122.png"/><Relationship Id="rId26" Type="http://schemas.openxmlformats.org/officeDocument/2006/relationships/image" Target="../media/image130.png"/><Relationship Id="rId3" Type="http://schemas.openxmlformats.org/officeDocument/2006/relationships/tags" Target="../tags/tag25.xml"/><Relationship Id="rId21" Type="http://schemas.openxmlformats.org/officeDocument/2006/relationships/image" Target="../media/image125.png"/><Relationship Id="rId7" Type="http://schemas.openxmlformats.org/officeDocument/2006/relationships/tags" Target="../tags/tag29.xml"/><Relationship Id="rId12" Type="http://schemas.openxmlformats.org/officeDocument/2006/relationships/tags" Target="../tags/tag34.xml"/><Relationship Id="rId17" Type="http://schemas.openxmlformats.org/officeDocument/2006/relationships/image" Target="../media/image103.png"/><Relationship Id="rId25" Type="http://schemas.openxmlformats.org/officeDocument/2006/relationships/image" Target="../media/image129.png"/><Relationship Id="rId2" Type="http://schemas.openxmlformats.org/officeDocument/2006/relationships/tags" Target="../tags/tag24.xml"/><Relationship Id="rId16" Type="http://schemas.openxmlformats.org/officeDocument/2006/relationships/notesSlide" Target="../notesSlides/notesSlide18.xml"/><Relationship Id="rId20" Type="http://schemas.openxmlformats.org/officeDocument/2006/relationships/image" Target="../media/image124.png"/><Relationship Id="rId29" Type="http://schemas.openxmlformats.org/officeDocument/2006/relationships/image" Target="../media/image133.png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33.xml"/><Relationship Id="rId24" Type="http://schemas.openxmlformats.org/officeDocument/2006/relationships/image" Target="../media/image128.png"/><Relationship Id="rId5" Type="http://schemas.openxmlformats.org/officeDocument/2006/relationships/tags" Target="../tags/tag27.xml"/><Relationship Id="rId15" Type="http://schemas.openxmlformats.org/officeDocument/2006/relationships/slideLayout" Target="../slideLayouts/slideLayout7.xml"/><Relationship Id="rId23" Type="http://schemas.openxmlformats.org/officeDocument/2006/relationships/image" Target="../media/image127.png"/><Relationship Id="rId28" Type="http://schemas.openxmlformats.org/officeDocument/2006/relationships/image" Target="../media/image132.png"/><Relationship Id="rId10" Type="http://schemas.openxmlformats.org/officeDocument/2006/relationships/tags" Target="../tags/tag32.xml"/><Relationship Id="rId19" Type="http://schemas.openxmlformats.org/officeDocument/2006/relationships/image" Target="../media/image123.png"/><Relationship Id="rId4" Type="http://schemas.openxmlformats.org/officeDocument/2006/relationships/tags" Target="../tags/tag26.xml"/><Relationship Id="rId9" Type="http://schemas.openxmlformats.org/officeDocument/2006/relationships/tags" Target="../tags/tag31.xml"/><Relationship Id="rId14" Type="http://schemas.openxmlformats.org/officeDocument/2006/relationships/tags" Target="../tags/tag36.xml"/><Relationship Id="rId22" Type="http://schemas.openxmlformats.org/officeDocument/2006/relationships/image" Target="../media/image126.png"/><Relationship Id="rId27" Type="http://schemas.openxmlformats.org/officeDocument/2006/relationships/image" Target="../media/image13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tags" Target="../tags/tag15.xml"/><Relationship Id="rId21" Type="http://schemas.openxmlformats.org/officeDocument/2006/relationships/image" Target="../media/image19.png"/><Relationship Id="rId7" Type="http://schemas.openxmlformats.org/officeDocument/2006/relationships/tags" Target="../tags/tag19.xml"/><Relationship Id="rId12" Type="http://schemas.openxmlformats.org/officeDocument/2006/relationships/notesSlide" Target="../notesSlides/notesSlide4.xml"/><Relationship Id="rId17" Type="http://schemas.openxmlformats.org/officeDocument/2006/relationships/image" Target="../media/image15.png"/><Relationship Id="rId2" Type="http://schemas.openxmlformats.org/officeDocument/2006/relationships/tags" Target="../tags/tag14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7.xml"/><Relationship Id="rId15" Type="http://schemas.openxmlformats.org/officeDocument/2006/relationships/image" Target="../media/image13.png"/><Relationship Id="rId10" Type="http://schemas.openxmlformats.org/officeDocument/2006/relationships/tags" Target="../tags/tag22.xml"/><Relationship Id="rId19" Type="http://schemas.openxmlformats.org/officeDocument/2006/relationships/image" Target="../media/image17.png"/><Relationship Id="rId4" Type="http://schemas.openxmlformats.org/officeDocument/2006/relationships/tags" Target="../tags/tag16.xml"/><Relationship Id="rId9" Type="http://schemas.openxmlformats.org/officeDocument/2006/relationships/tags" Target="../tags/tag21.xml"/><Relationship Id="rId1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4" Type="http://schemas.openxmlformats.org/officeDocument/2006/relationships/image" Target="../media/image13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tags" Target="../tags/tag39.xml"/><Relationship Id="rId7" Type="http://schemas.openxmlformats.org/officeDocument/2006/relationships/image" Target="../media/image132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31.png"/><Relationship Id="rId11" Type="http://schemas.openxmlformats.org/officeDocument/2006/relationships/image" Target="../media/image360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02.png"/><Relationship Id="rId10" Type="http://schemas.openxmlformats.org/officeDocument/2006/relationships/image" Target="../media/image401.png"/><Relationship Id="rId9" Type="http://schemas.openxmlformats.org/officeDocument/2006/relationships/image" Target="../media/image40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4.png"/><Relationship Id="rId3" Type="http://schemas.openxmlformats.org/officeDocument/2006/relationships/image" Target="../media/image325.png"/><Relationship Id="rId7" Type="http://schemas.openxmlformats.org/officeDocument/2006/relationships/image" Target="../media/image403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1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10" Type="http://schemas.openxmlformats.org/officeDocument/2006/relationships/image" Target="../media/image371.png"/><Relationship Id="rId9" Type="http://schemas.openxmlformats.org/officeDocument/2006/relationships/image" Target="../media/image37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5.png"/><Relationship Id="rId18" Type="http://schemas.openxmlformats.org/officeDocument/2006/relationships/image" Target="../media/image24.png"/><Relationship Id="rId17" Type="http://schemas.openxmlformats.org/officeDocument/2006/relationships/image" Target="../media/image23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1.png"/><Relationship Id="rId19" Type="http://schemas.openxmlformats.org/officeDocument/2006/relationships/image" Target="../media/image25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07965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492364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06" y="4357017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2 – </a:t>
            </a:r>
            <a:b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 Decision Processes</a:t>
            </a:r>
            <a:endParaRPr lang="en-GB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48" y="6625259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modified 14/11/2019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609562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Limiting </a:t>
            </a:r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average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Discounted cost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75" name="Title 1"/>
          <p:cNvSpPr txBox="1">
            <a:spLocks/>
          </p:cNvSpPr>
          <p:nvPr/>
        </p:nvSpPr>
        <p:spPr bwMode="auto">
          <a:xfrm>
            <a:off x="-4358" y="3895946"/>
            <a:ext cx="10080625" cy="138499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can be used, in principle, to convert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algorithms for the 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discounted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case to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algorithms for the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limiting average 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itle 1"/>
              <p:cNvSpPr txBox="1">
                <a:spLocks/>
              </p:cNvSpPr>
              <p:nvPr/>
            </p:nvSpPr>
            <p:spPr bwMode="auto">
              <a:xfrm>
                <a:off x="97426" y="1624475"/>
                <a:ext cx="10080625" cy="77168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𝐷𝑖𝑠𝑐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sub>
                      </m:sSub>
                      <m:d>
                        <m:d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𝒄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groupChr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groupCh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𝑇𝑜𝑡𝑎𝑙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426" y="1624475"/>
                <a:ext cx="10080625" cy="7716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itle 1"/>
              <p:cNvSpPr txBox="1">
                <a:spLocks/>
              </p:cNvSpPr>
              <p:nvPr/>
            </p:nvSpPr>
            <p:spPr bwMode="auto">
              <a:xfrm>
                <a:off x="97424" y="2722299"/>
                <a:ext cx="10080625" cy="77168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e>
                      </m:d>
                      <m:sSub>
                        <m:sSub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𝐷𝑖𝑠𝑐</m:t>
                          </m:r>
                        </m:e>
                        <m:sub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sub>
                      </m:sSub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groupChrPr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groupCh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𝐿𝑖𝑚𝐴𝑣𝑔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424" y="2722299"/>
                <a:ext cx="10080625" cy="7716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itle 1"/>
          <p:cNvSpPr txBox="1">
            <a:spLocks/>
          </p:cNvSpPr>
          <p:nvPr/>
        </p:nvSpPr>
        <p:spPr bwMode="auto">
          <a:xfrm>
            <a:off x="10882" y="5535989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Usually means that we have to work with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pairs of values: “gains” and “biases”.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 bwMode="auto">
          <a:xfrm>
            <a:off x="-4358" y="6714368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cost is simpler.</a:t>
            </a:r>
          </a:p>
        </p:txBody>
      </p:sp>
    </p:spTree>
    <p:extLst>
      <p:ext uri="{BB962C8B-B14F-4D97-AF65-F5344CB8AC3E}">
        <p14:creationId xmlns:p14="http://schemas.microsoft.com/office/powerpoint/2010/main" val="344439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9960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MDP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terminology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-1" y="149170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set of states (vertices).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1491704"/>
                <a:ext cx="10080625" cy="521681"/>
              </a:xfrm>
              <a:prstGeom prst="rect">
                <a:avLst/>
              </a:prstGeom>
              <a:blipFill>
                <a:blip r:embed="rId12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21770" y="2114069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set of actions from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70" y="2114069"/>
                <a:ext cx="10080625" cy="521681"/>
              </a:xfrm>
              <a:prstGeom prst="rect">
                <a:avLst/>
              </a:prstGeom>
              <a:blipFill>
                <a:blip r:embed="rId20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32654" y="273643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cost of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4" y="2736434"/>
                <a:ext cx="10080625" cy="521681"/>
              </a:xfrm>
              <a:prstGeom prst="rect">
                <a:avLst/>
              </a:prstGeom>
              <a:blipFill>
                <a:blip r:embed="rId21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68" y="3358799"/>
                <a:ext cx="10080625" cy="5648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probability of moving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after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8" y="3358799"/>
                <a:ext cx="10080625" cy="564898"/>
              </a:xfrm>
              <a:prstGeom prst="rect">
                <a:avLst/>
              </a:prstGeom>
              <a:blipFill>
                <a:blip r:embed="rId22"/>
                <a:stretch>
                  <a:fillRect t="-19355" b="-247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32653" y="4024380"/>
                <a:ext cx="10080625" cy="5906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accent2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</a:t>
                </a:r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every</a:t>
                </a:r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⨃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3" y="4024380"/>
                <a:ext cx="10080625" cy="590611"/>
              </a:xfrm>
              <a:prstGeom prst="rect">
                <a:avLst/>
              </a:prstGeom>
              <a:blipFill>
                <a:blip r:embed="rId23"/>
                <a:stretch>
                  <a:fillRect t="-18557" b="-195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1765" y="4704709"/>
                <a:ext cx="10080625" cy="579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probability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game ends.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5" y="4704709"/>
                <a:ext cx="10080625" cy="579646"/>
              </a:xfrm>
              <a:prstGeom prst="rect">
                <a:avLst/>
              </a:prstGeom>
              <a:blipFill>
                <a:blip r:embed="rId17"/>
                <a:stretch>
                  <a:fillRect t="-18947" b="-221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10880" y="5385038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</a:t>
            </a:r>
            <a:r>
              <a:rPr lang="en-US" sz="30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not considered to be a state.)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32650" y="6007403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player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controller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0" y="6007403"/>
                <a:ext cx="10080625" cy="521681"/>
              </a:xfrm>
              <a:prstGeom prst="rect">
                <a:avLst/>
              </a:prstGeom>
              <a:blipFill>
                <a:blip r:embed="rId24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43535" y="6629767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strategy</a:t>
                </a:r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policy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535" y="6629767"/>
                <a:ext cx="10080625" cy="521681"/>
              </a:xfrm>
              <a:prstGeom prst="rect">
                <a:avLst/>
              </a:prstGeom>
              <a:blipFill>
                <a:blip r:embed="rId19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007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1466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Markov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chains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-1" y="1255402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Markov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chain is an MDP in which there is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only one action from each state.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22380" y="2613146"/>
                <a:ext cx="10080625" cy="1938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More generally, a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Markov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chain is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stochastic process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 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such that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ℙ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r>
                  <a:rPr lang="en-US" sz="3000" b="0" i="1" dirty="0" smtClean="0">
                    <a:solidFill>
                      <a:srgbClr val="0033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  <a:t/>
                </a:r>
                <a:br>
                  <a:rPr lang="en-US" sz="3000" b="0" i="1" dirty="0" smtClean="0">
                    <a:solidFill>
                      <a:srgbClr val="0033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</a:br>
                <a:r>
                  <a:rPr lang="en-US" sz="3000" b="0" i="1" dirty="0" smtClean="0">
                    <a:solidFill>
                      <a:srgbClr val="0033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= 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ℙ</m:t>
                    </m:r>
                    <m:d>
                      <m:dPr>
                        <m:begChr m:val="["/>
                        <m:endChr m:val="]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380" y="2613146"/>
                <a:ext cx="10080625" cy="1938992"/>
              </a:xfrm>
              <a:prstGeom prst="rect">
                <a:avLst/>
              </a:prstGeom>
              <a:blipFill>
                <a:blip r:embed="rId4"/>
                <a:stretch>
                  <a:fillRect t="-40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68" y="4838277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ℙ</m:t>
                    </m:r>
                    <m:d>
                      <m:dPr>
                        <m:begChr m:val="["/>
                        <m:endChr m:val="]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e>
                        <m:sSub>
                          <m:sSubPr>
                            <m:ctrlPr>
                              <a:rPr lang="en-US" sz="30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does not depend 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then the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Markov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chain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is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time-homogeneous.</a:t>
                </a:r>
                <a:endParaRPr lang="en-US" sz="3000" i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8" y="4838277"/>
                <a:ext cx="10080625" cy="1015663"/>
              </a:xfrm>
              <a:prstGeom prst="rect">
                <a:avLst/>
              </a:prstGeom>
              <a:blipFill>
                <a:blip r:embed="rId5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9784" y="6120832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Markov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chain is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finite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if the random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can assume only a finite number of values. </a:t>
                </a:r>
                <a:endParaRPr lang="en-US" sz="3000" i="1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6120832"/>
                <a:ext cx="10080625" cy="1015663"/>
              </a:xfrm>
              <a:prstGeom prst="rect">
                <a:avLst/>
              </a:prstGeom>
              <a:blipFill>
                <a:blip r:embed="rId6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81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73572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Markov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chains (with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costs)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1" y="1162936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finite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set of states.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1162936"/>
                <a:ext cx="10080625" cy="521681"/>
              </a:xfrm>
              <a:prstGeom prst="rect">
                <a:avLst/>
              </a:prstGeom>
              <a:blipFill>
                <a:blip r:embed="rId15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1768" y="2301530"/>
                <a:ext cx="10080625" cy="556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probability of moving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in one step.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8" y="2301530"/>
                <a:ext cx="10080625" cy="556178"/>
              </a:xfrm>
              <a:prstGeom prst="rect">
                <a:avLst/>
              </a:prstGeom>
              <a:blipFill>
                <a:blip r:embed="rId16"/>
                <a:stretch>
                  <a:fillRect t="-19780" b="-2747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32654" y="1732233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cost of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4" y="1732233"/>
                <a:ext cx="10080625" cy="521681"/>
              </a:xfrm>
              <a:prstGeom prst="rect">
                <a:avLst/>
              </a:prstGeom>
              <a:blipFill>
                <a:blip r:embed="rId17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32653" y="3517838"/>
                <a:ext cx="10080625" cy="5906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accent2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</a:t>
                </a:r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every</a:t>
                </a:r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3" y="3517838"/>
                <a:ext cx="10080625" cy="590611"/>
              </a:xfrm>
              <a:prstGeom prst="rect">
                <a:avLst/>
              </a:prstGeom>
              <a:blipFill>
                <a:blip r:embed="rId18"/>
                <a:stretch>
                  <a:fillRect t="-18557" b="-195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21765" y="4156065"/>
                <a:ext cx="10080625" cy="579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probability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chain </a:t>
                </a:r>
                <a:r>
                  <a:rPr lang="en-US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stops.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5" y="4156065"/>
                <a:ext cx="10080625" cy="579646"/>
              </a:xfrm>
              <a:prstGeom prst="rect">
                <a:avLst/>
              </a:prstGeom>
              <a:blipFill>
                <a:blip r:embed="rId19"/>
                <a:stretch>
                  <a:fillRect t="-18947" b="-221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9784" y="2905324"/>
                <a:ext cx="10080625" cy="5648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≤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,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2905324"/>
                <a:ext cx="10080625" cy="564898"/>
              </a:xfrm>
              <a:prstGeom prst="rect">
                <a:avLst/>
              </a:prstGeom>
              <a:blipFill>
                <a:blip r:embed="rId20"/>
                <a:stretch>
                  <a:fillRect t="-19565" b="-2608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-490" y="4783327"/>
                <a:ext cx="10080625" cy="5648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=(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transition matrix.</a:t>
                </a:r>
                <a:endParaRPr lang="en-US" sz="30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0" y="4783327"/>
                <a:ext cx="10080625" cy="564898"/>
              </a:xfrm>
              <a:prstGeom prst="rect">
                <a:avLst/>
              </a:prstGeom>
              <a:blipFill>
                <a:blip r:embed="rId21"/>
                <a:stretch>
                  <a:fillRect t="-19565" b="-2608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8074" y="5395841"/>
                <a:ext cx="10080625" cy="7469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 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𝑟</m:t>
                                </m:r>
                              </m:e>
                            </m:d>
                          </m:sup>
                        </m:sSubSup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</m:t>
                        </m:r>
                      </m:sup>
                    </m:sSup>
                  </m:oMath>
                </a14:m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</m:t>
                    </m:r>
                  </m:oMath>
                </a14:m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-step transition matrix.</a:t>
                </a:r>
                <a:endParaRPr lang="en-US" sz="30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74" y="5395841"/>
                <a:ext cx="10080625" cy="746936"/>
              </a:xfrm>
              <a:prstGeom prst="rect">
                <a:avLst/>
              </a:prstGeom>
              <a:blipFill>
                <a:blip r:embed="rId24"/>
                <a:stretch>
                  <a:fillRect b="-89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34"/>
              <p:cNvSpPr txBox="1">
                <a:spLocks noChangeArrowheads="1"/>
              </p:cNvSpPr>
              <p:nvPr/>
            </p:nvSpPr>
            <p:spPr bwMode="auto">
              <a:xfrm>
                <a:off x="6364" y="6190397"/>
                <a:ext cx="10080625" cy="1134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0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</m:sub>
                        <m:sup>
                          <m:d>
                            <m:dPr>
                              <m:ctrlP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𝑟</m:t>
                              </m:r>
                            </m:e>
                          </m:d>
                        </m:sup>
                      </m:sSubSup>
                      <m:r>
                        <a:rPr lang="en-US" sz="30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𝑟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bSup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𝑟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bSup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30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64" y="6190397"/>
                <a:ext cx="10080625" cy="1134221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06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  <p:bldP spid="18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481792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Stopping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Markov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chains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1761" y="1770056"/>
            <a:ext cx="10080625" cy="1494946"/>
            <a:chOff x="21761" y="4677641"/>
            <a:chExt cx="10080625" cy="1494946"/>
          </a:xfrm>
        </p:grpSpPr>
        <p:sp>
          <p:nvSpPr>
            <p:cNvPr id="14" name="Text Box 34"/>
            <p:cNvSpPr txBox="1">
              <a:spLocks noChangeArrowheads="1"/>
            </p:cNvSpPr>
            <p:nvPr/>
          </p:nvSpPr>
          <p:spPr bwMode="auto">
            <a:xfrm>
              <a:off x="21761" y="4694550"/>
              <a:ext cx="10080625" cy="1477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b="1" u="sng" dirty="0" smtClean="0">
                  <a:latin typeface="Times New Roman" pitchFamily="18" charset="0"/>
                  <a:cs typeface="Times New Roman" pitchFamily="18" charset="0"/>
                </a:rPr>
                <a:t>Stopping condition:</a:t>
              </a:r>
              <a:br>
                <a:rPr lang="en-US" sz="3000" b="1" u="sng" dirty="0" smtClean="0">
                  <a:latin typeface="Times New Roman" pitchFamily="18" charset="0"/>
                  <a:cs typeface="Times New Roman" pitchFamily="18" charset="0"/>
                </a:rPr>
              </a:b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From every initial state, </a:t>
              </a:r>
              <a:br>
                <a:rPr lang="en-US" sz="3000" dirty="0" smtClean="0">
                  <a:latin typeface="Times New Roman" pitchFamily="18" charset="0"/>
                  <a:cs typeface="Times New Roman" pitchFamily="18" charset="0"/>
                </a:rPr>
              </a:b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the chain </a:t>
              </a:r>
              <a:r>
                <a:rPr lang="en-US" sz="3000" i="1" dirty="0" smtClean="0">
                  <a:latin typeface="Times New Roman" pitchFamily="18" charset="0"/>
                  <a:cs typeface="Times New Roman" pitchFamily="18" charset="0"/>
                </a:rPr>
                <a:t>stops</a:t>
              </a: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 with probability 1.</a:t>
              </a:r>
              <a:endParaRPr lang="en-US" sz="30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632857" y="4677641"/>
              <a:ext cx="6509657" cy="1494946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17" name="Text Box 34"/>
          <p:cNvSpPr txBox="1">
            <a:spLocks noChangeArrowheads="1"/>
          </p:cNvSpPr>
          <p:nvPr/>
        </p:nvSpPr>
        <p:spPr bwMode="auto">
          <a:xfrm>
            <a:off x="-493" y="3685865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1: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Describe a simple linear time algorithm for finding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the states from which a chain stops with probability 1.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8071" y="4927323"/>
                <a:ext cx="10080625" cy="18158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Exercise 2: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Show that if a Markov chain is stopping, then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exists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such that from every initial state the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chain stops after at most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steps with probability at least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𝜀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number of states.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71" y="4927323"/>
                <a:ext cx="10080625" cy="1815882"/>
              </a:xfrm>
              <a:prstGeom prst="rect">
                <a:avLst/>
              </a:prstGeom>
              <a:blipFill>
                <a:blip r:embed="rId2"/>
                <a:stretch>
                  <a:fillRect t="-3356" b="-838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312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1453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 of a 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Markov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chain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1" y="4384583"/>
            <a:ext cx="10080625" cy="758077"/>
            <a:chOff x="-1" y="3300869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3476556"/>
                  <a:ext cx="10080625" cy="7721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3476556"/>
                  <a:ext cx="10080625" cy="772172"/>
                </a:xfrm>
                <a:prstGeom prst="rect">
                  <a:avLst/>
                </a:prstGeom>
                <a:blipFill>
                  <a:blip r:embed="rId3"/>
                  <a:stretch>
                    <a:fillRect t="-18947" b="-22105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/>
            <p:cNvSpPr/>
            <p:nvPr/>
          </p:nvSpPr>
          <p:spPr bwMode="auto">
            <a:xfrm>
              <a:off x="1692954" y="3300869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32644" y="2250008"/>
                <a:ext cx="10080625" cy="893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For a stopping Markov chain, we can consider the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total cost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incurred by running the Markov chain from each initial state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44" y="2250008"/>
                <a:ext cx="10080625" cy="893834"/>
              </a:xfrm>
              <a:prstGeom prst="rect">
                <a:avLst/>
              </a:prstGeom>
              <a:blipFill>
                <a:blip r:embed="rId4"/>
                <a:stretch>
                  <a:fillRect t="-10204" b="-183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11482" y="5327747"/>
            <a:ext cx="10080625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 matrix notation: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2404" y="5943567"/>
            <a:ext cx="4418500" cy="666956"/>
            <a:chOff x="-10886" y="5482773"/>
            <a:chExt cx="4418500" cy="666956"/>
          </a:xfrm>
        </p:grpSpPr>
        <p:sp>
          <p:nvSpPr>
            <p:cNvPr id="9" name="Rectangle 8"/>
            <p:cNvSpPr/>
            <p:nvPr/>
          </p:nvSpPr>
          <p:spPr bwMode="auto">
            <a:xfrm>
              <a:off x="229986" y="5482773"/>
              <a:ext cx="3731262" cy="666956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0886" y="5595987"/>
                  <a:ext cx="4418500" cy="52168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oMath>
                    </m:oMathPara>
                  </a14:m>
                  <a:endParaRPr lang="en-US" sz="3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0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0886" y="5595987"/>
                  <a:ext cx="4418500" cy="52168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490" y="1068495"/>
                <a:ext cx="10080625" cy="5334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=(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transition matrix.</a:t>
                </a:r>
                <a:endParaRPr lang="en-US" sz="28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0" y="1068495"/>
                <a:ext cx="10080625" cy="533479"/>
              </a:xfrm>
              <a:prstGeom prst="rect">
                <a:avLst/>
              </a:prstGeom>
              <a:blipFill>
                <a:blip r:embed="rId6"/>
                <a:stretch>
                  <a:fillRect t="-15909" b="-2386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-2200" y="1621585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=(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state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cost vector.</a:t>
                </a:r>
                <a:endParaRPr lang="en-US" sz="28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00" y="1621585"/>
                <a:ext cx="10080625" cy="493084"/>
              </a:xfrm>
              <a:prstGeom prst="rect">
                <a:avLst/>
              </a:prstGeom>
              <a:blipFill>
                <a:blip r:embed="rId7"/>
                <a:stretch>
                  <a:fillRect t="-18519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4055977" y="5962405"/>
            <a:ext cx="5858592" cy="666956"/>
            <a:chOff x="-10886" y="5482773"/>
            <a:chExt cx="5858592" cy="666956"/>
          </a:xfrm>
        </p:grpSpPr>
        <p:sp>
          <p:nvSpPr>
            <p:cNvPr id="20" name="Rectangle 19"/>
            <p:cNvSpPr/>
            <p:nvPr/>
          </p:nvSpPr>
          <p:spPr bwMode="auto">
            <a:xfrm>
              <a:off x="229986" y="5482773"/>
              <a:ext cx="5473882" cy="666956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0886" y="5595987"/>
                  <a:ext cx="5858592" cy="5225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3000" b="1" dirty="0" smtClean="0">
                      <a:solidFill>
                        <a:srgbClr val="0033CC"/>
                      </a:solidFill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𝒚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𝑟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≥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𝑃</m:t>
                                  </m:r>
                                </m:e>
                                <m:sup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𝑟</m:t>
                                  </m:r>
                                </m:sup>
                              </m:sSup>
                            </m:e>
                          </m:nary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𝑐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𝐼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𝑃</m:t>
                              </m:r>
                            </m:e>
                          </m:d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3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𝒄</m:t>
                      </m:r>
                    </m:oMath>
                  </a14:m>
                  <a:endParaRPr lang="en-US" sz="3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1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0886" y="5595987"/>
                  <a:ext cx="5858592" cy="52257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/>
          <p:cNvGrpSpPr/>
          <p:nvPr/>
        </p:nvGrpSpPr>
        <p:grpSpPr>
          <a:xfrm>
            <a:off x="-1711" y="3414943"/>
            <a:ext cx="10080625" cy="783670"/>
            <a:chOff x="-1" y="3300869"/>
            <a:chExt cx="10080625" cy="10439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3421812"/>
                  <a:ext cx="10080625" cy="9230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𝑟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≥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𝑟</m:t>
                                      </m:r>
                                    </m:e>
                                  </m:d>
                                </m:sup>
                              </m:sSubSup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3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3421812"/>
                  <a:ext cx="10080625" cy="923019"/>
                </a:xfrm>
                <a:prstGeom prst="rect">
                  <a:avLst/>
                </a:prstGeom>
                <a:blipFill>
                  <a:blip r:embed="rId9"/>
                  <a:stretch>
                    <a:fillRect t="-3509" b="-14035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Rectangle 23"/>
            <p:cNvSpPr/>
            <p:nvPr/>
          </p:nvSpPr>
          <p:spPr bwMode="auto">
            <a:xfrm>
              <a:off x="1692954" y="3300869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4"/>
              <p:cNvSpPr txBox="1">
                <a:spLocks noChangeArrowheads="1"/>
              </p:cNvSpPr>
              <p:nvPr/>
            </p:nvSpPr>
            <p:spPr bwMode="auto">
              <a:xfrm>
                <a:off x="-710" y="6860891"/>
                <a:ext cx="10080625" cy="4644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(Note: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𝐼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for every matrix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𝑃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.)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710" y="6860891"/>
                <a:ext cx="10080625" cy="464423"/>
              </a:xfrm>
              <a:prstGeom prst="rect">
                <a:avLst/>
              </a:prstGeom>
              <a:blipFill>
                <a:blip r:embed="rId10"/>
                <a:stretch>
                  <a:fillRect t="-16883" b="-3246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130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/>
      <p:bldP spid="18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8919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 of a 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Markov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chain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2404" y="1599134"/>
            <a:ext cx="4418500" cy="666956"/>
            <a:chOff x="-10886" y="5482773"/>
            <a:chExt cx="4418500" cy="666956"/>
          </a:xfrm>
        </p:grpSpPr>
        <p:sp>
          <p:nvSpPr>
            <p:cNvPr id="9" name="Rectangle 8"/>
            <p:cNvSpPr/>
            <p:nvPr/>
          </p:nvSpPr>
          <p:spPr bwMode="auto">
            <a:xfrm>
              <a:off x="229986" y="5482773"/>
              <a:ext cx="3731262" cy="666956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0886" y="5595987"/>
                  <a:ext cx="4418500" cy="52168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oMath>
                    </m:oMathPara>
                  </a14:m>
                  <a:endParaRPr lang="en-US" sz="3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0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0886" y="5595987"/>
                  <a:ext cx="4418500" cy="52168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/>
          <p:cNvGrpSpPr/>
          <p:nvPr/>
        </p:nvGrpSpPr>
        <p:grpSpPr>
          <a:xfrm>
            <a:off x="4055977" y="1617972"/>
            <a:ext cx="5858592" cy="666956"/>
            <a:chOff x="-10886" y="5482773"/>
            <a:chExt cx="5858592" cy="666956"/>
          </a:xfrm>
        </p:grpSpPr>
        <p:sp>
          <p:nvSpPr>
            <p:cNvPr id="20" name="Rectangle 19"/>
            <p:cNvSpPr/>
            <p:nvPr/>
          </p:nvSpPr>
          <p:spPr bwMode="auto">
            <a:xfrm>
              <a:off x="229986" y="5482773"/>
              <a:ext cx="5473882" cy="666956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0886" y="5595987"/>
                  <a:ext cx="5858592" cy="5225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3000" b="1" dirty="0" smtClean="0">
                      <a:solidFill>
                        <a:srgbClr val="0033CC"/>
                      </a:solidFill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𝒚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𝑟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≥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𝑃</m:t>
                                  </m:r>
                                </m:e>
                                <m:sup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𝑟</m:t>
                                  </m:r>
                                </m:sup>
                              </m:sSup>
                            </m:e>
                          </m:nary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𝑐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𝐼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𝑃</m:t>
                              </m:r>
                            </m:e>
                          </m:d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3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𝒄</m:t>
                      </m:r>
                    </m:oMath>
                  </a14:m>
                  <a:endParaRPr lang="en-US" sz="3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1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0886" y="5595987"/>
                  <a:ext cx="5858592" cy="52257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4"/>
              <p:cNvSpPr txBox="1">
                <a:spLocks noChangeArrowheads="1"/>
              </p:cNvSpPr>
              <p:nvPr/>
            </p:nvSpPr>
            <p:spPr bwMode="auto">
              <a:xfrm>
                <a:off x="-493" y="2607080"/>
                <a:ext cx="10080625" cy="2862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Exercise 3: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Show that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the transition matrix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of a stopping Markov chain, then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𝑃</m:t>
                            </m:r>
                          </m:e>
                        </m:d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  <m:r>
                      <a:rPr lang="en-US" sz="3000" b="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altLang="zh-CN" sz="30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≥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sup>
                        </m:sSup>
                      </m:e>
                    </m:nary>
                  </m:oMath>
                </a14:m>
                <a:r>
                  <a:rPr lang="zh-CN" altLang="en-US" sz="3000" dirty="0" smtClean="0">
                    <a:latin typeface="Times New Roman" pitchFamily="18" charset="0"/>
                    <a:cs typeface="Times New Roman" pitchFamily="18" charset="0"/>
                  </a:rPr>
                  <a:t>，</a:t>
                </a:r>
                <a:r>
                  <a:rPr lang="en-US" altLang="zh-CN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CN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CN" sz="3000" dirty="0" smtClean="0">
                    <a:latin typeface="Times New Roman" pitchFamily="18" charset="0"/>
                    <a:cs typeface="Times New Roman" pitchFamily="18" charset="0"/>
                  </a:rPr>
                  <a:t>i.e., the sum converges and the equality holds.</a:t>
                </a:r>
                <a:br>
                  <a:rPr lang="en-US" altLang="zh-CN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CN" sz="3000" dirty="0" smtClean="0">
                    <a:latin typeface="Times New Roman" pitchFamily="18" charset="0"/>
                    <a:cs typeface="Times New Roman" pitchFamily="18" charset="0"/>
                  </a:rPr>
                  <a:t>In particular, all the entries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𝑃</m:t>
                            </m:r>
                          </m:e>
                        </m:d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are non-negative,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all entries on the diagonal are at least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3" y="2607080"/>
                <a:ext cx="10080625" cy="2862322"/>
              </a:xfrm>
              <a:prstGeom prst="rect">
                <a:avLst/>
              </a:prstGeom>
              <a:blipFill>
                <a:blip r:embed="rId8"/>
                <a:stretch>
                  <a:fillRect t="-2772" b="-575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12096" y="5771990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(Hint: Use Exercise 2.)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0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3782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Expected number of visits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4"/>
              <p:cNvSpPr txBox="1">
                <a:spLocks noChangeArrowheads="1"/>
              </p:cNvSpPr>
              <p:nvPr/>
            </p:nvSpPr>
            <p:spPr bwMode="auto">
              <a:xfrm>
                <a:off x="-493" y="1507751"/>
                <a:ext cx="10080625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𝑃</m:t>
                            </m:r>
                          </m:e>
                        </m:d>
                      </m:e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  <m:r>
                      <a:rPr lang="en-US" sz="3200" b="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altLang="zh-CN" sz="32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≥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sup>
                        </m:sSup>
                      </m:e>
                    </m:nary>
                  </m:oMath>
                </a14:m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3" y="1507751"/>
                <a:ext cx="1008062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0386" y="2359262"/>
                <a:ext cx="10080625" cy="6948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Meaning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𝐼</m:t>
                                    </m:r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𝑃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86" y="2359262"/>
                <a:ext cx="10080625" cy="694870"/>
              </a:xfrm>
              <a:prstGeom prst="rect">
                <a:avLst/>
              </a:prstGeom>
              <a:blipFill>
                <a:blip r:embed="rId4"/>
                <a:stretch>
                  <a:fillRect t="-12281" b="-52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8676" y="3056188"/>
                <a:ext cx="10080625" cy="9510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Expected number of times of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being at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when starting at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76" y="3056188"/>
                <a:ext cx="10080625" cy="951030"/>
              </a:xfrm>
              <a:prstGeom prst="rect">
                <a:avLst/>
              </a:prstGeom>
              <a:blipFill>
                <a:blip r:embed="rId5"/>
                <a:stretch>
                  <a:fillRect t="-11538" b="-192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-1598" y="5542538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𝐼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𝑃</m:t>
                              </m:r>
                            </m:e>
                          </m:d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598" y="5542538"/>
                <a:ext cx="10080625" cy="5216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7240" y="4369571"/>
                <a:ext cx="10080625" cy="994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we start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times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and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the expected total number of times of visiting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240" y="4369571"/>
                <a:ext cx="10080625" cy="994247"/>
              </a:xfrm>
              <a:prstGeom prst="rect">
                <a:avLst/>
              </a:prstGeom>
              <a:blipFill>
                <a:blip r:embed="rId7"/>
                <a:stretch>
                  <a:fillRect t="-11043" b="-1411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415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51934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Optimal strategies for MDPs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0880" y="1837640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policy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optimal if for every other policy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0" y="1837640"/>
                <a:ext cx="10080625" cy="521681"/>
              </a:xfrm>
              <a:prstGeom prst="rect">
                <a:avLst/>
              </a:prstGeom>
              <a:blipFill>
                <a:blip r:embed="rId15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32651" y="2534328"/>
                <a:ext cx="10080625" cy="5257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</m:t>
                    </m:r>
                    <m:sSubSup>
                      <m:sSub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𝑇𝑂𝑇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d>
                      <m:d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d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≤ </m:t>
                    </m:r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</m:t>
                    </m:r>
                    <m:sSubSup>
                      <m:sSub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𝑇𝑂𝑇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1" y="2534328"/>
                <a:ext cx="10080625" cy="525785"/>
              </a:xfrm>
              <a:prstGeom prst="rect">
                <a:avLst/>
              </a:prstGeom>
              <a:blipFill>
                <a:blip r:embed="rId17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-1104" y="3603080"/>
            <a:ext cx="100806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Every stopping MDP has an optimal strategy.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Furthermore, there is a positional strategy that is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 from every initial state.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90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51934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Optimality equations for MDPs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407586"/>
                <a:ext cx="10080625" cy="26893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a stopping MDP: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1. The optimality equations have a unique solution.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2. The solution gives the values of all states.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3.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argmi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n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then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is an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optimal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positional policy.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407586"/>
                <a:ext cx="10080625" cy="2689391"/>
              </a:xfrm>
              <a:prstGeom prst="rect">
                <a:avLst/>
              </a:prstGeom>
              <a:blipFill>
                <a:blip r:embed="rId15"/>
                <a:stretch>
                  <a:fillRect t="-2494" b="-47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-1" y="1961934"/>
            <a:ext cx="10080625" cy="1009868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1"/>
                  <a:ext cx="10080625" cy="7185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1"/>
                  <a:ext cx="10080625" cy="718595"/>
                </a:xfrm>
                <a:prstGeom prst="rect">
                  <a:avLst/>
                </a:prstGeom>
                <a:blipFill>
                  <a:blip r:embed="rId16"/>
                  <a:stretch>
                    <a:fillRect t="-1610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/>
            <p:cNvSpPr/>
            <p:nvPr/>
          </p:nvSpPr>
          <p:spPr bwMode="auto">
            <a:xfrm>
              <a:off x="1687286" y="1787761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11482" y="6315299"/>
            <a:ext cx="10080625" cy="46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Note: The choice in (3) is not necessarily unique.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32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327253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Lecture 2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28449" y="3007544"/>
            <a:ext cx="10080624" cy="1305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Infinite-horizon MDPs have 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 positional strategies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21772" y="1494543"/>
            <a:ext cx="10080625" cy="121347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Markov Decision Processes </a:t>
            </a:r>
            <a:b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36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1-player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TBSGs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0333" y="4612878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 iteration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1672" y="5494296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iteration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9962" y="6375713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Programming</a:t>
            </a:r>
          </a:p>
        </p:txBody>
      </p:sp>
    </p:spTree>
    <p:extLst>
      <p:ext uri="{BB962C8B-B14F-4D97-AF65-F5344CB8AC3E}">
        <p14:creationId xmlns:p14="http://schemas.microsoft.com/office/powerpoint/2010/main" val="9702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6" grpId="0"/>
      <p:bldP spid="9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5975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The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Value Iteration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Operator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037723"/>
                <a:ext cx="10080625" cy="13414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8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is the optimal value vector of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-step game with </a:t>
                </a:r>
                <a:r>
                  <a:rPr lang="en-US" sz="2700" i="1" dirty="0" smtClean="0">
                    <a:latin typeface="Times New Roman" pitchFamily="18" charset="0"/>
                    <a:cs typeface="Times New Roman" pitchFamily="18" charset="0"/>
                  </a:rPr>
                  <a:t>terminal cost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vector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(Simple proof using </a:t>
                </a:r>
                <a:r>
                  <a:rPr lang="en-US" sz="2700" dirty="0" smtClean="0">
                    <a:solidFill>
                      <a:srgbClr val="993300"/>
                    </a:solidFill>
                    <a:latin typeface="Times New Roman" pitchFamily="18" charset="0"/>
                    <a:cs typeface="Times New Roman" pitchFamily="18" charset="0"/>
                  </a:rPr>
                  <a:t>backward induction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.) 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037723"/>
                <a:ext cx="10080625" cy="1341457"/>
              </a:xfrm>
              <a:prstGeom prst="rect">
                <a:avLst/>
              </a:prstGeom>
              <a:blipFill>
                <a:blip r:embed="rId2"/>
                <a:stretch>
                  <a:fillRect t="-2273" b="-1136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-1" y="1879744"/>
            <a:ext cx="10080625" cy="1009868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1"/>
                  <a:ext cx="10080625" cy="7499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𝑻</m:t>
                              </m:r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𝒚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1"/>
                  <a:ext cx="10080625" cy="749949"/>
                </a:xfrm>
                <a:prstGeom prst="rect">
                  <a:avLst/>
                </a:prstGeom>
                <a:blipFill>
                  <a:blip r:embed="rId3"/>
                  <a:stretch>
                    <a:fillRect t="-1138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/>
            <p:cNvSpPr/>
            <p:nvPr/>
          </p:nvSpPr>
          <p:spPr bwMode="auto">
            <a:xfrm>
              <a:off x="1687286" y="1787761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1711" y="1086920"/>
            <a:ext cx="10080625" cy="690511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0"/>
                  <a:ext cx="10080625" cy="7629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: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8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0"/>
                  <a:ext cx="10080625" cy="76295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 8"/>
            <p:cNvSpPr/>
            <p:nvPr/>
          </p:nvSpPr>
          <p:spPr bwMode="auto">
            <a:xfrm>
              <a:off x="1687286" y="1787761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9777" y="4378982"/>
                <a:ext cx="10080625" cy="5388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𝟎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corresponds to having no </a:t>
                </a:r>
                <a:r>
                  <a:rPr lang="en-US" sz="2700" i="1" dirty="0" smtClean="0">
                    <a:latin typeface="Times New Roman" pitchFamily="18" charset="0"/>
                    <a:cs typeface="Times New Roman" pitchFamily="18" charset="0"/>
                  </a:rPr>
                  <a:t>terminal costs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7" y="4378982"/>
                <a:ext cx="10080625" cy="538802"/>
              </a:xfrm>
              <a:prstGeom prst="rect">
                <a:avLst/>
              </a:prstGeom>
              <a:blipFill>
                <a:blip r:embed="rId5"/>
                <a:stretch>
                  <a:fillRect t="-4494" b="-2809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8067" y="4917586"/>
                <a:ext cx="10080625" cy="9619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8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Does the sequence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converge?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Note that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r>
                      <a:rPr lang="en-US" sz="27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7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67" y="4917586"/>
                <a:ext cx="10080625" cy="961930"/>
              </a:xfrm>
              <a:prstGeom prst="rect">
                <a:avLst/>
              </a:prstGeom>
              <a:blipFill>
                <a:blip r:embed="rId6"/>
                <a:stretch>
                  <a:fillRect t="-3822" b="-1592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6357" y="5879318"/>
            <a:ext cx="10080625" cy="531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Does it converge to the optimal values of the infinite game?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4647" y="6411060"/>
                <a:ext cx="10080625" cy="906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8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 solution of the </a:t>
                </a:r>
                <a:r>
                  <a:rPr lang="en-US" sz="27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optimality equations </a:t>
                </a:r>
                <a:r>
                  <a:rPr lang="en-US" sz="27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In other words,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7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fixed-point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7" y="6411060"/>
                <a:ext cx="10080625" cy="906658"/>
              </a:xfrm>
              <a:prstGeom prst="rect">
                <a:avLst/>
              </a:prstGeom>
              <a:blipFill>
                <a:blip r:embed="rId7"/>
                <a:stretch>
                  <a:fillRect t="-7432" b="-168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865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498803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Contraction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mapping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619895"/>
                <a:ext cx="10080625" cy="16158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mapping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contraction</a:t>
                </a:r>
                <a:r>
                  <a:rPr lang="en-US" sz="3000" i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mapping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and only if there exists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such that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d>
                      <m:dPr>
                        <m:begChr m:val="‖"/>
                        <m:endChr m:val="‖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3000" i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, </a:t>
                </a:r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i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i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619895"/>
                <a:ext cx="10080625" cy="1615827"/>
              </a:xfrm>
              <a:prstGeom prst="rect">
                <a:avLst/>
              </a:prstGeom>
              <a:blipFill>
                <a:blip r:embed="rId2"/>
                <a:stretch>
                  <a:fillRect t="-4151" b="-86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9777" y="3583869"/>
                <a:ext cx="10080625" cy="10059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Here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norm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d>
                      <m:dPr>
                        <m:begChr m:val="‖"/>
                        <m:endChr m:val="‖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 ,  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=|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|</m:t>
                    </m:r>
                    <m:d>
                      <m:dPr>
                        <m:begChr m:val="‖"/>
                        <m:endChr m:val="‖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  ,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7" y="3583869"/>
                <a:ext cx="10080625" cy="1005916"/>
              </a:xfrm>
              <a:prstGeom prst="rect">
                <a:avLst/>
              </a:prstGeom>
              <a:blipFill>
                <a:blip r:embed="rId3"/>
                <a:stretch>
                  <a:fillRect t="-5455" b="-1636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8067" y="4937932"/>
                <a:ext cx="10080625" cy="7123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We shall use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norm: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∞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|</m:t>
                        </m:r>
                      </m:e>
                    </m:func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67" y="4937932"/>
                <a:ext cx="10080625" cy="712375"/>
              </a:xfrm>
              <a:prstGeom prst="rect">
                <a:avLst/>
              </a:prstGeom>
              <a:blipFill>
                <a:blip r:embed="rId4"/>
                <a:stretch>
                  <a:fillRect t="-855" b="-427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352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90583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err="1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Banach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fixed-point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+mj-lt"/>
                <a:cs typeface="Times New Roman" panose="02020603050405020304" pitchFamily="18" charset="0"/>
              </a:rPr>
              <a:t>theorem</a:t>
            </a:r>
            <a:endParaRPr lang="en-US" sz="32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239756"/>
                <a:ext cx="10080625" cy="16976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8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contraction</a:t>
                </a:r>
                <a:r>
                  <a:rPr lang="en-US" sz="2800" i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mapping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has a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unique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fixed-point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Furthermore,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𝑻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𝑟</m:t>
                                </m:r>
                              </m:e>
                            </m:d>
                          </m:sup>
                        </m:sSup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239756"/>
                <a:ext cx="10080625" cy="1697644"/>
              </a:xfrm>
              <a:prstGeom prst="rect">
                <a:avLst/>
              </a:prstGeom>
              <a:blipFill>
                <a:blip r:embed="rId2"/>
                <a:stretch>
                  <a:fillRect t="-2867" b="-10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9784" y="3200401"/>
                <a:ext cx="10080625" cy="5221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</a:t>
                </a:r>
                <a:r>
                  <a:rPr lang="en-US" sz="26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 Note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3200401"/>
                <a:ext cx="10080625" cy="522131"/>
              </a:xfrm>
              <a:prstGeom prst="rect">
                <a:avLst/>
              </a:prstGeom>
              <a:blipFill>
                <a:blip r:embed="rId3"/>
                <a:stretch>
                  <a:fillRect t="-4651" b="-2790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9784" y="3775486"/>
                <a:ext cx="10080625" cy="5005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induction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6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p>
                    </m:sSup>
                    <m:d>
                      <m:dPr>
                        <m:begChr m:val="‖"/>
                        <m:endChr m:val="‖"/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3775486"/>
                <a:ext cx="10080625" cy="500586"/>
              </a:xfrm>
              <a:prstGeom prst="rect">
                <a:avLst/>
              </a:prstGeom>
              <a:blipFill>
                <a:blip r:embed="rId4"/>
                <a:stretch>
                  <a:fillRect t="-8537" b="-3170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9784" y="4329026"/>
                <a:ext cx="10080625" cy="5324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show that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converges, we show that it is a </a:t>
                </a:r>
                <a:r>
                  <a:rPr lang="en-US" sz="2600" b="1" dirty="0" smtClean="0">
                    <a:solidFill>
                      <a:srgbClr val="993300"/>
                    </a:solidFill>
                    <a:latin typeface="Times New Roman" pitchFamily="18" charset="0"/>
                    <a:cs typeface="Times New Roman" pitchFamily="18" charset="0"/>
                  </a:rPr>
                  <a:t>Cauchy</a:t>
                </a:r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sequence.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4329026"/>
                <a:ext cx="10080625" cy="532453"/>
              </a:xfrm>
              <a:prstGeom prst="rect">
                <a:avLst/>
              </a:prstGeom>
              <a:blipFill>
                <a:blip r:embed="rId5"/>
                <a:stretch>
                  <a:fillRect t="-8046" b="-241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9784" y="4882566"/>
                <a:ext cx="10080625" cy="5190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6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≤ </m:t>
                    </m:r>
                    <m:nary>
                      <m:naryPr>
                        <m:chr m:val="∑"/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𝑟</m:t>
                                </m:r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𝑟</m:t>
                                </m:r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4882566"/>
                <a:ext cx="10080625" cy="5190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9784" y="5454573"/>
                <a:ext cx="10080625" cy="7587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b="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</m:t>
                    </m:r>
                    <m:nary>
                      <m:naryPr>
                        <m:chr m:val="∑"/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  <m:d>
                          <m:dPr>
                            <m:begChr m:val="‖"/>
                            <m:endChr m:val="‖"/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&lt; 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sup>
                        </m:sSup>
                      </m:num>
                      <m:den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  <m:d>
                      <m:dPr>
                        <m:begChr m:val="‖"/>
                        <m:endChr m:val="‖"/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5454573"/>
                <a:ext cx="10080625" cy="7587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9784" y="6266261"/>
                <a:ext cx="10080625" cy="5005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are two fixed-points, then 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6266261"/>
                <a:ext cx="10080625" cy="500586"/>
              </a:xfrm>
              <a:prstGeom prst="rect">
                <a:avLst/>
              </a:prstGeom>
              <a:blipFill>
                <a:blip r:embed="rId8"/>
                <a:stretch>
                  <a:fillRect t="-8537" b="-304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9784" y="6851156"/>
                <a:ext cx="10080625" cy="5005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6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‖"/>
                        <m:endChr m:val="‖"/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d>
                      <m:dPr>
                        <m:begChr m:val="‖"/>
                        <m:endChr m:val="‖"/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6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, so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84" y="6851156"/>
                <a:ext cx="10080625" cy="500586"/>
              </a:xfrm>
              <a:prstGeom prst="rect">
                <a:avLst/>
              </a:prstGeom>
              <a:blipFill>
                <a:blip r:embed="rId9"/>
                <a:stretch>
                  <a:fillRect t="-8537" b="-304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1212351" y="1211934"/>
            <a:ext cx="7726166" cy="1808668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505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7551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Discounted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MDPs</a:t>
            </a:r>
            <a:endParaRPr lang="en-US" sz="3200" dirty="0">
              <a:latin typeface="+mj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-1" y="1509880"/>
            <a:ext cx="10080625" cy="1009868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1"/>
                  <a:ext cx="10080625" cy="7499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000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𝜆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𝒚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3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𝜆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5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1"/>
                  <a:ext cx="10080625" cy="749949"/>
                </a:xfrm>
                <a:prstGeom prst="rect">
                  <a:avLst/>
                </a:prstGeom>
                <a:blipFill>
                  <a:blip r:embed="rId2"/>
                  <a:stretch>
                    <a:fillRect t="-1138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/>
            <p:cNvSpPr/>
            <p:nvPr/>
          </p:nvSpPr>
          <p:spPr bwMode="auto">
            <a:xfrm>
              <a:off x="1551399" y="1787761"/>
              <a:ext cx="6986426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1" y="2866065"/>
            <a:ext cx="10080625" cy="1009868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1"/>
                  <a:ext cx="10080625" cy="7185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3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𝜆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8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1"/>
                  <a:ext cx="10080625" cy="718595"/>
                </a:xfrm>
                <a:prstGeom prst="rect">
                  <a:avLst/>
                </a:prstGeom>
                <a:blipFill>
                  <a:blip r:embed="rId3"/>
                  <a:stretch>
                    <a:fillRect t="-1610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 8"/>
            <p:cNvSpPr/>
            <p:nvPr/>
          </p:nvSpPr>
          <p:spPr bwMode="auto">
            <a:xfrm>
              <a:off x="1687286" y="1787761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8067" y="4146822"/>
                <a:ext cx="10080625" cy="566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mapping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𝜆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contraction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67" y="4146822"/>
                <a:ext cx="10080625" cy="566309"/>
              </a:xfrm>
              <a:prstGeom prst="rect">
                <a:avLst/>
              </a:prstGeom>
              <a:blipFill>
                <a:blip r:embed="rId4"/>
                <a:stretch>
                  <a:fillRect t="-8602" b="-236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6357" y="4802654"/>
            <a:ext cx="10080625" cy="54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Thus, by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Banach’s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theorem it has a unique fixed-point.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14921" y="5797528"/>
            <a:ext cx="10080625" cy="54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the fixed-point indeed the solution of the MDP?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23485" y="6484181"/>
            <a:ext cx="10080625" cy="54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What about general stopping games?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15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2140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Stopping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MDPs</a:t>
            </a:r>
            <a:endParaRPr lang="en-US" sz="3200" dirty="0">
              <a:latin typeface="+mj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-1" y="1211934"/>
            <a:ext cx="10080625" cy="1009868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1"/>
                  <a:ext cx="10080625" cy="7499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𝑻</m:t>
                              </m:r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𝒚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5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1"/>
                  <a:ext cx="10080625" cy="749949"/>
                </a:xfrm>
                <a:prstGeom prst="rect">
                  <a:avLst/>
                </a:prstGeom>
                <a:blipFill>
                  <a:blip r:embed="rId2"/>
                  <a:stretch>
                    <a:fillRect t="-1138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/>
            <p:cNvSpPr/>
            <p:nvPr/>
          </p:nvSpPr>
          <p:spPr bwMode="auto">
            <a:xfrm>
              <a:off x="1551399" y="1787761"/>
              <a:ext cx="6986426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8067" y="3571476"/>
                <a:ext cx="10080625" cy="5498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mapping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necessarily a contraction.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67" y="3571476"/>
                <a:ext cx="10080625" cy="549894"/>
              </a:xfrm>
              <a:prstGeom prst="rect">
                <a:avLst/>
              </a:prstGeom>
              <a:blipFill>
                <a:blip r:embed="rId3"/>
                <a:stretch>
                  <a:fillRect t="-10000" b="-2777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6357" y="4059316"/>
                <a:ext cx="10080625" cy="5498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But,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is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 contraction.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57" y="4059316"/>
                <a:ext cx="10080625" cy="549894"/>
              </a:xfrm>
              <a:prstGeom prst="rect">
                <a:avLst/>
              </a:prstGeom>
              <a:blipFill>
                <a:blip r:embed="rId4"/>
                <a:stretch>
                  <a:fillRect t="-5556" b="-3222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4547156"/>
                <a:ext cx="10080625" cy="5498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8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has a unique fixed-point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4547156"/>
                <a:ext cx="10080625" cy="549894"/>
              </a:xfrm>
              <a:prstGeom prst="rect">
                <a:avLst/>
              </a:prstGeom>
              <a:blipFill>
                <a:blip r:embed="rId5"/>
                <a:stretch>
                  <a:fillRect t="-5556" b="-3222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23485" y="5034996"/>
                <a:ext cx="10080625" cy="8016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Now,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p>
                      <m:sSupPr>
                        <m:ctrlP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8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</m:d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𝑻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8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p>
                        <m:d>
                          <m:dPr>
                            <m:ctrlP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</m:d>
                      </m:e>
                    </m:d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5" y="5034996"/>
                <a:ext cx="10080625" cy="801694"/>
              </a:xfrm>
              <a:prstGeom prst="rect">
                <a:avLst/>
              </a:prstGeom>
              <a:blipFill>
                <a:blip r:embed="rId6"/>
                <a:stretch>
                  <a:fillRect b="-763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-1" y="2393460"/>
            <a:ext cx="10080625" cy="1009868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1"/>
                  <a:ext cx="10080625" cy="7185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5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1"/>
                  <a:ext cx="10080625" cy="718595"/>
                </a:xfrm>
                <a:prstGeom prst="rect">
                  <a:avLst/>
                </a:prstGeom>
                <a:blipFill>
                  <a:blip r:embed="rId7"/>
                  <a:stretch>
                    <a:fillRect t="-1610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ectangle 15"/>
            <p:cNvSpPr/>
            <p:nvPr/>
          </p:nvSpPr>
          <p:spPr bwMode="auto">
            <a:xfrm>
              <a:off x="1687286" y="1787761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13211" y="5774636"/>
                <a:ext cx="10080625" cy="5551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Thus,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also a fixed-point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8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11" y="5774636"/>
                <a:ext cx="10080625" cy="555152"/>
              </a:xfrm>
              <a:prstGeom prst="rect">
                <a:avLst/>
              </a:prstGeom>
              <a:blipFill>
                <a:blip r:embed="rId8"/>
                <a:stretch>
                  <a:fillRect t="-4396" b="-3076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6267734"/>
                <a:ext cx="10080625" cy="5319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By uniqueness,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6267734"/>
                <a:ext cx="10080625" cy="531940"/>
              </a:xfrm>
              <a:prstGeom prst="rect">
                <a:avLst/>
              </a:prstGeom>
              <a:blipFill>
                <a:blip r:embed="rId9"/>
                <a:stretch>
                  <a:fillRect t="-9195" b="-321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-483" y="6737619"/>
                <a:ext cx="10080625" cy="566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Hence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is the unique fixed-point of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3" y="6737619"/>
                <a:ext cx="10080625" cy="566309"/>
              </a:xfrm>
              <a:prstGeom prst="rect">
                <a:avLst/>
              </a:prstGeom>
              <a:blipFill>
                <a:blip r:embed="rId10"/>
                <a:stretch>
                  <a:fillRect t="-8602" b="-236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65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7" grpId="0"/>
      <p:bldP spid="19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0365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Modified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costs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10" y="1186553"/>
                <a:ext cx="1008062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𝒛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→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ℝ</m:t>
                    </m:r>
                  </m:oMath>
                </a14:m>
                <a:r>
                  <a:rPr lang="en-US" sz="32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be an arbitrary (potential) function.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" y="1186553"/>
                <a:ext cx="10080625" cy="550279"/>
              </a:xfrm>
              <a:prstGeom prst="rect">
                <a:avLst/>
              </a:prstGeom>
              <a:blipFill>
                <a:blip r:embed="rId2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2557812"/>
                <a:ext cx="10080625" cy="6120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  <m:sup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 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2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,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2557812"/>
                <a:ext cx="10080625" cy="612027"/>
              </a:xfrm>
              <a:prstGeom prst="rect">
                <a:avLst/>
              </a:prstGeom>
              <a:blipFill>
                <a:blip r:embed="rId3"/>
                <a:stretch>
                  <a:fillRect t="-19000" b="-22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-10896" y="1919666"/>
                <a:ext cx="10080625" cy="609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Define </a:t>
                </a:r>
                <a:r>
                  <a:rPr lang="en-US" sz="32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modified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costs with respect to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𝒛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as follows:</a:t>
                </a: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6" y="1919666"/>
                <a:ext cx="10080625" cy="609398"/>
              </a:xfrm>
              <a:prstGeom prst="rect">
                <a:avLst/>
              </a:prstGeom>
              <a:blipFill>
                <a:blip r:embed="rId4"/>
                <a:stretch>
                  <a:fillRect t="-15000" b="-26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476323"/>
                <a:ext cx="10080625" cy="11264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For every (general) policy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−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,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32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476323"/>
                <a:ext cx="10080625" cy="1126462"/>
              </a:xfrm>
              <a:prstGeom prst="rect">
                <a:avLst/>
              </a:prstGeom>
              <a:blipFill>
                <a:blip r:embed="rId12"/>
                <a:stretch>
                  <a:fillRect t="-8108" b="-1351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10872" y="4701347"/>
                <a:ext cx="10080625" cy="584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(Where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is the value with cost function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2" y="4701347"/>
                <a:ext cx="10080625" cy="584327"/>
              </a:xfrm>
              <a:prstGeom prst="rect">
                <a:avLst/>
              </a:prstGeom>
              <a:blipFill>
                <a:blip r:embed="rId13"/>
                <a:stretch>
                  <a:fillRect t="-15625" b="-312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21754" y="5384236"/>
            <a:ext cx="10080625" cy="58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Similar to modified costs used by the simplex algorithm.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54" y="6067126"/>
                <a:ext cx="10080625" cy="11427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Used in shortest paths algorithms as: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e>
                          </m:d>
                        </m:sub>
                        <m:sup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e>
                          </m:d>
                        </m:sub>
                      </m:sSub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4" y="6067126"/>
                <a:ext cx="10080625" cy="1142749"/>
              </a:xfrm>
              <a:prstGeom prst="rect">
                <a:avLst/>
              </a:prstGeom>
              <a:blipFill>
                <a:blip r:embed="rId14"/>
                <a:stretch>
                  <a:fillRect t="-7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19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0365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Modified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costs - Proof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1201629"/>
                <a:ext cx="10080625" cy="579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 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1201629"/>
                <a:ext cx="10080625" cy="5796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7943" y="3018439"/>
                <a:ext cx="10080625" cy="11390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, 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if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=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𝑠</m:t>
                              </m:r>
                            </m:e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, 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if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43" y="3018439"/>
                <a:ext cx="10080625" cy="1139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7943" y="4312987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𝑇𝑂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𝛤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</m:e>
                    </m:d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−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𝑇𝑂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𝛤</m:t>
                        </m:r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43" y="4312987"/>
                <a:ext cx="10080625" cy="4930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6233" y="4841434"/>
                <a:ext cx="10080625" cy="11280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nary>
                                    <m:naryPr>
                                      <m:chr m:val="∑"/>
                                      <m:supHide m:val="on"/>
                                      <m:ctrlP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∈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𝑆</m:t>
                                      </m:r>
                                    </m:sub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𝑎</m:t>
                                          </m:r>
                                          <m: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en-US" sz="2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33" y="4841434"/>
                <a:ext cx="10080625" cy="11280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25071" y="6004799"/>
                <a:ext cx="10080625" cy="11280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𝑎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−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∈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𝑆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𝑎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𝑎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071" y="6004799"/>
                <a:ext cx="10080625" cy="11280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-10896" y="1806652"/>
                <a:ext cx="10080625" cy="10307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a given initial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the expected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number of times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taken when using policy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6" y="1806652"/>
                <a:ext cx="10080625" cy="1030795"/>
              </a:xfrm>
              <a:prstGeom prst="rect">
                <a:avLst/>
              </a:prstGeom>
              <a:blipFill>
                <a:blip r:embed="rId7"/>
                <a:stretch>
                  <a:fillRect t="-8284" b="-1775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ular Callout 2"/>
              <p:cNvSpPr/>
              <p:nvPr/>
            </p:nvSpPr>
            <p:spPr bwMode="auto">
              <a:xfrm>
                <a:off x="741330" y="4591127"/>
                <a:ext cx="3965824" cy="1052203"/>
              </a:xfrm>
              <a:prstGeom prst="wedgeRoundRectCallout">
                <a:avLst>
                  <a:gd name="adj1" fmla="val -1893"/>
                  <a:gd name="adj2" fmla="val -79235"/>
                  <a:gd name="adj3" fmla="val 16667"/>
                </a:avLst>
              </a:prstGeom>
              <a:solidFill>
                <a:srgbClr val="6DD5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Expected number of </a:t>
                </a:r>
                <a:r>
                  <a:rPr kumimoji="0" lang="en-US" sz="3000" b="0" i="1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exits</a:t>
                </a:r>
                <a:r>
                  <a:rPr kumimoji="0" lang="en-US" sz="3000" b="0" i="0" u="none" strike="noStrike" cap="none" normalizeH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state </a:t>
                </a:r>
                <a14:m>
                  <m:oMath xmlns:m="http://schemas.openxmlformats.org/officeDocument/2006/math">
                    <m:r>
                      <a:rPr kumimoji="0" lang="en-US" sz="3000" b="0" i="1" u="none" strike="noStrike" cap="none" normalizeH="0" smtClean="0">
                        <a:ln>
                          <a:noFill/>
                        </a:ln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Rounded Rectangular Callou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1330" y="4591127"/>
                <a:ext cx="3965824" cy="1052203"/>
              </a:xfrm>
              <a:prstGeom prst="wedgeRoundRectCallout">
                <a:avLst>
                  <a:gd name="adj1" fmla="val -1893"/>
                  <a:gd name="adj2" fmla="val -79235"/>
                  <a:gd name="adj3" fmla="val 16667"/>
                </a:avLst>
              </a:prstGeom>
              <a:blipFill>
                <a:blip r:embed="rId8"/>
                <a:stretch>
                  <a:fillRect b="-9292"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ular Callout 13"/>
              <p:cNvSpPr/>
              <p:nvPr/>
            </p:nvSpPr>
            <p:spPr bwMode="auto">
              <a:xfrm>
                <a:off x="4867014" y="4602012"/>
                <a:ext cx="3965824" cy="1052203"/>
              </a:xfrm>
              <a:prstGeom prst="wedgeRoundRectCallout">
                <a:avLst>
                  <a:gd name="adj1" fmla="val -52124"/>
                  <a:gd name="adj2" fmla="val -104065"/>
                  <a:gd name="adj3" fmla="val 16667"/>
                </a:avLst>
              </a:prstGeom>
              <a:solidFill>
                <a:srgbClr val="2DFF8C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Expected number of </a:t>
                </a:r>
                <a:r>
                  <a:rPr kumimoji="0" lang="en-US" sz="3000" b="0" i="1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entrances</a:t>
                </a:r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:r>
                  <a:rPr kumimoji="0" lang="en-US" sz="3000" b="0" i="0" u="none" strike="noStrike" cap="none" normalizeH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state </a:t>
                </a:r>
                <a14:m>
                  <m:oMath xmlns:m="http://schemas.openxmlformats.org/officeDocument/2006/math">
                    <m:r>
                      <a:rPr kumimoji="0" lang="en-US" sz="3000" b="0" i="1" u="none" strike="noStrike" cap="none" normalizeH="0" smtClean="0">
                        <a:ln>
                          <a:noFill/>
                        </a:ln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Rounded Rectangular Callout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67014" y="4602012"/>
                <a:ext cx="3965824" cy="1052203"/>
              </a:xfrm>
              <a:prstGeom prst="wedgeRoundRectCallout">
                <a:avLst>
                  <a:gd name="adj1" fmla="val -52124"/>
                  <a:gd name="adj2" fmla="val -104065"/>
                  <a:gd name="adj3" fmla="val 16667"/>
                </a:avLst>
              </a:prstGeom>
              <a:blipFill>
                <a:blip r:embed="rId9"/>
                <a:stretch>
                  <a:fillRect b="-7807"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37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  <p:bldP spid="11" grpId="0"/>
      <p:bldP spid="12" grpId="0"/>
      <p:bldP spid="13" grpId="0"/>
      <p:bldP spid="16" grpId="0"/>
      <p:bldP spid="3" grpId="0" animBg="1"/>
      <p:bldP spid="3" grpId="1" animBg="1"/>
      <p:bldP spid="14" grpId="0" animBg="1"/>
      <p:bldP spid="14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69707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Optimality equation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Optimality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-4842" y="3492273"/>
                <a:ext cx="10080625" cy="6120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  <m:sup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 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42" y="3492273"/>
                <a:ext cx="10080625" cy="6120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842" y="2886792"/>
                <a:ext cx="10080625" cy="576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Define </a:t>
                </a:r>
                <a:r>
                  <a:rPr lang="en-US" sz="3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modified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costs with respect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32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42" y="2886792"/>
                <a:ext cx="10080625" cy="576312"/>
              </a:xfrm>
              <a:prstGeom prst="rect">
                <a:avLst/>
              </a:prstGeom>
              <a:blipFill>
                <a:blip r:embed="rId3"/>
                <a:stretch>
                  <a:fillRect t="-15957" b="-340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-4842" y="1319242"/>
                <a:ext cx="10080625" cy="576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be a solution of the optimality equations.</a:t>
                </a: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42" y="1319242"/>
                <a:ext cx="10080625" cy="576312"/>
              </a:xfrm>
              <a:prstGeom prst="rect">
                <a:avLst/>
              </a:prstGeom>
              <a:blipFill>
                <a:blip r:embed="rId4"/>
                <a:stretch>
                  <a:fillRect t="-15789" b="-326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-4842" y="2055570"/>
                <a:ext cx="10080625" cy="6120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</a:t>
                </a:r>
                <a:r>
                  <a:rPr lang="en-US" sz="320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argmi</m:t>
                    </m:r>
                    <m:sSub>
                      <m:sSub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n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842" y="2055570"/>
                <a:ext cx="10080625" cy="612027"/>
              </a:xfrm>
              <a:prstGeom prst="rect">
                <a:avLst/>
              </a:prstGeom>
              <a:blipFill>
                <a:blip r:embed="rId5"/>
                <a:stretch>
                  <a:fillRect t="-18812" b="-20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-4842" y="4323703"/>
            <a:ext cx="10080625" cy="5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By the optimality equations: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0" y="4900015"/>
                <a:ext cx="10080625" cy="576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≥ 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endParaRPr lang="en-US" sz="32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900015"/>
                <a:ext cx="10080625" cy="576312"/>
              </a:xfrm>
              <a:prstGeom prst="rect">
                <a:avLst/>
              </a:prstGeom>
              <a:blipFill>
                <a:blip r:embed="rId6"/>
                <a:stretch>
                  <a:fillRect t="-15957" b="-340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-4842" y="5455814"/>
                <a:ext cx="10080625" cy="6596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32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42" y="5455814"/>
                <a:ext cx="10080625" cy="659668"/>
              </a:xfrm>
              <a:prstGeom prst="rect">
                <a:avLst/>
              </a:prstGeom>
              <a:blipFill>
                <a:blip r:embed="rId7"/>
                <a:stretch>
                  <a:fillRect t="-9259" b="-212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-4842" y="6159843"/>
                <a:ext cx="10080625" cy="1128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Thus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,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is clearly optimal for the 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modified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costs, and hence also for the original costs.</a:t>
                </a: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42" y="6159843"/>
                <a:ext cx="10080625" cy="1128194"/>
              </a:xfrm>
              <a:prstGeom prst="rect">
                <a:avLst/>
              </a:prstGeom>
              <a:blipFill>
                <a:blip r:embed="rId8"/>
                <a:stretch>
                  <a:fillRect t="-8065" b="-1290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161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3" grpId="0"/>
      <p:bldP spid="10" grpId="0"/>
      <p:bldP spid="11" grpId="0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9399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Evaluating a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positional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policy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219557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a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positional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policy of a stopping MDP.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219557"/>
                <a:ext cx="10080625" cy="493084"/>
              </a:xfrm>
              <a:prstGeom prst="rect">
                <a:avLst/>
              </a:prstGeom>
              <a:blipFill>
                <a:blip r:embed="rId3"/>
                <a:stretch>
                  <a:fillRect t="-18519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-1" y="3605109"/>
            <a:ext cx="10080625" cy="758077"/>
            <a:chOff x="-1" y="3300869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3476556"/>
                  <a:ext cx="10080625" cy="7302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𝜋</m:t>
                              </m:r>
                            </m:sup>
                          </m:sSubSup>
                        </m:e>
                      </m:nary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</m:oMath>
                  </a14:m>
                  <a:r>
                    <a:rPr lang="en-US" sz="28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, 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2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3476556"/>
                  <a:ext cx="10080625" cy="730232"/>
                </a:xfrm>
                <a:prstGeom prst="rect">
                  <a:avLst/>
                </a:prstGeom>
                <a:blipFill>
                  <a:blip r:embed="rId4"/>
                  <a:stretch>
                    <a:fillRect t="-15556" b="-21111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/>
            <p:cNvSpPr/>
            <p:nvPr/>
          </p:nvSpPr>
          <p:spPr bwMode="auto">
            <a:xfrm>
              <a:off x="1692954" y="3300869"/>
              <a:ext cx="6694714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32644" y="2541903"/>
                <a:ext cx="10080625" cy="895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Then, the values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under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are the unique solution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of the following system of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linear equations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44" y="2541903"/>
                <a:ext cx="10080625" cy="895117"/>
              </a:xfrm>
              <a:prstGeom prst="rect">
                <a:avLst/>
              </a:prstGeom>
              <a:blipFill>
                <a:blip r:embed="rId5"/>
                <a:stretch>
                  <a:fillRect t="-10884" b="-183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-10887" y="4531275"/>
            <a:ext cx="10080625" cy="666956"/>
            <a:chOff x="-10887" y="5358270"/>
            <a:chExt cx="10080625" cy="1009868"/>
          </a:xfrm>
        </p:grpSpPr>
        <p:sp>
          <p:nvSpPr>
            <p:cNvPr id="9" name="Rectangle 8"/>
            <p:cNvSpPr/>
            <p:nvPr/>
          </p:nvSpPr>
          <p:spPr bwMode="auto">
            <a:xfrm>
              <a:off x="3004682" y="5358270"/>
              <a:ext cx="4049486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0887" y="5529692"/>
                  <a:ext cx="10080625" cy="7466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𝐼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𝜋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p>
                        </m:sSup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𝝅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0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0887" y="5529692"/>
                  <a:ext cx="10080625" cy="74660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-1" y="5366320"/>
                <a:ext cx="10080625" cy="5404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𝒄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i</m:t>
                        </m:r>
                      </m:sub>
                    </m:sSub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5366320"/>
                <a:ext cx="10080625" cy="540469"/>
              </a:xfrm>
              <a:prstGeom prst="rect">
                <a:avLst/>
              </a:prstGeom>
              <a:blipFill>
                <a:blip r:embed="rId7"/>
                <a:stretch>
                  <a:fillRect t="-15730" b="-224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711" y="6736048"/>
                <a:ext cx="10080625" cy="515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≥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𝜋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1" y="6736048"/>
                <a:ext cx="10080625" cy="515910"/>
              </a:xfrm>
              <a:prstGeom prst="rect">
                <a:avLst/>
              </a:prstGeom>
              <a:blipFill>
                <a:blip r:embed="rId8"/>
                <a:stretch>
                  <a:fillRect t="-15294" b="-305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8563" y="6074878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transition matrix of a stopping Markov chain.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3" y="6074878"/>
                <a:ext cx="10080625" cy="493084"/>
              </a:xfrm>
              <a:prstGeom prst="rect">
                <a:avLst/>
              </a:prstGeom>
              <a:blipFill>
                <a:blip r:embed="rId9"/>
                <a:stretch>
                  <a:fillRect t="-20000" b="-35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880730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action prescribed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880730"/>
                <a:ext cx="10080625" cy="493084"/>
              </a:xfrm>
              <a:prstGeom prst="rect">
                <a:avLst/>
              </a:prstGeom>
              <a:blipFill>
                <a:blip r:embed="rId10"/>
                <a:stretch>
                  <a:fillRect t="-20000" b="-35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521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13" grpId="0"/>
      <p:bldP spid="15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257064"/>
            <a:ext cx="10080625" cy="118801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Dual</a:t>
            </a:r>
            <a:r>
              <a:rPr lang="en-US" sz="4000" dirty="0" smtClean="0">
                <a:solidFill>
                  <a:schemeClr val="accent2"/>
                </a:solidFill>
              </a:rPr>
              <a:t> LP formulation for total cost MDPs</a:t>
            </a:r>
          </a:p>
          <a:p>
            <a:pPr algn="ctr">
              <a:lnSpc>
                <a:spcPct val="100000"/>
              </a:lnSpc>
            </a:pPr>
            <a:r>
              <a:rPr lang="en-US" sz="4000" dirty="0">
                <a:solidFill>
                  <a:srgbClr val="336600"/>
                </a:solidFill>
              </a:rPr>
              <a:t>[</a:t>
            </a:r>
            <a:r>
              <a:rPr lang="en-US" sz="4000" dirty="0" err="1">
                <a:solidFill>
                  <a:srgbClr val="336600"/>
                </a:solidFill>
              </a:rPr>
              <a:t>d’Epenoux</a:t>
            </a:r>
            <a:r>
              <a:rPr lang="en-US" sz="4000" dirty="0">
                <a:solidFill>
                  <a:srgbClr val="336600"/>
                </a:solidFill>
              </a:rPr>
              <a:t> (1964</a:t>
            </a:r>
            <a:r>
              <a:rPr lang="en-US" sz="4000" dirty="0" smtClean="0">
                <a:solidFill>
                  <a:srgbClr val="336600"/>
                </a:solidFill>
              </a:rPr>
              <a:t>)]</a:t>
            </a:r>
            <a:endParaRPr lang="en-US" sz="4000" dirty="0">
              <a:solidFill>
                <a:srgbClr val="336600"/>
              </a:solidFill>
              <a:sym typeface="Symbol" pitchFamily="18" charset="2"/>
            </a:endParaRPr>
          </a:p>
        </p:txBody>
      </p:sp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-1" y="3526114"/>
            <a:ext cx="10080625" cy="138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900" b="1" u="sng" dirty="0" smtClean="0">
                <a:latin typeface="Times New Roman" pitchFamily="18" charset="0"/>
                <a:cs typeface="Times New Roman" pitchFamily="18" charset="0"/>
              </a:rPr>
              <a:t>Theorem:</a:t>
            </a:r>
            <a:r>
              <a:rPr lang="en-US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For a stopping MDP, the LP has a unique optimal</a:t>
            </a:r>
            <a:br>
              <a:rPr lang="en-US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solution which satisfies the optimality equations, and hence </a:t>
            </a:r>
            <a:br>
              <a:rPr lang="en-US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gives the optimal values of all the states of the MDP.</a:t>
            </a:r>
            <a:endParaRPr lang="en-US" sz="29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4140" y="1733269"/>
            <a:ext cx="9254358" cy="1523640"/>
            <a:chOff x="394140" y="3079168"/>
            <a:chExt cx="9254358" cy="1623849"/>
          </a:xfrm>
        </p:grpSpPr>
        <p:sp>
          <p:nvSpPr>
            <p:cNvPr id="3" name="Rectangle 2"/>
            <p:cNvSpPr/>
            <p:nvPr/>
          </p:nvSpPr>
          <p:spPr bwMode="auto">
            <a:xfrm>
              <a:off x="394140" y="3079168"/>
              <a:ext cx="9254358" cy="1623849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044364" y="3257521"/>
                  <a:ext cx="7953911" cy="12671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000" b="0" dirty="0" smtClean="0"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   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 err="1" smtClean="0">
                      <a:latin typeface="Times New Roman" pitchFamily="18" charset="0"/>
                      <a:cs typeface="Times New Roman" pitchFamily="18" charset="0"/>
                    </a:rPr>
                    <a:t>s.t.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≤ 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𝑎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7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44364" y="3257521"/>
                  <a:ext cx="7953911" cy="1267142"/>
                </a:xfrm>
                <a:prstGeom prst="rect">
                  <a:avLst/>
                </a:prstGeom>
                <a:blipFill>
                  <a:blip r:embed="rId3"/>
                  <a:stretch>
                    <a:fillRect l="-536" b="-16923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-1711" y="4962781"/>
                <a:ext cx="10080625" cy="893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u="sng" dirty="0" smtClean="0">
                    <a:latin typeface="Times New Roman" pitchFamily="18" charset="0"/>
                    <a:cs typeface="Times New Roman" pitchFamily="18" charset="0"/>
                  </a:rPr>
                  <a:t>Feasibility: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solution of the optimality equations,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feasible solution of the LP.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1" y="4962781"/>
                <a:ext cx="10080625" cy="893834"/>
              </a:xfrm>
              <a:prstGeom prst="rect">
                <a:avLst/>
              </a:prstGeom>
              <a:blipFill>
                <a:blip r:embed="rId4"/>
                <a:stretch>
                  <a:fillRect t="-10204" b="-183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6853" y="5947384"/>
                <a:ext cx="10080625" cy="893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u="sng" dirty="0" smtClean="0">
                    <a:latin typeface="Times New Roman" pitchFamily="18" charset="0"/>
                    <a:cs typeface="Times New Roman" pitchFamily="18" charset="0"/>
                  </a:rPr>
                  <a:t>Optimality: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feasible solution, use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as a potential function. All modified costs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are non-negative. Thus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3" y="5947384"/>
                <a:ext cx="10080625" cy="893834"/>
              </a:xfrm>
              <a:prstGeom prst="rect">
                <a:avLst/>
              </a:prstGeom>
              <a:blipFill>
                <a:blip r:embed="rId5"/>
                <a:stretch>
                  <a:fillRect t="-10959" r="-423" b="-1917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-5131" y="6849792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But,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 Hence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5131" y="6849792"/>
                <a:ext cx="10080625" cy="493084"/>
              </a:xfrm>
              <a:prstGeom prst="rect">
                <a:avLst/>
              </a:prstGeom>
              <a:blipFill>
                <a:blip r:embed="rId6"/>
                <a:stretch>
                  <a:fillRect t="-19753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ular Callout 11"/>
              <p:cNvSpPr/>
              <p:nvPr/>
            </p:nvSpPr>
            <p:spPr bwMode="auto">
              <a:xfrm>
                <a:off x="5981151" y="4754241"/>
                <a:ext cx="3965824" cy="1052203"/>
              </a:xfrm>
              <a:prstGeom prst="wedgeRoundRectCallout">
                <a:avLst>
                  <a:gd name="adj1" fmla="val -4484"/>
                  <a:gd name="adj2" fmla="val 103360"/>
                  <a:gd name="adj3" fmla="val 16667"/>
                </a:avLst>
              </a:prstGeom>
              <a:solidFill>
                <a:srgbClr val="FFCF8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 values w.r.t.</a:t>
                </a:r>
                <a:b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kumimoji="0" lang="en-US" sz="3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modified</a:t>
                </a:r>
                <a:r>
                  <a:rPr kumimoji="0" lang="en-US" sz="3000" b="0" i="0" u="none" strike="noStrike" cap="none" normalizeH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0" lang="en-US" sz="3000" b="0" i="1" u="none" strike="noStrike" cap="none" normalizeH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0" lang="en-US" sz="3000" b="0" i="1" u="none" strike="noStrike" cap="none" normalizeH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kumimoji="0" lang="en-US" sz="3000" b="0" i="1" u="none" strike="noStrike" cap="none" normalizeH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  <m:sup>
                        <m:r>
                          <a:rPr kumimoji="0" lang="en-US" sz="3000" b="0" i="1" u="none" strike="noStrike" cap="none" normalizeH="0" smtClean="0">
                            <a:ln>
                              <a:noFill/>
                            </a:ln>
                            <a:solidFill>
                              <a:srgbClr val="0033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endParaRPr kumimoji="0" lang="en-US" sz="30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ounded Rectangular Callout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81151" y="4754241"/>
                <a:ext cx="3965824" cy="1052203"/>
              </a:xfrm>
              <a:prstGeom prst="wedgeRoundRectCallout">
                <a:avLst>
                  <a:gd name="adj1" fmla="val -4484"/>
                  <a:gd name="adj2" fmla="val 103360"/>
                  <a:gd name="adj3" fmla="val 16667"/>
                </a:avLst>
              </a:prstGeom>
              <a:blipFill>
                <a:blip r:embed="rId7"/>
                <a:stretch>
                  <a:fillRect t="-2985"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09607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4" name="Oval 4"/>
          <p:cNvSpPr>
            <a:spLocks noChangeAspect="1" noChangeArrowheads="1"/>
          </p:cNvSpPr>
          <p:nvPr/>
        </p:nvSpPr>
        <p:spPr bwMode="auto">
          <a:xfrm>
            <a:off x="584200" y="3367280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6" name="Oval 6"/>
          <p:cNvSpPr>
            <a:spLocks noChangeAspect="1" noChangeArrowheads="1"/>
          </p:cNvSpPr>
          <p:nvPr/>
        </p:nvSpPr>
        <p:spPr bwMode="auto">
          <a:xfrm>
            <a:off x="2441575" y="2594168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7" name="Oval 7"/>
          <p:cNvSpPr>
            <a:spLocks noChangeAspect="1" noChangeArrowheads="1"/>
          </p:cNvSpPr>
          <p:nvPr/>
        </p:nvSpPr>
        <p:spPr bwMode="auto">
          <a:xfrm>
            <a:off x="2584450" y="2725930"/>
            <a:ext cx="93663" cy="857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8" name="Oval 8"/>
          <p:cNvSpPr>
            <a:spLocks noChangeAspect="1" noChangeArrowheads="1"/>
          </p:cNvSpPr>
          <p:nvPr/>
        </p:nvSpPr>
        <p:spPr bwMode="auto">
          <a:xfrm>
            <a:off x="3186113" y="3362518"/>
            <a:ext cx="381000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9" name="Oval 9"/>
          <p:cNvSpPr>
            <a:spLocks noChangeAspect="1" noChangeArrowheads="1"/>
          </p:cNvSpPr>
          <p:nvPr/>
        </p:nvSpPr>
        <p:spPr bwMode="auto">
          <a:xfrm>
            <a:off x="1382713" y="5277043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0" name="Oval 10"/>
          <p:cNvSpPr>
            <a:spLocks noChangeAspect="1" noChangeArrowheads="1"/>
          </p:cNvSpPr>
          <p:nvPr/>
        </p:nvSpPr>
        <p:spPr bwMode="auto">
          <a:xfrm>
            <a:off x="1382713" y="2579880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1" name="Oval 11"/>
          <p:cNvSpPr>
            <a:spLocks noChangeAspect="1" noChangeArrowheads="1"/>
          </p:cNvSpPr>
          <p:nvPr/>
        </p:nvSpPr>
        <p:spPr bwMode="auto">
          <a:xfrm>
            <a:off x="596900" y="4478530"/>
            <a:ext cx="379413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2" name="Oval 12"/>
          <p:cNvSpPr>
            <a:spLocks noChangeAspect="1" noChangeArrowheads="1"/>
          </p:cNvSpPr>
          <p:nvPr/>
        </p:nvSpPr>
        <p:spPr bwMode="auto">
          <a:xfrm>
            <a:off x="2452688" y="5270693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3" name="Oval 13"/>
          <p:cNvSpPr>
            <a:spLocks noChangeAspect="1" noChangeArrowheads="1"/>
          </p:cNvSpPr>
          <p:nvPr/>
        </p:nvSpPr>
        <p:spPr bwMode="auto">
          <a:xfrm>
            <a:off x="3195638" y="4511868"/>
            <a:ext cx="379412" cy="349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4" name="Rectangle 14"/>
          <p:cNvSpPr>
            <a:spLocks noChangeAspect="1" noChangeArrowheads="1"/>
          </p:cNvSpPr>
          <p:nvPr/>
        </p:nvSpPr>
        <p:spPr bwMode="auto">
          <a:xfrm>
            <a:off x="1874838" y="3586355"/>
            <a:ext cx="68262" cy="93663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256015" name="AutoShape 15"/>
          <p:cNvCxnSpPr>
            <a:cxnSpLocks noChangeAspect="1" noChangeShapeType="1"/>
            <a:stCxn id="256006" idx="3"/>
            <a:endCxn id="256014" idx="3"/>
          </p:cNvCxnSpPr>
          <p:nvPr/>
        </p:nvCxnSpPr>
        <p:spPr bwMode="auto">
          <a:xfrm flipH="1">
            <a:off x="1943100" y="2892618"/>
            <a:ext cx="554038" cy="7413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6" name="AutoShape 16"/>
          <p:cNvCxnSpPr>
            <a:cxnSpLocks noChangeAspect="1" noChangeShapeType="1"/>
            <a:stCxn id="256014" idx="1"/>
            <a:endCxn id="256010" idx="5"/>
          </p:cNvCxnSpPr>
          <p:nvPr/>
        </p:nvCxnSpPr>
        <p:spPr bwMode="auto">
          <a:xfrm flipH="1" flipV="1">
            <a:off x="1706563" y="2878330"/>
            <a:ext cx="168275" cy="755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7" name="AutoShape 17"/>
          <p:cNvCxnSpPr>
            <a:cxnSpLocks noChangeAspect="1" noChangeShapeType="1"/>
            <a:stCxn id="256014" idx="1"/>
            <a:endCxn id="256004" idx="6"/>
          </p:cNvCxnSpPr>
          <p:nvPr/>
        </p:nvCxnSpPr>
        <p:spPr bwMode="auto">
          <a:xfrm flipH="1" flipV="1">
            <a:off x="963613" y="3541905"/>
            <a:ext cx="911225" cy="92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8" name="AutoShape 18"/>
          <p:cNvCxnSpPr>
            <a:cxnSpLocks noChangeAspect="1" noChangeShapeType="1"/>
            <a:stCxn id="256014" idx="1"/>
            <a:endCxn id="256011" idx="7"/>
          </p:cNvCxnSpPr>
          <p:nvPr/>
        </p:nvCxnSpPr>
        <p:spPr bwMode="auto">
          <a:xfrm flipH="1">
            <a:off x="920750" y="3633980"/>
            <a:ext cx="954088" cy="895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6019" name="Rectangle 19"/>
          <p:cNvSpPr>
            <a:spLocks noChangeAspect="1" noChangeArrowheads="1"/>
          </p:cNvSpPr>
          <p:nvPr/>
        </p:nvSpPr>
        <p:spPr bwMode="auto">
          <a:xfrm>
            <a:off x="2670455" y="3819718"/>
            <a:ext cx="68262" cy="93662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256020" name="AutoShape 20"/>
          <p:cNvCxnSpPr>
            <a:cxnSpLocks noChangeAspect="1" noChangeShapeType="1"/>
            <a:stCxn id="256006" idx="4"/>
            <a:endCxn id="256019" idx="0"/>
          </p:cNvCxnSpPr>
          <p:nvPr/>
        </p:nvCxnSpPr>
        <p:spPr bwMode="auto">
          <a:xfrm rot="16200000" flipH="1">
            <a:off x="2229784" y="3344916"/>
            <a:ext cx="876300" cy="73304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21" name="AutoShape 21"/>
          <p:cNvCxnSpPr>
            <a:cxnSpLocks noChangeAspect="1" noChangeShapeType="1"/>
            <a:stCxn id="256019" idx="2"/>
            <a:endCxn id="256013" idx="1"/>
          </p:cNvCxnSpPr>
          <p:nvPr/>
        </p:nvCxnSpPr>
        <p:spPr bwMode="auto">
          <a:xfrm rot="16200000" flipH="1">
            <a:off x="2653077" y="3964889"/>
            <a:ext cx="649634" cy="546616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22" name="AutoShape 22"/>
          <p:cNvCxnSpPr>
            <a:cxnSpLocks noChangeAspect="1" noChangeShapeType="1"/>
            <a:stCxn id="256019" idx="2"/>
            <a:endCxn id="35" idx="6"/>
          </p:cNvCxnSpPr>
          <p:nvPr/>
        </p:nvCxnSpPr>
        <p:spPr bwMode="auto">
          <a:xfrm rot="5400000">
            <a:off x="2441073" y="3835945"/>
            <a:ext cx="186079" cy="340949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pic>
        <p:nvPicPr>
          <p:cNvPr id="256023" name="Picture 23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16088" y="3081530"/>
            <a:ext cx="144462" cy="312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4" name="Picture 24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44600" y="3426018"/>
            <a:ext cx="144463" cy="311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5" name="Picture 25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290638" y="3946718"/>
            <a:ext cx="144462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6" name="Picture 26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472406" y="3876963"/>
            <a:ext cx="144462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7" name="Picture 27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913996" y="4077111"/>
            <a:ext cx="142875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8" name="Picture 28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525277" y="3275205"/>
            <a:ext cx="242887" cy="19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9" name="Picture 29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09788" y="3152968"/>
            <a:ext cx="242887" cy="188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5" name="Oval 8"/>
          <p:cNvSpPr>
            <a:spLocks noChangeAspect="1" noChangeArrowheads="1"/>
          </p:cNvSpPr>
          <p:nvPr/>
        </p:nvSpPr>
        <p:spPr bwMode="auto">
          <a:xfrm>
            <a:off x="1982637" y="3924834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8" name="Curved Connector 7"/>
          <p:cNvCxnSpPr>
            <a:stCxn id="35" idx="4"/>
            <a:endCxn id="35" idx="2"/>
          </p:cNvCxnSpPr>
          <p:nvPr/>
        </p:nvCxnSpPr>
        <p:spPr bwMode="auto">
          <a:xfrm rot="5400000" flipH="1">
            <a:off x="1990574" y="4091522"/>
            <a:ext cx="174625" cy="190500"/>
          </a:xfrm>
          <a:prstGeom prst="curvedConnector4">
            <a:avLst>
              <a:gd name="adj1" fmla="val -130909"/>
              <a:gd name="adj2" fmla="val 22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9" name="Picture 8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3993" y="4585845"/>
            <a:ext cx="122415" cy="19236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0" y="41048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>
                <a:latin typeface="+mj-lt"/>
                <a:cs typeface="Times New Roman" panose="02020603050405020304" pitchFamily="18" charset="0"/>
              </a:rPr>
              <a:t>Markov Decision Processes</a:t>
            </a:r>
            <a:br>
              <a:rPr lang="en-US" sz="4800" dirty="0">
                <a:latin typeface="+mj-lt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[Bellman ’57] [Howard ’60] </a:t>
            </a:r>
            <a:r>
              <a:rPr lang="en-US" sz="3200" dirty="0">
                <a:solidFill>
                  <a:srgbClr val="996600"/>
                </a:solidFill>
                <a:latin typeface="+mj-lt"/>
              </a:rPr>
              <a:t>…</a:t>
            </a:r>
          </a:p>
        </p:txBody>
      </p:sp>
      <p:sp>
        <p:nvSpPr>
          <p:cNvPr id="40" name="Text Box 34"/>
          <p:cNvSpPr txBox="1">
            <a:spLocks noChangeArrowheads="1"/>
          </p:cNvSpPr>
          <p:nvPr/>
        </p:nvSpPr>
        <p:spPr bwMode="auto">
          <a:xfrm>
            <a:off x="0" y="6122157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Optimal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positional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strategies can be found using 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LP.</a:t>
            </a:r>
            <a:endParaRPr lang="en-US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35"/>
          <p:cNvSpPr txBox="1">
            <a:spLocks noChangeArrowheads="1"/>
          </p:cNvSpPr>
          <p:nvPr/>
        </p:nvSpPr>
        <p:spPr bwMode="auto">
          <a:xfrm>
            <a:off x="0" y="6727321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there a 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strongly polynomial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time algorithm?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4136970" y="4330725"/>
            <a:ext cx="5599112" cy="1292593"/>
            <a:chOff x="4207263" y="4254525"/>
            <a:chExt cx="5599112" cy="1292593"/>
          </a:xfrm>
        </p:grpSpPr>
        <p:sp>
          <p:nvSpPr>
            <p:cNvPr id="43" name="Text Box 41"/>
            <p:cNvSpPr txBox="1">
              <a:spLocks noChangeAspect="1" noChangeArrowheads="1"/>
            </p:cNvSpPr>
            <p:nvPr/>
          </p:nvSpPr>
          <p:spPr bwMode="auto">
            <a:xfrm>
              <a:off x="4207263" y="4254525"/>
              <a:ext cx="5599112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chemeClr val="accent2"/>
                  </a:solidFill>
                </a:rPr>
                <a:t>Limiting average </a:t>
              </a:r>
              <a:r>
                <a:rPr lang="en-US" sz="2800" dirty="0" smtClean="0">
                  <a:solidFill>
                    <a:schemeClr val="accent2"/>
                  </a:solidFill>
                </a:rPr>
                <a:t>cost</a:t>
              </a:r>
              <a:endParaRPr lang="en-US" sz="2800" dirty="0">
                <a:solidFill>
                  <a:schemeClr val="accent2"/>
                </a:solidFill>
              </a:endParaRPr>
            </a:p>
          </p:txBody>
        </p:sp>
        <p:pic>
          <p:nvPicPr>
            <p:cNvPr id="44" name="Picture 43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877894" y="4689717"/>
              <a:ext cx="4257850" cy="857401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45" name="Group 44"/>
          <p:cNvGrpSpPr/>
          <p:nvPr/>
        </p:nvGrpSpPr>
        <p:grpSpPr>
          <a:xfrm>
            <a:off x="4517176" y="3013656"/>
            <a:ext cx="4838700" cy="1257070"/>
            <a:chOff x="4452938" y="3075603"/>
            <a:chExt cx="4838700" cy="1257070"/>
          </a:xfrm>
        </p:grpSpPr>
        <p:sp>
          <p:nvSpPr>
            <p:cNvPr id="46" name="Text Box 42"/>
            <p:cNvSpPr txBox="1">
              <a:spLocks noChangeAspect="1" noChangeArrowheads="1"/>
            </p:cNvSpPr>
            <p:nvPr/>
          </p:nvSpPr>
          <p:spPr bwMode="auto">
            <a:xfrm>
              <a:off x="4452938" y="3075603"/>
              <a:ext cx="4838700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B050"/>
                  </a:solidFill>
                </a:rPr>
                <a:t>Discounted cost</a:t>
              </a:r>
              <a:endParaRPr lang="en-US" sz="2800" dirty="0">
                <a:solidFill>
                  <a:srgbClr val="00B050"/>
                </a:solidFill>
              </a:endParaRPr>
            </a:p>
          </p:txBody>
        </p:sp>
        <p:pic>
          <p:nvPicPr>
            <p:cNvPr id="47" name="Picture 46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928612" y="3504445"/>
              <a:ext cx="3887352" cy="828228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48" name="Group 47"/>
          <p:cNvGrpSpPr/>
          <p:nvPr/>
        </p:nvGrpSpPr>
        <p:grpSpPr>
          <a:xfrm>
            <a:off x="4136970" y="1658815"/>
            <a:ext cx="5599112" cy="1294843"/>
            <a:chOff x="4066678" y="1582615"/>
            <a:chExt cx="5599112" cy="1294843"/>
          </a:xfrm>
        </p:grpSpPr>
        <p:sp>
          <p:nvSpPr>
            <p:cNvPr id="49" name="Text Box 41"/>
            <p:cNvSpPr txBox="1">
              <a:spLocks noChangeAspect="1" noChangeArrowheads="1"/>
            </p:cNvSpPr>
            <p:nvPr/>
          </p:nvSpPr>
          <p:spPr bwMode="auto">
            <a:xfrm>
              <a:off x="4066678" y="1582615"/>
              <a:ext cx="5599112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FF0000"/>
                  </a:solidFill>
                </a:rPr>
                <a:t>Total cost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50" name="Picture 49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437171" y="2049338"/>
              <a:ext cx="2858126" cy="82812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51" name="Text Box 34"/>
          <p:cNvSpPr txBox="1">
            <a:spLocks noChangeArrowheads="1"/>
          </p:cNvSpPr>
          <p:nvPr/>
        </p:nvSpPr>
        <p:spPr bwMode="auto">
          <a:xfrm>
            <a:off x="0" y="1631830"/>
            <a:ext cx="4807601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+mj-lt"/>
                <a:cs typeface="Times New Roman" pitchFamily="18" charset="0"/>
              </a:rPr>
              <a:t>1-player games</a:t>
            </a:r>
            <a:endParaRPr lang="en-US" sz="3200" dirty="0">
              <a:solidFill>
                <a:schemeClr val="accent2"/>
              </a:solidFill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8175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4" grpId="0" animBg="1"/>
      <p:bldP spid="256006" grpId="0" animBg="1"/>
      <p:bldP spid="256008" grpId="0" animBg="1"/>
      <p:bldP spid="256009" grpId="0" animBg="1"/>
      <p:bldP spid="256010" grpId="0" animBg="1"/>
      <p:bldP spid="256011" grpId="0" animBg="1"/>
      <p:bldP spid="256012" grpId="0" animBg="1"/>
      <p:bldP spid="256013" grpId="0" animBg="1"/>
      <p:bldP spid="40" grpId="0"/>
      <p:bldP spid="41" grpId="0"/>
      <p:bldP spid="5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257064"/>
            <a:ext cx="10080625" cy="118801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Dual</a:t>
            </a:r>
            <a:r>
              <a:rPr lang="en-US" sz="4000" dirty="0" smtClean="0">
                <a:solidFill>
                  <a:schemeClr val="accent2"/>
                </a:solidFill>
              </a:rPr>
              <a:t> LP formulation for total cost MDPs</a:t>
            </a:r>
          </a:p>
          <a:p>
            <a:pPr algn="ctr">
              <a:lnSpc>
                <a:spcPct val="100000"/>
              </a:lnSpc>
            </a:pPr>
            <a:r>
              <a:rPr lang="en-US" sz="4000" dirty="0">
                <a:solidFill>
                  <a:srgbClr val="336600"/>
                </a:solidFill>
              </a:rPr>
              <a:t>[</a:t>
            </a:r>
            <a:r>
              <a:rPr lang="en-US" sz="4000" dirty="0" err="1">
                <a:solidFill>
                  <a:srgbClr val="336600"/>
                </a:solidFill>
              </a:rPr>
              <a:t>d’Epenoux</a:t>
            </a:r>
            <a:r>
              <a:rPr lang="en-US" sz="4000" dirty="0">
                <a:solidFill>
                  <a:srgbClr val="336600"/>
                </a:solidFill>
              </a:rPr>
              <a:t> (1964</a:t>
            </a:r>
            <a:r>
              <a:rPr lang="en-US" sz="4000" dirty="0" smtClean="0">
                <a:solidFill>
                  <a:srgbClr val="336600"/>
                </a:solidFill>
              </a:rPr>
              <a:t>)]</a:t>
            </a:r>
            <a:endParaRPr lang="en-US" sz="4000" dirty="0">
              <a:solidFill>
                <a:srgbClr val="336600"/>
              </a:solidFill>
              <a:sym typeface="Symbol" pitchFamily="18" charset="2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4140" y="1733269"/>
            <a:ext cx="9254358" cy="1523640"/>
            <a:chOff x="394140" y="3079168"/>
            <a:chExt cx="9254358" cy="1623849"/>
          </a:xfrm>
        </p:grpSpPr>
        <p:sp>
          <p:nvSpPr>
            <p:cNvPr id="3" name="Rectangle 2"/>
            <p:cNvSpPr/>
            <p:nvPr/>
          </p:nvSpPr>
          <p:spPr bwMode="auto">
            <a:xfrm>
              <a:off x="394140" y="3079168"/>
              <a:ext cx="9254358" cy="1623849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044364" y="3257521"/>
                  <a:ext cx="7953911" cy="12671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000" b="0" dirty="0" smtClean="0"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   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 err="1" smtClean="0">
                      <a:latin typeface="Times New Roman" pitchFamily="18" charset="0"/>
                      <a:cs typeface="Times New Roman" pitchFamily="18" charset="0"/>
                    </a:rPr>
                    <a:t>s.t.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≤ 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𝑎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7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44364" y="3257521"/>
                  <a:ext cx="7953911" cy="1267142"/>
                </a:xfrm>
                <a:prstGeom prst="rect">
                  <a:avLst/>
                </a:prstGeom>
                <a:blipFill>
                  <a:blip r:embed="rId3"/>
                  <a:stretch>
                    <a:fillRect l="-536" b="-16923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6853" y="3841180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u="sng" dirty="0" smtClean="0">
                <a:latin typeface="Times New Roman" pitchFamily="18" charset="0"/>
                <a:cs typeface="Times New Roman" pitchFamily="18" charset="0"/>
              </a:rPr>
              <a:t>Optimality (Alternative proof):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-5131" y="5080780"/>
                <a:ext cx="10080625" cy="5507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monotone. By induction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5131" y="5080780"/>
                <a:ext cx="10080625" cy="550792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13707" y="5697373"/>
                <a:ext cx="10080625" cy="5507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Hence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tends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from below and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07" y="5697373"/>
                <a:ext cx="10080625" cy="550792"/>
              </a:xfrm>
              <a:prstGeom prst="rect">
                <a:avLst/>
              </a:prstGeom>
              <a:blipFill>
                <a:blip r:embed="rId5"/>
                <a:stretch>
                  <a:fillRect t="-14444" b="-3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5143" y="4460980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a feasible solution, then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3" y="4460980"/>
                <a:ext cx="10080625" cy="553998"/>
              </a:xfrm>
              <a:prstGeom prst="rect">
                <a:avLst/>
              </a:prstGeom>
              <a:blipFill>
                <a:blip r:embed="rId6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7274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257064"/>
            <a:ext cx="10080625" cy="118801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Dual</a:t>
            </a:r>
            <a:r>
              <a:rPr lang="en-US" sz="4000" dirty="0" smtClean="0">
                <a:solidFill>
                  <a:schemeClr val="accent2"/>
                </a:solidFill>
              </a:rPr>
              <a:t> LP formulation for total cost MDPs</a:t>
            </a:r>
          </a:p>
          <a:p>
            <a:pPr algn="ctr">
              <a:lnSpc>
                <a:spcPct val="100000"/>
              </a:lnSpc>
            </a:pPr>
            <a:r>
              <a:rPr lang="en-US" sz="4000" dirty="0">
                <a:solidFill>
                  <a:srgbClr val="336600"/>
                </a:solidFill>
              </a:rPr>
              <a:t>[</a:t>
            </a:r>
            <a:r>
              <a:rPr lang="en-US" sz="4000" dirty="0" err="1">
                <a:solidFill>
                  <a:srgbClr val="336600"/>
                </a:solidFill>
              </a:rPr>
              <a:t>d’Epenoux</a:t>
            </a:r>
            <a:r>
              <a:rPr lang="en-US" sz="4000" dirty="0">
                <a:solidFill>
                  <a:srgbClr val="336600"/>
                </a:solidFill>
              </a:rPr>
              <a:t> (1964</a:t>
            </a:r>
            <a:r>
              <a:rPr lang="en-US" sz="4000" dirty="0" smtClean="0">
                <a:solidFill>
                  <a:srgbClr val="336600"/>
                </a:solidFill>
              </a:rPr>
              <a:t>)]</a:t>
            </a:r>
            <a:endParaRPr lang="en-US" sz="4000" dirty="0">
              <a:solidFill>
                <a:srgbClr val="336600"/>
              </a:solidFill>
              <a:sym typeface="Symbol" pitchFamily="18" charset="2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4140" y="1733269"/>
            <a:ext cx="9254358" cy="1523640"/>
            <a:chOff x="394140" y="3079168"/>
            <a:chExt cx="9254358" cy="1623849"/>
          </a:xfrm>
        </p:grpSpPr>
        <p:sp>
          <p:nvSpPr>
            <p:cNvPr id="3" name="Rectangle 2"/>
            <p:cNvSpPr/>
            <p:nvPr/>
          </p:nvSpPr>
          <p:spPr bwMode="auto">
            <a:xfrm>
              <a:off x="394140" y="3079168"/>
              <a:ext cx="9254358" cy="1623849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044364" y="3257521"/>
                  <a:ext cx="7953911" cy="12671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000" b="0" dirty="0" smtClean="0"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   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 err="1" smtClean="0">
                      <a:latin typeface="Times New Roman" pitchFamily="18" charset="0"/>
                      <a:cs typeface="Times New Roman" pitchFamily="18" charset="0"/>
                    </a:rPr>
                    <a:t>s.t.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≤ 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𝑎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7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44364" y="3257521"/>
                  <a:ext cx="7953911" cy="1267142"/>
                </a:xfrm>
                <a:prstGeom prst="rect">
                  <a:avLst/>
                </a:prstGeom>
                <a:blipFill>
                  <a:blip r:embed="rId3"/>
                  <a:stretch>
                    <a:fillRect l="-536" b="-16923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-1" y="3567220"/>
            <a:ext cx="100806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b="1" u="sng" dirty="0" smtClean="0">
                <a:latin typeface="Times New Roman" pitchFamily="18" charset="0"/>
                <a:cs typeface="Times New Roman" pitchFamily="18" charset="0"/>
              </a:rPr>
              <a:t>Theorem: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An optimal positional strategy of a stopping MDP,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and values of all states, can be found in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polynomial time by solving an LP.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-1711" y="5712793"/>
            <a:ext cx="100806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dual LP formulation can be used to prove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existence of an optimal positional strategy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without using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Banach’s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fixed-point theorem.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7406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" y="283769"/>
            <a:ext cx="10080624" cy="7728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5400" dirty="0" smtClean="0">
                <a:solidFill>
                  <a:srgbClr val="0033CC"/>
                </a:solidFill>
              </a:rPr>
              <a:t>Linear Programming Duality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1184879" y="1312026"/>
                <a:ext cx="3633700" cy="1809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40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min</m:t>
                        </m:r>
                      </m:fName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 smtClean="0">
                    <a:latin typeface="Times New Roman" pitchFamily="18" charset="0"/>
                    <a:cs typeface="Times New Roman" pitchFamily="18" charset="0"/>
                  </a:rPr>
                  <a:t>s.t.</a:t>
                </a: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</m:oMath>
                </a14:m>
                <a:r>
                  <a:rPr lang="en-US" sz="4000" b="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4000" b="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4000" b="0" dirty="0" smtClean="0"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𝟎</m:t>
                    </m:r>
                  </m:oMath>
                </a14:m>
                <a:endParaRPr lang="en-US" sz="4000" b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84879" y="1312026"/>
                <a:ext cx="3633700" cy="1809726"/>
              </a:xfrm>
              <a:prstGeom prst="rect">
                <a:avLst/>
              </a:prstGeom>
              <a:blipFill>
                <a:blip r:embed="rId3"/>
                <a:stretch>
                  <a:fillRect l="-23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5210637" y="1312026"/>
                <a:ext cx="3633700" cy="1237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40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max</m:t>
                        </m:r>
                      </m:fName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func>
                  </m:oMath>
                </a14:m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 smtClean="0">
                    <a:latin typeface="Times New Roman" pitchFamily="18" charset="0"/>
                    <a:cs typeface="Times New Roman" pitchFamily="18" charset="0"/>
                  </a:rPr>
                  <a:t>s.t.</a:t>
                </a: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𝒄</m:t>
                    </m:r>
                  </m:oMath>
                </a14:m>
                <a:endParaRPr lang="en-US" sz="40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10637" y="1312026"/>
                <a:ext cx="3633700" cy="1237262"/>
              </a:xfrm>
              <a:prstGeom prst="rect">
                <a:avLst/>
              </a:prstGeom>
              <a:blipFill>
                <a:blip r:embed="rId4"/>
                <a:stretch>
                  <a:fillRect l="-2517" b="-2069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1243993" y="3203530"/>
            <a:ext cx="3515473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Primal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5269751" y="3203530"/>
            <a:ext cx="3515473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Dual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-10275" y="3906271"/>
            <a:ext cx="1008062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Duality Theorem: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(a)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If both LPs are feasible and bounded,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then their optimal values are equal.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(b) An LP is unbounded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iff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its dual is infeasible.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8837" y="6134045"/>
                <a:ext cx="10080625" cy="558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b="1" u="sng" dirty="0" smtClean="0">
                    <a:latin typeface="Times New Roman" pitchFamily="18" charset="0"/>
                    <a:cs typeface="Times New Roman" pitchFamily="18" charset="0"/>
                  </a:rPr>
                  <a:t>Weak duality: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  <m:r>
                              <a:rPr lang="en-US" sz="32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𝒄</m:t>
                    </m:r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endParaRPr lang="en-US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837" y="6134045"/>
                <a:ext cx="10080625" cy="558551"/>
              </a:xfrm>
              <a:prstGeom prst="rect">
                <a:avLst/>
              </a:prstGeom>
              <a:blipFill>
                <a:blip r:embed="rId5"/>
                <a:stretch>
                  <a:fillRect t="-19565" b="-336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6853" y="6830973"/>
                <a:ext cx="1008062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b="1" u="sng" dirty="0" smtClean="0">
                    <a:latin typeface="Times New Roman" pitchFamily="18" charset="0"/>
                    <a:cs typeface="Times New Roman" pitchFamily="18" charset="0"/>
                  </a:rPr>
                  <a:t>Complementary slackness: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d>
                      <m:d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2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𝟎</m:t>
                    </m:r>
                  </m:oMath>
                </a14:m>
                <a:endParaRPr lang="en-US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3" y="6830973"/>
                <a:ext cx="10080625" cy="550279"/>
              </a:xfrm>
              <a:prstGeom prst="rect">
                <a:avLst/>
              </a:prstGeom>
              <a:blipFill>
                <a:blip r:embed="rId6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23768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6926" y="322886"/>
            <a:ext cx="10080625" cy="11449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</a:rPr>
              <a:t>Primal and Dual </a:t>
            </a:r>
            <a:r>
              <a:rPr lang="en-US" sz="4000" dirty="0" smtClean="0">
                <a:solidFill>
                  <a:srgbClr val="00B050"/>
                </a:solidFill>
              </a:rPr>
              <a:t>LP</a:t>
            </a:r>
            <a:r>
              <a:rPr lang="en-US" sz="4000" dirty="0" smtClean="0">
                <a:solidFill>
                  <a:schemeClr val="accent2"/>
                </a:solidFill>
              </a:rPr>
              <a:t> formulations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4000" dirty="0" smtClean="0">
                <a:solidFill>
                  <a:schemeClr val="accent2"/>
                </a:solidFill>
              </a:rPr>
              <a:t>for </a:t>
            </a:r>
            <a:r>
              <a:rPr lang="en-US" sz="4000" dirty="0" smtClean="0">
                <a:solidFill>
                  <a:srgbClr val="996633"/>
                </a:solidFill>
              </a:rPr>
              <a:t>stopping</a:t>
            </a:r>
            <a:r>
              <a:rPr lang="en-US" sz="4000" dirty="0" smtClean="0">
                <a:solidFill>
                  <a:schemeClr val="accent2"/>
                </a:solidFill>
              </a:rPr>
              <a:t> MDPs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70163" y="4898796"/>
            <a:ext cx="5039591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State/action incidence matrix</a:t>
            </a:r>
            <a:endParaRPr lang="he-IL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925217" y="4898796"/>
            <a:ext cx="5039591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Transition probabilities</a:t>
            </a:r>
            <a:endParaRPr lang="he-IL" sz="28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34"/>
              <p:cNvSpPr txBox="1">
                <a:spLocks noChangeArrowheads="1"/>
              </p:cNvSpPr>
              <p:nvPr/>
            </p:nvSpPr>
            <p:spPr bwMode="auto">
              <a:xfrm>
                <a:off x="462336" y="5606612"/>
                <a:ext cx="4592549" cy="1809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40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min</m:t>
                        </m:r>
                      </m:fName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 smtClean="0">
                    <a:latin typeface="Times New Roman" pitchFamily="18" charset="0"/>
                    <a:cs typeface="Times New Roman" pitchFamily="18" charset="0"/>
                  </a:rPr>
                  <a:t>s.t.</a:t>
                </a: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𝐽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𝑃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𝟏</m:t>
                    </m:r>
                  </m:oMath>
                </a14:m>
                <a:r>
                  <a:rPr lang="en-US" sz="4000" b="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4000" b="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4000" b="0" dirty="0" smtClean="0"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𝟎</m:t>
                    </m:r>
                  </m:oMath>
                </a14:m>
                <a:endParaRPr lang="en-US" sz="4000" b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2336" y="5606612"/>
                <a:ext cx="4592549" cy="1809726"/>
              </a:xfrm>
              <a:prstGeom prst="rect">
                <a:avLst/>
              </a:prstGeom>
              <a:blipFill>
                <a:blip r:embed="rId2"/>
                <a:stretch>
                  <a:fillRect l="-19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34"/>
              <p:cNvSpPr txBox="1">
                <a:spLocks noChangeArrowheads="1"/>
              </p:cNvSpPr>
              <p:nvPr/>
            </p:nvSpPr>
            <p:spPr bwMode="auto">
              <a:xfrm>
                <a:off x="5210635" y="5606612"/>
                <a:ext cx="4869989" cy="1237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40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max</m:t>
                        </m:r>
                      </m:fName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func>
                  </m:oMath>
                </a14:m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 smtClean="0">
                    <a:latin typeface="Times New Roman" pitchFamily="18" charset="0"/>
                    <a:cs typeface="Times New Roman" pitchFamily="18" charset="0"/>
                  </a:rPr>
                  <a:t>s.t.</a:t>
                </a: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𝐽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𝒄</m:t>
                    </m:r>
                  </m:oMath>
                </a14:m>
                <a:endParaRPr lang="en-US" sz="4000" b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10635" y="5606612"/>
                <a:ext cx="4869989" cy="1237262"/>
              </a:xfrm>
              <a:prstGeom prst="rect">
                <a:avLst/>
              </a:prstGeom>
              <a:blipFill>
                <a:blip r:embed="rId3"/>
                <a:stretch>
                  <a:fillRect l="-1877" b="-2019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49408" y="3493199"/>
                <a:ext cx="1029028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408" y="3493199"/>
                <a:ext cx="1029028" cy="6075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 rot="16200000">
            <a:off x="6168523" y="1829065"/>
            <a:ext cx="3121969" cy="2620268"/>
            <a:chOff x="6691521" y="1458235"/>
            <a:chExt cx="3121969" cy="2620268"/>
          </a:xfrm>
        </p:grpSpPr>
        <p:sp>
          <p:nvSpPr>
            <p:cNvPr id="24" name="TextBox 23"/>
            <p:cNvSpPr txBox="1"/>
            <p:nvPr/>
          </p:nvSpPr>
          <p:spPr bwMode="auto">
            <a:xfrm>
              <a:off x="6691521" y="2418671"/>
              <a:ext cx="2223478" cy="1431161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lIns="0" tIns="0" rIns="0" bIns="0" rtlCol="1">
              <a:spAutoFit/>
            </a:bodyPr>
            <a:lstStyle/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endParaRPr lang="he-IL" sz="2000" dirty="0"/>
            </a:p>
          </p:txBody>
        </p:sp>
        <p:sp>
          <p:nvSpPr>
            <p:cNvPr id="40" name="Left Brace 39"/>
            <p:cNvSpPr/>
            <p:nvPr/>
          </p:nvSpPr>
          <p:spPr bwMode="auto">
            <a:xfrm rot="5400000">
              <a:off x="7672165" y="1094825"/>
              <a:ext cx="261395" cy="2210370"/>
            </a:xfrm>
            <a:prstGeom prst="leftBrace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867323" y="1458235"/>
              <a:ext cx="1870364" cy="49308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actions</a:t>
              </a:r>
              <a:endParaRPr lang="he-IL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Left Brace 41"/>
            <p:cNvSpPr/>
            <p:nvPr/>
          </p:nvSpPr>
          <p:spPr bwMode="auto">
            <a:xfrm rot="10800000">
              <a:off x="8970390" y="2423875"/>
              <a:ext cx="353293" cy="1411421"/>
            </a:xfrm>
            <a:prstGeom prst="leftBrace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 rot="5400000">
              <a:off x="8631766" y="2896779"/>
              <a:ext cx="1870364" cy="49308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states</a:t>
              </a:r>
              <a:endParaRPr lang="he-IL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 rot="5400000">
                  <a:off x="7385401" y="2813405"/>
                  <a:ext cx="1029028" cy="6490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7385401" y="2813405"/>
                  <a:ext cx="1029028" cy="64902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04455" y="3491489"/>
                <a:ext cx="883577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55" y="3491489"/>
                <a:ext cx="883577" cy="6075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Left Brace 13"/>
          <p:cNvSpPr/>
          <p:nvPr/>
        </p:nvSpPr>
        <p:spPr bwMode="auto">
          <a:xfrm>
            <a:off x="2154638" y="3552580"/>
            <a:ext cx="211282" cy="633845"/>
          </a:xfrm>
          <a:prstGeom prst="leftBrace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Left Brace 14"/>
          <p:cNvSpPr/>
          <p:nvPr/>
        </p:nvSpPr>
        <p:spPr bwMode="auto">
          <a:xfrm>
            <a:off x="2169986" y="2511751"/>
            <a:ext cx="180586" cy="979738"/>
          </a:xfrm>
          <a:prstGeom prst="leftBrace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 rot="16200000">
                <a:off x="1590856" y="2745517"/>
                <a:ext cx="456403" cy="493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590856" y="2745517"/>
                <a:ext cx="456403" cy="4930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 rot="16200000">
                <a:off x="1611405" y="3661624"/>
                <a:ext cx="456403" cy="493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611405" y="3661624"/>
                <a:ext cx="456403" cy="4930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 rot="16200000">
            <a:off x="1589591" y="2202303"/>
            <a:ext cx="3121979" cy="1870364"/>
            <a:chOff x="6691521" y="2197855"/>
            <a:chExt cx="3121979" cy="1870364"/>
          </a:xfrm>
        </p:grpSpPr>
        <p:sp>
          <p:nvSpPr>
            <p:cNvPr id="27" name="TextBox 26"/>
            <p:cNvSpPr txBox="1"/>
            <p:nvPr/>
          </p:nvSpPr>
          <p:spPr bwMode="auto">
            <a:xfrm>
              <a:off x="6691521" y="2418671"/>
              <a:ext cx="2223478" cy="1431161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lIns="0" tIns="0" rIns="0" bIns="0" rtlCol="1">
              <a:spAutoFit/>
            </a:bodyPr>
            <a:lstStyle/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endParaRPr lang="he-IL" sz="2000" dirty="0"/>
            </a:p>
          </p:txBody>
        </p:sp>
        <p:sp>
          <p:nvSpPr>
            <p:cNvPr id="33" name="Left Brace 32"/>
            <p:cNvSpPr/>
            <p:nvPr/>
          </p:nvSpPr>
          <p:spPr bwMode="auto">
            <a:xfrm rot="10800000">
              <a:off x="8970390" y="2423875"/>
              <a:ext cx="353293" cy="1411421"/>
            </a:xfrm>
            <a:prstGeom prst="leftBrace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 rot="5400000">
              <a:off x="8631776" y="2886495"/>
              <a:ext cx="1870364" cy="49308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states</a:t>
              </a:r>
              <a:endParaRPr lang="he-IL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405483" y="2483657"/>
            <a:ext cx="616449" cy="1122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609253" y="3457985"/>
            <a:ext cx="616449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865787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301009"/>
            <a:ext cx="10080625" cy="1181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99000"/>
              </a:lnSpc>
            </a:pPr>
            <a:r>
              <a:rPr lang="en-US" sz="4000" dirty="0" smtClean="0">
                <a:solidFill>
                  <a:srgbClr val="00B050"/>
                </a:solidFill>
              </a:rPr>
              <a:t>Primal</a:t>
            </a:r>
            <a:r>
              <a:rPr lang="en-US" sz="4000" dirty="0" smtClean="0">
                <a:solidFill>
                  <a:schemeClr val="accent2"/>
                </a:solidFill>
              </a:rPr>
              <a:t> LP formulation for </a:t>
            </a:r>
            <a:r>
              <a:rPr lang="en-US" sz="4000" dirty="0">
                <a:solidFill>
                  <a:schemeClr val="accent2"/>
                </a:solidFill>
              </a:rPr>
              <a:t>total cost </a:t>
            </a:r>
            <a:r>
              <a:rPr lang="en-US" sz="4000" dirty="0" smtClean="0">
                <a:solidFill>
                  <a:schemeClr val="accent2"/>
                </a:solidFill>
              </a:rPr>
              <a:t>MDPs</a:t>
            </a:r>
          </a:p>
          <a:p>
            <a:pPr algn="ctr"/>
            <a:r>
              <a:rPr lang="en-US" sz="4000" dirty="0">
                <a:solidFill>
                  <a:srgbClr val="336600"/>
                </a:solidFill>
              </a:rPr>
              <a:t>[</a:t>
            </a:r>
            <a:r>
              <a:rPr lang="en-US" sz="4000" dirty="0" err="1">
                <a:solidFill>
                  <a:srgbClr val="336600"/>
                </a:solidFill>
              </a:rPr>
              <a:t>d’Epenoux</a:t>
            </a:r>
            <a:r>
              <a:rPr lang="en-US" sz="4000" dirty="0">
                <a:solidFill>
                  <a:srgbClr val="336600"/>
                </a:solidFill>
              </a:rPr>
              <a:t> (1964</a:t>
            </a:r>
            <a:r>
              <a:rPr lang="en-US" sz="4000" dirty="0" smtClean="0">
                <a:solidFill>
                  <a:srgbClr val="336600"/>
                </a:solidFill>
              </a:rPr>
              <a:t>)]</a:t>
            </a:r>
            <a:endParaRPr lang="en-US" sz="4000" dirty="0">
              <a:solidFill>
                <a:srgbClr val="336600"/>
              </a:solidFill>
              <a:sym typeface="Symbol" pitchFamily="18" charset="2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94140" y="1784639"/>
            <a:ext cx="9254358" cy="2212007"/>
            <a:chOff x="394140" y="1733269"/>
            <a:chExt cx="9254358" cy="2212007"/>
          </a:xfrm>
        </p:grpSpPr>
        <p:sp>
          <p:nvSpPr>
            <p:cNvPr id="11" name="Rectangle 10"/>
            <p:cNvSpPr/>
            <p:nvPr/>
          </p:nvSpPr>
          <p:spPr bwMode="auto">
            <a:xfrm>
              <a:off x="394140" y="1733269"/>
              <a:ext cx="9254358" cy="2212007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044364" y="1902939"/>
                  <a:ext cx="7953911" cy="19186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000" b="0" dirty="0" smtClean="0"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min</m:t>
                          </m:r>
                        </m:fName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   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𝐴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 err="1" smtClean="0">
                      <a:latin typeface="Times New Roman" pitchFamily="18" charset="0"/>
                      <a:cs typeface="Times New Roman" pitchFamily="18" charset="0"/>
                    </a:rPr>
                    <a:t>s.t.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14:m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1</m:t>
                      </m:r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≥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0</m:t>
                      </m:r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𝑎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𝐴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2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44364" y="1902939"/>
                  <a:ext cx="7953911" cy="1918667"/>
                </a:xfrm>
                <a:prstGeom prst="rect">
                  <a:avLst/>
                </a:prstGeom>
                <a:blipFill>
                  <a:blip r:embed="rId3"/>
                  <a:stretch>
                    <a:fillRect l="-536" b="-9236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-855" y="426587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– expected total number of time of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taking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action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when starting once from each state.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855" y="4265871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855" y="531328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(general) policy 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a feasible solution.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(Here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expected number of times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taken under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.)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855" y="5313289"/>
                <a:ext cx="10080625" cy="954107"/>
              </a:xfrm>
              <a:prstGeom prst="rect">
                <a:avLst/>
              </a:prstGeom>
              <a:blipFill>
                <a:blip r:embed="rId5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855" y="6360707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Does every feasible solution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correspond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for some policy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?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855" y="6360707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13199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249639"/>
            <a:ext cx="10080625" cy="1181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99000"/>
              </a:lnSpc>
            </a:pPr>
            <a:r>
              <a:rPr lang="en-US" sz="4000" dirty="0" smtClean="0">
                <a:solidFill>
                  <a:srgbClr val="00B050"/>
                </a:solidFill>
              </a:rPr>
              <a:t>Primal</a:t>
            </a:r>
            <a:r>
              <a:rPr lang="en-US" sz="4000" dirty="0" smtClean="0">
                <a:solidFill>
                  <a:schemeClr val="accent2"/>
                </a:solidFill>
              </a:rPr>
              <a:t> LP formulation for </a:t>
            </a:r>
            <a:r>
              <a:rPr lang="en-US" sz="4000" dirty="0">
                <a:solidFill>
                  <a:schemeClr val="accent2"/>
                </a:solidFill>
              </a:rPr>
              <a:t>total cost </a:t>
            </a:r>
            <a:r>
              <a:rPr lang="en-US" sz="4000" dirty="0" smtClean="0">
                <a:solidFill>
                  <a:schemeClr val="accent2"/>
                </a:solidFill>
              </a:rPr>
              <a:t>MDPs</a:t>
            </a:r>
          </a:p>
          <a:p>
            <a:pPr algn="ctr"/>
            <a:r>
              <a:rPr lang="en-US" sz="4000" dirty="0">
                <a:solidFill>
                  <a:srgbClr val="336600"/>
                </a:solidFill>
              </a:rPr>
              <a:t>[</a:t>
            </a:r>
            <a:r>
              <a:rPr lang="en-US" sz="4000" dirty="0" err="1">
                <a:solidFill>
                  <a:srgbClr val="336600"/>
                </a:solidFill>
              </a:rPr>
              <a:t>d’Epenoux</a:t>
            </a:r>
            <a:r>
              <a:rPr lang="en-US" sz="4000" dirty="0">
                <a:solidFill>
                  <a:srgbClr val="336600"/>
                </a:solidFill>
              </a:rPr>
              <a:t> (1964</a:t>
            </a:r>
            <a:r>
              <a:rPr lang="en-US" sz="4000" dirty="0" smtClean="0">
                <a:solidFill>
                  <a:srgbClr val="336600"/>
                </a:solidFill>
              </a:rPr>
              <a:t>)]</a:t>
            </a:r>
            <a:endParaRPr lang="en-US" sz="4000" dirty="0">
              <a:solidFill>
                <a:srgbClr val="336600"/>
              </a:solidFill>
              <a:sym typeface="Symbol" pitchFamily="18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-855" y="1615148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a feasible solution of the primal LP.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855" y="1615148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0" y="2228949"/>
                <a:ext cx="10080625" cy="10902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Define a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randomized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policy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naryPr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𝑏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𝑏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,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(Note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𝑏</m:t>
                            </m:r>
                          </m:sub>
                        </m:sSub>
                      </m:e>
                    </m:nary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.)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228949"/>
                <a:ext cx="10080625" cy="1090298"/>
              </a:xfrm>
              <a:prstGeom prst="rect">
                <a:avLst/>
              </a:prstGeom>
              <a:blipFill>
                <a:blip r:embed="rId4"/>
                <a:stretch>
                  <a:fillRect t="-11798" b="-101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8564" y="3900341"/>
                <a:ext cx="10080625" cy="5734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Policy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defines a Markov chain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4" y="3900341"/>
                <a:ext cx="10080625" cy="573427"/>
              </a:xfrm>
              <a:prstGeom prst="rect">
                <a:avLst/>
              </a:prstGeom>
              <a:blipFill>
                <a:blip r:embed="rId5"/>
                <a:stretch>
                  <a:fillRect t="-11702" b="-2021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8562" y="332763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the probability of taking action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in state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2" y="3327636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6854" y="4523253"/>
                <a:ext cx="10080625" cy="825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</a:t>
                </a:r>
                <a:r>
                  <a:rPr lang="en-US" sz="28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and hence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f>
                      <m:f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naryPr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𝑏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𝑏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4523253"/>
                <a:ext cx="10080625" cy="825291"/>
              </a:xfrm>
              <a:prstGeom prst="rect">
                <a:avLst/>
              </a:prstGeom>
              <a:blipFill>
                <a:blip r:embed="rId7"/>
                <a:stretch>
                  <a:fillRect t="-14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6854" y="5398029"/>
                <a:ext cx="10080625" cy="573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To prove the claim, we verify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satisfies: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5398029"/>
                <a:ext cx="10080625" cy="573362"/>
              </a:xfrm>
              <a:prstGeom prst="rect">
                <a:avLst/>
              </a:prstGeom>
              <a:blipFill>
                <a:blip r:embed="rId8"/>
                <a:stretch>
                  <a:fillRect t="-11702" b="-2021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5144" y="6020876"/>
                <a:ext cx="10080625" cy="5734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bSup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6020876"/>
                <a:ext cx="10080625" cy="573427"/>
              </a:xfrm>
              <a:prstGeom prst="rect">
                <a:avLst/>
              </a:prstGeom>
              <a:blipFill>
                <a:blip r:embed="rId9"/>
                <a:stretch>
                  <a:fillRect t="-11702" b="-2021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34"/>
          <p:cNvSpPr txBox="1">
            <a:spLocks noChangeArrowheads="1"/>
          </p:cNvSpPr>
          <p:nvPr/>
        </p:nvSpPr>
        <p:spPr bwMode="auto">
          <a:xfrm>
            <a:off x="5144" y="6643791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(The linear system has a unique solution.)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9912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9" grpId="0"/>
      <p:bldP spid="10" grpId="0"/>
      <p:bldP spid="16" grpId="0"/>
      <p:bldP spid="17" grpId="0"/>
      <p:bldP spid="18" grpId="0"/>
      <p:bldP spid="1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496216"/>
            <a:ext cx="10080625" cy="1181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99000"/>
              </a:lnSpc>
            </a:pPr>
            <a:r>
              <a:rPr lang="en-US" sz="4000" dirty="0" smtClean="0">
                <a:solidFill>
                  <a:srgbClr val="00B050"/>
                </a:solidFill>
              </a:rPr>
              <a:t>Primal</a:t>
            </a:r>
            <a:r>
              <a:rPr lang="en-US" sz="4000" dirty="0" smtClean="0">
                <a:solidFill>
                  <a:schemeClr val="accent2"/>
                </a:solidFill>
              </a:rPr>
              <a:t> LP formulation for </a:t>
            </a:r>
            <a:r>
              <a:rPr lang="en-US" sz="4000" dirty="0">
                <a:solidFill>
                  <a:schemeClr val="accent2"/>
                </a:solidFill>
              </a:rPr>
              <a:t>total cost </a:t>
            </a:r>
            <a:r>
              <a:rPr lang="en-US" sz="4000" dirty="0" smtClean="0">
                <a:solidFill>
                  <a:schemeClr val="accent2"/>
                </a:solidFill>
              </a:rPr>
              <a:t>MDPs</a:t>
            </a:r>
          </a:p>
          <a:p>
            <a:pPr algn="ctr"/>
            <a:r>
              <a:rPr lang="en-US" sz="4000" dirty="0">
                <a:solidFill>
                  <a:srgbClr val="336600"/>
                </a:solidFill>
              </a:rPr>
              <a:t>[</a:t>
            </a:r>
            <a:r>
              <a:rPr lang="en-US" sz="4000" dirty="0" err="1">
                <a:solidFill>
                  <a:srgbClr val="336600"/>
                </a:solidFill>
              </a:rPr>
              <a:t>d’Epenoux</a:t>
            </a:r>
            <a:r>
              <a:rPr lang="en-US" sz="4000" dirty="0">
                <a:solidFill>
                  <a:srgbClr val="336600"/>
                </a:solidFill>
              </a:rPr>
              <a:t> (1964</a:t>
            </a:r>
            <a:r>
              <a:rPr lang="en-US" sz="4000" dirty="0" smtClean="0">
                <a:solidFill>
                  <a:srgbClr val="336600"/>
                </a:solidFill>
              </a:rPr>
              <a:t>)]</a:t>
            </a:r>
            <a:endParaRPr lang="en-US" sz="4000" dirty="0">
              <a:solidFill>
                <a:srgbClr val="336600"/>
              </a:solidFill>
              <a:sym typeface="Symbol" pitchFamily="18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5144" y="2723636"/>
                <a:ext cx="10080625" cy="642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bSup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2723636"/>
                <a:ext cx="10080625" cy="6421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3708" y="3625384"/>
                <a:ext cx="10080625" cy="9958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2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</m:e>
                    </m:nary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𝑏</m:t>
                                </m:r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sub>
                              <m:sup/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  <m:nary>
                          <m:naryPr>
                            <m:chr m:val="∑"/>
                            <m:sup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naryPr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𝑗</m:t>
                                </m:r>
                              </m:sub>
                            </m:sSub>
                          </m:sub>
                          <m:sup/>
                          <m:e>
                            <m:f>
                              <m:f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</m:num>
                              <m:den>
                                <m:nary>
                                  <m:naryPr>
                                    <m:chr m:val="∑"/>
                                    <m:supHide m:val="on"/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𝑏</m:t>
                                    </m:r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∈</m:t>
                                    </m:r>
                                    <m:sSub>
                                      <m:sSub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sub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𝑏</m:t>
                                        </m:r>
                                      </m:sub>
                                    </m:sSub>
                                  </m:e>
                                </m:nary>
                              </m:den>
                            </m:f>
                          </m:e>
                        </m:nary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08" y="3625384"/>
                <a:ext cx="10080625" cy="9958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1998" y="4880820"/>
                <a:ext cx="10080625" cy="6914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2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</m:e>
                    </m:nary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/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naryPr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𝑗</m:t>
                                </m:r>
                              </m:sub>
                            </m:sSub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</m:sub>
                            </m:sSub>
                          </m:e>
                        </m:nary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98" y="4880820"/>
                <a:ext cx="10080625" cy="6914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8564" y="5831877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These are exactly the constraints of the primal LP.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7943" y="1970967"/>
            <a:ext cx="10080625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calculations:</a:t>
            </a:r>
            <a:endParaRPr lang="en-US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8323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2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4517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Improving a policy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339298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positional policy of a stopping MDP.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339298"/>
                <a:ext cx="10080625" cy="521681"/>
              </a:xfrm>
              <a:prstGeom prst="rect">
                <a:avLst/>
              </a:prstGeom>
              <a:blipFill>
                <a:blip r:embed="rId12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10" y="1937671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(or is an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 switch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30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" y="1937671"/>
                <a:ext cx="10080625" cy="521681"/>
              </a:xfrm>
              <a:prstGeom prst="rect">
                <a:avLst/>
              </a:prstGeom>
              <a:blipFill>
                <a:blip r:embed="rId13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2536044"/>
                <a:ext cx="10080625" cy="11827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𝜋</m:t>
                              </m:r>
                            </m:sup>
                          </m:sSubSup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&lt;  </m:t>
                      </m:r>
                      <m:sSubSup>
                        <m:sSub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sup>
                      </m:sSubSup>
                    </m:oMath>
                  </m:oMathPara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2536044"/>
                <a:ext cx="10080625" cy="118276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0875" y="3795496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“Taking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once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and then using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yields a better result”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5" y="3795496"/>
                <a:ext cx="10080625" cy="521681"/>
              </a:xfrm>
              <a:prstGeom prst="rect">
                <a:avLst/>
              </a:prstGeom>
              <a:blipFill>
                <a:blip r:embed="rId15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21760" y="4702402"/>
                <a:ext cx="10080625" cy="2271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 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policy such that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Then,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such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0" y="4702402"/>
                <a:ext cx="10080625" cy="2271840"/>
              </a:xfrm>
              <a:prstGeom prst="rect">
                <a:avLst/>
              </a:prstGeom>
              <a:blipFill>
                <a:blip r:embed="rId16"/>
                <a:stretch>
                  <a:fillRect t="-2949" b="-69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125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5" grpId="0"/>
      <p:bldP spid="18" grpId="0"/>
      <p:bldP spid="2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Arrow Connector 74"/>
          <p:cNvCxnSpPr>
            <a:stCxn id="8" idx="7"/>
            <a:endCxn id="9" idx="1"/>
          </p:cNvCxnSpPr>
          <p:nvPr/>
        </p:nvCxnSpPr>
        <p:spPr bwMode="auto">
          <a:xfrm flipV="1">
            <a:off x="3471488" y="2254189"/>
            <a:ext cx="1093325" cy="61741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Oval 9"/>
          <p:cNvSpPr>
            <a:spLocks noChangeAspect="1" noChangeArrowheads="1"/>
          </p:cNvSpPr>
          <p:nvPr/>
        </p:nvSpPr>
        <p:spPr bwMode="auto">
          <a:xfrm>
            <a:off x="3147640" y="2820457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4564813" y="2073805"/>
            <a:ext cx="360768" cy="360768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Oval 9"/>
          <p:cNvSpPr>
            <a:spLocks noChangeAspect="1" noChangeArrowheads="1"/>
          </p:cNvSpPr>
          <p:nvPr/>
        </p:nvSpPr>
        <p:spPr bwMode="auto">
          <a:xfrm>
            <a:off x="6097325" y="1709118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3" name="Oval 9"/>
          <p:cNvSpPr>
            <a:spLocks noChangeAspect="1" noChangeArrowheads="1"/>
          </p:cNvSpPr>
          <p:nvPr/>
        </p:nvSpPr>
        <p:spPr bwMode="auto">
          <a:xfrm>
            <a:off x="6097325" y="3190904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9"/>
          <p:cNvSpPr>
            <a:spLocks noChangeAspect="1" noChangeArrowheads="1"/>
          </p:cNvSpPr>
          <p:nvPr/>
        </p:nvSpPr>
        <p:spPr bwMode="auto">
          <a:xfrm>
            <a:off x="6097325" y="3931796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4569450" y="3555591"/>
            <a:ext cx="360768" cy="360768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16" name="Straight Arrow Connector 15"/>
          <p:cNvCxnSpPr>
            <a:stCxn id="8" idx="7"/>
            <a:endCxn id="9" idx="1"/>
          </p:cNvCxnSpPr>
          <p:nvPr/>
        </p:nvCxnSpPr>
        <p:spPr bwMode="auto">
          <a:xfrm flipV="1">
            <a:off x="3471488" y="2254189"/>
            <a:ext cx="1093325" cy="617414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8" name="Straight Arrow Connector 17"/>
          <p:cNvCxnSpPr>
            <a:stCxn id="9" idx="3"/>
            <a:endCxn id="12" idx="2"/>
          </p:cNvCxnSpPr>
          <p:nvPr/>
        </p:nvCxnSpPr>
        <p:spPr bwMode="auto">
          <a:xfrm flipV="1">
            <a:off x="4925581" y="1883743"/>
            <a:ext cx="1171744" cy="37044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3"/>
            <a:endCxn id="33" idx="2"/>
          </p:cNvCxnSpPr>
          <p:nvPr/>
        </p:nvCxnSpPr>
        <p:spPr bwMode="auto">
          <a:xfrm>
            <a:off x="4925581" y="2254189"/>
            <a:ext cx="1171744" cy="37044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63" name="Picture 6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9296" y="2451908"/>
            <a:ext cx="1147310" cy="368514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4" name="Picture 6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9634" y="3186069"/>
            <a:ext cx="1146635" cy="368297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Picture 3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7080" y="1724358"/>
            <a:ext cx="203670" cy="532487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8208" y="1717048"/>
            <a:ext cx="1149487" cy="3692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8989" y="2348285"/>
            <a:ext cx="202855" cy="5303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37" name="Straight Arrow Connector 36"/>
          <p:cNvCxnSpPr>
            <a:stCxn id="15" idx="3"/>
            <a:endCxn id="13" idx="2"/>
          </p:cNvCxnSpPr>
          <p:nvPr/>
        </p:nvCxnSpPr>
        <p:spPr bwMode="auto">
          <a:xfrm flipV="1">
            <a:off x="4930218" y="3365529"/>
            <a:ext cx="1167107" cy="37044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5" idx="3"/>
            <a:endCxn id="14" idx="2"/>
          </p:cNvCxnSpPr>
          <p:nvPr/>
        </p:nvCxnSpPr>
        <p:spPr bwMode="auto">
          <a:xfrm>
            <a:off x="4930218" y="3735975"/>
            <a:ext cx="1167107" cy="37044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1" name="Picture 20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8266" y="2597462"/>
            <a:ext cx="1147874" cy="36869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6" name="Straight Arrow Connector 55"/>
          <p:cNvCxnSpPr>
            <a:stCxn id="8" idx="5"/>
            <a:endCxn id="15" idx="1"/>
          </p:cNvCxnSpPr>
          <p:nvPr/>
        </p:nvCxnSpPr>
        <p:spPr bwMode="auto">
          <a:xfrm>
            <a:off x="3471488" y="3118561"/>
            <a:ext cx="1097962" cy="61741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67" name="Picture 66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4289" y="3174126"/>
            <a:ext cx="202855" cy="5303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8" name="Picture 67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7636" y="3787934"/>
            <a:ext cx="202855" cy="5303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Picture 23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4865" y="3198524"/>
            <a:ext cx="1147877" cy="449809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1" name="Straight Arrow Connector 70"/>
          <p:cNvCxnSpPr>
            <a:stCxn id="8" idx="5"/>
            <a:endCxn id="15" idx="1"/>
          </p:cNvCxnSpPr>
          <p:nvPr/>
        </p:nvCxnSpPr>
        <p:spPr bwMode="auto">
          <a:xfrm>
            <a:off x="3471488" y="3118561"/>
            <a:ext cx="1097962" cy="617414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pic>
        <p:nvPicPr>
          <p:cNvPr id="58" name="Picture 57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7851" y="3684439"/>
            <a:ext cx="203870" cy="28738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9" name="Picture 48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47747" y="2093989"/>
            <a:ext cx="163751" cy="28595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9225" y="5361412"/>
            <a:ext cx="5282173" cy="6614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8054" y="4652279"/>
            <a:ext cx="2844514" cy="55792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Oval 9"/>
          <p:cNvSpPr>
            <a:spLocks noChangeAspect="1" noChangeArrowheads="1"/>
          </p:cNvSpPr>
          <p:nvPr/>
        </p:nvSpPr>
        <p:spPr bwMode="auto">
          <a:xfrm>
            <a:off x="6097325" y="2450011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pic>
        <p:nvPicPr>
          <p:cNvPr id="22" name="Picture 21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8473" y="3920014"/>
            <a:ext cx="1148956" cy="36904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0" y="24243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Improving switch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21761" y="6303193"/>
            <a:ext cx="10080625" cy="57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Corresponds to a </a:t>
            </a:r>
            <a:r>
              <a:rPr lang="en-US" sz="3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pivoting step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on the primal LP.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7455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21882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Improving a policy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1190135"/>
                <a:ext cx="10080625" cy="548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 switch: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&lt;  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1190135"/>
                <a:ext cx="10080625" cy="548163"/>
              </a:xfrm>
              <a:prstGeom prst="rect">
                <a:avLst/>
              </a:prstGeom>
              <a:blipFill>
                <a:blip r:embed="rId2"/>
                <a:stretch>
                  <a:fillRect t="-15556" b="-166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21760" y="1797695"/>
                <a:ext cx="10080625" cy="19030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1" dirty="0" smtClean="0">
                    <a:latin typeface="Times New Roman" pitchFamily="18" charset="0"/>
                    <a:cs typeface="Times New Roman" pitchFamily="18" charset="0"/>
                  </a:rPr>
                  <a:t>Theorem: 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be a policy such that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improves 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Then,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such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0" y="1797695"/>
                <a:ext cx="10080625" cy="1903085"/>
              </a:xfrm>
              <a:prstGeom prst="rect">
                <a:avLst/>
              </a:prstGeom>
              <a:blipFill>
                <a:blip r:embed="rId3"/>
                <a:stretch>
                  <a:fillRect t="-3205" b="-352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-12605" y="3790999"/>
                <a:ext cx="10080625" cy="9796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p>
                        <m:d>
                          <m:d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be the (non-positional) policy of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using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times and then reverting to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(Note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e>
                        </m:d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.)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2605" y="3790999"/>
                <a:ext cx="10080625" cy="979627"/>
              </a:xfrm>
              <a:prstGeom prst="rect">
                <a:avLst/>
              </a:prstGeom>
              <a:blipFill>
                <a:blip r:embed="rId4"/>
                <a:stretch>
                  <a:fillRect t="-3106" b="-1490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6233" y="4823276"/>
                <a:ext cx="10080625" cy="6838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70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p>
                          </m:sup>
                        </m:sSubSup>
                      </m:e>
                    </m:nary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, 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33" y="4823276"/>
                <a:ext cx="10080625" cy="683842"/>
              </a:xfrm>
              <a:prstGeom prst="rect">
                <a:avLst/>
              </a:prstGeom>
              <a:blipFill>
                <a:blip r:embed="rId5"/>
                <a:stretch>
                  <a:fillRect b="-803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-4041" y="5521887"/>
                <a:ext cx="10080625" cy="601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Hence,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with strict inequality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041" y="5521887"/>
                <a:ext cx="10080625" cy="601831"/>
              </a:xfrm>
              <a:prstGeom prst="rect">
                <a:avLst/>
              </a:prstGeom>
              <a:blipFill>
                <a:blip r:embed="rId6"/>
                <a:stretch>
                  <a:fillRect b="-212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4797" y="6100923"/>
                <a:ext cx="10080625" cy="601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induction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</m:sup>
                    </m:sSubSup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797" y="6100923"/>
                <a:ext cx="10080625" cy="601831"/>
              </a:xfrm>
              <a:prstGeom prst="rect">
                <a:avLst/>
              </a:prstGeom>
              <a:blipFill>
                <a:blip r:embed="rId7"/>
                <a:stretch>
                  <a:fillRect b="-212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2813" y="6679960"/>
                <a:ext cx="10080625" cy="699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Now 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7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lim</m:t>
                        </m:r>
                      </m:e>
                      <m:lim>
                        <m:r>
                          <a:rPr lang="en-US" sz="27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→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∞</m:t>
                        </m:r>
                      </m:lim>
                    </m:limLow>
                    <m:r>
                      <a:rPr lang="en-US" sz="27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the theorem follows.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13" y="6679960"/>
                <a:ext cx="10080625" cy="699102"/>
              </a:xfrm>
              <a:prstGeom prst="rect">
                <a:avLst/>
              </a:prstGeom>
              <a:blipFill>
                <a:blip r:embed="rId8"/>
                <a:stretch>
                  <a:fillRect b="-52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171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8" grpId="0"/>
      <p:bldP spid="9" grpId="0"/>
      <p:bldP spid="10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515857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Stochastic shortest paths (SSPs)</a:t>
            </a:r>
            <a:endParaRPr lang="en-US" sz="4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703933"/>
            <a:ext cx="10080624" cy="10082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Minimize the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expected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cost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of getting to the target.</a:t>
            </a:r>
            <a:endParaRPr lang="he-IL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210880" y="1996254"/>
            <a:ext cx="5753081" cy="3109932"/>
            <a:chOff x="2210880" y="1958569"/>
            <a:chExt cx="5753081" cy="3109932"/>
          </a:xfrm>
        </p:grpSpPr>
        <p:sp>
          <p:nvSpPr>
            <p:cNvPr id="297989" name="Oval 5"/>
            <p:cNvSpPr>
              <a:spLocks noChangeAspect="1" noChangeArrowheads="1"/>
            </p:cNvSpPr>
            <p:nvPr/>
          </p:nvSpPr>
          <p:spPr bwMode="auto">
            <a:xfrm>
              <a:off x="4897714" y="3259569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97993" name="Oval 9"/>
            <p:cNvSpPr>
              <a:spLocks noChangeAspect="1" noChangeArrowheads="1"/>
            </p:cNvSpPr>
            <p:nvPr/>
          </p:nvSpPr>
          <p:spPr bwMode="auto">
            <a:xfrm>
              <a:off x="2210880" y="3259569"/>
              <a:ext cx="379412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98000" name="AutoShape 16"/>
            <p:cNvCxnSpPr>
              <a:cxnSpLocks noChangeAspect="1" noChangeShapeType="1"/>
              <a:stCxn id="297993" idx="6"/>
              <a:endCxn id="297989" idx="2"/>
            </p:cNvCxnSpPr>
            <p:nvPr/>
          </p:nvCxnSpPr>
          <p:spPr bwMode="auto">
            <a:xfrm>
              <a:off x="2590292" y="3434194"/>
              <a:ext cx="2307422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sp>
          <p:nvSpPr>
            <p:cNvPr id="31" name="Oval 2"/>
            <p:cNvSpPr>
              <a:spLocks noChangeAspect="1" noChangeArrowheads="1"/>
            </p:cNvSpPr>
            <p:nvPr/>
          </p:nvSpPr>
          <p:spPr bwMode="auto">
            <a:xfrm>
              <a:off x="7584549" y="3259569"/>
              <a:ext cx="379412" cy="349250"/>
            </a:xfrm>
            <a:prstGeom prst="ellipse">
              <a:avLst/>
            </a:prstGeom>
            <a:solidFill>
              <a:schemeClr val="bg2">
                <a:alpha val="5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3563619" y="2272734"/>
              <a:ext cx="360768" cy="360768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cxnSp>
          <p:nvCxnSpPr>
            <p:cNvPr id="34" name="AutoShape 16"/>
            <p:cNvCxnSpPr>
              <a:cxnSpLocks noChangeAspect="1" noChangeShapeType="1"/>
              <a:stCxn id="297993" idx="7"/>
              <a:endCxn id="9" idx="1"/>
            </p:cNvCxnSpPr>
            <p:nvPr/>
          </p:nvCxnSpPr>
          <p:spPr bwMode="auto">
            <a:xfrm flipV="1">
              <a:off x="2534728" y="2453118"/>
              <a:ext cx="1028891" cy="85759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16" name="Curved Connector 15"/>
            <p:cNvCxnSpPr>
              <a:stCxn id="9" idx="3"/>
              <a:endCxn id="297989" idx="1"/>
            </p:cNvCxnSpPr>
            <p:nvPr/>
          </p:nvCxnSpPr>
          <p:spPr bwMode="auto">
            <a:xfrm>
              <a:off x="3924387" y="2453118"/>
              <a:ext cx="1028891" cy="857597"/>
            </a:xfrm>
            <a:prstGeom prst="curvedConnector2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3" name="Curved Connector 42"/>
            <p:cNvCxnSpPr>
              <a:stCxn id="9" idx="0"/>
              <a:endCxn id="297993" idx="2"/>
            </p:cNvCxnSpPr>
            <p:nvPr/>
          </p:nvCxnSpPr>
          <p:spPr bwMode="auto">
            <a:xfrm rot="16200000" flipH="1" flipV="1">
              <a:off x="2396712" y="2086902"/>
              <a:ext cx="1161460" cy="1533123"/>
            </a:xfrm>
            <a:prstGeom prst="curvedConnector4">
              <a:avLst>
                <a:gd name="adj1" fmla="val -19682"/>
                <a:gd name="adj2" fmla="val 114911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297988" name="Group 297987"/>
            <p:cNvGrpSpPr/>
            <p:nvPr/>
          </p:nvGrpSpPr>
          <p:grpSpPr>
            <a:xfrm>
              <a:off x="6250454" y="2272734"/>
              <a:ext cx="360768" cy="2322917"/>
              <a:chOff x="5959659" y="2659106"/>
              <a:chExt cx="360768" cy="2322917"/>
            </a:xfrm>
          </p:grpSpPr>
          <p:sp>
            <p:nvSpPr>
              <p:cNvPr id="61" name="Rectangle 60"/>
              <p:cNvSpPr>
                <a:spLocks noChangeAspect="1"/>
              </p:cNvSpPr>
              <p:nvPr/>
            </p:nvSpPr>
            <p:spPr bwMode="auto">
              <a:xfrm>
                <a:off x="5959659" y="2659106"/>
                <a:ext cx="360768" cy="360768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he-IL" sz="3600" b="0" i="0" u="none" strike="noStrike" cap="none" normalizeH="0" baseline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62" name="Rectangle 61"/>
              <p:cNvSpPr>
                <a:spLocks noChangeAspect="1"/>
              </p:cNvSpPr>
              <p:nvPr/>
            </p:nvSpPr>
            <p:spPr bwMode="auto">
              <a:xfrm>
                <a:off x="5959659" y="4621255"/>
                <a:ext cx="360768" cy="360768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1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he-IL" sz="3600" b="0" i="0" u="none" strike="noStrike" cap="none" normalizeH="0" baseline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p:grpSp>
        <p:cxnSp>
          <p:nvCxnSpPr>
            <p:cNvPr id="65" name="AutoShape 16"/>
            <p:cNvCxnSpPr>
              <a:cxnSpLocks noChangeAspect="1" noChangeShapeType="1"/>
              <a:stCxn id="297989" idx="7"/>
              <a:endCxn id="61" idx="1"/>
            </p:cNvCxnSpPr>
            <p:nvPr/>
          </p:nvCxnSpPr>
          <p:spPr bwMode="auto">
            <a:xfrm flipV="1">
              <a:off x="5221563" y="2453118"/>
              <a:ext cx="1028891" cy="85759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68" name="AutoShape 16"/>
            <p:cNvCxnSpPr>
              <a:cxnSpLocks noChangeAspect="1" noChangeShapeType="1"/>
              <a:stCxn id="297989" idx="5"/>
              <a:endCxn id="62" idx="1"/>
            </p:cNvCxnSpPr>
            <p:nvPr/>
          </p:nvCxnSpPr>
          <p:spPr bwMode="auto">
            <a:xfrm>
              <a:off x="5221563" y="3557673"/>
              <a:ext cx="1028891" cy="857594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71" name="Curved Connector 70"/>
            <p:cNvCxnSpPr>
              <a:stCxn id="61" idx="3"/>
              <a:endCxn id="31" idx="0"/>
            </p:cNvCxnSpPr>
            <p:nvPr/>
          </p:nvCxnSpPr>
          <p:spPr bwMode="auto">
            <a:xfrm>
              <a:off x="6611222" y="2453118"/>
              <a:ext cx="1163033" cy="806451"/>
            </a:xfrm>
            <a:prstGeom prst="curvedConnector2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4" name="Curved Connector 73"/>
            <p:cNvCxnSpPr>
              <a:stCxn id="62" idx="3"/>
              <a:endCxn id="31" idx="4"/>
            </p:cNvCxnSpPr>
            <p:nvPr/>
          </p:nvCxnSpPr>
          <p:spPr bwMode="auto">
            <a:xfrm flipV="1">
              <a:off x="6611222" y="3608819"/>
              <a:ext cx="1163033" cy="806448"/>
            </a:xfrm>
            <a:prstGeom prst="curvedConnector2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7" name="Curved Connector 76"/>
            <p:cNvCxnSpPr>
              <a:stCxn id="61" idx="0"/>
              <a:endCxn id="297989" idx="0"/>
            </p:cNvCxnSpPr>
            <p:nvPr/>
          </p:nvCxnSpPr>
          <p:spPr bwMode="auto">
            <a:xfrm rot="16200000" flipH="1" flipV="1">
              <a:off x="5265712" y="2094442"/>
              <a:ext cx="986835" cy="1343417"/>
            </a:xfrm>
            <a:prstGeom prst="curvedConnector3">
              <a:avLst>
                <a:gd name="adj1" fmla="val -23165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0" name="Curved Connector 79"/>
            <p:cNvCxnSpPr>
              <a:stCxn id="62" idx="2"/>
              <a:endCxn id="297993" idx="4"/>
            </p:cNvCxnSpPr>
            <p:nvPr/>
          </p:nvCxnSpPr>
          <p:spPr bwMode="auto">
            <a:xfrm rot="5400000" flipH="1">
              <a:off x="3922296" y="2087109"/>
              <a:ext cx="986832" cy="4030252"/>
            </a:xfrm>
            <a:prstGeom prst="curvedConnector3">
              <a:avLst>
                <a:gd name="adj1" fmla="val -23165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22" name="Picture 21" descr="TP_tmp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69537" y="3309086"/>
              <a:ext cx="364853" cy="28667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" name="Picture 1" descr="TP_tmp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865286" y="2766150"/>
              <a:ext cx="367772" cy="288964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" name="Picture 2" descr="TP_tmp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416409" y="2431419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8" name="Picture 27" descr="TP_tmp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315816" y="1958569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" name="Picture 3" descr="TP_tmp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062041" y="2371291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Picture 4" descr="TP_tmp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77127" y="2056875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5" descr="TP_tmp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083282" y="4054875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6" descr="TP_tmp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230689" y="4595651"/>
              <a:ext cx="218912" cy="47285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Picture 7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75243" y="2768444"/>
              <a:ext cx="367772" cy="288964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73772" y="3841988"/>
              <a:ext cx="370714" cy="291275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2" name="Oval 7"/>
            <p:cNvSpPr>
              <a:spLocks noChangeAspect="1" noChangeArrowheads="1"/>
            </p:cNvSpPr>
            <p:nvPr/>
          </p:nvSpPr>
          <p:spPr bwMode="auto">
            <a:xfrm>
              <a:off x="2351586" y="3388809"/>
              <a:ext cx="93662" cy="857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45736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8078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Improving a policy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7943" y="1159310"/>
            <a:ext cx="10080625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calculations</a:t>
            </a:r>
            <a:endParaRPr lang="en-US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951" y="1792398"/>
                <a:ext cx="10080625" cy="6838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70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p>
                          </m:sup>
                        </m:sSubSup>
                      </m:e>
                    </m:nary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, 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51" y="1792398"/>
                <a:ext cx="10080625" cy="683842"/>
              </a:xfrm>
              <a:prstGeom prst="rect">
                <a:avLst/>
              </a:prstGeom>
              <a:blipFill>
                <a:blip r:embed="rId2"/>
                <a:stretch>
                  <a:fillRect b="-803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951" y="3300986"/>
                <a:ext cx="10080625" cy="6838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7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  <m:r>
                      <a:rPr lang="en-US" sz="2700" b="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  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,    if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51" y="3300986"/>
                <a:ext cx="10080625" cy="683842"/>
              </a:xfrm>
              <a:prstGeom prst="rect">
                <a:avLst/>
              </a:prstGeom>
              <a:blipFill>
                <a:blip r:embed="rId3"/>
                <a:stretch>
                  <a:fillRect b="-71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1951" y="4100653"/>
                <a:ext cx="10080625" cy="6838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7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  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 ,    if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51" y="4100653"/>
                <a:ext cx="10080625" cy="683842"/>
              </a:xfrm>
              <a:prstGeom prst="rect">
                <a:avLst/>
              </a:prstGeom>
              <a:blipFill>
                <a:blip r:embed="rId4"/>
                <a:stretch>
                  <a:fillRect b="-71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4523" y="5540749"/>
                <a:ext cx="10080625" cy="6838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+</m:t>
                                </m:r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70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</m:e>
                                </m:d>
                              </m:sup>
                            </m:sSup>
                          </m:sup>
                        </m:sSubSup>
                      </m:e>
                    </m:nary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700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27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7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p>
                          </m:sup>
                        </m:sSubSup>
                      </m:e>
                    </m:nary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</m:sup>
                    </m:sSubSup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23" y="5540749"/>
                <a:ext cx="10080625" cy="6838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7943" y="4979587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Induction step </a:t>
                </a:r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):</a:t>
                </a:r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43" y="4979587"/>
                <a:ext cx="10080625" cy="493084"/>
              </a:xfrm>
              <a:prstGeom prst="rect">
                <a:avLst/>
              </a:prstGeom>
              <a:blipFill>
                <a:blip r:embed="rId6"/>
                <a:stretch>
                  <a:fillRect t="-19753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6233" y="2717558"/>
            <a:ext cx="10080625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Basis of the induction:</a:t>
            </a:r>
            <a:endParaRPr lang="en-US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34"/>
              <p:cNvSpPr txBox="1">
                <a:spLocks noChangeArrowheads="1"/>
              </p:cNvSpPr>
              <p:nvPr/>
            </p:nvSpPr>
            <p:spPr bwMode="auto">
              <a:xfrm>
                <a:off x="2813" y="6577220"/>
                <a:ext cx="10080625" cy="7105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limLow>
                      <m:limLow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7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lim</m:t>
                        </m:r>
                      </m:e>
                      <m:lim>
                        <m:r>
                          <a:rPr lang="en-US" sz="27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→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∞</m:t>
                        </m:r>
                      </m:lim>
                    </m:limLow>
                    <m:r>
                      <a:rPr lang="en-US" sz="27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follows from the stopping condition.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13" y="6577220"/>
                <a:ext cx="10080625" cy="710516"/>
              </a:xfrm>
              <a:prstGeom prst="rect">
                <a:avLst/>
              </a:prstGeom>
              <a:blipFill>
                <a:blip r:embed="rId7"/>
                <a:stretch>
                  <a:fillRect b="-344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10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  <p:bldP spid="14" grpId="0"/>
      <p:bldP spid="16" grpId="0"/>
      <p:bldP spid="17" grpId="0"/>
      <p:bldP spid="18" grpId="0"/>
      <p:bldP spid="21" grpId="0"/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21882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Improving a policy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0895" y="1251779"/>
                <a:ext cx="10080625" cy="548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 switch: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&lt;  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895" y="1251779"/>
                <a:ext cx="10080625" cy="548163"/>
              </a:xfrm>
              <a:prstGeom prst="rect">
                <a:avLst/>
              </a:prstGeom>
              <a:blipFill>
                <a:blip r:embed="rId2"/>
                <a:stretch>
                  <a:fillRect t="-14444" b="-166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21760" y="1859339"/>
                <a:ext cx="10080625" cy="19198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1" dirty="0" smtClean="0">
                    <a:latin typeface="Times New Roman" pitchFamily="18" charset="0"/>
                    <a:cs typeface="Times New Roman" pitchFamily="18" charset="0"/>
                  </a:rPr>
                  <a:t>Theorem: 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be a policy such that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improves 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Then,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such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0" y="1859339"/>
                <a:ext cx="10080625" cy="1919885"/>
              </a:xfrm>
              <a:prstGeom prst="rect">
                <a:avLst/>
              </a:prstGeom>
              <a:blipFill>
                <a:blip r:embed="rId3"/>
                <a:stretch>
                  <a:fillRect t="-3175" b="-730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-3186" y="3873191"/>
            <a:ext cx="10080625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Alternative proof:</a:t>
            </a:r>
            <a:endParaRPr lang="en-US" sz="27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-3186" y="4477653"/>
                <a:ext cx="10080625" cy="5562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Define </a:t>
                </a:r>
                <a:r>
                  <a:rPr lang="en-US" sz="2700" b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modified</a:t>
                </a: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w.r.t.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186" y="4477653"/>
                <a:ext cx="10080625" cy="556243"/>
              </a:xfrm>
              <a:prstGeom prst="rect">
                <a:avLst/>
              </a:prstGeom>
              <a:blipFill>
                <a:blip r:embed="rId4"/>
                <a:stretch>
                  <a:fillRect t="-10989" b="-186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14797" y="5053663"/>
                <a:ext cx="10080625" cy="548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,  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797" y="5053663"/>
                <a:ext cx="10080625" cy="548292"/>
              </a:xfrm>
              <a:prstGeom prst="rect">
                <a:avLst/>
              </a:prstGeom>
              <a:blipFill>
                <a:blip r:embed="rId5"/>
                <a:stretch>
                  <a:fillRect t="-11111" b="-2111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13087" y="5560078"/>
                <a:ext cx="10080625" cy="6369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bSup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7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087" y="5560078"/>
                <a:ext cx="10080625" cy="636906"/>
              </a:xfrm>
              <a:prstGeom prst="rect">
                <a:avLst/>
              </a:prstGeom>
              <a:blipFill>
                <a:blip r:embed="rId6"/>
                <a:stretch>
                  <a:fillRect t="-9524" b="-381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-4896" y="6093463"/>
                <a:ext cx="10080625" cy="59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Hence,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with a strict inequality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896" y="6093463"/>
                <a:ext cx="10080625" cy="590483"/>
              </a:xfrm>
              <a:prstGeom prst="rect">
                <a:avLst/>
              </a:prstGeom>
              <a:blipFill>
                <a:blip r:embed="rId7"/>
                <a:stretch>
                  <a:fillRect b="-2604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3668" y="6642068"/>
                <a:ext cx="10080625" cy="59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Sup>
                      <m:sSubSup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with a strict inequality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68" y="6642068"/>
                <a:ext cx="10080625" cy="590483"/>
              </a:xfrm>
              <a:prstGeom prst="rect">
                <a:avLst/>
              </a:prstGeom>
              <a:blipFill>
                <a:blip r:embed="rId8"/>
                <a:stretch>
                  <a:fillRect b="-2604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555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8" grpId="0"/>
      <p:bldP spid="11" grpId="0"/>
      <p:bldP spid="7" grpId="0"/>
      <p:bldP spid="9" grpId="0"/>
      <p:bldP spid="10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9225" y="2490675"/>
            <a:ext cx="5282173" cy="6614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8054" y="1781542"/>
            <a:ext cx="2844514" cy="55792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5" name="Picture 34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1480" y="4430147"/>
            <a:ext cx="7977663" cy="661501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34517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Best Improving Switches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614419"/>
                <a:ext cx="10080625" cy="5789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“Best”</a:t>
                </a:r>
                <a:r>
                  <a:rPr lang="en-US" sz="3400" dirty="0" smtClean="0">
                    <a:latin typeface="Times New Roman" pitchFamily="18" charset="0"/>
                    <a:cs typeface="Times New Roman" pitchFamily="18" charset="0"/>
                  </a:rPr>
                  <a:t> improving switch from state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614419"/>
                <a:ext cx="10080625" cy="578941"/>
              </a:xfrm>
              <a:prstGeom prst="rect">
                <a:avLst/>
              </a:prstGeom>
              <a:blipFill>
                <a:blip r:embed="rId11"/>
                <a:stretch>
                  <a:fillRect t="-22105" b="-347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32645" y="5530307"/>
            <a:ext cx="10080625" cy="106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The single </a:t>
            </a: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best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improving switch from all states corresponds to </a:t>
            </a:r>
            <a:r>
              <a:rPr lang="en-US" sz="3400" dirty="0" err="1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Dantzig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’s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pivoting rule on the LP.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4169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536831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No improvement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Optimality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0875" y="2399561"/>
                <a:ext cx="10080625" cy="1643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cannot be improved,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satisfies the optimality equations,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200" dirty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and hence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3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optimal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5" y="2399561"/>
                <a:ext cx="10080625" cy="1643527"/>
              </a:xfrm>
              <a:prstGeom prst="rect">
                <a:avLst/>
              </a:prstGeom>
              <a:blipFill>
                <a:blip r:embed="rId2"/>
                <a:stretch>
                  <a:fillRect t="-5576" b="-929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044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4517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Multiple improving switches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437271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positional policy of a stopping MDP.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437271"/>
                <a:ext cx="10080625" cy="521681"/>
              </a:xfrm>
              <a:prstGeom prst="rect">
                <a:avLst/>
              </a:prstGeom>
              <a:blipFill>
                <a:blip r:embed="rId2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10" y="2123071"/>
                <a:ext cx="10080625" cy="9510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Suppose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improve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belong to different states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" y="2123071"/>
                <a:ext cx="10080625" cy="951030"/>
              </a:xfrm>
              <a:prstGeom prst="rect">
                <a:avLst/>
              </a:prstGeom>
              <a:blipFill>
                <a:blip r:embed="rId9"/>
                <a:stretch>
                  <a:fillRect t="-11538" b="-192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0875" y="3320500"/>
                <a:ext cx="10080625" cy="551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sup>
                    </m:sSup>
                  </m:oMath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5" y="3320500"/>
                <a:ext cx="10080625" cy="551433"/>
              </a:xfrm>
              <a:prstGeom prst="rect">
                <a:avLst/>
              </a:prstGeom>
              <a:blipFill>
                <a:blip r:embed="rId10"/>
                <a:stretch>
                  <a:fillRect t="-14444" b="-3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21760" y="4104277"/>
                <a:ext cx="10080625" cy="11797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Claim: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 , 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∈{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}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 ,  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0" y="4104277"/>
                <a:ext cx="10080625" cy="1179747"/>
              </a:xfrm>
              <a:prstGeom prst="rect">
                <a:avLst/>
              </a:prstGeom>
              <a:blipFill>
                <a:blip r:embed="rId11"/>
                <a:stretch>
                  <a:fillRect t="-2577" b="-979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21758" y="5454096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More switches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necessarily better than fewer switches.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21757" y="6194327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Simultaneous improvement is a special feature of MDPs.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Cannot be done on general LPs.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69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8" grpId="0"/>
      <p:bldP spid="20" grpId="0"/>
      <p:bldP spid="9" grpId="0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557017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 positional policy of a stopping MDP.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557017"/>
                <a:ext cx="10080625" cy="521681"/>
              </a:xfrm>
              <a:prstGeom prst="rect">
                <a:avLst/>
              </a:prstGeom>
              <a:blipFill>
                <a:blip r:embed="rId3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21758" y="2168530"/>
                <a:ext cx="10080625" cy="21417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there are switches that improve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then perform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some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them,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possibly the best switch from each state,</a:t>
                </a:r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 obtain the next policy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8" y="2168530"/>
                <a:ext cx="10080625" cy="2141740"/>
              </a:xfrm>
              <a:prstGeom prst="rect">
                <a:avLst/>
              </a:prstGeom>
              <a:blipFill>
                <a:blip r:embed="rId7"/>
                <a:stretch>
                  <a:fillRect t="-2849" b="-626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32643" y="4360155"/>
                <a:ext cx="10080625" cy="529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there are no improving switches,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optimal.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43" y="4360155"/>
                <a:ext cx="10080625" cy="529312"/>
              </a:xfrm>
              <a:prstGeom prst="rect">
                <a:avLst/>
              </a:prstGeom>
              <a:blipFill>
                <a:blip r:embed="rId8"/>
                <a:stretch>
                  <a:fillRect t="-19540" b="-344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66492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Policy iteration for MDPs </a:t>
            </a:r>
            <a:r>
              <a:rPr lang="en-US" sz="4400" dirty="0" smtClean="0">
                <a:solidFill>
                  <a:srgbClr val="996600"/>
                </a:solidFill>
              </a:rPr>
              <a:t>[Howard ’60]</a:t>
            </a:r>
            <a:endParaRPr 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21756" y="4979298"/>
                <a:ext cx="10080625" cy="10238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We obtain a monotone sequence: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≺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≺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…</m:t>
                      </m:r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≺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6" y="4979298"/>
                <a:ext cx="10080625" cy="1023870"/>
              </a:xfrm>
              <a:prstGeom prst="rect">
                <a:avLst/>
              </a:prstGeom>
              <a:blipFill>
                <a:blip r:embed="rId9"/>
                <a:stretch>
                  <a:fillRect t="-77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21755" y="6020160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As there is only a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finite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number of positional policies,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algorithm must terminate with an optimal policy.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31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/>
      <p:bldP spid="5" grpId="0"/>
      <p:bldP spid="7" grpId="0"/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21761" y="1433729"/>
            <a:ext cx="100806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Bellman-Ford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algorithm for finding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single-source </a:t>
            </a:r>
            <a:br>
              <a:rPr lang="en-US" sz="3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shortest paths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in a graph with positive and negative edge weights is a special case of </a:t>
            </a:r>
            <a:r>
              <a:rPr lang="en-US" sz="3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Howard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’s algorithm.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32643" y="3096489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(Howard’s algorithm actually finds shortest paths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to a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single-sink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rather a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single-source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7676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The </a:t>
            </a:r>
            <a:r>
              <a:rPr lang="en-US" sz="4400" dirty="0" smtClean="0">
                <a:solidFill>
                  <a:srgbClr val="00B050"/>
                </a:solidFill>
              </a:rPr>
              <a:t>Bellman-Ford</a:t>
            </a:r>
            <a:r>
              <a:rPr lang="en-US" sz="4400" dirty="0" smtClean="0">
                <a:solidFill>
                  <a:schemeClr val="accent2"/>
                </a:solidFill>
              </a:rPr>
              <a:t> algorithm</a:t>
            </a:r>
            <a:endParaRPr 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21756" y="4232951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iterations are enough, if there are no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negative cycles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6" y="4232951"/>
                <a:ext cx="10080625" cy="553998"/>
              </a:xfrm>
              <a:prstGeom prst="rect">
                <a:avLst/>
              </a:prstGeom>
              <a:blipFill>
                <a:blip r:embed="rId2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21755" y="4972381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Each iteration takes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time.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5" y="4972381"/>
                <a:ext cx="10080625" cy="521681"/>
              </a:xfrm>
              <a:prstGeom prst="rect">
                <a:avLst/>
              </a:prstGeom>
              <a:blipFill>
                <a:blip r:embed="rId3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9771" y="567949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Total running time is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𝑚𝑛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1" y="5679494"/>
                <a:ext cx="10080625" cy="521681"/>
              </a:xfrm>
              <a:prstGeom prst="rect">
                <a:avLst/>
              </a:prstGeom>
              <a:blipFill>
                <a:blip r:embed="rId4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8061" y="6386606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How many iterations are needed for (stopping) MDPs?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07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7" grpId="0"/>
      <p:bldP spid="8" grpId="0"/>
      <p:bldP spid="10" grpId="0"/>
      <p:bldP spid="1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402907"/>
                <a:ext cx="10080625" cy="16757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discounted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MDP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 and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TBSG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s, with discount factor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</m:oMath>
                </a14:m>
                <a:r>
                  <a:rPr lang="en-US" sz="3000" b="0" dirty="0" smtClean="0">
                    <a:latin typeface="Times New Roman" pitchFamily="18" charset="0"/>
                    <a:cs typeface="Times New Roman" pitchFamily="18" charset="0"/>
                  </a:rPr>
                  <a:t> Howard’s algorithms terminates after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𝜆</m:t>
                            </m:r>
                          </m:den>
                        </m:f>
                        <m:func>
                          <m:func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𝜆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iteration.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[ 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Ye (2011) ] [ Hansen-</a:t>
                </a:r>
                <a:r>
                  <a:rPr lang="en-US" sz="2600" dirty="0" err="1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Miltersen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-Z (2012) ] [</a:t>
                </a:r>
                <a:r>
                  <a:rPr lang="en-US" sz="2600" dirty="0" err="1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Sherrer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(2016) ]</a:t>
                </a: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402907"/>
                <a:ext cx="10080625" cy="1675780"/>
              </a:xfrm>
              <a:prstGeom prst="rect">
                <a:avLst/>
              </a:prstGeom>
              <a:blipFill>
                <a:blip r:embed="rId2"/>
                <a:stretch>
                  <a:fillRect l="-242" t="-4727" r="-181" b="-654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5621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Complexity of Policy Iteration</a:t>
            </a:r>
            <a:endParaRPr 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21755" y="3369068"/>
                <a:ext cx="10080625" cy="14470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non-discounted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MDP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s, Howard’s algorithm, as well as many related variants, may need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Ω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𝑚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iterations.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6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[ </a:t>
                </a:r>
                <a:r>
                  <a:rPr lang="en-US" sz="2600" dirty="0" err="1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Friedmann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(2009) ] [ </a:t>
                </a:r>
                <a:r>
                  <a:rPr lang="en-US" sz="2600" dirty="0" err="1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Fearnley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(2010) ] </a:t>
                </a: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5" y="3369068"/>
                <a:ext cx="10080625" cy="1447063"/>
              </a:xfrm>
              <a:prstGeom prst="rect">
                <a:avLst/>
              </a:prstGeom>
              <a:blipFill>
                <a:blip r:embed="rId3"/>
                <a:stretch>
                  <a:fillRect t="-5485" b="-97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9771" y="5011680"/>
                <a:ext cx="10080625" cy="20549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MDP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 and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TBSG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randomized variant of the policy iteration algorithm,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known as Random-Facet, performs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30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𝑚</m:t>
                                    </m:r>
                                  </m:e>
                                </m:func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)</m:t>
                                </m:r>
                              </m:e>
                            </m:rad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iterations.</a:t>
                </a:r>
              </a:p>
              <a:p>
                <a:pPr algn="ctr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sz="26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[ </a:t>
                </a:r>
                <a:r>
                  <a:rPr lang="en-US" sz="2600" dirty="0" err="1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Kalai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(1992) ] [</a:t>
                </a:r>
                <a:r>
                  <a:rPr lang="en-US" sz="2600" dirty="0" err="1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Matoušek-Sharir-Welzl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(1992)] [ Hansen-Z (2016) ]</a:t>
                </a: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1" y="5011680"/>
                <a:ext cx="10080625" cy="2054986"/>
              </a:xfrm>
              <a:prstGeom prst="rect">
                <a:avLst/>
              </a:prstGeom>
              <a:blipFill>
                <a:blip r:embed="rId4"/>
                <a:stretch>
                  <a:fillRect l="-484" t="-3858" r="-423" b="-682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394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2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61704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Main goals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-4359" y="2333038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algorithms, as efficient as possible,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finding values and optimal strategies.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-4358" y="1602436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Prove the existence of optimal positional strategies.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7410" y="3525305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of the algorithms used in the existence proofs.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5974" y="4255907"/>
            <a:ext cx="10080625" cy="138499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open problem: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there a polynomial time algorithm for solving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TBSGs, MPGs, EGs, PGs ?</a:t>
            </a:r>
          </a:p>
        </p:txBody>
      </p:sp>
    </p:spTree>
    <p:extLst>
      <p:ext uri="{BB962C8B-B14F-4D97-AF65-F5344CB8AC3E}">
        <p14:creationId xmlns:p14="http://schemas.microsoft.com/office/powerpoint/2010/main" val="39444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4869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Known results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 bwMode="auto">
              <a:xfrm>
                <a:off x="-4359" y="2445581"/>
                <a:ext cx="10080625" cy="16142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Discounted two-player games (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TBSG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s) with a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fixed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discount factor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be solved in polynomial time.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(The running time is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𝑝𝑜𝑙𝑦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 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9" y="2445581"/>
                <a:ext cx="10080625" cy="1614224"/>
              </a:xfrm>
              <a:prstGeom prst="rect">
                <a:avLst/>
              </a:prstGeom>
              <a:blipFill>
                <a:blip r:embed="rId8"/>
                <a:stretch>
                  <a:fillRect t="-7170" b="-717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/>
          <p:cNvSpPr txBox="1">
            <a:spLocks/>
          </p:cNvSpPr>
          <p:nvPr/>
        </p:nvSpPr>
        <p:spPr bwMode="auto">
          <a:xfrm>
            <a:off x="-4358" y="1289412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One-player stochastic games (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MDP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s) can be solved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polynomial time using </a:t>
            </a:r>
            <a:r>
              <a:rPr lang="en-US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programming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-4359" y="6203845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Decision problem for two-player games (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TBSG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s)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in  </a:t>
            </a:r>
            <a:r>
              <a:rPr lang="en-US" sz="3000" dirty="0">
                <a:solidFill>
                  <a:srgbClr val="00B050"/>
                </a:solidFill>
              </a:rPr>
              <a:t>NP </a:t>
            </a:r>
            <a:r>
              <a:rPr lang="en-US" sz="3000" dirty="0">
                <a:solidFill>
                  <a:srgbClr val="00B050"/>
                </a:solidFill>
                <a:sym typeface="Symbol" pitchFamily="18" charset="2"/>
              </a:rPr>
              <a:t> </a:t>
            </a:r>
            <a:r>
              <a:rPr lang="en-US" sz="3000" dirty="0" smtClean="0">
                <a:solidFill>
                  <a:srgbClr val="00B050"/>
                </a:solidFill>
                <a:sym typeface="Symbol" pitchFamily="18" charset="2"/>
              </a:rPr>
              <a:t>co-NP</a:t>
            </a:r>
            <a:r>
              <a:rPr lang="en-US" sz="3000" dirty="0" smtClean="0">
                <a:solidFill>
                  <a:schemeClr val="accent2"/>
                </a:solidFill>
                <a:sym typeface="Symbol" pitchFamily="18" charset="2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and in </a:t>
            </a:r>
            <a:r>
              <a:rPr lang="en-US" sz="3000" dirty="0">
                <a:solidFill>
                  <a:schemeClr val="accent2"/>
                </a:solidFill>
                <a:sym typeface="Symbol" pitchFamily="18" charset="2"/>
              </a:rPr>
              <a:t>CLS  PLS  </a:t>
            </a:r>
            <a:r>
              <a:rPr lang="en-US" sz="3000" dirty="0" smtClean="0">
                <a:solidFill>
                  <a:schemeClr val="accent2"/>
                </a:solidFill>
                <a:sym typeface="Symbol" pitchFamily="18" charset="2"/>
              </a:rPr>
              <a:t>PPAD.</a:t>
            </a:r>
            <a:endParaRPr lang="en-US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17410" y="4294086"/>
                <a:ext cx="10080625" cy="102438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Two-player games (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TBSG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s) can be solved in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randomized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sub-exponential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time, i.e.,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</m:rad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410" y="4294086"/>
                <a:ext cx="10080625" cy="1024383"/>
              </a:xfrm>
              <a:prstGeom prst="rect">
                <a:avLst/>
              </a:prstGeom>
              <a:blipFill>
                <a:blip r:embed="rId9"/>
                <a:stretch>
                  <a:fillRect t="-11310" b="-2321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28292" y="5515401"/>
                <a:ext cx="10080625" cy="49295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can be solves in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quasi-polynomial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time, i.e.,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3000" b="0" i="0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292" y="5515401"/>
                <a:ext cx="10080625" cy="492955"/>
              </a:xfrm>
              <a:prstGeom prst="rect">
                <a:avLst/>
              </a:prstGeom>
              <a:blipFill>
                <a:blip r:embed="rId10"/>
                <a:stretch>
                  <a:fillRect t="-17284" b="-4814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12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487405"/>
            <a:ext cx="10080625" cy="195258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6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One-player Games</a:t>
            </a:r>
            <a:br>
              <a:rPr lang="en-US" sz="6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6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(MDPs)</a:t>
            </a:r>
            <a:endParaRPr lang="en-US" sz="6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14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404320"/>
            <a:ext cx="10080625" cy="1373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 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MDP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 </a:t>
            </a:r>
            <a:b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with the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stopping condition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" name="Text Box 34"/>
          <p:cNvSpPr txBox="1">
            <a:spLocks noChangeArrowheads="1"/>
          </p:cNvSpPr>
          <p:nvPr/>
        </p:nvSpPr>
        <p:spPr bwMode="auto">
          <a:xfrm>
            <a:off x="0" y="2025101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We start with one-player games, i.e.,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MDPs, with the </a:t>
            </a:r>
            <a:r>
              <a:rPr lang="en-US" sz="3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total cost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objective.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21768" y="3140674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Discounted cost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is a special case.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32652" y="3826898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Limited average cost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 be solved using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similar, but more complicated, techniques.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21764" y="4942470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To make the total cost well defined we assume: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21761" y="5650039"/>
            <a:ext cx="10080625" cy="138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 u="sng" dirty="0" smtClean="0">
                <a:latin typeface="Times New Roman" pitchFamily="18" charset="0"/>
                <a:cs typeface="Times New Roman" pitchFamily="18" charset="0"/>
              </a:rPr>
              <a:t>Stopping condition:</a:t>
            </a:r>
            <a:br>
              <a:rPr lang="en-US" sz="30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For every strategy of the player,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game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ends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with probability 1.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632857" y="5612578"/>
            <a:ext cx="6509657" cy="1494946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952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2" grpId="0"/>
      <p:bldP spid="13" grpId="0"/>
      <p:bldP spid="14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99468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Discounted cost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73" name="Right Arrow 72"/>
          <p:cNvSpPr/>
          <p:nvPr/>
        </p:nvSpPr>
        <p:spPr bwMode="auto">
          <a:xfrm>
            <a:off x="4867126" y="2464494"/>
            <a:ext cx="555398" cy="332636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itle 1"/>
              <p:cNvSpPr txBox="1">
                <a:spLocks/>
              </p:cNvSpPr>
              <p:nvPr/>
            </p:nvSpPr>
            <p:spPr bwMode="auto">
              <a:xfrm>
                <a:off x="-4358" y="4784912"/>
                <a:ext cx="10080625" cy="139993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Multiplying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cost of the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-step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equivalent, in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expectation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to stopping the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game at each step with probability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4784912"/>
                <a:ext cx="10080625" cy="1399935"/>
              </a:xfrm>
              <a:prstGeom prst="rect">
                <a:avLst/>
              </a:prstGeom>
              <a:blipFill>
                <a:blip r:embed="rId13"/>
                <a:stretch>
                  <a:fillRect t="-6957" b="-1652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itle 1"/>
          <p:cNvSpPr txBox="1">
            <a:spLocks/>
          </p:cNvSpPr>
          <p:nvPr/>
        </p:nvSpPr>
        <p:spPr bwMode="auto">
          <a:xfrm>
            <a:off x="6527" y="6538560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resulting game is stopping.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83583" y="1659822"/>
            <a:ext cx="3248277" cy="1810498"/>
            <a:chOff x="472687" y="1800030"/>
            <a:chExt cx="3248277" cy="1810498"/>
          </a:xfrm>
        </p:grpSpPr>
        <p:sp>
          <p:nvSpPr>
            <p:cNvPr id="47" name="Rectangle 46"/>
            <p:cNvSpPr>
              <a:spLocks noChangeAspect="1"/>
            </p:cNvSpPr>
            <p:nvPr/>
          </p:nvSpPr>
          <p:spPr bwMode="auto">
            <a:xfrm>
              <a:off x="1916441" y="2544812"/>
              <a:ext cx="360768" cy="360768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3341551" y="1862569"/>
              <a:ext cx="379413" cy="1747959"/>
              <a:chOff x="3341551" y="1862569"/>
              <a:chExt cx="379413" cy="1747959"/>
            </a:xfrm>
          </p:grpSpPr>
          <p:sp>
            <p:nvSpPr>
              <p:cNvPr id="48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1862569"/>
                <a:ext cx="379413" cy="349250"/>
              </a:xfrm>
              <a:prstGeom prst="ellipse">
                <a:avLst/>
              </a:prstGeom>
              <a:solidFill>
                <a:srgbClr val="008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9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3261278"/>
                <a:ext cx="379413" cy="349250"/>
              </a:xfrm>
              <a:prstGeom prst="ellipse">
                <a:avLst/>
              </a:prstGeom>
              <a:solidFill>
                <a:srgbClr val="008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cxnSp>
          <p:nvCxnSpPr>
            <p:cNvPr id="50" name="AutoShape 16"/>
            <p:cNvCxnSpPr>
              <a:cxnSpLocks noChangeAspect="1" noChangeShapeType="1"/>
              <a:stCxn id="47" idx="3"/>
              <a:endCxn id="48" idx="3"/>
            </p:cNvCxnSpPr>
            <p:nvPr/>
          </p:nvCxnSpPr>
          <p:spPr bwMode="auto">
            <a:xfrm flipV="1">
              <a:off x="2277209" y="2160673"/>
              <a:ext cx="1119906" cy="56452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53" name="AutoShape 16"/>
            <p:cNvCxnSpPr>
              <a:cxnSpLocks noChangeAspect="1" noChangeShapeType="1"/>
              <a:stCxn id="47" idx="3"/>
              <a:endCxn id="49" idx="1"/>
            </p:cNvCxnSpPr>
            <p:nvPr/>
          </p:nvCxnSpPr>
          <p:spPr bwMode="auto">
            <a:xfrm>
              <a:off x="2277209" y="2725196"/>
              <a:ext cx="1119906" cy="5872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2642181" y="1800030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2181" y="1800030"/>
                  <a:ext cx="446313" cy="515206"/>
                </a:xfrm>
                <a:prstGeom prst="rect">
                  <a:avLst/>
                </a:prstGeom>
                <a:blipFill>
                  <a:blip r:embed="rId14"/>
                  <a:stretch>
                    <a:fillRect l="-13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2674839" y="2956094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4839" y="2956094"/>
                  <a:ext cx="446313" cy="515206"/>
                </a:xfrm>
                <a:prstGeom prst="rect">
                  <a:avLst/>
                </a:prstGeom>
                <a:blipFill>
                  <a:blip r:embed="rId15"/>
                  <a:stretch>
                    <a:fillRect l="-150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Oval 5"/>
            <p:cNvSpPr>
              <a:spLocks noChangeAspect="1" noChangeArrowheads="1"/>
            </p:cNvSpPr>
            <p:nvPr/>
          </p:nvSpPr>
          <p:spPr bwMode="auto">
            <a:xfrm>
              <a:off x="472687" y="2544812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5" name="AutoShape 16"/>
            <p:cNvCxnSpPr>
              <a:cxnSpLocks noChangeAspect="1" noChangeShapeType="1"/>
              <a:stCxn id="24" idx="6"/>
              <a:endCxn id="47" idx="1"/>
            </p:cNvCxnSpPr>
            <p:nvPr/>
          </p:nvCxnSpPr>
          <p:spPr bwMode="auto">
            <a:xfrm>
              <a:off x="852100" y="2719437"/>
              <a:ext cx="1064341" cy="5759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1323390" y="2195518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23390" y="2195518"/>
                  <a:ext cx="446313" cy="51520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/>
          <p:cNvGrpSpPr/>
          <p:nvPr/>
        </p:nvGrpSpPr>
        <p:grpSpPr>
          <a:xfrm>
            <a:off x="6257791" y="1659822"/>
            <a:ext cx="3248277" cy="2628498"/>
            <a:chOff x="5946895" y="1760406"/>
            <a:chExt cx="3248277" cy="2628498"/>
          </a:xfrm>
        </p:grpSpPr>
        <p:sp>
          <p:nvSpPr>
            <p:cNvPr id="32" name="Rectangle 31"/>
            <p:cNvSpPr>
              <a:spLocks noChangeAspect="1"/>
            </p:cNvSpPr>
            <p:nvPr/>
          </p:nvSpPr>
          <p:spPr bwMode="auto">
            <a:xfrm>
              <a:off x="7390649" y="2541764"/>
              <a:ext cx="360768" cy="360768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8815759" y="1859521"/>
              <a:ext cx="379413" cy="1747959"/>
              <a:chOff x="3341551" y="1862569"/>
              <a:chExt cx="379413" cy="1747959"/>
            </a:xfrm>
          </p:grpSpPr>
          <p:sp>
            <p:nvSpPr>
              <p:cNvPr id="41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1862569"/>
                <a:ext cx="379413" cy="349250"/>
              </a:xfrm>
              <a:prstGeom prst="ellipse">
                <a:avLst/>
              </a:prstGeom>
              <a:solidFill>
                <a:srgbClr val="008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2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3261278"/>
                <a:ext cx="379413" cy="349250"/>
              </a:xfrm>
              <a:prstGeom prst="ellipse">
                <a:avLst/>
              </a:prstGeom>
              <a:solidFill>
                <a:srgbClr val="008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cxnSp>
          <p:nvCxnSpPr>
            <p:cNvPr id="34" name="AutoShape 16"/>
            <p:cNvCxnSpPr>
              <a:cxnSpLocks noChangeAspect="1" noChangeShapeType="1"/>
              <a:stCxn id="32" idx="3"/>
              <a:endCxn id="41" idx="3"/>
            </p:cNvCxnSpPr>
            <p:nvPr/>
          </p:nvCxnSpPr>
          <p:spPr bwMode="auto">
            <a:xfrm flipV="1">
              <a:off x="7751417" y="2157625"/>
              <a:ext cx="1119906" cy="56452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35" name="AutoShape 16"/>
            <p:cNvCxnSpPr>
              <a:cxnSpLocks noChangeAspect="1" noChangeShapeType="1"/>
              <a:stCxn id="32" idx="3"/>
              <a:endCxn id="42" idx="1"/>
            </p:cNvCxnSpPr>
            <p:nvPr/>
          </p:nvCxnSpPr>
          <p:spPr bwMode="auto">
            <a:xfrm>
              <a:off x="7751417" y="2722148"/>
              <a:ext cx="1119906" cy="5872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8116389" y="1760406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6389" y="1760406"/>
                  <a:ext cx="446313" cy="515206"/>
                </a:xfrm>
                <a:prstGeom prst="rect">
                  <a:avLst/>
                </a:prstGeom>
                <a:blipFill>
                  <a:blip r:embed="rId17"/>
                  <a:stretch>
                    <a:fillRect l="-39189" r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8149047" y="2980478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9047" y="2980478"/>
                  <a:ext cx="446313" cy="515206"/>
                </a:xfrm>
                <a:prstGeom prst="rect">
                  <a:avLst/>
                </a:prstGeom>
                <a:blipFill>
                  <a:blip r:embed="rId18"/>
                  <a:stretch>
                    <a:fillRect l="-42466" r="-41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Oval 5"/>
            <p:cNvSpPr>
              <a:spLocks noChangeAspect="1" noChangeArrowheads="1"/>
            </p:cNvSpPr>
            <p:nvPr/>
          </p:nvSpPr>
          <p:spPr bwMode="auto">
            <a:xfrm>
              <a:off x="5946895" y="2541764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9" name="AutoShape 16"/>
            <p:cNvCxnSpPr>
              <a:cxnSpLocks noChangeAspect="1" noChangeShapeType="1"/>
              <a:stCxn id="38" idx="6"/>
              <a:endCxn id="32" idx="1"/>
            </p:cNvCxnSpPr>
            <p:nvPr/>
          </p:nvCxnSpPr>
          <p:spPr bwMode="auto">
            <a:xfrm>
              <a:off x="6326308" y="2716389"/>
              <a:ext cx="1064341" cy="5759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6797598" y="2192470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7598" y="2192470"/>
                  <a:ext cx="446313" cy="51520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Oval 2"/>
            <p:cNvSpPr>
              <a:spLocks noChangeAspect="1" noChangeArrowheads="1"/>
            </p:cNvSpPr>
            <p:nvPr/>
          </p:nvSpPr>
          <p:spPr bwMode="auto">
            <a:xfrm>
              <a:off x="7372252" y="4039654"/>
              <a:ext cx="379412" cy="349250"/>
            </a:xfrm>
            <a:prstGeom prst="ellipse">
              <a:avLst/>
            </a:prstGeom>
            <a:solidFill>
              <a:schemeClr val="bg2">
                <a:alpha val="5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4" name="AutoShape 16"/>
            <p:cNvCxnSpPr>
              <a:cxnSpLocks noChangeAspect="1" noChangeShapeType="1"/>
              <a:endCxn id="43" idx="0"/>
            </p:cNvCxnSpPr>
            <p:nvPr/>
          </p:nvCxnSpPr>
          <p:spPr bwMode="auto">
            <a:xfrm flipH="1">
              <a:off x="7561958" y="2892758"/>
              <a:ext cx="9322" cy="1146896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6416506" y="3160988"/>
                  <a:ext cx="1094636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16506" y="3160988"/>
                  <a:ext cx="1094636" cy="515206"/>
                </a:xfrm>
                <a:prstGeom prst="rect">
                  <a:avLst/>
                </a:prstGeom>
                <a:blipFill>
                  <a:blip r:embed="rId19"/>
                  <a:stretch>
                    <a:fillRect l="-5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73150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{\color[rgb]{1,0,0}\max} / &#10;{\color[rgb]{0,0.6,0}\min} \;\; \mathbb{E}[\; \sum_{i=0}^{\infty}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0"/>
  <p:tag name="PICTUREFILESIZE" val="1285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&#10;{\color[rgb]{1,0,0} \max} / &#10;{\color[rgb]{0,0.6,0} \min} \;\;\mathbb{E}[\;(1{-}\lambda)\sum_{i=0}^\infty \lambda^i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36"/>
  <p:tag name="PICTUREFILESIZE" val="1607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&#10;{\color[rgb]{1,0,0}&#10;\max} / &#10;{\color[rgb]{0,0.6,0}&#10;\min} \;\;\mathbb{E}[\; \limsup_{T\to\infty}\; &#10;\,\frac{1}{T}\sum_{i=0}^{T-1}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49"/>
  <p:tag name="PICTUREFILESIZE" val="1870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3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6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1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2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1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2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23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4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3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0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34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103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1,0,0}&#10;$\frac14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6"/>
  <p:tag name="PICTUREFILESIZE" val="99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2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6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5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2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3 = 6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35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4 = 1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279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62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2 = 3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24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88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1 = 6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18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8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8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'_1 = 5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35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2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1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{\color[rgb]{1,0,0}\pi}}}&#10;\color[rgb]{0,0,1}&#10;$c_{a} + \sum_{j\in S} p_{a,j}y_j^\pb \;&lt;\; y_i^\p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4"/>
  <p:tag name="PICTUREFILESIZE" val="737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\color[rgb]{1,0,0}\pi'}}&#10;%\color[rgb]{0,0,1}&#10;$a\in A_i\setminus\{ \pi_i \}$ 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598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5 = 5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18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{\color[rgb]{1,0,0}\pi}}}&#10;\color[rgb]{0,0,1}&#10;$c_{a} + \sum_{j\in S} p_{a,j}y_j^\pb \;&lt;\; y_i^\p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4"/>
  <p:tag name="PICTUREFILESIZE" val="737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\color[rgb]{1,0,0}\pi'}}&#10;%\color[rgb]{0,0,1}&#10;$a\in A_i\setminus\{ \pi_i \}$ 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598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{\color[rgb]{1,0,0}\pi}}}&#10;\color[rgb]{0,0,1}&#10;$\pi'_i \;=\; {\rm argmin}_{\,a\in A_i} \; c_{a} + \sum_{j\in S} p_{a,j}y_j^\p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7"/>
  <p:tag name="PICTUREFILESIZE" val="1058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0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2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5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81457</TotalTime>
  <Words>1363</Words>
  <Application>Microsoft Office PowerPoint</Application>
  <PresentationFormat>Custom</PresentationFormat>
  <Paragraphs>350</Paragraphs>
  <Slides>48</Slides>
  <Notes>19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 Unicode MS</vt:lpstr>
      <vt:lpstr>StarSymbol</vt:lpstr>
      <vt:lpstr>Arial</vt:lpstr>
      <vt:lpstr>Cambria Math</vt:lpstr>
      <vt:lpstr>Symbol</vt:lpstr>
      <vt:lpstr>Times New Roman</vt:lpstr>
      <vt:lpstr>Wingdings</vt:lpstr>
      <vt:lpstr>Default Design</vt:lpstr>
      <vt:lpstr>Games on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2 - Markov Decision Processes</dc:title>
  <dc:creator>zwick</dc:creator>
  <cp:lastModifiedBy>Uri Zwick</cp:lastModifiedBy>
  <cp:revision>1233</cp:revision>
  <dcterms:modified xsi:type="dcterms:W3CDTF">2019-11-14T19:15:33Z</dcterms:modified>
</cp:coreProperties>
</file>