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4.xml" ContentType="application/vnd.openxmlformats-officedocument.presentationml.notesSlid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5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notesSlides/notesSlide6.xml" ContentType="application/vnd.openxmlformats-officedocument.presentationml.notesSlide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notesSlides/notesSlide22.xml" ContentType="application/vnd.openxmlformats-officedocument.presentationml.notesSlide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tags/tag61.xml" ContentType="application/vnd.openxmlformats-officedocument.presentationml.tags+xml"/>
  <Override PartName="/ppt/notesSlides/notesSlide34.xml" ContentType="application/vnd.openxmlformats-officedocument.presentationml.notesSlide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notesSlides/notesSlide35.xml" ContentType="application/vnd.openxmlformats-officedocument.presentationml.notesSlide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notesSlides/notesSlide36.xml" ContentType="application/vnd.openxmlformats-officedocument.presentationml.notesSlide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61" r:id="rId2"/>
  </p:sldMasterIdLst>
  <p:notesMasterIdLst>
    <p:notesMasterId r:id="rId65"/>
  </p:notesMasterIdLst>
  <p:sldIdLst>
    <p:sldId id="473" r:id="rId3"/>
    <p:sldId id="635" r:id="rId4"/>
    <p:sldId id="677" r:id="rId5"/>
    <p:sldId id="647" r:id="rId6"/>
    <p:sldId id="648" r:id="rId7"/>
    <p:sldId id="678" r:id="rId8"/>
    <p:sldId id="675" r:id="rId9"/>
    <p:sldId id="676" r:id="rId10"/>
    <p:sldId id="679" r:id="rId11"/>
    <p:sldId id="680" r:id="rId12"/>
    <p:sldId id="681" r:id="rId13"/>
    <p:sldId id="649" r:id="rId14"/>
    <p:sldId id="650" r:id="rId15"/>
    <p:sldId id="651" r:id="rId16"/>
    <p:sldId id="682" r:id="rId17"/>
    <p:sldId id="695" r:id="rId18"/>
    <p:sldId id="683" r:id="rId19"/>
    <p:sldId id="684" r:id="rId20"/>
    <p:sldId id="685" r:id="rId21"/>
    <p:sldId id="699" r:id="rId22"/>
    <p:sldId id="688" r:id="rId23"/>
    <p:sldId id="698" r:id="rId24"/>
    <p:sldId id="689" r:id="rId25"/>
    <p:sldId id="700" r:id="rId26"/>
    <p:sldId id="701" r:id="rId27"/>
    <p:sldId id="702" r:id="rId28"/>
    <p:sldId id="637" r:id="rId29"/>
    <p:sldId id="598" r:id="rId30"/>
    <p:sldId id="599" r:id="rId31"/>
    <p:sldId id="636" r:id="rId32"/>
    <p:sldId id="614" r:id="rId33"/>
    <p:sldId id="703" r:id="rId34"/>
    <p:sldId id="690" r:id="rId35"/>
    <p:sldId id="691" r:id="rId36"/>
    <p:sldId id="694" r:id="rId37"/>
    <p:sldId id="692" r:id="rId38"/>
    <p:sldId id="693" r:id="rId39"/>
    <p:sldId id="704" r:id="rId40"/>
    <p:sldId id="652" r:id="rId41"/>
    <p:sldId id="661" r:id="rId42"/>
    <p:sldId id="653" r:id="rId43"/>
    <p:sldId id="655" r:id="rId44"/>
    <p:sldId id="665" r:id="rId45"/>
    <p:sldId id="654" r:id="rId46"/>
    <p:sldId id="656" r:id="rId47"/>
    <p:sldId id="657" r:id="rId48"/>
    <p:sldId id="605" r:id="rId49"/>
    <p:sldId id="658" r:id="rId50"/>
    <p:sldId id="659" r:id="rId51"/>
    <p:sldId id="672" r:id="rId52"/>
    <p:sldId id="674" r:id="rId53"/>
    <p:sldId id="667" r:id="rId54"/>
    <p:sldId id="666" r:id="rId55"/>
    <p:sldId id="660" r:id="rId56"/>
    <p:sldId id="669" r:id="rId57"/>
    <p:sldId id="668" r:id="rId58"/>
    <p:sldId id="662" r:id="rId59"/>
    <p:sldId id="663" r:id="rId60"/>
    <p:sldId id="664" r:id="rId61"/>
    <p:sldId id="673" r:id="rId62"/>
    <p:sldId id="671" r:id="rId63"/>
    <p:sldId id="670" r:id="rId64"/>
  </p:sldIdLst>
  <p:sldSz cx="10080625" cy="7559675"/>
  <p:notesSz cx="7556500" cy="10693400"/>
  <p:custDataLst>
    <p:tags r:id="rId66"/>
  </p:custDataLst>
  <p:defaultTextStyle>
    <a:defPPr>
      <a:defRPr lang="en-GB"/>
    </a:defPPr>
    <a:lvl1pPr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charset="0"/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1pPr>
    <a:lvl2pPr marL="431800" indent="-2159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charset="0"/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2pPr>
    <a:lvl3pPr marL="647700" indent="-2159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charset="0"/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3pPr>
    <a:lvl4pPr marL="863600" indent="-2159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charset="0"/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4pPr>
    <a:lvl5pPr marL="1079500" indent="-2159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charset="0"/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5pPr>
    <a:lvl6pPr marL="2286000" algn="r" defTabSz="914400" rtl="1" eaLnBrk="1" latinLnBrk="0" hangingPunct="1"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6pPr>
    <a:lvl7pPr marL="2743200" algn="r" defTabSz="914400" rtl="1" eaLnBrk="1" latinLnBrk="0" hangingPunct="1"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7pPr>
    <a:lvl8pPr marL="3200400" algn="r" defTabSz="914400" rtl="1" eaLnBrk="1" latinLnBrk="0" hangingPunct="1"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8pPr>
    <a:lvl9pPr marL="3657600" algn="r" defTabSz="914400" rtl="1" eaLnBrk="1" latinLnBrk="0" hangingPunct="1"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9pPr>
  </p:defaultTextStyle>
  <p:extLst>
    <p:ext uri="{EFAFB233-063F-42B5-8137-9DF3F51BA10A}">
      <p15:sldGuideLst xmlns:p15="http://schemas.microsoft.com/office/powerpoint/2012/main">
        <p15:guide id="1" orient="horz" pos="216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993300"/>
    <a:srgbClr val="990099"/>
    <a:srgbClr val="61D2FF"/>
    <a:srgbClr val="0066FF"/>
    <a:srgbClr val="CC6600"/>
    <a:srgbClr val="FF9900"/>
    <a:srgbClr val="CC3300"/>
    <a:srgbClr val="FF0066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5568" autoAdjust="0"/>
  </p:normalViewPr>
  <p:slideViewPr>
    <p:cSldViewPr snapToGrid="0">
      <p:cViewPr varScale="1">
        <p:scale>
          <a:sx n="105" d="100"/>
          <a:sy n="105" d="100"/>
        </p:scale>
        <p:origin x="798" y="102"/>
      </p:cViewPr>
      <p:guideLst>
        <p:guide orient="horz" pos="2161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-6732"/>
    </p:cViewPr>
  </p:sorterViewPr>
  <p:notesViewPr>
    <p:cSldViewPr snapToGrid="0"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60128" cy="6012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slide" Target="slides/slide61.xml"/><Relationship Id="rId68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tags" Target="tags/tag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61" Type="http://schemas.openxmlformats.org/officeDocument/2006/relationships/slide" Target="slides/slide59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presProps" Target="pres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4900" y="812800"/>
            <a:ext cx="5345113" cy="4008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sp>
      <p:sp>
        <p:nvSpPr>
          <p:cNvPr id="2050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80000"/>
            <a:ext cx="6043613" cy="48101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78188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endParaRPr lang="en-GB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4276725" y="0"/>
            <a:ext cx="3278188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endParaRPr lang="en-GB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0" y="10158413"/>
            <a:ext cx="3278188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endParaRPr lang="en-GB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4276725" y="10158413"/>
            <a:ext cx="3278188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defRPr>
            </a:lvl1pPr>
          </a:lstStyle>
          <a:p>
            <a:fld id="{87DD90F1-781E-48D9-A268-1E9E4CF80749}" type="slidenum">
              <a:rPr lang="he-IL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286887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1pPr>
    <a:lvl2pPr marL="742950" indent="-28575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2pPr>
    <a:lvl3pPr marL="11430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3pPr>
    <a:lvl4pPr marL="16002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4pPr>
    <a:lvl5pPr marL="20574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87DD90F1-781E-48D9-A268-1E9E4CF80749}" type="slidenum">
              <a:rPr lang="he-IL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23621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560F501-6679-400E-9AA2-36BF1FA3707A}" type="slidenum">
              <a:rPr lang="he-IL"/>
              <a:pPr/>
              <a:t>13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10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10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95904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560F501-6679-400E-9AA2-36BF1FA3707A}" type="slidenum">
              <a:rPr lang="he-IL"/>
              <a:pPr/>
              <a:t>14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10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10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226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560F501-6679-400E-9AA2-36BF1FA3707A}" type="slidenum">
              <a:rPr lang="he-IL"/>
              <a:pPr/>
              <a:t>15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10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10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923107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560F501-6679-400E-9AA2-36BF1FA3707A}" type="slidenum">
              <a:rPr lang="he-IL"/>
              <a:pPr/>
              <a:t>16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10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10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051537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560F501-6679-400E-9AA2-36BF1FA3707A}" type="slidenum">
              <a:rPr lang="he-IL"/>
              <a:pPr/>
              <a:t>17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10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10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21440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560F501-6679-400E-9AA2-36BF1FA3707A}" type="slidenum">
              <a:rPr lang="he-IL"/>
              <a:pPr/>
              <a:t>21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10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10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184735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560F501-6679-400E-9AA2-36BF1FA3707A}" type="slidenum">
              <a:rPr lang="he-IL"/>
              <a:pPr/>
              <a:t>22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10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10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99544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560F501-6679-400E-9AA2-36BF1FA3707A}" type="slidenum">
              <a:rPr lang="he-IL"/>
              <a:pPr/>
              <a:t>23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10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10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781343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560F501-6679-400E-9AA2-36BF1FA3707A}" type="slidenum">
              <a:rPr lang="he-IL"/>
              <a:pPr/>
              <a:t>24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10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10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691794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560F501-6679-400E-9AA2-36BF1FA3707A}" type="slidenum">
              <a:rPr lang="he-IL"/>
              <a:pPr/>
              <a:t>25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10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10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74395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87DD90F1-781E-48D9-A268-1E9E4CF80749}" type="slidenum">
              <a:rPr lang="he-IL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236211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560F501-6679-400E-9AA2-36BF1FA3707A}" type="slidenum">
              <a:rPr lang="he-IL"/>
              <a:pPr/>
              <a:t>26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10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10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278298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87DD90F1-781E-48D9-A268-1E9E4CF80749}" type="slidenum">
              <a:rPr lang="he-IL" smtClean="0"/>
              <a:pPr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236211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6652ADC4-258C-4CFA-AA89-6E309415E02A}" type="slidenum">
              <a:rPr lang="he-IL"/>
              <a:pPr/>
              <a:t>28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57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570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0266DF8-B543-4993-9F88-8A744D677E7E}" type="slidenum">
              <a:rPr lang="he-IL"/>
              <a:pPr/>
              <a:t>29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99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99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589A72AD-2D95-48D7-9F06-1409F59F8E31}" type="slidenum">
              <a:rPr lang="he-IL"/>
              <a:pPr/>
              <a:t>30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156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56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6652ADC4-258C-4CFA-AA89-6E309415E02A}" type="slidenum">
              <a:rPr lang="he-IL"/>
              <a:pPr/>
              <a:t>31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57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570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560F501-6679-400E-9AA2-36BF1FA3707A}" type="slidenum">
              <a:rPr lang="he-IL"/>
              <a:pPr/>
              <a:t>32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10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10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677108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560F501-6679-400E-9AA2-36BF1FA3707A}" type="slidenum">
              <a:rPr lang="he-IL"/>
              <a:pPr/>
              <a:t>33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10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10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002763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7378ECF1-E82F-4357-8CBC-D10861C9589F}" type="slidenum">
              <a:rPr lang="he-IL"/>
              <a:pPr/>
              <a:t>34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344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344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69802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7CEECF62-A09B-4978-9034-63EB653B1370}" type="slidenum">
              <a:rPr lang="he-IL"/>
              <a:pPr/>
              <a:t>35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159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59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2605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87DD90F1-781E-48D9-A268-1E9E4CF80749}" type="slidenum">
              <a:rPr lang="he-IL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753323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CBBD365-379B-4C0C-9D45-EB3203036BA3}" type="slidenum">
              <a:rPr lang="he-IL"/>
              <a:pPr/>
              <a:t>36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160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60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93800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87DD90F1-781E-48D9-A268-1E9E4CF80749}" type="slidenum">
              <a:rPr lang="he-IL" smtClean="0"/>
              <a:pPr/>
              <a:t>38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078930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87DD90F1-781E-48D9-A268-1E9E4CF80749}" type="slidenum">
              <a:rPr lang="he-IL" smtClean="0"/>
              <a:pPr/>
              <a:t>39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144815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87DD90F1-781E-48D9-A268-1E9E4CF80749}" type="slidenum">
              <a:rPr lang="he-IL" smtClean="0"/>
              <a:pPr/>
              <a:t>46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559923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0266DF8-B543-4993-9F88-8A744D677E7E}" type="slidenum">
              <a:rPr lang="he-IL"/>
              <a:pPr/>
              <a:t>47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99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99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0266DF8-B543-4993-9F88-8A744D677E7E}" type="slidenum">
              <a:rPr lang="he-IL"/>
              <a:pPr/>
              <a:t>48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99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99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60502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0266DF8-B543-4993-9F88-8A744D677E7E}" type="slidenum">
              <a:rPr lang="he-IL"/>
              <a:pPr/>
              <a:t>50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99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99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955179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0266DF8-B543-4993-9F88-8A744D677E7E}" type="slidenum">
              <a:rPr lang="he-IL"/>
              <a:pPr/>
              <a:t>51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99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99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5167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6652ADC4-258C-4CFA-AA89-6E309415E02A}" type="slidenum">
              <a:rPr lang="he-IL"/>
              <a:pPr/>
              <a:t>4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57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570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8143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6652ADC4-258C-4CFA-AA89-6E309415E02A}" type="slidenum">
              <a:rPr lang="he-IL"/>
              <a:pPr/>
              <a:t>5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57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570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9180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6652ADC4-258C-4CFA-AA89-6E309415E02A}" type="slidenum">
              <a:rPr lang="he-IL"/>
              <a:pPr/>
              <a:t>6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57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570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0754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70A244F0-87A2-4B11-8A80-2F22D97C5854}" type="slidenum">
              <a:rPr lang="he-IL"/>
              <a:pPr/>
              <a:t>9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171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71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56881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4C7464DA-ECF1-453E-BE95-B3B48391C8C7}" type="slidenum">
              <a:rPr lang="he-IL"/>
              <a:pPr/>
              <a:t>11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153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53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74187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560F501-6679-400E-9AA2-36BF1FA3707A}" type="slidenum">
              <a:rPr lang="he-IL"/>
              <a:pPr/>
              <a:t>12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10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10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When</a:t>
            </a:r>
            <a:r>
              <a:rPr lang="en-US" baseline="0" dirty="0" smtClean="0"/>
              <a:t> the strategies are positional we get a Markov chain and </a:t>
            </a:r>
            <a:r>
              <a:rPr lang="en-US" baseline="0" dirty="0" err="1" smtClean="0"/>
              <a:t>y_i</a:t>
            </a:r>
            <a:r>
              <a:rPr lang="en-US" baseline="0" dirty="0" smtClean="0"/>
              <a:t>(</a:t>
            </a:r>
            <a:r>
              <a:rPr lang="en-US" baseline="0" dirty="0" err="1" smtClean="0"/>
              <a:t>sigma,tau</a:t>
            </a:r>
            <a:r>
              <a:rPr lang="en-US" baseline="0" dirty="0" smtClean="0"/>
              <a:t>) is easy to compute.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6044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B3D212A0-33AB-49AF-AD12-E6603F6ADB4B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D5CB029B-FDDF-4478-82D0-E1F66FF1A89F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07263" y="301625"/>
            <a:ext cx="2266950" cy="64547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4825" y="301625"/>
            <a:ext cx="6650038" cy="64547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88451804-56E7-4A54-888B-59DB5537F2AB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9069388" cy="12604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Date Placeholder 2"/>
          <p:cNvSpPr>
            <a:spLocks noGrp="1"/>
          </p:cNvSpPr>
          <p:nvPr>
            <p:ph type="dt" idx="10"/>
          </p:nvPr>
        </p:nvSpPr>
        <p:spPr>
          <a:xfrm>
            <a:off x="504825" y="6886575"/>
            <a:ext cx="2344738" cy="52070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idx="11"/>
          </p:nvPr>
        </p:nvSpPr>
        <p:spPr>
          <a:xfrm>
            <a:off x="3448050" y="6886575"/>
            <a:ext cx="3194050" cy="52070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>
          <a:xfrm>
            <a:off x="7227888" y="6886575"/>
            <a:ext cx="2346325" cy="520700"/>
          </a:xfrm>
        </p:spPr>
        <p:txBody>
          <a:bodyPr/>
          <a:lstStyle>
            <a:lvl1pPr>
              <a:defRPr/>
            </a:lvl1pPr>
          </a:lstStyle>
          <a:p>
            <a:fld id="{B3B62FD1-9847-4183-A022-59E66F4BB3CF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6047" y="2348400"/>
            <a:ext cx="8568531" cy="162043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12094" y="4283816"/>
            <a:ext cx="7056438" cy="1931917"/>
          </a:xfrm>
        </p:spPr>
        <p:txBody>
          <a:bodyPr/>
          <a:lstStyle>
            <a:lvl1pPr marL="0" indent="0" algn="ctr">
              <a:buNone/>
              <a:defRPr/>
            </a:lvl1pPr>
            <a:lvl2pPr marL="503972" indent="0" algn="ctr">
              <a:buNone/>
              <a:defRPr/>
            </a:lvl2pPr>
            <a:lvl3pPr marL="1007943" indent="0" algn="ctr">
              <a:buNone/>
              <a:defRPr/>
            </a:lvl3pPr>
            <a:lvl4pPr marL="1511915" indent="0" algn="ctr">
              <a:buNone/>
              <a:defRPr/>
            </a:lvl4pPr>
            <a:lvl5pPr marL="2015886" indent="0" algn="ctr">
              <a:buNone/>
              <a:defRPr/>
            </a:lvl5pPr>
            <a:lvl6pPr marL="2519858" indent="0" algn="ctr">
              <a:buNone/>
              <a:defRPr/>
            </a:lvl6pPr>
            <a:lvl7pPr marL="3023829" indent="0" algn="ctr">
              <a:buNone/>
              <a:defRPr/>
            </a:lvl7pPr>
            <a:lvl8pPr marL="3527801" indent="0" algn="ctr">
              <a:buNone/>
              <a:defRPr/>
            </a:lvl8pPr>
            <a:lvl9pPr marL="4031772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1F73D6-241D-4BBB-BFEC-227D9ACB7202}" type="datetime1">
              <a:rPr lang="en-US"/>
              <a:pPr>
                <a:defRPr/>
              </a:pPr>
              <a:t>27-Oct-19</a:t>
            </a:fld>
            <a:endParaRPr lang="da-DK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4389C0-034B-4629-98AF-BB6D02A1E077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251028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0C7408-BFB9-4F4B-B3E6-0E0B9555CF6E}" type="datetime1">
              <a:rPr lang="en-US"/>
              <a:pPr>
                <a:defRPr/>
              </a:pPr>
              <a:t>27-Oct-19</a:t>
            </a:fld>
            <a:endParaRPr lang="da-DK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00F68C-BBD2-46E1-B90F-66FA6C580677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212386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6300" y="4857792"/>
            <a:ext cx="8568531" cy="1501435"/>
          </a:xfrm>
        </p:spPr>
        <p:txBody>
          <a:bodyPr anchor="t"/>
          <a:lstStyle>
            <a:lvl1pPr algn="l">
              <a:defRPr sz="4409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6300" y="3204114"/>
            <a:ext cx="8568531" cy="1653678"/>
          </a:xfrm>
        </p:spPr>
        <p:txBody>
          <a:bodyPr anchor="b"/>
          <a:lstStyle>
            <a:lvl1pPr marL="0" indent="0">
              <a:buNone/>
              <a:defRPr sz="2205"/>
            </a:lvl1pPr>
            <a:lvl2pPr marL="503972" indent="0">
              <a:buNone/>
              <a:defRPr sz="1984"/>
            </a:lvl2pPr>
            <a:lvl3pPr marL="1007943" indent="0">
              <a:buNone/>
              <a:defRPr sz="1764"/>
            </a:lvl3pPr>
            <a:lvl4pPr marL="1511915" indent="0">
              <a:buNone/>
              <a:defRPr sz="1543"/>
            </a:lvl4pPr>
            <a:lvl5pPr marL="2015886" indent="0">
              <a:buNone/>
              <a:defRPr sz="1543"/>
            </a:lvl5pPr>
            <a:lvl6pPr marL="2519858" indent="0">
              <a:buNone/>
              <a:defRPr sz="1543"/>
            </a:lvl6pPr>
            <a:lvl7pPr marL="3023829" indent="0">
              <a:buNone/>
              <a:defRPr sz="1543"/>
            </a:lvl7pPr>
            <a:lvl8pPr marL="3527801" indent="0">
              <a:buNone/>
              <a:defRPr sz="1543"/>
            </a:lvl8pPr>
            <a:lvl9pPr marL="4031772" indent="0">
              <a:buNone/>
              <a:defRPr sz="1543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89E4F3-E4B5-4CF0-86FF-C9E9C4A8D9FB}" type="datetime1">
              <a:rPr lang="en-US"/>
              <a:pPr>
                <a:defRPr/>
              </a:pPr>
              <a:t>27-Oct-19</a:t>
            </a:fld>
            <a:endParaRPr lang="da-DK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4482C9-A053-4606-A934-19A999DF17D1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392840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6047" y="2183906"/>
            <a:ext cx="4200260" cy="4535805"/>
          </a:xfrm>
        </p:spPr>
        <p:txBody>
          <a:bodyPr/>
          <a:lstStyle>
            <a:lvl1pPr>
              <a:defRPr sz="3086"/>
            </a:lvl1pPr>
            <a:lvl2pPr>
              <a:defRPr sz="2646"/>
            </a:lvl2pPr>
            <a:lvl3pPr>
              <a:defRPr sz="2205"/>
            </a:lvl3pPr>
            <a:lvl4pPr>
              <a:defRPr sz="1984"/>
            </a:lvl4pPr>
            <a:lvl5pPr>
              <a:defRPr sz="1984"/>
            </a:lvl5pPr>
            <a:lvl6pPr>
              <a:defRPr sz="1984"/>
            </a:lvl6pPr>
            <a:lvl7pPr>
              <a:defRPr sz="1984"/>
            </a:lvl7pPr>
            <a:lvl8pPr>
              <a:defRPr sz="1984"/>
            </a:lvl8pPr>
            <a:lvl9pPr>
              <a:defRPr sz="1984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4318" y="2183906"/>
            <a:ext cx="4200260" cy="4535805"/>
          </a:xfrm>
        </p:spPr>
        <p:txBody>
          <a:bodyPr/>
          <a:lstStyle>
            <a:lvl1pPr>
              <a:defRPr sz="3086"/>
            </a:lvl1pPr>
            <a:lvl2pPr>
              <a:defRPr sz="2646"/>
            </a:lvl2pPr>
            <a:lvl3pPr>
              <a:defRPr sz="2205"/>
            </a:lvl3pPr>
            <a:lvl4pPr>
              <a:defRPr sz="1984"/>
            </a:lvl4pPr>
            <a:lvl5pPr>
              <a:defRPr sz="1984"/>
            </a:lvl5pPr>
            <a:lvl6pPr>
              <a:defRPr sz="1984"/>
            </a:lvl6pPr>
            <a:lvl7pPr>
              <a:defRPr sz="1984"/>
            </a:lvl7pPr>
            <a:lvl8pPr>
              <a:defRPr sz="1984"/>
            </a:lvl8pPr>
            <a:lvl9pPr>
              <a:defRPr sz="1984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52A10B-AFF9-439F-B4DF-ACB91EB5A23B}" type="datetime1">
              <a:rPr lang="en-US"/>
              <a:pPr>
                <a:defRPr/>
              </a:pPr>
              <a:t>27-Oct-19</a:t>
            </a:fld>
            <a:endParaRPr lang="da-DK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112AF0-5082-4FCD-AC9F-D1DCC37E7248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7326696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031" y="302737"/>
            <a:ext cx="9072563" cy="1259946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4031" y="1692178"/>
            <a:ext cx="4454027" cy="705219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4031" y="2397397"/>
            <a:ext cx="4454027" cy="4355563"/>
          </a:xfrm>
        </p:spPr>
        <p:txBody>
          <a:bodyPr/>
          <a:lstStyle>
            <a:lvl1pPr>
              <a:defRPr sz="2646"/>
            </a:lvl1pPr>
            <a:lvl2pPr>
              <a:defRPr sz="2205"/>
            </a:lvl2pPr>
            <a:lvl3pPr>
              <a:defRPr sz="1984"/>
            </a:lvl3pPr>
            <a:lvl4pPr>
              <a:defRPr sz="1764"/>
            </a:lvl4pPr>
            <a:lvl5pPr>
              <a:defRPr sz="1764"/>
            </a:lvl5pPr>
            <a:lvl6pPr>
              <a:defRPr sz="1764"/>
            </a:lvl6pPr>
            <a:lvl7pPr>
              <a:defRPr sz="1764"/>
            </a:lvl7pPr>
            <a:lvl8pPr>
              <a:defRPr sz="1764"/>
            </a:lvl8pPr>
            <a:lvl9pPr>
              <a:defRPr sz="1764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20818" y="1692178"/>
            <a:ext cx="4455776" cy="705219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20818" y="2397397"/>
            <a:ext cx="4455776" cy="4355563"/>
          </a:xfrm>
        </p:spPr>
        <p:txBody>
          <a:bodyPr/>
          <a:lstStyle>
            <a:lvl1pPr>
              <a:defRPr sz="2646"/>
            </a:lvl1pPr>
            <a:lvl2pPr>
              <a:defRPr sz="2205"/>
            </a:lvl2pPr>
            <a:lvl3pPr>
              <a:defRPr sz="1984"/>
            </a:lvl3pPr>
            <a:lvl4pPr>
              <a:defRPr sz="1764"/>
            </a:lvl4pPr>
            <a:lvl5pPr>
              <a:defRPr sz="1764"/>
            </a:lvl5pPr>
            <a:lvl6pPr>
              <a:defRPr sz="1764"/>
            </a:lvl6pPr>
            <a:lvl7pPr>
              <a:defRPr sz="1764"/>
            </a:lvl7pPr>
            <a:lvl8pPr>
              <a:defRPr sz="1764"/>
            </a:lvl8pPr>
            <a:lvl9pPr>
              <a:defRPr sz="1764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FAA276-62C2-4EF6-BF67-0F520333651A}" type="datetime1">
              <a:rPr lang="en-US"/>
              <a:pPr>
                <a:defRPr/>
              </a:pPr>
              <a:t>27-Oct-19</a:t>
            </a:fld>
            <a:endParaRPr lang="da-DK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E30BCC-4FE8-4323-9D37-EB2FF5EE1240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2028553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695471-09FF-451D-8B0B-9341A341AC58}" type="datetime1">
              <a:rPr lang="en-US"/>
              <a:pPr>
                <a:defRPr/>
              </a:pPr>
              <a:t>27-Oct-19</a:t>
            </a:fld>
            <a:endParaRPr lang="da-DK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8EE813-DA2D-4777-91FF-653FB650E136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6600022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C28E6C-00EA-4A9D-A529-A256D18F3259}" type="datetime1">
              <a:rPr lang="en-US"/>
              <a:pPr>
                <a:defRPr/>
              </a:pPr>
              <a:t>27-Oct-19</a:t>
            </a:fld>
            <a:endParaRPr lang="da-DK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322045-5F67-491E-BB82-F45F889CE585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402753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4BA8E946-F465-49CB-BC98-1AB064A4AF09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032" y="300987"/>
            <a:ext cx="3316456" cy="1280945"/>
          </a:xfrm>
        </p:spPr>
        <p:txBody>
          <a:bodyPr anchor="b"/>
          <a:lstStyle>
            <a:lvl1pPr algn="l">
              <a:defRPr sz="2205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1245" y="300988"/>
            <a:ext cx="5635349" cy="6451973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4032" y="1581933"/>
            <a:ext cx="3316456" cy="5171028"/>
          </a:xfrm>
        </p:spPr>
        <p:txBody>
          <a:bodyPr/>
          <a:lstStyle>
            <a:lvl1pPr marL="0" indent="0">
              <a:buNone/>
              <a:defRPr sz="1543"/>
            </a:lvl1pPr>
            <a:lvl2pPr marL="503972" indent="0">
              <a:buNone/>
              <a:defRPr sz="1323"/>
            </a:lvl2pPr>
            <a:lvl3pPr marL="1007943" indent="0">
              <a:buNone/>
              <a:defRPr sz="1102"/>
            </a:lvl3pPr>
            <a:lvl4pPr marL="1511915" indent="0">
              <a:buNone/>
              <a:defRPr sz="992"/>
            </a:lvl4pPr>
            <a:lvl5pPr marL="2015886" indent="0">
              <a:buNone/>
              <a:defRPr sz="992"/>
            </a:lvl5pPr>
            <a:lvl6pPr marL="2519858" indent="0">
              <a:buNone/>
              <a:defRPr sz="992"/>
            </a:lvl6pPr>
            <a:lvl7pPr marL="3023829" indent="0">
              <a:buNone/>
              <a:defRPr sz="992"/>
            </a:lvl7pPr>
            <a:lvl8pPr marL="3527801" indent="0">
              <a:buNone/>
              <a:defRPr sz="992"/>
            </a:lvl8pPr>
            <a:lvl9pPr marL="4031772" indent="0">
              <a:buNone/>
              <a:defRPr sz="992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2B452F-C285-4051-9771-43C3534AAE1C}" type="datetime1">
              <a:rPr lang="en-US"/>
              <a:pPr>
                <a:defRPr/>
              </a:pPr>
              <a:t>27-Oct-19</a:t>
            </a:fld>
            <a:endParaRPr lang="da-DK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A1C91C-9EEF-49BE-AA94-4E87577EEE09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270957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5873" y="5291772"/>
            <a:ext cx="6048375" cy="624724"/>
          </a:xfrm>
        </p:spPr>
        <p:txBody>
          <a:bodyPr anchor="b"/>
          <a:lstStyle>
            <a:lvl1pPr algn="l">
              <a:defRPr sz="2205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75873" y="675471"/>
            <a:ext cx="6048375" cy="4535805"/>
          </a:xfrm>
        </p:spPr>
        <p:txBody>
          <a:bodyPr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5873" y="5916496"/>
            <a:ext cx="6048375" cy="887211"/>
          </a:xfrm>
        </p:spPr>
        <p:txBody>
          <a:bodyPr/>
          <a:lstStyle>
            <a:lvl1pPr marL="0" indent="0">
              <a:buNone/>
              <a:defRPr sz="1543"/>
            </a:lvl1pPr>
            <a:lvl2pPr marL="503972" indent="0">
              <a:buNone/>
              <a:defRPr sz="1323"/>
            </a:lvl2pPr>
            <a:lvl3pPr marL="1007943" indent="0">
              <a:buNone/>
              <a:defRPr sz="1102"/>
            </a:lvl3pPr>
            <a:lvl4pPr marL="1511915" indent="0">
              <a:buNone/>
              <a:defRPr sz="992"/>
            </a:lvl4pPr>
            <a:lvl5pPr marL="2015886" indent="0">
              <a:buNone/>
              <a:defRPr sz="992"/>
            </a:lvl5pPr>
            <a:lvl6pPr marL="2519858" indent="0">
              <a:buNone/>
              <a:defRPr sz="992"/>
            </a:lvl6pPr>
            <a:lvl7pPr marL="3023829" indent="0">
              <a:buNone/>
              <a:defRPr sz="992"/>
            </a:lvl7pPr>
            <a:lvl8pPr marL="3527801" indent="0">
              <a:buNone/>
              <a:defRPr sz="992"/>
            </a:lvl8pPr>
            <a:lvl9pPr marL="4031772" indent="0">
              <a:buNone/>
              <a:defRPr sz="992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6018B8-5B6A-4ECF-A9E0-15E862929F1F}" type="datetime1">
              <a:rPr lang="en-US"/>
              <a:pPr>
                <a:defRPr/>
              </a:pPr>
              <a:t>27-Oct-19</a:t>
            </a:fld>
            <a:endParaRPr lang="da-DK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5849B4-BABD-4604-B49B-AA22EABF32C6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7426559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5C6F6B-35D0-4536-B3C2-37B802F3CA98}" type="datetime1">
              <a:rPr lang="en-US"/>
              <a:pPr>
                <a:defRPr/>
              </a:pPr>
              <a:t>27-Oct-19</a:t>
            </a:fld>
            <a:endParaRPr lang="da-DK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E22EDA-3C43-40BD-977F-87699513D50A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9746579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2445" y="388484"/>
            <a:ext cx="2142133" cy="633122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56047" y="388484"/>
            <a:ext cx="6258388" cy="633122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3FAF06-9830-4676-B7DE-A24A875F9C71}" type="datetime1">
              <a:rPr lang="en-US"/>
              <a:pPr>
                <a:defRPr/>
              </a:pPr>
              <a:t>27-Oct-19</a:t>
            </a:fld>
            <a:endParaRPr lang="da-DK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A8750E-1E0E-4611-BC79-1B4E06425662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774479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1558CBC7-2C53-41C4-AB16-504CECE36C8B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4825" y="1768475"/>
            <a:ext cx="4457700" cy="4987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4925" y="1768475"/>
            <a:ext cx="4459288" cy="4987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6A3A7C3B-BA08-4D23-B15A-C18327D71144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7" name="Date Placeholder 6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327E7C34-8286-44E8-A5FB-6929FE700472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Date Placeholder 2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AF311F2A-877A-446D-972A-471E3F932892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3E54481A-9D47-4DC3-BD00-60714AF48142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B23F7C4C-3F47-4652-BB6B-9968ADB4270E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D8B3E442-5338-4F4D-AA16-D938BE13CA37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504825" y="301625"/>
            <a:ext cx="9069388" cy="12604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title text format</a:t>
            </a: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4825" y="1768475"/>
            <a:ext cx="9069388" cy="49879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outline text format</a:t>
            </a:r>
          </a:p>
          <a:p>
            <a:pPr lvl="1"/>
            <a:r>
              <a:rPr lang="en-GB" smtClean="0"/>
              <a:t>Second Outline Level</a:t>
            </a:r>
          </a:p>
          <a:p>
            <a:pPr lvl="2"/>
            <a:r>
              <a:rPr lang="en-GB" smtClean="0"/>
              <a:t>Third Outline Level</a:t>
            </a:r>
          </a:p>
          <a:p>
            <a:pPr lvl="3"/>
            <a:r>
              <a:rPr lang="en-GB" smtClean="0"/>
              <a:t>Fourth Outline Level</a:t>
            </a:r>
          </a:p>
          <a:p>
            <a:pPr lvl="4"/>
            <a:r>
              <a:rPr lang="en-GB" smtClean="0"/>
              <a:t>Fifth Outline Level</a:t>
            </a:r>
          </a:p>
          <a:p>
            <a:pPr lvl="4"/>
            <a:r>
              <a:rPr lang="en-GB" smtClean="0"/>
              <a:t>Sixth Outline Level</a:t>
            </a:r>
          </a:p>
          <a:p>
            <a:pPr lvl="4"/>
            <a:r>
              <a:rPr lang="en-GB" smtClean="0"/>
              <a:t>Seventh Outline Level</a:t>
            </a:r>
          </a:p>
          <a:p>
            <a:pPr lvl="4"/>
            <a:r>
              <a:rPr lang="en-GB" smtClean="0"/>
              <a:t>Eighth Outline Level</a:t>
            </a:r>
          </a:p>
          <a:p>
            <a:pPr lvl="4"/>
            <a:r>
              <a:rPr lang="en-GB" smtClean="0"/>
              <a:t>Ninth Outline Level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504825" y="6886575"/>
            <a:ext cx="2344738" cy="5207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endParaRPr lang="en-GB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448050" y="6886575"/>
            <a:ext cx="3194050" cy="5207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7227888" y="6886575"/>
            <a:ext cx="2346325" cy="5207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defRPr>
            </a:lvl1pPr>
          </a:lstStyle>
          <a:p>
            <a:fld id="{0E491FC0-88B1-48E7-A965-EDCF8BA5F483}" type="slidenum">
              <a:rPr lang="he-IL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marL="431800" indent="-215900" algn="l" defTabSz="457200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2pPr>
      <a:lvl3pPr marL="647700" indent="-215900" algn="l" defTabSz="457200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3pPr>
      <a:lvl4pPr marL="862013" indent="-214313" algn="l" defTabSz="457200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4pPr>
      <a:lvl5pPr marL="1079500" indent="-217488" algn="l" defTabSz="457200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5pPr>
      <a:lvl6pPr marL="1536700" indent="-217488" algn="l" defTabSz="457200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6pPr>
      <a:lvl7pPr marL="1993900" indent="-217488" algn="l" defTabSz="457200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7pPr>
      <a:lvl8pPr marL="2451100" indent="-217488" algn="l" defTabSz="457200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8pPr>
      <a:lvl9pPr marL="2908300" indent="-217488" algn="l" defTabSz="457200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9pPr>
    </p:titleStyle>
    <p:bodyStyle>
      <a:lvl1pPr marL="431800" indent="-323850" algn="l" defTabSz="457200" rtl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45000"/>
        <a:buFont typeface="StarSymbol" charset="0"/>
        <a:buChar char="●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862013" indent="-285750" algn="l" defTabSz="457200" rtl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75000"/>
        <a:buFont typeface="StarSymbol" charset="0"/>
        <a:buChar char="–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295400" indent="-215900" algn="l" defTabSz="457200" rtl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45000"/>
        <a:buFont typeface="StarSymbol" charset="0"/>
        <a:buChar char="●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727200" indent="-215900" algn="l" defTabSz="457200" rtl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75000"/>
        <a:buFont typeface="StarSymbol" charset="0"/>
        <a:buChar char="–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159000" indent="-215900" algn="l" defTabSz="457200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charset="0"/>
        <a:buChar char="●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616200" indent="-215900" algn="l" defTabSz="457200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charset="0"/>
        <a:buChar char="●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3073400" indent="-215900" algn="l" defTabSz="457200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charset="0"/>
        <a:buChar char="●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530600" indent="-215900" algn="l" defTabSz="457200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charset="0"/>
        <a:buChar char="●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987800" indent="-215900" algn="l" defTabSz="457200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charset="0"/>
        <a:buChar char="●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56047" y="388483"/>
            <a:ext cx="8568531" cy="12599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a-DK" smtClean="0"/>
              <a:t>Klik for at redigere titeltypografi i masteren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6047" y="2183906"/>
            <a:ext cx="8568531" cy="4535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56047" y="6887704"/>
            <a:ext cx="2100130" cy="503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543"/>
            </a:lvl1pPr>
          </a:lstStyle>
          <a:p>
            <a:pPr>
              <a:defRPr/>
            </a:pPr>
            <a:fld id="{40812B7B-985F-4055-9F8F-BD4DB8581CAB}" type="datetime1">
              <a:rPr lang="en-US"/>
              <a:pPr>
                <a:defRPr/>
              </a:pPr>
              <a:t>27-Oct-19</a:t>
            </a:fld>
            <a:endParaRPr lang="da-DK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44214" y="6887704"/>
            <a:ext cx="3192198" cy="503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543">
                <a:latin typeface="Times New Roman" charset="0"/>
                <a:ea typeface="ＭＳ Ｐゴシック" charset="0"/>
                <a:cs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24448" y="6887704"/>
            <a:ext cx="2100130" cy="503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543">
                <a:cs typeface="Times New Roman" pitchFamily="18" charset="0"/>
              </a:defRPr>
            </a:lvl1pPr>
          </a:lstStyle>
          <a:p>
            <a:pPr>
              <a:defRPr/>
            </a:pPr>
            <a:fld id="{17F3696A-42C3-494D-9C8C-06B87DB4B428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770217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850">
          <a:solidFill>
            <a:schemeClr val="tx2"/>
          </a:solidFill>
          <a:latin typeface="+mj-lt"/>
          <a:ea typeface="MS PGothic" pitchFamily="34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850">
          <a:solidFill>
            <a:schemeClr val="tx2"/>
          </a:solidFill>
          <a:latin typeface="Comic Sans MS" pitchFamily="66" charset="0"/>
          <a:ea typeface="MS PGothic" pitchFamily="34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850">
          <a:solidFill>
            <a:schemeClr val="tx2"/>
          </a:solidFill>
          <a:latin typeface="Comic Sans MS" pitchFamily="66" charset="0"/>
          <a:ea typeface="MS PGothic" pitchFamily="34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850">
          <a:solidFill>
            <a:schemeClr val="tx2"/>
          </a:solidFill>
          <a:latin typeface="Comic Sans MS" pitchFamily="66" charset="0"/>
          <a:ea typeface="MS PGothic" pitchFamily="34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850">
          <a:solidFill>
            <a:schemeClr val="tx2"/>
          </a:solidFill>
          <a:latin typeface="Comic Sans MS" pitchFamily="66" charset="0"/>
          <a:ea typeface="MS PGothic" pitchFamily="34" charset="-128"/>
          <a:cs typeface="ＭＳ Ｐゴシック" charset="-128"/>
        </a:defRPr>
      </a:lvl5pPr>
      <a:lvl6pPr marL="503972" algn="ctr" rtl="0" fontAlgn="base">
        <a:spcBef>
          <a:spcPct val="0"/>
        </a:spcBef>
        <a:spcAft>
          <a:spcPct val="0"/>
        </a:spcAft>
        <a:defRPr sz="4850">
          <a:solidFill>
            <a:schemeClr val="tx2"/>
          </a:solidFill>
          <a:latin typeface="Comic Sans MS" pitchFamily="66" charset="0"/>
        </a:defRPr>
      </a:lvl6pPr>
      <a:lvl7pPr marL="1007943" algn="ctr" rtl="0" fontAlgn="base">
        <a:spcBef>
          <a:spcPct val="0"/>
        </a:spcBef>
        <a:spcAft>
          <a:spcPct val="0"/>
        </a:spcAft>
        <a:defRPr sz="4850">
          <a:solidFill>
            <a:schemeClr val="tx2"/>
          </a:solidFill>
          <a:latin typeface="Comic Sans MS" pitchFamily="66" charset="0"/>
        </a:defRPr>
      </a:lvl7pPr>
      <a:lvl8pPr marL="1511915" algn="ctr" rtl="0" fontAlgn="base">
        <a:spcBef>
          <a:spcPct val="0"/>
        </a:spcBef>
        <a:spcAft>
          <a:spcPct val="0"/>
        </a:spcAft>
        <a:defRPr sz="4850">
          <a:solidFill>
            <a:schemeClr val="tx2"/>
          </a:solidFill>
          <a:latin typeface="Comic Sans MS" pitchFamily="66" charset="0"/>
        </a:defRPr>
      </a:lvl8pPr>
      <a:lvl9pPr marL="2015886" algn="ctr" rtl="0" fontAlgn="base">
        <a:spcBef>
          <a:spcPct val="0"/>
        </a:spcBef>
        <a:spcAft>
          <a:spcPct val="0"/>
        </a:spcAft>
        <a:defRPr sz="4850">
          <a:solidFill>
            <a:schemeClr val="tx2"/>
          </a:solidFill>
          <a:latin typeface="Comic Sans MS" pitchFamily="66" charset="0"/>
        </a:defRPr>
      </a:lvl9pPr>
    </p:titleStyle>
    <p:bodyStyle>
      <a:lvl1pPr marL="377979" indent="-377979" algn="l" rtl="0" eaLnBrk="0" fontAlgn="base" hangingPunct="0">
        <a:spcBef>
          <a:spcPct val="20000"/>
        </a:spcBef>
        <a:spcAft>
          <a:spcPct val="0"/>
        </a:spcAft>
        <a:buChar char="•"/>
        <a:defRPr sz="3527">
          <a:solidFill>
            <a:schemeClr val="tx1"/>
          </a:solidFill>
          <a:latin typeface="+mn-lt"/>
          <a:ea typeface="MS PGothic" pitchFamily="34" charset="-128"/>
          <a:cs typeface="ＭＳ Ｐゴシック" charset="-128"/>
        </a:defRPr>
      </a:lvl1pPr>
      <a:lvl2pPr marL="818954" indent="-314982" algn="l" rtl="0" eaLnBrk="0" fontAlgn="base" hangingPunct="0">
        <a:spcBef>
          <a:spcPct val="20000"/>
        </a:spcBef>
        <a:spcAft>
          <a:spcPct val="0"/>
        </a:spcAft>
        <a:buChar char="–"/>
        <a:defRPr sz="3086">
          <a:solidFill>
            <a:schemeClr val="tx1"/>
          </a:solidFill>
          <a:latin typeface="+mn-lt"/>
          <a:ea typeface="MS PGothic" pitchFamily="34" charset="-128"/>
        </a:defRPr>
      </a:lvl2pPr>
      <a:lvl3pPr marL="1259929" indent="-251986" algn="l" rtl="0" eaLnBrk="0" fontAlgn="base" hangingPunct="0">
        <a:spcBef>
          <a:spcPct val="20000"/>
        </a:spcBef>
        <a:spcAft>
          <a:spcPct val="0"/>
        </a:spcAft>
        <a:buChar char="•"/>
        <a:defRPr sz="2646">
          <a:solidFill>
            <a:schemeClr val="tx1"/>
          </a:solidFill>
          <a:latin typeface="+mn-lt"/>
          <a:ea typeface="MS PGothic" pitchFamily="34" charset="-128"/>
        </a:defRPr>
      </a:lvl3pPr>
      <a:lvl4pPr marL="1763900" indent="-251986" algn="l" rtl="0" eaLnBrk="0" fontAlgn="base" hangingPunct="0">
        <a:spcBef>
          <a:spcPct val="20000"/>
        </a:spcBef>
        <a:spcAft>
          <a:spcPct val="0"/>
        </a:spcAft>
        <a:buChar char="–"/>
        <a:defRPr sz="2205">
          <a:solidFill>
            <a:schemeClr val="tx1"/>
          </a:solidFill>
          <a:latin typeface="+mn-lt"/>
          <a:ea typeface="MS PGothic" pitchFamily="34" charset="-128"/>
        </a:defRPr>
      </a:lvl4pPr>
      <a:lvl5pPr marL="2267872" indent="-251986" algn="l" rtl="0" eaLnBrk="0" fontAlgn="base" hangingPunct="0">
        <a:spcBef>
          <a:spcPct val="20000"/>
        </a:spcBef>
        <a:spcAft>
          <a:spcPct val="0"/>
        </a:spcAft>
        <a:buChar char="»"/>
        <a:defRPr sz="2205">
          <a:solidFill>
            <a:schemeClr val="tx1"/>
          </a:solidFill>
          <a:latin typeface="+mn-lt"/>
          <a:ea typeface="MS PGothic" pitchFamily="34" charset="-128"/>
        </a:defRPr>
      </a:lvl5pPr>
      <a:lvl6pPr marL="2771844" indent="-251986" algn="l" rtl="0" fontAlgn="base">
        <a:spcBef>
          <a:spcPct val="20000"/>
        </a:spcBef>
        <a:spcAft>
          <a:spcPct val="0"/>
        </a:spcAft>
        <a:buChar char="»"/>
        <a:defRPr sz="2205">
          <a:solidFill>
            <a:schemeClr val="tx1"/>
          </a:solidFill>
          <a:latin typeface="+mn-lt"/>
        </a:defRPr>
      </a:lvl6pPr>
      <a:lvl7pPr marL="3275815" indent="-251986" algn="l" rtl="0" fontAlgn="base">
        <a:spcBef>
          <a:spcPct val="20000"/>
        </a:spcBef>
        <a:spcAft>
          <a:spcPct val="0"/>
        </a:spcAft>
        <a:buChar char="»"/>
        <a:defRPr sz="2205">
          <a:solidFill>
            <a:schemeClr val="tx1"/>
          </a:solidFill>
          <a:latin typeface="+mn-lt"/>
        </a:defRPr>
      </a:lvl7pPr>
      <a:lvl8pPr marL="3779787" indent="-251986" algn="l" rtl="0" fontAlgn="base">
        <a:spcBef>
          <a:spcPct val="20000"/>
        </a:spcBef>
        <a:spcAft>
          <a:spcPct val="0"/>
        </a:spcAft>
        <a:buChar char="»"/>
        <a:defRPr sz="2205">
          <a:solidFill>
            <a:schemeClr val="tx1"/>
          </a:solidFill>
          <a:latin typeface="+mn-lt"/>
        </a:defRPr>
      </a:lvl8pPr>
      <a:lvl9pPr marL="4283758" indent="-251986" algn="l" rtl="0" fontAlgn="base">
        <a:spcBef>
          <a:spcPct val="20000"/>
        </a:spcBef>
        <a:spcAft>
          <a:spcPct val="0"/>
        </a:spcAft>
        <a:buChar char="»"/>
        <a:defRPr sz="2205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6.png"/><Relationship Id="rId18" Type="http://schemas.openxmlformats.org/officeDocument/2006/relationships/image" Target="../media/image40.png"/><Relationship Id="rId3" Type="http://schemas.openxmlformats.org/officeDocument/2006/relationships/image" Target="../media/image36.png"/><Relationship Id="rId7" Type="http://schemas.openxmlformats.org/officeDocument/2006/relationships/image" Target="../media/image38.png"/><Relationship Id="rId12" Type="http://schemas.openxmlformats.org/officeDocument/2006/relationships/image" Target="../media/image45.png"/><Relationship Id="rId17" Type="http://schemas.openxmlformats.org/officeDocument/2006/relationships/image" Target="../media/image50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11" Type="http://schemas.openxmlformats.org/officeDocument/2006/relationships/image" Target="../media/image44.png"/><Relationship Id="rId5" Type="http://schemas.openxmlformats.org/officeDocument/2006/relationships/image" Target="../media/image20.png"/><Relationship Id="rId15" Type="http://schemas.openxmlformats.org/officeDocument/2006/relationships/image" Target="../media/image48.png"/><Relationship Id="rId10" Type="http://schemas.openxmlformats.org/officeDocument/2006/relationships/image" Target="../media/image43.png"/><Relationship Id="rId19" Type="http://schemas.openxmlformats.org/officeDocument/2006/relationships/image" Target="../media/image41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Relationship Id="rId14" Type="http://schemas.openxmlformats.org/officeDocument/2006/relationships/image" Target="../media/image4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10" Type="http://schemas.openxmlformats.org/officeDocument/2006/relationships/image" Target="../media/image65.png"/><Relationship Id="rId4" Type="http://schemas.openxmlformats.org/officeDocument/2006/relationships/image" Target="../media/image59.png"/><Relationship Id="rId9" Type="http://schemas.openxmlformats.org/officeDocument/2006/relationships/image" Target="../media/image6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3" Type="http://schemas.openxmlformats.org/officeDocument/2006/relationships/image" Target="../media/image76.png"/><Relationship Id="rId7" Type="http://schemas.openxmlformats.org/officeDocument/2006/relationships/image" Target="../media/image80.png"/><Relationship Id="rId12" Type="http://schemas.openxmlformats.org/officeDocument/2006/relationships/image" Target="../media/image85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79.png"/><Relationship Id="rId11" Type="http://schemas.openxmlformats.org/officeDocument/2006/relationships/image" Target="../media/image84.png"/><Relationship Id="rId5" Type="http://schemas.openxmlformats.org/officeDocument/2006/relationships/image" Target="../media/image78.png"/><Relationship Id="rId10" Type="http://schemas.openxmlformats.org/officeDocument/2006/relationships/image" Target="../media/image83.png"/><Relationship Id="rId4" Type="http://schemas.openxmlformats.org/officeDocument/2006/relationships/image" Target="../media/image77.png"/><Relationship Id="rId9" Type="http://schemas.openxmlformats.org/officeDocument/2006/relationships/image" Target="../media/image82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3" Type="http://schemas.openxmlformats.org/officeDocument/2006/relationships/image" Target="../media/image86.png"/><Relationship Id="rId7" Type="http://schemas.openxmlformats.org/officeDocument/2006/relationships/image" Target="../media/image9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10" Type="http://schemas.openxmlformats.org/officeDocument/2006/relationships/image" Target="../media/image93.png"/><Relationship Id="rId4" Type="http://schemas.openxmlformats.org/officeDocument/2006/relationships/image" Target="../media/image87.png"/><Relationship Id="rId9" Type="http://schemas.openxmlformats.org/officeDocument/2006/relationships/image" Target="../media/image92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3" Type="http://schemas.openxmlformats.org/officeDocument/2006/relationships/image" Target="../media/image86.png"/><Relationship Id="rId7" Type="http://schemas.openxmlformats.org/officeDocument/2006/relationships/image" Target="../media/image9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10" Type="http://schemas.openxmlformats.org/officeDocument/2006/relationships/image" Target="../media/image93.png"/><Relationship Id="rId4" Type="http://schemas.openxmlformats.org/officeDocument/2006/relationships/image" Target="../media/image87.png"/><Relationship Id="rId9" Type="http://schemas.openxmlformats.org/officeDocument/2006/relationships/image" Target="../media/image92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3" Type="http://schemas.openxmlformats.org/officeDocument/2006/relationships/image" Target="../media/image86.png"/><Relationship Id="rId7" Type="http://schemas.openxmlformats.org/officeDocument/2006/relationships/image" Target="../media/image90.png"/><Relationship Id="rId12" Type="http://schemas.openxmlformats.org/officeDocument/2006/relationships/image" Target="../media/image9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89.png"/><Relationship Id="rId11" Type="http://schemas.openxmlformats.org/officeDocument/2006/relationships/image" Target="../media/image94.png"/><Relationship Id="rId5" Type="http://schemas.openxmlformats.org/officeDocument/2006/relationships/image" Target="../media/image88.png"/><Relationship Id="rId10" Type="http://schemas.openxmlformats.org/officeDocument/2006/relationships/image" Target="../media/image93.png"/><Relationship Id="rId4" Type="http://schemas.openxmlformats.org/officeDocument/2006/relationships/image" Target="../media/image87.png"/><Relationship Id="rId9" Type="http://schemas.openxmlformats.org/officeDocument/2006/relationships/image" Target="../media/image92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13" Type="http://schemas.openxmlformats.org/officeDocument/2006/relationships/image" Target="../media/image66.png"/><Relationship Id="rId3" Type="http://schemas.openxmlformats.org/officeDocument/2006/relationships/image" Target="../media/image86.png"/><Relationship Id="rId7" Type="http://schemas.openxmlformats.org/officeDocument/2006/relationships/image" Target="../media/image90.png"/><Relationship Id="rId12" Type="http://schemas.openxmlformats.org/officeDocument/2006/relationships/image" Target="../media/image9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89.png"/><Relationship Id="rId11" Type="http://schemas.openxmlformats.org/officeDocument/2006/relationships/image" Target="../media/image52.png"/><Relationship Id="rId5" Type="http://schemas.openxmlformats.org/officeDocument/2006/relationships/image" Target="../media/image88.png"/><Relationship Id="rId10" Type="http://schemas.openxmlformats.org/officeDocument/2006/relationships/image" Target="../media/image93.png"/><Relationship Id="rId4" Type="http://schemas.openxmlformats.org/officeDocument/2006/relationships/image" Target="../media/image87.png"/><Relationship Id="rId9" Type="http://schemas.openxmlformats.org/officeDocument/2006/relationships/image" Target="../media/image92.png"/><Relationship Id="rId14" Type="http://schemas.openxmlformats.org/officeDocument/2006/relationships/image" Target="../media/image99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tags" Target="../tags/tag35.xml"/><Relationship Id="rId13" Type="http://schemas.openxmlformats.org/officeDocument/2006/relationships/notesSlide" Target="../notesSlides/notesSlide22.xml"/><Relationship Id="rId18" Type="http://schemas.openxmlformats.org/officeDocument/2006/relationships/image" Target="../media/image96.png"/><Relationship Id="rId3" Type="http://schemas.openxmlformats.org/officeDocument/2006/relationships/tags" Target="../tags/tag30.xml"/><Relationship Id="rId21" Type="http://schemas.openxmlformats.org/officeDocument/2006/relationships/image" Target="../media/image100.png"/><Relationship Id="rId7" Type="http://schemas.openxmlformats.org/officeDocument/2006/relationships/tags" Target="../tags/tag34.xml"/><Relationship Id="rId12" Type="http://schemas.openxmlformats.org/officeDocument/2006/relationships/slideLayout" Target="../slideLayouts/slideLayout7.xml"/><Relationship Id="rId17" Type="http://schemas.openxmlformats.org/officeDocument/2006/relationships/image" Target="../media/image4.png"/><Relationship Id="rId2" Type="http://schemas.openxmlformats.org/officeDocument/2006/relationships/tags" Target="../tags/tag29.xml"/><Relationship Id="rId16" Type="http://schemas.openxmlformats.org/officeDocument/2006/relationships/image" Target="../media/image3.png"/><Relationship Id="rId20" Type="http://schemas.openxmlformats.org/officeDocument/2006/relationships/image" Target="../media/image5.png"/><Relationship Id="rId1" Type="http://schemas.openxmlformats.org/officeDocument/2006/relationships/tags" Target="../tags/tag28.xml"/><Relationship Id="rId6" Type="http://schemas.openxmlformats.org/officeDocument/2006/relationships/tags" Target="../tags/tag33.xml"/><Relationship Id="rId11" Type="http://schemas.openxmlformats.org/officeDocument/2006/relationships/tags" Target="../tags/tag38.xml"/><Relationship Id="rId5" Type="http://schemas.openxmlformats.org/officeDocument/2006/relationships/tags" Target="../tags/tag32.xml"/><Relationship Id="rId15" Type="http://schemas.openxmlformats.org/officeDocument/2006/relationships/image" Target="../media/image2.png"/><Relationship Id="rId23" Type="http://schemas.openxmlformats.org/officeDocument/2006/relationships/image" Target="../media/image102.png"/><Relationship Id="rId10" Type="http://schemas.openxmlformats.org/officeDocument/2006/relationships/tags" Target="../tags/tag37.xml"/><Relationship Id="rId19" Type="http://schemas.openxmlformats.org/officeDocument/2006/relationships/image" Target="../media/image98.png"/><Relationship Id="rId4" Type="http://schemas.openxmlformats.org/officeDocument/2006/relationships/tags" Target="../tags/tag31.xml"/><Relationship Id="rId9" Type="http://schemas.openxmlformats.org/officeDocument/2006/relationships/tags" Target="../tags/tag36.xml"/><Relationship Id="rId14" Type="http://schemas.openxmlformats.org/officeDocument/2006/relationships/image" Target="../media/image1.png"/><Relationship Id="rId22" Type="http://schemas.openxmlformats.org/officeDocument/2006/relationships/image" Target="../media/image101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tags" Target="../tags/tag46.xml"/><Relationship Id="rId13" Type="http://schemas.openxmlformats.org/officeDocument/2006/relationships/image" Target="../media/image103.png"/><Relationship Id="rId18" Type="http://schemas.openxmlformats.org/officeDocument/2006/relationships/image" Target="../media/image108.png"/><Relationship Id="rId3" Type="http://schemas.openxmlformats.org/officeDocument/2006/relationships/tags" Target="../tags/tag41.xml"/><Relationship Id="rId21" Type="http://schemas.openxmlformats.org/officeDocument/2006/relationships/image" Target="../media/image111.png"/><Relationship Id="rId7" Type="http://schemas.openxmlformats.org/officeDocument/2006/relationships/tags" Target="../tags/tag45.xml"/><Relationship Id="rId12" Type="http://schemas.openxmlformats.org/officeDocument/2006/relationships/notesSlide" Target="../notesSlides/notesSlide23.xml"/><Relationship Id="rId17" Type="http://schemas.openxmlformats.org/officeDocument/2006/relationships/image" Target="../media/image107.png"/><Relationship Id="rId2" Type="http://schemas.openxmlformats.org/officeDocument/2006/relationships/tags" Target="../tags/tag40.xml"/><Relationship Id="rId16" Type="http://schemas.openxmlformats.org/officeDocument/2006/relationships/image" Target="../media/image106.png"/><Relationship Id="rId20" Type="http://schemas.openxmlformats.org/officeDocument/2006/relationships/image" Target="../media/image110.png"/><Relationship Id="rId1" Type="http://schemas.openxmlformats.org/officeDocument/2006/relationships/tags" Target="../tags/tag39.xml"/><Relationship Id="rId6" Type="http://schemas.openxmlformats.org/officeDocument/2006/relationships/tags" Target="../tags/tag44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43.xml"/><Relationship Id="rId15" Type="http://schemas.openxmlformats.org/officeDocument/2006/relationships/image" Target="../media/image105.png"/><Relationship Id="rId10" Type="http://schemas.openxmlformats.org/officeDocument/2006/relationships/tags" Target="../tags/tag48.xml"/><Relationship Id="rId19" Type="http://schemas.openxmlformats.org/officeDocument/2006/relationships/image" Target="../media/image109.png"/><Relationship Id="rId4" Type="http://schemas.openxmlformats.org/officeDocument/2006/relationships/tags" Target="../tags/tag42.xml"/><Relationship Id="rId9" Type="http://schemas.openxmlformats.org/officeDocument/2006/relationships/tags" Target="../tags/tag47.xml"/><Relationship Id="rId14" Type="http://schemas.openxmlformats.org/officeDocument/2006/relationships/image" Target="../media/image10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0.png"/><Relationship Id="rId9" Type="http://schemas.openxmlformats.org/officeDocument/2006/relationships/image" Target="../media/image112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114.png"/><Relationship Id="rId3" Type="http://schemas.openxmlformats.org/officeDocument/2006/relationships/tags" Target="../tags/tag51.xml"/><Relationship Id="rId7" Type="http://schemas.openxmlformats.org/officeDocument/2006/relationships/tags" Target="../tags/tag55.xml"/><Relationship Id="rId12" Type="http://schemas.openxmlformats.org/officeDocument/2006/relationships/image" Target="../media/image113.png"/><Relationship Id="rId2" Type="http://schemas.openxmlformats.org/officeDocument/2006/relationships/tags" Target="../tags/tag50.xml"/><Relationship Id="rId16" Type="http://schemas.openxmlformats.org/officeDocument/2006/relationships/image" Target="../media/image111.png"/><Relationship Id="rId1" Type="http://schemas.openxmlformats.org/officeDocument/2006/relationships/tags" Target="../tags/tag49.xml"/><Relationship Id="rId6" Type="http://schemas.openxmlformats.org/officeDocument/2006/relationships/tags" Target="../tags/tag54.xml"/><Relationship Id="rId11" Type="http://schemas.openxmlformats.org/officeDocument/2006/relationships/image" Target="../media/image98.png"/><Relationship Id="rId5" Type="http://schemas.openxmlformats.org/officeDocument/2006/relationships/tags" Target="../tags/tag53.xml"/><Relationship Id="rId15" Type="http://schemas.openxmlformats.org/officeDocument/2006/relationships/image" Target="../media/image5.png"/><Relationship Id="rId10" Type="http://schemas.openxmlformats.org/officeDocument/2006/relationships/image" Target="../media/image96.png"/><Relationship Id="rId4" Type="http://schemas.openxmlformats.org/officeDocument/2006/relationships/tags" Target="../tags/tag52.xml"/><Relationship Id="rId9" Type="http://schemas.openxmlformats.org/officeDocument/2006/relationships/notesSlide" Target="../notesSlides/notesSlide25.xml"/><Relationship Id="rId14" Type="http://schemas.openxmlformats.org/officeDocument/2006/relationships/image" Target="../media/image115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1.png"/><Relationship Id="rId3" Type="http://schemas.openxmlformats.org/officeDocument/2006/relationships/image" Target="../media/image116.png"/><Relationship Id="rId7" Type="http://schemas.openxmlformats.org/officeDocument/2006/relationships/image" Target="../media/image12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9.png"/><Relationship Id="rId5" Type="http://schemas.openxmlformats.org/officeDocument/2006/relationships/image" Target="../media/image118.png"/><Relationship Id="rId4" Type="http://schemas.openxmlformats.org/officeDocument/2006/relationships/image" Target="../media/image117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0.png"/><Relationship Id="rId3" Type="http://schemas.openxmlformats.org/officeDocument/2006/relationships/image" Target="../media/image630.png"/><Relationship Id="rId7" Type="http://schemas.openxmlformats.org/officeDocument/2006/relationships/image" Target="../media/image67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0.png"/><Relationship Id="rId5" Type="http://schemas.openxmlformats.org/officeDocument/2006/relationships/image" Target="../media/image122.png"/><Relationship Id="rId4" Type="http://schemas.openxmlformats.org/officeDocument/2006/relationships/image" Target="../media/image640.png"/><Relationship Id="rId9" Type="http://schemas.openxmlformats.org/officeDocument/2006/relationships/image" Target="../media/image690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NULL"/><Relationship Id="rId3" Type="http://schemas.openxmlformats.org/officeDocument/2006/relationships/tags" Target="../tags/tag58.xml"/><Relationship Id="rId7" Type="http://schemas.openxmlformats.org/officeDocument/2006/relationships/notesSlide" Target="../notesSlides/notesSlide30.xml"/><Relationship Id="rId2" Type="http://schemas.openxmlformats.org/officeDocument/2006/relationships/tags" Target="../tags/tag57.xml"/><Relationship Id="rId1" Type="http://schemas.openxmlformats.org/officeDocument/2006/relationships/tags" Target="../tags/tag56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60.xml"/><Relationship Id="rId10" Type="http://schemas.openxmlformats.org/officeDocument/2006/relationships/image" Target="../media/image124.png"/><Relationship Id="rId4" Type="http://schemas.openxmlformats.org/officeDocument/2006/relationships/tags" Target="../tags/tag59.xml"/><Relationship Id="rId9" Type="http://schemas.openxmlformats.org/officeDocument/2006/relationships/image" Target="../media/image123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9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.xml"/><Relationship Id="rId10" Type="http://schemas.openxmlformats.org/officeDocument/2006/relationships/image" Target="../media/image371.png"/><Relationship Id="rId9" Type="http://schemas.openxmlformats.org/officeDocument/2006/relationships/image" Target="../media/image37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4.xml"/><Relationship Id="rId13" Type="http://schemas.openxmlformats.org/officeDocument/2006/relationships/image" Target="../media/image5.png"/><Relationship Id="rId3" Type="http://schemas.openxmlformats.org/officeDocument/2006/relationships/tags" Target="../tags/tag4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4.png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tags" Target="../tags/tag7.xml"/><Relationship Id="rId11" Type="http://schemas.openxmlformats.org/officeDocument/2006/relationships/image" Target="../media/image3.png"/><Relationship Id="rId5" Type="http://schemas.openxmlformats.org/officeDocument/2006/relationships/tags" Target="../tags/tag6.xml"/><Relationship Id="rId15" Type="http://schemas.openxmlformats.org/officeDocument/2006/relationships/image" Target="../media/image7.png"/><Relationship Id="rId10" Type="http://schemas.openxmlformats.org/officeDocument/2006/relationships/image" Target="../media/image2.png"/><Relationship Id="rId4" Type="http://schemas.openxmlformats.org/officeDocument/2006/relationships/tags" Target="../tags/tag5.xml"/><Relationship Id="rId9" Type="http://schemas.openxmlformats.org/officeDocument/2006/relationships/image" Target="../media/image1.png"/><Relationship Id="rId14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0.png"/><Relationship Id="rId13" Type="http://schemas.openxmlformats.org/officeDocument/2006/relationships/image" Target="../media/image285.png"/><Relationship Id="rId7" Type="http://schemas.openxmlformats.org/officeDocument/2006/relationships/image" Target="../media/image27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8.png"/><Relationship Id="rId10" Type="http://schemas.openxmlformats.org/officeDocument/2006/relationships/image" Target="../media/image282.png"/><Relationship Id="rId9" Type="http://schemas.openxmlformats.org/officeDocument/2006/relationships/image" Target="../media/image281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4.png"/><Relationship Id="rId4" Type="http://schemas.openxmlformats.org/officeDocument/2006/relationships/image" Target="../media/image288.png"/></Relationships>
</file>

<file path=ppt/slides/_rels/slide44.xml.rels><?xml version="1.0" encoding="UTF-8" standalone="yes"?>
<Relationships xmlns="http://schemas.openxmlformats.org/package/2006/relationships"><Relationship Id="rId21" Type="http://schemas.openxmlformats.org/officeDocument/2006/relationships/image" Target="../media/image376.png"/><Relationship Id="rId12" Type="http://schemas.openxmlformats.org/officeDocument/2006/relationships/image" Target="../media/image244.png"/><Relationship Id="rId17" Type="http://schemas.openxmlformats.org/officeDocument/2006/relationships/image" Target="../media/image249.png"/><Relationship Id="rId20" Type="http://schemas.openxmlformats.org/officeDocument/2006/relationships/image" Target="../media/image375.png"/><Relationship Id="rId1" Type="http://schemas.openxmlformats.org/officeDocument/2006/relationships/slideLayout" Target="../slideLayouts/slideLayout7.xml"/><Relationship Id="rId24" Type="http://schemas.openxmlformats.org/officeDocument/2006/relationships/image" Target="../media/image379.png"/><Relationship Id="rId23" Type="http://schemas.openxmlformats.org/officeDocument/2006/relationships/image" Target="../media/image378.png"/><Relationship Id="rId19" Type="http://schemas.openxmlformats.org/officeDocument/2006/relationships/image" Target="../media/image251.png"/><Relationship Id="rId22" Type="http://schemas.openxmlformats.org/officeDocument/2006/relationships/image" Target="../media/image377.png"/></Relationships>
</file>

<file path=ppt/slides/_rels/slide4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85.png"/><Relationship Id="rId12" Type="http://schemas.openxmlformats.org/officeDocument/2006/relationships/image" Target="../media/image384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383.png"/><Relationship Id="rId14" Type="http://schemas.openxmlformats.org/officeDocument/2006/relationships/image" Target="../media/image408.png"/></Relationships>
</file>

<file path=ppt/slides/_rels/slide46.xml.rels><?xml version="1.0" encoding="UTF-8" standalone="yes"?>
<Relationships xmlns="http://schemas.openxmlformats.org/package/2006/relationships"><Relationship Id="rId26" Type="http://schemas.openxmlformats.org/officeDocument/2006/relationships/image" Target="../media/image390.png"/><Relationship Id="rId25" Type="http://schemas.openxmlformats.org/officeDocument/2006/relationships/image" Target="../media/image389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Relationship Id="rId24" Type="http://schemas.openxmlformats.org/officeDocument/2006/relationships/image" Target="../media/image388.png"/><Relationship Id="rId28" Type="http://schemas.openxmlformats.org/officeDocument/2006/relationships/image" Target="../media/image409.png"/><Relationship Id="rId22" Type="http://schemas.openxmlformats.org/officeDocument/2006/relationships/image" Target="../media/image386.png"/><Relationship Id="rId27" Type="http://schemas.openxmlformats.org/officeDocument/2006/relationships/image" Target="../media/image391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1.xml"/><Relationship Id="rId4" Type="http://schemas.openxmlformats.org/officeDocument/2006/relationships/image" Target="../media/image125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63.xml"/><Relationship Id="rId1" Type="http://schemas.openxmlformats.org/officeDocument/2006/relationships/tags" Target="../tags/tag62.xml"/><Relationship Id="rId6" Type="http://schemas.openxmlformats.org/officeDocument/2006/relationships/image" Target="../media/image127.png"/><Relationship Id="rId5" Type="http://schemas.openxmlformats.org/officeDocument/2006/relationships/image" Target="../media/image126.png"/><Relationship Id="rId4" Type="http://schemas.openxmlformats.org/officeDocument/2006/relationships/notesSlide" Target="../notesSlides/notesSlide35.xml"/></Relationships>
</file>

<file path=ppt/slides/_rels/slide49.xml.rels><?xml version="1.0" encoding="UTF-8" standalone="yes"?>
<Relationships xmlns="http://schemas.openxmlformats.org/package/2006/relationships"><Relationship Id="rId21" Type="http://schemas.openxmlformats.org/officeDocument/2006/relationships/image" Target="../media/image290.png"/><Relationship Id="rId12" Type="http://schemas.openxmlformats.org/officeDocument/2006/relationships/image" Target="../media/image301.png"/><Relationship Id="rId20" Type="http://schemas.openxmlformats.org/officeDocument/2006/relationships/image" Target="../media/image393.png"/><Relationship Id="rId1" Type="http://schemas.openxmlformats.org/officeDocument/2006/relationships/slideLayout" Target="../slideLayouts/slideLayout7.xml"/><Relationship Id="rId23" Type="http://schemas.openxmlformats.org/officeDocument/2006/relationships/image" Target="../media/image396.png"/><Relationship Id="rId19" Type="http://schemas.openxmlformats.org/officeDocument/2006/relationships/image" Target="../media/image392.png"/><Relationship Id="rId22" Type="http://schemas.openxmlformats.org/officeDocument/2006/relationships/image" Target="../media/image39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5.xml"/><Relationship Id="rId26" Type="http://schemas.openxmlformats.org/officeDocument/2006/relationships/image" Target="../media/image7.png"/><Relationship Id="rId3" Type="http://schemas.openxmlformats.org/officeDocument/2006/relationships/tags" Target="../tags/tag10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25" Type="http://schemas.openxmlformats.org/officeDocument/2006/relationships/image" Target="../media/image6.png"/><Relationship Id="rId2" Type="http://schemas.openxmlformats.org/officeDocument/2006/relationships/tags" Target="../tags/tag9.xml"/><Relationship Id="rId20" Type="http://schemas.openxmlformats.org/officeDocument/2006/relationships/image" Target="../media/image1.png"/><Relationship Id="rId1" Type="http://schemas.openxmlformats.org/officeDocument/2006/relationships/tags" Target="../tags/tag8.xml"/><Relationship Id="rId6" Type="http://schemas.openxmlformats.org/officeDocument/2006/relationships/tags" Target="../tags/tag13.xml"/><Relationship Id="rId24" Type="http://schemas.openxmlformats.org/officeDocument/2006/relationships/image" Target="../media/image5.png"/><Relationship Id="rId5" Type="http://schemas.openxmlformats.org/officeDocument/2006/relationships/tags" Target="../tags/tag12.xml"/><Relationship Id="rId23" Type="http://schemas.openxmlformats.org/officeDocument/2006/relationships/image" Target="../media/image4.png"/><Relationship Id="rId19" Type="http://schemas.openxmlformats.org/officeDocument/2006/relationships/image" Target="../media/image185.png"/><Relationship Id="rId4" Type="http://schemas.openxmlformats.org/officeDocument/2006/relationships/tags" Target="../tags/tag11.xml"/><Relationship Id="rId22" Type="http://schemas.openxmlformats.org/officeDocument/2006/relationships/image" Target="../media/image3.pn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tags" Target="../tags/tag71.xml"/><Relationship Id="rId13" Type="http://schemas.openxmlformats.org/officeDocument/2006/relationships/tags" Target="../tags/tag76.xml"/><Relationship Id="rId18" Type="http://schemas.openxmlformats.org/officeDocument/2006/relationships/image" Target="../media/image129.png"/><Relationship Id="rId26" Type="http://schemas.openxmlformats.org/officeDocument/2006/relationships/image" Target="../media/image137.png"/><Relationship Id="rId3" Type="http://schemas.openxmlformats.org/officeDocument/2006/relationships/tags" Target="../tags/tag66.xml"/><Relationship Id="rId21" Type="http://schemas.openxmlformats.org/officeDocument/2006/relationships/image" Target="../media/image132.png"/><Relationship Id="rId7" Type="http://schemas.openxmlformats.org/officeDocument/2006/relationships/tags" Target="../tags/tag70.xml"/><Relationship Id="rId12" Type="http://schemas.openxmlformats.org/officeDocument/2006/relationships/tags" Target="../tags/tag75.xml"/><Relationship Id="rId17" Type="http://schemas.openxmlformats.org/officeDocument/2006/relationships/image" Target="../media/image128.png"/><Relationship Id="rId25" Type="http://schemas.openxmlformats.org/officeDocument/2006/relationships/image" Target="../media/image136.png"/><Relationship Id="rId2" Type="http://schemas.openxmlformats.org/officeDocument/2006/relationships/tags" Target="../tags/tag65.xml"/><Relationship Id="rId16" Type="http://schemas.openxmlformats.org/officeDocument/2006/relationships/notesSlide" Target="../notesSlides/notesSlide36.xml"/><Relationship Id="rId20" Type="http://schemas.openxmlformats.org/officeDocument/2006/relationships/image" Target="../media/image131.png"/><Relationship Id="rId29" Type="http://schemas.openxmlformats.org/officeDocument/2006/relationships/image" Target="../media/image140.png"/><Relationship Id="rId1" Type="http://schemas.openxmlformats.org/officeDocument/2006/relationships/tags" Target="../tags/tag64.xml"/><Relationship Id="rId6" Type="http://schemas.openxmlformats.org/officeDocument/2006/relationships/tags" Target="../tags/tag69.xml"/><Relationship Id="rId11" Type="http://schemas.openxmlformats.org/officeDocument/2006/relationships/tags" Target="../tags/tag74.xml"/><Relationship Id="rId24" Type="http://schemas.openxmlformats.org/officeDocument/2006/relationships/image" Target="../media/image135.png"/><Relationship Id="rId5" Type="http://schemas.openxmlformats.org/officeDocument/2006/relationships/tags" Target="../tags/tag68.xml"/><Relationship Id="rId15" Type="http://schemas.openxmlformats.org/officeDocument/2006/relationships/slideLayout" Target="../slideLayouts/slideLayout7.xml"/><Relationship Id="rId23" Type="http://schemas.openxmlformats.org/officeDocument/2006/relationships/image" Target="../media/image134.png"/><Relationship Id="rId28" Type="http://schemas.openxmlformats.org/officeDocument/2006/relationships/image" Target="../media/image139.png"/><Relationship Id="rId10" Type="http://schemas.openxmlformats.org/officeDocument/2006/relationships/tags" Target="../tags/tag73.xml"/><Relationship Id="rId19" Type="http://schemas.openxmlformats.org/officeDocument/2006/relationships/image" Target="../media/image130.png"/><Relationship Id="rId4" Type="http://schemas.openxmlformats.org/officeDocument/2006/relationships/tags" Target="../tags/tag67.xml"/><Relationship Id="rId9" Type="http://schemas.openxmlformats.org/officeDocument/2006/relationships/tags" Target="../tags/tag72.xml"/><Relationship Id="rId14" Type="http://schemas.openxmlformats.org/officeDocument/2006/relationships/tags" Target="../tags/tag77.xml"/><Relationship Id="rId22" Type="http://schemas.openxmlformats.org/officeDocument/2006/relationships/image" Target="../media/image133.png"/><Relationship Id="rId27" Type="http://schemas.openxmlformats.org/officeDocument/2006/relationships/image" Target="../media/image138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1.png"/><Relationship Id="rId3" Type="http://schemas.openxmlformats.org/officeDocument/2006/relationships/tags" Target="../tags/tag80.xml"/><Relationship Id="rId7" Type="http://schemas.openxmlformats.org/officeDocument/2006/relationships/image" Target="../media/image139.png"/><Relationship Id="rId2" Type="http://schemas.openxmlformats.org/officeDocument/2006/relationships/tags" Target="../tags/tag79.xml"/><Relationship Id="rId1" Type="http://schemas.openxmlformats.org/officeDocument/2006/relationships/tags" Target="../tags/tag78.xml"/><Relationship Id="rId6" Type="http://schemas.openxmlformats.org/officeDocument/2006/relationships/image" Target="../media/image138.png"/><Relationship Id="rId11" Type="http://schemas.openxmlformats.org/officeDocument/2006/relationships/image" Target="../media/image360.png"/><Relationship Id="rId5" Type="http://schemas.openxmlformats.org/officeDocument/2006/relationships/notesSlide" Target="../notesSlides/notesSlide37.xml"/><Relationship Id="rId4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2" Type="http://schemas.openxmlformats.org/officeDocument/2006/relationships/image" Target="../media/image399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398.png"/><Relationship Id="rId10" Type="http://schemas.openxmlformats.org/officeDocument/2006/relationships/image" Target="../media/image397.pn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5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402.png"/><Relationship Id="rId10" Type="http://schemas.openxmlformats.org/officeDocument/2006/relationships/image" Target="../media/image401.png"/><Relationship Id="rId9" Type="http://schemas.openxmlformats.org/officeDocument/2006/relationships/image" Target="../media/image400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4.png"/><Relationship Id="rId3" Type="http://schemas.openxmlformats.org/officeDocument/2006/relationships/image" Target="../media/image325.png"/><Relationship Id="rId7" Type="http://schemas.openxmlformats.org/officeDocument/2006/relationships/image" Target="../media/image403.png"/><Relationship Id="rId1" Type="http://schemas.openxmlformats.org/officeDocument/2006/relationships/slideLayout" Target="../slideLayouts/slideLayout7.xml"/><Relationship Id="rId9" Type="http://schemas.openxmlformats.org/officeDocument/2006/relationships/image" Target="../media/image405.png"/></Relationships>
</file>

<file path=ppt/slides/_rels/slide5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13.png"/><Relationship Id="rId12" Type="http://schemas.openxmlformats.org/officeDocument/2006/relationships/image" Target="../media/image412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440.png"/><Relationship Id="rId10" Type="http://schemas.openxmlformats.org/officeDocument/2006/relationships/image" Target="../media/image410.png"/><Relationship Id="rId14" Type="http://schemas.openxmlformats.org/officeDocument/2006/relationships/image" Target="../media/image414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8.png"/><Relationship Id="rId7" Type="http://schemas.openxmlformats.org/officeDocument/2006/relationships/image" Target="../media/image417.png"/><Relationship Id="rId2" Type="http://schemas.openxmlformats.org/officeDocument/2006/relationships/image" Target="../media/image4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6.png"/><Relationship Id="rId11" Type="http://schemas.openxmlformats.org/officeDocument/2006/relationships/image" Target="../media/image421.png"/><Relationship Id="rId10" Type="http://schemas.openxmlformats.org/officeDocument/2006/relationships/image" Target="../media/image420.png"/><Relationship Id="rId9" Type="http://schemas.openxmlformats.org/officeDocument/2006/relationships/image" Target="../media/image419.pn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4.png"/><Relationship Id="rId7" Type="http://schemas.openxmlformats.org/officeDocument/2006/relationships/image" Target="../media/image3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1.png"/></Relationships>
</file>

<file path=ppt/slides/_rels/slide5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54.png"/><Relationship Id="rId18" Type="http://schemas.openxmlformats.org/officeDocument/2006/relationships/image" Target="../media/image359.png"/><Relationship Id="rId12" Type="http://schemas.openxmlformats.org/officeDocument/2006/relationships/image" Target="../media/image353.png"/><Relationship Id="rId17" Type="http://schemas.openxmlformats.org/officeDocument/2006/relationships/image" Target="../media/image358.png"/><Relationship Id="rId16" Type="http://schemas.openxmlformats.org/officeDocument/2006/relationships/image" Target="../media/image357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352.png"/><Relationship Id="rId15" Type="http://schemas.openxmlformats.org/officeDocument/2006/relationships/image" Target="../media/image356.png"/><Relationship Id="rId14" Type="http://schemas.openxmlformats.org/officeDocument/2006/relationships/image" Target="../media/image35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6.xml"/><Relationship Id="rId13" Type="http://schemas.openxmlformats.org/officeDocument/2006/relationships/image" Target="../media/image10.png"/><Relationship Id="rId26" Type="http://schemas.openxmlformats.org/officeDocument/2006/relationships/image" Target="../media/image5.png"/><Relationship Id="rId3" Type="http://schemas.openxmlformats.org/officeDocument/2006/relationships/tags" Target="../tags/tag16.xml"/><Relationship Id="rId21" Type="http://schemas.openxmlformats.org/officeDocument/2006/relationships/image" Target="../media/image11.png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9.png"/><Relationship Id="rId25" Type="http://schemas.openxmlformats.org/officeDocument/2006/relationships/image" Target="../media/image4.png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6" Type="http://schemas.openxmlformats.org/officeDocument/2006/relationships/tags" Target="../tags/tag19.xml"/><Relationship Id="rId11" Type="http://schemas.openxmlformats.org/officeDocument/2006/relationships/image" Target="../media/image8.png"/><Relationship Id="rId24" Type="http://schemas.openxmlformats.org/officeDocument/2006/relationships/image" Target="../media/image3.png"/><Relationship Id="rId5" Type="http://schemas.openxmlformats.org/officeDocument/2006/relationships/tags" Target="../tags/tag18.xml"/><Relationship Id="rId23" Type="http://schemas.openxmlformats.org/officeDocument/2006/relationships/image" Target="../media/image2.png"/><Relationship Id="rId28" Type="http://schemas.openxmlformats.org/officeDocument/2006/relationships/image" Target="../media/image7.png"/><Relationship Id="rId4" Type="http://schemas.openxmlformats.org/officeDocument/2006/relationships/tags" Target="../tags/tag17.xml"/><Relationship Id="rId22" Type="http://schemas.openxmlformats.org/officeDocument/2006/relationships/image" Target="../media/image1.png"/><Relationship Id="rId27" Type="http://schemas.openxmlformats.org/officeDocument/2006/relationships/image" Target="../media/image6.pn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2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0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27.xml"/><Relationship Id="rId13" Type="http://schemas.openxmlformats.org/officeDocument/2006/relationships/image" Target="../media/image15.png"/><Relationship Id="rId3" Type="http://schemas.openxmlformats.org/officeDocument/2006/relationships/tags" Target="../tags/tag22.xml"/><Relationship Id="rId7" Type="http://schemas.openxmlformats.org/officeDocument/2006/relationships/tags" Target="../tags/tag26.xml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" Type="http://schemas.openxmlformats.org/officeDocument/2006/relationships/tags" Target="../tags/tag21.xml"/><Relationship Id="rId16" Type="http://schemas.openxmlformats.org/officeDocument/2006/relationships/image" Target="../media/image18.png"/><Relationship Id="rId1" Type="http://schemas.openxmlformats.org/officeDocument/2006/relationships/tags" Target="../tags/tag20.xml"/><Relationship Id="rId6" Type="http://schemas.openxmlformats.org/officeDocument/2006/relationships/tags" Target="../tags/tag25.xml"/><Relationship Id="rId11" Type="http://schemas.openxmlformats.org/officeDocument/2006/relationships/image" Target="../media/image12.png"/><Relationship Id="rId5" Type="http://schemas.openxmlformats.org/officeDocument/2006/relationships/tags" Target="../tags/tag24.xml"/><Relationship Id="rId15" Type="http://schemas.openxmlformats.org/officeDocument/2006/relationships/image" Target="../media/image17.png"/><Relationship Id="rId10" Type="http://schemas.openxmlformats.org/officeDocument/2006/relationships/notesSlide" Target="../notesSlides/notesSlide7.xml"/><Relationship Id="rId4" Type="http://schemas.openxmlformats.org/officeDocument/2006/relationships/tags" Target="../tags/tag23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323719"/>
            <a:ext cx="10080625" cy="772840"/>
          </a:xfrm>
        </p:spPr>
        <p:txBody>
          <a:bodyPr>
            <a:spAutoFit/>
          </a:bodyPr>
          <a:lstStyle/>
          <a:p>
            <a:r>
              <a:rPr lang="en-US" sz="5400" b="1" dirty="0" smtClean="0">
                <a:solidFill>
                  <a:srgbClr val="00B050"/>
                </a:solidFill>
                <a:cs typeface="Times New Roman" panose="02020603050405020304" pitchFamily="18" charset="0"/>
              </a:rPr>
              <a:t>Games on Graphs</a:t>
            </a:r>
            <a:endParaRPr lang="he-IL" sz="4000" b="1" dirty="0">
              <a:solidFill>
                <a:srgbClr val="0066FF"/>
              </a:solidFill>
              <a:cs typeface="Times New Roman" panose="02020603050405020304" pitchFamily="18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0" y="2862228"/>
            <a:ext cx="10080625" cy="123110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1813" algn="l"/>
                <a:tab pos="5065713" algn="l"/>
                <a:tab pos="5791200" algn="l"/>
                <a:tab pos="6507163" algn="l"/>
                <a:tab pos="7235825" algn="l"/>
              </a:tabLst>
            </a:pPr>
            <a:r>
              <a:rPr lang="en-GB" sz="4000" dirty="0" smtClean="0">
                <a:solidFill>
                  <a:srgbClr val="CC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Uri Zwick</a:t>
            </a:r>
            <a:r>
              <a:rPr lang="en-GB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GB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Tel </a:t>
            </a:r>
            <a:r>
              <a:rPr lang="en-GB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Aviv </a:t>
            </a:r>
            <a:r>
              <a:rPr lang="en-GB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University</a:t>
            </a:r>
            <a:endParaRPr lang="en-GB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24806" y="4880547"/>
            <a:ext cx="10080625" cy="61555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1813" algn="l"/>
                <a:tab pos="5065713" algn="l"/>
                <a:tab pos="5791200" algn="l"/>
                <a:tab pos="6507163" algn="l"/>
                <a:tab pos="7235825" algn="l"/>
              </a:tabLst>
            </a:pPr>
            <a:r>
              <a:rPr lang="en-GB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Lecture 1 - Introduction</a:t>
            </a:r>
            <a:endParaRPr lang="en-GB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2902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61"/>
          <p:cNvSpPr>
            <a:spLocks noChangeArrowheads="1"/>
          </p:cNvSpPr>
          <p:nvPr/>
        </p:nvSpPr>
        <p:spPr bwMode="auto">
          <a:xfrm>
            <a:off x="0" y="382525"/>
            <a:ext cx="10080625" cy="125944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400" dirty="0" smtClean="0">
                <a:solidFill>
                  <a:srgbClr val="0033CC"/>
                </a:solidFill>
              </a:rPr>
              <a:t>Is </a:t>
            </a:r>
            <a:r>
              <a:rPr lang="en-US" sz="4400" dirty="0" smtClean="0">
                <a:solidFill>
                  <a:srgbClr val="FF0000"/>
                </a:solidFill>
              </a:rPr>
              <a:t>tennis, </a:t>
            </a:r>
            <a:r>
              <a:rPr lang="en-US" sz="4400" dirty="0" smtClean="0">
                <a:solidFill>
                  <a:schemeClr val="tx2"/>
                </a:solidFill>
              </a:rPr>
              <a:t>or</a:t>
            </a:r>
            <a:r>
              <a:rPr lang="en-US" sz="4400" dirty="0" smtClean="0">
                <a:solidFill>
                  <a:srgbClr val="FF0000"/>
                </a:solidFill>
              </a:rPr>
              <a:t> </a:t>
            </a:r>
            <a:r>
              <a:rPr lang="en-US" sz="4400" dirty="0" smtClean="0">
                <a:solidFill>
                  <a:srgbClr val="00B050"/>
                </a:solidFill>
              </a:rPr>
              <a:t>snooker</a:t>
            </a:r>
            <a:r>
              <a:rPr lang="en-US" sz="4400" dirty="0" smtClean="0">
                <a:solidFill>
                  <a:srgbClr val="FF0000"/>
                </a:solidFill>
              </a:rPr>
              <a:t>,</a:t>
            </a:r>
            <a:r>
              <a:rPr lang="en-US" sz="4400" dirty="0" smtClean="0">
                <a:solidFill>
                  <a:srgbClr val="0033CC"/>
                </a:solidFill>
              </a:rPr>
              <a:t> a TBSG?</a:t>
            </a:r>
            <a:br>
              <a:rPr lang="en-US" sz="4400" dirty="0" smtClean="0">
                <a:solidFill>
                  <a:srgbClr val="0033CC"/>
                </a:solidFill>
              </a:rPr>
            </a:br>
            <a:r>
              <a:rPr lang="en-US" sz="4400" dirty="0" smtClean="0">
                <a:solidFill>
                  <a:srgbClr val="0033CC"/>
                </a:solidFill>
              </a:rPr>
              <a:t>(What about judo, soccer, …)</a:t>
            </a:r>
            <a:endParaRPr lang="en-US" sz="4400" dirty="0">
              <a:solidFill>
                <a:srgbClr val="0033CC"/>
              </a:solidFill>
            </a:endParaRPr>
          </a:p>
        </p:txBody>
      </p:sp>
      <p:sp>
        <p:nvSpPr>
          <p:cNvPr id="5" name="Text Box 49"/>
          <p:cNvSpPr txBox="1">
            <a:spLocks noChangeArrowheads="1"/>
          </p:cNvSpPr>
          <p:nvPr/>
        </p:nvSpPr>
        <p:spPr bwMode="auto">
          <a:xfrm>
            <a:off x="-1710" y="1834256"/>
            <a:ext cx="10080625" cy="577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Played by two players. 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Box 49"/>
          <p:cNvSpPr txBox="1">
            <a:spLocks noChangeArrowheads="1"/>
          </p:cNvSpPr>
          <p:nvPr/>
        </p:nvSpPr>
        <p:spPr bwMode="auto">
          <a:xfrm>
            <a:off x="1890445" y="2387345"/>
            <a:ext cx="3154165" cy="6186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Zero sum.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Box 49"/>
          <p:cNvSpPr txBox="1">
            <a:spLocks noChangeArrowheads="1"/>
          </p:cNvSpPr>
          <p:nvPr/>
        </p:nvSpPr>
        <p:spPr bwMode="auto">
          <a:xfrm>
            <a:off x="5044611" y="2365084"/>
            <a:ext cx="3061699" cy="6186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Turn-based.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 Box 49"/>
          <p:cNvSpPr txBox="1">
            <a:spLocks noChangeArrowheads="1"/>
          </p:cNvSpPr>
          <p:nvPr/>
        </p:nvSpPr>
        <p:spPr bwMode="auto">
          <a:xfrm>
            <a:off x="3434" y="2959280"/>
            <a:ext cx="10080625" cy="1103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each state, a player chooses an action.</a:t>
            </a:r>
            <a:b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outcome of an action is stochastic.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Box 49"/>
          <p:cNvSpPr txBox="1">
            <a:spLocks noChangeArrowheads="1"/>
          </p:cNvSpPr>
          <p:nvPr/>
        </p:nvSpPr>
        <p:spPr bwMode="auto">
          <a:xfrm>
            <a:off x="11998" y="4365123"/>
            <a:ext cx="10080625" cy="577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number of states and actions is not finite.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 Box 49"/>
          <p:cNvSpPr txBox="1">
            <a:spLocks noChangeArrowheads="1"/>
          </p:cNvSpPr>
          <p:nvPr/>
        </p:nvSpPr>
        <p:spPr bwMode="auto">
          <a:xfrm>
            <a:off x="10288" y="5009521"/>
            <a:ext cx="10080625" cy="1103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player does not know all its action exactly, </a:t>
            </a:r>
            <a:b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let alone the actions of to her opponent.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 Box 49"/>
          <p:cNvSpPr txBox="1">
            <a:spLocks noChangeArrowheads="1"/>
          </p:cNvSpPr>
          <p:nvPr/>
        </p:nvSpPr>
        <p:spPr bwMode="auto">
          <a:xfrm>
            <a:off x="8578" y="6180216"/>
            <a:ext cx="10080625" cy="577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player can also take an action when it is not her turn.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Box 49"/>
          <p:cNvSpPr txBox="1">
            <a:spLocks noChangeArrowheads="1"/>
          </p:cNvSpPr>
          <p:nvPr/>
        </p:nvSpPr>
        <p:spPr bwMode="auto">
          <a:xfrm>
            <a:off x="17142" y="6764132"/>
            <a:ext cx="10080625" cy="577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8313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11" grpId="0"/>
      <p:bldP spid="14" grpId="0"/>
      <p:bldP spid="15" grpId="0"/>
      <p:bldP spid="16" grpId="0"/>
      <p:bldP spid="17" grpId="0"/>
      <p:bldP spid="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70" name="Text Box 46"/>
          <p:cNvSpPr txBox="1">
            <a:spLocks noChangeArrowheads="1"/>
          </p:cNvSpPr>
          <p:nvPr/>
        </p:nvSpPr>
        <p:spPr bwMode="auto">
          <a:xfrm>
            <a:off x="0" y="1123866"/>
            <a:ext cx="10080625" cy="9510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3000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deterministic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strategy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specifies which </a:t>
            </a:r>
            <a:b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action to take given every possible </a:t>
            </a:r>
            <a:r>
              <a:rPr lang="en-US" sz="30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history</a:t>
            </a:r>
            <a:r>
              <a:rPr lang="en-US" sz="3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9071" name="Text Box 47"/>
          <p:cNvSpPr txBox="1">
            <a:spLocks noChangeArrowheads="1"/>
          </p:cNvSpPr>
          <p:nvPr/>
        </p:nvSpPr>
        <p:spPr bwMode="auto">
          <a:xfrm>
            <a:off x="0" y="4128420"/>
            <a:ext cx="10080625" cy="9510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30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memoryless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strategy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strategy that </a:t>
            </a:r>
            <a:b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depends only on the current vertex.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9083" name="Text Box 59"/>
          <p:cNvSpPr txBox="1">
            <a:spLocks noChangeArrowheads="1"/>
          </p:cNvSpPr>
          <p:nvPr/>
        </p:nvSpPr>
        <p:spPr bwMode="auto">
          <a:xfrm>
            <a:off x="0" y="5129938"/>
            <a:ext cx="10080625" cy="9510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3000" b="1" dirty="0" smtClean="0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i="1" dirty="0" smtClean="0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positional</a:t>
            </a:r>
            <a:r>
              <a:rPr lang="en-US" sz="30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strategy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 a </a:t>
            </a:r>
            <a:b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0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deterministic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memoryless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strategy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1"/>
          <p:cNvSpPr>
            <a:spLocks noChangeArrowheads="1"/>
          </p:cNvSpPr>
          <p:nvPr/>
        </p:nvSpPr>
        <p:spPr bwMode="auto">
          <a:xfrm>
            <a:off x="0" y="180510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44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Strategies</a:t>
            </a:r>
            <a:endParaRPr lang="en-US" sz="3200" dirty="0">
              <a:solidFill>
                <a:srgbClr val="9966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8" name="Text Box 46"/>
          <p:cNvSpPr txBox="1">
            <a:spLocks noChangeArrowheads="1"/>
          </p:cNvSpPr>
          <p:nvPr/>
        </p:nvSpPr>
        <p:spPr bwMode="auto">
          <a:xfrm>
            <a:off x="0" y="2125384"/>
            <a:ext cx="10080625" cy="9510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(general) </a:t>
            </a:r>
            <a:r>
              <a:rPr lang="en-US" sz="30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randomized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strategy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is a </a:t>
            </a:r>
            <a:r>
              <a:rPr lang="en-US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probability </a:t>
            </a:r>
            <a:br>
              <a:rPr lang="en-US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distribution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over </a:t>
            </a:r>
            <a:r>
              <a:rPr lang="en-US" sz="30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deterministic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strategies.</a:t>
            </a:r>
            <a:endParaRPr lang="en-US" sz="300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Box 59"/>
          <p:cNvSpPr txBox="1">
            <a:spLocks noChangeArrowheads="1"/>
          </p:cNvSpPr>
          <p:nvPr/>
        </p:nvSpPr>
        <p:spPr bwMode="auto">
          <a:xfrm>
            <a:off x="21771" y="6287211"/>
            <a:ext cx="10080625" cy="9510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3000" b="1" dirty="0" smtClean="0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i="1" dirty="0" smtClean="0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positional</a:t>
            </a:r>
            <a:r>
              <a:rPr lang="en-US" sz="3000" i="1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strategy</a:t>
            </a:r>
            <a:r>
              <a:rPr lang="en-US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 </a:t>
            </a:r>
            <a:r>
              <a:rPr lang="en-US" sz="30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3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max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is a </a:t>
            </a:r>
            <a:b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choice of an action from each </a:t>
            </a:r>
            <a:r>
              <a:rPr lang="en-US" sz="30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min/</a:t>
            </a:r>
            <a:r>
              <a:rPr lang="en-US" sz="3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max</a:t>
            </a:r>
            <a:r>
              <a:rPr lang="en-US" sz="30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vertex</a:t>
            </a:r>
            <a:r>
              <a:rPr lang="en-US" sz="30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 bwMode="auto">
          <a:xfrm>
            <a:off x="742949" y="6246113"/>
            <a:ext cx="8343901" cy="1008227"/>
          </a:xfrm>
          <a:prstGeom prst="rect">
            <a:avLst/>
          </a:prstGeom>
          <a:noFill/>
          <a:ln w="222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smtClean="0">
              <a:ln>
                <a:noFill/>
              </a:ln>
              <a:effectLst/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0" name="Text Box 46"/>
          <p:cNvSpPr txBox="1">
            <a:spLocks noChangeArrowheads="1"/>
          </p:cNvSpPr>
          <p:nvPr/>
        </p:nvSpPr>
        <p:spPr bwMode="auto">
          <a:xfrm>
            <a:off x="-1710" y="3126902"/>
            <a:ext cx="10080625" cy="9510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3000" i="1" dirty="0" smtClean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behavior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(randomized) </a:t>
            </a:r>
            <a:r>
              <a:rPr lang="en-US" sz="30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strategy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specifies a </a:t>
            </a:r>
            <a:r>
              <a:rPr lang="en-US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probability distribution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on actions given every possible </a:t>
            </a:r>
            <a:r>
              <a:rPr lang="en-US" sz="30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history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00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013933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9070" grpId="0"/>
      <p:bldP spid="129071" grpId="0"/>
      <p:bldP spid="129083" grpId="0"/>
      <p:bldP spid="8" grpId="0"/>
      <p:bldP spid="9" grpId="0"/>
      <p:bldP spid="2" grpId="0" animBg="1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65133"/>
            <a:ext cx="10080625" cy="873125"/>
          </a:xfrm>
        </p:spPr>
        <p:txBody>
          <a:bodyPr/>
          <a:lstStyle/>
          <a:p>
            <a:r>
              <a:rPr lang="en-US" dirty="0" smtClean="0">
                <a:solidFill>
                  <a:schemeClr val="accent2"/>
                </a:solidFill>
                <a:cs typeface="Times New Roman" panose="02020603050405020304" pitchFamily="18" charset="0"/>
              </a:rPr>
              <a:t>Evaluating Strategies</a:t>
            </a:r>
            <a:endParaRPr lang="en-US" dirty="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 Box 46"/>
              <p:cNvSpPr txBox="1">
                <a:spLocks noChangeArrowheads="1"/>
              </p:cNvSpPr>
              <p:nvPr/>
            </p:nvSpPr>
            <p:spPr bwMode="auto">
              <a:xfrm>
                <a:off x="0" y="2609244"/>
                <a:ext cx="10080625" cy="10082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rgbClr val="00B8FF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Given a strategy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𝜎</m:t>
                    </m:r>
                  </m:oMath>
                </a14:m>
                <a:r>
                  <a:rPr lang="en-US" sz="3200" dirty="0" smtClean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of </a:t>
                </a:r>
                <a:r>
                  <a:rPr lang="en-US" sz="320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min</a:t>
                </a:r>
                <a:r>
                  <a:rPr lang="en-US" sz="32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a strategy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𝜏</m:t>
                    </m:r>
                  </m:oMath>
                </a14:m>
                <a:r>
                  <a:rPr lang="en-US" sz="32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of </a:t>
                </a:r>
                <a:r>
                  <a:rPr lang="en-US" sz="32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max</a:t>
                </a:r>
                <a:r>
                  <a:rPr lang="en-US" sz="32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br>
                  <a:rPr lang="en-US" sz="32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32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we get a stochastic sequence of weights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𝐶𝑜𝑠</m:t>
                    </m:r>
                    <m:sSup>
                      <m:sSupPr>
                        <m:ctrlP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e>
                      <m:sup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𝜎</m:t>
                        </m:r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𝜏</m:t>
                        </m:r>
                      </m:sup>
                    </m:sSup>
                    <m:d>
                      <m:dPr>
                        <m:ctrlP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3200" b="0" i="0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Γ</m:t>
                        </m:r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𝑠</m:t>
                        </m:r>
                      </m:e>
                    </m:d>
                  </m:oMath>
                </a14:m>
                <a:r>
                  <a:rPr lang="en-US" sz="32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32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Text 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2609244"/>
                <a:ext cx="10080625" cy="1008225"/>
              </a:xfrm>
              <a:prstGeom prst="rect">
                <a:avLst/>
              </a:prstGeom>
              <a:blipFill>
                <a:blip r:embed="rId3"/>
                <a:stretch>
                  <a:fillRect t="-11515" b="-18788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B8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 Box 49"/>
              <p:cNvSpPr txBox="1">
                <a:spLocks noChangeArrowheads="1"/>
              </p:cNvSpPr>
              <p:nvPr/>
            </p:nvSpPr>
            <p:spPr bwMode="auto">
              <a:xfrm>
                <a:off x="-1" y="3792139"/>
                <a:ext cx="10080625" cy="7668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𝑉𝑎</m:t>
                      </m:r>
                      <m:sSubSup>
                        <m:sSubSupPr>
                          <m:ctrlPr>
                            <a:rPr lang="en-US" sz="32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SupPr>
                        <m:e>
                          <m:r>
                            <a:rPr lang="en-US" sz="32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𝑙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𝑂𝐵𝐽</m:t>
                          </m:r>
                        </m:sub>
                        <m:sup>
                          <m:r>
                            <a:rPr lang="en-US" sz="32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𝜎</m:t>
                          </m:r>
                          <m:r>
                            <a:rPr lang="en-US" sz="32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sz="32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𝜏</m:t>
                          </m:r>
                        </m:sup>
                      </m:sSubSup>
                      <m:d>
                        <m:dPr>
                          <m:ctrlPr>
                            <a:rPr lang="en-US" sz="32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sz="320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Γ</m:t>
                          </m:r>
                          <m:r>
                            <a:rPr lang="en-US" sz="32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sz="32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𝑠</m:t>
                          </m:r>
                        </m:e>
                      </m:d>
                      <m:r>
                        <a:rPr lang="en-US" sz="32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:= </m:t>
                      </m:r>
                      <m:r>
                        <a:rPr lang="en-US" sz="32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𝔼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32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a:rPr lang="en-US" sz="32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𝑂𝐵𝐽</m:t>
                          </m:r>
                          <m:d>
                            <m:dPr>
                              <m:ctrlPr>
                                <a:rPr lang="en-US" sz="32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2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𝐶𝑜𝑠</m:t>
                              </m:r>
                              <m:sSup>
                                <m:sSupPr>
                                  <m:ctrlPr>
                                    <a:rPr lang="en-US" sz="32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2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𝑡</m:t>
                                  </m:r>
                                </m:e>
                                <m:sup>
                                  <m:r>
                                    <a:rPr lang="en-US" sz="32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𝜎</m:t>
                                  </m:r>
                                  <m:r>
                                    <a:rPr lang="en-US" sz="32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,</m:t>
                                  </m:r>
                                  <m:r>
                                    <a:rPr lang="en-US" sz="32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𝜏</m:t>
                                  </m:r>
                                </m:sup>
                              </m:sSup>
                              <m:d>
                                <m:dPr>
                                  <m:ctrlPr>
                                    <a:rPr lang="en-US" sz="32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320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Γ</m:t>
                                  </m:r>
                                  <m:r>
                                    <a:rPr lang="en-US" sz="32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,</m:t>
                                  </m:r>
                                  <m:r>
                                    <a:rPr lang="en-US" sz="32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𝑠</m:t>
                                  </m:r>
                                </m:e>
                              </m:d>
                            </m:e>
                          </m:d>
                          <m:r>
                            <a:rPr lang="en-US" sz="32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</m:e>
                      </m:d>
                    </m:oMath>
                  </m:oMathPara>
                </a14:m>
                <a:endParaRPr lang="en-US" sz="32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" y="3792139"/>
                <a:ext cx="10080625" cy="76681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 Box 46"/>
              <p:cNvSpPr txBox="1">
                <a:spLocks noChangeArrowheads="1"/>
              </p:cNvSpPr>
              <p:nvPr/>
            </p:nvSpPr>
            <p:spPr bwMode="auto">
              <a:xfrm>
                <a:off x="10885" y="1426349"/>
                <a:ext cx="10080625" cy="10082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rgbClr val="00B8FF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200" b="0" i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Γ</m:t>
                    </m:r>
                  </m:oMath>
                </a14:m>
                <a:r>
                  <a:rPr lang="en-US" sz="32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be a game, and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𝑠</m:t>
                    </m:r>
                  </m:oMath>
                </a14:m>
                <a:r>
                  <a:rPr lang="en-US" sz="32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 starting vertex.</a:t>
                </a:r>
                <a:br>
                  <a:rPr lang="en-US" sz="32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32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𝑂𝐵𝐽</m:t>
                    </m:r>
                  </m:oMath>
                </a14:m>
                <a:r>
                  <a:rPr lang="en-US" sz="32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be an objective function.</a:t>
                </a:r>
                <a:endParaRPr lang="en-US" sz="32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Text 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885" y="1426349"/>
                <a:ext cx="10080625" cy="1008225"/>
              </a:xfrm>
              <a:prstGeom prst="rect">
                <a:avLst/>
              </a:prstGeom>
              <a:blipFill>
                <a:blip r:embed="rId5"/>
                <a:stretch>
                  <a:fillRect t="-11515" b="-18788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B8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 Box 46"/>
              <p:cNvSpPr txBox="1">
                <a:spLocks noChangeArrowheads="1"/>
              </p:cNvSpPr>
              <p:nvPr/>
            </p:nvSpPr>
            <p:spPr bwMode="auto">
              <a:xfrm>
                <a:off x="10883" y="4733622"/>
                <a:ext cx="10080625" cy="10082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rgbClr val="00B8FF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𝜎</m:t>
                    </m:r>
                  </m:oMath>
                </a14:m>
                <a:r>
                  <a:rPr lang="en-US" sz="32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𝜏</m:t>
                    </m:r>
                  </m:oMath>
                </a14:m>
                <a:r>
                  <a:rPr lang="en-US" sz="32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are positional, then </a:t>
                </a:r>
                <a14:m>
                  <m:oMath xmlns:m="http://schemas.openxmlformats.org/officeDocument/2006/math">
                    <m:r>
                      <a:rPr lang="en-US" sz="32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𝐶𝑜𝑠</m:t>
                    </m:r>
                    <m:sSup>
                      <m:sSupPr>
                        <m:ctrlP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e>
                      <m:sup>
                        <m: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𝜎</m:t>
                        </m:r>
                        <m: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𝜏</m:t>
                        </m:r>
                      </m:sup>
                    </m:sSup>
                    <m:d>
                      <m:dPr>
                        <m:ctrlP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320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Γ</m:t>
                        </m:r>
                        <m: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𝑠</m:t>
                        </m:r>
                      </m:e>
                    </m:d>
                  </m:oMath>
                </a14:m>
                <a:r>
                  <a:rPr lang="en-US" sz="32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br>
                  <a:rPr lang="en-US" sz="32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32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 generated by a </a:t>
                </a:r>
                <a:r>
                  <a:rPr lang="en-US" sz="3200" dirty="0" smtClean="0">
                    <a:solidFill>
                      <a:srgbClr val="990099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Markov chain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  <a:endParaRPr lang="en-US" sz="32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9" name="Text 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883" y="4733622"/>
                <a:ext cx="10080625" cy="1008225"/>
              </a:xfrm>
              <a:prstGeom prst="rect">
                <a:avLst/>
              </a:prstGeom>
              <a:blipFill>
                <a:blip r:embed="rId6"/>
                <a:stretch>
                  <a:fillRect t="-11515" b="-18788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B8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 Box 46"/>
              <p:cNvSpPr txBox="1">
                <a:spLocks noChangeArrowheads="1"/>
              </p:cNvSpPr>
              <p:nvPr/>
            </p:nvSpPr>
            <p:spPr bwMode="auto">
              <a:xfrm>
                <a:off x="-3" y="5916518"/>
                <a:ext cx="10080625" cy="1077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rgbClr val="00B8FF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and </a:t>
                </a:r>
                <a14:m>
                  <m:oMath xmlns:m="http://schemas.openxmlformats.org/officeDocument/2006/math">
                    <m:r>
                      <a:rPr lang="en-US" sz="32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𝑉𝑎</m:t>
                    </m:r>
                    <m:sSubSup>
                      <m:sSubSupPr>
                        <m:ctrlP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𝑙</m:t>
                        </m:r>
                      </m:e>
                      <m:sub>
                        <m: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𝑂𝐵𝐽</m:t>
                        </m:r>
                      </m:sub>
                      <m:sup>
                        <m: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𝜎</m:t>
                        </m:r>
                        <m: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𝜏</m:t>
                        </m:r>
                      </m:sup>
                    </m:sSubSup>
                    <m:d>
                      <m:dPr>
                        <m:ctrlP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320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Γ</m:t>
                        </m:r>
                        <m: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𝑠</m:t>
                        </m:r>
                      </m:e>
                    </m:d>
                  </m:oMath>
                </a14:m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can be computed by </a:t>
                </a:r>
                <a:b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solving a system of </a:t>
                </a:r>
                <a:r>
                  <a:rPr lang="en-US" sz="3200" i="1" dirty="0" smtClean="0">
                    <a:solidFill>
                      <a:srgbClr val="990099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linear equations</a:t>
                </a:r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32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0" name="Text 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3" y="5916518"/>
                <a:ext cx="10080625" cy="1077154"/>
              </a:xfrm>
              <a:prstGeom prst="rect">
                <a:avLst/>
              </a:prstGeom>
              <a:blipFill>
                <a:blip r:embed="rId7"/>
                <a:stretch>
                  <a:fillRect t="-10227" b="-17614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B8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1795534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4" grpId="0"/>
      <p:bldP spid="19" grpId="0"/>
      <p:bldP spid="2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17435"/>
            <a:ext cx="10080625" cy="873125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Lower and Upper Values</a:t>
            </a:r>
            <a:endParaRPr lang="en-US" dirty="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 Box 49"/>
              <p:cNvSpPr txBox="1">
                <a:spLocks noChangeArrowheads="1"/>
              </p:cNvSpPr>
              <p:nvPr/>
            </p:nvSpPr>
            <p:spPr bwMode="auto">
              <a:xfrm>
                <a:off x="-1" y="1324838"/>
                <a:ext cx="10080625" cy="68249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𝑉𝑎</m:t>
                      </m:r>
                      <m:sSubSup>
                        <m:sSubSup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SupPr>
                        <m:e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𝑙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𝑂𝐵𝐽</m:t>
                          </m:r>
                        </m:sub>
                        <m:sup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𝜎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𝜏</m:t>
                          </m:r>
                        </m:sup>
                      </m:sSubSup>
                      <m:d>
                        <m:d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sz="280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Γ</m:t>
                          </m:r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𝑠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:= </m:t>
                      </m:r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𝔼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𝑂𝐵𝐽</m:t>
                          </m:r>
                          <m:d>
                            <m:dPr>
                              <m:ctrlP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𝐶𝑜𝑠</m:t>
                              </m:r>
                              <m:sSup>
                                <m:sSupPr>
                                  <m:ctrlPr>
                                    <a:rPr lang="en-US" sz="28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𝑡</m:t>
                                  </m:r>
                                </m:e>
                                <m:sup>
                                  <m:r>
                                    <a:rPr lang="en-US" sz="28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𝜎</m:t>
                                  </m:r>
                                  <m:r>
                                    <a:rPr lang="en-US" sz="28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,</m:t>
                                  </m:r>
                                  <m:r>
                                    <a:rPr lang="en-US" sz="28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𝜏</m:t>
                                  </m:r>
                                </m:sup>
                              </m:sSup>
                              <m:d>
                                <m:dPr>
                                  <m:ctrlPr>
                                    <a:rPr lang="en-US" sz="28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280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Γ</m:t>
                                  </m:r>
                                  <m:r>
                                    <a:rPr lang="en-US" sz="28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,</m:t>
                                  </m:r>
                                  <m:r>
                                    <a:rPr lang="en-US" sz="28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𝑠</m:t>
                                  </m:r>
                                </m:e>
                              </m:d>
                            </m:e>
                          </m:d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</m:e>
                      </m:d>
                    </m:oMath>
                  </m:oMathPara>
                </a14:m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" y="1324838"/>
                <a:ext cx="10080625" cy="68249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 Box 49"/>
              <p:cNvSpPr txBox="1">
                <a:spLocks noChangeArrowheads="1"/>
              </p:cNvSpPr>
              <p:nvPr/>
            </p:nvSpPr>
            <p:spPr bwMode="auto">
              <a:xfrm>
                <a:off x="21768" y="3273391"/>
                <a:ext cx="10080625" cy="8399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𝑉𝑎𝑙</m:t>
                              </m:r>
                            </m:e>
                          </m:acc>
                        </m:e>
                        <m:sub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𝑂𝐵𝐽</m:t>
                          </m:r>
                        </m:sub>
                      </m:sSub>
                      <m:d>
                        <m:dPr>
                          <m:ctrlP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sz="280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Γ</m:t>
                          </m:r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𝑠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:=</m:t>
                      </m:r>
                      <m:func>
                        <m:func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2800" b="0" i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inf</m:t>
                              </m:r>
                            </m:e>
                            <m:lim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𝜎</m:t>
                              </m:r>
                            </m:lim>
                          </m:limLow>
                        </m:fName>
                        <m:e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  <m:func>
                            <m:funcPr>
                              <m:ctrlP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uncPr>
                            <m:fName>
                              <m:limLow>
                                <m:limLowPr>
                                  <m:ctrlPr>
                                    <a:rPr lang="en-US" sz="28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limLow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2800" b="0" i="0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sup</m:t>
                                  </m:r>
                                </m:e>
                                <m:lim>
                                  <m:r>
                                    <a:rPr lang="en-US" sz="28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𝜏</m:t>
                                  </m:r>
                                </m:lim>
                              </m:limLow>
                            </m:fName>
                            <m:e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  <m: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𝑉𝑎</m:t>
                              </m:r>
                              <m:sSubSup>
                                <m:sSubSupPr>
                                  <m:ctrlPr>
                                    <a:rPr lang="en-US" sz="28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8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𝑙</m:t>
                                  </m:r>
                                </m:e>
                                <m:sub>
                                  <m:r>
                                    <a:rPr lang="en-US" sz="28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𝑂𝐵𝐽</m:t>
                                  </m:r>
                                </m:sub>
                                <m:sup>
                                  <m:r>
                                    <a:rPr lang="en-US" sz="28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𝜎</m:t>
                                  </m:r>
                                  <m:r>
                                    <a:rPr lang="en-US" sz="28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,</m:t>
                                  </m:r>
                                  <m:r>
                                    <a:rPr lang="en-US" sz="28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𝜏</m:t>
                                  </m:r>
                                </m:sup>
                              </m:sSubSup>
                              <m:d>
                                <m:dPr>
                                  <m:ctrlPr>
                                    <a:rPr lang="en-US" sz="28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280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Γ</m:t>
                                  </m:r>
                                  <m:r>
                                    <a:rPr lang="en-US" sz="28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,</m:t>
                                  </m:r>
                                  <m:r>
                                    <a:rPr lang="en-US" sz="28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𝑠</m:t>
                                  </m:r>
                                </m:e>
                              </m:d>
                            </m:e>
                          </m:func>
                        </m:e>
                      </m:func>
                    </m:oMath>
                  </m:oMathPara>
                </a14:m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5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68" y="3273391"/>
                <a:ext cx="10080625" cy="83991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 Box 49"/>
              <p:cNvSpPr txBox="1">
                <a:spLocks noChangeArrowheads="1"/>
              </p:cNvSpPr>
              <p:nvPr/>
            </p:nvSpPr>
            <p:spPr bwMode="auto">
              <a:xfrm>
                <a:off x="21767" y="2380763"/>
                <a:ext cx="10080625" cy="8278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barPr>
                            <m:e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𝑉𝑎𝑙</m:t>
                              </m:r>
                            </m:e>
                          </m:bar>
                        </m:e>
                        <m:sub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𝑂𝐵𝐽</m:t>
                          </m:r>
                        </m:sub>
                      </m:sSub>
                      <m:d>
                        <m:dPr>
                          <m:ctrlP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sz="280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Γ</m:t>
                          </m:r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𝑠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:=</m:t>
                      </m:r>
                      <m:limLow>
                        <m:limLow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limLowPr>
                        <m:e>
                          <m:r>
                            <m:rPr>
                              <m:sty m:val="p"/>
                            </m:rPr>
                            <a:rPr lang="en-US" sz="2800" b="0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sup</m:t>
                          </m:r>
                        </m:e>
                        <m:lim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𝜏</m:t>
                          </m:r>
                        </m:lim>
                      </m:limLow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limLow>
                        <m:limLow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limLowPr>
                        <m:e>
                          <m:r>
                            <m:rPr>
                              <m:sty m:val="p"/>
                            </m:rPr>
                            <a:rPr lang="en-US" sz="2800" b="0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inf</m:t>
                          </m:r>
                        </m:e>
                        <m:lim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𝜎</m:t>
                          </m:r>
                        </m:lim>
                      </m:limLow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 </m:t>
                      </m:r>
                      <m:r>
                        <a:rPr lang="en-US" sz="2800" i="1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𝑉𝑎</m:t>
                      </m:r>
                      <m:sSubSup>
                        <m:sSubSupPr>
                          <m:ctrlP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SupPr>
                        <m:e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𝑙</m:t>
                          </m:r>
                        </m:e>
                        <m:sub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𝑂𝐵𝐽</m:t>
                          </m:r>
                        </m:sub>
                        <m:sup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𝜎</m:t>
                          </m:r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𝜏</m:t>
                          </m:r>
                        </m:sup>
                      </m:sSubSup>
                      <m:d>
                        <m:dPr>
                          <m:ctrlP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sz="280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Γ</m:t>
                          </m:r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𝑠</m:t>
                          </m:r>
                        </m:e>
                      </m:d>
                    </m:oMath>
                  </m:oMathPara>
                </a14:m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67" y="2380763"/>
                <a:ext cx="10080625" cy="82785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 Box 49"/>
              <p:cNvSpPr txBox="1">
                <a:spLocks noChangeArrowheads="1"/>
              </p:cNvSpPr>
              <p:nvPr/>
            </p:nvSpPr>
            <p:spPr bwMode="auto">
              <a:xfrm>
                <a:off x="21765" y="4481710"/>
                <a:ext cx="10080625" cy="6401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barPr>
                            <m:e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𝑉𝑎𝑙</m:t>
                              </m:r>
                            </m:e>
                          </m:bar>
                        </m:e>
                        <m:sub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𝑂𝐵𝐽</m:t>
                          </m:r>
                        </m:sub>
                      </m:sSub>
                      <m:d>
                        <m:dPr>
                          <m:ctrlP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sz="280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Γ</m:t>
                          </m:r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𝑠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≤ </m:t>
                      </m:r>
                      <m:sSub>
                        <m:sSubPr>
                          <m:ctrlP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𝑉𝑎𝑙</m:t>
                              </m:r>
                            </m:e>
                          </m:acc>
                        </m:e>
                        <m:sub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𝑂𝐵𝐽</m:t>
                          </m:r>
                        </m:sub>
                      </m:sSub>
                      <m:d>
                        <m:dPr>
                          <m:ctrlP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sz="280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Γ</m:t>
                          </m:r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𝑠</m:t>
                          </m:r>
                        </m:e>
                      </m:d>
                    </m:oMath>
                  </m:oMathPara>
                </a14:m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7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65" y="4481710"/>
                <a:ext cx="10080625" cy="64011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 Box 46"/>
              <p:cNvSpPr txBox="1">
                <a:spLocks noChangeArrowheads="1"/>
              </p:cNvSpPr>
              <p:nvPr/>
            </p:nvSpPr>
            <p:spPr bwMode="auto">
              <a:xfrm>
                <a:off x="32655" y="5387772"/>
                <a:ext cx="10080625" cy="54739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rgbClr val="00B8FF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bar>
                          <m:barPr>
                            <m:ctrlP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barPr>
                          <m:e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𝑉𝑎𝑙</m:t>
                            </m:r>
                          </m:e>
                        </m:bar>
                      </m:e>
                      <m:sub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𝑂𝐵𝐽</m:t>
                        </m:r>
                      </m:sub>
                    </m:sSub>
                    <m:d>
                      <m:d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280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Γ</m:t>
                        </m:r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𝑠</m:t>
                        </m:r>
                      </m:e>
                    </m:d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𝑉𝑎𝑙</m:t>
                            </m:r>
                          </m:e>
                        </m:acc>
                      </m:e>
                      <m:sub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𝑂𝐵𝐽</m:t>
                        </m:r>
                      </m:sub>
                    </m:sSub>
                    <m:d>
                      <m:d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280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Γ</m:t>
                        </m:r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𝑠</m:t>
                        </m:r>
                      </m:e>
                    </m:d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equal?</a:t>
                </a:r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8" name="Text 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2655" y="5387772"/>
                <a:ext cx="10080625" cy="547394"/>
              </a:xfrm>
              <a:prstGeom prst="rect">
                <a:avLst/>
              </a:prstGeom>
              <a:blipFill>
                <a:blip r:embed="rId7"/>
                <a:stretch>
                  <a:fillRect t="-14444" b="-23333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B8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ectangle 9"/>
          <p:cNvSpPr/>
          <p:nvPr/>
        </p:nvSpPr>
        <p:spPr bwMode="auto">
          <a:xfrm>
            <a:off x="1687286" y="2343917"/>
            <a:ext cx="6509657" cy="1904214"/>
          </a:xfrm>
          <a:prstGeom prst="rect">
            <a:avLst/>
          </a:prstGeom>
          <a:noFill/>
          <a:ln w="222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smtClean="0">
              <a:ln>
                <a:noFill/>
              </a:ln>
              <a:effectLst/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 Box 46"/>
              <p:cNvSpPr txBox="1">
                <a:spLocks noChangeArrowheads="1"/>
              </p:cNvSpPr>
              <p:nvPr/>
            </p:nvSpPr>
            <p:spPr bwMode="auto">
              <a:xfrm>
                <a:off x="10397" y="6187438"/>
                <a:ext cx="10080625" cy="100373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rgbClr val="00B8FF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they are,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𝑉𝑎𝑙</m:t>
                            </m:r>
                          </m:e>
                          <m:sub>
                            <m:r>
                              <a:rPr lang="en-US" sz="28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𝑂𝐵𝐽</m:t>
                            </m:r>
                          </m:sub>
                        </m:sSub>
                        <m:d>
                          <m:dPr>
                            <m:ctrlP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sz="280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Γ</m:t>
                            </m:r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𝑠</m:t>
                            </m:r>
                          </m:e>
                        </m:d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=</m:t>
                        </m:r>
                        <m:bar>
                          <m:barPr>
                            <m:ctrlP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barPr>
                          <m:e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𝑉𝑎𝑙</m:t>
                            </m:r>
                          </m:e>
                        </m:bar>
                      </m:e>
                      <m:sub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𝑂𝐵𝐽</m:t>
                        </m:r>
                      </m:sub>
                    </m:sSub>
                    <m:d>
                      <m:d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280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Γ</m:t>
                        </m:r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𝑠</m:t>
                        </m:r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𝑉𝑎𝑙</m:t>
                            </m:r>
                          </m:e>
                        </m:acc>
                      </m:e>
                      <m:sub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𝑂𝐵𝐽</m:t>
                        </m:r>
                      </m:sub>
                    </m:sSub>
                    <m:d>
                      <m:d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280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Γ</m:t>
                        </m:r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𝑠</m:t>
                        </m:r>
                      </m:e>
                    </m:d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b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 the </a:t>
                </a:r>
                <a:r>
                  <a:rPr lang="en-US" sz="2800" b="1" i="1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value</a:t>
                </a: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of the game.</a:t>
                </a:r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 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397" y="6187438"/>
                <a:ext cx="10080625" cy="1003736"/>
              </a:xfrm>
              <a:prstGeom prst="rect">
                <a:avLst/>
              </a:prstGeom>
              <a:blipFill>
                <a:blip r:embed="rId8"/>
                <a:stretch>
                  <a:fillRect t="-4242" b="-15758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B8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1723000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  <p:bldP spid="16" grpId="0"/>
      <p:bldP spid="17" grpId="0"/>
      <p:bldP spid="18" grpId="0"/>
      <p:bldP spid="10" grpId="0" animBg="1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21909"/>
            <a:ext cx="10080625" cy="873125"/>
          </a:xfrm>
        </p:spPr>
        <p:txBody>
          <a:bodyPr/>
          <a:lstStyle/>
          <a:p>
            <a:r>
              <a:rPr lang="en-US" dirty="0" smtClean="0">
                <a:solidFill>
                  <a:srgbClr val="0033CC"/>
                </a:solidFill>
                <a:cs typeface="Times New Roman" panose="02020603050405020304" pitchFamily="18" charset="0"/>
              </a:rPr>
              <a:t>Values</a:t>
            </a:r>
            <a:r>
              <a:rPr lang="en-US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 and </a:t>
            </a:r>
            <a:r>
              <a:rPr lang="en-US" dirty="0" smtClean="0">
                <a:solidFill>
                  <a:srgbClr val="00B050"/>
                </a:solidFill>
                <a:cs typeface="Times New Roman" panose="02020603050405020304" pitchFamily="18" charset="0"/>
              </a:rPr>
              <a:t>optimal strategies</a:t>
            </a:r>
            <a:endParaRPr lang="en-US" dirty="0">
              <a:solidFill>
                <a:srgbClr val="00B050"/>
              </a:solidFill>
              <a:cs typeface="Times New Roman" panose="02020603050405020304" pitchFamily="18" charset="0"/>
            </a:endParaRPr>
          </a:p>
        </p:txBody>
      </p:sp>
      <p:sp>
        <p:nvSpPr>
          <p:cNvPr id="13" name="Text Box 49"/>
          <p:cNvSpPr txBox="1">
            <a:spLocks noChangeArrowheads="1"/>
          </p:cNvSpPr>
          <p:nvPr/>
        </p:nvSpPr>
        <p:spPr bwMode="auto">
          <a:xfrm>
            <a:off x="-1" y="1195427"/>
            <a:ext cx="10080625" cy="609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Theorem:</a:t>
            </a:r>
            <a:endParaRPr lang="en-US" sz="32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 Box 49"/>
              <p:cNvSpPr txBox="1">
                <a:spLocks noChangeArrowheads="1"/>
              </p:cNvSpPr>
              <p:nvPr/>
            </p:nvSpPr>
            <p:spPr bwMode="auto">
              <a:xfrm>
                <a:off x="21767" y="3598241"/>
                <a:ext cx="10080625" cy="8278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𝑉𝑎𝑙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𝑂𝐵𝐽</m:t>
                          </m:r>
                        </m:sub>
                      </m:sSub>
                      <m:d>
                        <m:dPr>
                          <m:ctrlP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sz="280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Γ</m:t>
                          </m:r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𝑠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2800" b="0" i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max</m:t>
                              </m:r>
                            </m:e>
                            <m:lim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𝜏</m:t>
                              </m:r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  <m:r>
                                <a:rPr lang="en-US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𝑝𝑜𝑠</m:t>
                              </m:r>
                            </m:lim>
                          </m:limLow>
                        </m:fName>
                        <m:e>
                          <m:limLow>
                            <m:limLowPr>
                              <m:ctrlP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280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inf</m:t>
                              </m:r>
                            </m:e>
                            <m:lim>
                              <m: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𝜎</m:t>
                              </m:r>
                            </m:lim>
                          </m:limLow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 </m:t>
                          </m:r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𝑉𝑎</m:t>
                          </m:r>
                          <m:sSubSup>
                            <m:sSubSupPr>
                              <m:ctrlP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𝑙</m:t>
                              </m:r>
                            </m:e>
                            <m:sub>
                              <m:r>
                                <a:rPr lang="en-US" sz="28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𝑂𝐵𝐽</m:t>
                              </m:r>
                            </m:sub>
                            <m:sup>
                              <m: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𝜎</m:t>
                              </m:r>
                              <m: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𝜏</m:t>
                              </m:r>
                            </m:sup>
                          </m:sSubSup>
                          <m:d>
                            <m:dPr>
                              <m:ctrlP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en-US" sz="280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Γ</m:t>
                              </m:r>
                              <m: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𝑠</m:t>
                              </m:r>
                            </m:e>
                          </m:d>
                        </m:e>
                      </m:func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280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min</m:t>
                              </m:r>
                            </m:e>
                            <m:lim>
                              <m: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𝜎</m:t>
                              </m:r>
                              <m: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𝑝𝑜𝑠</m:t>
                              </m:r>
                            </m:lim>
                          </m:limLow>
                        </m:fName>
                        <m:e>
                          <m:func>
                            <m:funcPr>
                              <m:ctrlP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uncPr>
                            <m:fName>
                              <m:limLow>
                                <m:limLowPr>
                                  <m:ctrlPr>
                                    <a:rPr lang="en-US" sz="28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limLow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280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sup</m:t>
                                  </m:r>
                                </m:e>
                                <m:lim>
                                  <m:r>
                                    <a:rPr lang="en-US" sz="28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𝜏</m:t>
                                  </m:r>
                                </m:lim>
                              </m:limLow>
                            </m:fName>
                            <m:e>
                              <m: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  <m: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𝑉𝑎</m:t>
                              </m:r>
                              <m:sSubSup>
                                <m:sSubSupPr>
                                  <m:ctrlPr>
                                    <a:rPr lang="en-US" sz="28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8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𝑙</m:t>
                                  </m:r>
                                </m:e>
                                <m:sub>
                                  <m:r>
                                    <a:rPr lang="en-US" sz="28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𝑂𝐵𝐽</m:t>
                                  </m:r>
                                </m:sub>
                                <m:sup>
                                  <m:r>
                                    <a:rPr lang="en-US" sz="28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𝜎</m:t>
                                  </m:r>
                                  <m:r>
                                    <a:rPr lang="en-US" sz="28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,</m:t>
                                  </m:r>
                                  <m:r>
                                    <a:rPr lang="en-US" sz="28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𝜏</m:t>
                                  </m:r>
                                </m:sup>
                              </m:sSubSup>
                              <m:d>
                                <m:dPr>
                                  <m:ctrlPr>
                                    <a:rPr lang="en-US" sz="28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280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Γ</m:t>
                                  </m:r>
                                  <m:r>
                                    <a:rPr lang="en-US" sz="28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,</m:t>
                                  </m:r>
                                  <m:r>
                                    <a:rPr lang="en-US" sz="28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𝑠</m:t>
                                  </m:r>
                                </m:e>
                              </m:d>
                            </m:e>
                          </m:func>
                        </m:e>
                      </m:func>
                    </m:oMath>
                  </m:oMathPara>
                </a14:m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67" y="3598241"/>
                <a:ext cx="10080625" cy="82785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 Box 46"/>
              <p:cNvSpPr txBox="1">
                <a:spLocks noChangeArrowheads="1"/>
              </p:cNvSpPr>
              <p:nvPr/>
            </p:nvSpPr>
            <p:spPr bwMode="auto">
              <a:xfrm>
                <a:off x="32655" y="4696705"/>
                <a:ext cx="10080625" cy="9510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rgbClr val="00B8FF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Furthermore, </a:t>
                </a:r>
                <a:r>
                  <a:rPr lang="en-US" sz="300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min</a:t>
                </a: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</a:t>
                </a:r>
                <a:r>
                  <a:rPr lang="en-US" sz="30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max</a:t>
                </a: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have </a:t>
                </a:r>
                <a:r>
                  <a:rPr lang="en-US" sz="30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positional</a:t>
                </a: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strategies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𝜎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𝜏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b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that are optimal from every initial vertex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𝑠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30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8" name="Text 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2655" y="4696705"/>
                <a:ext cx="10080625" cy="951030"/>
              </a:xfrm>
              <a:prstGeom prst="rect">
                <a:avLst/>
              </a:prstGeom>
              <a:blipFill>
                <a:blip r:embed="rId4"/>
                <a:stretch>
                  <a:fillRect t="-11538" b="-19231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B8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Box 46"/>
              <p:cNvSpPr txBox="1">
                <a:spLocks noChangeArrowheads="1"/>
              </p:cNvSpPr>
              <p:nvPr/>
            </p:nvSpPr>
            <p:spPr bwMode="auto">
              <a:xfrm>
                <a:off x="20671" y="1941508"/>
                <a:ext cx="10080625" cy="138037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rgbClr val="00B8FF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All (well-defined) games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000" b="0" i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Γ</m:t>
                    </m:r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with the </a:t>
                </a:r>
                <a:r>
                  <a:rPr lang="en-US" sz="30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infinite</a:t>
                </a: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-horizon objectives have values and </a:t>
                </a:r>
                <a:r>
                  <a:rPr lang="en-US" sz="30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positional</a:t>
                </a: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optimal strategies</a:t>
                </a:r>
                <a:b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from every starting vertex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𝑠</m:t>
                    </m:r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30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 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0671" y="1941508"/>
                <a:ext cx="10080625" cy="1380378"/>
              </a:xfrm>
              <a:prstGeom prst="rect">
                <a:avLst/>
              </a:prstGeom>
              <a:blipFill>
                <a:blip r:embed="rId5"/>
                <a:stretch>
                  <a:fillRect t="-7930" r="-665" b="-12775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B8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 Box 46"/>
          <p:cNvSpPr txBox="1">
            <a:spLocks noChangeArrowheads="1"/>
          </p:cNvSpPr>
          <p:nvPr/>
        </p:nvSpPr>
        <p:spPr bwMode="auto">
          <a:xfrm>
            <a:off x="10397" y="5979260"/>
            <a:ext cx="10080625" cy="9510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Games with a finite-horizon objective also have values, </a:t>
            </a:r>
            <a:b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but the optimal strategies may be </a:t>
            </a:r>
            <a:r>
              <a:rPr lang="en-US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time-dependent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3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932361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6" grpId="0"/>
      <p:bldP spid="18" grpId="0"/>
      <p:bldP spid="8" grpId="0"/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49812"/>
            <a:ext cx="10080625" cy="873125"/>
          </a:xfrm>
        </p:spPr>
        <p:txBody>
          <a:bodyPr/>
          <a:lstStyle/>
          <a:p>
            <a:r>
              <a:rPr lang="en-US" dirty="0" smtClean="0">
                <a:solidFill>
                  <a:srgbClr val="0033CC"/>
                </a:solidFill>
                <a:cs typeface="Times New Roman" panose="02020603050405020304" pitchFamily="18" charset="0"/>
              </a:rPr>
              <a:t>Finite games have values</a:t>
            </a:r>
            <a:br>
              <a:rPr lang="en-US" dirty="0" smtClean="0">
                <a:solidFill>
                  <a:srgbClr val="0033CC"/>
                </a:solidFill>
                <a:cs typeface="Times New Roman" panose="02020603050405020304" pitchFamily="18" charset="0"/>
              </a:rPr>
            </a:br>
            <a:r>
              <a:rPr lang="en-US" sz="3200" dirty="0" smtClean="0">
                <a:solidFill>
                  <a:srgbClr val="0033CC"/>
                </a:solidFill>
                <a:cs typeface="Times New Roman" panose="02020603050405020304" pitchFamily="18" charset="0"/>
              </a:rPr>
              <a:t>(Finite number of states and finite horizon)</a:t>
            </a:r>
            <a:endParaRPr lang="en-US" sz="3200" dirty="0">
              <a:solidFill>
                <a:srgbClr val="00B050"/>
              </a:solidFill>
              <a:cs typeface="Times New Roman" panose="02020603050405020304" pitchFamily="18" charset="0"/>
            </a:endParaRPr>
          </a:p>
        </p:txBody>
      </p:sp>
      <p:sp>
        <p:nvSpPr>
          <p:cNvPr id="9" name="Text Box 46"/>
          <p:cNvSpPr txBox="1">
            <a:spLocks noChangeArrowheads="1"/>
          </p:cNvSpPr>
          <p:nvPr/>
        </p:nvSpPr>
        <p:spPr bwMode="auto">
          <a:xfrm>
            <a:off x="10397" y="5979260"/>
            <a:ext cx="10080625" cy="5502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Backward induction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en-US" sz="3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Dynamic programming</a:t>
            </a:r>
            <a:endParaRPr lang="en-US" sz="32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Oval 12"/>
          <p:cNvSpPr>
            <a:spLocks noChangeAspect="1" noChangeArrowheads="1"/>
          </p:cNvSpPr>
          <p:nvPr/>
        </p:nvSpPr>
        <p:spPr bwMode="auto">
          <a:xfrm>
            <a:off x="4850606" y="2216159"/>
            <a:ext cx="379412" cy="34925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11" name="Oval 12"/>
          <p:cNvSpPr>
            <a:spLocks noChangeAspect="1" noChangeArrowheads="1"/>
          </p:cNvSpPr>
          <p:nvPr/>
        </p:nvSpPr>
        <p:spPr bwMode="auto">
          <a:xfrm>
            <a:off x="4286138" y="3283077"/>
            <a:ext cx="379412" cy="349250"/>
          </a:xfrm>
          <a:prstGeom prst="ellipse">
            <a:avLst/>
          </a:prstGeom>
          <a:solidFill>
            <a:srgbClr val="61D2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12" name="Oval 12"/>
          <p:cNvSpPr>
            <a:spLocks noChangeAspect="1" noChangeArrowheads="1"/>
          </p:cNvSpPr>
          <p:nvPr/>
        </p:nvSpPr>
        <p:spPr bwMode="auto">
          <a:xfrm>
            <a:off x="5449811" y="3260819"/>
            <a:ext cx="379412" cy="349250"/>
          </a:xfrm>
          <a:prstGeom prst="ellipse">
            <a:avLst/>
          </a:prstGeom>
          <a:solidFill>
            <a:srgbClr val="61D2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cxnSp>
        <p:nvCxnSpPr>
          <p:cNvPr id="3" name="Straight Arrow Connector 2"/>
          <p:cNvCxnSpPr>
            <a:stCxn id="10" idx="3"/>
            <a:endCxn id="11" idx="0"/>
          </p:cNvCxnSpPr>
          <p:nvPr/>
        </p:nvCxnSpPr>
        <p:spPr bwMode="auto">
          <a:xfrm flipH="1">
            <a:off x="4475844" y="2514263"/>
            <a:ext cx="430326" cy="768814"/>
          </a:xfrm>
          <a:prstGeom prst="straightConnector1">
            <a:avLst/>
          </a:prstGeom>
          <a:solidFill>
            <a:srgbClr val="00B8FF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4" name="Straight Arrow Connector 13"/>
          <p:cNvCxnSpPr>
            <a:stCxn id="10" idx="5"/>
            <a:endCxn id="12" idx="0"/>
          </p:cNvCxnSpPr>
          <p:nvPr/>
        </p:nvCxnSpPr>
        <p:spPr bwMode="auto">
          <a:xfrm>
            <a:off x="5174454" y="2514263"/>
            <a:ext cx="465063" cy="746556"/>
          </a:xfrm>
          <a:prstGeom prst="straightConnector1">
            <a:avLst/>
          </a:prstGeom>
          <a:solidFill>
            <a:srgbClr val="00B8FF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083366" y="2488754"/>
                <a:ext cx="715624" cy="5216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10</m:t>
                      </m:r>
                    </m:oMath>
                  </m:oMathPara>
                </a14:m>
                <a:endParaRPr lang="en-US" sz="3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3366" y="2488754"/>
                <a:ext cx="715624" cy="52168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5343662" y="2478480"/>
                <a:ext cx="715624" cy="5216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2</m:t>
                      </m:r>
                      <m:r>
                        <a:rPr lang="en-US" sz="3000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0</m:t>
                      </m:r>
                    </m:oMath>
                  </m:oMathPara>
                </a14:m>
                <a:endParaRPr lang="en-US" sz="3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43662" y="2478480"/>
                <a:ext cx="715624" cy="52168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Oval 12"/>
          <p:cNvSpPr>
            <a:spLocks noChangeAspect="1" noChangeArrowheads="1"/>
          </p:cNvSpPr>
          <p:nvPr/>
        </p:nvSpPr>
        <p:spPr bwMode="auto">
          <a:xfrm>
            <a:off x="4841308" y="4317220"/>
            <a:ext cx="379412" cy="34925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20" name="Oval 12"/>
          <p:cNvSpPr>
            <a:spLocks noChangeAspect="1" noChangeArrowheads="1"/>
          </p:cNvSpPr>
          <p:nvPr/>
        </p:nvSpPr>
        <p:spPr bwMode="auto">
          <a:xfrm>
            <a:off x="3643876" y="4328106"/>
            <a:ext cx="379412" cy="34925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21" name="Oval 12"/>
          <p:cNvSpPr>
            <a:spLocks noChangeAspect="1" noChangeArrowheads="1"/>
          </p:cNvSpPr>
          <p:nvPr/>
        </p:nvSpPr>
        <p:spPr bwMode="auto">
          <a:xfrm>
            <a:off x="6038737" y="4306332"/>
            <a:ext cx="379412" cy="34925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cxnSp>
        <p:nvCxnSpPr>
          <p:cNvPr id="22" name="Straight Arrow Connector 21"/>
          <p:cNvCxnSpPr>
            <a:stCxn id="11" idx="3"/>
            <a:endCxn id="20" idx="0"/>
          </p:cNvCxnSpPr>
          <p:nvPr/>
        </p:nvCxnSpPr>
        <p:spPr bwMode="auto">
          <a:xfrm flipH="1">
            <a:off x="3833582" y="3581181"/>
            <a:ext cx="508120" cy="746925"/>
          </a:xfrm>
          <a:prstGeom prst="straightConnector1">
            <a:avLst/>
          </a:prstGeom>
          <a:solidFill>
            <a:srgbClr val="00B8FF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4" name="Straight Arrow Connector 23"/>
          <p:cNvCxnSpPr>
            <a:stCxn id="11" idx="5"/>
            <a:endCxn id="19" idx="0"/>
          </p:cNvCxnSpPr>
          <p:nvPr/>
        </p:nvCxnSpPr>
        <p:spPr bwMode="auto">
          <a:xfrm>
            <a:off x="4609986" y="3581181"/>
            <a:ext cx="421028" cy="736039"/>
          </a:xfrm>
          <a:prstGeom prst="straightConnector1">
            <a:avLst/>
          </a:prstGeom>
          <a:solidFill>
            <a:srgbClr val="00B8FF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7" name="Straight Arrow Connector 26"/>
          <p:cNvCxnSpPr>
            <a:stCxn id="12" idx="3"/>
            <a:endCxn id="19" idx="0"/>
          </p:cNvCxnSpPr>
          <p:nvPr/>
        </p:nvCxnSpPr>
        <p:spPr bwMode="auto">
          <a:xfrm flipH="1">
            <a:off x="5031014" y="3558923"/>
            <a:ext cx="474361" cy="758297"/>
          </a:xfrm>
          <a:prstGeom prst="straightConnector1">
            <a:avLst/>
          </a:prstGeom>
          <a:solidFill>
            <a:srgbClr val="00B8FF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2" name="Straight Arrow Connector 31"/>
          <p:cNvCxnSpPr>
            <a:stCxn id="12" idx="5"/>
            <a:endCxn id="21" idx="0"/>
          </p:cNvCxnSpPr>
          <p:nvPr/>
        </p:nvCxnSpPr>
        <p:spPr bwMode="auto">
          <a:xfrm>
            <a:off x="5773659" y="3558923"/>
            <a:ext cx="454784" cy="747409"/>
          </a:xfrm>
          <a:prstGeom prst="straightConnector1">
            <a:avLst/>
          </a:prstGeom>
          <a:solidFill>
            <a:srgbClr val="00B8FF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35" name="TextBox 34"/>
              <p:cNvSpPr txBox="1"/>
              <p:nvPr/>
            </p:nvSpPr>
            <p:spPr>
              <a:xfrm>
                <a:off x="3506957" y="3365357"/>
                <a:ext cx="715624" cy="6817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200" b="0" i="1" dirty="0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200" b="0" i="1" dirty="0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200" b="0" i="1" dirty="0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2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6957" y="3365357"/>
                <a:ext cx="715624" cy="68179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6" name="TextBox 35"/>
              <p:cNvSpPr txBox="1"/>
              <p:nvPr/>
            </p:nvSpPr>
            <p:spPr>
              <a:xfrm>
                <a:off x="4236302" y="3866102"/>
                <a:ext cx="715624" cy="6817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200" b="0" i="1" dirty="0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200" b="0" i="1" dirty="0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200" b="0" i="1" dirty="0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22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36302" y="3866102"/>
                <a:ext cx="715624" cy="68179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7" name="TextBox 36"/>
              <p:cNvSpPr txBox="1"/>
              <p:nvPr/>
            </p:nvSpPr>
            <p:spPr>
              <a:xfrm>
                <a:off x="5118047" y="3833445"/>
                <a:ext cx="715624" cy="6838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200" b="0" i="1" dirty="0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200" b="0" i="1" dirty="0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200" b="0" i="1" dirty="0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US" sz="22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8047" y="3833445"/>
                <a:ext cx="715624" cy="68384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8" name="TextBox 37"/>
              <p:cNvSpPr txBox="1"/>
              <p:nvPr/>
            </p:nvSpPr>
            <p:spPr>
              <a:xfrm>
                <a:off x="5912704" y="3354471"/>
                <a:ext cx="715624" cy="6838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200" b="0" i="1" dirty="0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200" b="0" i="1" dirty="0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sz="2200" b="0" i="1" dirty="0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US" sz="22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12704" y="3354471"/>
                <a:ext cx="715624" cy="68384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Text Box 46"/>
          <p:cNvSpPr txBox="1">
            <a:spLocks noChangeArrowheads="1"/>
          </p:cNvSpPr>
          <p:nvPr/>
        </p:nvSpPr>
        <p:spPr bwMode="auto">
          <a:xfrm>
            <a:off x="21280" y="6621519"/>
            <a:ext cx="10080625" cy="5502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infinite-horizon problems we cannot start at the end…</a:t>
            </a:r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Oval 8"/>
          <p:cNvSpPr>
            <a:spLocks noChangeAspect="1" noChangeArrowheads="1"/>
          </p:cNvSpPr>
          <p:nvPr/>
        </p:nvSpPr>
        <p:spPr bwMode="auto">
          <a:xfrm>
            <a:off x="3318221" y="5408032"/>
            <a:ext cx="381000" cy="349250"/>
          </a:xfrm>
          <a:prstGeom prst="ellipse">
            <a:avLst/>
          </a:prstGeom>
          <a:solidFill>
            <a:schemeClr val="bg2">
              <a:alpha val="55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41" name="Oval 8"/>
          <p:cNvSpPr>
            <a:spLocks noChangeAspect="1" noChangeArrowheads="1"/>
          </p:cNvSpPr>
          <p:nvPr/>
        </p:nvSpPr>
        <p:spPr bwMode="auto">
          <a:xfrm>
            <a:off x="5144267" y="5408032"/>
            <a:ext cx="381000" cy="349250"/>
          </a:xfrm>
          <a:prstGeom prst="ellipse">
            <a:avLst/>
          </a:prstGeom>
          <a:solidFill>
            <a:schemeClr val="bg2">
              <a:alpha val="55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42" name="Oval 8"/>
          <p:cNvSpPr>
            <a:spLocks noChangeAspect="1" noChangeArrowheads="1"/>
          </p:cNvSpPr>
          <p:nvPr/>
        </p:nvSpPr>
        <p:spPr bwMode="auto">
          <a:xfrm>
            <a:off x="3926903" y="5408032"/>
            <a:ext cx="381000" cy="349250"/>
          </a:xfrm>
          <a:prstGeom prst="ellipse">
            <a:avLst/>
          </a:prstGeom>
          <a:solidFill>
            <a:schemeClr val="bg2">
              <a:alpha val="55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43" name="Oval 8"/>
          <p:cNvSpPr>
            <a:spLocks noChangeAspect="1" noChangeArrowheads="1"/>
          </p:cNvSpPr>
          <p:nvPr/>
        </p:nvSpPr>
        <p:spPr bwMode="auto">
          <a:xfrm>
            <a:off x="5752949" y="5408032"/>
            <a:ext cx="381000" cy="349250"/>
          </a:xfrm>
          <a:prstGeom prst="ellipse">
            <a:avLst/>
          </a:prstGeom>
          <a:solidFill>
            <a:schemeClr val="bg2">
              <a:alpha val="55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44" name="Oval 8"/>
          <p:cNvSpPr>
            <a:spLocks noChangeAspect="1" noChangeArrowheads="1"/>
          </p:cNvSpPr>
          <p:nvPr/>
        </p:nvSpPr>
        <p:spPr bwMode="auto">
          <a:xfrm>
            <a:off x="4535585" y="5408032"/>
            <a:ext cx="381000" cy="349250"/>
          </a:xfrm>
          <a:prstGeom prst="ellipse">
            <a:avLst/>
          </a:prstGeom>
          <a:solidFill>
            <a:schemeClr val="bg2">
              <a:alpha val="55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45" name="Oval 8"/>
          <p:cNvSpPr>
            <a:spLocks noChangeAspect="1" noChangeArrowheads="1"/>
          </p:cNvSpPr>
          <p:nvPr/>
        </p:nvSpPr>
        <p:spPr bwMode="auto">
          <a:xfrm>
            <a:off x="6361630" y="5408032"/>
            <a:ext cx="381000" cy="349250"/>
          </a:xfrm>
          <a:prstGeom prst="ellipse">
            <a:avLst/>
          </a:prstGeom>
          <a:solidFill>
            <a:schemeClr val="bg2">
              <a:alpha val="55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46" name="Text Box 46"/>
          <p:cNvSpPr txBox="1">
            <a:spLocks noChangeArrowheads="1"/>
          </p:cNvSpPr>
          <p:nvPr/>
        </p:nvSpPr>
        <p:spPr bwMode="auto">
          <a:xfrm>
            <a:off x="760283" y="1442849"/>
            <a:ext cx="3560272" cy="5502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Game tree/DAG</a:t>
            </a:r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7" name="Straight Arrow Connector 46"/>
          <p:cNvCxnSpPr>
            <a:stCxn id="20" idx="3"/>
            <a:endCxn id="40" idx="0"/>
          </p:cNvCxnSpPr>
          <p:nvPr/>
        </p:nvCxnSpPr>
        <p:spPr bwMode="auto">
          <a:xfrm flipH="1">
            <a:off x="3508721" y="4626210"/>
            <a:ext cx="190719" cy="781822"/>
          </a:xfrm>
          <a:prstGeom prst="straightConnector1">
            <a:avLst/>
          </a:prstGeom>
          <a:solidFill>
            <a:srgbClr val="00B8FF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50" name="Straight Arrow Connector 49"/>
          <p:cNvCxnSpPr>
            <a:stCxn id="20" idx="5"/>
            <a:endCxn id="42" idx="0"/>
          </p:cNvCxnSpPr>
          <p:nvPr/>
        </p:nvCxnSpPr>
        <p:spPr bwMode="auto">
          <a:xfrm>
            <a:off x="3967724" y="4626210"/>
            <a:ext cx="149679" cy="781822"/>
          </a:xfrm>
          <a:prstGeom prst="straightConnector1">
            <a:avLst/>
          </a:prstGeom>
          <a:solidFill>
            <a:srgbClr val="00B8FF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53" name="Straight Arrow Connector 52"/>
          <p:cNvCxnSpPr>
            <a:stCxn id="19" idx="3"/>
            <a:endCxn id="44" idx="0"/>
          </p:cNvCxnSpPr>
          <p:nvPr/>
        </p:nvCxnSpPr>
        <p:spPr bwMode="auto">
          <a:xfrm flipH="1">
            <a:off x="4726085" y="4615324"/>
            <a:ext cx="170787" cy="792708"/>
          </a:xfrm>
          <a:prstGeom prst="straightConnector1">
            <a:avLst/>
          </a:prstGeom>
          <a:solidFill>
            <a:srgbClr val="00B8FF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56" name="Straight Arrow Connector 55"/>
          <p:cNvCxnSpPr>
            <a:stCxn id="19" idx="5"/>
            <a:endCxn id="41" idx="0"/>
          </p:cNvCxnSpPr>
          <p:nvPr/>
        </p:nvCxnSpPr>
        <p:spPr bwMode="auto">
          <a:xfrm>
            <a:off x="5165156" y="4615324"/>
            <a:ext cx="169611" cy="792708"/>
          </a:xfrm>
          <a:prstGeom prst="straightConnector1">
            <a:avLst/>
          </a:prstGeom>
          <a:solidFill>
            <a:srgbClr val="00B8FF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59" name="Straight Arrow Connector 58"/>
          <p:cNvCxnSpPr>
            <a:stCxn id="21" idx="3"/>
            <a:endCxn id="43" idx="0"/>
          </p:cNvCxnSpPr>
          <p:nvPr/>
        </p:nvCxnSpPr>
        <p:spPr bwMode="auto">
          <a:xfrm flipH="1">
            <a:off x="5943449" y="4604436"/>
            <a:ext cx="150852" cy="803596"/>
          </a:xfrm>
          <a:prstGeom prst="straightConnector1">
            <a:avLst/>
          </a:prstGeom>
          <a:solidFill>
            <a:srgbClr val="00B8FF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62" name="Straight Arrow Connector 61"/>
          <p:cNvCxnSpPr>
            <a:stCxn id="21" idx="5"/>
            <a:endCxn id="45" idx="0"/>
          </p:cNvCxnSpPr>
          <p:nvPr/>
        </p:nvCxnSpPr>
        <p:spPr bwMode="auto">
          <a:xfrm>
            <a:off x="6362585" y="4604436"/>
            <a:ext cx="189545" cy="803596"/>
          </a:xfrm>
          <a:prstGeom prst="straightConnector1">
            <a:avLst/>
          </a:prstGeom>
          <a:solidFill>
            <a:srgbClr val="00B8FF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66" name="Straight Arrow Connector 65"/>
          <p:cNvCxnSpPr>
            <a:endCxn id="10" idx="0"/>
          </p:cNvCxnSpPr>
          <p:nvPr/>
        </p:nvCxnSpPr>
        <p:spPr bwMode="auto">
          <a:xfrm flipH="1">
            <a:off x="5040312" y="1764416"/>
            <a:ext cx="366673" cy="451743"/>
          </a:xfrm>
          <a:prstGeom prst="straightConnector1">
            <a:avLst/>
          </a:prstGeom>
          <a:solidFill>
            <a:srgbClr val="00B8FF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9" name="TextBox 68"/>
              <p:cNvSpPr txBox="1"/>
              <p:nvPr/>
            </p:nvSpPr>
            <p:spPr>
              <a:xfrm>
                <a:off x="3264650" y="4827458"/>
                <a:ext cx="549746" cy="435825"/>
              </a:xfrm>
              <a:prstGeom prst="rect">
                <a:avLst/>
              </a:prstGeom>
              <a:solidFill>
                <a:srgbClr val="FFFFFF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2400" b="0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5</m:t>
                      </m:r>
                    </m:oMath>
                  </m:oMathPara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9" name="TextBox 6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4650" y="4827458"/>
                <a:ext cx="549746" cy="435825"/>
              </a:xfrm>
              <a:prstGeom prst="rect">
                <a:avLst/>
              </a:prstGeom>
              <a:blipFill>
                <a:blip r:embed="rId9"/>
                <a:stretch>
                  <a:fillRect r="-88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extBox 69"/>
              <p:cNvSpPr txBox="1"/>
              <p:nvPr/>
            </p:nvSpPr>
            <p:spPr>
              <a:xfrm>
                <a:off x="3907928" y="4827458"/>
                <a:ext cx="328374" cy="43582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0</m:t>
                      </m:r>
                    </m:oMath>
                  </m:oMathPara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0" name="TextBox 6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7928" y="4827458"/>
                <a:ext cx="328374" cy="435825"/>
              </a:xfrm>
              <a:prstGeom prst="rect">
                <a:avLst/>
              </a:prstGeom>
              <a:blipFill>
                <a:blip r:embed="rId10"/>
                <a:stretch>
                  <a:fillRect l="-3704" r="-129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/>
              <p:cNvSpPr txBox="1"/>
              <p:nvPr/>
            </p:nvSpPr>
            <p:spPr>
              <a:xfrm>
                <a:off x="5616414" y="4827458"/>
                <a:ext cx="715624" cy="43582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3</m:t>
                      </m:r>
                      <m:r>
                        <a:rPr lang="en-US" sz="2400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0</m:t>
                      </m:r>
                    </m:oMath>
                  </m:oMathPara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1" name="TextBox 7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6414" y="4827458"/>
                <a:ext cx="715624" cy="43582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2" name="TextBox 71"/>
              <p:cNvSpPr txBox="1"/>
              <p:nvPr/>
            </p:nvSpPr>
            <p:spPr>
              <a:xfrm>
                <a:off x="6231990" y="4827458"/>
                <a:ext cx="715624" cy="43582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2400" b="0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5</m:t>
                      </m:r>
                    </m:oMath>
                  </m:oMathPara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2" name="TextBox 7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1990" y="4827458"/>
                <a:ext cx="715624" cy="43582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3" name="TextBox 72"/>
              <p:cNvSpPr txBox="1"/>
              <p:nvPr/>
            </p:nvSpPr>
            <p:spPr>
              <a:xfrm>
                <a:off x="4364555" y="4827458"/>
                <a:ext cx="715624" cy="43582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15</m:t>
                      </m:r>
                    </m:oMath>
                  </m:oMathPara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3" name="TextBox 7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4555" y="4827458"/>
                <a:ext cx="715624" cy="43582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4" name="TextBox 73"/>
              <p:cNvSpPr txBox="1"/>
              <p:nvPr/>
            </p:nvSpPr>
            <p:spPr>
              <a:xfrm>
                <a:off x="4958359" y="4827458"/>
                <a:ext cx="715624" cy="43582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2400" b="0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8</m:t>
                      </m:r>
                    </m:oMath>
                  </m:oMathPara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4" name="TextBox 7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8359" y="4827458"/>
                <a:ext cx="715624" cy="435825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5" name="Text Box 46"/>
          <p:cNvSpPr txBox="1">
            <a:spLocks noChangeArrowheads="1"/>
          </p:cNvSpPr>
          <p:nvPr/>
        </p:nvSpPr>
        <p:spPr bwMode="auto">
          <a:xfrm>
            <a:off x="6742630" y="4204893"/>
            <a:ext cx="3348392" cy="5502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One step to go</a:t>
            </a:r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6" name="Text Box 46"/>
          <p:cNvSpPr txBox="1">
            <a:spLocks noChangeArrowheads="1"/>
          </p:cNvSpPr>
          <p:nvPr/>
        </p:nvSpPr>
        <p:spPr bwMode="auto">
          <a:xfrm>
            <a:off x="6742630" y="2147491"/>
            <a:ext cx="3348392" cy="5502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Two steps to go</a:t>
            </a:r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7" name="TextBox 76"/>
              <p:cNvSpPr txBox="1"/>
              <p:nvPr/>
            </p:nvSpPr>
            <p:spPr>
              <a:xfrm>
                <a:off x="2964985" y="4291492"/>
                <a:ext cx="549746" cy="435825"/>
              </a:xfrm>
              <a:prstGeom prst="rect">
                <a:avLst/>
              </a:prstGeom>
              <a:solidFill>
                <a:srgbClr val="FFFFFF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2400" b="0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5</m:t>
                      </m:r>
                    </m:oMath>
                  </m:oMathPara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7" name="TextBox 7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4985" y="4291492"/>
                <a:ext cx="549746" cy="435825"/>
              </a:xfrm>
              <a:prstGeom prst="rect">
                <a:avLst/>
              </a:prstGeom>
              <a:blipFill>
                <a:blip r:embed="rId15"/>
                <a:stretch>
                  <a:fillRect r="-87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8" name="TextBox 77"/>
              <p:cNvSpPr txBox="1"/>
              <p:nvPr/>
            </p:nvSpPr>
            <p:spPr>
              <a:xfrm>
                <a:off x="4760367" y="3713450"/>
                <a:ext cx="549746" cy="4358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15</m:t>
                      </m:r>
                    </m:oMath>
                  </m:oMathPara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8" name="TextBox 7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0367" y="3713450"/>
                <a:ext cx="549746" cy="435825"/>
              </a:xfrm>
              <a:prstGeom prst="rect">
                <a:avLst/>
              </a:prstGeom>
              <a:blipFill>
                <a:blip r:embed="rId16"/>
                <a:stretch>
                  <a:fillRect l="-2222" r="-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9" name="TextBox 78"/>
              <p:cNvSpPr txBox="1"/>
              <p:nvPr/>
            </p:nvSpPr>
            <p:spPr>
              <a:xfrm>
                <a:off x="6507863" y="4279508"/>
                <a:ext cx="549746" cy="435825"/>
              </a:xfrm>
              <a:prstGeom prst="rect">
                <a:avLst/>
              </a:prstGeom>
              <a:solidFill>
                <a:srgbClr val="FFFFFF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2400" b="0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5</m:t>
                      </m:r>
                    </m:oMath>
                  </m:oMathPara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9" name="TextBox 7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7863" y="4279508"/>
                <a:ext cx="549746" cy="435825"/>
              </a:xfrm>
              <a:prstGeom prst="rect">
                <a:avLst/>
              </a:prstGeom>
              <a:blipFill>
                <a:blip r:embed="rId17"/>
                <a:stretch>
                  <a:fillRect r="-88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0" name="TextBox 79"/>
              <p:cNvSpPr txBox="1"/>
              <p:nvPr/>
            </p:nvSpPr>
            <p:spPr>
              <a:xfrm>
                <a:off x="611212" y="1997113"/>
                <a:ext cx="3368314" cy="735394"/>
              </a:xfrm>
              <a:prstGeom prst="rect">
                <a:avLst/>
              </a:prstGeom>
              <a:solidFill>
                <a:srgbClr val="FFFFFF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10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5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15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15</m:t>
                      </m:r>
                    </m:oMath>
                  </m:oMathPara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80" name="TextBox 7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212" y="1997113"/>
                <a:ext cx="3368314" cy="735394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1" name="TextBox 80"/>
              <p:cNvSpPr txBox="1"/>
              <p:nvPr/>
            </p:nvSpPr>
            <p:spPr>
              <a:xfrm>
                <a:off x="327060" y="2686034"/>
                <a:ext cx="3895522" cy="737638"/>
              </a:xfrm>
              <a:prstGeom prst="rect">
                <a:avLst/>
              </a:prstGeom>
              <a:solidFill>
                <a:srgbClr val="FFFFFF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20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15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den>
                      </m:f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5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21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.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66</m:t>
                      </m:r>
                    </m:oMath>
                  </m:oMathPara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81" name="TextBox 8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060" y="2686034"/>
                <a:ext cx="3895522" cy="737638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1873674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39" grpId="0"/>
      <p:bldP spid="46" grpId="0"/>
      <p:bldP spid="75" grpId="0"/>
      <p:bldP spid="7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21909"/>
            <a:ext cx="10080625" cy="873125"/>
          </a:xfrm>
        </p:spPr>
        <p:txBody>
          <a:bodyPr/>
          <a:lstStyle/>
          <a:p>
            <a:r>
              <a:rPr lang="en-US" sz="3800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Backward induction </a:t>
            </a:r>
            <a:r>
              <a:rPr lang="en-US" sz="3800" dirty="0" smtClean="0">
                <a:solidFill>
                  <a:srgbClr val="0033CC"/>
                </a:solidFill>
                <a:cs typeface="Times New Roman" panose="02020603050405020304" pitchFamily="18" charset="0"/>
              </a:rPr>
              <a:t>/ </a:t>
            </a:r>
            <a:r>
              <a:rPr lang="en-US" sz="3800" dirty="0" smtClean="0">
                <a:solidFill>
                  <a:srgbClr val="00B050"/>
                </a:solidFill>
                <a:cs typeface="Times New Roman" panose="02020603050405020304" pitchFamily="18" charset="0"/>
              </a:rPr>
              <a:t>Dynamic programming</a:t>
            </a:r>
            <a:endParaRPr lang="en-US" sz="3800" dirty="0">
              <a:solidFill>
                <a:srgbClr val="00B050"/>
              </a:solidFill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 Box 49"/>
              <p:cNvSpPr txBox="1">
                <a:spLocks noChangeArrowheads="1"/>
              </p:cNvSpPr>
              <p:nvPr/>
            </p:nvSpPr>
            <p:spPr bwMode="auto">
              <a:xfrm>
                <a:off x="21767" y="2149599"/>
                <a:ext cx="10080625" cy="29056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𝑉𝑎</m:t>
                      </m:r>
                      <m:sSub>
                        <m:sSub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𝑙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𝑢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 </m:t>
                      </m:r>
                      <m:d>
                        <m:dPr>
                          <m:begChr m:val="{"/>
                          <m:endChr m:val=""/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func>
                                  <m:funcPr>
                                    <m:ctrlP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uncPr>
                                  <m:fName>
                                    <m:limLow>
                                      <m:limLowPr>
                                        <m:ctrlPr>
                                          <a:rPr lang="en-US" sz="2800" b="0" i="1" smtClean="0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limLowPr>
                                      <m:e>
                                        <m:r>
                                          <m:rPr>
                                            <m:sty m:val="p"/>
                                            <m:brk m:alnAt="7"/>
                                          </m:rPr>
                                          <a:rPr lang="en-US" sz="2800" b="0" i="0" smtClean="0">
                                            <a:solidFill>
                                              <a:srgbClr val="00B050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m</m:t>
                                        </m:r>
                                        <m:r>
                                          <m:rPr>
                                            <m:sty m:val="p"/>
                                          </m:rPr>
                                          <a:rPr lang="en-US" sz="2800" b="0" i="0" smtClean="0">
                                            <a:solidFill>
                                              <a:srgbClr val="00B050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in</m:t>
                                        </m:r>
                                      </m:e>
                                      <m:lim>
                                        <m:d>
                                          <m:dPr>
                                            <m:ctrlPr>
                                              <a:rPr lang="en-US" sz="2800" b="0" i="1" smtClean="0">
                                                <a:solidFill>
                                                  <a:srgbClr val="0033CC"/>
                                                </a:solidFill>
                                                <a:latin typeface="Cambria Math" panose="02040503050406030204" pitchFamily="18" charset="0"/>
                                                <a:cs typeface="Times New Roman" panose="020206030504050203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m:rPr>
                                                <m:brk m:alnAt="7"/>
                                              </m:rPr>
                                              <a:rPr lang="en-US" sz="2800" b="0" i="1" smtClean="0">
                                                <a:solidFill>
                                                  <a:srgbClr val="0033CC"/>
                                                </a:solidFill>
                                                <a:latin typeface="Cambria Math" panose="02040503050406030204" pitchFamily="18" charset="0"/>
                                                <a:cs typeface="Times New Roman" panose="02020603050405020304" pitchFamily="18" charset="0"/>
                                              </a:rPr>
                                              <m:t>𝑢</m:t>
                                            </m:r>
                                            <m:r>
                                              <a:rPr lang="en-US" sz="2800" b="0" i="1" smtClean="0">
                                                <a:solidFill>
                                                  <a:srgbClr val="0033CC"/>
                                                </a:solidFill>
                                                <a:latin typeface="Cambria Math" panose="02040503050406030204" pitchFamily="18" charset="0"/>
                                                <a:cs typeface="Times New Roman" panose="02020603050405020304" pitchFamily="18" charset="0"/>
                                              </a:rPr>
                                              <m:t>,</m:t>
                                            </m:r>
                                            <m:r>
                                              <a:rPr lang="en-US" sz="2800" b="0" i="1" smtClean="0">
                                                <a:solidFill>
                                                  <a:srgbClr val="0033CC"/>
                                                </a:solidFill>
                                                <a:latin typeface="Cambria Math" panose="02040503050406030204" pitchFamily="18" charset="0"/>
                                                <a:cs typeface="Times New Roman" panose="02020603050405020304" pitchFamily="18" charset="0"/>
                                              </a:rPr>
                                              <m:t>𝑣</m:t>
                                            </m:r>
                                          </m:e>
                                        </m:d>
                                        <m:r>
                                          <a:rPr lang="en-US" sz="2800" b="0" i="1" smtClean="0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∈</m:t>
                                        </m:r>
                                        <m:r>
                                          <a:rPr lang="en-US" sz="2800" b="0" i="1" smtClean="0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𝐸</m:t>
                                        </m:r>
                                      </m:lim>
                                    </m:limLow>
                                  </m:fName>
                                  <m:e>
                                    <m: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𝑐</m:t>
                                    </m:r>
                                    <m:d>
                                      <m:dPr>
                                        <m:ctrlPr>
                                          <a:rPr lang="en-US" sz="2800" b="0" i="1" smtClean="0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sz="2800" b="0" i="1" smtClean="0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𝑢</m:t>
                                        </m:r>
                                        <m:r>
                                          <a:rPr lang="en-US" sz="2800" b="0" i="1" smtClean="0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,</m:t>
                                        </m:r>
                                        <m:r>
                                          <a:rPr lang="en-US" sz="2800" b="0" i="1" smtClean="0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𝑣</m:t>
                                        </m:r>
                                      </m:e>
                                    </m:d>
                                    <m: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+</m:t>
                                    </m:r>
                                    <m: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𝑉𝑎</m:t>
                                    </m:r>
                                    <m:sSub>
                                      <m:sSubPr>
                                        <m:ctrlPr>
                                          <a:rPr lang="en-US" sz="2800" b="0" i="1" smtClean="0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800" b="0" i="1" smtClean="0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𝑙</m:t>
                                        </m:r>
                                      </m:e>
                                      <m:sub>
                                        <m:r>
                                          <a:rPr lang="en-US" sz="2800" b="0" i="1" smtClean="0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𝑇</m:t>
                                        </m:r>
                                      </m:sub>
                                    </m:sSub>
                                    <m: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(</m:t>
                                    </m:r>
                                    <m: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𝑣</m:t>
                                    </m:r>
                                    <m: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)</m:t>
                                    </m:r>
                                  </m:e>
                                </m:func>
                                <m:r>
                                  <m:rPr>
                                    <m:brk m:alnAt="7"/>
                                  </m:rP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 </m:t>
                                </m:r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 ,     </m:t>
                                </m:r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𝑢</m:t>
                                </m:r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∈</m:t>
                                </m:r>
                                <m:sSub>
                                  <m:sSubPr>
                                    <m:ctrlP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𝑉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en-US" sz="2800" b="0" i="1" smtClean="0">
                                        <a:solidFill>
                                          <a:srgbClr val="00B050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min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func>
                                  <m:funcPr>
                                    <m:ctrlPr>
                                      <a:rPr lang="en-US" sz="28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uncPr>
                                  <m:fName>
                                    <m:limLow>
                                      <m:limLowPr>
                                        <m:ctrlPr>
                                          <a:rPr lang="en-US" sz="2800" i="1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limLow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 sz="2800" b="0" i="0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max</m:t>
                                        </m:r>
                                      </m:e>
                                      <m:lim>
                                        <m:d>
                                          <m:dPr>
                                            <m:ctrlPr>
                                              <a:rPr lang="en-US" sz="2800" i="1">
                                                <a:solidFill>
                                                  <a:srgbClr val="0033CC"/>
                                                </a:solidFill>
                                                <a:latin typeface="Cambria Math" panose="02040503050406030204" pitchFamily="18" charset="0"/>
                                                <a:cs typeface="Times New Roman" panose="020206030504050203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m:rPr>
                                                <m:brk m:alnAt="7"/>
                                              </m:rPr>
                                              <a:rPr lang="en-US" sz="2800" i="1">
                                                <a:solidFill>
                                                  <a:srgbClr val="0033CC"/>
                                                </a:solidFill>
                                                <a:latin typeface="Cambria Math" panose="02040503050406030204" pitchFamily="18" charset="0"/>
                                                <a:cs typeface="Times New Roman" panose="02020603050405020304" pitchFamily="18" charset="0"/>
                                              </a:rPr>
                                              <m:t>𝑢</m:t>
                                            </m:r>
                                            <m:r>
                                              <a:rPr lang="en-US" sz="2800" i="1">
                                                <a:solidFill>
                                                  <a:srgbClr val="0033CC"/>
                                                </a:solidFill>
                                                <a:latin typeface="Cambria Math" panose="02040503050406030204" pitchFamily="18" charset="0"/>
                                                <a:cs typeface="Times New Roman" panose="02020603050405020304" pitchFamily="18" charset="0"/>
                                              </a:rPr>
                                              <m:t>,</m:t>
                                            </m:r>
                                            <m:r>
                                              <a:rPr lang="en-US" sz="2800" i="1">
                                                <a:solidFill>
                                                  <a:srgbClr val="0033CC"/>
                                                </a:solidFill>
                                                <a:latin typeface="Cambria Math" panose="02040503050406030204" pitchFamily="18" charset="0"/>
                                                <a:cs typeface="Times New Roman" panose="02020603050405020304" pitchFamily="18" charset="0"/>
                                              </a:rPr>
                                              <m:t>𝑣</m:t>
                                            </m:r>
                                          </m:e>
                                        </m:d>
                                        <m:r>
                                          <a:rPr lang="en-US" sz="2800" i="1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∈</m:t>
                                        </m:r>
                                        <m:r>
                                          <a:rPr lang="en-US" sz="2800" i="1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𝐸</m:t>
                                        </m:r>
                                      </m:lim>
                                    </m:limLow>
                                  </m:fName>
                                  <m:e>
                                    <m:r>
                                      <a:rPr lang="en-US" sz="28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𝑐</m:t>
                                    </m:r>
                                    <m:d>
                                      <m:dPr>
                                        <m:ctrlPr>
                                          <a:rPr lang="en-US" sz="2800" i="1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sz="2800" i="1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𝑢</m:t>
                                        </m:r>
                                        <m:r>
                                          <a:rPr lang="en-US" sz="2800" i="1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,</m:t>
                                        </m:r>
                                        <m:r>
                                          <a:rPr lang="en-US" sz="2800" i="1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𝑣</m:t>
                                        </m:r>
                                      </m:e>
                                    </m:d>
                                    <m:r>
                                      <a:rPr lang="en-US" sz="28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+</m:t>
                                    </m:r>
                                    <m:r>
                                      <a:rPr lang="en-US" sz="28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𝑉𝑎</m:t>
                                    </m:r>
                                    <m:sSub>
                                      <m:sSubPr>
                                        <m:ctrlPr>
                                          <a:rPr lang="en-US" sz="2800" i="1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800" i="1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𝑙</m:t>
                                        </m:r>
                                      </m:e>
                                      <m:sub>
                                        <m:r>
                                          <a:rPr lang="en-US" sz="2800" i="1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𝑇</m:t>
                                        </m:r>
                                      </m:sub>
                                    </m:sSub>
                                    <m:r>
                                      <a:rPr lang="en-US" sz="28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(</m:t>
                                    </m:r>
                                    <m:r>
                                      <a:rPr lang="en-US" sz="28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𝑣</m:t>
                                    </m:r>
                                    <m:r>
                                      <a:rPr lang="en-US" sz="28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)</m:t>
                                    </m:r>
                                  </m:e>
                                </m:func>
                                <m:r>
                                  <m:rPr>
                                    <m:brk m:alnAt="7"/>
                                  </m:rPr>
                                  <a:rPr lang="en-US" sz="28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 </m:t>
                                </m:r>
                                <m:r>
                                  <a:rPr lang="en-US" sz="28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 ,     </m:t>
                                </m:r>
                                <m:r>
                                  <a:rPr lang="en-US" sz="28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𝑢</m:t>
                                </m:r>
                                <m:r>
                                  <a:rPr lang="en-US" sz="28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∈</m:t>
                                </m:r>
                                <m:sSub>
                                  <m:sSubPr>
                                    <m:ctrlPr>
                                      <a:rPr lang="en-US" sz="28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𝑉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en-US" sz="2800" i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m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n-US" sz="2800" b="0" i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ax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nary>
                                  <m:naryPr>
                                    <m:chr m:val="∑"/>
                                    <m:supHide m:val="on"/>
                                    <m:ctrlPr>
                                      <a:rPr lang="en-US" sz="28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naryPr>
                                  <m:sub>
                                    <m:d>
                                      <m:dPr>
                                        <m:ctrlPr>
                                          <a:rPr lang="en-US" sz="2800" i="1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sz="2800" i="1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𝑢</m:t>
                                        </m:r>
                                        <m:r>
                                          <a:rPr lang="en-US" sz="2800" i="1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,</m:t>
                                        </m:r>
                                        <m:r>
                                          <a:rPr lang="en-US" sz="2800" i="1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𝑣</m:t>
                                        </m:r>
                                      </m:e>
                                    </m:d>
                                    <m:r>
                                      <a:rPr lang="en-US" sz="28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∈</m:t>
                                    </m:r>
                                    <m:r>
                                      <a:rPr lang="en-US" sz="28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𝐸</m:t>
                                    </m:r>
                                  </m:sub>
                                  <m:sup/>
                                  <m:e>
                                    <m:r>
                                      <a:rPr lang="en-US" sz="28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𝑝</m:t>
                                    </m:r>
                                    <m:d>
                                      <m:dPr>
                                        <m:ctrlPr>
                                          <a:rPr lang="en-US" sz="2800" i="1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sz="2800" i="1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𝑢</m:t>
                                        </m:r>
                                        <m:r>
                                          <a:rPr lang="en-US" sz="2800" i="1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,</m:t>
                                        </m:r>
                                        <m:r>
                                          <a:rPr lang="en-US" sz="2800" i="1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𝑣</m:t>
                                        </m:r>
                                      </m:e>
                                    </m:d>
                                    <m:r>
                                      <a:rPr lang="en-US" sz="28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 </m:t>
                                    </m:r>
                                    <m:r>
                                      <a:rPr lang="en-US" sz="28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𝑉𝑎</m:t>
                                    </m:r>
                                    <m:sSub>
                                      <m:sSubPr>
                                        <m:ctrlPr>
                                          <a:rPr lang="en-US" sz="2800" i="1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800" i="1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𝑙</m:t>
                                        </m:r>
                                      </m:e>
                                      <m:sub>
                                        <m:r>
                                          <a:rPr lang="en-US" sz="2800" i="1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𝑇</m:t>
                                        </m:r>
                                        <m:r>
                                          <a:rPr lang="en-US" sz="2800" b="0" i="1" smtClean="0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−</m:t>
                                        </m:r>
                                        <m:r>
                                          <a:rPr lang="en-US" sz="2800" b="0" i="1" smtClean="0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r>
                                      <a:rPr lang="en-US" sz="28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(</m:t>
                                    </m:r>
                                    <m:r>
                                      <a:rPr lang="en-US" sz="28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𝑣</m:t>
                                    </m:r>
                                    <m:r>
                                      <a:rPr lang="en-US" sz="28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)</m:t>
                                    </m:r>
                                  </m:e>
                                </m:nary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    </m:t>
                                </m:r>
                                <m:r>
                                  <a:rPr lang="en-US" sz="28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,     </m:t>
                                </m:r>
                                <m:r>
                                  <a:rPr lang="en-US" sz="28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𝑢</m:t>
                                </m:r>
                                <m:r>
                                  <a:rPr lang="en-US" sz="28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∈</m:t>
                                </m:r>
                                <m:sSub>
                                  <m:sSubPr>
                                    <m:ctrlPr>
                                      <a:rPr lang="en-US" sz="28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𝑉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en-US" sz="2800" b="0" i="0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rand</m:t>
                                    </m:r>
                                  </m:sub>
                                </m:sSub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67" y="2149599"/>
                <a:ext cx="10080625" cy="290566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Box 46"/>
              <p:cNvSpPr txBox="1">
                <a:spLocks noChangeArrowheads="1"/>
              </p:cNvSpPr>
              <p:nvPr/>
            </p:nvSpPr>
            <p:spPr bwMode="auto">
              <a:xfrm>
                <a:off x="20671" y="1849047"/>
                <a:ext cx="10080625" cy="52168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rgbClr val="00B8FF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𝑉𝑎</m:t>
                      </m:r>
                      <m:sSub>
                        <m:sSub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𝑙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</m:sSub>
                      <m:d>
                        <m:d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𝑢</m:t>
                          </m:r>
                        </m:e>
                      </m:d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0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</m:oMath>
                  </m:oMathPara>
                </a14:m>
                <a:endParaRPr lang="en-US" sz="30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 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0671" y="1849047"/>
                <a:ext cx="10080625" cy="52168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B8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 Box 46"/>
              <p:cNvSpPr txBox="1">
                <a:spLocks noChangeArrowheads="1"/>
              </p:cNvSpPr>
              <p:nvPr/>
            </p:nvSpPr>
            <p:spPr bwMode="auto">
              <a:xfrm>
                <a:off x="8687" y="1189784"/>
                <a:ext cx="10080625" cy="52168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rgbClr val="00B8FF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𝑉𝑎</m:t>
                    </m:r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𝑙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</m:sub>
                    </m:sSub>
                    <m:d>
                      <m:d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d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-- value of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in a game of length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30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 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687" y="1189784"/>
                <a:ext cx="10080625" cy="521681"/>
              </a:xfrm>
              <a:prstGeom prst="rect">
                <a:avLst/>
              </a:prstGeom>
              <a:blipFill>
                <a:blip r:embed="rId5"/>
                <a:stretch>
                  <a:fillRect t="-20930" b="-34884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B8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 Box 46"/>
              <p:cNvSpPr txBox="1">
                <a:spLocks noChangeArrowheads="1"/>
              </p:cNvSpPr>
              <p:nvPr/>
            </p:nvSpPr>
            <p:spPr bwMode="auto">
              <a:xfrm>
                <a:off x="17251" y="6273788"/>
                <a:ext cx="10080625" cy="9510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rgbClr val="00B8FF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Drawback: Running time linear in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b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Not polynomial if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given in binary.</a:t>
                </a:r>
                <a:endParaRPr lang="en-US" sz="30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Text 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7251" y="6273788"/>
                <a:ext cx="10080625" cy="951030"/>
              </a:xfrm>
              <a:prstGeom prst="rect">
                <a:avLst/>
              </a:prstGeom>
              <a:blipFill>
                <a:blip r:embed="rId6"/>
                <a:stretch>
                  <a:fillRect t="-11538" b="-19231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B8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 Box 46"/>
              <p:cNvSpPr txBox="1">
                <a:spLocks noChangeArrowheads="1"/>
              </p:cNvSpPr>
              <p:nvPr/>
            </p:nvSpPr>
            <p:spPr bwMode="auto">
              <a:xfrm>
                <a:off x="5267" y="5131650"/>
                <a:ext cx="10080625" cy="9510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rgbClr val="00B8FF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Optimal strategies can be extracted.</a:t>
                </a:r>
                <a:b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They are deterministic and depend only on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30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Text 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267" y="5131650"/>
                <a:ext cx="10080625" cy="951030"/>
              </a:xfrm>
              <a:prstGeom prst="rect">
                <a:avLst/>
              </a:prstGeom>
              <a:blipFill>
                <a:blip r:embed="rId7"/>
                <a:stretch>
                  <a:fillRect t="-11538" b="-19231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B8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7040112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8" grpId="0"/>
      <p:bldP spid="10" grpId="0"/>
      <p:bldP spid="11" grpId="0"/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56528"/>
            <a:ext cx="10080625" cy="873125"/>
          </a:xfrm>
        </p:spPr>
        <p:txBody>
          <a:bodyPr/>
          <a:lstStyle/>
          <a:p>
            <a:r>
              <a:rPr lang="en-US" dirty="0" smtClean="0">
                <a:solidFill>
                  <a:srgbClr val="0033CC"/>
                </a:solidFill>
                <a:cs typeface="Times New Roman" panose="02020603050405020304" pitchFamily="18" charset="0"/>
              </a:rPr>
              <a:t>Toy example</a:t>
            </a:r>
            <a:endParaRPr lang="en-US" sz="3200" dirty="0">
              <a:solidFill>
                <a:srgbClr val="00B050"/>
              </a:solidFill>
              <a:cs typeface="Times New Roman" panose="02020603050405020304" pitchFamily="18" charset="0"/>
            </a:endParaRPr>
          </a:p>
        </p:txBody>
      </p:sp>
      <p:sp>
        <p:nvSpPr>
          <p:cNvPr id="51" name="Oval 12"/>
          <p:cNvSpPr>
            <a:spLocks noChangeAspect="1" noChangeArrowheads="1"/>
          </p:cNvSpPr>
          <p:nvPr/>
        </p:nvSpPr>
        <p:spPr bwMode="auto">
          <a:xfrm>
            <a:off x="3854016" y="1979865"/>
            <a:ext cx="379412" cy="34925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52" name="Oval 12"/>
          <p:cNvSpPr>
            <a:spLocks noChangeAspect="1" noChangeArrowheads="1"/>
          </p:cNvSpPr>
          <p:nvPr/>
        </p:nvSpPr>
        <p:spPr bwMode="auto">
          <a:xfrm>
            <a:off x="5641719" y="1979865"/>
            <a:ext cx="379412" cy="34925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cxnSp>
        <p:nvCxnSpPr>
          <p:cNvPr id="4" name="Curved Connector 3"/>
          <p:cNvCxnSpPr>
            <a:stCxn id="51" idx="3"/>
            <a:endCxn id="51" idx="1"/>
          </p:cNvCxnSpPr>
          <p:nvPr/>
        </p:nvCxnSpPr>
        <p:spPr bwMode="auto">
          <a:xfrm rot="5400000" flipH="1">
            <a:off x="3786101" y="2154490"/>
            <a:ext cx="246958" cy="12700"/>
          </a:xfrm>
          <a:prstGeom prst="curvedConnector5">
            <a:avLst>
              <a:gd name="adj1" fmla="val -92566"/>
              <a:gd name="adj2" fmla="val 4349984"/>
              <a:gd name="adj3" fmla="val 192566"/>
            </a:avLst>
          </a:prstGeom>
          <a:solidFill>
            <a:srgbClr val="00B8FF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60" name="Curved Connector 59"/>
          <p:cNvCxnSpPr>
            <a:stCxn id="51" idx="7"/>
            <a:endCxn id="52" idx="1"/>
          </p:cNvCxnSpPr>
          <p:nvPr/>
        </p:nvCxnSpPr>
        <p:spPr bwMode="auto">
          <a:xfrm rot="5400000" flipH="1" flipV="1">
            <a:off x="4937573" y="1271302"/>
            <a:ext cx="12700" cy="1519419"/>
          </a:xfrm>
          <a:prstGeom prst="curvedConnector3">
            <a:avLst>
              <a:gd name="adj1" fmla="val 2202724"/>
            </a:avLst>
          </a:prstGeom>
          <a:solidFill>
            <a:srgbClr val="00B8FF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63" name="Curved Connector 62"/>
          <p:cNvCxnSpPr>
            <a:stCxn id="52" idx="7"/>
            <a:endCxn id="52" idx="5"/>
          </p:cNvCxnSpPr>
          <p:nvPr/>
        </p:nvCxnSpPr>
        <p:spPr bwMode="auto">
          <a:xfrm rot="16200000" flipH="1">
            <a:off x="5842088" y="2154490"/>
            <a:ext cx="246958" cy="12700"/>
          </a:xfrm>
          <a:prstGeom prst="curvedConnector5">
            <a:avLst>
              <a:gd name="adj1" fmla="val -92566"/>
              <a:gd name="adj2" fmla="val 4349984"/>
              <a:gd name="adj3" fmla="val 192566"/>
            </a:avLst>
          </a:prstGeom>
          <a:solidFill>
            <a:srgbClr val="00B8FF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/>
              <p:cNvSpPr txBox="1"/>
              <p:nvPr/>
            </p:nvSpPr>
            <p:spPr>
              <a:xfrm>
                <a:off x="2743543" y="1893648"/>
                <a:ext cx="715624" cy="5216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</m:oMath>
                  </m:oMathPara>
                </a14:m>
                <a:endParaRPr lang="en-US" sz="3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7" name="TextBox 6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3543" y="1893648"/>
                <a:ext cx="715624" cy="52168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2" name="TextBox 81"/>
              <p:cNvSpPr txBox="1"/>
              <p:nvPr/>
            </p:nvSpPr>
            <p:spPr>
              <a:xfrm>
                <a:off x="4586111" y="1162721"/>
                <a:ext cx="715624" cy="5216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10</m:t>
                      </m:r>
                    </m:oMath>
                  </m:oMathPara>
                </a14:m>
                <a:endParaRPr lang="en-US" sz="3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2" name="TextBox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6111" y="1162721"/>
                <a:ext cx="715624" cy="52168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3" name="TextBox 82"/>
              <p:cNvSpPr txBox="1"/>
              <p:nvPr/>
            </p:nvSpPr>
            <p:spPr>
              <a:xfrm>
                <a:off x="6483644" y="1893649"/>
                <a:ext cx="715624" cy="5216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0</m:t>
                      </m:r>
                    </m:oMath>
                  </m:oMathPara>
                </a14:m>
                <a:endParaRPr lang="en-US" sz="3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3" name="TextBox 8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3644" y="1893649"/>
                <a:ext cx="715624" cy="52168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4" name="Text Box 46"/>
              <p:cNvSpPr txBox="1">
                <a:spLocks noChangeArrowheads="1"/>
              </p:cNvSpPr>
              <p:nvPr/>
            </p:nvSpPr>
            <p:spPr bwMode="auto">
              <a:xfrm>
                <a:off x="2743543" y="2929564"/>
                <a:ext cx="7344059" cy="14773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rgbClr val="00B8FF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Take 10 only on the </a:t>
                </a:r>
                <a:r>
                  <a:rPr lang="en-US" sz="3000" i="1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last</a:t>
                </a: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move.</a:t>
                </a:r>
                <a:b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(Time dependent optimal strategy.)</a:t>
                </a:r>
                <a:b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𝑉𝑎</m:t>
                      </m:r>
                      <m:sSub>
                        <m:sSub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𝑙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𝑇</m:t>
                          </m:r>
                        </m:sub>
                      </m:sSub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𝑇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</m:oMath>
                  </m:oMathPara>
                </a14:m>
                <a:endParaRPr lang="en-US" sz="30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4" name="Text 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743543" y="2929564"/>
                <a:ext cx="7344059" cy="1477328"/>
              </a:xfrm>
              <a:prstGeom prst="rect">
                <a:avLst/>
              </a:prstGeom>
              <a:blipFill>
                <a:blip r:embed="rId6"/>
                <a:stretch>
                  <a:fillRect t="-5372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B8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5" name="Oval 74"/>
          <p:cNvSpPr>
            <a:spLocks noChangeAspect="1" noChangeArrowheads="1"/>
          </p:cNvSpPr>
          <p:nvPr/>
        </p:nvSpPr>
        <p:spPr bwMode="auto">
          <a:xfrm>
            <a:off x="3950093" y="2079083"/>
            <a:ext cx="179388" cy="163512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86" name="Text Box 46"/>
          <p:cNvSpPr txBox="1">
            <a:spLocks noChangeArrowheads="1"/>
          </p:cNvSpPr>
          <p:nvPr/>
        </p:nvSpPr>
        <p:spPr bwMode="auto">
          <a:xfrm>
            <a:off x="10397" y="5640225"/>
            <a:ext cx="3667751" cy="5216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Infinite horizon:</a:t>
            </a:r>
            <a:endParaRPr lang="en-US" sz="3000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7" name="Text Box 46"/>
              <p:cNvSpPr txBox="1">
                <a:spLocks noChangeArrowheads="1"/>
              </p:cNvSpPr>
              <p:nvPr/>
            </p:nvSpPr>
            <p:spPr bwMode="auto">
              <a:xfrm>
                <a:off x="2609636" y="4847402"/>
                <a:ext cx="7479676" cy="52168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rgbClr val="00B8FF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𝑉𝑎</m:t>
                      </m:r>
                      <m:sSub>
                        <m:sSub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𝑙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𝑇𝑜𝑡</m:t>
                          </m:r>
                        </m:sub>
                      </m:sSub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 +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∞</m:t>
                      </m:r>
                    </m:oMath>
                  </m:oMathPara>
                </a14:m>
                <a:endParaRPr lang="en-US" sz="30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7" name="Text 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609636" y="4847402"/>
                <a:ext cx="7479676" cy="52168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B8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8" name="Text Box 46"/>
              <p:cNvSpPr txBox="1">
                <a:spLocks noChangeArrowheads="1"/>
              </p:cNvSpPr>
              <p:nvPr/>
            </p:nvSpPr>
            <p:spPr bwMode="auto">
              <a:xfrm>
                <a:off x="2607926" y="5400492"/>
                <a:ext cx="7479676" cy="89896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rgbClr val="00B8FF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𝑉𝑎</m:t>
                      </m:r>
                      <m:sSub>
                        <m:sSub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𝑙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𝐷𝑠</m:t>
                          </m:r>
                          <m:sSub>
                            <m:sSubPr>
                              <m:ctrlP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𝜆</m:t>
                              </m:r>
                            </m:sub>
                          </m:sSub>
                        </m:sub>
                      </m:sSub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3000" b="0" i="0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max</m:t>
                          </m:r>
                        </m:fName>
                        <m:e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{ </m:t>
                          </m:r>
                          <m:f>
                            <m:fPr>
                              <m:ctrlP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𝜆</m:t>
                              </m:r>
                            </m:den>
                          </m:f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, </m:t>
                          </m:r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10</m:t>
                          </m:r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}</m:t>
                          </m:r>
                        </m:e>
                      </m:func>
                    </m:oMath>
                  </m:oMathPara>
                </a14:m>
                <a:endParaRPr lang="en-US" sz="30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8" name="Text 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607926" y="5400492"/>
                <a:ext cx="7479676" cy="89896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B8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9" name="Text Box 46"/>
              <p:cNvSpPr txBox="1">
                <a:spLocks noChangeArrowheads="1"/>
              </p:cNvSpPr>
              <p:nvPr/>
            </p:nvSpPr>
            <p:spPr bwMode="auto">
              <a:xfrm>
                <a:off x="2606216" y="6323450"/>
                <a:ext cx="7479676" cy="55656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rgbClr val="00B8FF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𝑉𝑎</m:t>
                      </m:r>
                      <m:sSub>
                        <m:sSub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𝑙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𝐴𝑣𝑔</m:t>
                          </m:r>
                        </m:sub>
                      </m:sSub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</m:oMath>
                  </m:oMathPara>
                </a14:m>
                <a:endParaRPr lang="en-US" sz="30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9" name="Text 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606216" y="6323450"/>
                <a:ext cx="7479676" cy="55656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B8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0" name="Text Box 46"/>
              <p:cNvSpPr txBox="1">
                <a:spLocks noChangeArrowheads="1"/>
              </p:cNvSpPr>
              <p:nvPr/>
            </p:nvSpPr>
            <p:spPr bwMode="auto">
              <a:xfrm>
                <a:off x="15801" y="3170761"/>
                <a:ext cx="3667751" cy="52168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rgbClr val="00B8FF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Finite horizon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  <a:endParaRPr lang="en-US" sz="30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0" name="Text 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801" y="3170761"/>
                <a:ext cx="3667751" cy="521681"/>
              </a:xfrm>
              <a:prstGeom prst="rect">
                <a:avLst/>
              </a:prstGeom>
              <a:blipFill>
                <a:blip r:embed="rId10"/>
                <a:stretch>
                  <a:fillRect t="-20930" b="-34884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B8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827414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" grpId="0"/>
      <p:bldP spid="86" grpId="0"/>
      <p:bldP spid="87" grpId="0"/>
      <p:bldP spid="88" grpId="0"/>
      <p:bldP spid="89" grpId="0"/>
      <p:bldP spid="9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007943" hangingPunct="1">
              <a:lnSpc>
                <a:spcPct val="100000"/>
              </a:lnSpc>
              <a:buClrTx/>
              <a:buSzTx/>
              <a:defRPr/>
            </a:pPr>
            <a:fld id="{71322045-5F67-491E-BB82-F45F889CE585}" type="slidenum">
              <a:rPr lang="he-IL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</a:rPr>
              <a:pPr defTabSz="1007943" hangingPunct="1">
                <a:lnSpc>
                  <a:spcPct val="100000"/>
                </a:lnSpc>
                <a:buClrTx/>
                <a:buSzTx/>
                <a:defRPr/>
              </a:pPr>
              <a:t>18</a:t>
            </a:fld>
            <a:endParaRPr lang="da-DK">
              <a:solidFill>
                <a:srgbClr val="000000"/>
              </a:solidFill>
              <a:latin typeface="Times New Roman" pitchFamily="18" charset="0"/>
              <a:ea typeface="MS PGothic" pitchFamily="34" charset="-12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29" y="305143"/>
            <a:ext cx="10079567" cy="13248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1007943" hangingPunct="1">
              <a:lnSpc>
                <a:spcPct val="100000"/>
              </a:lnSpc>
              <a:buClrTx/>
              <a:buSzTx/>
              <a:defRPr/>
            </a:pPr>
            <a:r>
              <a:rPr lang="en-US" sz="4400" kern="0" dirty="0">
                <a:solidFill>
                  <a:srgbClr val="3333CC"/>
                </a:solidFill>
                <a:ea typeface="ＭＳ Ｐゴシック" charset="-128"/>
                <a:cs typeface="Arial" panose="020B0604020202020204" pitchFamily="34" charset="0"/>
              </a:rPr>
              <a:t>0-sum 2-player matrix </a:t>
            </a:r>
            <a:r>
              <a:rPr lang="en-US" sz="4400" kern="0" dirty="0" smtClean="0">
                <a:solidFill>
                  <a:srgbClr val="3333CC"/>
                </a:solidFill>
                <a:ea typeface="ＭＳ Ｐゴシック" charset="-128"/>
                <a:cs typeface="Arial" panose="020B0604020202020204" pitchFamily="34" charset="0"/>
              </a:rPr>
              <a:t>games</a:t>
            </a:r>
            <a:r>
              <a:rPr lang="en-US" sz="4409" kern="0" dirty="0" smtClean="0">
                <a:solidFill>
                  <a:srgbClr val="3333CC"/>
                </a:solidFill>
                <a:ea typeface="ＭＳ Ｐゴシック" charset="-128"/>
                <a:cs typeface="Arial" panose="020B0604020202020204" pitchFamily="34" charset="0"/>
              </a:rPr>
              <a:t/>
            </a:r>
            <a:br>
              <a:rPr lang="en-US" sz="4409" kern="0" dirty="0" smtClean="0">
                <a:solidFill>
                  <a:srgbClr val="3333CC"/>
                </a:solidFill>
                <a:ea typeface="ＭＳ Ｐゴシック" charset="-128"/>
                <a:cs typeface="Arial" panose="020B0604020202020204" pitchFamily="34" charset="0"/>
              </a:rPr>
            </a:br>
            <a:r>
              <a:rPr lang="en-US" kern="0" dirty="0" smtClean="0">
                <a:solidFill>
                  <a:srgbClr val="00B050"/>
                </a:solidFill>
                <a:ea typeface="ＭＳ Ｐゴシック" charset="-128"/>
                <a:cs typeface="Arial" panose="020B0604020202020204" pitchFamily="34" charset="0"/>
              </a:rPr>
              <a:t>“Matching pennies”</a:t>
            </a:r>
            <a:endParaRPr lang="en-US" kern="0" dirty="0">
              <a:solidFill>
                <a:srgbClr val="00B050"/>
              </a:solidFill>
              <a:ea typeface="ＭＳ Ｐゴシック" charset="-128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571704" y="1979041"/>
                <a:ext cx="3981429" cy="997068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 defTabSz="1007943" hangingPunct="1">
                  <a:lnSpc>
                    <a:spcPct val="100000"/>
                  </a:lnSpc>
                  <a:buClrTx/>
                  <a:buSzTx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527" i="1" smtClean="0">
                          <a:solidFill>
                            <a:srgbClr val="33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𝐴</m:t>
                      </m:r>
                      <m:r>
                        <a:rPr lang="en-US" sz="3527" i="1" smtClean="0">
                          <a:solidFill>
                            <a:srgbClr val="33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3527" i="1">
                              <a:solidFill>
                                <a:srgbClr val="33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3527" i="1" smtClean="0">
                                  <a:solidFill>
                                    <a:srgbClr val="33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US" sz="3527" b="0" i="1" smtClean="0">
                                    <a:solidFill>
                                      <a:srgbClr val="33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US" sz="3527" b="0" i="1" smtClean="0">
                                    <a:solidFill>
                                      <a:srgbClr val="33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3527" b="0" i="1" smtClean="0">
                                    <a:solidFill>
                                      <a:srgbClr val="33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3527" b="0" i="1" smtClean="0">
                                    <a:solidFill>
                                      <a:srgbClr val="33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he-IL" sz="3527" dirty="0">
                  <a:solidFill>
                    <a:srgbClr val="000000"/>
                  </a:solidFill>
                  <a:latin typeface="Times New Roman" pitchFamily="18" charset="0"/>
                  <a:ea typeface="MS PGothic" pitchFamily="34" charset="-128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704" y="1979041"/>
                <a:ext cx="3981429" cy="99706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729968" y="1696089"/>
                <a:ext cx="6366926" cy="533351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 defTabSz="1007943" hangingPunct="1">
                  <a:lnSpc>
                    <a:spcPct val="100000"/>
                  </a:lnSpc>
                  <a:buClrTx/>
                  <a:buSzTx/>
                </a:pPr>
                <a:r>
                  <a:rPr lang="en-US" sz="2800" dirty="0">
                    <a:solidFill>
                      <a:srgbClr val="00B050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rPr>
                  <a:t>ROW</a:t>
                </a:r>
                <a:r>
                  <a:rPr lang="en-US" sz="2800" dirty="0">
                    <a:solidFill>
                      <a:srgbClr val="000000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solidFill>
                      <a:srgbClr val="000000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rPr>
                  <a:t>chooses </a:t>
                </a:r>
                <a:r>
                  <a:rPr lang="en-US" sz="2800" dirty="0">
                    <a:solidFill>
                      <a:srgbClr val="000000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rPr>
                  <a:t>a row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33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</m:oMath>
                </a14:m>
                <a:r>
                  <a:rPr lang="en-US" sz="2800" dirty="0">
                    <a:solidFill>
                      <a:srgbClr val="000000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rPr>
                  <a:t>.</a:t>
                </a:r>
                <a:endParaRPr lang="he-IL" sz="2800" dirty="0">
                  <a:solidFill>
                    <a:srgbClr val="000000"/>
                  </a:solidFill>
                  <a:latin typeface="Times New Roman" pitchFamily="18" charset="0"/>
                  <a:ea typeface="MS PGothic" pitchFamily="34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9968" y="1696089"/>
                <a:ext cx="6366926" cy="533351"/>
              </a:xfrm>
              <a:prstGeom prst="rect">
                <a:avLst/>
              </a:prstGeom>
              <a:blipFill>
                <a:blip r:embed="rId3"/>
                <a:stretch>
                  <a:fillRect t="-11364" b="-284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729968" y="2200068"/>
                <a:ext cx="6366926" cy="533351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 defTabSz="1007943" hangingPunct="1">
                  <a:lnSpc>
                    <a:spcPct val="100000"/>
                  </a:lnSpc>
                  <a:buClrTx/>
                  <a:buSzTx/>
                </a:pPr>
                <a:r>
                  <a:rPr lang="en-US" sz="2800" dirty="0">
                    <a:solidFill>
                      <a:srgbClr val="FF0000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rPr>
                  <a:t>COLUMN</a:t>
                </a:r>
                <a:r>
                  <a:rPr lang="en-US" sz="2800" dirty="0">
                    <a:solidFill>
                      <a:srgbClr val="000000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rPr>
                  <a:t> chooses a column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33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𝑗</m:t>
                    </m:r>
                  </m:oMath>
                </a14:m>
                <a:r>
                  <a:rPr lang="en-US" sz="2800" dirty="0">
                    <a:solidFill>
                      <a:srgbClr val="000000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rPr>
                  <a:t>.</a:t>
                </a:r>
                <a:endParaRPr lang="he-IL" sz="2800" dirty="0">
                  <a:solidFill>
                    <a:srgbClr val="000000"/>
                  </a:solidFill>
                  <a:latin typeface="Times New Roman" pitchFamily="18" charset="0"/>
                  <a:ea typeface="MS PGothic" pitchFamily="34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9968" y="2200068"/>
                <a:ext cx="6366926" cy="533351"/>
              </a:xfrm>
              <a:prstGeom prst="rect">
                <a:avLst/>
              </a:prstGeom>
              <a:blipFill>
                <a:blip r:embed="rId4"/>
                <a:stretch>
                  <a:fillRect t="-12644" b="-298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729968" y="2720845"/>
                <a:ext cx="6366926" cy="533351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 defTabSz="1007943" hangingPunct="1">
                  <a:lnSpc>
                    <a:spcPct val="100000"/>
                  </a:lnSpc>
                  <a:buClrTx/>
                  <a:buSzTx/>
                </a:pPr>
                <a:r>
                  <a:rPr lang="en-US" sz="2800" dirty="0">
                    <a:solidFill>
                      <a:srgbClr val="FF0000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rPr>
                  <a:t>COLUMN </a:t>
                </a:r>
                <a:r>
                  <a:rPr lang="en-US" sz="2800" dirty="0" smtClean="0"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rPr>
                  <a:t>pays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solidFill>
                      <a:srgbClr val="00B050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rPr>
                  <a:t>ROW</a:t>
                </a:r>
                <a:r>
                  <a:rPr lang="en-US" sz="2800" dirty="0" smtClean="0">
                    <a:solidFill>
                      <a:srgbClr val="000000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US" sz="28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[</m:t>
                    </m:r>
                    <m:r>
                      <a:rPr lang="en-US" sz="28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  <m:r>
                      <a:rPr lang="en-US" sz="28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𝑗</m:t>
                    </m:r>
                    <m:r>
                      <a:rPr lang="en-US" sz="28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en-US" sz="2800" dirty="0">
                    <a:solidFill>
                      <a:srgbClr val="000000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rPr>
                  <a:t>.</a:t>
                </a:r>
                <a:endParaRPr lang="he-IL" sz="2800" dirty="0">
                  <a:solidFill>
                    <a:srgbClr val="000000"/>
                  </a:solidFill>
                  <a:latin typeface="Times New Roman" pitchFamily="18" charset="0"/>
                  <a:ea typeface="MS PGothic" pitchFamily="34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9968" y="2720845"/>
                <a:ext cx="6366926" cy="533351"/>
              </a:xfrm>
              <a:prstGeom prst="rect">
                <a:avLst/>
              </a:prstGeom>
              <a:blipFill>
                <a:blip r:embed="rId5"/>
                <a:stretch>
                  <a:fillRect t="-11364" b="-284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529" y="3800980"/>
                <a:ext cx="10079567" cy="7190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 defTabSz="1007943" hangingPunct="1">
                  <a:lnSpc>
                    <a:spcPct val="100000"/>
                  </a:lnSpc>
                  <a:buClrTx/>
                  <a:buSzTx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33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0</m:t>
                      </m:r>
                      <m:r>
                        <a:rPr lang="en-US" sz="2800" b="0" i="1" smtClean="0">
                          <a:solidFill>
                            <a:srgbClr val="33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sz="2800" i="1">
                              <a:solidFill>
                                <a:srgbClr val="33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2800" i="1">
                                  <a:solidFill>
                                    <a:srgbClr val="33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2800">
                                  <a:solidFill>
                                    <a:srgbClr val="33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max</m:t>
                              </m:r>
                            </m:e>
                            <m:lim>
                              <m:r>
                                <a:rPr lang="en-US" sz="2800" b="0" i="1" smtClean="0">
                                  <a:solidFill>
                                    <a:srgbClr val="33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</m:lim>
                          </m:limLow>
                        </m:fName>
                        <m:e>
                          <m:func>
                            <m:funcPr>
                              <m:ctrlPr>
                                <a:rPr lang="en-US" sz="2800" i="1">
                                  <a:solidFill>
                                    <a:srgbClr val="33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uncPr>
                            <m:fName>
                              <m:limLow>
                                <m:limLowPr>
                                  <m:ctrlPr>
                                    <a:rPr lang="en-US" sz="2800" i="1">
                                      <a:solidFill>
                                        <a:srgbClr val="33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limLow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2800">
                                      <a:solidFill>
                                        <a:srgbClr val="33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min</m:t>
                                  </m:r>
                                </m:e>
                                <m:lim>
                                  <m:r>
                                    <a:rPr lang="en-US" sz="2800" b="0" i="1" smtClean="0">
                                      <a:solidFill>
                                        <a:srgbClr val="33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𝑗</m:t>
                                  </m:r>
                                </m:lim>
                              </m:limLow>
                            </m:fName>
                            <m:e>
                              <m:r>
                                <a:rPr lang="en-US" sz="2800" i="1">
                                  <a:solidFill>
                                    <a:srgbClr val="33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𝐴</m:t>
                              </m:r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sz="2800" i="1">
                                      <a:solidFill>
                                        <a:srgbClr val="33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i="1">
                                      <a:solidFill>
                                        <a:srgbClr val="33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𝑖</m:t>
                                  </m:r>
                                  <m:r>
                                    <a:rPr lang="en-US" sz="2800" i="1">
                                      <a:solidFill>
                                        <a:srgbClr val="33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,</m:t>
                                  </m:r>
                                  <m:r>
                                    <a:rPr lang="en-US" sz="2800" i="1">
                                      <a:solidFill>
                                        <a:srgbClr val="33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𝑗</m:t>
                                  </m:r>
                                </m:e>
                              </m:d>
                            </m:e>
                          </m:func>
                        </m:e>
                      </m:func>
                      <m:r>
                        <a:rPr lang="en-US" sz="2800" b="0" i="1" smtClean="0">
                          <a:solidFill>
                            <a:srgbClr val="33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&lt;</m:t>
                      </m:r>
                      <m:func>
                        <m:funcPr>
                          <m:ctrlPr>
                            <a:rPr lang="en-US" sz="2800" i="1">
                              <a:solidFill>
                                <a:srgbClr val="33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2800" i="1">
                                  <a:solidFill>
                                    <a:srgbClr val="33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2800">
                                  <a:solidFill>
                                    <a:srgbClr val="33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min</m:t>
                              </m:r>
                            </m:e>
                            <m:lim>
                              <m:r>
                                <a:rPr lang="en-US" sz="2800" b="0" i="1" smtClean="0">
                                  <a:solidFill>
                                    <a:srgbClr val="33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𝑗</m:t>
                              </m:r>
                            </m:lim>
                          </m:limLow>
                        </m:fName>
                        <m:e>
                          <m:func>
                            <m:funcPr>
                              <m:ctrlPr>
                                <a:rPr lang="en-US" sz="2800" i="1">
                                  <a:solidFill>
                                    <a:srgbClr val="33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uncPr>
                            <m:fName>
                              <m:limLow>
                                <m:limLowPr>
                                  <m:ctrlPr>
                                    <a:rPr lang="en-US" sz="2800" i="1">
                                      <a:solidFill>
                                        <a:srgbClr val="33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limLow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2800">
                                      <a:solidFill>
                                        <a:srgbClr val="33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max</m:t>
                                  </m:r>
                                </m:e>
                                <m:lim>
                                  <m:r>
                                    <a:rPr lang="en-US" sz="2800" b="0" i="1" smtClean="0">
                                      <a:solidFill>
                                        <a:srgbClr val="33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𝑖</m:t>
                                  </m:r>
                                </m:lim>
                              </m:limLow>
                            </m:fName>
                            <m:e>
                              <m:r>
                                <a:rPr lang="en-US" sz="2800" i="1">
                                  <a:solidFill>
                                    <a:srgbClr val="33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𝐴</m:t>
                              </m:r>
                              <m:r>
                                <a:rPr lang="en-US" sz="2800" i="1">
                                  <a:solidFill>
                                    <a:srgbClr val="33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[</m:t>
                              </m:r>
                              <m:r>
                                <a:rPr lang="en-US" sz="2800" i="1">
                                  <a:solidFill>
                                    <a:srgbClr val="33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  <m:r>
                                <a:rPr lang="en-US" sz="2800" i="1">
                                  <a:solidFill>
                                    <a:srgbClr val="33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r>
                                <a:rPr lang="en-US" sz="2800" i="1">
                                  <a:solidFill>
                                    <a:srgbClr val="33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𝑗</m:t>
                              </m:r>
                              <m:r>
                                <a:rPr lang="en-US" sz="2800" i="1">
                                  <a:solidFill>
                                    <a:srgbClr val="33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]</m:t>
                              </m:r>
                            </m:e>
                          </m:func>
                          <m:r>
                            <a:rPr lang="en-US" sz="2800" b="0" i="1" smtClean="0">
                              <a:solidFill>
                                <a:srgbClr val="33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en-US" sz="2800" b="0" i="1" smtClean="0">
                              <a:solidFill>
                                <a:srgbClr val="33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e>
                      </m:func>
                    </m:oMath>
                  </m:oMathPara>
                </a14:m>
                <a:endParaRPr lang="he-IL" sz="2800" dirty="0">
                  <a:solidFill>
                    <a:srgbClr val="000000"/>
                  </a:solidFill>
                  <a:latin typeface="Times New Roman" pitchFamily="18" charset="0"/>
                  <a:ea typeface="MS PGothic" pitchFamily="34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" y="3800980"/>
                <a:ext cx="10079567" cy="71904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529" y="4569162"/>
            <a:ext cx="10079567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defTabSz="1007943" hangingPunct="1">
              <a:lnSpc>
                <a:spcPct val="100000"/>
              </a:lnSpc>
              <a:buClrTx/>
              <a:buSzTx/>
            </a:pP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  <a:cs typeface="Times New Roman" panose="02020603050405020304" pitchFamily="18" charset="0"/>
              </a:rPr>
              <a:t>Lower and upper values are not equal if only </a:t>
            </a:r>
            <a:b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  <a:cs typeface="Times New Roman" panose="02020603050405020304" pitchFamily="18" charset="0"/>
              </a:rPr>
            </a:br>
            <a:r>
              <a:rPr lang="en-US" sz="2800" i="1" dirty="0" smtClean="0">
                <a:solidFill>
                  <a:srgbClr val="0033CC"/>
                </a:solidFill>
                <a:latin typeface="Times New Roman" pitchFamily="18" charset="0"/>
                <a:ea typeface="MS PGothic" pitchFamily="34" charset="-128"/>
                <a:cs typeface="Times New Roman" panose="02020603050405020304" pitchFamily="18" charset="0"/>
              </a:rPr>
              <a:t>pure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  <a:cs typeface="Times New Roman" panose="02020603050405020304" pitchFamily="18" charset="0"/>
              </a:rPr>
              <a:t> (deterministic) strategies are considered.</a:t>
            </a:r>
            <a:endParaRPr lang="he-IL" sz="2800" dirty="0">
              <a:solidFill>
                <a:srgbClr val="000000"/>
              </a:solidFill>
              <a:latin typeface="Times New Roman" pitchFamily="18" charset="0"/>
              <a:ea typeface="MS PGothic" pitchFamily="34" charset="-128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093" y="5572408"/>
            <a:ext cx="10079567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defTabSz="1007943" hangingPunct="1">
              <a:lnSpc>
                <a:spcPct val="100000"/>
              </a:lnSpc>
              <a:buClrTx/>
              <a:buSzTx/>
            </a:pP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  <a:cs typeface="Times New Roman" panose="02020603050405020304" pitchFamily="18" charset="0"/>
              </a:rPr>
              <a:t>But they are equal if </a:t>
            </a:r>
            <a:r>
              <a:rPr lang="en-US" sz="2800" i="1" dirty="0" smtClean="0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  <a:cs typeface="Times New Roman" panose="02020603050405020304" pitchFamily="18" charset="0"/>
              </a:rPr>
              <a:t>mixed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  <a:cs typeface="Times New Roman" panose="02020603050405020304" pitchFamily="18" charset="0"/>
              </a:rPr>
              <a:t> (randomized) strategies are used.</a:t>
            </a:r>
            <a:endParaRPr lang="he-IL" sz="2800" dirty="0">
              <a:solidFill>
                <a:srgbClr val="000000"/>
              </a:solidFill>
              <a:latin typeface="Times New Roman" pitchFamily="18" charset="0"/>
              <a:ea typeface="MS PGothic" pitchFamily="34" charset="-128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383" y="6144766"/>
            <a:ext cx="10079567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defTabSz="1007943" hangingPunct="1">
              <a:lnSpc>
                <a:spcPct val="100000"/>
              </a:lnSpc>
              <a:buClrTx/>
              <a:buSzTx/>
            </a:pP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  <a:cs typeface="Times New Roman" panose="02020603050405020304" pitchFamily="18" charset="0"/>
              </a:rPr>
              <a:t>Optimal strategies of both players – choose a row or column randomly with equal probabilities. Value = </a:t>
            </a:r>
            <a:r>
              <a:rPr lang="en-US" sz="2800" dirty="0" smtClean="0">
                <a:solidFill>
                  <a:srgbClr val="0033CC"/>
                </a:solidFill>
                <a:latin typeface="Times New Roman" pitchFamily="18" charset="0"/>
                <a:ea typeface="MS PGothic" pitchFamily="34" charset="-128"/>
                <a:cs typeface="Times New Roman" panose="02020603050405020304" pitchFamily="18" charset="0"/>
              </a:rPr>
              <a:t>½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  <a:cs typeface="Times New Roman" panose="02020603050405020304" pitchFamily="18" charset="0"/>
              </a:rPr>
              <a:t>.</a:t>
            </a:r>
            <a:endParaRPr lang="he-IL" sz="2800" dirty="0">
              <a:solidFill>
                <a:srgbClr val="000000"/>
              </a:solidFill>
              <a:latin typeface="Times New Roman" pitchFamily="18" charset="0"/>
              <a:ea typeface="MS PGothic" pitchFamily="34" charset="-128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-1181" y="3228622"/>
            <a:ext cx="10079567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defTabSz="1007943" hangingPunct="1">
              <a:lnSpc>
                <a:spcPct val="100000"/>
              </a:lnSpc>
              <a:buClrTx/>
              <a:buSzTx/>
            </a:pP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  <a:cs typeface="Times New Roman" panose="02020603050405020304" pitchFamily="18" charset="0"/>
              </a:rPr>
              <a:t>Players move </a:t>
            </a:r>
            <a:r>
              <a:rPr lang="en-US" sz="2800" i="1" dirty="0" smtClean="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  <a:cs typeface="Times New Roman" panose="02020603050405020304" pitchFamily="18" charset="0"/>
              </a:rPr>
              <a:t>simultaneously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  <a:cs typeface="Times New Roman" panose="02020603050405020304" pitchFamily="18" charset="0"/>
              </a:rPr>
              <a:t>.</a:t>
            </a:r>
            <a:endParaRPr lang="he-IL" sz="2800" dirty="0">
              <a:solidFill>
                <a:srgbClr val="000000"/>
              </a:solidFill>
              <a:latin typeface="Times New Roman" pitchFamily="18" charset="0"/>
              <a:ea typeface="MS PGothic" pitchFamily="34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9579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3" grpId="0"/>
      <p:bldP spid="14" grpId="0"/>
      <p:bldP spid="1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007943" hangingPunct="1">
              <a:lnSpc>
                <a:spcPct val="100000"/>
              </a:lnSpc>
              <a:buClrTx/>
              <a:buSzTx/>
              <a:defRPr/>
            </a:pPr>
            <a:fld id="{71322045-5F67-491E-BB82-F45F889CE585}" type="slidenum">
              <a:rPr lang="he-IL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</a:rPr>
              <a:pPr defTabSz="1007943" hangingPunct="1">
                <a:lnSpc>
                  <a:spcPct val="100000"/>
                </a:lnSpc>
                <a:buClrTx/>
                <a:buSzTx/>
                <a:defRPr/>
              </a:pPr>
              <a:t>19</a:t>
            </a:fld>
            <a:endParaRPr lang="da-DK" dirty="0">
              <a:solidFill>
                <a:srgbClr val="000000"/>
              </a:solidFill>
              <a:latin typeface="Times New Roman" pitchFamily="18" charset="0"/>
              <a:ea typeface="MS PGothic" pitchFamily="34" charset="-12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29" y="407883"/>
            <a:ext cx="10079567" cy="77085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1007943" hangingPunct="1">
              <a:lnSpc>
                <a:spcPct val="100000"/>
              </a:lnSpc>
              <a:buClrTx/>
              <a:buSzTx/>
              <a:defRPr/>
            </a:pPr>
            <a:r>
              <a:rPr lang="en-US" sz="4400" kern="0" dirty="0">
                <a:solidFill>
                  <a:srgbClr val="3333CC"/>
                </a:solidFill>
                <a:ea typeface="ＭＳ Ｐゴシック" charset="-128"/>
                <a:cs typeface="Arial" panose="020B0604020202020204" pitchFamily="34" charset="0"/>
              </a:rPr>
              <a:t>0-sum</a:t>
            </a:r>
            <a:r>
              <a:rPr lang="en-US" sz="4409" kern="0" dirty="0">
                <a:solidFill>
                  <a:srgbClr val="3333CC"/>
                </a:solidFill>
                <a:ea typeface="ＭＳ Ｐゴシック" charset="-128"/>
                <a:cs typeface="Arial" panose="020B0604020202020204" pitchFamily="34" charset="0"/>
              </a:rPr>
              <a:t> 2-player matrix games</a:t>
            </a:r>
            <a:endParaRPr lang="en-US" sz="3527" kern="0" dirty="0">
              <a:solidFill>
                <a:srgbClr val="C00000"/>
              </a:solidFill>
              <a:ea typeface="ＭＳ Ｐゴシック" charset="-128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9428" y="1623324"/>
                <a:ext cx="10079567" cy="101566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 defTabSz="1007943" hangingPunct="1">
                  <a:lnSpc>
                    <a:spcPct val="100000"/>
                  </a:lnSpc>
                  <a:buClrTx/>
                  <a:buSzTx/>
                </a:pPr>
                <a:r>
                  <a:rPr lang="en-US" sz="3000" dirty="0">
                    <a:solidFill>
                      <a:srgbClr val="CC00CC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rPr>
                  <a:t>Randomized</a:t>
                </a:r>
                <a:r>
                  <a:rPr lang="en-US" sz="3000" dirty="0">
                    <a:solidFill>
                      <a:srgbClr val="000000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rPr>
                  <a:t> (</a:t>
                </a:r>
                <a:r>
                  <a:rPr lang="en-US" sz="3000" dirty="0">
                    <a:solidFill>
                      <a:srgbClr val="CC00CC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rPr>
                  <a:t>mixed</a:t>
                </a:r>
                <a:r>
                  <a:rPr lang="en-US" sz="3000" dirty="0">
                    <a:solidFill>
                      <a:srgbClr val="000000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rPr>
                  <a:t>) strategy for </a:t>
                </a:r>
                <a:r>
                  <a:rPr lang="en-US" sz="3000" dirty="0">
                    <a:solidFill>
                      <a:srgbClr val="00B050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rPr>
                  <a:t>ROW</a:t>
                </a:r>
                <a:r>
                  <a:rPr lang="en-US" sz="3000" dirty="0">
                    <a:solidFill>
                      <a:srgbClr val="000000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rPr>
                  <a:t>:</a:t>
                </a:r>
                <a:br>
                  <a:rPr lang="en-US" sz="3000" dirty="0">
                    <a:solidFill>
                      <a:srgbClr val="000000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rPr>
                </a:br>
                <a:r>
                  <a:rPr lang="en-US" sz="3000" dirty="0">
                    <a:solidFill>
                      <a:srgbClr val="000000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rPr>
                  <a:t>A distribution </a:t>
                </a:r>
                <a14:m>
                  <m:oMath xmlns:m="http://schemas.openxmlformats.org/officeDocument/2006/math">
                    <m:r>
                      <a:rPr lang="en-US" sz="3000" b="1" i="1">
                        <a:solidFill>
                          <a:srgbClr val="33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𝒑</m:t>
                    </m:r>
                  </m:oMath>
                </a14:m>
                <a:r>
                  <a:rPr lang="en-US" sz="3000" i="1" dirty="0">
                    <a:solidFill>
                      <a:srgbClr val="000000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rPr>
                  <a:t> </a:t>
                </a:r>
                <a:r>
                  <a:rPr lang="en-US" sz="3000" dirty="0">
                    <a:solidFill>
                      <a:srgbClr val="000000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rPr>
                  <a:t>over the rows of </a:t>
                </a:r>
                <a14:m>
                  <m:oMath xmlns:m="http://schemas.openxmlformats.org/officeDocument/2006/math">
                    <m:r>
                      <a:rPr lang="en-US" sz="3000" i="1">
                        <a:solidFill>
                          <a:srgbClr val="33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</m:oMath>
                </a14:m>
                <a:r>
                  <a:rPr lang="en-US" sz="3000" i="1" dirty="0">
                    <a:solidFill>
                      <a:srgbClr val="000000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rPr>
                  <a:t>.</a:t>
                </a:r>
                <a:endParaRPr lang="he-IL" sz="3000" i="1" dirty="0">
                  <a:solidFill>
                    <a:srgbClr val="000000"/>
                  </a:solidFill>
                  <a:latin typeface="Times New Roman" pitchFamily="18" charset="0"/>
                  <a:ea typeface="MS PGothic" pitchFamily="34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28" y="1623324"/>
                <a:ext cx="10079567" cy="1015663"/>
              </a:xfrm>
              <a:prstGeom prst="rect">
                <a:avLst/>
              </a:prstGeom>
              <a:blipFill>
                <a:blip r:embed="rId2"/>
                <a:stretch>
                  <a:fillRect t="-7784" b="-173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9428" y="2698478"/>
                <a:ext cx="10079567" cy="101566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 defTabSz="1007943" hangingPunct="1">
                  <a:lnSpc>
                    <a:spcPct val="100000"/>
                  </a:lnSpc>
                  <a:buClrTx/>
                  <a:buSzTx/>
                </a:pPr>
                <a:r>
                  <a:rPr lang="en-US" sz="3000" dirty="0">
                    <a:solidFill>
                      <a:srgbClr val="CC00CC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rPr>
                  <a:t>Randomized</a:t>
                </a:r>
                <a:r>
                  <a:rPr lang="en-US" sz="3000" dirty="0">
                    <a:solidFill>
                      <a:srgbClr val="000000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rPr>
                  <a:t> (</a:t>
                </a:r>
                <a:r>
                  <a:rPr lang="en-US" sz="3000" dirty="0">
                    <a:solidFill>
                      <a:srgbClr val="CC00CC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rPr>
                  <a:t>mixed</a:t>
                </a:r>
                <a:r>
                  <a:rPr lang="en-US" sz="3000" dirty="0">
                    <a:solidFill>
                      <a:srgbClr val="000000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rPr>
                  <a:t>) strategy for </a:t>
                </a:r>
                <a:r>
                  <a:rPr lang="en-US" sz="3000" dirty="0">
                    <a:solidFill>
                      <a:srgbClr val="FF0000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rPr>
                  <a:t>COLUMN</a:t>
                </a:r>
                <a:r>
                  <a:rPr lang="en-US" sz="3000" dirty="0">
                    <a:solidFill>
                      <a:srgbClr val="000000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rPr>
                  <a:t>:</a:t>
                </a:r>
                <a:br>
                  <a:rPr lang="en-US" sz="3000" dirty="0">
                    <a:solidFill>
                      <a:srgbClr val="000000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rPr>
                </a:br>
                <a:r>
                  <a:rPr lang="en-US" sz="3000" dirty="0">
                    <a:solidFill>
                      <a:srgbClr val="000000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rPr>
                  <a:t>A distribution </a:t>
                </a:r>
                <a14:m>
                  <m:oMath xmlns:m="http://schemas.openxmlformats.org/officeDocument/2006/math">
                    <m:r>
                      <a:rPr lang="en-US" sz="3000" b="1" i="1">
                        <a:solidFill>
                          <a:srgbClr val="33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𝒒</m:t>
                    </m:r>
                  </m:oMath>
                </a14:m>
                <a:r>
                  <a:rPr lang="en-US" sz="3000" i="1" dirty="0">
                    <a:solidFill>
                      <a:srgbClr val="000000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rPr>
                  <a:t> </a:t>
                </a:r>
                <a:r>
                  <a:rPr lang="en-US" sz="3000" dirty="0">
                    <a:solidFill>
                      <a:srgbClr val="000000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rPr>
                  <a:t>over the columns of </a:t>
                </a:r>
                <a14:m>
                  <m:oMath xmlns:m="http://schemas.openxmlformats.org/officeDocument/2006/math">
                    <m:r>
                      <a:rPr lang="en-US" sz="3000" i="1">
                        <a:solidFill>
                          <a:srgbClr val="33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</m:oMath>
                </a14:m>
                <a:r>
                  <a:rPr lang="en-US" sz="3000" i="1" dirty="0">
                    <a:solidFill>
                      <a:srgbClr val="000000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rPr>
                  <a:t>.</a:t>
                </a:r>
                <a:endParaRPr lang="he-IL" sz="3000" i="1" dirty="0">
                  <a:solidFill>
                    <a:srgbClr val="000000"/>
                  </a:solidFill>
                  <a:latin typeface="Times New Roman" pitchFamily="18" charset="0"/>
                  <a:ea typeface="MS PGothic" pitchFamily="34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28" y="2698478"/>
                <a:ext cx="10079567" cy="1015663"/>
              </a:xfrm>
              <a:prstGeom prst="rect">
                <a:avLst/>
              </a:prstGeom>
              <a:blipFill>
                <a:blip r:embed="rId3"/>
                <a:stretch>
                  <a:fillRect t="-7831" b="-1807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9428" y="4025621"/>
                <a:ext cx="10079567" cy="101566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 defTabSz="1007943" hangingPunct="1">
                  <a:lnSpc>
                    <a:spcPct val="100000"/>
                  </a:lnSpc>
                  <a:buClrTx/>
                  <a:buSzTx/>
                </a:pPr>
                <a:r>
                  <a:rPr lang="en-US" sz="3000" dirty="0">
                    <a:solidFill>
                      <a:srgbClr val="000000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rPr>
                  <a:t>If </a:t>
                </a:r>
                <a:r>
                  <a:rPr lang="en-US" sz="3000" dirty="0">
                    <a:solidFill>
                      <a:srgbClr val="00B050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rPr>
                  <a:t>ROW</a:t>
                </a:r>
                <a:r>
                  <a:rPr lang="en-US" sz="3000" dirty="0">
                    <a:solidFill>
                      <a:srgbClr val="000000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rPr>
                  <a:t> uses </a:t>
                </a:r>
                <a14:m>
                  <m:oMath xmlns:m="http://schemas.openxmlformats.org/officeDocument/2006/math">
                    <m:r>
                      <a:rPr lang="en-US" sz="3000" b="1" i="1">
                        <a:solidFill>
                          <a:srgbClr val="33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𝒑</m:t>
                    </m:r>
                    <m:r>
                      <a:rPr lang="en-US" sz="3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3000" dirty="0">
                    <a:solidFill>
                      <a:srgbClr val="000000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rPr>
                  <a:t>and </a:t>
                </a:r>
                <a:r>
                  <a:rPr lang="en-US" sz="3000" dirty="0">
                    <a:solidFill>
                      <a:srgbClr val="FF0000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rPr>
                  <a:t>COLUMN</a:t>
                </a:r>
                <a:r>
                  <a:rPr lang="en-US" sz="3000" dirty="0">
                    <a:solidFill>
                      <a:srgbClr val="000000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rPr>
                  <a:t> uses </a:t>
                </a:r>
                <a14:m>
                  <m:oMath xmlns:m="http://schemas.openxmlformats.org/officeDocument/2006/math">
                    <m:r>
                      <a:rPr lang="en-US" sz="3000" b="1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𝒒</m:t>
                    </m:r>
                  </m:oMath>
                </a14:m>
                <a:r>
                  <a:rPr lang="en-US" sz="3000" dirty="0">
                    <a:solidFill>
                      <a:srgbClr val="000000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rPr>
                  <a:t>, </a:t>
                </a:r>
                <a:br>
                  <a:rPr lang="en-US" sz="3000" dirty="0">
                    <a:solidFill>
                      <a:srgbClr val="000000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rPr>
                </a:br>
                <a:r>
                  <a:rPr lang="en-US" sz="3000" dirty="0">
                    <a:solidFill>
                      <a:srgbClr val="000000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rPr>
                  <a:t>the expected payoff is:</a:t>
                </a:r>
                <a:endParaRPr lang="he-IL" sz="3000" dirty="0">
                  <a:solidFill>
                    <a:srgbClr val="000000"/>
                  </a:solidFill>
                  <a:latin typeface="Times New Roman" pitchFamily="18" charset="0"/>
                  <a:ea typeface="MS PGothic" pitchFamily="34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28" y="4025621"/>
                <a:ext cx="10079567" cy="1015663"/>
              </a:xfrm>
              <a:prstGeom prst="rect">
                <a:avLst/>
              </a:prstGeom>
              <a:blipFill>
                <a:blip r:embed="rId4"/>
                <a:stretch>
                  <a:fillRect t="-7784" b="-173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6227" y="5151172"/>
                <a:ext cx="10079567" cy="126483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 defTabSz="1007943" hangingPunct="1">
                  <a:lnSpc>
                    <a:spcPct val="100000"/>
                  </a:lnSpc>
                  <a:buClrTx/>
                  <a:buSzTx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i="1">
                          <a:solidFill>
                            <a:srgbClr val="33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𝐴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3000" i="1">
                              <a:solidFill>
                                <a:srgbClr val="33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3000" b="1" i="1">
                              <a:solidFill>
                                <a:srgbClr val="33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𝒑</m:t>
                          </m:r>
                          <m:r>
                            <a:rPr lang="en-US" sz="3000" i="1">
                              <a:solidFill>
                                <a:srgbClr val="33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sz="3000" b="1" i="1">
                              <a:solidFill>
                                <a:srgbClr val="33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𝒒</m:t>
                          </m:r>
                        </m:e>
                      </m:d>
                      <m:r>
                        <a:rPr lang="en-US" sz="3000" i="1">
                          <a:solidFill>
                            <a:srgbClr val="33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3000" i="1">
                              <a:solidFill>
                                <a:srgbClr val="33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sz="3000" i="1">
                              <a:solidFill>
                                <a:srgbClr val="33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𝑖</m:t>
                          </m:r>
                          <m:r>
                            <a:rPr lang="en-US" sz="3000" i="1">
                              <a:solidFill>
                                <a:srgbClr val="33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sz="3000" i="1">
                              <a:solidFill>
                                <a:srgbClr val="33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𝑗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sz="3000" i="1">
                                  <a:solidFill>
                                    <a:srgbClr val="33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i="1">
                                  <a:solidFill>
                                    <a:srgbClr val="33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sz="3000" i="1">
                                  <a:solidFill>
                                    <a:srgbClr val="33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3000" i="1">
                                  <a:solidFill>
                                    <a:srgbClr val="33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i="1">
                                  <a:solidFill>
                                    <a:srgbClr val="33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sz="3000" i="1">
                                  <a:solidFill>
                                    <a:srgbClr val="33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𝑗</m:t>
                              </m:r>
                            </m:sub>
                          </m:sSub>
                          <m:r>
                            <a:rPr lang="en-US" sz="3000" i="1">
                              <a:solidFill>
                                <a:srgbClr val="33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𝐴</m:t>
                          </m:r>
                          <m:r>
                            <a:rPr lang="en-US" sz="3000" i="1">
                              <a:solidFill>
                                <a:srgbClr val="33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[</m:t>
                          </m:r>
                          <m:r>
                            <a:rPr lang="en-US" sz="3000" i="1">
                              <a:solidFill>
                                <a:srgbClr val="33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𝑖</m:t>
                          </m:r>
                          <m:r>
                            <a:rPr lang="en-US" sz="3000" i="1">
                              <a:solidFill>
                                <a:srgbClr val="33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sz="3000" i="1">
                              <a:solidFill>
                                <a:srgbClr val="33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𝑗</m:t>
                          </m:r>
                          <m:r>
                            <a:rPr lang="en-US" sz="3000" i="1">
                              <a:solidFill>
                                <a:srgbClr val="33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]</m:t>
                          </m:r>
                        </m:e>
                      </m:nary>
                      <m:r>
                        <a:rPr lang="en-US" sz="3000" i="1">
                          <a:solidFill>
                            <a:srgbClr val="33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3000" i="1">
                              <a:solidFill>
                                <a:srgbClr val="33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3000" b="1" i="1">
                              <a:solidFill>
                                <a:srgbClr val="33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𝒑</m:t>
                          </m:r>
                        </m:e>
                        <m:sup>
                          <m:r>
                            <a:rPr lang="en-US" sz="3000" i="1">
                              <a:solidFill>
                                <a:srgbClr val="33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𝑇</m:t>
                          </m:r>
                        </m:sup>
                      </m:sSup>
                      <m:r>
                        <a:rPr lang="en-US" sz="3000" i="1">
                          <a:solidFill>
                            <a:srgbClr val="33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𝐴</m:t>
                      </m:r>
                      <m:r>
                        <a:rPr lang="en-US" sz="3000" b="1" i="1">
                          <a:solidFill>
                            <a:srgbClr val="33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𝒒</m:t>
                      </m:r>
                    </m:oMath>
                  </m:oMathPara>
                </a14:m>
                <a:endParaRPr lang="he-IL" sz="3000" b="1" dirty="0">
                  <a:solidFill>
                    <a:srgbClr val="3333CC"/>
                  </a:solidFill>
                  <a:latin typeface="Times New Roman" pitchFamily="18" charset="0"/>
                  <a:ea typeface="MS PGothic" pitchFamily="34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27" y="5151172"/>
                <a:ext cx="10079567" cy="126483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05872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1"/>
          <p:cNvSpPr>
            <a:spLocks noChangeArrowheads="1"/>
          </p:cNvSpPr>
          <p:nvPr/>
        </p:nvSpPr>
        <p:spPr bwMode="auto">
          <a:xfrm>
            <a:off x="21772" y="758761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44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Lecture 1</a:t>
            </a:r>
            <a:endParaRPr lang="en-US" sz="3200" dirty="0">
              <a:solidFill>
                <a:srgbClr val="9966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7" name="Text Box 49"/>
          <p:cNvSpPr txBox="1">
            <a:spLocks noChangeArrowheads="1"/>
          </p:cNvSpPr>
          <p:nvPr/>
        </p:nvSpPr>
        <p:spPr bwMode="auto">
          <a:xfrm>
            <a:off x="21772" y="2126750"/>
            <a:ext cx="10080624" cy="674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Which games are we talking about?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6528" y="3039121"/>
            <a:ext cx="10080625" cy="581891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14000"/>
              </a:lnSpc>
            </a:pP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Why are they interesting?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 bwMode="auto">
          <a:xfrm>
            <a:off x="4818" y="3928377"/>
            <a:ext cx="10080625" cy="581891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14000"/>
              </a:lnSpc>
            </a:pP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will we learn throughout the semester?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13382" y="4796921"/>
            <a:ext cx="10080625" cy="581891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14000"/>
              </a:lnSpc>
            </a:pP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Related topics we will </a:t>
            </a:r>
            <a:r>
              <a:rPr lang="en-US" sz="36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not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talk about.</a:t>
            </a:r>
          </a:p>
        </p:txBody>
      </p:sp>
    </p:spTree>
    <p:extLst>
      <p:ext uri="{BB962C8B-B14F-4D97-AF65-F5344CB8AC3E}">
        <p14:creationId xmlns:p14="http://schemas.microsoft.com/office/powerpoint/2010/main" val="970213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007943" hangingPunct="1">
              <a:lnSpc>
                <a:spcPct val="100000"/>
              </a:lnSpc>
              <a:buClrTx/>
              <a:buSzTx/>
              <a:defRPr/>
            </a:pPr>
            <a:fld id="{71322045-5F67-491E-BB82-F45F889CE585}" type="slidenum">
              <a:rPr lang="he-IL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</a:rPr>
              <a:pPr defTabSz="1007943" hangingPunct="1">
                <a:lnSpc>
                  <a:spcPct val="100000"/>
                </a:lnSpc>
                <a:buClrTx/>
                <a:buSzTx/>
                <a:defRPr/>
              </a:pPr>
              <a:t>20</a:t>
            </a:fld>
            <a:endParaRPr lang="da-DK">
              <a:solidFill>
                <a:srgbClr val="000000"/>
              </a:solidFill>
              <a:latin typeface="Times New Roman" pitchFamily="18" charset="0"/>
              <a:ea typeface="MS PGothic" pitchFamily="34" charset="-12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29" y="206292"/>
            <a:ext cx="10079567" cy="77085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1007943" hangingPunct="1">
              <a:lnSpc>
                <a:spcPct val="100000"/>
              </a:lnSpc>
              <a:buClrTx/>
              <a:buSzTx/>
              <a:defRPr/>
            </a:pPr>
            <a:r>
              <a:rPr lang="en-US" sz="4409" kern="0" dirty="0">
                <a:solidFill>
                  <a:srgbClr val="3333CC"/>
                </a:solidFill>
                <a:ea typeface="ＭＳ Ｐゴシック" charset="-128"/>
                <a:cs typeface="Arial" panose="020B0604020202020204" pitchFamily="34" charset="0"/>
              </a:rPr>
              <a:t>0-sum 2-player matrix games</a:t>
            </a:r>
            <a:endParaRPr lang="en-US" sz="3527" kern="0" dirty="0">
              <a:solidFill>
                <a:srgbClr val="C00000"/>
              </a:solidFill>
              <a:ea typeface="ＭＳ Ｐゴシック" charset="-128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28" y="1085747"/>
            <a:ext cx="10079567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defTabSz="1007943" hangingPunct="1">
              <a:lnSpc>
                <a:spcPct val="100000"/>
              </a:lnSpc>
              <a:buClrTx/>
              <a:buSzTx/>
            </a:pPr>
            <a:r>
              <a:rPr lang="en-US" sz="3527" b="1" dirty="0">
                <a:solidFill>
                  <a:srgbClr val="C00000"/>
                </a:solidFill>
                <a:latin typeface="Times New Roman" pitchFamily="18" charset="0"/>
                <a:ea typeface="MS PGothic" pitchFamily="34" charset="-128"/>
                <a:cs typeface="Times New Roman" panose="02020603050405020304" pitchFamily="18" charset="0"/>
              </a:rPr>
              <a:t>Von </a:t>
            </a:r>
            <a:r>
              <a:rPr lang="en-US" b="1" dirty="0">
                <a:solidFill>
                  <a:srgbClr val="C00000"/>
                </a:solidFill>
                <a:latin typeface="Times New Roman" pitchFamily="18" charset="0"/>
                <a:ea typeface="MS PGothic" pitchFamily="34" charset="-128"/>
                <a:cs typeface="Times New Roman" panose="02020603050405020304" pitchFamily="18" charset="0"/>
              </a:rPr>
              <a:t>Neumann</a:t>
            </a:r>
            <a:r>
              <a:rPr lang="en-US" b="1" dirty="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  <a:cs typeface="Times New Roman" panose="02020603050405020304" pitchFamily="18" charset="0"/>
              </a:rPr>
              <a:t>’s</a:t>
            </a:r>
            <a:r>
              <a:rPr lang="en-US" sz="3527" b="1" dirty="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  <a:cs typeface="Times New Roman" panose="02020603050405020304" pitchFamily="18" charset="0"/>
              </a:rPr>
              <a:t> min-max </a:t>
            </a:r>
            <a:r>
              <a:rPr lang="en-US" sz="3527" b="1" dirty="0" smtClean="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  <a:cs typeface="Times New Roman" panose="02020603050405020304" pitchFamily="18" charset="0"/>
              </a:rPr>
              <a:t>theorem (1928):</a:t>
            </a:r>
            <a:endParaRPr lang="he-IL" sz="3527" b="1" dirty="0">
              <a:solidFill>
                <a:srgbClr val="000000"/>
              </a:solidFill>
              <a:latin typeface="Times New Roman" pitchFamily="18" charset="0"/>
              <a:ea typeface="MS PGothic" pitchFamily="34" charset="-128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29" y="2426149"/>
                <a:ext cx="10079567" cy="868636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 defTabSz="1007943" hangingPunct="1">
                  <a:lnSpc>
                    <a:spcPct val="100000"/>
                  </a:lnSpc>
                  <a:buClrTx/>
                  <a:buSzTx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3527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3527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3527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max</m:t>
                              </m:r>
                            </m:e>
                            <m:lim>
                              <m:r>
                                <a:rPr lang="en-US" sz="3527" b="1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𝒑</m:t>
                              </m:r>
                            </m:lim>
                          </m:limLow>
                        </m:fName>
                        <m:e>
                          <m:func>
                            <m:funcPr>
                              <m:ctrlPr>
                                <a:rPr lang="en-US" sz="3527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uncPr>
                            <m:fName>
                              <m:limLow>
                                <m:limLowPr>
                                  <m:ctrlPr>
                                    <a:rPr lang="en-US" sz="3527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limLow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3527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min</m:t>
                                  </m:r>
                                </m:e>
                                <m:lim>
                                  <m:r>
                                    <a:rPr lang="en-US" sz="3527" b="1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𝒒</m:t>
                                  </m:r>
                                </m:lim>
                              </m:limLow>
                            </m:fName>
                            <m:e>
                              <m:r>
                                <a:rPr lang="en-US" sz="3527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𝐴</m:t>
                              </m:r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sz="3527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3527" b="1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𝒑</m:t>
                                  </m:r>
                                  <m:r>
                                    <a:rPr lang="en-US" sz="3527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,</m:t>
                                  </m:r>
                                  <m:r>
                                    <a:rPr lang="en-US" sz="3527" b="1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𝒒</m:t>
                                  </m:r>
                                </m:e>
                              </m:d>
                            </m:e>
                          </m:func>
                        </m:e>
                      </m:func>
                      <m:r>
                        <a:rPr lang="en-US" sz="3527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 </m:t>
                      </m:r>
                      <m:r>
                        <a:rPr lang="en-US" sz="3527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3527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  </m:t>
                      </m:r>
                      <m:func>
                        <m:funcPr>
                          <m:ctrlPr>
                            <a:rPr lang="en-US" sz="3527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3527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3527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min</m:t>
                              </m:r>
                            </m:e>
                            <m:lim>
                              <m:r>
                                <a:rPr lang="en-US" sz="3527" b="1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𝒒</m:t>
                              </m:r>
                            </m:lim>
                          </m:limLow>
                        </m:fName>
                        <m:e>
                          <m:func>
                            <m:funcPr>
                              <m:ctrlPr>
                                <a:rPr lang="en-US" sz="3527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uncPr>
                            <m:fName>
                              <m:limLow>
                                <m:limLowPr>
                                  <m:ctrlPr>
                                    <a:rPr lang="en-US" sz="3527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limLow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3527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max</m:t>
                                  </m:r>
                                </m:e>
                                <m:lim>
                                  <m:r>
                                    <a:rPr lang="en-US" sz="3527" b="1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𝒑</m:t>
                                  </m:r>
                                </m:lim>
                              </m:limLow>
                            </m:fName>
                            <m:e>
                              <m:r>
                                <a:rPr lang="en-US" sz="3527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𝐴</m:t>
                              </m:r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sz="3527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3527" b="1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𝒑</m:t>
                                  </m:r>
                                  <m:r>
                                    <a:rPr lang="en-US" sz="3527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,</m:t>
                                  </m:r>
                                  <m:r>
                                    <a:rPr lang="en-US" sz="3527" b="1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𝒒</m:t>
                                  </m:r>
                                </m:e>
                              </m:d>
                            </m:e>
                          </m:func>
                          <m:r>
                            <a:rPr lang="en-US" sz="3527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</m:e>
                      </m:func>
                    </m:oMath>
                  </m:oMathPara>
                </a14:m>
                <a:endParaRPr lang="he-IL" sz="3527" dirty="0">
                  <a:solidFill>
                    <a:srgbClr val="000000"/>
                  </a:solidFill>
                  <a:latin typeface="Times New Roman" pitchFamily="18" charset="0"/>
                  <a:ea typeface="MS PGothic" pitchFamily="34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" y="2426149"/>
                <a:ext cx="10079567" cy="86863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038276" y="3666572"/>
                <a:ext cx="5980543" cy="86491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 defTabSz="1007943" hangingPunct="1">
                  <a:lnSpc>
                    <a:spcPct val="100000"/>
                  </a:lnSpc>
                  <a:buClrTx/>
                  <a:buSzTx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3527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3527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3527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min</m:t>
                              </m:r>
                            </m:e>
                            <m:lim>
                              <m:r>
                                <a:rPr lang="en-US" sz="3527" b="1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𝒒</m:t>
                              </m:r>
                            </m:lim>
                          </m:limLow>
                        </m:fName>
                        <m:e>
                          <m:func>
                            <m:funcPr>
                              <m:ctrlPr>
                                <a:rPr lang="en-US" sz="3527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uncPr>
                            <m:fName>
                              <m:limLow>
                                <m:limLowPr>
                                  <m:ctrlPr>
                                    <a:rPr lang="en-US" sz="3527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limLow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3527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max</m:t>
                                  </m:r>
                                </m:e>
                                <m:lim>
                                  <m:r>
                                    <a:rPr lang="en-US" sz="3527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𝑖</m:t>
                                  </m:r>
                                </m:lim>
                              </m:limLow>
                            </m:fName>
                            <m:e>
                              <m:r>
                                <a:rPr lang="en-US" sz="3527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𝐴</m:t>
                              </m:r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sz="3527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3527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𝑖</m:t>
                                  </m:r>
                                  <m:r>
                                    <a:rPr lang="en-US" sz="3527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,</m:t>
                                  </m:r>
                                  <m:r>
                                    <a:rPr lang="en-US" sz="3527" b="1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𝒒</m:t>
                                  </m:r>
                                </m:e>
                              </m:d>
                            </m:e>
                          </m:func>
                        </m:e>
                      </m:func>
                    </m:oMath>
                  </m:oMathPara>
                </a14:m>
                <a:endParaRPr lang="he-IL" sz="3527" dirty="0">
                  <a:solidFill>
                    <a:srgbClr val="0033CC"/>
                  </a:solidFill>
                  <a:latin typeface="Times New Roman" pitchFamily="18" charset="0"/>
                  <a:ea typeface="MS PGothic" pitchFamily="34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8276" y="3666572"/>
                <a:ext cx="5980543" cy="86491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-120228" y="3666572"/>
                <a:ext cx="6131736" cy="868636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 defTabSz="1007943" hangingPunct="1">
                  <a:lnSpc>
                    <a:spcPct val="100000"/>
                  </a:lnSpc>
                  <a:buClrTx/>
                  <a:buSzTx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3527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3527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3527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max</m:t>
                              </m:r>
                            </m:e>
                            <m:lim>
                              <m:r>
                                <a:rPr lang="en-US" sz="3527" b="1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𝒑</m:t>
                              </m:r>
                            </m:lim>
                          </m:limLow>
                        </m:fName>
                        <m:e>
                          <m:func>
                            <m:funcPr>
                              <m:ctrlPr>
                                <a:rPr lang="en-US" sz="3527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uncPr>
                            <m:fName>
                              <m:limLow>
                                <m:limLowPr>
                                  <m:ctrlPr>
                                    <a:rPr lang="en-US" sz="3527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limLow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3527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min</m:t>
                                  </m:r>
                                </m:e>
                                <m:lim>
                                  <m:r>
                                    <a:rPr lang="en-US" sz="3527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𝑗</m:t>
                                  </m:r>
                                </m:lim>
                              </m:limLow>
                            </m:fName>
                            <m:e>
                              <m:r>
                                <a:rPr lang="en-US" sz="3527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𝐴</m:t>
                              </m:r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sz="3527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3527" b="1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𝒑</m:t>
                                  </m:r>
                                  <m:r>
                                    <a:rPr lang="en-US" sz="3527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,</m:t>
                                  </m:r>
                                  <m:r>
                                    <a:rPr lang="en-US" sz="3527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𝑗</m:t>
                                  </m:r>
                                </m:e>
                              </m:d>
                            </m:e>
                          </m:func>
                        </m:e>
                      </m:func>
                    </m:oMath>
                  </m:oMathPara>
                </a14:m>
                <a:endParaRPr lang="he-IL" sz="3527" dirty="0">
                  <a:solidFill>
                    <a:srgbClr val="000000"/>
                  </a:solidFill>
                  <a:latin typeface="Times New Roman" pitchFamily="18" charset="0"/>
                  <a:ea typeface="MS PGothic" pitchFamily="34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20228" y="3666572"/>
                <a:ext cx="6131736" cy="86863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 rot="5400000">
                <a:off x="2597067" y="3265025"/>
                <a:ext cx="787466" cy="63511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 defTabSz="1007943" hangingPunct="1">
                  <a:lnSpc>
                    <a:spcPct val="100000"/>
                  </a:lnSpc>
                  <a:buClrTx/>
                  <a:buSzTx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527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</m:oMath>
                  </m:oMathPara>
                </a14:m>
                <a:endParaRPr lang="he-IL" sz="3527" i="1" dirty="0">
                  <a:solidFill>
                    <a:srgbClr val="000000"/>
                  </a:solidFill>
                  <a:latin typeface="Times New Roman" pitchFamily="18" charset="0"/>
                  <a:ea typeface="MS PGothic" pitchFamily="34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5400000">
                <a:off x="2597067" y="3265025"/>
                <a:ext cx="787466" cy="63511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 rot="5400000">
                <a:off x="6494500" y="3265025"/>
                <a:ext cx="787466" cy="63511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 defTabSz="1007943" hangingPunct="1">
                  <a:lnSpc>
                    <a:spcPct val="100000"/>
                  </a:lnSpc>
                  <a:buClrTx/>
                  <a:buSzTx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527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</m:oMath>
                  </m:oMathPara>
                </a14:m>
                <a:endParaRPr lang="he-IL" sz="3527" i="1" dirty="0">
                  <a:solidFill>
                    <a:srgbClr val="000000"/>
                  </a:solidFill>
                  <a:latin typeface="Times New Roman" pitchFamily="18" charset="0"/>
                  <a:ea typeface="MS PGothic" pitchFamily="34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5400000">
                <a:off x="6494500" y="3265025"/>
                <a:ext cx="787466" cy="63511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483450" y="5128109"/>
                <a:ext cx="3427142" cy="226344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defTabSz="1007943" hangingPunct="1">
                  <a:lnSpc>
                    <a:spcPct val="100000"/>
                  </a:lnSpc>
                  <a:buClrTx/>
                  <a:buSzTx/>
                </a:pPr>
                <a:r>
                  <a:rPr lang="en-US" sz="3527" dirty="0" smtClean="0">
                    <a:solidFill>
                      <a:srgbClr val="000000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3527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527" b="0" i="0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max</m:t>
                        </m:r>
                        <m:r>
                          <a:rPr lang="en-US" sz="3527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</m:fName>
                      <m:e>
                        <m:r>
                          <a:rPr lang="en-US" sz="3527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func>
                  </m:oMath>
                </a14:m>
                <a:endParaRPr lang="en-US" sz="3527" dirty="0">
                  <a:solidFill>
                    <a:srgbClr val="0033CC"/>
                  </a:solidFill>
                  <a:latin typeface="Times New Roman" pitchFamily="18" charset="0"/>
                  <a:ea typeface="MS PGothic" pitchFamily="34" charset="-128"/>
                  <a:cs typeface="Times New Roman" panose="02020603050405020304" pitchFamily="18" charset="0"/>
                </a:endParaRPr>
              </a:p>
              <a:p>
                <a:pPr defTabSz="1007943" hangingPunct="1">
                  <a:lnSpc>
                    <a:spcPct val="100000"/>
                  </a:lnSpc>
                  <a:buClrTx/>
                  <a:buSzTx/>
                </a:pPr>
                <a:r>
                  <a:rPr lang="en-US" sz="3527" dirty="0">
                    <a:solidFill>
                      <a:srgbClr val="0033CC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rPr>
                  <a:t> </a:t>
                </a:r>
                <a:r>
                  <a:rPr lang="en-US" sz="3527" dirty="0" err="1">
                    <a:solidFill>
                      <a:srgbClr val="0033CC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rPr>
                  <a:t>s.t.</a:t>
                </a:r>
                <a:r>
                  <a:rPr lang="en-US" sz="3527" dirty="0">
                    <a:solidFill>
                      <a:srgbClr val="0033CC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527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527" b="1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𝒑</m:t>
                        </m:r>
                      </m:e>
                      <m:sup>
                        <m:r>
                          <a:rPr lang="en-US" sz="3527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</m:sup>
                    </m:sSup>
                    <m:r>
                      <a:rPr lang="en-US" sz="3527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US" sz="3527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r>
                      <a:rPr lang="en-US" sz="3527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sSup>
                      <m:sSupPr>
                        <m:ctrlPr>
                          <a:rPr lang="en-US" sz="3527" b="1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527" b="1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</m:t>
                        </m:r>
                      </m:e>
                      <m:sup>
                        <m:r>
                          <a:rPr lang="en-US" sz="3527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</m:sup>
                    </m:sSup>
                  </m:oMath>
                </a14:m>
                <a:endParaRPr lang="en-US" sz="3527" b="1" dirty="0">
                  <a:solidFill>
                    <a:srgbClr val="0033CC"/>
                  </a:solidFill>
                  <a:latin typeface="Times New Roman" pitchFamily="18" charset="0"/>
                  <a:ea typeface="MS PGothic" pitchFamily="34" charset="-128"/>
                  <a:cs typeface="Times New Roman" panose="02020603050405020304" pitchFamily="18" charset="0"/>
                </a:endParaRPr>
              </a:p>
              <a:p>
                <a:pPr defTabSz="1007943" hangingPunct="1">
                  <a:lnSpc>
                    <a:spcPct val="100000"/>
                  </a:lnSpc>
                  <a:buClrTx/>
                  <a:buSzTx/>
                </a:pPr>
                <a:r>
                  <a:rPr lang="en-US" sz="3527" b="1" dirty="0">
                    <a:solidFill>
                      <a:srgbClr val="0033CC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rPr>
                  <a:t> 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527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527" b="1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𝒑</m:t>
                        </m:r>
                      </m:e>
                      <m:sup>
                        <m:r>
                          <a:rPr lang="en-US" sz="3527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</m:sup>
                    </m:sSup>
                    <m:r>
                      <a:rPr lang="en-US" sz="3527" b="1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𝟏</m:t>
                    </m:r>
                    <m:r>
                      <a:rPr lang="en-US" sz="3527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3527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endParaRPr lang="en-US" sz="3527" dirty="0">
                  <a:solidFill>
                    <a:srgbClr val="0033CC"/>
                  </a:solidFill>
                  <a:latin typeface="Times New Roman" pitchFamily="18" charset="0"/>
                  <a:ea typeface="MS PGothic" pitchFamily="34" charset="-128"/>
                  <a:cs typeface="Times New Roman" panose="02020603050405020304" pitchFamily="18" charset="0"/>
                </a:endParaRPr>
              </a:p>
              <a:p>
                <a:pPr defTabSz="1007943" hangingPunct="1">
                  <a:lnSpc>
                    <a:spcPct val="100000"/>
                  </a:lnSpc>
                  <a:buClrTx/>
                  <a:buSzTx/>
                </a:pPr>
                <a:r>
                  <a:rPr lang="en-US" sz="3527" dirty="0">
                    <a:solidFill>
                      <a:srgbClr val="0033CC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rPr>
                  <a:t>        </a:t>
                </a:r>
                <a14:m>
                  <m:oMath xmlns:m="http://schemas.openxmlformats.org/officeDocument/2006/math">
                    <m:r>
                      <a:rPr lang="en-US" sz="3527" b="1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𝒑</m:t>
                    </m:r>
                    <m:r>
                      <a:rPr lang="en-US" sz="3527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r>
                      <a:rPr lang="en-US" sz="3527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endParaRPr lang="he-IL" sz="3527" dirty="0">
                  <a:solidFill>
                    <a:srgbClr val="0033CC"/>
                  </a:solidFill>
                  <a:latin typeface="Times New Roman" pitchFamily="18" charset="0"/>
                  <a:ea typeface="MS PGothic" pitchFamily="34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3450" y="5128109"/>
                <a:ext cx="3427142" cy="2263440"/>
              </a:xfrm>
              <a:prstGeom prst="rect">
                <a:avLst/>
              </a:prstGeom>
              <a:blipFill>
                <a:blip r:embed="rId7"/>
                <a:stretch>
                  <a:fillRect l="-19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5672572" y="5128109"/>
                <a:ext cx="3057469" cy="226344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defTabSz="1007943" hangingPunct="1">
                  <a:lnSpc>
                    <a:spcPct val="100000"/>
                  </a:lnSpc>
                  <a:buClrTx/>
                  <a:buSzTx/>
                </a:pPr>
                <a:r>
                  <a:rPr lang="en-US" sz="3527" dirty="0" smtClean="0">
                    <a:solidFill>
                      <a:srgbClr val="000000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3527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527" b="0" i="0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min</m:t>
                        </m:r>
                        <m:r>
                          <a:rPr lang="en-US" sz="3527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</m:fName>
                      <m:e>
                        <m:r>
                          <a:rPr lang="en-US" sz="3527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func>
                  </m:oMath>
                </a14:m>
                <a:endParaRPr lang="en-US" sz="3527" dirty="0">
                  <a:solidFill>
                    <a:srgbClr val="0033CC"/>
                  </a:solidFill>
                  <a:latin typeface="Times New Roman" pitchFamily="18" charset="0"/>
                  <a:ea typeface="MS PGothic" pitchFamily="34" charset="-128"/>
                  <a:cs typeface="Times New Roman" panose="02020603050405020304" pitchFamily="18" charset="0"/>
                </a:endParaRPr>
              </a:p>
              <a:p>
                <a:pPr defTabSz="1007943" hangingPunct="1">
                  <a:lnSpc>
                    <a:spcPct val="100000"/>
                  </a:lnSpc>
                  <a:buClrTx/>
                  <a:buSzTx/>
                </a:pPr>
                <a:r>
                  <a:rPr lang="en-US" sz="3527" dirty="0">
                    <a:solidFill>
                      <a:srgbClr val="0033CC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rPr>
                  <a:t> </a:t>
                </a:r>
                <a:r>
                  <a:rPr lang="en-US" sz="3527" dirty="0" err="1">
                    <a:solidFill>
                      <a:srgbClr val="0033CC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rPr>
                  <a:t>s.t.</a:t>
                </a:r>
                <a:r>
                  <a:rPr lang="en-US" sz="3527" dirty="0">
                    <a:solidFill>
                      <a:srgbClr val="0033CC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527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US" sz="3527" b="1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𝒒</m:t>
                    </m:r>
                    <m:r>
                      <a:rPr lang="en-US" sz="3527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r>
                      <a:rPr lang="en-US" sz="3527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3527" b="1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𝟏</m:t>
                    </m:r>
                  </m:oMath>
                </a14:m>
                <a:endParaRPr lang="en-US" sz="3527" b="1" dirty="0">
                  <a:solidFill>
                    <a:srgbClr val="0033CC"/>
                  </a:solidFill>
                  <a:latin typeface="Times New Roman" pitchFamily="18" charset="0"/>
                  <a:ea typeface="MS PGothic" pitchFamily="34" charset="-128"/>
                  <a:cs typeface="Times New Roman" panose="02020603050405020304" pitchFamily="18" charset="0"/>
                </a:endParaRPr>
              </a:p>
              <a:p>
                <a:pPr defTabSz="1007943" hangingPunct="1">
                  <a:lnSpc>
                    <a:spcPct val="100000"/>
                  </a:lnSpc>
                  <a:buClrTx/>
                  <a:buSzTx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527" b="1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3527" b="1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𝟏</m:t>
                          </m:r>
                        </m:e>
                        <m:sup>
                          <m:r>
                            <a:rPr lang="en-US" sz="3527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𝑇</m:t>
                          </m:r>
                        </m:sup>
                      </m:sSup>
                      <m:r>
                        <a:rPr lang="en-US" sz="3527" b="1" i="1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𝒒</m:t>
                      </m:r>
                      <m:r>
                        <a:rPr lang="en-US" sz="3527" i="1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3527" i="1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</m:oMath>
                  </m:oMathPara>
                </a14:m>
                <a:endParaRPr lang="en-US" sz="3527" dirty="0">
                  <a:solidFill>
                    <a:srgbClr val="0033CC"/>
                  </a:solidFill>
                  <a:latin typeface="Times New Roman" pitchFamily="18" charset="0"/>
                  <a:ea typeface="MS PGothic" pitchFamily="34" charset="-128"/>
                  <a:cs typeface="Times New Roman" panose="02020603050405020304" pitchFamily="18" charset="0"/>
                </a:endParaRPr>
              </a:p>
              <a:p>
                <a:pPr defTabSz="1007943" hangingPunct="1">
                  <a:lnSpc>
                    <a:spcPct val="100000"/>
                  </a:lnSpc>
                  <a:buClrTx/>
                  <a:buSzTx/>
                </a:pPr>
                <a:r>
                  <a:rPr lang="en-US" sz="3527" dirty="0">
                    <a:solidFill>
                      <a:srgbClr val="0033CC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rPr>
                  <a:t>      </a:t>
                </a:r>
                <a14:m>
                  <m:oMath xmlns:m="http://schemas.openxmlformats.org/officeDocument/2006/math">
                    <m:r>
                      <a:rPr lang="en-US" sz="3527" b="1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𝒒</m:t>
                    </m:r>
                    <m:r>
                      <a:rPr lang="en-US" sz="3527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r>
                      <a:rPr lang="en-US" sz="3527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endParaRPr lang="he-IL" sz="3527" dirty="0">
                  <a:solidFill>
                    <a:srgbClr val="0033CC"/>
                  </a:solidFill>
                  <a:latin typeface="Times New Roman" pitchFamily="18" charset="0"/>
                  <a:ea typeface="MS PGothic" pitchFamily="34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72572" y="5128109"/>
                <a:ext cx="3057469" cy="2263440"/>
              </a:xfrm>
              <a:prstGeom prst="rect">
                <a:avLst/>
              </a:prstGeom>
              <a:blipFill>
                <a:blip r:embed="rId8"/>
                <a:stretch>
                  <a:fillRect l="-23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 rot="5400000">
                <a:off x="2597067" y="4607918"/>
                <a:ext cx="787466" cy="63511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 defTabSz="1007943" hangingPunct="1">
                  <a:lnSpc>
                    <a:spcPct val="100000"/>
                  </a:lnSpc>
                  <a:buClrTx/>
                  <a:buSzTx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527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</m:oMath>
                  </m:oMathPara>
                </a14:m>
                <a:endParaRPr lang="he-IL" sz="3527" i="1" dirty="0">
                  <a:solidFill>
                    <a:srgbClr val="000000"/>
                  </a:solidFill>
                  <a:latin typeface="Times New Roman" pitchFamily="18" charset="0"/>
                  <a:ea typeface="MS PGothic" pitchFamily="34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5400000">
                <a:off x="2597067" y="4607918"/>
                <a:ext cx="787466" cy="63511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 rot="5400000">
                <a:off x="6494500" y="4607918"/>
                <a:ext cx="787466" cy="63511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 defTabSz="1007943" hangingPunct="1">
                  <a:lnSpc>
                    <a:spcPct val="100000"/>
                  </a:lnSpc>
                  <a:buClrTx/>
                  <a:buSzTx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527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</m:oMath>
                  </m:oMathPara>
                </a14:m>
                <a:endParaRPr lang="he-IL" sz="3527" i="1" dirty="0">
                  <a:solidFill>
                    <a:srgbClr val="000000"/>
                  </a:solidFill>
                  <a:latin typeface="Times New Roman" pitchFamily="18" charset="0"/>
                  <a:ea typeface="MS PGothic" pitchFamily="34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5400000">
                <a:off x="6494500" y="4607918"/>
                <a:ext cx="787466" cy="63511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4674894" y="5122015"/>
                <a:ext cx="787466" cy="63511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 defTabSz="1007943" hangingPunct="1">
                  <a:lnSpc>
                    <a:spcPct val="100000"/>
                  </a:lnSpc>
                  <a:buClrTx/>
                  <a:buSzTx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527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</m:oMath>
                  </m:oMathPara>
                </a14:m>
                <a:endParaRPr lang="he-IL" sz="3527" i="1" dirty="0">
                  <a:solidFill>
                    <a:srgbClr val="000000"/>
                  </a:solidFill>
                  <a:latin typeface="Times New Roman" pitchFamily="18" charset="0"/>
                  <a:ea typeface="MS PGothic" pitchFamily="34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4894" y="5122015"/>
                <a:ext cx="787466" cy="63511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/>
          <p:cNvSpPr txBox="1"/>
          <p:nvPr/>
        </p:nvSpPr>
        <p:spPr>
          <a:xfrm>
            <a:off x="3580333" y="6139781"/>
            <a:ext cx="2919958" cy="111017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defTabSz="1007943" hangingPunct="1">
              <a:lnSpc>
                <a:spcPct val="100000"/>
              </a:lnSpc>
              <a:buClrTx/>
              <a:buSzTx/>
            </a:pPr>
            <a:r>
              <a:rPr lang="en-US" sz="3307" dirty="0">
                <a:solidFill>
                  <a:srgbClr val="00B050"/>
                </a:solidFill>
                <a:latin typeface="Times New Roman" pitchFamily="18" charset="0"/>
                <a:ea typeface="MS PGothic" pitchFamily="34" charset="-128"/>
                <a:cs typeface="Times New Roman" panose="02020603050405020304" pitchFamily="18" charset="0"/>
              </a:rPr>
              <a:t>LP</a:t>
            </a:r>
            <a:br>
              <a:rPr lang="en-US" sz="3307" dirty="0">
                <a:solidFill>
                  <a:srgbClr val="00B050"/>
                </a:solidFill>
                <a:latin typeface="Times New Roman" pitchFamily="18" charset="0"/>
                <a:ea typeface="MS PGothic" pitchFamily="34" charset="-128"/>
                <a:cs typeface="Times New Roman" panose="02020603050405020304" pitchFamily="18" charset="0"/>
              </a:rPr>
            </a:br>
            <a:r>
              <a:rPr lang="en-US" sz="3307" dirty="0">
                <a:solidFill>
                  <a:srgbClr val="00B050"/>
                </a:solidFill>
                <a:latin typeface="Times New Roman" pitchFamily="18" charset="0"/>
                <a:ea typeface="MS PGothic" pitchFamily="34" charset="-128"/>
                <a:cs typeface="Times New Roman" panose="02020603050405020304" pitchFamily="18" charset="0"/>
              </a:rPr>
              <a:t>Duality</a:t>
            </a:r>
            <a:endParaRPr lang="he-IL" sz="3307" dirty="0">
              <a:solidFill>
                <a:srgbClr val="00B050"/>
              </a:solidFill>
              <a:latin typeface="Times New Roman" pitchFamily="18" charset="0"/>
              <a:ea typeface="MS PGothic" pitchFamily="34" charset="-128"/>
              <a:cs typeface="Times New Roman" panose="02020603050405020304" pitchFamily="18" charset="0"/>
            </a:endParaRPr>
          </a:p>
        </p:txBody>
      </p:sp>
      <p:cxnSp>
        <p:nvCxnSpPr>
          <p:cNvPr id="17" name="Straight Arrow Connector 16"/>
          <p:cNvCxnSpPr/>
          <p:nvPr/>
        </p:nvCxnSpPr>
        <p:spPr bwMode="auto">
          <a:xfrm flipV="1">
            <a:off x="5001792" y="5730402"/>
            <a:ext cx="0" cy="40938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-1181" y="1687500"/>
                <a:ext cx="10079567" cy="61555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 defTabSz="1007943" hangingPunct="1">
                  <a:lnSpc>
                    <a:spcPct val="100000"/>
                  </a:lnSpc>
                  <a:buClrTx/>
                  <a:buSzTx/>
                </a:pPr>
                <a:r>
                  <a:rPr lang="en-US" sz="3400" dirty="0" smtClean="0">
                    <a:solidFill>
                      <a:srgbClr val="000000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rPr>
                  <a:t>For every </a:t>
                </a:r>
                <a:r>
                  <a:rPr lang="en-US" sz="3400" i="1" dirty="0" smtClean="0">
                    <a:solidFill>
                      <a:srgbClr val="000000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rPr>
                  <a:t>finite</a:t>
                </a:r>
                <a:r>
                  <a:rPr lang="en-US" sz="3400" dirty="0" smtClean="0">
                    <a:solidFill>
                      <a:srgbClr val="000000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rPr>
                  <a:t> matrix </a:t>
                </a:r>
                <a14:m>
                  <m:oMath xmlns:m="http://schemas.openxmlformats.org/officeDocument/2006/math">
                    <m:r>
                      <a:rPr lang="en-US" sz="34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MS PGothic" pitchFamily="34" charset="-128"/>
                        <a:cs typeface="Times New Roman" panose="02020603050405020304" pitchFamily="18" charset="0"/>
                      </a:rPr>
                      <m:t>𝐴</m:t>
                    </m:r>
                  </m:oMath>
                </a14:m>
                <a:r>
                  <a:rPr lang="en-US" sz="3400" dirty="0" smtClean="0">
                    <a:solidFill>
                      <a:srgbClr val="000000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rPr>
                  <a:t>:</a:t>
                </a:r>
                <a:endParaRPr lang="he-IL" sz="3400" dirty="0">
                  <a:solidFill>
                    <a:srgbClr val="000000"/>
                  </a:solidFill>
                  <a:latin typeface="Times New Roman" pitchFamily="18" charset="0"/>
                  <a:ea typeface="MS PGothic" pitchFamily="34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181" y="1687500"/>
                <a:ext cx="10079567" cy="615553"/>
              </a:xfrm>
              <a:prstGeom prst="rect">
                <a:avLst/>
              </a:prstGeom>
              <a:blipFill>
                <a:blip r:embed="rId12"/>
                <a:stretch>
                  <a:fillRect t="-14851" b="-326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02175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21909"/>
            <a:ext cx="10080625" cy="873125"/>
          </a:xfrm>
        </p:spPr>
        <p:txBody>
          <a:bodyPr/>
          <a:lstStyle/>
          <a:p>
            <a:r>
              <a:rPr lang="en-US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0-sum matrix games vs. TBSGs</a:t>
            </a:r>
            <a:endParaRPr lang="en-US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46"/>
          <p:cNvSpPr txBox="1">
            <a:spLocks noChangeArrowheads="1"/>
          </p:cNvSpPr>
          <p:nvPr/>
        </p:nvSpPr>
        <p:spPr bwMode="auto">
          <a:xfrm>
            <a:off x="20671" y="1407256"/>
            <a:ext cx="10080625" cy="5216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matrix games optimal strategies are, in general, </a:t>
            </a:r>
            <a:r>
              <a:rPr lang="en-US" sz="30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randomized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Box 46"/>
          <p:cNvSpPr txBox="1">
            <a:spLocks noChangeArrowheads="1"/>
          </p:cNvSpPr>
          <p:nvPr/>
        </p:nvSpPr>
        <p:spPr bwMode="auto">
          <a:xfrm>
            <a:off x="8687" y="2011717"/>
            <a:ext cx="10080625" cy="5216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US" sz="30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TBSG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s, there are always </a:t>
            </a:r>
            <a:r>
              <a:rPr lang="en-US" sz="3000" i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deterministic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optimal strategies.</a:t>
            </a:r>
            <a:endParaRPr lang="en-US" sz="3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Box 46"/>
          <p:cNvSpPr txBox="1">
            <a:spLocks noChangeArrowheads="1"/>
          </p:cNvSpPr>
          <p:nvPr/>
        </p:nvSpPr>
        <p:spPr bwMode="auto">
          <a:xfrm>
            <a:off x="6977" y="2790841"/>
            <a:ext cx="10080625" cy="5216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Why? What’s the difference?</a:t>
            </a:r>
            <a:endParaRPr lang="en-US" sz="3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Box 46"/>
          <p:cNvSpPr txBox="1">
            <a:spLocks noChangeArrowheads="1"/>
          </p:cNvSpPr>
          <p:nvPr/>
        </p:nvSpPr>
        <p:spPr bwMode="auto">
          <a:xfrm>
            <a:off x="15541" y="3498044"/>
            <a:ext cx="10080625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matrix games both players play </a:t>
            </a:r>
            <a:r>
              <a:rPr lang="en-US" sz="3000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simultaneously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player has to choose an action/strategy without knowing which action was chosen by the other player.</a:t>
            </a:r>
            <a:endParaRPr lang="en-US" sz="3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 Box 46"/>
          <p:cNvSpPr txBox="1">
            <a:spLocks noChangeArrowheads="1"/>
          </p:cNvSpPr>
          <p:nvPr/>
        </p:nvSpPr>
        <p:spPr bwMode="auto">
          <a:xfrm>
            <a:off x="13831" y="5109369"/>
            <a:ext cx="10080625" cy="5216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Matrix games are not </a:t>
            </a:r>
            <a:r>
              <a:rPr lang="en-US" sz="3000" i="1" dirty="0" smtClean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perfect-information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games.</a:t>
            </a:r>
            <a:endParaRPr lang="en-US" sz="3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Box 46"/>
          <p:cNvSpPr txBox="1">
            <a:spLocks noChangeArrowheads="1"/>
          </p:cNvSpPr>
          <p:nvPr/>
        </p:nvSpPr>
        <p:spPr bwMode="auto">
          <a:xfrm>
            <a:off x="22395" y="5796022"/>
            <a:ext cx="10080625" cy="9510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Turn-based games are </a:t>
            </a:r>
            <a:r>
              <a:rPr lang="en-US" sz="3000" i="1" dirty="0" smtClean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perfect-information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games,</a:t>
            </a:r>
            <a:b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even if they are </a:t>
            </a:r>
            <a:r>
              <a:rPr lang="en-US" sz="30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stochastic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550628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  <p:bldP spid="12" grpId="0"/>
      <p:bldP spid="14" grpId="0"/>
      <p:bldP spid="1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70539"/>
            <a:ext cx="10080625" cy="873125"/>
          </a:xfrm>
        </p:spPr>
        <p:txBody>
          <a:bodyPr/>
          <a:lstStyle/>
          <a:p>
            <a:r>
              <a:rPr lang="en-US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0-sum games as matrix games</a:t>
            </a:r>
            <a:endParaRPr lang="en-US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46"/>
          <p:cNvSpPr txBox="1">
            <a:spLocks noChangeArrowheads="1"/>
          </p:cNvSpPr>
          <p:nvPr/>
        </p:nvSpPr>
        <p:spPr bwMode="auto">
          <a:xfrm>
            <a:off x="20671" y="1160680"/>
            <a:ext cx="10080625" cy="9510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Any 0-sum game can be viewed as a 0-sum matrix game,</a:t>
            </a:r>
            <a:b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with a huge, or possibly </a:t>
            </a:r>
            <a:r>
              <a:rPr lang="en-US" sz="30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infinite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matrix.</a:t>
            </a:r>
            <a:endParaRPr lang="en-US" sz="3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" name="Straight Connector 2"/>
          <p:cNvCxnSpPr/>
          <p:nvPr/>
        </p:nvCxnSpPr>
        <p:spPr bwMode="auto">
          <a:xfrm flipV="1">
            <a:off x="2178128" y="2875546"/>
            <a:ext cx="2712377" cy="20548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Connector 12"/>
          <p:cNvCxnSpPr/>
          <p:nvPr/>
        </p:nvCxnSpPr>
        <p:spPr bwMode="auto">
          <a:xfrm>
            <a:off x="2178128" y="2885820"/>
            <a:ext cx="0" cy="2352782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6" name="Text Box 46"/>
          <p:cNvSpPr txBox="1">
            <a:spLocks noChangeArrowheads="1"/>
          </p:cNvSpPr>
          <p:nvPr/>
        </p:nvSpPr>
        <p:spPr bwMode="auto">
          <a:xfrm>
            <a:off x="-1059819" y="2278850"/>
            <a:ext cx="10080625" cy="5216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Strategies of player 2</a:t>
            </a:r>
            <a:endParaRPr lang="en-US" sz="3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 Box 46"/>
          <p:cNvSpPr txBox="1">
            <a:spLocks noChangeArrowheads="1"/>
          </p:cNvSpPr>
          <p:nvPr/>
        </p:nvSpPr>
        <p:spPr bwMode="auto">
          <a:xfrm rot="16200000">
            <a:off x="-1103505" y="3561012"/>
            <a:ext cx="5363113" cy="9510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Strategies</a:t>
            </a:r>
            <a:b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of player 1</a:t>
            </a:r>
            <a:endParaRPr lang="en-US" sz="3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Box 46"/>
          <p:cNvSpPr txBox="1">
            <a:spLocks noChangeArrowheads="1"/>
          </p:cNvSpPr>
          <p:nvPr/>
        </p:nvSpPr>
        <p:spPr bwMode="auto">
          <a:xfrm>
            <a:off x="729470" y="3688229"/>
            <a:ext cx="6596010" cy="5216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outcomes</a:t>
            </a:r>
            <a:endParaRPr lang="en-US" sz="3000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" name="Straight Connector 18"/>
          <p:cNvCxnSpPr/>
          <p:nvPr/>
        </p:nvCxnSpPr>
        <p:spPr bwMode="auto">
          <a:xfrm>
            <a:off x="4962424" y="2875546"/>
            <a:ext cx="832207" cy="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sp>
        <p:nvSpPr>
          <p:cNvPr id="23" name="Text Box 46"/>
          <p:cNvSpPr txBox="1">
            <a:spLocks noChangeArrowheads="1"/>
          </p:cNvSpPr>
          <p:nvPr/>
        </p:nvSpPr>
        <p:spPr bwMode="auto">
          <a:xfrm>
            <a:off x="8687" y="5345572"/>
            <a:ext cx="10080625" cy="9510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3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max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theorem, in its full generality,</a:t>
            </a:r>
            <a:b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holds only for </a:t>
            </a:r>
            <a:r>
              <a:rPr lang="en-US" sz="3000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finite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matrices.</a:t>
            </a:r>
            <a:endParaRPr lang="en-US" sz="3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 Box 46"/>
          <p:cNvSpPr txBox="1">
            <a:spLocks noChangeArrowheads="1"/>
          </p:cNvSpPr>
          <p:nvPr/>
        </p:nvSpPr>
        <p:spPr bwMode="auto">
          <a:xfrm>
            <a:off x="17251" y="6319902"/>
            <a:ext cx="10080625" cy="9510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Thus, it cannot be used to prove that “our” games</a:t>
            </a:r>
            <a:b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have values and optimal strategies.</a:t>
            </a:r>
            <a:endParaRPr lang="en-US" sz="3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 Box 46"/>
          <p:cNvSpPr txBox="1">
            <a:spLocks noChangeArrowheads="1"/>
          </p:cNvSpPr>
          <p:nvPr/>
        </p:nvSpPr>
        <p:spPr bwMode="auto">
          <a:xfrm>
            <a:off x="5555548" y="3137879"/>
            <a:ext cx="4285995" cy="13803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b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3000" i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strategic form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b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 the game.</a:t>
            </a:r>
            <a:endParaRPr lang="en-US" sz="3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999586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6" grpId="0"/>
      <p:bldP spid="17" grpId="0"/>
      <p:bldP spid="18" grpId="0"/>
      <p:bldP spid="23" grpId="0"/>
      <p:bldP spid="25" grpId="0"/>
      <p:bldP spid="2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99309"/>
            <a:ext cx="10080625" cy="873125"/>
          </a:xfrm>
        </p:spPr>
        <p:txBody>
          <a:bodyPr/>
          <a:lstStyle/>
          <a:p>
            <a:r>
              <a:rPr lang="en-US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“big-match”</a:t>
            </a:r>
            <a:br>
              <a:rPr lang="en-US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dirty="0" smtClean="0">
                <a:solidFill>
                  <a:srgbClr val="99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[Gillette (1957)] [Blackwell-Ferguson (1968)]</a:t>
            </a:r>
            <a:endParaRPr lang="en-US" sz="3600" dirty="0">
              <a:solidFill>
                <a:srgbClr val="99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 bwMode="auto">
          <a:xfrm>
            <a:off x="1630328" y="3362471"/>
            <a:ext cx="914400" cy="883578"/>
          </a:xfrm>
          <a:prstGeom prst="rect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2544728" y="3362469"/>
            <a:ext cx="914400" cy="883578"/>
          </a:xfrm>
          <a:prstGeom prst="rect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1630330" y="4244215"/>
            <a:ext cx="914400" cy="883578"/>
          </a:xfrm>
          <a:prstGeom prst="rect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2544730" y="4244213"/>
            <a:ext cx="914400" cy="883578"/>
          </a:xfrm>
          <a:prstGeom prst="rect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898255" y="3558520"/>
                <a:ext cx="549746" cy="550279"/>
              </a:xfrm>
              <a:prstGeom prst="rect">
                <a:avLst/>
              </a:prstGeom>
              <a:solidFill>
                <a:srgbClr val="FFFFFF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0</m:t>
                      </m:r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8255" y="3558520"/>
                <a:ext cx="549746" cy="55027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968138" y="4410862"/>
                <a:ext cx="441461" cy="550279"/>
              </a:xfrm>
              <a:prstGeom prst="rect">
                <a:avLst/>
              </a:prstGeom>
              <a:solidFill>
                <a:srgbClr val="FFFFFF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8138" y="4410862"/>
                <a:ext cx="441461" cy="55027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1801769" y="2773155"/>
                <a:ext cx="549746" cy="550279"/>
              </a:xfrm>
              <a:prstGeom prst="rect">
                <a:avLst/>
              </a:prstGeom>
              <a:solidFill>
                <a:srgbClr val="FFFFFF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0</m:t>
                      </m:r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1769" y="2773155"/>
                <a:ext cx="549746" cy="55027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2781197" y="2770359"/>
                <a:ext cx="441461" cy="550279"/>
              </a:xfrm>
              <a:prstGeom prst="rect">
                <a:avLst/>
              </a:prstGeom>
              <a:solidFill>
                <a:srgbClr val="FFFFFF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1197" y="2770359"/>
                <a:ext cx="441461" cy="55027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Oval 8"/>
          <p:cNvSpPr>
            <a:spLocks noChangeAspect="1" noChangeArrowheads="1"/>
          </p:cNvSpPr>
          <p:nvPr/>
        </p:nvSpPr>
        <p:spPr bwMode="auto">
          <a:xfrm>
            <a:off x="968138" y="5841224"/>
            <a:ext cx="381000" cy="349250"/>
          </a:xfrm>
          <a:prstGeom prst="ellips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23" name="Oval 8"/>
          <p:cNvSpPr>
            <a:spLocks noChangeAspect="1" noChangeArrowheads="1"/>
          </p:cNvSpPr>
          <p:nvPr/>
        </p:nvSpPr>
        <p:spPr bwMode="auto">
          <a:xfrm>
            <a:off x="3722223" y="5841224"/>
            <a:ext cx="381000" cy="349250"/>
          </a:xfrm>
          <a:prstGeom prst="ellips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cxnSp>
        <p:nvCxnSpPr>
          <p:cNvPr id="4" name="Curved Connector 3"/>
          <p:cNvCxnSpPr>
            <a:endCxn id="22" idx="0"/>
          </p:cNvCxnSpPr>
          <p:nvPr/>
        </p:nvCxnSpPr>
        <p:spPr bwMode="auto">
          <a:xfrm rot="5400000">
            <a:off x="1045472" y="4799167"/>
            <a:ext cx="1155223" cy="928890"/>
          </a:xfrm>
          <a:prstGeom prst="curvedConnector3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4" name="Curved Connector 23"/>
          <p:cNvCxnSpPr>
            <a:endCxn id="23" idx="0"/>
          </p:cNvCxnSpPr>
          <p:nvPr/>
        </p:nvCxnSpPr>
        <p:spPr bwMode="auto">
          <a:xfrm rot="16200000" flipH="1">
            <a:off x="2870667" y="4799167"/>
            <a:ext cx="1155223" cy="928889"/>
          </a:xfrm>
          <a:prstGeom prst="curvedConnector3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5" name="Curved Connector 24"/>
          <p:cNvCxnSpPr>
            <a:stCxn id="22" idx="2"/>
            <a:endCxn id="22" idx="6"/>
          </p:cNvCxnSpPr>
          <p:nvPr/>
        </p:nvCxnSpPr>
        <p:spPr bwMode="auto">
          <a:xfrm rot="10800000" flipH="1">
            <a:off x="968138" y="6015849"/>
            <a:ext cx="381000" cy="12700"/>
          </a:xfrm>
          <a:prstGeom prst="curvedConnector5">
            <a:avLst>
              <a:gd name="adj1" fmla="val -60000"/>
              <a:gd name="adj2" fmla="val -4367858"/>
              <a:gd name="adj3" fmla="val 160000"/>
            </a:avLst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1" name="Curved Connector 30"/>
          <p:cNvCxnSpPr>
            <a:stCxn id="23" idx="2"/>
            <a:endCxn id="23" idx="6"/>
          </p:cNvCxnSpPr>
          <p:nvPr/>
        </p:nvCxnSpPr>
        <p:spPr bwMode="auto">
          <a:xfrm rot="10800000" flipH="1">
            <a:off x="3722223" y="6015849"/>
            <a:ext cx="381000" cy="12700"/>
          </a:xfrm>
          <a:prstGeom prst="curvedConnector5">
            <a:avLst>
              <a:gd name="adj1" fmla="val -60000"/>
              <a:gd name="adj2" fmla="val -4110717"/>
              <a:gd name="adj3" fmla="val 160000"/>
            </a:avLst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883764" y="6693564"/>
                <a:ext cx="549746" cy="550279"/>
              </a:xfrm>
              <a:prstGeom prst="rect">
                <a:avLst/>
              </a:prstGeom>
              <a:solidFill>
                <a:srgbClr val="FFFFFF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0</m:t>
                      </m:r>
                    </m:oMath>
                  </m:oMathPara>
                </a14:m>
                <a:endParaRPr lang="en-US" sz="32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3764" y="6693564"/>
                <a:ext cx="549746" cy="55027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3637849" y="6701946"/>
                <a:ext cx="549746" cy="550279"/>
              </a:xfrm>
              <a:prstGeom prst="rect">
                <a:avLst/>
              </a:prstGeom>
              <a:solidFill>
                <a:srgbClr val="FFFFFF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</m:oMath>
                  </m:oMathPara>
                </a14:m>
                <a:endParaRPr lang="en-US" sz="32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7849" y="6701946"/>
                <a:ext cx="549746" cy="55027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9929" name="Freeform 209928"/>
          <p:cNvSpPr/>
          <p:nvPr/>
        </p:nvSpPr>
        <p:spPr bwMode="auto">
          <a:xfrm>
            <a:off x="1157937" y="2488143"/>
            <a:ext cx="1274633" cy="1307432"/>
          </a:xfrm>
          <a:custGeom>
            <a:avLst/>
            <a:gdLst>
              <a:gd name="connsiteX0" fmla="*/ 1008441 w 1008441"/>
              <a:gd name="connsiteY0" fmla="*/ 1001895 h 1001895"/>
              <a:gd name="connsiteX1" fmla="*/ 17841 w 1008441"/>
              <a:gd name="connsiteY1" fmla="*/ 631781 h 1001895"/>
              <a:gd name="connsiteX2" fmla="*/ 409727 w 1008441"/>
              <a:gd name="connsiteY2" fmla="*/ 410 h 1001895"/>
              <a:gd name="connsiteX3" fmla="*/ 899584 w 1008441"/>
              <a:gd name="connsiteY3" fmla="*/ 555581 h 1001895"/>
              <a:gd name="connsiteX0" fmla="*/ 1013895 w 1547295"/>
              <a:gd name="connsiteY0" fmla="*/ 1001515 h 1001515"/>
              <a:gd name="connsiteX1" fmla="*/ 23295 w 1547295"/>
              <a:gd name="connsiteY1" fmla="*/ 631401 h 1001515"/>
              <a:gd name="connsiteX2" fmla="*/ 415181 w 1547295"/>
              <a:gd name="connsiteY2" fmla="*/ 30 h 1001515"/>
              <a:gd name="connsiteX3" fmla="*/ 1547295 w 1547295"/>
              <a:gd name="connsiteY3" fmla="*/ 609629 h 1001515"/>
              <a:gd name="connsiteX0" fmla="*/ 991496 w 1524896"/>
              <a:gd name="connsiteY0" fmla="*/ 1306300 h 1306300"/>
              <a:gd name="connsiteX1" fmla="*/ 896 w 1524896"/>
              <a:gd name="connsiteY1" fmla="*/ 936186 h 1306300"/>
              <a:gd name="connsiteX2" fmla="*/ 828211 w 1524896"/>
              <a:gd name="connsiteY2" fmla="*/ 15 h 1306300"/>
              <a:gd name="connsiteX3" fmla="*/ 1524896 w 1524896"/>
              <a:gd name="connsiteY3" fmla="*/ 914414 h 1306300"/>
              <a:gd name="connsiteX0" fmla="*/ 882791 w 1416191"/>
              <a:gd name="connsiteY0" fmla="*/ 1307719 h 1307719"/>
              <a:gd name="connsiteX1" fmla="*/ 1048 w 1416191"/>
              <a:gd name="connsiteY1" fmla="*/ 719891 h 1307719"/>
              <a:gd name="connsiteX2" fmla="*/ 719506 w 1416191"/>
              <a:gd name="connsiteY2" fmla="*/ 1434 h 1307719"/>
              <a:gd name="connsiteX3" fmla="*/ 1416191 w 1416191"/>
              <a:gd name="connsiteY3" fmla="*/ 915833 h 1307719"/>
              <a:gd name="connsiteX0" fmla="*/ 882747 w 1274633"/>
              <a:gd name="connsiteY0" fmla="*/ 1307432 h 1307432"/>
              <a:gd name="connsiteX1" fmla="*/ 1004 w 1274633"/>
              <a:gd name="connsiteY1" fmla="*/ 719604 h 1307432"/>
              <a:gd name="connsiteX2" fmla="*/ 719462 w 1274633"/>
              <a:gd name="connsiteY2" fmla="*/ 1147 h 1307432"/>
              <a:gd name="connsiteX3" fmla="*/ 1274633 w 1274633"/>
              <a:gd name="connsiteY3" fmla="*/ 893774 h 130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74633" h="1307432">
                <a:moveTo>
                  <a:pt x="882747" y="1307432"/>
                </a:moveTo>
                <a:cubicBezTo>
                  <a:pt x="437340" y="1205832"/>
                  <a:pt x="28218" y="937318"/>
                  <a:pt x="1004" y="719604"/>
                </a:cubicBezTo>
                <a:cubicBezTo>
                  <a:pt x="-26210" y="501890"/>
                  <a:pt x="507191" y="-27881"/>
                  <a:pt x="719462" y="1147"/>
                </a:cubicBezTo>
                <a:cubicBezTo>
                  <a:pt x="931733" y="30175"/>
                  <a:pt x="1103183" y="609838"/>
                  <a:pt x="1274633" y="893774"/>
                </a:cubicBezTo>
              </a:path>
            </a:pathLst>
          </a:cu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45" name="Freeform 44"/>
          <p:cNvSpPr/>
          <p:nvPr/>
        </p:nvSpPr>
        <p:spPr bwMode="auto">
          <a:xfrm flipH="1">
            <a:off x="2654680" y="2518221"/>
            <a:ext cx="1252855" cy="1307056"/>
          </a:xfrm>
          <a:custGeom>
            <a:avLst/>
            <a:gdLst>
              <a:gd name="connsiteX0" fmla="*/ 1008441 w 1008441"/>
              <a:gd name="connsiteY0" fmla="*/ 1001895 h 1001895"/>
              <a:gd name="connsiteX1" fmla="*/ 17841 w 1008441"/>
              <a:gd name="connsiteY1" fmla="*/ 631781 h 1001895"/>
              <a:gd name="connsiteX2" fmla="*/ 409727 w 1008441"/>
              <a:gd name="connsiteY2" fmla="*/ 410 h 1001895"/>
              <a:gd name="connsiteX3" fmla="*/ 899584 w 1008441"/>
              <a:gd name="connsiteY3" fmla="*/ 555581 h 1001895"/>
              <a:gd name="connsiteX0" fmla="*/ 1013895 w 1547295"/>
              <a:gd name="connsiteY0" fmla="*/ 1001515 h 1001515"/>
              <a:gd name="connsiteX1" fmla="*/ 23295 w 1547295"/>
              <a:gd name="connsiteY1" fmla="*/ 631401 h 1001515"/>
              <a:gd name="connsiteX2" fmla="*/ 415181 w 1547295"/>
              <a:gd name="connsiteY2" fmla="*/ 30 h 1001515"/>
              <a:gd name="connsiteX3" fmla="*/ 1547295 w 1547295"/>
              <a:gd name="connsiteY3" fmla="*/ 609629 h 1001515"/>
              <a:gd name="connsiteX0" fmla="*/ 991496 w 1524896"/>
              <a:gd name="connsiteY0" fmla="*/ 1306300 h 1306300"/>
              <a:gd name="connsiteX1" fmla="*/ 896 w 1524896"/>
              <a:gd name="connsiteY1" fmla="*/ 936186 h 1306300"/>
              <a:gd name="connsiteX2" fmla="*/ 828211 w 1524896"/>
              <a:gd name="connsiteY2" fmla="*/ 15 h 1306300"/>
              <a:gd name="connsiteX3" fmla="*/ 1524896 w 1524896"/>
              <a:gd name="connsiteY3" fmla="*/ 914414 h 1306300"/>
              <a:gd name="connsiteX0" fmla="*/ 882791 w 1416191"/>
              <a:gd name="connsiteY0" fmla="*/ 1307719 h 1307719"/>
              <a:gd name="connsiteX1" fmla="*/ 1048 w 1416191"/>
              <a:gd name="connsiteY1" fmla="*/ 719891 h 1307719"/>
              <a:gd name="connsiteX2" fmla="*/ 719506 w 1416191"/>
              <a:gd name="connsiteY2" fmla="*/ 1434 h 1307719"/>
              <a:gd name="connsiteX3" fmla="*/ 1416191 w 1416191"/>
              <a:gd name="connsiteY3" fmla="*/ 915833 h 1307719"/>
              <a:gd name="connsiteX0" fmla="*/ 882741 w 1252855"/>
              <a:gd name="connsiteY0" fmla="*/ 1307056 h 1307056"/>
              <a:gd name="connsiteX1" fmla="*/ 998 w 1252855"/>
              <a:gd name="connsiteY1" fmla="*/ 719228 h 1307056"/>
              <a:gd name="connsiteX2" fmla="*/ 719456 w 1252855"/>
              <a:gd name="connsiteY2" fmla="*/ 771 h 1307056"/>
              <a:gd name="connsiteX3" fmla="*/ 1252855 w 1252855"/>
              <a:gd name="connsiteY3" fmla="*/ 860741 h 13070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2855" h="1307056">
                <a:moveTo>
                  <a:pt x="882741" y="1307056"/>
                </a:moveTo>
                <a:cubicBezTo>
                  <a:pt x="437334" y="1205456"/>
                  <a:pt x="28212" y="936942"/>
                  <a:pt x="998" y="719228"/>
                </a:cubicBezTo>
                <a:cubicBezTo>
                  <a:pt x="-26216" y="501514"/>
                  <a:pt x="510813" y="-22814"/>
                  <a:pt x="719456" y="771"/>
                </a:cubicBezTo>
                <a:cubicBezTo>
                  <a:pt x="928099" y="24356"/>
                  <a:pt x="1081405" y="576805"/>
                  <a:pt x="1252855" y="860741"/>
                </a:cubicBezTo>
              </a:path>
            </a:pathLst>
          </a:cu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832478" y="2242417"/>
                <a:ext cx="549746" cy="550279"/>
              </a:xfrm>
              <a:prstGeom prst="rect">
                <a:avLst/>
              </a:prstGeom>
              <a:solidFill>
                <a:srgbClr val="FFFFFF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</m:oMath>
                  </m:oMathPara>
                </a14:m>
                <a:endParaRPr lang="en-US" sz="32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2478" y="2242417"/>
                <a:ext cx="549746" cy="550279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3675671" y="2266047"/>
                <a:ext cx="549746" cy="550279"/>
              </a:xfrm>
              <a:prstGeom prst="rect">
                <a:avLst/>
              </a:prstGeom>
              <a:solidFill>
                <a:srgbClr val="FFFFFF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0</m:t>
                      </m:r>
                    </m:oMath>
                  </m:oMathPara>
                </a14:m>
                <a:endParaRPr lang="en-US" sz="32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5671" y="2266047"/>
                <a:ext cx="549746" cy="550279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8" name="Text Box 46"/>
          <p:cNvSpPr txBox="1">
            <a:spLocks noChangeArrowheads="1"/>
          </p:cNvSpPr>
          <p:nvPr/>
        </p:nvSpPr>
        <p:spPr bwMode="auto">
          <a:xfrm>
            <a:off x="4732039" y="1748109"/>
            <a:ext cx="5012004" cy="8938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repeated version </a:t>
            </a:r>
            <a:b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lang="en-US" sz="28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matching pennies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Text Box 46"/>
          <p:cNvSpPr txBox="1">
            <a:spLocks noChangeArrowheads="1"/>
          </p:cNvSpPr>
          <p:nvPr/>
        </p:nvSpPr>
        <p:spPr bwMode="auto">
          <a:xfrm>
            <a:off x="4732039" y="2783019"/>
            <a:ext cx="5012004" cy="12945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When player 1 chooses 1,</a:t>
            </a:r>
            <a:b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choices of the players</a:t>
            </a:r>
            <a:b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are repeated for ever.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Text Box 46"/>
          <p:cNvSpPr txBox="1">
            <a:spLocks noChangeArrowheads="1"/>
          </p:cNvSpPr>
          <p:nvPr/>
        </p:nvSpPr>
        <p:spPr bwMode="auto">
          <a:xfrm>
            <a:off x="4732039" y="4247277"/>
            <a:ext cx="5012004" cy="8938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 are interested in the</a:t>
            </a:r>
            <a:b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i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limiting average reward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Text Box 46"/>
          <p:cNvSpPr txBox="1">
            <a:spLocks noChangeArrowheads="1"/>
          </p:cNvSpPr>
          <p:nvPr/>
        </p:nvSpPr>
        <p:spPr bwMode="auto">
          <a:xfrm>
            <a:off x="4732039" y="5282187"/>
            <a:ext cx="5012004" cy="493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Does the game have a value?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Text Box 46"/>
          <p:cNvSpPr txBox="1">
            <a:spLocks noChangeArrowheads="1"/>
          </p:cNvSpPr>
          <p:nvPr/>
        </p:nvSpPr>
        <p:spPr bwMode="auto">
          <a:xfrm>
            <a:off x="4732039" y="5887748"/>
            <a:ext cx="5012004" cy="8938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 the players have </a:t>
            </a:r>
            <a:b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optimal strategies?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Text Box 46"/>
          <p:cNvSpPr txBox="1">
            <a:spLocks noChangeArrowheads="1"/>
          </p:cNvSpPr>
          <p:nvPr/>
        </p:nvSpPr>
        <p:spPr bwMode="auto">
          <a:xfrm>
            <a:off x="0" y="1684055"/>
            <a:ext cx="5302603" cy="5216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Player 2</a:t>
            </a:r>
            <a:endParaRPr lang="en-US" sz="3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Text Box 46"/>
          <p:cNvSpPr txBox="1">
            <a:spLocks noChangeArrowheads="1"/>
          </p:cNvSpPr>
          <p:nvPr/>
        </p:nvSpPr>
        <p:spPr bwMode="auto">
          <a:xfrm rot="16200000">
            <a:off x="-2181301" y="3983372"/>
            <a:ext cx="5302603" cy="5216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Player 1</a:t>
            </a:r>
            <a:endParaRPr lang="en-US" sz="3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Text Box 46"/>
          <p:cNvSpPr txBox="1">
            <a:spLocks noChangeArrowheads="1"/>
          </p:cNvSpPr>
          <p:nvPr/>
        </p:nvSpPr>
        <p:spPr bwMode="auto">
          <a:xfrm>
            <a:off x="4732039" y="6922659"/>
            <a:ext cx="5012004" cy="493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Note: This is not a TBSG.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707915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  <p:bldP spid="49" grpId="0"/>
      <p:bldP spid="50" grpId="0"/>
      <p:bldP spid="51" grpId="0"/>
      <p:bldP spid="52" grpId="0"/>
      <p:bldP spid="5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99309"/>
            <a:ext cx="10080625" cy="873125"/>
          </a:xfrm>
        </p:spPr>
        <p:txBody>
          <a:bodyPr/>
          <a:lstStyle/>
          <a:p>
            <a:r>
              <a:rPr lang="en-US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“big-match”</a:t>
            </a:r>
            <a:br>
              <a:rPr lang="en-US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dirty="0" smtClean="0">
                <a:solidFill>
                  <a:srgbClr val="99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[Gillette (1957)] [Blackwell-Ferguson (1968)]</a:t>
            </a:r>
            <a:endParaRPr lang="en-US" sz="3600" dirty="0">
              <a:solidFill>
                <a:srgbClr val="99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 bwMode="auto">
          <a:xfrm>
            <a:off x="1630328" y="3362471"/>
            <a:ext cx="914400" cy="883578"/>
          </a:xfrm>
          <a:prstGeom prst="rect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2544728" y="3362469"/>
            <a:ext cx="914400" cy="883578"/>
          </a:xfrm>
          <a:prstGeom prst="rect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1630330" y="4244215"/>
            <a:ext cx="914400" cy="883578"/>
          </a:xfrm>
          <a:prstGeom prst="rect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2544730" y="4244213"/>
            <a:ext cx="914400" cy="883578"/>
          </a:xfrm>
          <a:prstGeom prst="rect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898255" y="3558520"/>
                <a:ext cx="549746" cy="550279"/>
              </a:xfrm>
              <a:prstGeom prst="rect">
                <a:avLst/>
              </a:prstGeom>
              <a:solidFill>
                <a:srgbClr val="FFFFFF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0</m:t>
                      </m:r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8255" y="3558520"/>
                <a:ext cx="549746" cy="55027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968138" y="4410862"/>
                <a:ext cx="441461" cy="550279"/>
              </a:xfrm>
              <a:prstGeom prst="rect">
                <a:avLst/>
              </a:prstGeom>
              <a:solidFill>
                <a:srgbClr val="FFFFFF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8138" y="4410862"/>
                <a:ext cx="441461" cy="55027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1801769" y="2773155"/>
                <a:ext cx="549746" cy="550279"/>
              </a:xfrm>
              <a:prstGeom prst="rect">
                <a:avLst/>
              </a:prstGeom>
              <a:solidFill>
                <a:srgbClr val="FFFFFF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0</m:t>
                      </m:r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1769" y="2773155"/>
                <a:ext cx="549746" cy="55027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2781197" y="2770359"/>
                <a:ext cx="441461" cy="550279"/>
              </a:xfrm>
              <a:prstGeom prst="rect">
                <a:avLst/>
              </a:prstGeom>
              <a:solidFill>
                <a:srgbClr val="FFFFFF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1197" y="2770359"/>
                <a:ext cx="441461" cy="55027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Oval 8"/>
          <p:cNvSpPr>
            <a:spLocks noChangeAspect="1" noChangeArrowheads="1"/>
          </p:cNvSpPr>
          <p:nvPr/>
        </p:nvSpPr>
        <p:spPr bwMode="auto">
          <a:xfrm>
            <a:off x="968138" y="5841224"/>
            <a:ext cx="381000" cy="349250"/>
          </a:xfrm>
          <a:prstGeom prst="ellips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23" name="Oval 8"/>
          <p:cNvSpPr>
            <a:spLocks noChangeAspect="1" noChangeArrowheads="1"/>
          </p:cNvSpPr>
          <p:nvPr/>
        </p:nvSpPr>
        <p:spPr bwMode="auto">
          <a:xfrm>
            <a:off x="3722223" y="5841224"/>
            <a:ext cx="381000" cy="349250"/>
          </a:xfrm>
          <a:prstGeom prst="ellips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cxnSp>
        <p:nvCxnSpPr>
          <p:cNvPr id="4" name="Curved Connector 3"/>
          <p:cNvCxnSpPr>
            <a:endCxn id="22" idx="0"/>
          </p:cNvCxnSpPr>
          <p:nvPr/>
        </p:nvCxnSpPr>
        <p:spPr bwMode="auto">
          <a:xfrm rot="5400000">
            <a:off x="1045472" y="4799167"/>
            <a:ext cx="1155223" cy="928890"/>
          </a:xfrm>
          <a:prstGeom prst="curvedConnector3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4" name="Curved Connector 23"/>
          <p:cNvCxnSpPr>
            <a:endCxn id="23" idx="0"/>
          </p:cNvCxnSpPr>
          <p:nvPr/>
        </p:nvCxnSpPr>
        <p:spPr bwMode="auto">
          <a:xfrm rot="16200000" flipH="1">
            <a:off x="2870667" y="4799167"/>
            <a:ext cx="1155223" cy="928889"/>
          </a:xfrm>
          <a:prstGeom prst="curvedConnector3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5" name="Curved Connector 24"/>
          <p:cNvCxnSpPr>
            <a:stCxn id="22" idx="2"/>
            <a:endCxn id="22" idx="6"/>
          </p:cNvCxnSpPr>
          <p:nvPr/>
        </p:nvCxnSpPr>
        <p:spPr bwMode="auto">
          <a:xfrm rot="10800000" flipH="1">
            <a:off x="968138" y="6015849"/>
            <a:ext cx="381000" cy="12700"/>
          </a:xfrm>
          <a:prstGeom prst="curvedConnector5">
            <a:avLst>
              <a:gd name="adj1" fmla="val -60000"/>
              <a:gd name="adj2" fmla="val -4367858"/>
              <a:gd name="adj3" fmla="val 160000"/>
            </a:avLst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1" name="Curved Connector 30"/>
          <p:cNvCxnSpPr>
            <a:stCxn id="23" idx="2"/>
            <a:endCxn id="23" idx="6"/>
          </p:cNvCxnSpPr>
          <p:nvPr/>
        </p:nvCxnSpPr>
        <p:spPr bwMode="auto">
          <a:xfrm rot="10800000" flipH="1">
            <a:off x="3722223" y="6015849"/>
            <a:ext cx="381000" cy="12700"/>
          </a:xfrm>
          <a:prstGeom prst="curvedConnector5">
            <a:avLst>
              <a:gd name="adj1" fmla="val -60000"/>
              <a:gd name="adj2" fmla="val -4110717"/>
              <a:gd name="adj3" fmla="val 160000"/>
            </a:avLst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883764" y="6693564"/>
                <a:ext cx="549746" cy="550279"/>
              </a:xfrm>
              <a:prstGeom prst="rect">
                <a:avLst/>
              </a:prstGeom>
              <a:solidFill>
                <a:srgbClr val="FFFFFF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0</m:t>
                      </m:r>
                    </m:oMath>
                  </m:oMathPara>
                </a14:m>
                <a:endParaRPr lang="en-US" sz="32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3764" y="6693564"/>
                <a:ext cx="549746" cy="55027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3637849" y="6701946"/>
                <a:ext cx="549746" cy="550279"/>
              </a:xfrm>
              <a:prstGeom prst="rect">
                <a:avLst/>
              </a:prstGeom>
              <a:solidFill>
                <a:srgbClr val="FFFFFF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</m:oMath>
                  </m:oMathPara>
                </a14:m>
                <a:endParaRPr lang="en-US" sz="32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7849" y="6701946"/>
                <a:ext cx="549746" cy="55027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9929" name="Freeform 209928"/>
          <p:cNvSpPr/>
          <p:nvPr/>
        </p:nvSpPr>
        <p:spPr bwMode="auto">
          <a:xfrm>
            <a:off x="1157937" y="2488143"/>
            <a:ext cx="1274633" cy="1307432"/>
          </a:xfrm>
          <a:custGeom>
            <a:avLst/>
            <a:gdLst>
              <a:gd name="connsiteX0" fmla="*/ 1008441 w 1008441"/>
              <a:gd name="connsiteY0" fmla="*/ 1001895 h 1001895"/>
              <a:gd name="connsiteX1" fmla="*/ 17841 w 1008441"/>
              <a:gd name="connsiteY1" fmla="*/ 631781 h 1001895"/>
              <a:gd name="connsiteX2" fmla="*/ 409727 w 1008441"/>
              <a:gd name="connsiteY2" fmla="*/ 410 h 1001895"/>
              <a:gd name="connsiteX3" fmla="*/ 899584 w 1008441"/>
              <a:gd name="connsiteY3" fmla="*/ 555581 h 1001895"/>
              <a:gd name="connsiteX0" fmla="*/ 1013895 w 1547295"/>
              <a:gd name="connsiteY0" fmla="*/ 1001515 h 1001515"/>
              <a:gd name="connsiteX1" fmla="*/ 23295 w 1547295"/>
              <a:gd name="connsiteY1" fmla="*/ 631401 h 1001515"/>
              <a:gd name="connsiteX2" fmla="*/ 415181 w 1547295"/>
              <a:gd name="connsiteY2" fmla="*/ 30 h 1001515"/>
              <a:gd name="connsiteX3" fmla="*/ 1547295 w 1547295"/>
              <a:gd name="connsiteY3" fmla="*/ 609629 h 1001515"/>
              <a:gd name="connsiteX0" fmla="*/ 991496 w 1524896"/>
              <a:gd name="connsiteY0" fmla="*/ 1306300 h 1306300"/>
              <a:gd name="connsiteX1" fmla="*/ 896 w 1524896"/>
              <a:gd name="connsiteY1" fmla="*/ 936186 h 1306300"/>
              <a:gd name="connsiteX2" fmla="*/ 828211 w 1524896"/>
              <a:gd name="connsiteY2" fmla="*/ 15 h 1306300"/>
              <a:gd name="connsiteX3" fmla="*/ 1524896 w 1524896"/>
              <a:gd name="connsiteY3" fmla="*/ 914414 h 1306300"/>
              <a:gd name="connsiteX0" fmla="*/ 882791 w 1416191"/>
              <a:gd name="connsiteY0" fmla="*/ 1307719 h 1307719"/>
              <a:gd name="connsiteX1" fmla="*/ 1048 w 1416191"/>
              <a:gd name="connsiteY1" fmla="*/ 719891 h 1307719"/>
              <a:gd name="connsiteX2" fmla="*/ 719506 w 1416191"/>
              <a:gd name="connsiteY2" fmla="*/ 1434 h 1307719"/>
              <a:gd name="connsiteX3" fmla="*/ 1416191 w 1416191"/>
              <a:gd name="connsiteY3" fmla="*/ 915833 h 1307719"/>
              <a:gd name="connsiteX0" fmla="*/ 882747 w 1274633"/>
              <a:gd name="connsiteY0" fmla="*/ 1307432 h 1307432"/>
              <a:gd name="connsiteX1" fmla="*/ 1004 w 1274633"/>
              <a:gd name="connsiteY1" fmla="*/ 719604 h 1307432"/>
              <a:gd name="connsiteX2" fmla="*/ 719462 w 1274633"/>
              <a:gd name="connsiteY2" fmla="*/ 1147 h 1307432"/>
              <a:gd name="connsiteX3" fmla="*/ 1274633 w 1274633"/>
              <a:gd name="connsiteY3" fmla="*/ 893774 h 130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74633" h="1307432">
                <a:moveTo>
                  <a:pt x="882747" y="1307432"/>
                </a:moveTo>
                <a:cubicBezTo>
                  <a:pt x="437340" y="1205832"/>
                  <a:pt x="28218" y="937318"/>
                  <a:pt x="1004" y="719604"/>
                </a:cubicBezTo>
                <a:cubicBezTo>
                  <a:pt x="-26210" y="501890"/>
                  <a:pt x="507191" y="-27881"/>
                  <a:pt x="719462" y="1147"/>
                </a:cubicBezTo>
                <a:cubicBezTo>
                  <a:pt x="931733" y="30175"/>
                  <a:pt x="1103183" y="609838"/>
                  <a:pt x="1274633" y="893774"/>
                </a:cubicBezTo>
              </a:path>
            </a:pathLst>
          </a:cu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45" name="Freeform 44"/>
          <p:cNvSpPr/>
          <p:nvPr/>
        </p:nvSpPr>
        <p:spPr bwMode="auto">
          <a:xfrm flipH="1">
            <a:off x="2654680" y="2518221"/>
            <a:ext cx="1252855" cy="1307056"/>
          </a:xfrm>
          <a:custGeom>
            <a:avLst/>
            <a:gdLst>
              <a:gd name="connsiteX0" fmla="*/ 1008441 w 1008441"/>
              <a:gd name="connsiteY0" fmla="*/ 1001895 h 1001895"/>
              <a:gd name="connsiteX1" fmla="*/ 17841 w 1008441"/>
              <a:gd name="connsiteY1" fmla="*/ 631781 h 1001895"/>
              <a:gd name="connsiteX2" fmla="*/ 409727 w 1008441"/>
              <a:gd name="connsiteY2" fmla="*/ 410 h 1001895"/>
              <a:gd name="connsiteX3" fmla="*/ 899584 w 1008441"/>
              <a:gd name="connsiteY3" fmla="*/ 555581 h 1001895"/>
              <a:gd name="connsiteX0" fmla="*/ 1013895 w 1547295"/>
              <a:gd name="connsiteY0" fmla="*/ 1001515 h 1001515"/>
              <a:gd name="connsiteX1" fmla="*/ 23295 w 1547295"/>
              <a:gd name="connsiteY1" fmla="*/ 631401 h 1001515"/>
              <a:gd name="connsiteX2" fmla="*/ 415181 w 1547295"/>
              <a:gd name="connsiteY2" fmla="*/ 30 h 1001515"/>
              <a:gd name="connsiteX3" fmla="*/ 1547295 w 1547295"/>
              <a:gd name="connsiteY3" fmla="*/ 609629 h 1001515"/>
              <a:gd name="connsiteX0" fmla="*/ 991496 w 1524896"/>
              <a:gd name="connsiteY0" fmla="*/ 1306300 h 1306300"/>
              <a:gd name="connsiteX1" fmla="*/ 896 w 1524896"/>
              <a:gd name="connsiteY1" fmla="*/ 936186 h 1306300"/>
              <a:gd name="connsiteX2" fmla="*/ 828211 w 1524896"/>
              <a:gd name="connsiteY2" fmla="*/ 15 h 1306300"/>
              <a:gd name="connsiteX3" fmla="*/ 1524896 w 1524896"/>
              <a:gd name="connsiteY3" fmla="*/ 914414 h 1306300"/>
              <a:gd name="connsiteX0" fmla="*/ 882791 w 1416191"/>
              <a:gd name="connsiteY0" fmla="*/ 1307719 h 1307719"/>
              <a:gd name="connsiteX1" fmla="*/ 1048 w 1416191"/>
              <a:gd name="connsiteY1" fmla="*/ 719891 h 1307719"/>
              <a:gd name="connsiteX2" fmla="*/ 719506 w 1416191"/>
              <a:gd name="connsiteY2" fmla="*/ 1434 h 1307719"/>
              <a:gd name="connsiteX3" fmla="*/ 1416191 w 1416191"/>
              <a:gd name="connsiteY3" fmla="*/ 915833 h 1307719"/>
              <a:gd name="connsiteX0" fmla="*/ 882741 w 1252855"/>
              <a:gd name="connsiteY0" fmla="*/ 1307056 h 1307056"/>
              <a:gd name="connsiteX1" fmla="*/ 998 w 1252855"/>
              <a:gd name="connsiteY1" fmla="*/ 719228 h 1307056"/>
              <a:gd name="connsiteX2" fmla="*/ 719456 w 1252855"/>
              <a:gd name="connsiteY2" fmla="*/ 771 h 1307056"/>
              <a:gd name="connsiteX3" fmla="*/ 1252855 w 1252855"/>
              <a:gd name="connsiteY3" fmla="*/ 860741 h 13070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2855" h="1307056">
                <a:moveTo>
                  <a:pt x="882741" y="1307056"/>
                </a:moveTo>
                <a:cubicBezTo>
                  <a:pt x="437334" y="1205456"/>
                  <a:pt x="28212" y="936942"/>
                  <a:pt x="998" y="719228"/>
                </a:cubicBezTo>
                <a:cubicBezTo>
                  <a:pt x="-26216" y="501514"/>
                  <a:pt x="510813" y="-22814"/>
                  <a:pt x="719456" y="771"/>
                </a:cubicBezTo>
                <a:cubicBezTo>
                  <a:pt x="928099" y="24356"/>
                  <a:pt x="1081405" y="576805"/>
                  <a:pt x="1252855" y="860741"/>
                </a:cubicBezTo>
              </a:path>
            </a:pathLst>
          </a:cu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832478" y="2242417"/>
                <a:ext cx="549746" cy="550279"/>
              </a:xfrm>
              <a:prstGeom prst="rect">
                <a:avLst/>
              </a:prstGeom>
              <a:solidFill>
                <a:srgbClr val="FFFFFF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</m:oMath>
                  </m:oMathPara>
                </a14:m>
                <a:endParaRPr lang="en-US" sz="32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2478" y="2242417"/>
                <a:ext cx="549746" cy="550279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3675671" y="2266047"/>
                <a:ext cx="549746" cy="550279"/>
              </a:xfrm>
              <a:prstGeom prst="rect">
                <a:avLst/>
              </a:prstGeom>
              <a:solidFill>
                <a:srgbClr val="FFFFFF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0</m:t>
                      </m:r>
                    </m:oMath>
                  </m:oMathPara>
                </a14:m>
                <a:endParaRPr lang="en-US" sz="32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5671" y="2266047"/>
                <a:ext cx="549746" cy="550279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8" name="Text Box 46"/>
          <p:cNvSpPr txBox="1">
            <a:spLocks noChangeArrowheads="1"/>
          </p:cNvSpPr>
          <p:nvPr/>
        </p:nvSpPr>
        <p:spPr bwMode="auto">
          <a:xfrm>
            <a:off x="4732039" y="1748109"/>
            <a:ext cx="5012004" cy="12945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 player 2 flips random coins,</a:t>
            </a:r>
            <a:b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outcome is </a:t>
            </a:r>
            <a:r>
              <a:rPr lang="en-US" sz="28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½,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 matter what player 1 does.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Text Box 46"/>
          <p:cNvSpPr txBox="1">
            <a:spLocks noChangeArrowheads="1"/>
          </p:cNvSpPr>
          <p:nvPr/>
        </p:nvSpPr>
        <p:spPr bwMode="auto">
          <a:xfrm>
            <a:off x="4732039" y="3224805"/>
            <a:ext cx="5012004" cy="493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Can player 2 do better?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Text Box 46"/>
          <p:cNvSpPr txBox="1">
            <a:spLocks noChangeArrowheads="1"/>
          </p:cNvSpPr>
          <p:nvPr/>
        </p:nvSpPr>
        <p:spPr bwMode="auto">
          <a:xfrm>
            <a:off x="4732039" y="3908235"/>
            <a:ext cx="5012004" cy="8938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Can player 1 force </a:t>
            </a:r>
            <a:b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 outcome of at least </a:t>
            </a:r>
            <a:r>
              <a:rPr lang="en-US" sz="28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½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Text Box 46"/>
          <p:cNvSpPr txBox="1">
            <a:spLocks noChangeArrowheads="1"/>
          </p:cNvSpPr>
          <p:nvPr/>
        </p:nvSpPr>
        <p:spPr bwMode="auto">
          <a:xfrm>
            <a:off x="4732039" y="5004789"/>
            <a:ext cx="5012004" cy="493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 player 1 flips random coins,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Text Box 46"/>
          <p:cNvSpPr txBox="1">
            <a:spLocks noChangeArrowheads="1"/>
          </p:cNvSpPr>
          <p:nvPr/>
        </p:nvSpPr>
        <p:spPr bwMode="auto">
          <a:xfrm>
            <a:off x="4732039" y="5497335"/>
            <a:ext cx="5012004" cy="8938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player 2 chooses 0s,</a:t>
            </a:r>
            <a:b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 the outcome is </a:t>
            </a:r>
            <a:r>
              <a:rPr lang="en-US" sz="28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Text Box 46"/>
          <p:cNvSpPr txBox="1">
            <a:spLocks noChangeArrowheads="1"/>
          </p:cNvSpPr>
          <p:nvPr/>
        </p:nvSpPr>
        <p:spPr bwMode="auto">
          <a:xfrm>
            <a:off x="0" y="1684055"/>
            <a:ext cx="5302603" cy="5216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Player 2</a:t>
            </a:r>
            <a:endParaRPr lang="en-US" sz="3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Text Box 46"/>
          <p:cNvSpPr txBox="1">
            <a:spLocks noChangeArrowheads="1"/>
          </p:cNvSpPr>
          <p:nvPr/>
        </p:nvSpPr>
        <p:spPr bwMode="auto">
          <a:xfrm rot="16200000">
            <a:off x="-2181301" y="3983372"/>
            <a:ext cx="5302603" cy="5216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Player 1</a:t>
            </a:r>
            <a:endParaRPr lang="en-US" sz="3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Text Box 46"/>
          <p:cNvSpPr txBox="1">
            <a:spLocks noChangeArrowheads="1"/>
          </p:cNvSpPr>
          <p:nvPr/>
        </p:nvSpPr>
        <p:spPr bwMode="auto">
          <a:xfrm>
            <a:off x="4732039" y="6604165"/>
            <a:ext cx="5012004" cy="493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What should player 1 do?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470770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  <p:bldP spid="49" grpId="0"/>
      <p:bldP spid="50" grpId="0"/>
      <p:bldP spid="51" grpId="0"/>
      <p:bldP spid="52" grpId="0"/>
      <p:bldP spid="5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99309"/>
            <a:ext cx="10080625" cy="873125"/>
          </a:xfrm>
        </p:spPr>
        <p:txBody>
          <a:bodyPr/>
          <a:lstStyle/>
          <a:p>
            <a:r>
              <a:rPr lang="en-US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“big-match”</a:t>
            </a:r>
            <a:br>
              <a:rPr lang="en-US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dirty="0" smtClean="0">
                <a:solidFill>
                  <a:srgbClr val="99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[Gillette (1957)] [Blackwell-Ferguson (1968)]</a:t>
            </a:r>
            <a:endParaRPr lang="en-US" sz="3600" dirty="0">
              <a:solidFill>
                <a:srgbClr val="99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 bwMode="auto">
          <a:xfrm>
            <a:off x="1630328" y="3362471"/>
            <a:ext cx="914400" cy="883578"/>
          </a:xfrm>
          <a:prstGeom prst="rect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2544728" y="3362469"/>
            <a:ext cx="914400" cy="883578"/>
          </a:xfrm>
          <a:prstGeom prst="rect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1630330" y="4244215"/>
            <a:ext cx="914400" cy="883578"/>
          </a:xfrm>
          <a:prstGeom prst="rect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2544730" y="4244213"/>
            <a:ext cx="914400" cy="883578"/>
          </a:xfrm>
          <a:prstGeom prst="rect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898255" y="3558520"/>
                <a:ext cx="549746" cy="550279"/>
              </a:xfrm>
              <a:prstGeom prst="rect">
                <a:avLst/>
              </a:prstGeom>
              <a:solidFill>
                <a:srgbClr val="FFFFFF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0</m:t>
                      </m:r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8255" y="3558520"/>
                <a:ext cx="549746" cy="55027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968138" y="4410862"/>
                <a:ext cx="441461" cy="550279"/>
              </a:xfrm>
              <a:prstGeom prst="rect">
                <a:avLst/>
              </a:prstGeom>
              <a:solidFill>
                <a:srgbClr val="FFFFFF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8138" y="4410862"/>
                <a:ext cx="441461" cy="55027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1801769" y="2773155"/>
                <a:ext cx="549746" cy="550279"/>
              </a:xfrm>
              <a:prstGeom prst="rect">
                <a:avLst/>
              </a:prstGeom>
              <a:solidFill>
                <a:srgbClr val="FFFFFF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0</m:t>
                      </m:r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1769" y="2773155"/>
                <a:ext cx="549746" cy="55027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2781197" y="2770359"/>
                <a:ext cx="441461" cy="550279"/>
              </a:xfrm>
              <a:prstGeom prst="rect">
                <a:avLst/>
              </a:prstGeom>
              <a:solidFill>
                <a:srgbClr val="FFFFFF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1197" y="2770359"/>
                <a:ext cx="441461" cy="55027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Oval 8"/>
          <p:cNvSpPr>
            <a:spLocks noChangeAspect="1" noChangeArrowheads="1"/>
          </p:cNvSpPr>
          <p:nvPr/>
        </p:nvSpPr>
        <p:spPr bwMode="auto">
          <a:xfrm>
            <a:off x="968138" y="5841224"/>
            <a:ext cx="381000" cy="349250"/>
          </a:xfrm>
          <a:prstGeom prst="ellips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23" name="Oval 8"/>
          <p:cNvSpPr>
            <a:spLocks noChangeAspect="1" noChangeArrowheads="1"/>
          </p:cNvSpPr>
          <p:nvPr/>
        </p:nvSpPr>
        <p:spPr bwMode="auto">
          <a:xfrm>
            <a:off x="3722223" y="5841224"/>
            <a:ext cx="381000" cy="349250"/>
          </a:xfrm>
          <a:prstGeom prst="ellips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cxnSp>
        <p:nvCxnSpPr>
          <p:cNvPr id="4" name="Curved Connector 3"/>
          <p:cNvCxnSpPr>
            <a:endCxn id="22" idx="0"/>
          </p:cNvCxnSpPr>
          <p:nvPr/>
        </p:nvCxnSpPr>
        <p:spPr bwMode="auto">
          <a:xfrm rot="5400000">
            <a:off x="1045472" y="4799167"/>
            <a:ext cx="1155223" cy="928890"/>
          </a:xfrm>
          <a:prstGeom prst="curvedConnector3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4" name="Curved Connector 23"/>
          <p:cNvCxnSpPr>
            <a:endCxn id="23" idx="0"/>
          </p:cNvCxnSpPr>
          <p:nvPr/>
        </p:nvCxnSpPr>
        <p:spPr bwMode="auto">
          <a:xfrm rot="16200000" flipH="1">
            <a:off x="2870667" y="4799167"/>
            <a:ext cx="1155223" cy="928889"/>
          </a:xfrm>
          <a:prstGeom prst="curvedConnector3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5" name="Curved Connector 24"/>
          <p:cNvCxnSpPr>
            <a:stCxn id="22" idx="2"/>
            <a:endCxn id="22" idx="6"/>
          </p:cNvCxnSpPr>
          <p:nvPr/>
        </p:nvCxnSpPr>
        <p:spPr bwMode="auto">
          <a:xfrm rot="10800000" flipH="1">
            <a:off x="968138" y="6015849"/>
            <a:ext cx="381000" cy="12700"/>
          </a:xfrm>
          <a:prstGeom prst="curvedConnector5">
            <a:avLst>
              <a:gd name="adj1" fmla="val -60000"/>
              <a:gd name="adj2" fmla="val -4367858"/>
              <a:gd name="adj3" fmla="val 160000"/>
            </a:avLst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1" name="Curved Connector 30"/>
          <p:cNvCxnSpPr>
            <a:stCxn id="23" idx="2"/>
            <a:endCxn id="23" idx="6"/>
          </p:cNvCxnSpPr>
          <p:nvPr/>
        </p:nvCxnSpPr>
        <p:spPr bwMode="auto">
          <a:xfrm rot="10800000" flipH="1">
            <a:off x="3722223" y="6015849"/>
            <a:ext cx="381000" cy="12700"/>
          </a:xfrm>
          <a:prstGeom prst="curvedConnector5">
            <a:avLst>
              <a:gd name="adj1" fmla="val -60000"/>
              <a:gd name="adj2" fmla="val -4110717"/>
              <a:gd name="adj3" fmla="val 160000"/>
            </a:avLst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883764" y="6693564"/>
                <a:ext cx="549746" cy="550279"/>
              </a:xfrm>
              <a:prstGeom prst="rect">
                <a:avLst/>
              </a:prstGeom>
              <a:solidFill>
                <a:srgbClr val="FFFFFF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0</m:t>
                      </m:r>
                    </m:oMath>
                  </m:oMathPara>
                </a14:m>
                <a:endParaRPr lang="en-US" sz="32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3764" y="6693564"/>
                <a:ext cx="549746" cy="55027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3637849" y="6701946"/>
                <a:ext cx="549746" cy="550279"/>
              </a:xfrm>
              <a:prstGeom prst="rect">
                <a:avLst/>
              </a:prstGeom>
              <a:solidFill>
                <a:srgbClr val="FFFFFF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</m:oMath>
                  </m:oMathPara>
                </a14:m>
                <a:endParaRPr lang="en-US" sz="32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7849" y="6701946"/>
                <a:ext cx="549746" cy="55027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9929" name="Freeform 209928"/>
          <p:cNvSpPr/>
          <p:nvPr/>
        </p:nvSpPr>
        <p:spPr bwMode="auto">
          <a:xfrm>
            <a:off x="1157937" y="2488143"/>
            <a:ext cx="1274633" cy="1307432"/>
          </a:xfrm>
          <a:custGeom>
            <a:avLst/>
            <a:gdLst>
              <a:gd name="connsiteX0" fmla="*/ 1008441 w 1008441"/>
              <a:gd name="connsiteY0" fmla="*/ 1001895 h 1001895"/>
              <a:gd name="connsiteX1" fmla="*/ 17841 w 1008441"/>
              <a:gd name="connsiteY1" fmla="*/ 631781 h 1001895"/>
              <a:gd name="connsiteX2" fmla="*/ 409727 w 1008441"/>
              <a:gd name="connsiteY2" fmla="*/ 410 h 1001895"/>
              <a:gd name="connsiteX3" fmla="*/ 899584 w 1008441"/>
              <a:gd name="connsiteY3" fmla="*/ 555581 h 1001895"/>
              <a:gd name="connsiteX0" fmla="*/ 1013895 w 1547295"/>
              <a:gd name="connsiteY0" fmla="*/ 1001515 h 1001515"/>
              <a:gd name="connsiteX1" fmla="*/ 23295 w 1547295"/>
              <a:gd name="connsiteY1" fmla="*/ 631401 h 1001515"/>
              <a:gd name="connsiteX2" fmla="*/ 415181 w 1547295"/>
              <a:gd name="connsiteY2" fmla="*/ 30 h 1001515"/>
              <a:gd name="connsiteX3" fmla="*/ 1547295 w 1547295"/>
              <a:gd name="connsiteY3" fmla="*/ 609629 h 1001515"/>
              <a:gd name="connsiteX0" fmla="*/ 991496 w 1524896"/>
              <a:gd name="connsiteY0" fmla="*/ 1306300 h 1306300"/>
              <a:gd name="connsiteX1" fmla="*/ 896 w 1524896"/>
              <a:gd name="connsiteY1" fmla="*/ 936186 h 1306300"/>
              <a:gd name="connsiteX2" fmla="*/ 828211 w 1524896"/>
              <a:gd name="connsiteY2" fmla="*/ 15 h 1306300"/>
              <a:gd name="connsiteX3" fmla="*/ 1524896 w 1524896"/>
              <a:gd name="connsiteY3" fmla="*/ 914414 h 1306300"/>
              <a:gd name="connsiteX0" fmla="*/ 882791 w 1416191"/>
              <a:gd name="connsiteY0" fmla="*/ 1307719 h 1307719"/>
              <a:gd name="connsiteX1" fmla="*/ 1048 w 1416191"/>
              <a:gd name="connsiteY1" fmla="*/ 719891 h 1307719"/>
              <a:gd name="connsiteX2" fmla="*/ 719506 w 1416191"/>
              <a:gd name="connsiteY2" fmla="*/ 1434 h 1307719"/>
              <a:gd name="connsiteX3" fmla="*/ 1416191 w 1416191"/>
              <a:gd name="connsiteY3" fmla="*/ 915833 h 1307719"/>
              <a:gd name="connsiteX0" fmla="*/ 882747 w 1274633"/>
              <a:gd name="connsiteY0" fmla="*/ 1307432 h 1307432"/>
              <a:gd name="connsiteX1" fmla="*/ 1004 w 1274633"/>
              <a:gd name="connsiteY1" fmla="*/ 719604 h 1307432"/>
              <a:gd name="connsiteX2" fmla="*/ 719462 w 1274633"/>
              <a:gd name="connsiteY2" fmla="*/ 1147 h 1307432"/>
              <a:gd name="connsiteX3" fmla="*/ 1274633 w 1274633"/>
              <a:gd name="connsiteY3" fmla="*/ 893774 h 130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74633" h="1307432">
                <a:moveTo>
                  <a:pt x="882747" y="1307432"/>
                </a:moveTo>
                <a:cubicBezTo>
                  <a:pt x="437340" y="1205832"/>
                  <a:pt x="28218" y="937318"/>
                  <a:pt x="1004" y="719604"/>
                </a:cubicBezTo>
                <a:cubicBezTo>
                  <a:pt x="-26210" y="501890"/>
                  <a:pt x="507191" y="-27881"/>
                  <a:pt x="719462" y="1147"/>
                </a:cubicBezTo>
                <a:cubicBezTo>
                  <a:pt x="931733" y="30175"/>
                  <a:pt x="1103183" y="609838"/>
                  <a:pt x="1274633" y="893774"/>
                </a:cubicBezTo>
              </a:path>
            </a:pathLst>
          </a:cu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45" name="Freeform 44"/>
          <p:cNvSpPr/>
          <p:nvPr/>
        </p:nvSpPr>
        <p:spPr bwMode="auto">
          <a:xfrm flipH="1">
            <a:off x="2654680" y="2518221"/>
            <a:ext cx="1252855" cy="1307056"/>
          </a:xfrm>
          <a:custGeom>
            <a:avLst/>
            <a:gdLst>
              <a:gd name="connsiteX0" fmla="*/ 1008441 w 1008441"/>
              <a:gd name="connsiteY0" fmla="*/ 1001895 h 1001895"/>
              <a:gd name="connsiteX1" fmla="*/ 17841 w 1008441"/>
              <a:gd name="connsiteY1" fmla="*/ 631781 h 1001895"/>
              <a:gd name="connsiteX2" fmla="*/ 409727 w 1008441"/>
              <a:gd name="connsiteY2" fmla="*/ 410 h 1001895"/>
              <a:gd name="connsiteX3" fmla="*/ 899584 w 1008441"/>
              <a:gd name="connsiteY3" fmla="*/ 555581 h 1001895"/>
              <a:gd name="connsiteX0" fmla="*/ 1013895 w 1547295"/>
              <a:gd name="connsiteY0" fmla="*/ 1001515 h 1001515"/>
              <a:gd name="connsiteX1" fmla="*/ 23295 w 1547295"/>
              <a:gd name="connsiteY1" fmla="*/ 631401 h 1001515"/>
              <a:gd name="connsiteX2" fmla="*/ 415181 w 1547295"/>
              <a:gd name="connsiteY2" fmla="*/ 30 h 1001515"/>
              <a:gd name="connsiteX3" fmla="*/ 1547295 w 1547295"/>
              <a:gd name="connsiteY3" fmla="*/ 609629 h 1001515"/>
              <a:gd name="connsiteX0" fmla="*/ 991496 w 1524896"/>
              <a:gd name="connsiteY0" fmla="*/ 1306300 h 1306300"/>
              <a:gd name="connsiteX1" fmla="*/ 896 w 1524896"/>
              <a:gd name="connsiteY1" fmla="*/ 936186 h 1306300"/>
              <a:gd name="connsiteX2" fmla="*/ 828211 w 1524896"/>
              <a:gd name="connsiteY2" fmla="*/ 15 h 1306300"/>
              <a:gd name="connsiteX3" fmla="*/ 1524896 w 1524896"/>
              <a:gd name="connsiteY3" fmla="*/ 914414 h 1306300"/>
              <a:gd name="connsiteX0" fmla="*/ 882791 w 1416191"/>
              <a:gd name="connsiteY0" fmla="*/ 1307719 h 1307719"/>
              <a:gd name="connsiteX1" fmla="*/ 1048 w 1416191"/>
              <a:gd name="connsiteY1" fmla="*/ 719891 h 1307719"/>
              <a:gd name="connsiteX2" fmla="*/ 719506 w 1416191"/>
              <a:gd name="connsiteY2" fmla="*/ 1434 h 1307719"/>
              <a:gd name="connsiteX3" fmla="*/ 1416191 w 1416191"/>
              <a:gd name="connsiteY3" fmla="*/ 915833 h 1307719"/>
              <a:gd name="connsiteX0" fmla="*/ 882741 w 1252855"/>
              <a:gd name="connsiteY0" fmla="*/ 1307056 h 1307056"/>
              <a:gd name="connsiteX1" fmla="*/ 998 w 1252855"/>
              <a:gd name="connsiteY1" fmla="*/ 719228 h 1307056"/>
              <a:gd name="connsiteX2" fmla="*/ 719456 w 1252855"/>
              <a:gd name="connsiteY2" fmla="*/ 771 h 1307056"/>
              <a:gd name="connsiteX3" fmla="*/ 1252855 w 1252855"/>
              <a:gd name="connsiteY3" fmla="*/ 860741 h 13070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2855" h="1307056">
                <a:moveTo>
                  <a:pt x="882741" y="1307056"/>
                </a:moveTo>
                <a:cubicBezTo>
                  <a:pt x="437334" y="1205456"/>
                  <a:pt x="28212" y="936942"/>
                  <a:pt x="998" y="719228"/>
                </a:cubicBezTo>
                <a:cubicBezTo>
                  <a:pt x="-26216" y="501514"/>
                  <a:pt x="510813" y="-22814"/>
                  <a:pt x="719456" y="771"/>
                </a:cubicBezTo>
                <a:cubicBezTo>
                  <a:pt x="928099" y="24356"/>
                  <a:pt x="1081405" y="576805"/>
                  <a:pt x="1252855" y="860741"/>
                </a:cubicBezTo>
              </a:path>
            </a:pathLst>
          </a:cu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832478" y="2242417"/>
                <a:ext cx="549746" cy="550279"/>
              </a:xfrm>
              <a:prstGeom prst="rect">
                <a:avLst/>
              </a:prstGeom>
              <a:solidFill>
                <a:srgbClr val="FFFFFF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</m:oMath>
                  </m:oMathPara>
                </a14:m>
                <a:endParaRPr lang="en-US" sz="32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2478" y="2242417"/>
                <a:ext cx="549746" cy="550279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3675671" y="2266047"/>
                <a:ext cx="549746" cy="550279"/>
              </a:xfrm>
              <a:prstGeom prst="rect">
                <a:avLst/>
              </a:prstGeom>
              <a:solidFill>
                <a:srgbClr val="FFFFFF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0</m:t>
                      </m:r>
                    </m:oMath>
                  </m:oMathPara>
                </a14:m>
                <a:endParaRPr lang="en-US" sz="32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5671" y="2266047"/>
                <a:ext cx="549746" cy="550279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8" name="Text Box 46"/>
          <p:cNvSpPr txBox="1">
            <a:spLocks noChangeArrowheads="1"/>
          </p:cNvSpPr>
          <p:nvPr/>
        </p:nvSpPr>
        <p:spPr bwMode="auto">
          <a:xfrm>
            <a:off x="4732039" y="1933041"/>
            <a:ext cx="5012004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Player 1 has </a:t>
            </a:r>
            <a:r>
              <a:rPr lang="en-US" sz="2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strategy that guarantees a value of at least </a:t>
            </a:r>
            <a:r>
              <a:rPr lang="en-US" sz="28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½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.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 Box 46"/>
              <p:cNvSpPr txBox="1">
                <a:spLocks noChangeArrowheads="1"/>
              </p:cNvSpPr>
              <p:nvPr/>
            </p:nvSpPr>
            <p:spPr bwMode="auto">
              <a:xfrm>
                <a:off x="4471994" y="3009047"/>
                <a:ext cx="5518626" cy="95410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rgbClr val="00B8FF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But, for every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𝜀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&gt;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she has a strategy that guarantees at least </a:t>
                </a:r>
                <a:r>
                  <a:rPr lang="en-US" sz="28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½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28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𝜀</m:t>
                    </m:r>
                  </m:oMath>
                </a14:m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9" name="Text 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471994" y="3009047"/>
                <a:ext cx="5518626" cy="954107"/>
              </a:xfrm>
              <a:prstGeom prst="rect">
                <a:avLst/>
              </a:prstGeom>
              <a:blipFill>
                <a:blip r:embed="rId11"/>
                <a:stretch>
                  <a:fillRect l="-1436" t="-7051" b="-17308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B8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1" name="Text Box 46"/>
          <p:cNvSpPr txBox="1">
            <a:spLocks noChangeArrowheads="1"/>
          </p:cNvSpPr>
          <p:nvPr/>
        </p:nvSpPr>
        <p:spPr bwMode="auto">
          <a:xfrm>
            <a:off x="4732039" y="4131490"/>
            <a:ext cx="5012004" cy="493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Thus, the value of the game is </a:t>
            </a:r>
            <a:r>
              <a:rPr lang="en-US" sz="28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½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.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Text Box 46"/>
          <p:cNvSpPr txBox="1">
            <a:spLocks noChangeArrowheads="1"/>
          </p:cNvSpPr>
          <p:nvPr/>
        </p:nvSpPr>
        <p:spPr bwMode="auto">
          <a:xfrm>
            <a:off x="4732039" y="4829518"/>
            <a:ext cx="5012004" cy="493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Player 2 has an optimal strategy.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Text Box 46"/>
          <p:cNvSpPr txBox="1">
            <a:spLocks noChangeArrowheads="1"/>
          </p:cNvSpPr>
          <p:nvPr/>
        </p:nvSpPr>
        <p:spPr bwMode="auto">
          <a:xfrm>
            <a:off x="0" y="1684055"/>
            <a:ext cx="5302603" cy="5216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Player 2</a:t>
            </a:r>
            <a:endParaRPr lang="en-US" sz="3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Text Box 46"/>
          <p:cNvSpPr txBox="1">
            <a:spLocks noChangeArrowheads="1"/>
          </p:cNvSpPr>
          <p:nvPr/>
        </p:nvSpPr>
        <p:spPr bwMode="auto">
          <a:xfrm rot="16200000">
            <a:off x="-2181301" y="3983372"/>
            <a:ext cx="5302603" cy="5216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Player 1</a:t>
            </a:r>
            <a:endParaRPr lang="en-US" sz="3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 Box 46"/>
              <p:cNvSpPr txBox="1">
                <a:spLocks noChangeArrowheads="1"/>
              </p:cNvSpPr>
              <p:nvPr/>
            </p:nvSpPr>
            <p:spPr bwMode="auto">
              <a:xfrm>
                <a:off x="4732039" y="5525381"/>
                <a:ext cx="5012004" cy="138499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rgbClr val="00B8FF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Player 1 does </a:t>
                </a:r>
                <a:r>
                  <a:rPr lang="en-US" sz="2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not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have an optimal strategy, only an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𝜀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-optimal strategy for every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𝜀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&gt;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5" name="Text 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732039" y="5525381"/>
                <a:ext cx="5012004" cy="1384995"/>
              </a:xfrm>
              <a:prstGeom prst="rect">
                <a:avLst/>
              </a:prstGeom>
              <a:blipFill>
                <a:blip r:embed="rId12"/>
                <a:stretch>
                  <a:fillRect l="-2068" t="-4386" r="-4380" b="-10965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B8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9378716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  <p:bldP spid="49" grpId="0"/>
      <p:bldP spid="51" grpId="0"/>
      <p:bldP spid="52" grpId="0"/>
      <p:bldP spid="5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99309"/>
            <a:ext cx="10080625" cy="873125"/>
          </a:xfrm>
        </p:spPr>
        <p:txBody>
          <a:bodyPr/>
          <a:lstStyle/>
          <a:p>
            <a:r>
              <a:rPr lang="en-US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“big-match”</a:t>
            </a:r>
            <a:br>
              <a:rPr lang="en-US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dirty="0" smtClean="0">
                <a:solidFill>
                  <a:srgbClr val="99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[Gillette (1957)] [Blackwell-Ferguson (1968)]</a:t>
            </a:r>
            <a:endParaRPr lang="en-US" sz="3600" dirty="0">
              <a:solidFill>
                <a:srgbClr val="99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 bwMode="auto">
          <a:xfrm>
            <a:off x="1630328" y="3362471"/>
            <a:ext cx="914400" cy="883578"/>
          </a:xfrm>
          <a:prstGeom prst="rect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2544728" y="3362469"/>
            <a:ext cx="914400" cy="883578"/>
          </a:xfrm>
          <a:prstGeom prst="rect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1630330" y="4244215"/>
            <a:ext cx="914400" cy="883578"/>
          </a:xfrm>
          <a:prstGeom prst="rect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2544730" y="4244213"/>
            <a:ext cx="914400" cy="883578"/>
          </a:xfrm>
          <a:prstGeom prst="rect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898255" y="3558520"/>
                <a:ext cx="549746" cy="550279"/>
              </a:xfrm>
              <a:prstGeom prst="rect">
                <a:avLst/>
              </a:prstGeom>
              <a:solidFill>
                <a:srgbClr val="FFFFFF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0</m:t>
                      </m:r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8255" y="3558520"/>
                <a:ext cx="549746" cy="55027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968138" y="4410862"/>
                <a:ext cx="441461" cy="550279"/>
              </a:xfrm>
              <a:prstGeom prst="rect">
                <a:avLst/>
              </a:prstGeom>
              <a:solidFill>
                <a:srgbClr val="FFFFFF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8138" y="4410862"/>
                <a:ext cx="441461" cy="55027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1801769" y="2773155"/>
                <a:ext cx="549746" cy="550279"/>
              </a:xfrm>
              <a:prstGeom prst="rect">
                <a:avLst/>
              </a:prstGeom>
              <a:solidFill>
                <a:srgbClr val="FFFFFF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0</m:t>
                      </m:r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1769" y="2773155"/>
                <a:ext cx="549746" cy="55027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2781197" y="2770359"/>
                <a:ext cx="441461" cy="550279"/>
              </a:xfrm>
              <a:prstGeom prst="rect">
                <a:avLst/>
              </a:prstGeom>
              <a:solidFill>
                <a:srgbClr val="FFFFFF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1197" y="2770359"/>
                <a:ext cx="441461" cy="55027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Oval 8"/>
          <p:cNvSpPr>
            <a:spLocks noChangeAspect="1" noChangeArrowheads="1"/>
          </p:cNvSpPr>
          <p:nvPr/>
        </p:nvSpPr>
        <p:spPr bwMode="auto">
          <a:xfrm>
            <a:off x="968138" y="5841224"/>
            <a:ext cx="381000" cy="349250"/>
          </a:xfrm>
          <a:prstGeom prst="ellips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23" name="Oval 8"/>
          <p:cNvSpPr>
            <a:spLocks noChangeAspect="1" noChangeArrowheads="1"/>
          </p:cNvSpPr>
          <p:nvPr/>
        </p:nvSpPr>
        <p:spPr bwMode="auto">
          <a:xfrm>
            <a:off x="3722223" y="5841224"/>
            <a:ext cx="381000" cy="349250"/>
          </a:xfrm>
          <a:prstGeom prst="ellips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cxnSp>
        <p:nvCxnSpPr>
          <p:cNvPr id="4" name="Curved Connector 3"/>
          <p:cNvCxnSpPr>
            <a:endCxn id="22" idx="0"/>
          </p:cNvCxnSpPr>
          <p:nvPr/>
        </p:nvCxnSpPr>
        <p:spPr bwMode="auto">
          <a:xfrm rot="5400000">
            <a:off x="1045472" y="4799167"/>
            <a:ext cx="1155223" cy="928890"/>
          </a:xfrm>
          <a:prstGeom prst="curvedConnector3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4" name="Curved Connector 23"/>
          <p:cNvCxnSpPr>
            <a:endCxn id="23" idx="0"/>
          </p:cNvCxnSpPr>
          <p:nvPr/>
        </p:nvCxnSpPr>
        <p:spPr bwMode="auto">
          <a:xfrm rot="16200000" flipH="1">
            <a:off x="2870667" y="4799167"/>
            <a:ext cx="1155223" cy="928889"/>
          </a:xfrm>
          <a:prstGeom prst="curvedConnector3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5" name="Curved Connector 24"/>
          <p:cNvCxnSpPr>
            <a:stCxn id="22" idx="2"/>
            <a:endCxn id="22" idx="6"/>
          </p:cNvCxnSpPr>
          <p:nvPr/>
        </p:nvCxnSpPr>
        <p:spPr bwMode="auto">
          <a:xfrm rot="10800000" flipH="1">
            <a:off x="968138" y="6015849"/>
            <a:ext cx="381000" cy="12700"/>
          </a:xfrm>
          <a:prstGeom prst="curvedConnector5">
            <a:avLst>
              <a:gd name="adj1" fmla="val -60000"/>
              <a:gd name="adj2" fmla="val -4367858"/>
              <a:gd name="adj3" fmla="val 160000"/>
            </a:avLst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1" name="Curved Connector 30"/>
          <p:cNvCxnSpPr>
            <a:stCxn id="23" idx="2"/>
            <a:endCxn id="23" idx="6"/>
          </p:cNvCxnSpPr>
          <p:nvPr/>
        </p:nvCxnSpPr>
        <p:spPr bwMode="auto">
          <a:xfrm rot="10800000" flipH="1">
            <a:off x="3722223" y="6015849"/>
            <a:ext cx="381000" cy="12700"/>
          </a:xfrm>
          <a:prstGeom prst="curvedConnector5">
            <a:avLst>
              <a:gd name="adj1" fmla="val -60000"/>
              <a:gd name="adj2" fmla="val -4110717"/>
              <a:gd name="adj3" fmla="val 160000"/>
            </a:avLst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883764" y="6693564"/>
                <a:ext cx="549746" cy="550279"/>
              </a:xfrm>
              <a:prstGeom prst="rect">
                <a:avLst/>
              </a:prstGeom>
              <a:solidFill>
                <a:srgbClr val="FFFFFF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0</m:t>
                      </m:r>
                    </m:oMath>
                  </m:oMathPara>
                </a14:m>
                <a:endParaRPr lang="en-US" sz="32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3764" y="6693564"/>
                <a:ext cx="549746" cy="55027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3637849" y="6701946"/>
                <a:ext cx="549746" cy="550279"/>
              </a:xfrm>
              <a:prstGeom prst="rect">
                <a:avLst/>
              </a:prstGeom>
              <a:solidFill>
                <a:srgbClr val="FFFFFF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</m:oMath>
                  </m:oMathPara>
                </a14:m>
                <a:endParaRPr lang="en-US" sz="32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7849" y="6701946"/>
                <a:ext cx="549746" cy="55027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9929" name="Freeform 209928"/>
          <p:cNvSpPr/>
          <p:nvPr/>
        </p:nvSpPr>
        <p:spPr bwMode="auto">
          <a:xfrm>
            <a:off x="1157937" y="2488143"/>
            <a:ext cx="1274633" cy="1307432"/>
          </a:xfrm>
          <a:custGeom>
            <a:avLst/>
            <a:gdLst>
              <a:gd name="connsiteX0" fmla="*/ 1008441 w 1008441"/>
              <a:gd name="connsiteY0" fmla="*/ 1001895 h 1001895"/>
              <a:gd name="connsiteX1" fmla="*/ 17841 w 1008441"/>
              <a:gd name="connsiteY1" fmla="*/ 631781 h 1001895"/>
              <a:gd name="connsiteX2" fmla="*/ 409727 w 1008441"/>
              <a:gd name="connsiteY2" fmla="*/ 410 h 1001895"/>
              <a:gd name="connsiteX3" fmla="*/ 899584 w 1008441"/>
              <a:gd name="connsiteY3" fmla="*/ 555581 h 1001895"/>
              <a:gd name="connsiteX0" fmla="*/ 1013895 w 1547295"/>
              <a:gd name="connsiteY0" fmla="*/ 1001515 h 1001515"/>
              <a:gd name="connsiteX1" fmla="*/ 23295 w 1547295"/>
              <a:gd name="connsiteY1" fmla="*/ 631401 h 1001515"/>
              <a:gd name="connsiteX2" fmla="*/ 415181 w 1547295"/>
              <a:gd name="connsiteY2" fmla="*/ 30 h 1001515"/>
              <a:gd name="connsiteX3" fmla="*/ 1547295 w 1547295"/>
              <a:gd name="connsiteY3" fmla="*/ 609629 h 1001515"/>
              <a:gd name="connsiteX0" fmla="*/ 991496 w 1524896"/>
              <a:gd name="connsiteY0" fmla="*/ 1306300 h 1306300"/>
              <a:gd name="connsiteX1" fmla="*/ 896 w 1524896"/>
              <a:gd name="connsiteY1" fmla="*/ 936186 h 1306300"/>
              <a:gd name="connsiteX2" fmla="*/ 828211 w 1524896"/>
              <a:gd name="connsiteY2" fmla="*/ 15 h 1306300"/>
              <a:gd name="connsiteX3" fmla="*/ 1524896 w 1524896"/>
              <a:gd name="connsiteY3" fmla="*/ 914414 h 1306300"/>
              <a:gd name="connsiteX0" fmla="*/ 882791 w 1416191"/>
              <a:gd name="connsiteY0" fmla="*/ 1307719 h 1307719"/>
              <a:gd name="connsiteX1" fmla="*/ 1048 w 1416191"/>
              <a:gd name="connsiteY1" fmla="*/ 719891 h 1307719"/>
              <a:gd name="connsiteX2" fmla="*/ 719506 w 1416191"/>
              <a:gd name="connsiteY2" fmla="*/ 1434 h 1307719"/>
              <a:gd name="connsiteX3" fmla="*/ 1416191 w 1416191"/>
              <a:gd name="connsiteY3" fmla="*/ 915833 h 1307719"/>
              <a:gd name="connsiteX0" fmla="*/ 882747 w 1274633"/>
              <a:gd name="connsiteY0" fmla="*/ 1307432 h 1307432"/>
              <a:gd name="connsiteX1" fmla="*/ 1004 w 1274633"/>
              <a:gd name="connsiteY1" fmla="*/ 719604 h 1307432"/>
              <a:gd name="connsiteX2" fmla="*/ 719462 w 1274633"/>
              <a:gd name="connsiteY2" fmla="*/ 1147 h 1307432"/>
              <a:gd name="connsiteX3" fmla="*/ 1274633 w 1274633"/>
              <a:gd name="connsiteY3" fmla="*/ 893774 h 130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74633" h="1307432">
                <a:moveTo>
                  <a:pt x="882747" y="1307432"/>
                </a:moveTo>
                <a:cubicBezTo>
                  <a:pt x="437340" y="1205832"/>
                  <a:pt x="28218" y="937318"/>
                  <a:pt x="1004" y="719604"/>
                </a:cubicBezTo>
                <a:cubicBezTo>
                  <a:pt x="-26210" y="501890"/>
                  <a:pt x="507191" y="-27881"/>
                  <a:pt x="719462" y="1147"/>
                </a:cubicBezTo>
                <a:cubicBezTo>
                  <a:pt x="931733" y="30175"/>
                  <a:pt x="1103183" y="609838"/>
                  <a:pt x="1274633" y="893774"/>
                </a:cubicBezTo>
              </a:path>
            </a:pathLst>
          </a:cu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45" name="Freeform 44"/>
          <p:cNvSpPr/>
          <p:nvPr/>
        </p:nvSpPr>
        <p:spPr bwMode="auto">
          <a:xfrm flipH="1">
            <a:off x="2654680" y="2518221"/>
            <a:ext cx="1252855" cy="1307056"/>
          </a:xfrm>
          <a:custGeom>
            <a:avLst/>
            <a:gdLst>
              <a:gd name="connsiteX0" fmla="*/ 1008441 w 1008441"/>
              <a:gd name="connsiteY0" fmla="*/ 1001895 h 1001895"/>
              <a:gd name="connsiteX1" fmla="*/ 17841 w 1008441"/>
              <a:gd name="connsiteY1" fmla="*/ 631781 h 1001895"/>
              <a:gd name="connsiteX2" fmla="*/ 409727 w 1008441"/>
              <a:gd name="connsiteY2" fmla="*/ 410 h 1001895"/>
              <a:gd name="connsiteX3" fmla="*/ 899584 w 1008441"/>
              <a:gd name="connsiteY3" fmla="*/ 555581 h 1001895"/>
              <a:gd name="connsiteX0" fmla="*/ 1013895 w 1547295"/>
              <a:gd name="connsiteY0" fmla="*/ 1001515 h 1001515"/>
              <a:gd name="connsiteX1" fmla="*/ 23295 w 1547295"/>
              <a:gd name="connsiteY1" fmla="*/ 631401 h 1001515"/>
              <a:gd name="connsiteX2" fmla="*/ 415181 w 1547295"/>
              <a:gd name="connsiteY2" fmla="*/ 30 h 1001515"/>
              <a:gd name="connsiteX3" fmla="*/ 1547295 w 1547295"/>
              <a:gd name="connsiteY3" fmla="*/ 609629 h 1001515"/>
              <a:gd name="connsiteX0" fmla="*/ 991496 w 1524896"/>
              <a:gd name="connsiteY0" fmla="*/ 1306300 h 1306300"/>
              <a:gd name="connsiteX1" fmla="*/ 896 w 1524896"/>
              <a:gd name="connsiteY1" fmla="*/ 936186 h 1306300"/>
              <a:gd name="connsiteX2" fmla="*/ 828211 w 1524896"/>
              <a:gd name="connsiteY2" fmla="*/ 15 h 1306300"/>
              <a:gd name="connsiteX3" fmla="*/ 1524896 w 1524896"/>
              <a:gd name="connsiteY3" fmla="*/ 914414 h 1306300"/>
              <a:gd name="connsiteX0" fmla="*/ 882791 w 1416191"/>
              <a:gd name="connsiteY0" fmla="*/ 1307719 h 1307719"/>
              <a:gd name="connsiteX1" fmla="*/ 1048 w 1416191"/>
              <a:gd name="connsiteY1" fmla="*/ 719891 h 1307719"/>
              <a:gd name="connsiteX2" fmla="*/ 719506 w 1416191"/>
              <a:gd name="connsiteY2" fmla="*/ 1434 h 1307719"/>
              <a:gd name="connsiteX3" fmla="*/ 1416191 w 1416191"/>
              <a:gd name="connsiteY3" fmla="*/ 915833 h 1307719"/>
              <a:gd name="connsiteX0" fmla="*/ 882741 w 1252855"/>
              <a:gd name="connsiteY0" fmla="*/ 1307056 h 1307056"/>
              <a:gd name="connsiteX1" fmla="*/ 998 w 1252855"/>
              <a:gd name="connsiteY1" fmla="*/ 719228 h 1307056"/>
              <a:gd name="connsiteX2" fmla="*/ 719456 w 1252855"/>
              <a:gd name="connsiteY2" fmla="*/ 771 h 1307056"/>
              <a:gd name="connsiteX3" fmla="*/ 1252855 w 1252855"/>
              <a:gd name="connsiteY3" fmla="*/ 860741 h 13070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2855" h="1307056">
                <a:moveTo>
                  <a:pt x="882741" y="1307056"/>
                </a:moveTo>
                <a:cubicBezTo>
                  <a:pt x="437334" y="1205456"/>
                  <a:pt x="28212" y="936942"/>
                  <a:pt x="998" y="719228"/>
                </a:cubicBezTo>
                <a:cubicBezTo>
                  <a:pt x="-26216" y="501514"/>
                  <a:pt x="510813" y="-22814"/>
                  <a:pt x="719456" y="771"/>
                </a:cubicBezTo>
                <a:cubicBezTo>
                  <a:pt x="928099" y="24356"/>
                  <a:pt x="1081405" y="576805"/>
                  <a:pt x="1252855" y="860741"/>
                </a:cubicBezTo>
              </a:path>
            </a:pathLst>
          </a:cu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832478" y="2242417"/>
                <a:ext cx="549746" cy="550279"/>
              </a:xfrm>
              <a:prstGeom prst="rect">
                <a:avLst/>
              </a:prstGeom>
              <a:solidFill>
                <a:srgbClr val="FFFFFF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</m:oMath>
                  </m:oMathPara>
                </a14:m>
                <a:endParaRPr lang="en-US" sz="32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2478" y="2242417"/>
                <a:ext cx="549746" cy="550279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3675671" y="2266047"/>
                <a:ext cx="549746" cy="550279"/>
              </a:xfrm>
              <a:prstGeom prst="rect">
                <a:avLst/>
              </a:prstGeom>
              <a:solidFill>
                <a:srgbClr val="FFFFFF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0</m:t>
                      </m:r>
                    </m:oMath>
                  </m:oMathPara>
                </a14:m>
                <a:endParaRPr lang="en-US" sz="32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5671" y="2266047"/>
                <a:ext cx="549746" cy="550279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8" name="Text Box 46"/>
              <p:cNvSpPr txBox="1">
                <a:spLocks noChangeArrowheads="1"/>
              </p:cNvSpPr>
              <p:nvPr/>
            </p:nvSpPr>
            <p:spPr bwMode="auto">
              <a:xfrm>
                <a:off x="4547107" y="1717287"/>
                <a:ext cx="5348586" cy="52322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rgbClr val="00B8FF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Strategy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𝑁</m:t>
                        </m:r>
                      </m:sub>
                    </m:sSub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for player </a:t>
                </a: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1, </a:t>
                </a: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for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𝑁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48" name="Text 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547107" y="1717287"/>
                <a:ext cx="5348586" cy="523220"/>
              </a:xfrm>
              <a:prstGeom prst="rect">
                <a:avLst/>
              </a:prstGeom>
              <a:blipFill>
                <a:blip r:embed="rId11"/>
                <a:stretch>
                  <a:fillRect l="-2052" t="-12791" r="-2052" b="-31395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B8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 Box 46"/>
              <p:cNvSpPr txBox="1">
                <a:spLocks noChangeArrowheads="1"/>
              </p:cNvSpPr>
              <p:nvPr/>
            </p:nvSpPr>
            <p:spPr bwMode="auto">
              <a:xfrm>
                <a:off x="4465759" y="2380897"/>
                <a:ext cx="5518626" cy="181588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rgbClr val="00B8FF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At time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sz="28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800" b="0" i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Δ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be the difference between the number of 1s chosen by player 2 in the first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steps and the number of 0s.</a:t>
                </a:r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9" name="Text 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465759" y="2380897"/>
                <a:ext cx="5518626" cy="1815882"/>
              </a:xfrm>
              <a:prstGeom prst="rect">
                <a:avLst/>
              </a:prstGeom>
              <a:blipFill>
                <a:blip r:embed="rId12"/>
                <a:stretch>
                  <a:fillRect l="-2320" t="-3704" r="-3646" b="-8754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B8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1" name="Text Box 46"/>
              <p:cNvSpPr txBox="1">
                <a:spLocks noChangeArrowheads="1"/>
              </p:cNvSpPr>
              <p:nvPr/>
            </p:nvSpPr>
            <p:spPr bwMode="auto">
              <a:xfrm>
                <a:off x="4732039" y="4337169"/>
                <a:ext cx="5012004" cy="14091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rgbClr val="00B8FF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Choose 1 with probability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8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𝑁</m:t>
                                  </m:r>
                                  <m:r>
                                    <a:rPr lang="en-US" sz="28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sz="28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sz="280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Δ</m:t>
                                      </m:r>
                                    </m:e>
                                    <m:sub>
                                      <m:r>
                                        <a:rPr lang="en-US" sz="2800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𝑛</m:t>
                                      </m:r>
                                    </m:sub>
                                  </m:sSub>
                                  <m:r>
                                    <a:rPr lang="en-US" sz="28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+</m:t>
                                  </m:r>
                                  <m:r>
                                    <a:rPr lang="en-US" sz="28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51" name="Text 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732039" y="4337169"/>
                <a:ext cx="5012004" cy="1409104"/>
              </a:xfrm>
              <a:prstGeom prst="rect">
                <a:avLst/>
              </a:prstGeom>
              <a:blipFill>
                <a:blip r:embed="rId13"/>
                <a:stretch>
                  <a:fillRect t="-4310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B8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3" name="Text Box 46"/>
          <p:cNvSpPr txBox="1">
            <a:spLocks noChangeArrowheads="1"/>
          </p:cNvSpPr>
          <p:nvPr/>
        </p:nvSpPr>
        <p:spPr bwMode="auto">
          <a:xfrm>
            <a:off x="0" y="1684055"/>
            <a:ext cx="5302603" cy="5216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Player 2</a:t>
            </a:r>
            <a:endParaRPr lang="en-US" sz="3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Text Box 46"/>
          <p:cNvSpPr txBox="1">
            <a:spLocks noChangeArrowheads="1"/>
          </p:cNvSpPr>
          <p:nvPr/>
        </p:nvSpPr>
        <p:spPr bwMode="auto">
          <a:xfrm rot="16200000">
            <a:off x="-2181301" y="3983372"/>
            <a:ext cx="5302603" cy="5216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Player 1</a:t>
            </a:r>
            <a:endParaRPr lang="en-US" sz="3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 Box 46"/>
              <p:cNvSpPr txBox="1">
                <a:spLocks noChangeArrowheads="1"/>
              </p:cNvSpPr>
              <p:nvPr/>
            </p:nvSpPr>
            <p:spPr bwMode="auto">
              <a:xfrm>
                <a:off x="4740603" y="5886663"/>
                <a:ext cx="5012004" cy="13907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rgbClr val="00B8FF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Guarantees an outcome of at least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𝑁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  <m:d>
                            <m:dPr>
                              <m:ctrlP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𝑁</m:t>
                              </m:r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0" name="Text 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740603" y="5886663"/>
                <a:ext cx="5012004" cy="1390765"/>
              </a:xfrm>
              <a:prstGeom prst="rect">
                <a:avLst/>
              </a:prstGeom>
              <a:blipFill>
                <a:blip r:embed="rId14"/>
                <a:stretch>
                  <a:fillRect l="-2311" t="-4825" r="-2068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B8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162738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  <p:bldP spid="49" grpId="0"/>
      <p:bldP spid="51" grpId="0"/>
      <p:bldP spid="30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 bwMode="auto">
          <a:xfrm>
            <a:off x="-4357" y="1450003"/>
            <a:ext cx="10080625" cy="49244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Intrinsically interesting…</a:t>
            </a:r>
          </a:p>
        </p:txBody>
      </p:sp>
      <p:sp>
        <p:nvSpPr>
          <p:cNvPr id="10" name="Rectangle 61"/>
          <p:cNvSpPr>
            <a:spLocks noChangeArrowheads="1"/>
          </p:cNvSpPr>
          <p:nvPr/>
        </p:nvSpPr>
        <p:spPr bwMode="auto">
          <a:xfrm>
            <a:off x="0" y="433750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40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Why are TBSG interesting?</a:t>
            </a:r>
            <a:endParaRPr lang="en-US" sz="4000" dirty="0">
              <a:solidFill>
                <a:srgbClr val="9966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-4359" y="3201582"/>
            <a:ext cx="10080625" cy="98488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Applications in 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automatic verification 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sz="3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automata theory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-4358" y="2064182"/>
            <a:ext cx="10080625" cy="98488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Model long term planning in adversarial and/or </a:t>
            </a:r>
            <a:b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stochastic environments. Applications in 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sz="3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-4359" y="5476382"/>
            <a:ext cx="10080625" cy="98488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Perhaps the simplest combinatorial problems</a:t>
            </a:r>
            <a:b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n-US" sz="3200" dirty="0">
                <a:solidFill>
                  <a:schemeClr val="accent2"/>
                </a:solidFill>
              </a:rPr>
              <a:t>NP </a:t>
            </a:r>
            <a:r>
              <a:rPr lang="en-US" sz="3200" dirty="0">
                <a:solidFill>
                  <a:schemeClr val="accent2"/>
                </a:solidFill>
                <a:sym typeface="Symbol" pitchFamily="18" charset="2"/>
              </a:rPr>
              <a:t> </a:t>
            </a:r>
            <a:r>
              <a:rPr lang="en-US" sz="3200" dirty="0" smtClean="0">
                <a:solidFill>
                  <a:schemeClr val="accent2"/>
                </a:solidFill>
                <a:sym typeface="Symbol" pitchFamily="18" charset="2"/>
              </a:rPr>
              <a:t>co-NP 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not known to be in</a:t>
            </a:r>
            <a:r>
              <a:rPr lang="en-US" sz="3200" dirty="0" smtClean="0">
                <a:solidFill>
                  <a:schemeClr val="accent2"/>
                </a:solidFill>
                <a:sym typeface="Symbol" pitchFamily="18" charset="2"/>
              </a:rPr>
              <a:t> P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.</a:t>
            </a:r>
            <a:endParaRPr lang="en-US" sz="3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10881" y="6583005"/>
            <a:ext cx="10080625" cy="49244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Many intriguing open problems.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 bwMode="auto">
          <a:xfrm>
            <a:off x="10881" y="4338982"/>
            <a:ext cx="10080625" cy="98488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Competitive versions of </a:t>
            </a:r>
            <a:b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well-known optimization problems.</a:t>
            </a:r>
          </a:p>
        </p:txBody>
      </p:sp>
    </p:spTree>
    <p:extLst>
      <p:ext uri="{BB962C8B-B14F-4D97-AF65-F5344CB8AC3E}">
        <p14:creationId xmlns:p14="http://schemas.microsoft.com/office/powerpoint/2010/main" val="2606805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04" name="Oval 4"/>
          <p:cNvSpPr>
            <a:spLocks noChangeAspect="1" noChangeArrowheads="1"/>
          </p:cNvSpPr>
          <p:nvPr/>
        </p:nvSpPr>
        <p:spPr bwMode="auto">
          <a:xfrm>
            <a:off x="584200" y="3367280"/>
            <a:ext cx="379413" cy="34925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256006" name="Oval 6"/>
          <p:cNvSpPr>
            <a:spLocks noChangeAspect="1" noChangeArrowheads="1"/>
          </p:cNvSpPr>
          <p:nvPr/>
        </p:nvSpPr>
        <p:spPr bwMode="auto">
          <a:xfrm>
            <a:off x="2441575" y="2594168"/>
            <a:ext cx="379413" cy="34925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256007" name="Oval 7"/>
          <p:cNvSpPr>
            <a:spLocks noChangeAspect="1" noChangeArrowheads="1"/>
          </p:cNvSpPr>
          <p:nvPr/>
        </p:nvSpPr>
        <p:spPr bwMode="auto">
          <a:xfrm>
            <a:off x="2584450" y="2725930"/>
            <a:ext cx="93663" cy="85725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256008" name="Oval 8"/>
          <p:cNvSpPr>
            <a:spLocks noChangeAspect="1" noChangeArrowheads="1"/>
          </p:cNvSpPr>
          <p:nvPr/>
        </p:nvSpPr>
        <p:spPr bwMode="auto">
          <a:xfrm>
            <a:off x="3186113" y="3362518"/>
            <a:ext cx="381000" cy="34925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256009" name="Oval 9"/>
          <p:cNvSpPr>
            <a:spLocks noChangeAspect="1" noChangeArrowheads="1"/>
          </p:cNvSpPr>
          <p:nvPr/>
        </p:nvSpPr>
        <p:spPr bwMode="auto">
          <a:xfrm>
            <a:off x="1382713" y="5277043"/>
            <a:ext cx="379412" cy="34925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256010" name="Oval 10"/>
          <p:cNvSpPr>
            <a:spLocks noChangeAspect="1" noChangeArrowheads="1"/>
          </p:cNvSpPr>
          <p:nvPr/>
        </p:nvSpPr>
        <p:spPr bwMode="auto">
          <a:xfrm>
            <a:off x="1382713" y="2579880"/>
            <a:ext cx="379412" cy="34925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256011" name="Oval 11"/>
          <p:cNvSpPr>
            <a:spLocks noChangeAspect="1" noChangeArrowheads="1"/>
          </p:cNvSpPr>
          <p:nvPr/>
        </p:nvSpPr>
        <p:spPr bwMode="auto">
          <a:xfrm>
            <a:off x="596900" y="4478530"/>
            <a:ext cx="379413" cy="34925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256012" name="Oval 12"/>
          <p:cNvSpPr>
            <a:spLocks noChangeAspect="1" noChangeArrowheads="1"/>
          </p:cNvSpPr>
          <p:nvPr/>
        </p:nvSpPr>
        <p:spPr bwMode="auto">
          <a:xfrm>
            <a:off x="2452688" y="5270693"/>
            <a:ext cx="379412" cy="34925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256013" name="Oval 13"/>
          <p:cNvSpPr>
            <a:spLocks noChangeAspect="1" noChangeArrowheads="1"/>
          </p:cNvSpPr>
          <p:nvPr/>
        </p:nvSpPr>
        <p:spPr bwMode="auto">
          <a:xfrm>
            <a:off x="3195638" y="4511868"/>
            <a:ext cx="379412" cy="34925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256014" name="Rectangle 14"/>
          <p:cNvSpPr>
            <a:spLocks noChangeAspect="1" noChangeArrowheads="1"/>
          </p:cNvSpPr>
          <p:nvPr/>
        </p:nvSpPr>
        <p:spPr bwMode="auto">
          <a:xfrm>
            <a:off x="1874838" y="3586355"/>
            <a:ext cx="68262" cy="93663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he-IL"/>
          </a:p>
        </p:txBody>
      </p:sp>
      <p:cxnSp>
        <p:nvCxnSpPr>
          <p:cNvPr id="256015" name="AutoShape 15"/>
          <p:cNvCxnSpPr>
            <a:cxnSpLocks noChangeAspect="1" noChangeShapeType="1"/>
            <a:stCxn id="256006" idx="3"/>
            <a:endCxn id="256014" idx="3"/>
          </p:cNvCxnSpPr>
          <p:nvPr/>
        </p:nvCxnSpPr>
        <p:spPr bwMode="auto">
          <a:xfrm flipH="1">
            <a:off x="1943100" y="2892618"/>
            <a:ext cx="554038" cy="741362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256016" name="AutoShape 16"/>
          <p:cNvCxnSpPr>
            <a:cxnSpLocks noChangeAspect="1" noChangeShapeType="1"/>
            <a:stCxn id="256014" idx="1"/>
            <a:endCxn id="256010" idx="5"/>
          </p:cNvCxnSpPr>
          <p:nvPr/>
        </p:nvCxnSpPr>
        <p:spPr bwMode="auto">
          <a:xfrm flipH="1" flipV="1">
            <a:off x="1706563" y="2878330"/>
            <a:ext cx="168275" cy="7556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256017" name="AutoShape 17"/>
          <p:cNvCxnSpPr>
            <a:cxnSpLocks noChangeAspect="1" noChangeShapeType="1"/>
            <a:stCxn id="256014" idx="1"/>
            <a:endCxn id="256004" idx="6"/>
          </p:cNvCxnSpPr>
          <p:nvPr/>
        </p:nvCxnSpPr>
        <p:spPr bwMode="auto">
          <a:xfrm flipH="1" flipV="1">
            <a:off x="963613" y="3541905"/>
            <a:ext cx="911225" cy="920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256018" name="AutoShape 18"/>
          <p:cNvCxnSpPr>
            <a:cxnSpLocks noChangeAspect="1" noChangeShapeType="1"/>
            <a:stCxn id="256014" idx="1"/>
            <a:endCxn id="256011" idx="7"/>
          </p:cNvCxnSpPr>
          <p:nvPr/>
        </p:nvCxnSpPr>
        <p:spPr bwMode="auto">
          <a:xfrm flipH="1">
            <a:off x="920750" y="3633980"/>
            <a:ext cx="954088" cy="8953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256019" name="Rectangle 19"/>
          <p:cNvSpPr>
            <a:spLocks noChangeAspect="1" noChangeArrowheads="1"/>
          </p:cNvSpPr>
          <p:nvPr/>
        </p:nvSpPr>
        <p:spPr bwMode="auto">
          <a:xfrm>
            <a:off x="2670455" y="3819718"/>
            <a:ext cx="68262" cy="93662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he-IL"/>
          </a:p>
        </p:txBody>
      </p:sp>
      <p:cxnSp>
        <p:nvCxnSpPr>
          <p:cNvPr id="256020" name="AutoShape 20"/>
          <p:cNvCxnSpPr>
            <a:cxnSpLocks noChangeAspect="1" noChangeShapeType="1"/>
            <a:stCxn id="256006" idx="4"/>
            <a:endCxn id="256019" idx="0"/>
          </p:cNvCxnSpPr>
          <p:nvPr/>
        </p:nvCxnSpPr>
        <p:spPr bwMode="auto">
          <a:xfrm rot="16200000" flipH="1">
            <a:off x="2229784" y="3344916"/>
            <a:ext cx="876300" cy="73304"/>
          </a:xfrm>
          <a:prstGeom prst="straightConnector1">
            <a:avLst/>
          </a:prstGeom>
          <a:noFill/>
          <a:ln w="9525">
            <a:solidFill>
              <a:srgbClr val="800000"/>
            </a:solidFill>
            <a:round/>
            <a:headEnd/>
            <a:tailEnd type="triangle" w="med" len="med"/>
          </a:ln>
          <a:effectLst/>
        </p:spPr>
      </p:cxnSp>
      <p:cxnSp>
        <p:nvCxnSpPr>
          <p:cNvPr id="256021" name="AutoShape 21"/>
          <p:cNvCxnSpPr>
            <a:cxnSpLocks noChangeAspect="1" noChangeShapeType="1"/>
            <a:stCxn id="256019" idx="2"/>
            <a:endCxn id="256013" idx="1"/>
          </p:cNvCxnSpPr>
          <p:nvPr/>
        </p:nvCxnSpPr>
        <p:spPr bwMode="auto">
          <a:xfrm rot="16200000" flipH="1">
            <a:off x="2653077" y="3964889"/>
            <a:ext cx="649634" cy="546616"/>
          </a:xfrm>
          <a:prstGeom prst="straightConnector1">
            <a:avLst/>
          </a:prstGeom>
          <a:noFill/>
          <a:ln w="9525">
            <a:solidFill>
              <a:srgbClr val="800000"/>
            </a:solidFill>
            <a:round/>
            <a:headEnd/>
            <a:tailEnd type="triangle" w="med" len="med"/>
          </a:ln>
          <a:effectLst/>
        </p:spPr>
      </p:cxnSp>
      <p:cxnSp>
        <p:nvCxnSpPr>
          <p:cNvPr id="256022" name="AutoShape 22"/>
          <p:cNvCxnSpPr>
            <a:cxnSpLocks noChangeAspect="1" noChangeShapeType="1"/>
            <a:stCxn id="256019" idx="2"/>
            <a:endCxn id="35" idx="6"/>
          </p:cNvCxnSpPr>
          <p:nvPr/>
        </p:nvCxnSpPr>
        <p:spPr bwMode="auto">
          <a:xfrm rot="5400000">
            <a:off x="2441073" y="3835945"/>
            <a:ext cx="186079" cy="340949"/>
          </a:xfrm>
          <a:prstGeom prst="straightConnector1">
            <a:avLst/>
          </a:prstGeom>
          <a:noFill/>
          <a:ln w="9525">
            <a:solidFill>
              <a:srgbClr val="800000"/>
            </a:solidFill>
            <a:round/>
            <a:headEnd/>
            <a:tailEnd type="triangle" w="med" len="med"/>
          </a:ln>
          <a:effectLst/>
        </p:spPr>
      </p:cxnSp>
      <p:pic>
        <p:nvPicPr>
          <p:cNvPr id="256023" name="Picture 23" descr="TP_tmp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716088" y="3081530"/>
            <a:ext cx="144462" cy="3127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256024" name="Picture 24" descr="TP_tmp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244600" y="3426018"/>
            <a:ext cx="144463" cy="3111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256025" name="Picture 25" descr="TP_tmp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1290638" y="3946718"/>
            <a:ext cx="144462" cy="3127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256026" name="Picture 26" descr="TP_tmp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2472406" y="3876963"/>
            <a:ext cx="144462" cy="3127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256027" name="Picture 27" descr="TP_tmp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2913996" y="4077111"/>
            <a:ext cx="142875" cy="3127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256028" name="Picture 28" descr="TP_tmp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2525277" y="3275205"/>
            <a:ext cx="242887" cy="1905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256029" name="Picture 29" descr="TP_tmp"/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2109788" y="3152968"/>
            <a:ext cx="242887" cy="1889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35" name="Oval 8"/>
          <p:cNvSpPr>
            <a:spLocks noChangeAspect="1" noChangeArrowheads="1"/>
          </p:cNvSpPr>
          <p:nvPr/>
        </p:nvSpPr>
        <p:spPr bwMode="auto">
          <a:xfrm>
            <a:off x="1982637" y="3924834"/>
            <a:ext cx="381000" cy="349250"/>
          </a:xfrm>
          <a:prstGeom prst="ellipse">
            <a:avLst/>
          </a:prstGeom>
          <a:solidFill>
            <a:schemeClr val="bg2">
              <a:alpha val="55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cxnSp>
        <p:nvCxnSpPr>
          <p:cNvPr id="8" name="Curved Connector 7"/>
          <p:cNvCxnSpPr>
            <a:stCxn id="35" idx="4"/>
            <a:endCxn id="35" idx="2"/>
          </p:cNvCxnSpPr>
          <p:nvPr/>
        </p:nvCxnSpPr>
        <p:spPr bwMode="auto">
          <a:xfrm rot="5400000" flipH="1">
            <a:off x="1990574" y="4091522"/>
            <a:ext cx="174625" cy="190500"/>
          </a:xfrm>
          <a:prstGeom prst="curvedConnector4">
            <a:avLst>
              <a:gd name="adj1" fmla="val -130909"/>
              <a:gd name="adj2" fmla="val 220000"/>
            </a:avLst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pic>
        <p:nvPicPr>
          <p:cNvPr id="9" name="Picture 8" descr="TP_tmp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53993" y="4585845"/>
            <a:ext cx="122415" cy="192366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9" name="Rectangle 2"/>
          <p:cNvSpPr>
            <a:spLocks noChangeArrowheads="1"/>
          </p:cNvSpPr>
          <p:nvPr/>
        </p:nvSpPr>
        <p:spPr bwMode="auto">
          <a:xfrm>
            <a:off x="0" y="410485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4800" dirty="0">
                <a:latin typeface="+mj-lt"/>
                <a:cs typeface="Times New Roman" panose="02020603050405020304" pitchFamily="18" charset="0"/>
              </a:rPr>
              <a:t>Markov Decision Processes</a:t>
            </a:r>
            <a:br>
              <a:rPr lang="en-US" sz="4800" dirty="0">
                <a:latin typeface="+mj-lt"/>
                <a:cs typeface="Times New Roman" panose="02020603050405020304" pitchFamily="18" charset="0"/>
              </a:rPr>
            </a:br>
            <a:r>
              <a:rPr lang="en-US" sz="3200" dirty="0">
                <a:solidFill>
                  <a:srgbClr val="996600"/>
                </a:solidFill>
                <a:latin typeface="+mj-lt"/>
                <a:cs typeface="Times New Roman" panose="02020603050405020304" pitchFamily="18" charset="0"/>
              </a:rPr>
              <a:t>[Bellman ’57] [Howard ’60] </a:t>
            </a:r>
            <a:r>
              <a:rPr lang="en-US" sz="3200" dirty="0">
                <a:solidFill>
                  <a:srgbClr val="996600"/>
                </a:solidFill>
                <a:latin typeface="+mj-lt"/>
              </a:rPr>
              <a:t>…</a:t>
            </a:r>
          </a:p>
        </p:txBody>
      </p:sp>
      <p:sp>
        <p:nvSpPr>
          <p:cNvPr id="40" name="Text Box 34"/>
          <p:cNvSpPr txBox="1">
            <a:spLocks noChangeArrowheads="1"/>
          </p:cNvSpPr>
          <p:nvPr/>
        </p:nvSpPr>
        <p:spPr bwMode="auto">
          <a:xfrm>
            <a:off x="0" y="6122157"/>
            <a:ext cx="10080625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Optimal 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positional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strategies can be found using </a:t>
            </a:r>
            <a:r>
              <a:rPr lang="en-US" sz="32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LP.</a:t>
            </a:r>
            <a:endParaRPr lang="en-US" sz="3200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 Box 35"/>
          <p:cNvSpPr txBox="1">
            <a:spLocks noChangeArrowheads="1"/>
          </p:cNvSpPr>
          <p:nvPr/>
        </p:nvSpPr>
        <p:spPr bwMode="auto">
          <a:xfrm>
            <a:off x="0" y="6727321"/>
            <a:ext cx="10080625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Is there a </a:t>
            </a:r>
            <a:r>
              <a:rPr lang="en-US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strongly polynomial</a:t>
            </a:r>
            <a:r>
              <a:rPr lang="en-US" sz="32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time algorithm?</a:t>
            </a:r>
          </a:p>
        </p:txBody>
      </p:sp>
      <p:grpSp>
        <p:nvGrpSpPr>
          <p:cNvPr id="42" name="Group 41"/>
          <p:cNvGrpSpPr/>
          <p:nvPr/>
        </p:nvGrpSpPr>
        <p:grpSpPr>
          <a:xfrm>
            <a:off x="4136970" y="4330725"/>
            <a:ext cx="5599112" cy="1292593"/>
            <a:chOff x="4207263" y="4254525"/>
            <a:chExt cx="5599112" cy="1292593"/>
          </a:xfrm>
        </p:grpSpPr>
        <p:sp>
          <p:nvSpPr>
            <p:cNvPr id="43" name="Text Box 41"/>
            <p:cNvSpPr txBox="1">
              <a:spLocks noChangeAspect="1" noChangeArrowheads="1"/>
            </p:cNvSpPr>
            <p:nvPr/>
          </p:nvSpPr>
          <p:spPr bwMode="auto">
            <a:xfrm>
              <a:off x="4207263" y="4254525"/>
              <a:ext cx="5599112" cy="4930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2800" dirty="0">
                  <a:solidFill>
                    <a:schemeClr val="accent2"/>
                  </a:solidFill>
                </a:rPr>
                <a:t>Limiting average </a:t>
              </a:r>
              <a:r>
                <a:rPr lang="en-US" sz="2800" dirty="0" smtClean="0">
                  <a:solidFill>
                    <a:schemeClr val="accent2"/>
                  </a:solidFill>
                </a:rPr>
                <a:t>cost</a:t>
              </a:r>
              <a:endParaRPr lang="en-US" sz="2800" dirty="0">
                <a:solidFill>
                  <a:schemeClr val="accent2"/>
                </a:solidFill>
              </a:endParaRPr>
            </a:p>
          </p:txBody>
        </p:sp>
        <p:pic>
          <p:nvPicPr>
            <p:cNvPr id="44" name="Picture 43" descr="TP_tmp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4877894" y="4689717"/>
              <a:ext cx="4257850" cy="857401"/>
            </a:xfrm>
            <a:prstGeom prst="rect">
              <a:avLst/>
            </a:prstGeom>
            <a:noFill/>
            <a:ln/>
            <a:effectLst/>
            <a:extLst>
              <a:ext uri="{909E8E84-426E-40DD-AFC4-6F175D3DCCD1}">
                <a14:hiddenFill xmlns:a14="http://schemas.microsoft.com/office/drawing/2010/main">
                  <a:pattFill prst="pct5">
                    <a:fgClr>
                      <a:srgbClr val="FFFFFF">
                        <a:alpha val="0"/>
                      </a:srgbClr>
                    </a:fgClr>
                    <a:bgClr>
                      <a:srgbClr val="FFFFFF">
                        <a:alpha val="0"/>
                      </a:srgbClr>
                    </a:bgClr>
                  </a:patt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31F19639-BCED-4A60-ADC4-E9642A236FB7}">
                <a14:hiddenScene3d xmlns:a14="http://schemas.microsoft.com/office/drawing/2010/main">
                  <a:camera prst="orthographicFront">
                    <a:rot lat="0" lon="0" rev="0"/>
                  </a:camera>
                  <a:lightRig rig="threePt" dir="t">
                    <a:rot lat="0" lon="0" rev="0"/>
                  </a:lightRig>
                </a14:hiddenScene3d>
              </a:ext>
              <a:ext uri="{E45631CC-5BF2-4C18-A39C-3461C7D3F71A}">
                <a14:hiddenSp3d xmlns:a14="http://schemas.microsoft.com/office/drawing/2010/main" extrusionH="457200">
                  <a:contourClr>
                    <a:srgbClr val="000000"/>
                  </a:contourClr>
                </a14:hiddenSp3d>
              </a:ex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grpSp>
        <p:nvGrpSpPr>
          <p:cNvPr id="45" name="Group 44"/>
          <p:cNvGrpSpPr/>
          <p:nvPr/>
        </p:nvGrpSpPr>
        <p:grpSpPr>
          <a:xfrm>
            <a:off x="4517176" y="3013656"/>
            <a:ext cx="4838700" cy="1257070"/>
            <a:chOff x="4452938" y="3075603"/>
            <a:chExt cx="4838700" cy="1257070"/>
          </a:xfrm>
        </p:grpSpPr>
        <p:sp>
          <p:nvSpPr>
            <p:cNvPr id="46" name="Text Box 42"/>
            <p:cNvSpPr txBox="1">
              <a:spLocks noChangeAspect="1" noChangeArrowheads="1"/>
            </p:cNvSpPr>
            <p:nvPr/>
          </p:nvSpPr>
          <p:spPr bwMode="auto">
            <a:xfrm>
              <a:off x="4452938" y="3075603"/>
              <a:ext cx="4838700" cy="4930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2800" dirty="0" smtClean="0">
                  <a:solidFill>
                    <a:srgbClr val="00B050"/>
                  </a:solidFill>
                </a:rPr>
                <a:t>Discounted cost</a:t>
              </a:r>
              <a:endParaRPr lang="en-US" sz="2800" dirty="0">
                <a:solidFill>
                  <a:srgbClr val="00B050"/>
                </a:solidFill>
              </a:endParaRPr>
            </a:p>
          </p:txBody>
        </p:sp>
        <p:pic>
          <p:nvPicPr>
            <p:cNvPr id="47" name="Picture 46" descr="TP_tmp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4928612" y="3504445"/>
              <a:ext cx="3887352" cy="828228"/>
            </a:xfrm>
            <a:prstGeom prst="rect">
              <a:avLst/>
            </a:prstGeom>
            <a:noFill/>
            <a:ln/>
            <a:effectLst/>
            <a:extLst>
              <a:ext uri="{909E8E84-426E-40DD-AFC4-6F175D3DCCD1}">
                <a14:hiddenFill xmlns:a14="http://schemas.microsoft.com/office/drawing/2010/main">
                  <a:pattFill prst="pct5">
                    <a:fgClr>
                      <a:srgbClr val="FFFFFF">
                        <a:alpha val="0"/>
                      </a:srgbClr>
                    </a:fgClr>
                    <a:bgClr>
                      <a:srgbClr val="FFFFFF">
                        <a:alpha val="0"/>
                      </a:srgbClr>
                    </a:bgClr>
                  </a:patt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31F19639-BCED-4A60-ADC4-E9642A236FB7}">
                <a14:hiddenScene3d xmlns:a14="http://schemas.microsoft.com/office/drawing/2010/main">
                  <a:camera prst="orthographicFront">
                    <a:rot lat="0" lon="0" rev="0"/>
                  </a:camera>
                  <a:lightRig rig="threePt" dir="t">
                    <a:rot lat="0" lon="0" rev="0"/>
                  </a:lightRig>
                </a14:hiddenScene3d>
              </a:ext>
              <a:ext uri="{E45631CC-5BF2-4C18-A39C-3461C7D3F71A}">
                <a14:hiddenSp3d xmlns:a14="http://schemas.microsoft.com/office/drawing/2010/main" extrusionH="457200">
                  <a:contourClr>
                    <a:srgbClr val="000000"/>
                  </a:contourClr>
                </a14:hiddenSp3d>
              </a:ex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grpSp>
        <p:nvGrpSpPr>
          <p:cNvPr id="48" name="Group 47"/>
          <p:cNvGrpSpPr/>
          <p:nvPr/>
        </p:nvGrpSpPr>
        <p:grpSpPr>
          <a:xfrm>
            <a:off x="4136970" y="1658815"/>
            <a:ext cx="5599112" cy="1294843"/>
            <a:chOff x="4066678" y="1582615"/>
            <a:chExt cx="5599112" cy="1294843"/>
          </a:xfrm>
        </p:grpSpPr>
        <p:sp>
          <p:nvSpPr>
            <p:cNvPr id="49" name="Text Box 41"/>
            <p:cNvSpPr txBox="1">
              <a:spLocks noChangeAspect="1" noChangeArrowheads="1"/>
            </p:cNvSpPr>
            <p:nvPr/>
          </p:nvSpPr>
          <p:spPr bwMode="auto">
            <a:xfrm>
              <a:off x="4066678" y="1582615"/>
              <a:ext cx="5599112" cy="4930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2800" dirty="0" smtClean="0">
                  <a:solidFill>
                    <a:srgbClr val="FF0000"/>
                  </a:solidFill>
                </a:rPr>
                <a:t>Total cost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50" name="Picture 49" descr="TP_tmp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437171" y="2049338"/>
              <a:ext cx="2858126" cy="828120"/>
            </a:xfrm>
            <a:prstGeom prst="rect">
              <a:avLst/>
            </a:prstGeom>
            <a:noFill/>
            <a:ln/>
            <a:effectLst/>
            <a:extLst>
              <a:ext uri="{909E8E84-426E-40DD-AFC4-6F175D3DCCD1}">
                <a14:hiddenFill xmlns:a14="http://schemas.microsoft.com/office/drawing/2010/main">
                  <a:pattFill prst="pct5">
                    <a:fgClr>
                      <a:srgbClr val="FFFFFF">
                        <a:alpha val="0"/>
                      </a:srgbClr>
                    </a:fgClr>
                    <a:bgClr>
                      <a:srgbClr val="FFFFFF">
                        <a:alpha val="0"/>
                      </a:srgbClr>
                    </a:bgClr>
                  </a:patt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31F19639-BCED-4A60-ADC4-E9642A236FB7}">
                <a14:hiddenScene3d xmlns:a14="http://schemas.microsoft.com/office/drawing/2010/main">
                  <a:camera prst="orthographicFront">
                    <a:rot lat="0" lon="0" rev="0"/>
                  </a:camera>
                  <a:lightRig rig="threePt" dir="t">
                    <a:rot lat="0" lon="0" rev="0"/>
                  </a:lightRig>
                </a14:hiddenScene3d>
              </a:ext>
              <a:ext uri="{E45631CC-5BF2-4C18-A39C-3461C7D3F71A}">
                <a14:hiddenSp3d xmlns:a14="http://schemas.microsoft.com/office/drawing/2010/main" extrusionH="457200">
                  <a:contourClr>
                    <a:srgbClr val="000000"/>
                  </a:contourClr>
                </a14:hiddenSp3d>
              </a:ex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51" name="Text Box 34"/>
          <p:cNvSpPr txBox="1">
            <a:spLocks noChangeArrowheads="1"/>
          </p:cNvSpPr>
          <p:nvPr/>
        </p:nvSpPr>
        <p:spPr bwMode="auto">
          <a:xfrm>
            <a:off x="0" y="1631830"/>
            <a:ext cx="4807601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dirty="0" smtClean="0">
                <a:latin typeface="+mj-lt"/>
                <a:cs typeface="Times New Roman" pitchFamily="18" charset="0"/>
              </a:rPr>
              <a:t>1-player games</a:t>
            </a:r>
            <a:endParaRPr lang="en-US" sz="3200" dirty="0">
              <a:solidFill>
                <a:schemeClr val="accent2"/>
              </a:solidFill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481759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500" fill="hold"/>
                                        <p:tgtEl>
                                          <p:spTgt spid="2560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animClr clrSpc="rgb" dir="cw">
                                      <p:cBhvr>
                                        <p:cTn id="23" dur="500" fill="hold"/>
                                        <p:tgtEl>
                                          <p:spTgt spid="2560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2560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2560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7" dur="500" fill="hold"/>
                                        <p:tgtEl>
                                          <p:spTgt spid="25600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animClr clrSpc="rgb" dir="cw">
                                      <p:cBhvr>
                                        <p:cTn id="28" dur="500" fill="hold"/>
                                        <p:tgtEl>
                                          <p:spTgt spid="25600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25600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25600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2" dur="500" fill="hold"/>
                                        <p:tgtEl>
                                          <p:spTgt spid="25600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animClr clrSpc="rgb" dir="cw">
                                      <p:cBhvr>
                                        <p:cTn id="33" dur="500" fill="hold"/>
                                        <p:tgtEl>
                                          <p:spTgt spid="25600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25600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25600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7" dur="500" fill="hold"/>
                                        <p:tgtEl>
                                          <p:spTgt spid="2560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animClr clrSpc="rgb" dir="cw">
                                      <p:cBhvr>
                                        <p:cTn id="38" dur="500" fill="hold"/>
                                        <p:tgtEl>
                                          <p:spTgt spid="2560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2560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2560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2" dur="500" fill="hold"/>
                                        <p:tgtEl>
                                          <p:spTgt spid="2560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animClr clrSpc="rgb" dir="cw">
                                      <p:cBhvr>
                                        <p:cTn id="43" dur="500" fill="hold"/>
                                        <p:tgtEl>
                                          <p:spTgt spid="2560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2560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500" fill="hold"/>
                                        <p:tgtEl>
                                          <p:spTgt spid="25600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7" dur="500" fill="hold"/>
                                        <p:tgtEl>
                                          <p:spTgt spid="2560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animClr clrSpc="rgb" dir="cw">
                                      <p:cBhvr>
                                        <p:cTn id="48" dur="500" fill="hold"/>
                                        <p:tgtEl>
                                          <p:spTgt spid="2560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2560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2560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2" dur="500" fill="hold"/>
                                        <p:tgtEl>
                                          <p:spTgt spid="2560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animClr clrSpc="rgb" dir="cw">
                                      <p:cBhvr>
                                        <p:cTn id="53" dur="500" fill="hold"/>
                                        <p:tgtEl>
                                          <p:spTgt spid="2560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set>
                                      <p:cBhvr>
                                        <p:cTn id="54" dur="500" fill="hold"/>
                                        <p:tgtEl>
                                          <p:spTgt spid="2560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500" fill="hold"/>
                                        <p:tgtEl>
                                          <p:spTgt spid="2560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7" dur="500" fill="hold"/>
                                        <p:tgtEl>
                                          <p:spTgt spid="25600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animClr clrSpc="rgb" dir="cw">
                                      <p:cBhvr>
                                        <p:cTn id="58" dur="500" fill="hold"/>
                                        <p:tgtEl>
                                          <p:spTgt spid="25600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25600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25600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04" grpId="0" animBg="1"/>
      <p:bldP spid="256006" grpId="0" animBg="1"/>
      <p:bldP spid="256008" grpId="0" animBg="1"/>
      <p:bldP spid="256009" grpId="0" animBg="1"/>
      <p:bldP spid="256010" grpId="0" animBg="1"/>
      <p:bldP spid="256011" grpId="0" animBg="1"/>
      <p:bldP spid="256012" grpId="0" animBg="1"/>
      <p:bldP spid="256013" grpId="0" animBg="1"/>
      <p:bldP spid="40" grpId="0"/>
      <p:bldP spid="41" grpId="0"/>
      <p:bldP spid="51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3"/>
          <p:cNvSpPr>
            <a:spLocks noChangeArrowheads="1"/>
          </p:cNvSpPr>
          <p:nvPr/>
        </p:nvSpPr>
        <p:spPr bwMode="auto">
          <a:xfrm>
            <a:off x="-1" y="515857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4000" dirty="0" smtClean="0">
                <a:solidFill>
                  <a:schemeClr val="accent2"/>
                </a:solidFill>
                <a:latin typeface="+mj-lt"/>
                <a:cs typeface="Times New Roman" panose="02020603050405020304" pitchFamily="18" charset="0"/>
              </a:rPr>
              <a:t>Stochastic shortest paths (SSPs)</a:t>
            </a:r>
            <a:endParaRPr lang="en-US" sz="4000" dirty="0">
              <a:solidFill>
                <a:srgbClr val="FF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0" y="5703933"/>
            <a:ext cx="10080624" cy="100822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Minimize the 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expected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cost</a:t>
            </a:r>
            <a:br>
              <a:rPr lang="en-US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of getting to the target.</a:t>
            </a:r>
            <a:endParaRPr lang="he-IL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2210880" y="1996254"/>
            <a:ext cx="5753081" cy="3109932"/>
            <a:chOff x="2210880" y="1958569"/>
            <a:chExt cx="5753081" cy="3109932"/>
          </a:xfrm>
        </p:grpSpPr>
        <p:sp>
          <p:nvSpPr>
            <p:cNvPr id="297989" name="Oval 5"/>
            <p:cNvSpPr>
              <a:spLocks noChangeAspect="1" noChangeArrowheads="1"/>
            </p:cNvSpPr>
            <p:nvPr/>
          </p:nvSpPr>
          <p:spPr bwMode="auto">
            <a:xfrm>
              <a:off x="4897714" y="3259569"/>
              <a:ext cx="379413" cy="349250"/>
            </a:xfrm>
            <a:prstGeom prst="ellipse">
              <a:avLst/>
            </a:prstGeom>
            <a:solidFill>
              <a:srgbClr val="008000">
                <a:alpha val="75000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297993" name="Oval 9"/>
            <p:cNvSpPr>
              <a:spLocks noChangeAspect="1" noChangeArrowheads="1"/>
            </p:cNvSpPr>
            <p:nvPr/>
          </p:nvSpPr>
          <p:spPr bwMode="auto">
            <a:xfrm>
              <a:off x="2210880" y="3259569"/>
              <a:ext cx="379412" cy="349250"/>
            </a:xfrm>
            <a:prstGeom prst="ellipse">
              <a:avLst/>
            </a:prstGeom>
            <a:solidFill>
              <a:srgbClr val="008000">
                <a:alpha val="75000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cxnSp>
          <p:nvCxnSpPr>
            <p:cNvPr id="298000" name="AutoShape 16"/>
            <p:cNvCxnSpPr>
              <a:cxnSpLocks noChangeAspect="1" noChangeShapeType="1"/>
              <a:stCxn id="297993" idx="6"/>
              <a:endCxn id="297989" idx="2"/>
            </p:cNvCxnSpPr>
            <p:nvPr/>
          </p:nvCxnSpPr>
          <p:spPr bwMode="auto">
            <a:xfrm>
              <a:off x="2590292" y="3434194"/>
              <a:ext cx="2307422" cy="0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 type="none" w="lg" len="lg"/>
              <a:tailEnd type="stealth" w="lg" len="lg"/>
            </a:ln>
            <a:effectLst/>
          </p:spPr>
        </p:cxnSp>
        <p:sp>
          <p:nvSpPr>
            <p:cNvPr id="31" name="Oval 2"/>
            <p:cNvSpPr>
              <a:spLocks noChangeAspect="1" noChangeArrowheads="1"/>
            </p:cNvSpPr>
            <p:nvPr/>
          </p:nvSpPr>
          <p:spPr bwMode="auto">
            <a:xfrm>
              <a:off x="7584549" y="3259569"/>
              <a:ext cx="379412" cy="349250"/>
            </a:xfrm>
            <a:prstGeom prst="ellipse">
              <a:avLst/>
            </a:prstGeom>
            <a:solidFill>
              <a:schemeClr val="bg2">
                <a:alpha val="55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9" name="Rectangle 8"/>
            <p:cNvSpPr>
              <a:spLocks noChangeAspect="1"/>
            </p:cNvSpPr>
            <p:nvPr/>
          </p:nvSpPr>
          <p:spPr bwMode="auto">
            <a:xfrm>
              <a:off x="3563619" y="2272734"/>
              <a:ext cx="360768" cy="360768"/>
            </a:xfrm>
            <a:prstGeom prst="rect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he-IL" sz="36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cxnSp>
          <p:nvCxnSpPr>
            <p:cNvPr id="34" name="AutoShape 16"/>
            <p:cNvCxnSpPr>
              <a:cxnSpLocks noChangeAspect="1" noChangeShapeType="1"/>
              <a:stCxn id="297993" idx="7"/>
              <a:endCxn id="9" idx="1"/>
            </p:cNvCxnSpPr>
            <p:nvPr/>
          </p:nvCxnSpPr>
          <p:spPr bwMode="auto">
            <a:xfrm flipV="1">
              <a:off x="2534728" y="2453118"/>
              <a:ext cx="1028891" cy="857597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 type="none" w="lg" len="lg"/>
              <a:tailEnd type="stealth" w="lg" len="lg"/>
            </a:ln>
            <a:effectLst/>
          </p:spPr>
        </p:cxnSp>
        <p:cxnSp>
          <p:nvCxnSpPr>
            <p:cNvPr id="16" name="Curved Connector 15"/>
            <p:cNvCxnSpPr>
              <a:stCxn id="9" idx="3"/>
              <a:endCxn id="297989" idx="1"/>
            </p:cNvCxnSpPr>
            <p:nvPr/>
          </p:nvCxnSpPr>
          <p:spPr bwMode="auto">
            <a:xfrm>
              <a:off x="3924387" y="2453118"/>
              <a:ext cx="1028891" cy="857597"/>
            </a:xfrm>
            <a:prstGeom prst="curvedConnector2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43" name="Curved Connector 42"/>
            <p:cNvCxnSpPr>
              <a:stCxn id="9" idx="0"/>
              <a:endCxn id="297993" idx="2"/>
            </p:cNvCxnSpPr>
            <p:nvPr/>
          </p:nvCxnSpPr>
          <p:spPr bwMode="auto">
            <a:xfrm rot="16200000" flipH="1" flipV="1">
              <a:off x="2396712" y="2086902"/>
              <a:ext cx="1161460" cy="1533123"/>
            </a:xfrm>
            <a:prstGeom prst="curvedConnector4">
              <a:avLst>
                <a:gd name="adj1" fmla="val -19682"/>
                <a:gd name="adj2" fmla="val 114911"/>
              </a:avLst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grpSp>
          <p:nvGrpSpPr>
            <p:cNvPr id="297988" name="Group 297987"/>
            <p:cNvGrpSpPr/>
            <p:nvPr/>
          </p:nvGrpSpPr>
          <p:grpSpPr>
            <a:xfrm>
              <a:off x="6250454" y="2272734"/>
              <a:ext cx="360768" cy="2322917"/>
              <a:chOff x="5959659" y="2659106"/>
              <a:chExt cx="360768" cy="2322917"/>
            </a:xfrm>
          </p:grpSpPr>
          <p:sp>
            <p:nvSpPr>
              <p:cNvPr id="61" name="Rectangle 60"/>
              <p:cNvSpPr>
                <a:spLocks noChangeAspect="1"/>
              </p:cNvSpPr>
              <p:nvPr/>
            </p:nvSpPr>
            <p:spPr bwMode="auto">
              <a:xfrm>
                <a:off x="5959659" y="2659106"/>
                <a:ext cx="360768" cy="360768"/>
              </a:xfrm>
              <a:prstGeom prst="rect">
                <a:avLst/>
              </a:prstGeom>
              <a:solidFill>
                <a:srgbClr val="00B8FF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1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he-IL" sz="3600" b="0" i="0" u="none" strike="noStrike" cap="none" normalizeH="0" baseline="0" smtClean="0">
                  <a:ln>
                    <a:noFill/>
                  </a:ln>
                  <a:effectLst/>
                  <a:latin typeface="Arial" pitchFamily="34" charset="0"/>
                  <a:ea typeface="Arial Unicode MS" pitchFamily="34" charset="-128"/>
                  <a:cs typeface="Arial Unicode MS" pitchFamily="34" charset="-128"/>
                </a:endParaRPr>
              </a:p>
            </p:txBody>
          </p:sp>
          <p:sp>
            <p:nvSpPr>
              <p:cNvPr id="62" name="Rectangle 61"/>
              <p:cNvSpPr>
                <a:spLocks noChangeAspect="1"/>
              </p:cNvSpPr>
              <p:nvPr/>
            </p:nvSpPr>
            <p:spPr bwMode="auto">
              <a:xfrm>
                <a:off x="5959659" y="4621255"/>
                <a:ext cx="360768" cy="360768"/>
              </a:xfrm>
              <a:prstGeom prst="rect">
                <a:avLst/>
              </a:prstGeom>
              <a:solidFill>
                <a:srgbClr val="00B8FF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1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he-IL" sz="3600" b="0" i="0" u="none" strike="noStrike" cap="none" normalizeH="0" baseline="0" smtClean="0">
                  <a:ln>
                    <a:noFill/>
                  </a:ln>
                  <a:effectLst/>
                  <a:latin typeface="Arial" pitchFamily="34" charset="0"/>
                  <a:ea typeface="Arial Unicode MS" pitchFamily="34" charset="-128"/>
                  <a:cs typeface="Arial Unicode MS" pitchFamily="34" charset="-128"/>
                </a:endParaRPr>
              </a:p>
            </p:txBody>
          </p:sp>
        </p:grpSp>
        <p:cxnSp>
          <p:nvCxnSpPr>
            <p:cNvPr id="65" name="AutoShape 16"/>
            <p:cNvCxnSpPr>
              <a:cxnSpLocks noChangeAspect="1" noChangeShapeType="1"/>
              <a:stCxn id="297989" idx="7"/>
              <a:endCxn id="61" idx="1"/>
            </p:cNvCxnSpPr>
            <p:nvPr/>
          </p:nvCxnSpPr>
          <p:spPr bwMode="auto">
            <a:xfrm flipV="1">
              <a:off x="5221563" y="2453118"/>
              <a:ext cx="1028891" cy="857597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 type="none" w="lg" len="lg"/>
              <a:tailEnd type="stealth" w="lg" len="lg"/>
            </a:ln>
            <a:effectLst/>
          </p:spPr>
        </p:cxnSp>
        <p:cxnSp>
          <p:nvCxnSpPr>
            <p:cNvPr id="68" name="AutoShape 16"/>
            <p:cNvCxnSpPr>
              <a:cxnSpLocks noChangeAspect="1" noChangeShapeType="1"/>
              <a:stCxn id="297989" idx="5"/>
              <a:endCxn id="62" idx="1"/>
            </p:cNvCxnSpPr>
            <p:nvPr/>
          </p:nvCxnSpPr>
          <p:spPr bwMode="auto">
            <a:xfrm>
              <a:off x="5221563" y="3557673"/>
              <a:ext cx="1028891" cy="857594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 type="none" w="lg" len="lg"/>
              <a:tailEnd type="stealth" w="lg" len="lg"/>
            </a:ln>
            <a:effectLst/>
          </p:spPr>
        </p:cxnSp>
        <p:cxnSp>
          <p:nvCxnSpPr>
            <p:cNvPr id="71" name="Curved Connector 70"/>
            <p:cNvCxnSpPr>
              <a:stCxn id="61" idx="3"/>
              <a:endCxn id="31" idx="0"/>
            </p:cNvCxnSpPr>
            <p:nvPr/>
          </p:nvCxnSpPr>
          <p:spPr bwMode="auto">
            <a:xfrm>
              <a:off x="6611222" y="2453118"/>
              <a:ext cx="1163033" cy="806451"/>
            </a:xfrm>
            <a:prstGeom prst="curvedConnector2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74" name="Curved Connector 73"/>
            <p:cNvCxnSpPr>
              <a:stCxn id="62" idx="3"/>
              <a:endCxn id="31" idx="4"/>
            </p:cNvCxnSpPr>
            <p:nvPr/>
          </p:nvCxnSpPr>
          <p:spPr bwMode="auto">
            <a:xfrm flipV="1">
              <a:off x="6611222" y="3608819"/>
              <a:ext cx="1163033" cy="806448"/>
            </a:xfrm>
            <a:prstGeom prst="curvedConnector2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77" name="Curved Connector 76"/>
            <p:cNvCxnSpPr>
              <a:stCxn id="61" idx="0"/>
              <a:endCxn id="297989" idx="0"/>
            </p:cNvCxnSpPr>
            <p:nvPr/>
          </p:nvCxnSpPr>
          <p:spPr bwMode="auto">
            <a:xfrm rot="16200000" flipH="1" flipV="1">
              <a:off x="5265712" y="2094442"/>
              <a:ext cx="986835" cy="1343417"/>
            </a:xfrm>
            <a:prstGeom prst="curvedConnector3">
              <a:avLst>
                <a:gd name="adj1" fmla="val -23165"/>
              </a:avLst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80" name="Curved Connector 79"/>
            <p:cNvCxnSpPr>
              <a:stCxn id="62" idx="2"/>
              <a:endCxn id="297993" idx="4"/>
            </p:cNvCxnSpPr>
            <p:nvPr/>
          </p:nvCxnSpPr>
          <p:spPr bwMode="auto">
            <a:xfrm rot="5400000" flipH="1">
              <a:off x="3922296" y="2087109"/>
              <a:ext cx="986832" cy="4030252"/>
            </a:xfrm>
            <a:prstGeom prst="curvedConnector3">
              <a:avLst>
                <a:gd name="adj1" fmla="val -23165"/>
              </a:avLst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pic>
          <p:nvPicPr>
            <p:cNvPr id="22" name="Picture 21" descr="TP_tmp"/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569537" y="3309086"/>
              <a:ext cx="364853" cy="286670"/>
            </a:xfrm>
            <a:prstGeom prst="rect">
              <a:avLst/>
            </a:prstGeom>
            <a:noFill/>
            <a:ln/>
            <a:effectLst/>
            <a:extLst>
              <a:ext uri="{909E8E84-426E-40DD-AFC4-6F175D3DCCD1}">
                <a14:hiddenFill xmlns:a14="http://schemas.microsoft.com/office/drawing/2010/main">
                  <a:pattFill prst="pct5">
                    <a:fgClr>
                      <a:srgbClr val="FFFFFF">
                        <a:alpha val="0"/>
                      </a:srgbClr>
                    </a:fgClr>
                    <a:bgClr>
                      <a:srgbClr val="FFFFFF">
                        <a:alpha val="0"/>
                      </a:srgbClr>
                    </a:bgClr>
                  </a:patt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31F19639-BCED-4A60-ADC4-E9642A236FB7}">
                <a14:hiddenScene3d xmlns:a14="http://schemas.microsoft.com/office/drawing/2010/main">
                  <a:camera prst="orthographicFront">
                    <a:rot lat="0" lon="0" rev="0"/>
                  </a:camera>
                  <a:lightRig rig="threePt" dir="t">
                    <a:rot lat="0" lon="0" rev="0"/>
                  </a:lightRig>
                </a14:hiddenScene3d>
              </a:ext>
              <a:ext uri="{E45631CC-5BF2-4C18-A39C-3461C7D3F71A}">
                <a14:hiddenSp3d xmlns:a14="http://schemas.microsoft.com/office/drawing/2010/main" extrusionH="457200">
                  <a:contourClr>
                    <a:srgbClr val="000000"/>
                  </a:contourClr>
                </a14:hiddenSp3d>
              </a:ex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2" name="Picture 1" descr="TP_tmp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2865286" y="2766150"/>
              <a:ext cx="367772" cy="288964"/>
            </a:xfrm>
            <a:prstGeom prst="rect">
              <a:avLst/>
            </a:prstGeom>
            <a:noFill/>
            <a:ln/>
            <a:effectLst/>
            <a:extLst>
              <a:ext uri="{909E8E84-426E-40DD-AFC4-6F175D3DCCD1}">
                <a14:hiddenFill xmlns:a14="http://schemas.microsoft.com/office/drawing/2010/main">
                  <a:pattFill prst="pct5">
                    <a:fgClr>
                      <a:srgbClr val="FFFFFF">
                        <a:alpha val="0"/>
                      </a:srgbClr>
                    </a:fgClr>
                    <a:bgClr>
                      <a:srgbClr val="FFFFFF">
                        <a:alpha val="0"/>
                      </a:srgbClr>
                    </a:bgClr>
                  </a:patt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31F19639-BCED-4A60-ADC4-E9642A236FB7}">
                <a14:hiddenScene3d xmlns:a14="http://schemas.microsoft.com/office/drawing/2010/main">
                  <a:camera prst="orthographicFront">
                    <a:rot lat="0" lon="0" rev="0"/>
                  </a:camera>
                  <a:lightRig rig="threePt" dir="t">
                    <a:rot lat="0" lon="0" rev="0"/>
                  </a:lightRig>
                </a14:hiddenScene3d>
              </a:ext>
              <a:ext uri="{E45631CC-5BF2-4C18-A39C-3461C7D3F71A}">
                <a14:hiddenSp3d xmlns:a14="http://schemas.microsoft.com/office/drawing/2010/main" extrusionH="457200">
                  <a:contourClr>
                    <a:srgbClr val="000000"/>
                  </a:contourClr>
                </a14:hiddenSp3d>
              </a:ex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3" name="Picture 2" descr="TP_tmp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4416409" y="2431419"/>
              <a:ext cx="218912" cy="472850"/>
            </a:xfrm>
            <a:prstGeom prst="rect">
              <a:avLst/>
            </a:prstGeom>
            <a:noFill/>
            <a:ln/>
            <a:effectLst/>
            <a:extLst>
              <a:ext uri="{909E8E84-426E-40DD-AFC4-6F175D3DCCD1}">
                <a14:hiddenFill xmlns:a14="http://schemas.microsoft.com/office/drawing/2010/main">
                  <a:pattFill prst="pct5">
                    <a:fgClr>
                      <a:srgbClr val="FFFFFF">
                        <a:alpha val="0"/>
                      </a:srgbClr>
                    </a:fgClr>
                    <a:bgClr>
                      <a:srgbClr val="FFFFFF">
                        <a:alpha val="0"/>
                      </a:srgbClr>
                    </a:bgClr>
                  </a:patt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31F19639-BCED-4A60-ADC4-E9642A236FB7}">
                <a14:hiddenScene3d xmlns:a14="http://schemas.microsoft.com/office/drawing/2010/main">
                  <a:camera prst="orthographicFront">
                    <a:rot lat="0" lon="0" rev="0"/>
                  </a:camera>
                  <a:lightRig rig="threePt" dir="t">
                    <a:rot lat="0" lon="0" rev="0"/>
                  </a:lightRig>
                </a14:hiddenScene3d>
              </a:ext>
              <a:ext uri="{E45631CC-5BF2-4C18-A39C-3461C7D3F71A}">
                <a14:hiddenSp3d xmlns:a14="http://schemas.microsoft.com/office/drawing/2010/main" extrusionH="457200">
                  <a:contourClr>
                    <a:srgbClr val="000000"/>
                  </a:contourClr>
                </a14:hiddenSp3d>
              </a:ex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28" name="Picture 27" descr="TP_tmp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2315816" y="1958569"/>
              <a:ext cx="218912" cy="472850"/>
            </a:xfrm>
            <a:prstGeom prst="rect">
              <a:avLst/>
            </a:prstGeom>
            <a:noFill/>
            <a:ln/>
            <a:effectLst/>
            <a:extLst>
              <a:ext uri="{909E8E84-426E-40DD-AFC4-6F175D3DCCD1}">
                <a14:hiddenFill xmlns:a14="http://schemas.microsoft.com/office/drawing/2010/main">
                  <a:pattFill prst="pct5">
                    <a:fgClr>
                      <a:srgbClr val="FFFFFF">
                        <a:alpha val="0"/>
                      </a:srgbClr>
                    </a:fgClr>
                    <a:bgClr>
                      <a:srgbClr val="FFFFFF">
                        <a:alpha val="0"/>
                      </a:srgbClr>
                    </a:bgClr>
                  </a:patt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31F19639-BCED-4A60-ADC4-E9642A236FB7}">
                <a14:hiddenScene3d xmlns:a14="http://schemas.microsoft.com/office/drawing/2010/main">
                  <a:camera prst="orthographicFront">
                    <a:rot lat="0" lon="0" rev="0"/>
                  </a:camera>
                  <a:lightRig rig="threePt" dir="t">
                    <a:rot lat="0" lon="0" rev="0"/>
                  </a:lightRig>
                </a14:hiddenScene3d>
              </a:ext>
              <a:ext uri="{E45631CC-5BF2-4C18-A39C-3461C7D3F71A}">
                <a14:hiddenSp3d xmlns:a14="http://schemas.microsoft.com/office/drawing/2010/main" extrusionH="457200">
                  <a:contourClr>
                    <a:srgbClr val="000000"/>
                  </a:contourClr>
                </a14:hiddenSp3d>
              </a:ex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4" name="Picture 3" descr="TP_tmp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7062041" y="2371291"/>
              <a:ext cx="218912" cy="472850"/>
            </a:xfrm>
            <a:prstGeom prst="rect">
              <a:avLst/>
            </a:prstGeom>
            <a:noFill/>
            <a:ln/>
            <a:effectLst/>
            <a:extLst>
              <a:ext uri="{909E8E84-426E-40DD-AFC4-6F175D3DCCD1}">
                <a14:hiddenFill xmlns:a14="http://schemas.microsoft.com/office/drawing/2010/main">
                  <a:pattFill prst="pct5">
                    <a:fgClr>
                      <a:srgbClr val="FFFFFF">
                        <a:alpha val="0"/>
                      </a:srgbClr>
                    </a:fgClr>
                    <a:bgClr>
                      <a:srgbClr val="FFFFFF">
                        <a:alpha val="0"/>
                      </a:srgbClr>
                    </a:bgClr>
                  </a:patt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31F19639-BCED-4A60-ADC4-E9642A236FB7}">
                <a14:hiddenScene3d xmlns:a14="http://schemas.microsoft.com/office/drawing/2010/main">
                  <a:camera prst="orthographicFront">
                    <a:rot lat="0" lon="0" rev="0"/>
                  </a:camera>
                  <a:lightRig rig="threePt" dir="t">
                    <a:rot lat="0" lon="0" rev="0"/>
                  </a:lightRig>
                </a14:hiddenScene3d>
              </a:ext>
              <a:ext uri="{E45631CC-5BF2-4C18-A39C-3461C7D3F71A}">
                <a14:hiddenSp3d xmlns:a14="http://schemas.microsoft.com/office/drawing/2010/main" extrusionH="457200">
                  <a:contourClr>
                    <a:srgbClr val="000000"/>
                  </a:contourClr>
                </a14:hiddenSp3d>
              </a:ex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5" name="Picture 4" descr="TP_tmp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277127" y="2056875"/>
              <a:ext cx="218912" cy="472850"/>
            </a:xfrm>
            <a:prstGeom prst="rect">
              <a:avLst/>
            </a:prstGeom>
            <a:noFill/>
            <a:ln/>
            <a:effectLst/>
            <a:extLst>
              <a:ext uri="{909E8E84-426E-40DD-AFC4-6F175D3DCCD1}">
                <a14:hiddenFill xmlns:a14="http://schemas.microsoft.com/office/drawing/2010/main">
                  <a:pattFill prst="pct5">
                    <a:fgClr>
                      <a:srgbClr val="FFFFFF">
                        <a:alpha val="0"/>
                      </a:srgbClr>
                    </a:fgClr>
                    <a:bgClr>
                      <a:srgbClr val="FFFFFF">
                        <a:alpha val="0"/>
                      </a:srgbClr>
                    </a:bgClr>
                  </a:patt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31F19639-BCED-4A60-ADC4-E9642A236FB7}">
                <a14:hiddenScene3d xmlns:a14="http://schemas.microsoft.com/office/drawing/2010/main">
                  <a:camera prst="orthographicFront">
                    <a:rot lat="0" lon="0" rev="0"/>
                  </a:camera>
                  <a:lightRig rig="threePt" dir="t">
                    <a:rot lat="0" lon="0" rev="0"/>
                  </a:lightRig>
                </a14:hiddenScene3d>
              </a:ext>
              <a:ext uri="{E45631CC-5BF2-4C18-A39C-3461C7D3F71A}">
                <a14:hiddenSp3d xmlns:a14="http://schemas.microsoft.com/office/drawing/2010/main" extrusionH="457200">
                  <a:contourClr>
                    <a:srgbClr val="000000"/>
                  </a:contourClr>
                </a14:hiddenSp3d>
              </a:ex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6" name="Picture 5" descr="TP_tmp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7083282" y="4054875"/>
              <a:ext cx="218912" cy="472850"/>
            </a:xfrm>
            <a:prstGeom prst="rect">
              <a:avLst/>
            </a:prstGeom>
            <a:noFill/>
            <a:ln/>
            <a:effectLst/>
            <a:extLst>
              <a:ext uri="{909E8E84-426E-40DD-AFC4-6F175D3DCCD1}">
                <a14:hiddenFill xmlns:a14="http://schemas.microsoft.com/office/drawing/2010/main">
                  <a:pattFill prst="pct5">
                    <a:fgClr>
                      <a:srgbClr val="FFFFFF">
                        <a:alpha val="0"/>
                      </a:srgbClr>
                    </a:fgClr>
                    <a:bgClr>
                      <a:srgbClr val="FFFFFF">
                        <a:alpha val="0"/>
                      </a:srgbClr>
                    </a:bgClr>
                  </a:patt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31F19639-BCED-4A60-ADC4-E9642A236FB7}">
                <a14:hiddenScene3d xmlns:a14="http://schemas.microsoft.com/office/drawing/2010/main">
                  <a:camera prst="orthographicFront">
                    <a:rot lat="0" lon="0" rev="0"/>
                  </a:camera>
                  <a:lightRig rig="threePt" dir="t">
                    <a:rot lat="0" lon="0" rev="0"/>
                  </a:lightRig>
                </a14:hiddenScene3d>
              </a:ext>
              <a:ext uri="{E45631CC-5BF2-4C18-A39C-3461C7D3F71A}">
                <a14:hiddenSp3d xmlns:a14="http://schemas.microsoft.com/office/drawing/2010/main" extrusionH="457200">
                  <a:contourClr>
                    <a:srgbClr val="000000"/>
                  </a:contourClr>
                </a14:hiddenSp3d>
              </a:ex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7" name="Picture 6" descr="TP_tmp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4230689" y="4595651"/>
              <a:ext cx="218912" cy="472850"/>
            </a:xfrm>
            <a:prstGeom prst="rect">
              <a:avLst/>
            </a:prstGeom>
            <a:noFill/>
            <a:ln/>
            <a:effectLst/>
            <a:extLst>
              <a:ext uri="{909E8E84-426E-40DD-AFC4-6F175D3DCCD1}">
                <a14:hiddenFill xmlns:a14="http://schemas.microsoft.com/office/drawing/2010/main">
                  <a:pattFill prst="pct5">
                    <a:fgClr>
                      <a:srgbClr val="FFFFFF">
                        <a:alpha val="0"/>
                      </a:srgbClr>
                    </a:fgClr>
                    <a:bgClr>
                      <a:srgbClr val="FFFFFF">
                        <a:alpha val="0"/>
                      </a:srgbClr>
                    </a:bgClr>
                  </a:patt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31F19639-BCED-4A60-ADC4-E9642A236FB7}">
                <a14:hiddenScene3d xmlns:a14="http://schemas.microsoft.com/office/drawing/2010/main">
                  <a:camera prst="orthographicFront">
                    <a:rot lat="0" lon="0" rev="0"/>
                  </a:camera>
                  <a:lightRig rig="threePt" dir="t">
                    <a:rot lat="0" lon="0" rev="0"/>
                  </a:lightRig>
                </a14:hiddenScene3d>
              </a:ext>
              <a:ext uri="{E45631CC-5BF2-4C18-A39C-3461C7D3F71A}">
                <a14:hiddenSp3d xmlns:a14="http://schemas.microsoft.com/office/drawing/2010/main" extrusionH="457200">
                  <a:contourClr>
                    <a:srgbClr val="000000"/>
                  </a:contourClr>
                </a14:hiddenSp3d>
              </a:ex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8" name="Picture 7" descr="TP_tmp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575243" y="2768444"/>
              <a:ext cx="367772" cy="288964"/>
            </a:xfrm>
            <a:prstGeom prst="rect">
              <a:avLst/>
            </a:prstGeom>
            <a:noFill/>
            <a:ln/>
            <a:effectLst/>
            <a:extLst>
              <a:ext uri="{909E8E84-426E-40DD-AFC4-6F175D3DCCD1}">
                <a14:hiddenFill xmlns:a14="http://schemas.microsoft.com/office/drawing/2010/main">
                  <a:pattFill prst="pct5">
                    <a:fgClr>
                      <a:srgbClr val="FFFFFF">
                        <a:alpha val="0"/>
                      </a:srgbClr>
                    </a:fgClr>
                    <a:bgClr>
                      <a:srgbClr val="FFFFFF">
                        <a:alpha val="0"/>
                      </a:srgbClr>
                    </a:bgClr>
                  </a:patt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31F19639-BCED-4A60-ADC4-E9642A236FB7}">
                <a14:hiddenScene3d xmlns:a14="http://schemas.microsoft.com/office/drawing/2010/main">
                  <a:camera prst="orthographicFront">
                    <a:rot lat="0" lon="0" rev="0"/>
                  </a:camera>
                  <a:lightRig rig="threePt" dir="t">
                    <a:rot lat="0" lon="0" rev="0"/>
                  </a:lightRig>
                </a14:hiddenScene3d>
              </a:ext>
              <a:ext uri="{E45631CC-5BF2-4C18-A39C-3461C7D3F71A}">
                <a14:hiddenSp3d xmlns:a14="http://schemas.microsoft.com/office/drawing/2010/main" extrusionH="457200">
                  <a:contourClr>
                    <a:srgbClr val="000000"/>
                  </a:contourClr>
                </a14:hiddenSp3d>
              </a:ex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0" name="Picture 9" descr="TP_tmp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573772" y="3841988"/>
              <a:ext cx="370714" cy="291275"/>
            </a:xfrm>
            <a:prstGeom prst="rect">
              <a:avLst/>
            </a:prstGeom>
            <a:noFill/>
            <a:ln/>
            <a:effectLst/>
            <a:extLst>
              <a:ext uri="{909E8E84-426E-40DD-AFC4-6F175D3DCCD1}">
                <a14:hiddenFill xmlns:a14="http://schemas.microsoft.com/office/drawing/2010/main">
                  <a:pattFill prst="pct5">
                    <a:fgClr>
                      <a:srgbClr val="FFFFFF">
                        <a:alpha val="0"/>
                      </a:srgbClr>
                    </a:fgClr>
                    <a:bgClr>
                      <a:srgbClr val="FFFFFF">
                        <a:alpha val="0"/>
                      </a:srgbClr>
                    </a:bgClr>
                  </a:patt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31F19639-BCED-4A60-ADC4-E9642A236FB7}">
                <a14:hiddenScene3d xmlns:a14="http://schemas.microsoft.com/office/drawing/2010/main">
                  <a:camera prst="orthographicFront">
                    <a:rot lat="0" lon="0" rev="0"/>
                  </a:camera>
                  <a:lightRig rig="threePt" dir="t">
                    <a:rot lat="0" lon="0" rev="0"/>
                  </a:lightRig>
                </a14:hiddenScene3d>
              </a:ext>
              <a:ext uri="{E45631CC-5BF2-4C18-A39C-3461C7D3F71A}">
                <a14:hiddenSp3d xmlns:a14="http://schemas.microsoft.com/office/drawing/2010/main" extrusionH="457200">
                  <a:contourClr>
                    <a:srgbClr val="000000"/>
                  </a:contourClr>
                </a14:hiddenSp3d>
              </a:ex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42" name="Oval 7"/>
            <p:cNvSpPr>
              <a:spLocks noChangeAspect="1" noChangeArrowheads="1"/>
            </p:cNvSpPr>
            <p:nvPr/>
          </p:nvSpPr>
          <p:spPr bwMode="auto">
            <a:xfrm>
              <a:off x="2351586" y="3388809"/>
              <a:ext cx="93662" cy="85725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194573605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1"/>
          <p:cNvSpPr>
            <a:spLocks noChangeArrowheads="1"/>
          </p:cNvSpPr>
          <p:nvPr/>
        </p:nvSpPr>
        <p:spPr bwMode="auto">
          <a:xfrm>
            <a:off x="21772" y="460815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44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Formalities</a:t>
            </a:r>
            <a:endParaRPr lang="en-US" sz="3200" dirty="0">
              <a:solidFill>
                <a:srgbClr val="9966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7" name="Text Box 49"/>
          <p:cNvSpPr txBox="1">
            <a:spLocks noChangeArrowheads="1"/>
          </p:cNvSpPr>
          <p:nvPr/>
        </p:nvSpPr>
        <p:spPr bwMode="auto">
          <a:xfrm>
            <a:off x="21772" y="1633596"/>
            <a:ext cx="10080624" cy="609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Graduate course, open to undergraduates.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6528" y="2427296"/>
            <a:ext cx="10080625" cy="51725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14000"/>
              </a:lnSpc>
            </a:pP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Interesting, but complicated topics.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 bwMode="auto">
          <a:xfrm>
            <a:off x="4818" y="3148028"/>
            <a:ext cx="10080625" cy="107862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14000"/>
              </a:lnSpc>
            </a:pP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About 6 homework assignments.</a:t>
            </a:r>
            <a:b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 graded will contribute 15% to final grade.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13382" y="4412595"/>
            <a:ext cx="10080625" cy="107862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14000"/>
              </a:lnSpc>
            </a:pP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 at the end of the course.</a:t>
            </a:r>
            <a:b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12/02/2020 and 13/03/2020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 bwMode="auto">
          <a:xfrm>
            <a:off x="11672" y="5656450"/>
            <a:ext cx="10080625" cy="107862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14000"/>
              </a:lnSpc>
            </a:pP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Looking for a grader.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 be a student taking the course.</a:t>
            </a:r>
          </a:p>
        </p:txBody>
      </p:sp>
    </p:spTree>
    <p:extLst>
      <p:ext uri="{BB962C8B-B14F-4D97-AF65-F5344CB8AC3E}">
        <p14:creationId xmlns:p14="http://schemas.microsoft.com/office/powerpoint/2010/main" val="3086201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  <p:bldP spid="6" grpId="0"/>
      <p:bldP spid="9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690563"/>
            <a:ext cx="10080625" cy="889000"/>
          </a:xfrm>
        </p:spPr>
        <p:txBody>
          <a:bodyPr/>
          <a:lstStyle/>
          <a:p>
            <a:r>
              <a:rPr lang="en-US" dirty="0" smtClean="0">
                <a:solidFill>
                  <a:srgbClr val="0033CC"/>
                </a:solidFill>
              </a:rPr>
              <a:t>TBS</a:t>
            </a:r>
            <a:r>
              <a:rPr lang="en-US" dirty="0" smtClean="0">
                <a:solidFill>
                  <a:schemeClr val="accent2"/>
                </a:solidFill>
              </a:rPr>
              <a:t>G </a:t>
            </a:r>
            <a:r>
              <a:rPr lang="en-US" dirty="0">
                <a:solidFill>
                  <a:schemeClr val="accent2"/>
                </a:solidFill>
                <a:sym typeface="Symbol" pitchFamily="18" charset="2"/>
              </a:rPr>
              <a:t> </a:t>
            </a:r>
            <a:r>
              <a:rPr lang="en-US" dirty="0">
                <a:solidFill>
                  <a:schemeClr val="accent2"/>
                </a:solidFill>
              </a:rPr>
              <a:t>NP </a:t>
            </a:r>
            <a:r>
              <a:rPr lang="en-US" dirty="0">
                <a:solidFill>
                  <a:schemeClr val="accent2"/>
                </a:solidFill>
                <a:sym typeface="Symbol" pitchFamily="18" charset="2"/>
              </a:rPr>
              <a:t> </a:t>
            </a:r>
            <a:r>
              <a:rPr lang="en-US" dirty="0" smtClean="0">
                <a:solidFill>
                  <a:schemeClr val="accent2"/>
                </a:solidFill>
                <a:sym typeface="Symbol" pitchFamily="18" charset="2"/>
              </a:rPr>
              <a:t>co-NP</a:t>
            </a:r>
            <a:endParaRPr lang="en-US" dirty="0">
              <a:solidFill>
                <a:schemeClr val="accent2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3160" name="Text Box 40"/>
              <p:cNvSpPr txBox="1">
                <a:spLocks noChangeArrowheads="1"/>
              </p:cNvSpPr>
              <p:nvPr/>
            </p:nvSpPr>
            <p:spPr bwMode="auto">
              <a:xfrm>
                <a:off x="1014413" y="1860550"/>
                <a:ext cx="7991475" cy="10001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200" dirty="0">
                    <a:latin typeface="Times New Roman" pitchFamily="18" charset="0"/>
                    <a:cs typeface="Times New Roman" pitchFamily="18" charset="0"/>
                  </a:rPr>
                  <a:t>Deciding whether the value of a </a:t>
                </a:r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vertex is</a:t>
                </a:r>
                <a:r>
                  <a:rPr lang="en-US" sz="3200" dirty="0">
                    <a:latin typeface="Times New Roman" pitchFamily="18" charset="0"/>
                    <a:cs typeface="Times New Roman" pitchFamily="18" charset="0"/>
                  </a:rPr>
                  <a:t/>
                </a:r>
                <a:br>
                  <a:rPr lang="en-US" sz="3200" dirty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200" dirty="0">
                    <a:latin typeface="Times New Roman" pitchFamily="18" charset="0"/>
                    <a:cs typeface="Times New Roman" pitchFamily="18" charset="0"/>
                  </a:rPr>
                  <a:t>at least (at most) </a:t>
                </a:r>
                <a14:m>
                  <m:oMath xmlns:m="http://schemas.openxmlformats.org/officeDocument/2006/math">
                    <m:r>
                      <a:rPr lang="en-US" sz="32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  <a:sym typeface="Symbol" pitchFamily="18" charset="2"/>
                      </a:rPr>
                      <m:t>𝜈</m:t>
                    </m:r>
                  </m:oMath>
                </a14:m>
                <a:r>
                  <a:rPr lang="en-US" sz="3200" dirty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is in </a:t>
                </a:r>
                <a:r>
                  <a:rPr lang="en-US" sz="3200" dirty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NP  co-NP</a:t>
                </a:r>
              </a:p>
            </p:txBody>
          </p:sp>
        </mc:Choice>
        <mc:Fallback xmlns="">
          <p:sp>
            <p:nvSpPr>
              <p:cNvPr id="133160" name="Text 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14413" y="1860550"/>
                <a:ext cx="7991475" cy="1000125"/>
              </a:xfrm>
              <a:prstGeom prst="rect">
                <a:avLst/>
              </a:prstGeom>
              <a:blipFill>
                <a:blip r:embed="rId5"/>
                <a:stretch>
                  <a:fillRect t="-11585" b="-19512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3161" name="Text Box 41"/>
              <p:cNvSpPr txBox="1">
                <a:spLocks noChangeArrowheads="1"/>
              </p:cNvSpPr>
              <p:nvPr/>
            </p:nvSpPr>
            <p:spPr bwMode="auto">
              <a:xfrm>
                <a:off x="1017588" y="3063875"/>
                <a:ext cx="7991475" cy="10082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To show that value </a:t>
                </a:r>
                <a:r>
                  <a:rPr lang="en-US" sz="3200" dirty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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  <a:sym typeface="Symbol" pitchFamily="18" charset="2"/>
                      </a:rPr>
                      <m:t>𝜈</m:t>
                    </m:r>
                  </m:oMath>
                </a14:m>
                <a:r>
                  <a:rPr lang="en-US" sz="32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lang="en-US" sz="3200" dirty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,</a:t>
                </a:r>
                <a:br>
                  <a:rPr lang="en-US" sz="3200" dirty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</a:br>
                <a:r>
                  <a:rPr lang="en-US" sz="3200" dirty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guess an optimal strategy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  <a:sym typeface="Symbol" pitchFamily="18" charset="2"/>
                      </a:rPr>
                      <m:t>𝜏</m:t>
                    </m:r>
                  </m:oMath>
                </a14:m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lang="en-US" sz="3200" dirty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for </a:t>
                </a:r>
                <a:r>
                  <a:rPr lang="en-US" sz="32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max</a:t>
                </a:r>
                <a:r>
                  <a:rPr lang="en-US" sz="3200" b="1" dirty="0" smtClean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.</a:t>
                </a:r>
                <a:endParaRPr lang="en-US" sz="3200" b="1" dirty="0">
                  <a:latin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</mc:Choice>
        <mc:Fallback xmlns="">
          <p:sp>
            <p:nvSpPr>
              <p:cNvPr id="133161" name="Text 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17588" y="3063875"/>
                <a:ext cx="7991475" cy="1008225"/>
              </a:xfrm>
              <a:prstGeom prst="rect">
                <a:avLst/>
              </a:prstGeom>
              <a:blipFill>
                <a:blip r:embed="rId8"/>
                <a:stretch>
                  <a:fillRect t="-11515" b="-1878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3162" name="Text Box 42"/>
              <p:cNvSpPr txBox="1">
                <a:spLocks noChangeArrowheads="1"/>
              </p:cNvSpPr>
              <p:nvPr/>
            </p:nvSpPr>
            <p:spPr bwMode="auto">
              <a:xfrm>
                <a:off x="1011238" y="4260850"/>
                <a:ext cx="7991475" cy="10082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Find an optimal </a:t>
                </a:r>
                <a:r>
                  <a:rPr lang="en-US" sz="3200" i="1" dirty="0" smtClean="0">
                    <a:latin typeface="Times New Roman" pitchFamily="18" charset="0"/>
                    <a:cs typeface="Times New Roman" pitchFamily="18" charset="0"/>
                  </a:rPr>
                  <a:t>counter-strategy</a:t>
                </a:r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𝜎</m:t>
                    </m:r>
                  </m:oMath>
                </a14:m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lang="en-US" sz="3200" dirty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for </a:t>
                </a:r>
                <a:r>
                  <a:rPr lang="en-US" sz="3200" dirty="0" smtClean="0">
                    <a:solidFill>
                      <a:srgbClr val="33CC33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min</a:t>
                </a:r>
                <a:r>
                  <a:rPr lang="en-US" sz="3200" b="1" dirty="0" smtClean="0">
                    <a:solidFill>
                      <a:srgbClr val="33CC33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/>
                </a:r>
                <a:br>
                  <a:rPr lang="en-US" sz="3200" b="1" dirty="0" smtClean="0">
                    <a:solidFill>
                      <a:srgbClr val="33CC33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</a:br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by </a:t>
                </a:r>
                <a:r>
                  <a:rPr lang="en-US" sz="3200" dirty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solving the resulting MDP.</a:t>
                </a:r>
                <a:endParaRPr lang="en-US" sz="3200" dirty="0">
                  <a:solidFill>
                    <a:schemeClr val="accent2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</mc:Choice>
        <mc:Fallback xmlns="">
          <p:sp>
            <p:nvSpPr>
              <p:cNvPr id="133162" name="Text 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11238" y="4260850"/>
                <a:ext cx="7991475" cy="1008225"/>
              </a:xfrm>
              <a:prstGeom prst="rect">
                <a:avLst/>
              </a:prstGeom>
              <a:blipFill>
                <a:blip r:embed="rId9"/>
                <a:stretch>
                  <a:fillRect t="-11515" b="-1878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3165" name="Text Box 45"/>
          <p:cNvSpPr txBox="1">
            <a:spLocks noChangeArrowheads="1"/>
          </p:cNvSpPr>
          <p:nvPr/>
        </p:nvSpPr>
        <p:spPr bwMode="auto">
          <a:xfrm>
            <a:off x="1776413" y="5501761"/>
            <a:ext cx="6257925" cy="607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Is the problem in </a:t>
            </a:r>
            <a:r>
              <a:rPr lang="en-US" dirty="0">
                <a:solidFill>
                  <a:srgbClr val="FF0000"/>
                </a:solidFill>
                <a:latin typeface="+mj-lt"/>
                <a:cs typeface="Times New Roman" pitchFamily="18" charset="0"/>
              </a:rPr>
              <a:t>P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?</a:t>
            </a:r>
          </a:p>
        </p:txBody>
      </p:sp>
      <p:sp>
        <p:nvSpPr>
          <p:cNvPr id="7" name="Text Box 45"/>
          <p:cNvSpPr txBox="1">
            <a:spLocks noChangeArrowheads="1"/>
          </p:cNvSpPr>
          <p:nvPr/>
        </p:nvSpPr>
        <p:spPr bwMode="auto">
          <a:xfrm>
            <a:off x="1" y="6383625"/>
            <a:ext cx="10080624" cy="607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Cannot be </a:t>
            </a:r>
            <a:r>
              <a:rPr lang="en-US" dirty="0" smtClean="0">
                <a:solidFill>
                  <a:srgbClr val="0033CC"/>
                </a:solidFill>
              </a:rPr>
              <a:t>NP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-hard, unless </a:t>
            </a:r>
            <a:r>
              <a:rPr lang="en-US" dirty="0">
                <a:solidFill>
                  <a:srgbClr val="0033CC"/>
                </a:solidFill>
              </a:rPr>
              <a:t>NP </a:t>
            </a:r>
            <a:r>
              <a:rPr lang="en-US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dirty="0" smtClean="0">
                <a:solidFill>
                  <a:srgbClr val="0033CC"/>
                </a:solidFill>
                <a:sym typeface="Symbol" pitchFamily="18" charset="2"/>
              </a:rPr>
              <a:t>co-NP</a:t>
            </a:r>
            <a:endParaRPr lang="en-US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819057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60" grpId="0"/>
      <p:bldP spid="133161" grpId="0"/>
      <p:bldP spid="133162" grpId="0"/>
      <p:bldP spid="133165" grpId="0"/>
      <p:bldP spid="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04" name="Oval 4"/>
          <p:cNvSpPr>
            <a:spLocks noChangeAspect="1" noChangeArrowheads="1"/>
          </p:cNvSpPr>
          <p:nvPr/>
        </p:nvSpPr>
        <p:spPr bwMode="auto">
          <a:xfrm>
            <a:off x="584200" y="2863850"/>
            <a:ext cx="379413" cy="34925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256006" name="Oval 6"/>
          <p:cNvSpPr>
            <a:spLocks noChangeAspect="1" noChangeArrowheads="1"/>
          </p:cNvSpPr>
          <p:nvPr/>
        </p:nvSpPr>
        <p:spPr bwMode="auto">
          <a:xfrm>
            <a:off x="2441575" y="2090738"/>
            <a:ext cx="379413" cy="34925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256007" name="Oval 7"/>
          <p:cNvSpPr>
            <a:spLocks noChangeAspect="1" noChangeArrowheads="1"/>
          </p:cNvSpPr>
          <p:nvPr/>
        </p:nvSpPr>
        <p:spPr bwMode="auto">
          <a:xfrm>
            <a:off x="2584450" y="2222500"/>
            <a:ext cx="93663" cy="85725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256008" name="Oval 8"/>
          <p:cNvSpPr>
            <a:spLocks noChangeAspect="1" noChangeArrowheads="1"/>
          </p:cNvSpPr>
          <p:nvPr/>
        </p:nvSpPr>
        <p:spPr bwMode="auto">
          <a:xfrm>
            <a:off x="3186113" y="2859088"/>
            <a:ext cx="381000" cy="34925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256009" name="Oval 9"/>
          <p:cNvSpPr>
            <a:spLocks noChangeAspect="1" noChangeArrowheads="1"/>
          </p:cNvSpPr>
          <p:nvPr/>
        </p:nvSpPr>
        <p:spPr bwMode="auto">
          <a:xfrm>
            <a:off x="1382713" y="4773613"/>
            <a:ext cx="379412" cy="34925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256010" name="Oval 10"/>
          <p:cNvSpPr>
            <a:spLocks noChangeAspect="1" noChangeArrowheads="1"/>
          </p:cNvSpPr>
          <p:nvPr/>
        </p:nvSpPr>
        <p:spPr bwMode="auto">
          <a:xfrm>
            <a:off x="1382713" y="2076450"/>
            <a:ext cx="379412" cy="34925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256011" name="Oval 11"/>
          <p:cNvSpPr>
            <a:spLocks noChangeAspect="1" noChangeArrowheads="1"/>
          </p:cNvSpPr>
          <p:nvPr/>
        </p:nvSpPr>
        <p:spPr bwMode="auto">
          <a:xfrm>
            <a:off x="596900" y="3975100"/>
            <a:ext cx="379413" cy="34925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256012" name="Oval 12"/>
          <p:cNvSpPr>
            <a:spLocks noChangeAspect="1" noChangeArrowheads="1"/>
          </p:cNvSpPr>
          <p:nvPr/>
        </p:nvSpPr>
        <p:spPr bwMode="auto">
          <a:xfrm>
            <a:off x="2452688" y="4767263"/>
            <a:ext cx="379412" cy="34925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256013" name="Oval 13"/>
          <p:cNvSpPr>
            <a:spLocks noChangeAspect="1" noChangeArrowheads="1"/>
          </p:cNvSpPr>
          <p:nvPr/>
        </p:nvSpPr>
        <p:spPr bwMode="auto">
          <a:xfrm>
            <a:off x="3195638" y="4008438"/>
            <a:ext cx="379412" cy="34925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cxnSp>
        <p:nvCxnSpPr>
          <p:cNvPr id="256015" name="AutoShape 15"/>
          <p:cNvCxnSpPr>
            <a:cxnSpLocks noChangeAspect="1" noChangeShapeType="1"/>
            <a:stCxn id="256006" idx="3"/>
            <a:endCxn id="256011" idx="7"/>
          </p:cNvCxnSpPr>
          <p:nvPr/>
        </p:nvCxnSpPr>
        <p:spPr bwMode="auto">
          <a:xfrm flipH="1">
            <a:off x="920749" y="2388842"/>
            <a:ext cx="1576390" cy="1637404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256020" name="AutoShape 20"/>
          <p:cNvCxnSpPr>
            <a:cxnSpLocks noChangeAspect="1" noChangeShapeType="1"/>
            <a:stCxn id="256006" idx="4"/>
            <a:endCxn id="256013" idx="1"/>
          </p:cNvCxnSpPr>
          <p:nvPr/>
        </p:nvCxnSpPr>
        <p:spPr bwMode="auto">
          <a:xfrm>
            <a:off x="2631282" y="2439988"/>
            <a:ext cx="619920" cy="1619596"/>
          </a:xfrm>
          <a:prstGeom prst="straightConnector1">
            <a:avLst/>
          </a:prstGeom>
          <a:noFill/>
          <a:ln w="9525">
            <a:solidFill>
              <a:srgbClr val="800000"/>
            </a:solidFill>
            <a:round/>
            <a:headEnd/>
            <a:tailEnd type="triangle" w="med" len="med"/>
          </a:ln>
          <a:effectLst/>
        </p:spPr>
      </p:cxnSp>
      <p:pic>
        <p:nvPicPr>
          <p:cNvPr id="256028" name="Picture 28" descr="TP_tmp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819798" y="3117850"/>
            <a:ext cx="242887" cy="1905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256029" name="Picture 29" descr="TP_tmp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835468" y="2862898"/>
            <a:ext cx="242887" cy="1889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grpSp>
        <p:nvGrpSpPr>
          <p:cNvPr id="2" name="Group 1"/>
          <p:cNvGrpSpPr/>
          <p:nvPr/>
        </p:nvGrpSpPr>
        <p:grpSpPr>
          <a:xfrm>
            <a:off x="4071938" y="4355591"/>
            <a:ext cx="5599112" cy="1292473"/>
            <a:chOff x="4071938" y="2983991"/>
            <a:chExt cx="5599112" cy="1292473"/>
          </a:xfrm>
        </p:grpSpPr>
        <p:sp>
          <p:nvSpPr>
            <p:cNvPr id="256041" name="Text Box 41"/>
            <p:cNvSpPr txBox="1">
              <a:spLocks noChangeAspect="1" noChangeArrowheads="1"/>
            </p:cNvSpPr>
            <p:nvPr/>
          </p:nvSpPr>
          <p:spPr bwMode="auto">
            <a:xfrm>
              <a:off x="4071938" y="2983991"/>
              <a:ext cx="5599112" cy="4930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2800" dirty="0">
                  <a:solidFill>
                    <a:schemeClr val="accent2"/>
                  </a:solidFill>
                </a:rPr>
                <a:t>Limiting average </a:t>
              </a:r>
              <a:r>
                <a:rPr lang="en-US" sz="2800" dirty="0" smtClean="0">
                  <a:solidFill>
                    <a:schemeClr val="accent2"/>
                  </a:solidFill>
                </a:rPr>
                <a:t>cost</a:t>
              </a:r>
              <a:endParaRPr lang="en-US" sz="2800" dirty="0">
                <a:solidFill>
                  <a:schemeClr val="accent2"/>
                </a:solidFill>
              </a:endParaRPr>
            </a:p>
          </p:txBody>
        </p:sp>
        <p:pic>
          <p:nvPicPr>
            <p:cNvPr id="7" name="Picture 6" descr="TP_tmp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4670856" y="3419183"/>
              <a:ext cx="4401279" cy="857281"/>
            </a:xfrm>
            <a:prstGeom prst="rect">
              <a:avLst/>
            </a:prstGeom>
            <a:noFill/>
            <a:ln/>
            <a:effectLst/>
            <a:extLst>
              <a:ext uri="{909E8E84-426E-40DD-AFC4-6F175D3DCCD1}">
                <a14:hiddenFill xmlns:a14="http://schemas.microsoft.com/office/drawing/2010/main">
                  <a:pattFill prst="pct5">
                    <a:fgClr>
                      <a:srgbClr val="FFFFFF">
                        <a:alpha val="0"/>
                      </a:srgbClr>
                    </a:fgClr>
                    <a:bgClr>
                      <a:srgbClr val="FFFFFF">
                        <a:alpha val="0"/>
                      </a:srgbClr>
                    </a:bgClr>
                  </a:patt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31F19639-BCED-4A60-ADC4-E9642A236FB7}">
                <a14:hiddenScene3d xmlns:a14="http://schemas.microsoft.com/office/drawing/2010/main">
                  <a:camera prst="orthographicFront">
                    <a:rot lat="0" lon="0" rev="0"/>
                  </a:camera>
                  <a:lightRig rig="threePt" dir="t">
                    <a:rot lat="0" lon="0" rev="0"/>
                  </a:lightRig>
                </a14:hiddenScene3d>
              </a:ext>
              <a:ext uri="{E45631CC-5BF2-4C18-A39C-3461C7D3F71A}">
                <a14:hiddenSp3d xmlns:a14="http://schemas.microsoft.com/office/drawing/2010/main" extrusionH="457200">
                  <a:contourClr>
                    <a:srgbClr val="000000"/>
                  </a:contourClr>
                </a14:hiddenSp3d>
              </a:ex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256042" name="Text Box 42"/>
          <p:cNvSpPr txBox="1">
            <a:spLocks noChangeAspect="1" noChangeArrowheads="1"/>
          </p:cNvSpPr>
          <p:nvPr/>
        </p:nvSpPr>
        <p:spPr bwMode="auto">
          <a:xfrm>
            <a:off x="4452938" y="2953683"/>
            <a:ext cx="4838700" cy="493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dirty="0">
                <a:solidFill>
                  <a:srgbClr val="00B050"/>
                </a:solidFill>
              </a:rPr>
              <a:t>Discounted </a:t>
            </a:r>
            <a:r>
              <a:rPr lang="en-US" sz="2800" dirty="0" smtClean="0">
                <a:solidFill>
                  <a:srgbClr val="00B050"/>
                </a:solidFill>
              </a:rPr>
              <a:t>cost</a:t>
            </a:r>
            <a:endParaRPr lang="en-US" sz="2800" dirty="0">
              <a:solidFill>
                <a:srgbClr val="00B050"/>
              </a:solidFill>
            </a:endParaRPr>
          </a:p>
        </p:txBody>
      </p:sp>
      <p:pic>
        <p:nvPicPr>
          <p:cNvPr id="11" name="Picture 10" descr="TP_tmp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43165" y="3382525"/>
            <a:ext cx="4058247" cy="828109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5" name="Oval 8"/>
          <p:cNvSpPr>
            <a:spLocks noChangeAspect="1" noChangeArrowheads="1"/>
          </p:cNvSpPr>
          <p:nvPr/>
        </p:nvSpPr>
        <p:spPr bwMode="auto">
          <a:xfrm>
            <a:off x="1982637" y="3421404"/>
            <a:ext cx="381000" cy="349250"/>
          </a:xfrm>
          <a:prstGeom prst="ellipse">
            <a:avLst/>
          </a:prstGeom>
          <a:solidFill>
            <a:schemeClr val="bg2">
              <a:alpha val="55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37" name="Text Box 41"/>
          <p:cNvSpPr txBox="1">
            <a:spLocks noChangeAspect="1" noChangeArrowheads="1"/>
          </p:cNvSpPr>
          <p:nvPr/>
        </p:nvSpPr>
        <p:spPr bwMode="auto">
          <a:xfrm>
            <a:off x="4066678" y="1582615"/>
            <a:ext cx="5599112" cy="493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dirty="0" smtClean="0">
                <a:solidFill>
                  <a:srgbClr val="FF0000"/>
                </a:solidFill>
              </a:rPr>
              <a:t>Total cost</a:t>
            </a:r>
            <a:endParaRPr lang="en-US" sz="2800" dirty="0">
              <a:solidFill>
                <a:srgbClr val="FF0000"/>
              </a:solidFill>
            </a:endParaRPr>
          </a:p>
        </p:txBody>
      </p:sp>
      <p:pic>
        <p:nvPicPr>
          <p:cNvPr id="5" name="Picture 4" descr="TP_tmp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80610" y="2049338"/>
            <a:ext cx="2971249" cy="828110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8" name="Rectangle 61"/>
          <p:cNvSpPr>
            <a:spLocks noChangeArrowheads="1"/>
          </p:cNvSpPr>
          <p:nvPr/>
        </p:nvSpPr>
        <p:spPr bwMode="auto">
          <a:xfrm>
            <a:off x="0" y="344488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44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Turn-based </a:t>
            </a:r>
            <a:r>
              <a:rPr lang="en-US" sz="4400" dirty="0" smtClean="0">
                <a:solidFill>
                  <a:srgbClr val="FF9900"/>
                </a:solidFill>
                <a:latin typeface="+mj-lt"/>
                <a:cs typeface="Times New Roman" panose="02020603050405020304" pitchFamily="18" charset="0"/>
              </a:rPr>
              <a:t>non-Stochastic</a:t>
            </a:r>
            <a:r>
              <a:rPr lang="en-US" sz="4400" dirty="0" smtClean="0">
                <a:latin typeface="+mj-lt"/>
                <a:cs typeface="Times New Roman" panose="02020603050405020304" pitchFamily="18" charset="0"/>
              </a:rPr>
              <a:t> Games</a:t>
            </a:r>
            <a:r>
              <a:rPr lang="en-US" sz="4800" dirty="0">
                <a:latin typeface="+mj-lt"/>
                <a:cs typeface="Times New Roman" panose="02020603050405020304" pitchFamily="18" charset="0"/>
              </a:rPr>
              <a:t/>
            </a:r>
            <a:br>
              <a:rPr lang="en-US" sz="4800" dirty="0">
                <a:latin typeface="+mj-lt"/>
                <a:cs typeface="Times New Roman" panose="02020603050405020304" pitchFamily="18" charset="0"/>
              </a:rPr>
            </a:br>
            <a:r>
              <a:rPr lang="en-US" sz="3200" dirty="0">
                <a:solidFill>
                  <a:srgbClr val="CC3300"/>
                </a:solidFill>
                <a:latin typeface="+mj-lt"/>
                <a:cs typeface="Times New Roman" panose="02020603050405020304" pitchFamily="18" charset="0"/>
              </a:rPr>
              <a:t>[</a:t>
            </a:r>
            <a:r>
              <a:rPr lang="en-US" sz="3200" dirty="0" err="1" smtClean="0">
                <a:solidFill>
                  <a:srgbClr val="CC3300"/>
                </a:solidFill>
                <a:latin typeface="+mj-lt"/>
                <a:cs typeface="Times New Roman" panose="02020603050405020304" pitchFamily="18" charset="0"/>
              </a:rPr>
              <a:t>Ehrenfeucht-Mycielski</a:t>
            </a:r>
            <a:r>
              <a:rPr lang="en-US" sz="3200" dirty="0" smtClean="0">
                <a:solidFill>
                  <a:srgbClr val="CC33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>
                <a:solidFill>
                  <a:srgbClr val="CC3300"/>
                </a:solidFill>
                <a:latin typeface="+mj-lt"/>
                <a:cs typeface="Times New Roman" panose="02020603050405020304" pitchFamily="18" charset="0"/>
              </a:rPr>
              <a:t>(1979</a:t>
            </a:r>
            <a:r>
              <a:rPr lang="en-US" sz="3200" dirty="0" smtClean="0">
                <a:solidFill>
                  <a:srgbClr val="CC3300"/>
                </a:solidFill>
                <a:latin typeface="+mj-lt"/>
                <a:cs typeface="Times New Roman" panose="02020603050405020304" pitchFamily="18" charset="0"/>
              </a:rPr>
              <a:t>)] …</a:t>
            </a:r>
            <a:endParaRPr lang="en-US" sz="3200" dirty="0">
              <a:solidFill>
                <a:srgbClr val="CC33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5" name="Text Box 49"/>
          <p:cNvSpPr txBox="1">
            <a:spLocks noChangeArrowheads="1"/>
          </p:cNvSpPr>
          <p:nvPr/>
        </p:nvSpPr>
        <p:spPr bwMode="auto">
          <a:xfrm>
            <a:off x="1" y="6423253"/>
            <a:ext cx="10080624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(The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stochasticity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is not the only problem.)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Text Box 50"/>
          <p:cNvSpPr txBox="1">
            <a:spLocks noChangeArrowheads="1"/>
          </p:cNvSpPr>
          <p:nvPr/>
        </p:nvSpPr>
        <p:spPr bwMode="auto">
          <a:xfrm>
            <a:off x="0" y="5805488"/>
            <a:ext cx="10080625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Still no </a:t>
            </a:r>
            <a:r>
              <a:rPr lang="en-US" sz="32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polynomial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time algorithms known!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Curved Connector 7"/>
          <p:cNvCxnSpPr>
            <a:stCxn id="35" idx="4"/>
            <a:endCxn id="35" idx="2"/>
          </p:cNvCxnSpPr>
          <p:nvPr/>
        </p:nvCxnSpPr>
        <p:spPr bwMode="auto">
          <a:xfrm rot="5400000" flipH="1">
            <a:off x="1990574" y="3588092"/>
            <a:ext cx="174625" cy="190500"/>
          </a:xfrm>
          <a:prstGeom prst="curvedConnector4">
            <a:avLst>
              <a:gd name="adj1" fmla="val -130909"/>
              <a:gd name="adj2" fmla="val 220000"/>
            </a:avLst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pic>
        <p:nvPicPr>
          <p:cNvPr id="9" name="Picture 8" descr="TP_tmp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53993" y="4082415"/>
            <a:ext cx="122415" cy="192366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43" name="Group 47"/>
          <p:cNvGrpSpPr>
            <a:grpSpLocks noChangeAspect="1"/>
          </p:cNvGrpSpPr>
          <p:nvPr/>
        </p:nvGrpSpPr>
        <p:grpSpPr bwMode="auto">
          <a:xfrm>
            <a:off x="6707823" y="2181384"/>
            <a:ext cx="377825" cy="433388"/>
            <a:chOff x="-601" y="4819"/>
            <a:chExt cx="320" cy="367"/>
          </a:xfrm>
        </p:grpSpPr>
        <p:sp>
          <p:nvSpPr>
            <p:cNvPr id="44" name="Line 45"/>
            <p:cNvSpPr>
              <a:spLocks noChangeAspect="1" noChangeShapeType="1"/>
            </p:cNvSpPr>
            <p:nvPr/>
          </p:nvSpPr>
          <p:spPr bwMode="auto">
            <a:xfrm>
              <a:off x="-601" y="4819"/>
              <a:ext cx="320" cy="367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he-IL"/>
            </a:p>
          </p:txBody>
        </p:sp>
        <p:sp>
          <p:nvSpPr>
            <p:cNvPr id="47" name="Line 46"/>
            <p:cNvSpPr>
              <a:spLocks noChangeAspect="1" noChangeShapeType="1"/>
            </p:cNvSpPr>
            <p:nvPr/>
          </p:nvSpPr>
          <p:spPr bwMode="auto">
            <a:xfrm flipH="1">
              <a:off x="-601" y="4819"/>
              <a:ext cx="320" cy="367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he-IL"/>
            </a:p>
          </p:txBody>
        </p:sp>
      </p:grpSp>
      <p:grpSp>
        <p:nvGrpSpPr>
          <p:cNvPr id="48" name="Group 47"/>
          <p:cNvGrpSpPr>
            <a:grpSpLocks noChangeAspect="1"/>
          </p:cNvGrpSpPr>
          <p:nvPr/>
        </p:nvGrpSpPr>
        <p:grpSpPr bwMode="auto">
          <a:xfrm>
            <a:off x="6054725" y="4957950"/>
            <a:ext cx="377825" cy="433388"/>
            <a:chOff x="-601" y="4819"/>
            <a:chExt cx="320" cy="367"/>
          </a:xfrm>
        </p:grpSpPr>
        <p:sp>
          <p:nvSpPr>
            <p:cNvPr id="49" name="Line 45"/>
            <p:cNvSpPr>
              <a:spLocks noChangeAspect="1" noChangeShapeType="1"/>
            </p:cNvSpPr>
            <p:nvPr/>
          </p:nvSpPr>
          <p:spPr bwMode="auto">
            <a:xfrm>
              <a:off x="-601" y="4819"/>
              <a:ext cx="320" cy="367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he-IL"/>
            </a:p>
          </p:txBody>
        </p:sp>
        <p:sp>
          <p:nvSpPr>
            <p:cNvPr id="50" name="Line 46"/>
            <p:cNvSpPr>
              <a:spLocks noChangeAspect="1" noChangeShapeType="1"/>
            </p:cNvSpPr>
            <p:nvPr/>
          </p:nvSpPr>
          <p:spPr bwMode="auto">
            <a:xfrm flipH="1">
              <a:off x="-601" y="4819"/>
              <a:ext cx="320" cy="367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he-IL"/>
            </a:p>
          </p:txBody>
        </p:sp>
      </p:grpSp>
      <p:grpSp>
        <p:nvGrpSpPr>
          <p:cNvPr id="51" name="Group 47"/>
          <p:cNvGrpSpPr>
            <a:grpSpLocks noChangeAspect="1"/>
          </p:cNvGrpSpPr>
          <p:nvPr/>
        </p:nvGrpSpPr>
        <p:grpSpPr bwMode="auto">
          <a:xfrm>
            <a:off x="6204903" y="3509328"/>
            <a:ext cx="377825" cy="433388"/>
            <a:chOff x="-601" y="4819"/>
            <a:chExt cx="320" cy="367"/>
          </a:xfrm>
        </p:grpSpPr>
        <p:sp>
          <p:nvSpPr>
            <p:cNvPr id="52" name="Line 45"/>
            <p:cNvSpPr>
              <a:spLocks noChangeAspect="1" noChangeShapeType="1"/>
            </p:cNvSpPr>
            <p:nvPr/>
          </p:nvSpPr>
          <p:spPr bwMode="auto">
            <a:xfrm>
              <a:off x="-601" y="4819"/>
              <a:ext cx="320" cy="367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he-IL"/>
            </a:p>
          </p:txBody>
        </p:sp>
        <p:sp>
          <p:nvSpPr>
            <p:cNvPr id="53" name="Line 46"/>
            <p:cNvSpPr>
              <a:spLocks noChangeAspect="1" noChangeShapeType="1"/>
            </p:cNvSpPr>
            <p:nvPr/>
          </p:nvSpPr>
          <p:spPr bwMode="auto">
            <a:xfrm flipH="1">
              <a:off x="-601" y="4819"/>
              <a:ext cx="320" cy="367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he-IL"/>
            </a:p>
          </p:txBody>
        </p:sp>
      </p:grpSp>
      <p:cxnSp>
        <p:nvCxnSpPr>
          <p:cNvPr id="54" name="AutoShape 20"/>
          <p:cNvCxnSpPr>
            <a:cxnSpLocks noChangeAspect="1" noChangeShapeType="1"/>
            <a:stCxn id="256013" idx="2"/>
            <a:endCxn id="35" idx="5"/>
          </p:cNvCxnSpPr>
          <p:nvPr/>
        </p:nvCxnSpPr>
        <p:spPr bwMode="auto">
          <a:xfrm flipH="1" flipV="1">
            <a:off x="2307841" y="3719508"/>
            <a:ext cx="887797" cy="463555"/>
          </a:xfrm>
          <a:prstGeom prst="straightConnector1">
            <a:avLst/>
          </a:prstGeom>
          <a:noFill/>
          <a:ln w="9525">
            <a:solidFill>
              <a:srgbClr val="800000"/>
            </a:solidFill>
            <a:round/>
            <a:headEnd/>
            <a:tailEnd type="triangle" w="med" len="med"/>
          </a:ln>
          <a:effectLst/>
        </p:spPr>
      </p:cxnSp>
      <p:pic>
        <p:nvPicPr>
          <p:cNvPr id="15" name="Picture 14" descr="TP_tmp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94433" y="3856829"/>
            <a:ext cx="244830" cy="192366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Rounded Rectangular Callout 2"/>
          <p:cNvSpPr/>
          <p:nvPr/>
        </p:nvSpPr>
        <p:spPr bwMode="auto">
          <a:xfrm>
            <a:off x="4467476" y="2709107"/>
            <a:ext cx="4475479" cy="1242184"/>
          </a:xfrm>
          <a:prstGeom prst="wedgeRoundRectCallout">
            <a:avLst>
              <a:gd name="adj1" fmla="val -9284"/>
              <a:gd name="adj2" fmla="val 85071"/>
              <a:gd name="adj3" fmla="val 16667"/>
            </a:avLst>
          </a:prstGeom>
          <a:solidFill>
            <a:srgbClr val="61D2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r>
              <a: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Mean Payoff Games</a:t>
            </a:r>
            <a:br>
              <a: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MPG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s)</a:t>
            </a:r>
          </a:p>
        </p:txBody>
      </p:sp>
    </p:spTree>
    <p:extLst>
      <p:ext uri="{BB962C8B-B14F-4D97-AF65-F5344CB8AC3E}">
        <p14:creationId xmlns:p14="http://schemas.microsoft.com/office/powerpoint/2010/main" val="141753616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  <p:bldP spid="46" grpId="0"/>
      <p:bldP spid="3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66897"/>
            <a:ext cx="10080625" cy="629724"/>
          </a:xfrm>
        </p:spPr>
        <p:txBody>
          <a:bodyPr>
            <a:spAutoFit/>
          </a:bodyPr>
          <a:lstStyle/>
          <a:p>
            <a:r>
              <a:rPr lang="en-US" dirty="0" smtClean="0">
                <a:solidFill>
                  <a:srgbClr val="0033CC"/>
                </a:solidFill>
                <a:cs typeface="Times New Roman" panose="02020603050405020304" pitchFamily="18" charset="0"/>
              </a:rPr>
              <a:t>Energy Games (EGs)</a:t>
            </a:r>
            <a:endParaRPr lang="en-US" sz="3600" dirty="0">
              <a:solidFill>
                <a:srgbClr val="993300"/>
              </a:solidFill>
              <a:cs typeface="Times New Roman" panose="02020603050405020304" pitchFamily="18" charset="0"/>
            </a:endParaRPr>
          </a:p>
        </p:txBody>
      </p:sp>
      <p:sp>
        <p:nvSpPr>
          <p:cNvPr id="14" name="Oval 4"/>
          <p:cNvSpPr>
            <a:spLocks noChangeAspect="1" noChangeArrowheads="1"/>
          </p:cNvSpPr>
          <p:nvPr/>
        </p:nvSpPr>
        <p:spPr bwMode="auto">
          <a:xfrm>
            <a:off x="2133767" y="2946527"/>
            <a:ext cx="379413" cy="34925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15" name="Oval 8"/>
          <p:cNvSpPr>
            <a:spLocks noChangeAspect="1" noChangeArrowheads="1"/>
          </p:cNvSpPr>
          <p:nvPr/>
        </p:nvSpPr>
        <p:spPr bwMode="auto">
          <a:xfrm>
            <a:off x="5731558" y="2041671"/>
            <a:ext cx="381000" cy="34925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16" name="Oval 9"/>
          <p:cNvSpPr>
            <a:spLocks noChangeAspect="1" noChangeArrowheads="1"/>
          </p:cNvSpPr>
          <p:nvPr/>
        </p:nvSpPr>
        <p:spPr bwMode="auto">
          <a:xfrm>
            <a:off x="3907455" y="3911970"/>
            <a:ext cx="379412" cy="34925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17" name="Oval 10"/>
          <p:cNvSpPr>
            <a:spLocks noChangeAspect="1" noChangeArrowheads="1"/>
          </p:cNvSpPr>
          <p:nvPr/>
        </p:nvSpPr>
        <p:spPr bwMode="auto">
          <a:xfrm>
            <a:off x="3907455" y="2041671"/>
            <a:ext cx="379412" cy="34925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18" name="Oval 11"/>
          <p:cNvSpPr>
            <a:spLocks noChangeAspect="1" noChangeArrowheads="1"/>
          </p:cNvSpPr>
          <p:nvPr/>
        </p:nvSpPr>
        <p:spPr bwMode="auto">
          <a:xfrm>
            <a:off x="5759135" y="3911970"/>
            <a:ext cx="379413" cy="34925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20" name="Oval 13"/>
          <p:cNvSpPr>
            <a:spLocks noChangeAspect="1" noChangeArrowheads="1"/>
          </p:cNvSpPr>
          <p:nvPr/>
        </p:nvSpPr>
        <p:spPr bwMode="auto">
          <a:xfrm>
            <a:off x="7561357" y="2041671"/>
            <a:ext cx="379412" cy="34925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cxnSp>
        <p:nvCxnSpPr>
          <p:cNvPr id="4" name="Curved Connector 3"/>
          <p:cNvCxnSpPr>
            <a:stCxn id="14" idx="0"/>
            <a:endCxn id="17" idx="2"/>
          </p:cNvCxnSpPr>
          <p:nvPr/>
        </p:nvCxnSpPr>
        <p:spPr bwMode="auto">
          <a:xfrm rot="5400000" flipH="1" flipV="1">
            <a:off x="2750349" y="1789422"/>
            <a:ext cx="730231" cy="1583981"/>
          </a:xfrm>
          <a:prstGeom prst="curvedConnector2">
            <a:avLst/>
          </a:prstGeom>
          <a:solidFill>
            <a:srgbClr val="00B8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23" name="Curved Connector 22"/>
          <p:cNvCxnSpPr>
            <a:stCxn id="14" idx="4"/>
            <a:endCxn id="16" idx="2"/>
          </p:cNvCxnSpPr>
          <p:nvPr/>
        </p:nvCxnSpPr>
        <p:spPr bwMode="auto">
          <a:xfrm rot="16200000" flipH="1">
            <a:off x="2720055" y="2899195"/>
            <a:ext cx="790818" cy="1583981"/>
          </a:xfrm>
          <a:prstGeom prst="curvedConnector2">
            <a:avLst/>
          </a:prstGeom>
          <a:solidFill>
            <a:srgbClr val="00B8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26" name="Curved Connector 25"/>
          <p:cNvCxnSpPr>
            <a:stCxn id="16" idx="0"/>
            <a:endCxn id="17" idx="4"/>
          </p:cNvCxnSpPr>
          <p:nvPr/>
        </p:nvCxnSpPr>
        <p:spPr bwMode="auto">
          <a:xfrm rot="5400000" flipH="1" flipV="1">
            <a:off x="3336637" y="3151446"/>
            <a:ext cx="1521049" cy="12700"/>
          </a:xfrm>
          <a:prstGeom prst="curvedConnector3">
            <a:avLst>
              <a:gd name="adj1" fmla="val 50000"/>
            </a:avLst>
          </a:prstGeom>
          <a:solidFill>
            <a:srgbClr val="00B8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29" name="Curved Connector 28"/>
          <p:cNvCxnSpPr>
            <a:stCxn id="18" idx="0"/>
            <a:endCxn id="14" idx="6"/>
          </p:cNvCxnSpPr>
          <p:nvPr/>
        </p:nvCxnSpPr>
        <p:spPr bwMode="auto">
          <a:xfrm rot="16200000" flipV="1">
            <a:off x="3835602" y="1798730"/>
            <a:ext cx="790818" cy="3435662"/>
          </a:xfrm>
          <a:prstGeom prst="curvedConnector2">
            <a:avLst/>
          </a:prstGeom>
          <a:solidFill>
            <a:srgbClr val="00B8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32" name="Curved Connector 31"/>
          <p:cNvCxnSpPr>
            <a:stCxn id="16" idx="6"/>
            <a:endCxn id="15" idx="4"/>
          </p:cNvCxnSpPr>
          <p:nvPr/>
        </p:nvCxnSpPr>
        <p:spPr bwMode="auto">
          <a:xfrm flipV="1">
            <a:off x="4286867" y="2390921"/>
            <a:ext cx="1635191" cy="1695674"/>
          </a:xfrm>
          <a:prstGeom prst="curvedConnector2">
            <a:avLst/>
          </a:prstGeom>
          <a:solidFill>
            <a:srgbClr val="00B8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35" name="Curved Connector 34"/>
          <p:cNvCxnSpPr>
            <a:stCxn id="15" idx="6"/>
            <a:endCxn id="20" idx="2"/>
          </p:cNvCxnSpPr>
          <p:nvPr/>
        </p:nvCxnSpPr>
        <p:spPr bwMode="auto">
          <a:xfrm>
            <a:off x="6112558" y="2216296"/>
            <a:ext cx="1448799" cy="12700"/>
          </a:xfrm>
          <a:prstGeom prst="curvedConnector3">
            <a:avLst>
              <a:gd name="adj1" fmla="val 50000"/>
            </a:avLst>
          </a:prstGeom>
          <a:solidFill>
            <a:srgbClr val="00B8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38" name="Curved Connector 37"/>
          <p:cNvCxnSpPr>
            <a:stCxn id="15" idx="2"/>
            <a:endCxn id="17" idx="6"/>
          </p:cNvCxnSpPr>
          <p:nvPr/>
        </p:nvCxnSpPr>
        <p:spPr bwMode="auto">
          <a:xfrm rot="10800000">
            <a:off x="4286868" y="2216296"/>
            <a:ext cx="1444691" cy="12700"/>
          </a:xfrm>
          <a:prstGeom prst="curvedConnector3">
            <a:avLst>
              <a:gd name="adj1" fmla="val 50000"/>
            </a:avLst>
          </a:prstGeom>
          <a:solidFill>
            <a:srgbClr val="00B8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41" name="Curved Connector 40"/>
          <p:cNvCxnSpPr>
            <a:stCxn id="18" idx="6"/>
            <a:endCxn id="20" idx="4"/>
          </p:cNvCxnSpPr>
          <p:nvPr/>
        </p:nvCxnSpPr>
        <p:spPr bwMode="auto">
          <a:xfrm flipV="1">
            <a:off x="6138548" y="2390921"/>
            <a:ext cx="1612515" cy="1695674"/>
          </a:xfrm>
          <a:prstGeom prst="curvedConnector2">
            <a:avLst/>
          </a:prstGeom>
          <a:solidFill>
            <a:srgbClr val="00B8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47" name="Curved Connector 46"/>
          <p:cNvCxnSpPr>
            <a:stCxn id="17" idx="5"/>
            <a:endCxn id="18" idx="2"/>
          </p:cNvCxnSpPr>
          <p:nvPr/>
        </p:nvCxnSpPr>
        <p:spPr bwMode="auto">
          <a:xfrm rot="16200000" flipH="1">
            <a:off x="4121809" y="2449269"/>
            <a:ext cx="1746820" cy="1527832"/>
          </a:xfrm>
          <a:prstGeom prst="curvedConnector2">
            <a:avLst/>
          </a:prstGeom>
          <a:solidFill>
            <a:srgbClr val="00B8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50" name="Curved Connector 49"/>
          <p:cNvCxnSpPr>
            <a:stCxn id="17" idx="0"/>
            <a:endCxn id="20" idx="0"/>
          </p:cNvCxnSpPr>
          <p:nvPr/>
        </p:nvCxnSpPr>
        <p:spPr bwMode="auto">
          <a:xfrm rot="5400000" flipH="1" flipV="1">
            <a:off x="5924112" y="214720"/>
            <a:ext cx="12700" cy="3653902"/>
          </a:xfrm>
          <a:prstGeom prst="curvedConnector3">
            <a:avLst>
              <a:gd name="adj1" fmla="val 3085717"/>
            </a:avLst>
          </a:prstGeom>
          <a:solidFill>
            <a:srgbClr val="00B8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54" name="Curved Connector 53"/>
          <p:cNvCxnSpPr>
            <a:stCxn id="20" idx="6"/>
            <a:endCxn id="14" idx="2"/>
          </p:cNvCxnSpPr>
          <p:nvPr/>
        </p:nvCxnSpPr>
        <p:spPr bwMode="auto">
          <a:xfrm flipH="1">
            <a:off x="2133767" y="2216296"/>
            <a:ext cx="5807002" cy="904856"/>
          </a:xfrm>
          <a:prstGeom prst="curvedConnector5">
            <a:avLst>
              <a:gd name="adj1" fmla="val -5437"/>
              <a:gd name="adj2" fmla="val 57218"/>
              <a:gd name="adj3" fmla="val 103937"/>
            </a:avLst>
          </a:prstGeom>
          <a:solidFill>
            <a:srgbClr val="00B8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sp>
        <p:nvSpPr>
          <p:cNvPr id="60" name="Oval 7"/>
          <p:cNvSpPr>
            <a:spLocks noChangeAspect="1" noChangeArrowheads="1"/>
          </p:cNvSpPr>
          <p:nvPr/>
        </p:nvSpPr>
        <p:spPr bwMode="auto">
          <a:xfrm>
            <a:off x="2290534" y="3082475"/>
            <a:ext cx="93663" cy="85725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 Box 49"/>
              <p:cNvSpPr txBox="1">
                <a:spLocks noChangeArrowheads="1"/>
              </p:cNvSpPr>
              <p:nvPr/>
            </p:nvSpPr>
            <p:spPr bwMode="auto">
              <a:xfrm>
                <a:off x="18373" y="4639142"/>
                <a:ext cx="10080625" cy="99719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5000"/>
                  </a:lnSpc>
                </a:pP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token is an </a:t>
                </a:r>
                <a:r>
                  <a:rPr lang="en-US" sz="2800" i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electric car </a:t>
                </a: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with </a:t>
                </a:r>
                <a:b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 </a:t>
                </a:r>
                <a:r>
                  <a:rPr lang="en-US" sz="2800" i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battery</a:t>
                </a: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whose initial charge is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1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8373" y="4639142"/>
                <a:ext cx="10080625" cy="997196"/>
              </a:xfrm>
              <a:prstGeom prst="rect">
                <a:avLst/>
              </a:prstGeom>
              <a:blipFill>
                <a:blip r:embed="rId3"/>
                <a:stretch>
                  <a:fillRect t="-6707" b="-1341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2" name="Text Box 49"/>
          <p:cNvSpPr txBox="1">
            <a:spLocks noChangeArrowheads="1"/>
          </p:cNvSpPr>
          <p:nvPr/>
        </p:nvSpPr>
        <p:spPr bwMode="auto">
          <a:xfrm>
            <a:off x="18370" y="5771258"/>
            <a:ext cx="10080625" cy="5157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</a:pP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weight of an edge is the charge gained by using the edge.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 Box 49"/>
              <p:cNvSpPr txBox="1">
                <a:spLocks noChangeArrowheads="1"/>
              </p:cNvSpPr>
              <p:nvPr/>
            </p:nvSpPr>
            <p:spPr bwMode="auto">
              <a:xfrm>
                <a:off x="29255" y="6457060"/>
                <a:ext cx="10080625" cy="99719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5000"/>
                  </a:lnSpc>
                </a:pP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What is the minimal initial charge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any,</a:t>
                </a: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for </a:t>
                </a:r>
                <a:b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which the car can keep going forever, without loosing power?</a:t>
                </a:r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3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9255" y="6457060"/>
                <a:ext cx="10080625" cy="997196"/>
              </a:xfrm>
              <a:prstGeom prst="rect">
                <a:avLst/>
              </a:prstGeom>
              <a:blipFill>
                <a:blip r:embed="rId4"/>
                <a:stretch>
                  <a:fillRect t="-6707" b="-1341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/>
              <p:cNvSpPr txBox="1"/>
              <p:nvPr/>
            </p:nvSpPr>
            <p:spPr>
              <a:xfrm>
                <a:off x="2676483" y="1707315"/>
                <a:ext cx="715624" cy="5216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3000" b="0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10</m:t>
                      </m:r>
                    </m:oMath>
                  </m:oMathPara>
                </a14:m>
                <a:endParaRPr lang="en-US" sz="3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4" name="TextBox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76483" y="1707315"/>
                <a:ext cx="715624" cy="521681"/>
              </a:xfrm>
              <a:prstGeom prst="rect">
                <a:avLst/>
              </a:prstGeom>
              <a:blipFill>
                <a:blip r:embed="rId5"/>
                <a:stretch>
                  <a:fillRect r="-94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/>
              <p:cNvSpPr txBox="1"/>
              <p:nvPr/>
            </p:nvSpPr>
            <p:spPr>
              <a:xfrm>
                <a:off x="2430258" y="4019658"/>
                <a:ext cx="715624" cy="5216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3000" b="0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5</m:t>
                      </m:r>
                    </m:oMath>
                  </m:oMathPara>
                </a14:m>
                <a:endParaRPr lang="en-US" sz="3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5" name="TextBox 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0258" y="4019658"/>
                <a:ext cx="715624" cy="52168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/>
              <p:cNvSpPr txBox="1"/>
              <p:nvPr/>
            </p:nvSpPr>
            <p:spPr>
              <a:xfrm>
                <a:off x="5564246" y="1187752"/>
                <a:ext cx="715624" cy="5216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3</m:t>
                      </m:r>
                    </m:oMath>
                  </m:oMathPara>
                </a14:m>
                <a:endParaRPr lang="en-US" sz="3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6" name="TextBox 6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4246" y="1187752"/>
                <a:ext cx="715624" cy="52168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/>
              <p:cNvSpPr txBox="1"/>
              <p:nvPr/>
            </p:nvSpPr>
            <p:spPr>
              <a:xfrm>
                <a:off x="4965518" y="4007738"/>
                <a:ext cx="715624" cy="5216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7</m:t>
                      </m:r>
                    </m:oMath>
                  </m:oMathPara>
                </a14:m>
                <a:endParaRPr lang="en-US" sz="3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7" name="TextBox 6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5518" y="4007738"/>
                <a:ext cx="715624" cy="52168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6157808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/>
      <p:bldP spid="62" grpId="0"/>
      <p:bldP spid="6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84705"/>
            <a:ext cx="10080625" cy="629724"/>
          </a:xfrm>
        </p:spPr>
        <p:txBody>
          <a:bodyPr>
            <a:spAutoFit/>
          </a:bodyPr>
          <a:lstStyle/>
          <a:p>
            <a:r>
              <a:rPr lang="en-US" dirty="0" smtClean="0">
                <a:solidFill>
                  <a:srgbClr val="0033CC"/>
                </a:solidFill>
                <a:cs typeface="Times New Roman" panose="02020603050405020304" pitchFamily="18" charset="0"/>
              </a:rPr>
              <a:t>Energy Games (EGs)</a:t>
            </a:r>
            <a:endParaRPr lang="en-US" sz="3600" dirty="0">
              <a:solidFill>
                <a:srgbClr val="993300"/>
              </a:solidFill>
              <a:cs typeface="Times New Roman" panose="02020603050405020304" pitchFamily="18" charset="0"/>
            </a:endParaRPr>
          </a:p>
        </p:txBody>
      </p:sp>
      <p:sp>
        <p:nvSpPr>
          <p:cNvPr id="3" name="Text Box 49"/>
          <p:cNvSpPr txBox="1">
            <a:spLocks noChangeArrowheads="1"/>
          </p:cNvSpPr>
          <p:nvPr/>
        </p:nvSpPr>
        <p:spPr bwMode="auto">
          <a:xfrm>
            <a:off x="14939" y="1216351"/>
            <a:ext cx="10080625" cy="5448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Played on the same arenas as MPGs.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Box 49"/>
              <p:cNvSpPr txBox="1">
                <a:spLocks noChangeArrowheads="1"/>
              </p:cNvSpPr>
              <p:nvPr/>
            </p:nvSpPr>
            <p:spPr bwMode="auto">
              <a:xfrm>
                <a:off x="2955" y="1835943"/>
                <a:ext cx="10080625" cy="5448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 play generates a sequence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,… </m:t>
                    </m:r>
                  </m:oMath>
                </a14:m>
                <a:r>
                  <a:rPr lang="en-US" sz="28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of edge costs.</a:t>
                </a:r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955" y="1835943"/>
                <a:ext cx="10080625" cy="544893"/>
              </a:xfrm>
              <a:prstGeom prst="rect">
                <a:avLst/>
              </a:prstGeom>
              <a:blipFill>
                <a:blip r:embed="rId3"/>
                <a:stretch>
                  <a:fillRect t="-6667" b="-30000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Box 49"/>
              <p:cNvSpPr txBox="1">
                <a:spLocks noChangeArrowheads="1"/>
              </p:cNvSpPr>
              <p:nvPr/>
            </p:nvSpPr>
            <p:spPr bwMode="auto">
              <a:xfrm>
                <a:off x="21793" y="2455535"/>
                <a:ext cx="10080625" cy="111460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value/outcome of the play is the smallest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28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such that:</a:t>
                </a:r>
                <a:b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=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sup>
                      <m:e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28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for every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𝑘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93" y="2455535"/>
                <a:ext cx="10080625" cy="1114601"/>
              </a:xfrm>
              <a:prstGeom prst="rect">
                <a:avLst/>
              </a:prstGeom>
              <a:blipFill>
                <a:blip r:embed="rId4"/>
                <a:stretch>
                  <a:fillRect t="-3825" b="-10383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Box 49"/>
              <p:cNvSpPr txBox="1">
                <a:spLocks noChangeArrowheads="1"/>
              </p:cNvSpPr>
              <p:nvPr/>
            </p:nvSpPr>
            <p:spPr bwMode="auto">
              <a:xfrm>
                <a:off x="-1" y="3644835"/>
                <a:ext cx="10080625" cy="77001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𝐸𝑁𝐺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 −</m:t>
                    </m:r>
                    <m:func>
                      <m:func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sz="2800" b="0" i="0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inf</m:t>
                            </m:r>
                          </m:e>
                          <m:lim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𝑘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≥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</m:lim>
                        </m:limLow>
                      </m:fName>
                      <m:e>
                        <m:nary>
                          <m:naryPr>
                            <m:chr m:val="∑"/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naryPr>
                          <m:sub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=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</m:sub>
                          <m:sup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𝑘</m:t>
                            </m:r>
                          </m:sup>
                          <m:e>
                            <m:sSub>
                              <m:sSubPr>
                                <m:ctrlP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𝑐</m:t>
                                </m:r>
                              </m:e>
                              <m:sub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nary>
                      </m:e>
                    </m:func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" y="3644835"/>
                <a:ext cx="10080625" cy="77001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Box 49"/>
              <p:cNvSpPr txBox="1">
                <a:spLocks noChangeArrowheads="1"/>
              </p:cNvSpPr>
              <p:nvPr/>
            </p:nvSpPr>
            <p:spPr bwMode="auto">
              <a:xfrm>
                <a:off x="18373" y="4301681"/>
                <a:ext cx="10080625" cy="51578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5000"/>
                  </a:lnSpc>
                </a:pP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token is an </a:t>
                </a:r>
                <a:r>
                  <a:rPr lang="en-US" sz="2800" i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electric car </a:t>
                </a: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with a </a:t>
                </a:r>
                <a:r>
                  <a:rPr lang="en-US" sz="2800" i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battery</a:t>
                </a: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whose initial charge is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8373" y="4301681"/>
                <a:ext cx="10080625" cy="515782"/>
              </a:xfrm>
              <a:prstGeom prst="rect">
                <a:avLst/>
              </a:prstGeom>
              <a:blipFill>
                <a:blip r:embed="rId6"/>
                <a:stretch>
                  <a:fillRect l="-363" t="-14286" r="-363" b="-33333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 Box 49"/>
              <p:cNvSpPr txBox="1">
                <a:spLocks noChangeArrowheads="1"/>
              </p:cNvSpPr>
              <p:nvPr/>
            </p:nvSpPr>
            <p:spPr bwMode="auto">
              <a:xfrm>
                <a:off x="25227" y="6131090"/>
                <a:ext cx="10080625" cy="51578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5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𝑉𝑎𝑙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𝐸𝑁𝐺</m:t>
                        </m:r>
                      </m:sub>
                    </m:sSub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d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- minimal initial charge required at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to survive forever. </a:t>
                </a:r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5227" y="6131090"/>
                <a:ext cx="10080625" cy="515782"/>
              </a:xfrm>
              <a:prstGeom prst="rect">
                <a:avLst/>
              </a:prstGeom>
              <a:blipFill>
                <a:blip r:embed="rId7"/>
                <a:stretch>
                  <a:fillRect t="-14286" r="-907" b="-33333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 Box 49"/>
              <p:cNvSpPr txBox="1">
                <a:spLocks noChangeArrowheads="1"/>
              </p:cNvSpPr>
              <p:nvPr/>
            </p:nvSpPr>
            <p:spPr bwMode="auto">
              <a:xfrm>
                <a:off x="16663" y="4892162"/>
                <a:ext cx="10080625" cy="5447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5000"/>
                  </a:lnSpc>
                </a:pP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𝑐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the charge gained by traversing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6663" y="4892162"/>
                <a:ext cx="10080625" cy="544765"/>
              </a:xfrm>
              <a:prstGeom prst="rect">
                <a:avLst/>
              </a:prstGeom>
              <a:blipFill>
                <a:blip r:embed="rId8"/>
                <a:stretch>
                  <a:fillRect t="-13483" b="-25843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 Box 49"/>
              <p:cNvSpPr txBox="1">
                <a:spLocks noChangeArrowheads="1"/>
              </p:cNvSpPr>
              <p:nvPr/>
            </p:nvSpPr>
            <p:spPr bwMode="auto">
              <a:xfrm>
                <a:off x="25227" y="5511626"/>
                <a:ext cx="10080625" cy="5447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5000"/>
                  </a:lnSpc>
                </a:pP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game ends, and player 0 looses, if charge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&lt;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5227" y="5511626"/>
                <a:ext cx="10080625" cy="544765"/>
              </a:xfrm>
              <a:prstGeom prst="rect">
                <a:avLst/>
              </a:prstGeom>
              <a:blipFill>
                <a:blip r:embed="rId9"/>
                <a:stretch>
                  <a:fillRect t="-12222" b="-2444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 Box 49"/>
          <p:cNvSpPr txBox="1">
            <a:spLocks noChangeArrowheads="1"/>
          </p:cNvSpPr>
          <p:nvPr/>
        </p:nvSpPr>
        <p:spPr bwMode="auto">
          <a:xfrm>
            <a:off x="23517" y="6721574"/>
            <a:ext cx="10080625" cy="5157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</a:pP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Values exists, positional optimal strategies, … 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804032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  <p:bldP spid="8" grpId="0"/>
      <p:bldP spid="10" grpId="0"/>
      <p:bldP spid="11" grpId="0"/>
      <p:bldP spid="12" grpId="0"/>
      <p:bldP spid="13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4" name="Rectangle 2"/>
          <p:cNvSpPr>
            <a:spLocks noGrp="1" noChangeArrowheads="1"/>
          </p:cNvSpPr>
          <p:nvPr>
            <p:ph type="title"/>
          </p:nvPr>
        </p:nvSpPr>
        <p:spPr>
          <a:xfrm>
            <a:off x="492125" y="806450"/>
            <a:ext cx="9069388" cy="736600"/>
          </a:xfrm>
        </p:spPr>
        <p:txBody>
          <a:bodyPr/>
          <a:lstStyle/>
          <a:p>
            <a:r>
              <a:rPr lang="en-US" sz="4000" dirty="0">
                <a:solidFill>
                  <a:schemeClr val="accent2"/>
                </a:solidFill>
                <a:cs typeface="Times New Roman" panose="02020603050405020304" pitchFamily="18" charset="0"/>
              </a:rPr>
              <a:t>Parity Games (</a:t>
            </a:r>
            <a:r>
              <a:rPr lang="en-US" sz="4000" dirty="0">
                <a:solidFill>
                  <a:srgbClr val="FF0000"/>
                </a:solidFill>
                <a:cs typeface="Times New Roman" panose="02020603050405020304" pitchFamily="18" charset="0"/>
              </a:rPr>
              <a:t>PG</a:t>
            </a:r>
            <a:r>
              <a:rPr lang="en-US" sz="4000" dirty="0">
                <a:solidFill>
                  <a:schemeClr val="accent2"/>
                </a:solidFill>
                <a:cs typeface="Times New Roman" panose="02020603050405020304" pitchFamily="18" charset="0"/>
              </a:rPr>
              <a:t>s) </a:t>
            </a:r>
            <a:br>
              <a:rPr lang="en-US" sz="4000" dirty="0">
                <a:solidFill>
                  <a:schemeClr val="accent2"/>
                </a:solidFill>
                <a:cs typeface="Times New Roman" panose="02020603050405020304" pitchFamily="18" charset="0"/>
              </a:rPr>
            </a:br>
            <a:r>
              <a:rPr lang="en-US" sz="4000" dirty="0">
                <a:solidFill>
                  <a:schemeClr val="accent2"/>
                </a:solidFill>
                <a:cs typeface="Times New Roman" panose="02020603050405020304" pitchFamily="18" charset="0"/>
              </a:rPr>
              <a:t>A simple example</a:t>
            </a:r>
            <a:endParaRPr lang="en-US" sz="4000" dirty="0">
              <a:solidFill>
                <a:srgbClr val="336600"/>
              </a:solidFill>
              <a:cs typeface="Times New Roman" panose="02020603050405020304" pitchFamily="18" charset="0"/>
            </a:endParaRPr>
          </a:p>
        </p:txBody>
      </p:sp>
      <p:sp>
        <p:nvSpPr>
          <p:cNvPr id="233475" name="Rectangle 3"/>
          <p:cNvSpPr>
            <a:spLocks noChangeArrowheads="1"/>
          </p:cNvSpPr>
          <p:nvPr/>
        </p:nvSpPr>
        <p:spPr bwMode="auto">
          <a:xfrm>
            <a:off x="2568575" y="2438400"/>
            <a:ext cx="595313" cy="565150"/>
          </a:xfrm>
          <a:prstGeom prst="rect">
            <a:avLst/>
          </a:prstGeom>
          <a:solidFill>
            <a:srgbClr val="FF0000">
              <a:alpha val="50000"/>
            </a:srgbClr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3200"/>
              <a:t>2</a:t>
            </a:r>
          </a:p>
        </p:txBody>
      </p:sp>
      <p:sp>
        <p:nvSpPr>
          <p:cNvPr id="233476" name="AutoShape 4"/>
          <p:cNvSpPr>
            <a:spLocks noChangeArrowheads="1"/>
          </p:cNvSpPr>
          <p:nvPr/>
        </p:nvSpPr>
        <p:spPr bwMode="auto">
          <a:xfrm>
            <a:off x="2481263" y="4054475"/>
            <a:ext cx="768350" cy="841375"/>
          </a:xfrm>
          <a:prstGeom prst="triangle">
            <a:avLst>
              <a:gd name="adj" fmla="val 50000"/>
            </a:avLst>
          </a:prstGeom>
          <a:solidFill>
            <a:srgbClr val="00FF00">
              <a:alpha val="50000"/>
            </a:srgbClr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3200"/>
              <a:t>1</a:t>
            </a:r>
          </a:p>
        </p:txBody>
      </p:sp>
      <p:sp>
        <p:nvSpPr>
          <p:cNvPr id="233477" name="AutoShape 5"/>
          <p:cNvSpPr>
            <a:spLocks noChangeArrowheads="1"/>
          </p:cNvSpPr>
          <p:nvPr/>
        </p:nvSpPr>
        <p:spPr bwMode="auto">
          <a:xfrm>
            <a:off x="4621213" y="4054475"/>
            <a:ext cx="768350" cy="841375"/>
          </a:xfrm>
          <a:prstGeom prst="triangle">
            <a:avLst>
              <a:gd name="adj" fmla="val 50000"/>
            </a:avLst>
          </a:prstGeom>
          <a:solidFill>
            <a:srgbClr val="00FF00">
              <a:alpha val="50000"/>
            </a:srgbClr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3200"/>
              <a:t>4</a:t>
            </a:r>
          </a:p>
        </p:txBody>
      </p:sp>
      <p:sp>
        <p:nvSpPr>
          <p:cNvPr id="233478" name="AutoShape 6"/>
          <p:cNvSpPr>
            <a:spLocks noChangeArrowheads="1"/>
          </p:cNvSpPr>
          <p:nvPr/>
        </p:nvSpPr>
        <p:spPr bwMode="auto">
          <a:xfrm>
            <a:off x="6761163" y="4054475"/>
            <a:ext cx="768350" cy="841375"/>
          </a:xfrm>
          <a:prstGeom prst="triangle">
            <a:avLst>
              <a:gd name="adj" fmla="val 50000"/>
            </a:avLst>
          </a:prstGeom>
          <a:solidFill>
            <a:srgbClr val="00FF00">
              <a:alpha val="50000"/>
            </a:srgbClr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3200"/>
              <a:t>1</a:t>
            </a:r>
          </a:p>
        </p:txBody>
      </p:sp>
      <p:sp>
        <p:nvSpPr>
          <p:cNvPr id="233479" name="Rectangle 7"/>
          <p:cNvSpPr>
            <a:spLocks noChangeArrowheads="1"/>
          </p:cNvSpPr>
          <p:nvPr/>
        </p:nvSpPr>
        <p:spPr bwMode="auto">
          <a:xfrm>
            <a:off x="4706938" y="2439988"/>
            <a:ext cx="595312" cy="565150"/>
          </a:xfrm>
          <a:prstGeom prst="rect">
            <a:avLst/>
          </a:prstGeom>
          <a:solidFill>
            <a:srgbClr val="FF0000">
              <a:alpha val="50000"/>
            </a:srgbClr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3200"/>
              <a:t>3</a:t>
            </a:r>
          </a:p>
        </p:txBody>
      </p:sp>
      <p:sp>
        <p:nvSpPr>
          <p:cNvPr id="233480" name="Rectangle 8"/>
          <p:cNvSpPr>
            <a:spLocks noChangeArrowheads="1"/>
          </p:cNvSpPr>
          <p:nvPr/>
        </p:nvSpPr>
        <p:spPr bwMode="auto">
          <a:xfrm>
            <a:off x="6846888" y="2439988"/>
            <a:ext cx="595312" cy="565150"/>
          </a:xfrm>
          <a:prstGeom prst="rect">
            <a:avLst/>
          </a:prstGeom>
          <a:solidFill>
            <a:srgbClr val="FF0000">
              <a:alpha val="50000"/>
            </a:srgbClr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3200"/>
              <a:t>2</a:t>
            </a:r>
          </a:p>
        </p:txBody>
      </p:sp>
      <p:cxnSp>
        <p:nvCxnSpPr>
          <p:cNvPr id="233481" name="AutoShape 9"/>
          <p:cNvCxnSpPr>
            <a:cxnSpLocks noChangeShapeType="1"/>
            <a:stCxn id="233476" idx="1"/>
            <a:endCxn id="233475" idx="1"/>
          </p:cNvCxnSpPr>
          <p:nvPr/>
        </p:nvCxnSpPr>
        <p:spPr bwMode="auto">
          <a:xfrm rot="10800000">
            <a:off x="2568575" y="2720975"/>
            <a:ext cx="104775" cy="1754188"/>
          </a:xfrm>
          <a:prstGeom prst="curvedConnector3">
            <a:avLst>
              <a:gd name="adj1" fmla="val 401514"/>
            </a:avLst>
          </a:prstGeom>
          <a:noFill/>
          <a:ln w="31750">
            <a:solidFill>
              <a:schemeClr val="tx1"/>
            </a:solidFill>
            <a:round/>
            <a:headEnd/>
            <a:tailEnd type="triangle" w="lg" len="lg"/>
          </a:ln>
          <a:effectLst/>
        </p:spPr>
      </p:cxnSp>
      <p:cxnSp>
        <p:nvCxnSpPr>
          <p:cNvPr id="233482" name="AutoShape 10"/>
          <p:cNvCxnSpPr>
            <a:cxnSpLocks noChangeShapeType="1"/>
            <a:stCxn id="233475" idx="2"/>
            <a:endCxn id="233476" idx="0"/>
          </p:cNvCxnSpPr>
          <p:nvPr/>
        </p:nvCxnSpPr>
        <p:spPr bwMode="auto">
          <a:xfrm rot="5400000">
            <a:off x="2340769" y="3528219"/>
            <a:ext cx="1050925" cy="1587"/>
          </a:xfrm>
          <a:prstGeom prst="curvedConnector3">
            <a:avLst>
              <a:gd name="adj1" fmla="val 50000"/>
            </a:avLst>
          </a:prstGeom>
          <a:noFill/>
          <a:ln w="31750">
            <a:solidFill>
              <a:schemeClr val="tx1"/>
            </a:solidFill>
            <a:round/>
            <a:headEnd/>
            <a:tailEnd type="triangle" w="lg" len="lg"/>
          </a:ln>
          <a:effectLst/>
        </p:spPr>
      </p:cxnSp>
      <p:cxnSp>
        <p:nvCxnSpPr>
          <p:cNvPr id="233483" name="AutoShape 11"/>
          <p:cNvCxnSpPr>
            <a:cxnSpLocks noChangeShapeType="1"/>
            <a:stCxn id="233480" idx="3"/>
            <a:endCxn id="233478" idx="5"/>
          </p:cNvCxnSpPr>
          <p:nvPr/>
        </p:nvCxnSpPr>
        <p:spPr bwMode="auto">
          <a:xfrm flipH="1">
            <a:off x="7337425" y="2722563"/>
            <a:ext cx="104775" cy="1752600"/>
          </a:xfrm>
          <a:prstGeom prst="curvedConnector3">
            <a:avLst>
              <a:gd name="adj1" fmla="val -301514"/>
            </a:avLst>
          </a:prstGeom>
          <a:noFill/>
          <a:ln w="31750">
            <a:solidFill>
              <a:schemeClr val="tx1"/>
            </a:solidFill>
            <a:round/>
            <a:headEnd type="triangle" w="lg" len="lg"/>
            <a:tailEnd type="none" w="lg" len="lg"/>
          </a:ln>
          <a:effectLst/>
        </p:spPr>
      </p:cxnSp>
      <p:cxnSp>
        <p:nvCxnSpPr>
          <p:cNvPr id="233484" name="AutoShape 12"/>
          <p:cNvCxnSpPr>
            <a:cxnSpLocks noChangeShapeType="1"/>
            <a:stCxn id="233478" idx="0"/>
            <a:endCxn id="233480" idx="2"/>
          </p:cNvCxnSpPr>
          <p:nvPr/>
        </p:nvCxnSpPr>
        <p:spPr bwMode="auto">
          <a:xfrm rot="16200000">
            <a:off x="6620669" y="3529807"/>
            <a:ext cx="1049337" cy="0"/>
          </a:xfrm>
          <a:prstGeom prst="straightConnector1">
            <a:avLst/>
          </a:prstGeom>
          <a:noFill/>
          <a:ln w="31750">
            <a:solidFill>
              <a:schemeClr val="tx1"/>
            </a:solidFill>
            <a:round/>
            <a:headEnd type="triangle" w="lg" len="lg"/>
            <a:tailEnd type="none" w="lg" len="lg"/>
          </a:ln>
          <a:effectLst/>
        </p:spPr>
      </p:cxnSp>
      <p:cxnSp>
        <p:nvCxnSpPr>
          <p:cNvPr id="233485" name="AutoShape 13"/>
          <p:cNvCxnSpPr>
            <a:cxnSpLocks noChangeShapeType="1"/>
            <a:stCxn id="233479" idx="2"/>
            <a:endCxn id="233477" idx="0"/>
          </p:cNvCxnSpPr>
          <p:nvPr/>
        </p:nvCxnSpPr>
        <p:spPr bwMode="auto">
          <a:xfrm>
            <a:off x="5005388" y="3005138"/>
            <a:ext cx="0" cy="1049337"/>
          </a:xfrm>
          <a:prstGeom prst="straightConnector1">
            <a:avLst/>
          </a:prstGeom>
          <a:noFill/>
          <a:ln w="31750">
            <a:solidFill>
              <a:schemeClr val="tx1"/>
            </a:solidFill>
            <a:round/>
            <a:headEnd/>
            <a:tailEnd type="triangle" w="lg" len="lg"/>
          </a:ln>
          <a:effectLst/>
        </p:spPr>
      </p:cxnSp>
      <p:cxnSp>
        <p:nvCxnSpPr>
          <p:cNvPr id="233486" name="AutoShape 14"/>
          <p:cNvCxnSpPr>
            <a:cxnSpLocks noChangeShapeType="1"/>
            <a:stCxn id="233477" idx="1"/>
            <a:endCxn id="233476" idx="5"/>
          </p:cNvCxnSpPr>
          <p:nvPr/>
        </p:nvCxnSpPr>
        <p:spPr bwMode="auto">
          <a:xfrm flipH="1">
            <a:off x="3057525" y="4475163"/>
            <a:ext cx="1755775" cy="0"/>
          </a:xfrm>
          <a:prstGeom prst="straightConnector1">
            <a:avLst/>
          </a:prstGeom>
          <a:noFill/>
          <a:ln w="31750">
            <a:solidFill>
              <a:schemeClr val="tx1"/>
            </a:solidFill>
            <a:round/>
            <a:headEnd/>
            <a:tailEnd type="triangle" w="lg" len="lg"/>
          </a:ln>
          <a:effectLst/>
        </p:spPr>
      </p:cxnSp>
      <p:cxnSp>
        <p:nvCxnSpPr>
          <p:cNvPr id="233487" name="AutoShape 15"/>
          <p:cNvCxnSpPr>
            <a:cxnSpLocks noChangeShapeType="1"/>
            <a:stCxn id="233477" idx="5"/>
            <a:endCxn id="233478" idx="1"/>
          </p:cNvCxnSpPr>
          <p:nvPr/>
        </p:nvCxnSpPr>
        <p:spPr bwMode="auto">
          <a:xfrm>
            <a:off x="5197475" y="4475163"/>
            <a:ext cx="1755775" cy="0"/>
          </a:xfrm>
          <a:prstGeom prst="straightConnector1">
            <a:avLst/>
          </a:prstGeom>
          <a:noFill/>
          <a:ln w="31750">
            <a:solidFill>
              <a:schemeClr val="tx1"/>
            </a:solidFill>
            <a:round/>
            <a:headEnd/>
            <a:tailEnd type="triangle" w="lg" len="lg"/>
          </a:ln>
          <a:effectLst/>
        </p:spPr>
      </p:cxnSp>
      <p:cxnSp>
        <p:nvCxnSpPr>
          <p:cNvPr id="233488" name="AutoShape 16"/>
          <p:cNvCxnSpPr>
            <a:cxnSpLocks noChangeShapeType="1"/>
            <a:stCxn id="233478" idx="3"/>
            <a:endCxn id="233477" idx="3"/>
          </p:cNvCxnSpPr>
          <p:nvPr/>
        </p:nvCxnSpPr>
        <p:spPr bwMode="auto">
          <a:xfrm rot="5400000">
            <a:off x="6074569" y="3826669"/>
            <a:ext cx="1588" cy="2139950"/>
          </a:xfrm>
          <a:prstGeom prst="curvedConnector3">
            <a:avLst>
              <a:gd name="adj1" fmla="val 14400000"/>
            </a:avLst>
          </a:prstGeom>
          <a:noFill/>
          <a:ln w="31750">
            <a:solidFill>
              <a:schemeClr val="tx1"/>
            </a:solidFill>
            <a:round/>
            <a:headEnd/>
            <a:tailEnd type="triangle" w="lg" len="lg"/>
          </a:ln>
          <a:effectLst/>
        </p:spPr>
      </p:cxnSp>
      <p:sp>
        <p:nvSpPr>
          <p:cNvPr id="233489" name="Line 17"/>
          <p:cNvSpPr>
            <a:spLocks noChangeShapeType="1"/>
          </p:cNvSpPr>
          <p:nvPr/>
        </p:nvSpPr>
        <p:spPr bwMode="auto">
          <a:xfrm flipV="1">
            <a:off x="2973388" y="2982913"/>
            <a:ext cx="1741487" cy="1320800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 type="triangle" w="lg" len="lg"/>
          </a:ln>
          <a:effectLst/>
        </p:spPr>
        <p:txBody>
          <a:bodyPr/>
          <a:lstStyle/>
          <a:p>
            <a:endParaRPr lang="he-IL"/>
          </a:p>
        </p:txBody>
      </p:sp>
      <p:cxnSp>
        <p:nvCxnSpPr>
          <p:cNvPr id="233490" name="AutoShape 18"/>
          <p:cNvCxnSpPr>
            <a:cxnSpLocks noChangeShapeType="1"/>
            <a:stCxn id="233479" idx="1"/>
            <a:endCxn id="233475" idx="3"/>
          </p:cNvCxnSpPr>
          <p:nvPr/>
        </p:nvCxnSpPr>
        <p:spPr bwMode="auto">
          <a:xfrm flipH="1" flipV="1">
            <a:off x="3163888" y="2720975"/>
            <a:ext cx="1543050" cy="1588"/>
          </a:xfrm>
          <a:prstGeom prst="straightConnector1">
            <a:avLst/>
          </a:prstGeom>
          <a:noFill/>
          <a:ln w="31750">
            <a:solidFill>
              <a:schemeClr val="tx1"/>
            </a:solidFill>
            <a:round/>
            <a:headEnd/>
            <a:tailEnd type="triangle" w="lg" len="lg"/>
          </a:ln>
          <a:effectLst/>
        </p:spPr>
      </p:cxnSp>
      <p:sp>
        <p:nvSpPr>
          <p:cNvPr id="233491" name="Text Box 19"/>
          <p:cNvSpPr txBox="1">
            <a:spLocks noChangeArrowheads="1"/>
          </p:cNvSpPr>
          <p:nvPr/>
        </p:nvSpPr>
        <p:spPr bwMode="auto">
          <a:xfrm>
            <a:off x="1670050" y="5719763"/>
            <a:ext cx="6719888" cy="111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EVEN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wins if largest priority</a:t>
            </a:r>
            <a:b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seen </a:t>
            </a:r>
            <a:r>
              <a:rPr lang="en-US" b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infinitely often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en-US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even</a:t>
            </a:r>
          </a:p>
        </p:txBody>
      </p:sp>
      <p:sp>
        <p:nvSpPr>
          <p:cNvPr id="233492" name="AutoShape 20"/>
          <p:cNvSpPr>
            <a:spLocks noChangeArrowheads="1"/>
          </p:cNvSpPr>
          <p:nvPr/>
        </p:nvSpPr>
        <p:spPr bwMode="auto">
          <a:xfrm>
            <a:off x="7445375" y="1498600"/>
            <a:ext cx="2224088" cy="660400"/>
          </a:xfrm>
          <a:prstGeom prst="wedgeRoundRectCallout">
            <a:avLst>
              <a:gd name="adj1" fmla="val -61991"/>
              <a:gd name="adj2" fmla="val 99519"/>
              <a:gd name="adj3" fmla="val 16667"/>
            </a:avLst>
          </a:prstGeom>
          <a:solidFill>
            <a:srgbClr val="00B8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Priorities</a:t>
            </a:r>
          </a:p>
        </p:txBody>
      </p:sp>
      <p:cxnSp>
        <p:nvCxnSpPr>
          <p:cNvPr id="23" name="AutoShape 18"/>
          <p:cNvCxnSpPr>
            <a:cxnSpLocks noChangeShapeType="1"/>
            <a:stCxn id="233480" idx="1"/>
            <a:endCxn id="233479" idx="3"/>
          </p:cNvCxnSpPr>
          <p:nvPr/>
        </p:nvCxnSpPr>
        <p:spPr bwMode="auto">
          <a:xfrm flipH="1">
            <a:off x="5302250" y="2722563"/>
            <a:ext cx="1544638" cy="0"/>
          </a:xfrm>
          <a:prstGeom prst="straightConnector1">
            <a:avLst/>
          </a:prstGeom>
          <a:noFill/>
          <a:ln w="31750">
            <a:solidFill>
              <a:schemeClr val="tx1"/>
            </a:solidFill>
            <a:round/>
            <a:headEnd/>
            <a:tailEnd type="triangle" w="lg" len="lg"/>
          </a:ln>
          <a:effectLst/>
        </p:spPr>
      </p:cxnSp>
    </p:spTree>
    <p:extLst>
      <p:ext uri="{BB962C8B-B14F-4D97-AF65-F5344CB8AC3E}">
        <p14:creationId xmlns:p14="http://schemas.microsoft.com/office/powerpoint/2010/main" val="345688119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23348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23348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" dur="2000" fill="hold"/>
                                        <p:tgtEl>
                                          <p:spTgt spid="23348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233485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" dur="2000" fill="hold"/>
                                        <p:tgtEl>
                                          <p:spTgt spid="23348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23348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3491" grpId="0"/>
      <p:bldP spid="233492" grpId="0" animBg="1"/>
      <p:bldP spid="233492" grpId="1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92125" y="353744"/>
            <a:ext cx="9069388" cy="736600"/>
          </a:xfrm>
        </p:spPr>
        <p:txBody>
          <a:bodyPr/>
          <a:lstStyle/>
          <a:p>
            <a:r>
              <a:rPr lang="en-US" dirty="0">
                <a:solidFill>
                  <a:schemeClr val="accent2"/>
                </a:solidFill>
                <a:cs typeface="Times New Roman" panose="02020603050405020304" pitchFamily="18" charset="0"/>
              </a:rPr>
              <a:t>Parity Games (</a:t>
            </a:r>
            <a:r>
              <a:rPr lang="en-US" dirty="0">
                <a:solidFill>
                  <a:srgbClr val="FF0000"/>
                </a:solidFill>
                <a:cs typeface="Times New Roman" panose="02020603050405020304" pitchFamily="18" charset="0"/>
              </a:rPr>
              <a:t>PG</a:t>
            </a:r>
            <a:r>
              <a:rPr lang="en-US" dirty="0">
                <a:solidFill>
                  <a:schemeClr val="accent2"/>
                </a:solidFill>
                <a:cs typeface="Times New Roman" panose="02020603050405020304" pitchFamily="18" charset="0"/>
              </a:rPr>
              <a:t>s)</a:t>
            </a:r>
            <a:endParaRPr lang="en-US" dirty="0">
              <a:solidFill>
                <a:srgbClr val="336600"/>
              </a:solidFill>
              <a:cs typeface="Times New Roman" panose="02020603050405020304" pitchFamily="18" charset="0"/>
            </a:endParaRPr>
          </a:p>
        </p:txBody>
      </p:sp>
      <p:grpSp>
        <p:nvGrpSpPr>
          <p:cNvPr id="2" name="Group 52"/>
          <p:cNvGrpSpPr>
            <a:grpSpLocks/>
          </p:cNvGrpSpPr>
          <p:nvPr/>
        </p:nvGrpSpPr>
        <p:grpSpPr bwMode="auto">
          <a:xfrm>
            <a:off x="2274888" y="1636355"/>
            <a:ext cx="2343150" cy="1598612"/>
            <a:chOff x="768" y="1235"/>
            <a:chExt cx="1476" cy="1007"/>
          </a:xfrm>
        </p:grpSpPr>
        <p:cxnSp>
          <p:nvCxnSpPr>
            <p:cNvPr id="142371" name="AutoShape 35"/>
            <p:cNvCxnSpPr>
              <a:cxnSpLocks noChangeShapeType="1"/>
              <a:stCxn id="142386" idx="0"/>
            </p:cNvCxnSpPr>
            <p:nvPr/>
          </p:nvCxnSpPr>
          <p:spPr bwMode="auto">
            <a:xfrm rot="16200000">
              <a:off x="1732" y="1035"/>
              <a:ext cx="219" cy="619"/>
            </a:xfrm>
            <a:prstGeom prst="curvedConnector2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  <p:cxnSp>
          <p:nvCxnSpPr>
            <p:cNvPr id="142372" name="AutoShape 36"/>
            <p:cNvCxnSpPr>
              <a:cxnSpLocks noChangeShapeType="1"/>
              <a:stCxn id="142386" idx="1"/>
            </p:cNvCxnSpPr>
            <p:nvPr/>
          </p:nvCxnSpPr>
          <p:spPr bwMode="auto">
            <a:xfrm rot="10800000" flipV="1">
              <a:off x="768" y="1632"/>
              <a:ext cx="576" cy="1"/>
            </a:xfrm>
            <a:prstGeom prst="curvedConnector3">
              <a:avLst>
                <a:gd name="adj1" fmla="val 50000"/>
              </a:avLst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  <p:sp>
          <p:nvSpPr>
            <p:cNvPr id="142373" name="Text Box 37"/>
            <p:cNvSpPr txBox="1">
              <a:spLocks noChangeArrowheads="1"/>
            </p:cNvSpPr>
            <p:nvPr/>
          </p:nvSpPr>
          <p:spPr bwMode="auto">
            <a:xfrm>
              <a:off x="1014" y="1898"/>
              <a:ext cx="1008" cy="3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320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EVEN</a:t>
              </a:r>
            </a:p>
          </p:txBody>
        </p:sp>
        <p:cxnSp>
          <p:nvCxnSpPr>
            <p:cNvPr id="142375" name="AutoShape 39"/>
            <p:cNvCxnSpPr>
              <a:cxnSpLocks noChangeShapeType="1"/>
              <a:stCxn id="142386" idx="3"/>
            </p:cNvCxnSpPr>
            <p:nvPr/>
          </p:nvCxnSpPr>
          <p:spPr bwMode="auto">
            <a:xfrm>
              <a:off x="1719" y="1632"/>
              <a:ext cx="525" cy="1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  <p:sp>
          <p:nvSpPr>
            <p:cNvPr id="142386" name="Rectangle 50"/>
            <p:cNvSpPr>
              <a:spLocks noChangeArrowheads="1"/>
            </p:cNvSpPr>
            <p:nvPr/>
          </p:nvSpPr>
          <p:spPr bwMode="auto">
            <a:xfrm>
              <a:off x="1344" y="1454"/>
              <a:ext cx="375" cy="356"/>
            </a:xfrm>
            <a:prstGeom prst="rect">
              <a:avLst/>
            </a:prstGeom>
            <a:solidFill>
              <a:srgbClr val="FF0000">
                <a:alpha val="50000"/>
              </a:srgbClr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3200"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</a:p>
          </p:txBody>
        </p:sp>
      </p:grpSp>
      <p:grpSp>
        <p:nvGrpSpPr>
          <p:cNvPr id="3" name="Group 53"/>
          <p:cNvGrpSpPr>
            <a:grpSpLocks/>
          </p:cNvGrpSpPr>
          <p:nvPr/>
        </p:nvGrpSpPr>
        <p:grpSpPr bwMode="auto">
          <a:xfrm>
            <a:off x="5581650" y="1275992"/>
            <a:ext cx="1657350" cy="2076450"/>
            <a:chOff x="2754" y="911"/>
            <a:chExt cx="1044" cy="1308"/>
          </a:xfrm>
        </p:grpSpPr>
        <p:sp>
          <p:nvSpPr>
            <p:cNvPr id="142379" name="Text Box 43"/>
            <p:cNvSpPr txBox="1">
              <a:spLocks noChangeArrowheads="1"/>
            </p:cNvSpPr>
            <p:nvPr/>
          </p:nvSpPr>
          <p:spPr bwMode="auto">
            <a:xfrm>
              <a:off x="2754" y="1875"/>
              <a:ext cx="1008" cy="3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3200">
                  <a:solidFill>
                    <a:srgbClr val="00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ODD</a:t>
              </a:r>
            </a:p>
          </p:txBody>
        </p:sp>
        <p:cxnSp>
          <p:nvCxnSpPr>
            <p:cNvPr id="142382" name="AutoShape 46"/>
            <p:cNvCxnSpPr>
              <a:cxnSpLocks noChangeShapeType="1"/>
              <a:stCxn id="142387" idx="0"/>
            </p:cNvCxnSpPr>
            <p:nvPr/>
          </p:nvCxnSpPr>
          <p:spPr bwMode="auto">
            <a:xfrm rot="16200000">
              <a:off x="3083" y="1095"/>
              <a:ext cx="369" cy="2"/>
            </a:xfrm>
            <a:prstGeom prst="curvedConnector3">
              <a:avLst>
                <a:gd name="adj1" fmla="val 49866"/>
              </a:avLst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  <p:cxnSp>
          <p:nvCxnSpPr>
            <p:cNvPr id="142383" name="AutoShape 47"/>
            <p:cNvCxnSpPr>
              <a:cxnSpLocks noChangeShapeType="1"/>
              <a:stCxn id="142387" idx="5"/>
            </p:cNvCxnSpPr>
            <p:nvPr/>
          </p:nvCxnSpPr>
          <p:spPr bwMode="auto">
            <a:xfrm flipV="1">
              <a:off x="3388" y="1544"/>
              <a:ext cx="410" cy="1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  <p:sp>
          <p:nvSpPr>
            <p:cNvPr id="142387" name="AutoShape 51"/>
            <p:cNvSpPr>
              <a:spLocks noChangeArrowheads="1"/>
            </p:cNvSpPr>
            <p:nvPr/>
          </p:nvSpPr>
          <p:spPr bwMode="auto">
            <a:xfrm>
              <a:off x="3025" y="1280"/>
              <a:ext cx="484" cy="530"/>
            </a:xfrm>
            <a:prstGeom prst="triangle">
              <a:avLst>
                <a:gd name="adj" fmla="val 50000"/>
              </a:avLst>
            </a:prstGeom>
            <a:solidFill>
              <a:srgbClr val="00FF00">
                <a:alpha val="50000"/>
              </a:srgbClr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3200">
                  <a:latin typeface="Times New Roman" panose="02020603050405020304" pitchFamily="18" charset="0"/>
                  <a:cs typeface="Times New Roman" panose="02020603050405020304" pitchFamily="18" charset="0"/>
                </a:rPr>
                <a:t>8</a:t>
              </a:r>
            </a:p>
          </p:txBody>
        </p:sp>
      </p:grpSp>
      <p:sp>
        <p:nvSpPr>
          <p:cNvPr id="142390" name="Text Box 54"/>
          <p:cNvSpPr txBox="1">
            <a:spLocks noChangeArrowheads="1"/>
          </p:cNvSpPr>
          <p:nvPr/>
        </p:nvSpPr>
        <p:spPr bwMode="auto">
          <a:xfrm>
            <a:off x="1657350" y="3491874"/>
            <a:ext cx="6719888" cy="111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wins if largest priority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seen </a:t>
            </a:r>
            <a:r>
              <a:rPr 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infinitely often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even</a:t>
            </a:r>
          </a:p>
        </p:txBody>
      </p:sp>
      <p:sp>
        <p:nvSpPr>
          <p:cNvPr id="142391" name="Text Box 55"/>
          <p:cNvSpPr txBox="1">
            <a:spLocks noChangeArrowheads="1"/>
          </p:cNvSpPr>
          <p:nvPr/>
        </p:nvSpPr>
        <p:spPr bwMode="auto">
          <a:xfrm>
            <a:off x="358775" y="4826391"/>
            <a:ext cx="9317038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Equivalent to many interesting problems</a:t>
            </a:r>
            <a:b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automata and verification:</a:t>
            </a:r>
          </a:p>
        </p:txBody>
      </p:sp>
      <p:sp>
        <p:nvSpPr>
          <p:cNvPr id="142392" name="Text Box 56"/>
          <p:cNvSpPr txBox="1">
            <a:spLocks noChangeArrowheads="1"/>
          </p:cNvSpPr>
          <p:nvPr/>
        </p:nvSpPr>
        <p:spPr bwMode="auto">
          <a:xfrm>
            <a:off x="939800" y="5968732"/>
            <a:ext cx="8154988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Font typeface="Wingdings" pitchFamily="2" charset="2"/>
              <a:buNone/>
            </a:pPr>
            <a:r>
              <a:rPr lang="en-US" sz="3200" b="1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Non-emptyness of </a:t>
            </a:r>
            <a:r>
              <a:rPr lang="en-US" sz="3200" b="1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-tree automata</a:t>
            </a:r>
          </a:p>
        </p:txBody>
      </p:sp>
      <p:sp>
        <p:nvSpPr>
          <p:cNvPr id="142393" name="Text Box 57"/>
          <p:cNvSpPr txBox="1">
            <a:spLocks noChangeArrowheads="1"/>
          </p:cNvSpPr>
          <p:nvPr/>
        </p:nvSpPr>
        <p:spPr bwMode="auto">
          <a:xfrm>
            <a:off x="939800" y="6497638"/>
            <a:ext cx="8154988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Font typeface="Wingdings" pitchFamily="2" charset="2"/>
              <a:buNone/>
            </a:pPr>
            <a:r>
              <a:rPr lang="en-US" sz="3200" b="1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modal -calculus model checking</a:t>
            </a:r>
          </a:p>
        </p:txBody>
      </p:sp>
    </p:spTree>
    <p:extLst>
      <p:ext uri="{BB962C8B-B14F-4D97-AF65-F5344CB8AC3E}">
        <p14:creationId xmlns:p14="http://schemas.microsoft.com/office/powerpoint/2010/main" val="169457882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390" grpId="0"/>
      <p:bldP spid="142391" grpId="0"/>
      <p:bldP spid="142392" grpId="0"/>
      <p:bldP spid="142393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92125" y="352425"/>
            <a:ext cx="5449888" cy="873125"/>
          </a:xfrm>
        </p:spPr>
        <p:txBody>
          <a:bodyPr/>
          <a:lstStyle/>
          <a:p>
            <a:r>
              <a:rPr lang="en-US" dirty="0">
                <a:solidFill>
                  <a:schemeClr val="accent2"/>
                </a:solidFill>
                <a:cs typeface="Times New Roman" panose="02020603050405020304" pitchFamily="18" charset="0"/>
              </a:rPr>
              <a:t>Parity Games (</a:t>
            </a:r>
            <a:r>
              <a:rPr lang="en-US" dirty="0">
                <a:solidFill>
                  <a:srgbClr val="FF0000"/>
                </a:solidFill>
                <a:cs typeface="Times New Roman" panose="02020603050405020304" pitchFamily="18" charset="0"/>
              </a:rPr>
              <a:t>PG</a:t>
            </a:r>
            <a:r>
              <a:rPr lang="en-US" dirty="0">
                <a:solidFill>
                  <a:schemeClr val="accent2"/>
                </a:solidFill>
                <a:cs typeface="Times New Roman" panose="02020603050405020304" pitchFamily="18" charset="0"/>
              </a:rPr>
              <a:t>s)</a:t>
            </a:r>
            <a:endParaRPr lang="en-US" dirty="0">
              <a:solidFill>
                <a:srgbClr val="336600"/>
              </a:solidFill>
              <a:cs typeface="Times New Roman" panose="02020603050405020304" pitchFamily="18" charset="0"/>
            </a:endParaRP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2514600" y="3367479"/>
            <a:ext cx="2343150" cy="1598612"/>
            <a:chOff x="768" y="1235"/>
            <a:chExt cx="1476" cy="1007"/>
          </a:xfrm>
        </p:grpSpPr>
        <p:cxnSp>
          <p:nvCxnSpPr>
            <p:cNvPr id="145412" name="AutoShape 4"/>
            <p:cNvCxnSpPr>
              <a:cxnSpLocks noChangeShapeType="1"/>
              <a:stCxn id="145416" idx="0"/>
            </p:cNvCxnSpPr>
            <p:nvPr/>
          </p:nvCxnSpPr>
          <p:spPr bwMode="auto">
            <a:xfrm rot="16200000">
              <a:off x="1732" y="1035"/>
              <a:ext cx="219" cy="619"/>
            </a:xfrm>
            <a:prstGeom prst="curvedConnector2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  <p:cxnSp>
          <p:nvCxnSpPr>
            <p:cNvPr id="145413" name="AutoShape 5"/>
            <p:cNvCxnSpPr>
              <a:cxnSpLocks noChangeShapeType="1"/>
              <a:stCxn id="145416" idx="1"/>
            </p:cNvCxnSpPr>
            <p:nvPr/>
          </p:nvCxnSpPr>
          <p:spPr bwMode="auto">
            <a:xfrm rot="10800000" flipV="1">
              <a:off x="768" y="1632"/>
              <a:ext cx="576" cy="1"/>
            </a:xfrm>
            <a:prstGeom prst="curvedConnector3">
              <a:avLst>
                <a:gd name="adj1" fmla="val 50000"/>
              </a:avLst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  <p:sp>
          <p:nvSpPr>
            <p:cNvPr id="145414" name="Text Box 6"/>
            <p:cNvSpPr txBox="1">
              <a:spLocks noChangeArrowheads="1"/>
            </p:cNvSpPr>
            <p:nvPr/>
          </p:nvSpPr>
          <p:spPr bwMode="auto">
            <a:xfrm>
              <a:off x="1014" y="1898"/>
              <a:ext cx="1008" cy="3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320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EVEN</a:t>
              </a:r>
            </a:p>
          </p:txBody>
        </p:sp>
        <p:cxnSp>
          <p:nvCxnSpPr>
            <p:cNvPr id="145415" name="AutoShape 7"/>
            <p:cNvCxnSpPr>
              <a:cxnSpLocks noChangeShapeType="1"/>
              <a:stCxn id="145416" idx="3"/>
            </p:cNvCxnSpPr>
            <p:nvPr/>
          </p:nvCxnSpPr>
          <p:spPr bwMode="auto">
            <a:xfrm>
              <a:off x="1719" y="1632"/>
              <a:ext cx="525" cy="1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  <p:sp>
          <p:nvSpPr>
            <p:cNvPr id="145416" name="Rectangle 8"/>
            <p:cNvSpPr>
              <a:spLocks noChangeArrowheads="1"/>
            </p:cNvSpPr>
            <p:nvPr/>
          </p:nvSpPr>
          <p:spPr bwMode="auto">
            <a:xfrm>
              <a:off x="1344" y="1454"/>
              <a:ext cx="375" cy="356"/>
            </a:xfrm>
            <a:prstGeom prst="rect">
              <a:avLst/>
            </a:prstGeom>
            <a:solidFill>
              <a:srgbClr val="FF0000">
                <a:alpha val="50000"/>
              </a:srgbClr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3200"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</a:p>
          </p:txBody>
        </p:sp>
      </p:grp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5667375" y="2853129"/>
            <a:ext cx="1657350" cy="2076450"/>
            <a:chOff x="2754" y="911"/>
            <a:chExt cx="1044" cy="1308"/>
          </a:xfrm>
        </p:grpSpPr>
        <p:sp>
          <p:nvSpPr>
            <p:cNvPr id="145418" name="Text Box 10"/>
            <p:cNvSpPr txBox="1">
              <a:spLocks noChangeArrowheads="1"/>
            </p:cNvSpPr>
            <p:nvPr/>
          </p:nvSpPr>
          <p:spPr bwMode="auto">
            <a:xfrm>
              <a:off x="2754" y="1875"/>
              <a:ext cx="1008" cy="3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3200">
                  <a:solidFill>
                    <a:srgbClr val="00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ODD</a:t>
              </a:r>
            </a:p>
          </p:txBody>
        </p:sp>
        <p:cxnSp>
          <p:nvCxnSpPr>
            <p:cNvPr id="145419" name="AutoShape 11"/>
            <p:cNvCxnSpPr>
              <a:cxnSpLocks noChangeShapeType="1"/>
              <a:stCxn id="145421" idx="0"/>
            </p:cNvCxnSpPr>
            <p:nvPr/>
          </p:nvCxnSpPr>
          <p:spPr bwMode="auto">
            <a:xfrm rot="16200000">
              <a:off x="3083" y="1095"/>
              <a:ext cx="369" cy="2"/>
            </a:xfrm>
            <a:prstGeom prst="curvedConnector3">
              <a:avLst>
                <a:gd name="adj1" fmla="val 49866"/>
              </a:avLst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  <p:cxnSp>
          <p:nvCxnSpPr>
            <p:cNvPr id="145420" name="AutoShape 12"/>
            <p:cNvCxnSpPr>
              <a:cxnSpLocks noChangeShapeType="1"/>
              <a:stCxn id="145421" idx="5"/>
            </p:cNvCxnSpPr>
            <p:nvPr/>
          </p:nvCxnSpPr>
          <p:spPr bwMode="auto">
            <a:xfrm flipV="1">
              <a:off x="3388" y="1544"/>
              <a:ext cx="410" cy="1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  <p:sp>
          <p:nvSpPr>
            <p:cNvPr id="145421" name="AutoShape 13"/>
            <p:cNvSpPr>
              <a:spLocks noChangeArrowheads="1"/>
            </p:cNvSpPr>
            <p:nvPr/>
          </p:nvSpPr>
          <p:spPr bwMode="auto">
            <a:xfrm>
              <a:off x="3025" y="1280"/>
              <a:ext cx="484" cy="530"/>
            </a:xfrm>
            <a:prstGeom prst="triangle">
              <a:avLst>
                <a:gd name="adj" fmla="val 50000"/>
              </a:avLst>
            </a:prstGeom>
            <a:solidFill>
              <a:srgbClr val="00FF00">
                <a:alpha val="50000"/>
              </a:srgbClr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3200">
                  <a:latin typeface="Times New Roman" panose="02020603050405020304" pitchFamily="18" charset="0"/>
                  <a:cs typeface="Times New Roman" panose="02020603050405020304" pitchFamily="18" charset="0"/>
                </a:rPr>
                <a:t>8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45425" name="Text Box 17"/>
              <p:cNvSpPr txBox="1">
                <a:spLocks noChangeArrowheads="1"/>
              </p:cNvSpPr>
              <p:nvPr/>
            </p:nvSpPr>
            <p:spPr bwMode="auto">
              <a:xfrm>
                <a:off x="1131888" y="5175999"/>
                <a:ext cx="7696200" cy="55855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Replace priority </a:t>
                </a:r>
                <a14:m>
                  <m:oMath xmlns:m="http://schemas.openxmlformats.org/officeDocument/2006/math">
                    <m:r>
                      <a:rPr lang="en-US" sz="320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𝑘</m:t>
                    </m:r>
                  </m:oMath>
                </a14:m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by </a:t>
                </a:r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payoff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32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32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32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e>
                        </m:d>
                      </m:e>
                      <m:sup>
                        <m: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sup>
                    </m:sSup>
                  </m:oMath>
                </a14:m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3200" i="1" baseline="30000" dirty="0">
                  <a:solidFill>
                    <a:schemeClr val="accent2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</mc:Choice>
        <mc:Fallback xmlns="">
          <p:sp>
            <p:nvSpPr>
              <p:cNvPr id="145425" name="Text 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131888" y="5175999"/>
                <a:ext cx="7696200" cy="558551"/>
              </a:xfrm>
              <a:prstGeom prst="rect">
                <a:avLst/>
              </a:prstGeom>
              <a:blipFill>
                <a:blip r:embed="rId8"/>
                <a:stretch>
                  <a:fillRect t="-19565" b="-33696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5426" name="AutoShape 18"/>
          <p:cNvSpPr>
            <a:spLocks noChangeArrowheads="1"/>
          </p:cNvSpPr>
          <p:nvPr/>
        </p:nvSpPr>
        <p:spPr bwMode="auto">
          <a:xfrm>
            <a:off x="1398588" y="1209675"/>
            <a:ext cx="755650" cy="361950"/>
          </a:xfrm>
          <a:prstGeom prst="rightArrow">
            <a:avLst>
              <a:gd name="adj1" fmla="val 50000"/>
              <a:gd name="adj2" fmla="val 52193"/>
            </a:avLst>
          </a:prstGeom>
          <a:solidFill>
            <a:srgbClr val="00B8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he-IL"/>
          </a:p>
        </p:txBody>
      </p:sp>
      <p:sp>
        <p:nvSpPr>
          <p:cNvPr id="145427" name="Rectangle 19"/>
          <p:cNvSpPr>
            <a:spLocks noChangeArrowheads="1"/>
          </p:cNvSpPr>
          <p:nvPr/>
        </p:nvSpPr>
        <p:spPr bwMode="auto">
          <a:xfrm>
            <a:off x="2024063" y="954088"/>
            <a:ext cx="8056562" cy="8731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4400" dirty="0">
                <a:solidFill>
                  <a:schemeClr val="accent2"/>
                </a:solidFill>
                <a:latin typeface="+mj-lt"/>
                <a:cs typeface="Times New Roman" panose="02020603050405020304" pitchFamily="18" charset="0"/>
              </a:rPr>
              <a:t>Mean Payoff Games (</a:t>
            </a:r>
            <a:r>
              <a:rPr lang="en-US" sz="4400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MPG</a:t>
            </a:r>
            <a:r>
              <a:rPr lang="en-US" sz="4400" dirty="0">
                <a:solidFill>
                  <a:schemeClr val="accent2"/>
                </a:solidFill>
                <a:latin typeface="+mj-lt"/>
                <a:cs typeface="Times New Roman" panose="02020603050405020304" pitchFamily="18" charset="0"/>
              </a:rPr>
              <a:t>s)</a:t>
            </a:r>
            <a:endParaRPr lang="en-US" sz="4400" dirty="0">
              <a:solidFill>
                <a:srgbClr val="3366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45428" name="Text Box 20"/>
          <p:cNvSpPr txBox="1">
            <a:spLocks noChangeArrowheads="1"/>
          </p:cNvSpPr>
          <p:nvPr/>
        </p:nvSpPr>
        <p:spPr bwMode="auto">
          <a:xfrm>
            <a:off x="1131888" y="5836399"/>
            <a:ext cx="7696200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Move payoffs to outgoing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edges.</a:t>
            </a:r>
            <a:endParaRPr lang="en-US" sz="3200" i="1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Symbol" pitchFamily="18" charset="2"/>
            </a:endParaRPr>
          </a:p>
        </p:txBody>
      </p:sp>
      <p:sp>
        <p:nvSpPr>
          <p:cNvPr id="145429" name="Text Box 21"/>
          <p:cNvSpPr txBox="1">
            <a:spLocks noChangeArrowheads="1"/>
          </p:cNvSpPr>
          <p:nvPr/>
        </p:nvSpPr>
        <p:spPr bwMode="auto">
          <a:xfrm>
            <a:off x="2755900" y="1729447"/>
            <a:ext cx="6253163" cy="550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dirty="0">
                <a:solidFill>
                  <a:srgbClr val="99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en-US" sz="3200" dirty="0" err="1">
                <a:solidFill>
                  <a:srgbClr val="99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Stirling</a:t>
            </a:r>
            <a:r>
              <a:rPr lang="en-US" sz="3200" dirty="0">
                <a:solidFill>
                  <a:srgbClr val="99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(1993)]   [</a:t>
            </a:r>
            <a:r>
              <a:rPr lang="en-US" sz="3200" dirty="0" err="1">
                <a:solidFill>
                  <a:srgbClr val="99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Puri</a:t>
            </a:r>
            <a:r>
              <a:rPr lang="en-US" sz="3200" dirty="0">
                <a:solidFill>
                  <a:srgbClr val="99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(1995)]</a:t>
            </a:r>
          </a:p>
        </p:txBody>
      </p:sp>
      <p:pic>
        <p:nvPicPr>
          <p:cNvPr id="145431" name="Picture 23" descr="TP_tmp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708400" y="2911866"/>
            <a:ext cx="669925" cy="3937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145432" name="Picture 24" descr="TP_tmp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635250" y="3513529"/>
            <a:ext cx="669925" cy="3937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145433" name="Picture 25" descr="TP_tmp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198938" y="3513529"/>
            <a:ext cx="669925" cy="3937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145435" name="Picture 27" descr="TP_tmp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604000" y="2911866"/>
            <a:ext cx="393700" cy="3937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145436" name="Picture 28" descr="TP_tmp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085013" y="3994541"/>
            <a:ext cx="393700" cy="3937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24" name="Text Box 20"/>
          <p:cNvSpPr txBox="1">
            <a:spLocks noChangeArrowheads="1"/>
          </p:cNvSpPr>
          <p:nvPr/>
        </p:nvSpPr>
        <p:spPr bwMode="auto">
          <a:xfrm>
            <a:off x="-1" y="6615521"/>
            <a:ext cx="10080625" cy="550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cycle is 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positive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iff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its highest priority is 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even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i="1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Symbol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42747118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5425" grpId="0"/>
      <p:bldP spid="145428" grpId="0"/>
      <p:bldP spid="24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52"/>
          <p:cNvGrpSpPr>
            <a:grpSpLocks/>
          </p:cNvGrpSpPr>
          <p:nvPr/>
        </p:nvGrpSpPr>
        <p:grpSpPr bwMode="auto">
          <a:xfrm>
            <a:off x="3657831" y="2924328"/>
            <a:ext cx="2897187" cy="2894013"/>
            <a:chOff x="1646" y="1736"/>
            <a:chExt cx="1825" cy="1823"/>
          </a:xfrm>
        </p:grpSpPr>
        <p:sp>
          <p:nvSpPr>
            <p:cNvPr id="3" name="Line 342"/>
            <p:cNvSpPr>
              <a:spLocks noChangeShapeType="1"/>
            </p:cNvSpPr>
            <p:nvPr/>
          </p:nvSpPr>
          <p:spPr bwMode="auto">
            <a:xfrm rot="5400000">
              <a:off x="2568" y="2639"/>
              <a:ext cx="0" cy="1807"/>
            </a:xfrm>
            <a:prstGeom prst="line">
              <a:avLst/>
            </a:prstGeom>
            <a:noFill/>
            <a:ln w="38100">
              <a:solidFill>
                <a:srgbClr val="800080"/>
              </a:solidFill>
              <a:round/>
              <a:headEnd type="stealth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4" name="Line 343"/>
            <p:cNvSpPr>
              <a:spLocks noChangeShapeType="1"/>
            </p:cNvSpPr>
            <p:nvPr/>
          </p:nvSpPr>
          <p:spPr bwMode="auto">
            <a:xfrm>
              <a:off x="3467" y="1752"/>
              <a:ext cx="0" cy="1807"/>
            </a:xfrm>
            <a:prstGeom prst="line">
              <a:avLst/>
            </a:prstGeom>
            <a:noFill/>
            <a:ln w="38100">
              <a:solidFill>
                <a:srgbClr val="800080"/>
              </a:solidFill>
              <a:round/>
              <a:headEnd type="none" w="lg" len="lg"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5" name="Line 344"/>
            <p:cNvSpPr>
              <a:spLocks noChangeShapeType="1"/>
            </p:cNvSpPr>
            <p:nvPr/>
          </p:nvSpPr>
          <p:spPr bwMode="auto">
            <a:xfrm>
              <a:off x="1646" y="1736"/>
              <a:ext cx="0" cy="1807"/>
            </a:xfrm>
            <a:prstGeom prst="line">
              <a:avLst/>
            </a:prstGeom>
            <a:noFill/>
            <a:ln w="38100">
              <a:solidFill>
                <a:srgbClr val="800080"/>
              </a:solidFill>
              <a:round/>
              <a:headEnd type="none" w="lg" len="lg"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6" name="Line 345"/>
            <p:cNvSpPr>
              <a:spLocks noChangeShapeType="1"/>
            </p:cNvSpPr>
            <p:nvPr/>
          </p:nvSpPr>
          <p:spPr bwMode="auto">
            <a:xfrm rot="-5400000">
              <a:off x="2564" y="835"/>
              <a:ext cx="0" cy="1807"/>
            </a:xfrm>
            <a:prstGeom prst="line">
              <a:avLst/>
            </a:prstGeom>
            <a:noFill/>
            <a:ln w="38100">
              <a:solidFill>
                <a:srgbClr val="800080"/>
              </a:solidFill>
              <a:round/>
              <a:headEnd type="none" w="lg" len="lg"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</p:grpSp>
      <p:grpSp>
        <p:nvGrpSpPr>
          <p:cNvPr id="7" name="Group 349"/>
          <p:cNvGrpSpPr>
            <a:grpSpLocks/>
          </p:cNvGrpSpPr>
          <p:nvPr/>
        </p:nvGrpSpPr>
        <p:grpSpPr bwMode="auto">
          <a:xfrm>
            <a:off x="3045056" y="1471766"/>
            <a:ext cx="2897187" cy="2894012"/>
            <a:chOff x="1260" y="821"/>
            <a:chExt cx="1825" cy="1823"/>
          </a:xfrm>
        </p:grpSpPr>
        <p:sp>
          <p:nvSpPr>
            <p:cNvPr id="8" name="Line 334"/>
            <p:cNvSpPr>
              <a:spLocks noChangeShapeType="1"/>
            </p:cNvSpPr>
            <p:nvPr/>
          </p:nvSpPr>
          <p:spPr bwMode="auto">
            <a:xfrm rot="5400000">
              <a:off x="2182" y="1724"/>
              <a:ext cx="0" cy="1807"/>
            </a:xfrm>
            <a:prstGeom prst="line">
              <a:avLst/>
            </a:prstGeom>
            <a:noFill/>
            <a:ln w="38100">
              <a:solidFill>
                <a:srgbClr val="FF00FF"/>
              </a:solidFill>
              <a:round/>
              <a:headEnd type="stealth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9" name="Line 335"/>
            <p:cNvSpPr>
              <a:spLocks noChangeShapeType="1"/>
            </p:cNvSpPr>
            <p:nvPr/>
          </p:nvSpPr>
          <p:spPr bwMode="auto">
            <a:xfrm>
              <a:off x="3081" y="837"/>
              <a:ext cx="0" cy="1807"/>
            </a:xfrm>
            <a:prstGeom prst="line">
              <a:avLst/>
            </a:prstGeom>
            <a:noFill/>
            <a:ln w="38100">
              <a:solidFill>
                <a:srgbClr val="FF00FF"/>
              </a:solidFill>
              <a:round/>
              <a:headEnd type="none" w="lg" len="lg"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0" name="Line 336"/>
            <p:cNvSpPr>
              <a:spLocks noChangeShapeType="1"/>
            </p:cNvSpPr>
            <p:nvPr/>
          </p:nvSpPr>
          <p:spPr bwMode="auto">
            <a:xfrm>
              <a:off x="1260" y="821"/>
              <a:ext cx="0" cy="1807"/>
            </a:xfrm>
            <a:prstGeom prst="line">
              <a:avLst/>
            </a:prstGeom>
            <a:noFill/>
            <a:ln w="38100">
              <a:solidFill>
                <a:srgbClr val="FF00FF"/>
              </a:solidFill>
              <a:round/>
              <a:headEnd type="none" w="lg" len="lg"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1" name="Line 337"/>
            <p:cNvSpPr>
              <a:spLocks noChangeShapeType="1"/>
            </p:cNvSpPr>
            <p:nvPr/>
          </p:nvSpPr>
          <p:spPr bwMode="auto">
            <a:xfrm rot="-5400000">
              <a:off x="2178" y="-80"/>
              <a:ext cx="0" cy="1807"/>
            </a:xfrm>
            <a:prstGeom prst="line">
              <a:avLst/>
            </a:prstGeom>
            <a:noFill/>
            <a:ln w="38100">
              <a:solidFill>
                <a:srgbClr val="FF00FF"/>
              </a:solidFill>
              <a:round/>
              <a:headEnd type="stealth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</p:grpSp>
      <p:grpSp>
        <p:nvGrpSpPr>
          <p:cNvPr id="12" name="Group 351"/>
          <p:cNvGrpSpPr>
            <a:grpSpLocks/>
          </p:cNvGrpSpPr>
          <p:nvPr/>
        </p:nvGrpSpPr>
        <p:grpSpPr bwMode="auto">
          <a:xfrm>
            <a:off x="4127731" y="2743353"/>
            <a:ext cx="2897187" cy="2894013"/>
            <a:chOff x="1942" y="1622"/>
            <a:chExt cx="1825" cy="1823"/>
          </a:xfrm>
        </p:grpSpPr>
        <p:sp>
          <p:nvSpPr>
            <p:cNvPr id="13" name="Line 338"/>
            <p:cNvSpPr>
              <a:spLocks noChangeShapeType="1"/>
            </p:cNvSpPr>
            <p:nvPr/>
          </p:nvSpPr>
          <p:spPr bwMode="auto">
            <a:xfrm rot="5400000">
              <a:off x="2864" y="2525"/>
              <a:ext cx="0" cy="1807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 type="stealth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4" name="Line 339"/>
            <p:cNvSpPr>
              <a:spLocks noChangeShapeType="1"/>
            </p:cNvSpPr>
            <p:nvPr/>
          </p:nvSpPr>
          <p:spPr bwMode="auto">
            <a:xfrm>
              <a:off x="3763" y="1638"/>
              <a:ext cx="0" cy="1807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 type="none" w="lg" len="lg"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5" name="Line 340"/>
            <p:cNvSpPr>
              <a:spLocks noChangeShapeType="1"/>
            </p:cNvSpPr>
            <p:nvPr/>
          </p:nvSpPr>
          <p:spPr bwMode="auto">
            <a:xfrm>
              <a:off x="1942" y="1622"/>
              <a:ext cx="0" cy="1807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 type="none" w="lg" len="lg"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6" name="Line 341"/>
            <p:cNvSpPr>
              <a:spLocks noChangeShapeType="1"/>
            </p:cNvSpPr>
            <p:nvPr/>
          </p:nvSpPr>
          <p:spPr bwMode="auto">
            <a:xfrm rot="-5400000">
              <a:off x="2860" y="721"/>
              <a:ext cx="0" cy="1807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 type="stealth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</p:grpSp>
      <p:grpSp>
        <p:nvGrpSpPr>
          <p:cNvPr id="17" name="Group 353"/>
          <p:cNvGrpSpPr>
            <a:grpSpLocks/>
          </p:cNvGrpSpPr>
          <p:nvPr/>
        </p:nvGrpSpPr>
        <p:grpSpPr bwMode="auto">
          <a:xfrm>
            <a:off x="3491143" y="3679978"/>
            <a:ext cx="2897188" cy="2894013"/>
            <a:chOff x="1541" y="2212"/>
            <a:chExt cx="1825" cy="1823"/>
          </a:xfrm>
        </p:grpSpPr>
        <p:sp>
          <p:nvSpPr>
            <p:cNvPr id="18" name="Line 330"/>
            <p:cNvSpPr>
              <a:spLocks noChangeShapeType="1"/>
            </p:cNvSpPr>
            <p:nvPr/>
          </p:nvSpPr>
          <p:spPr bwMode="auto">
            <a:xfrm rot="5400000">
              <a:off x="2463" y="3115"/>
              <a:ext cx="0" cy="1807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 type="stealth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9" name="Line 331"/>
            <p:cNvSpPr>
              <a:spLocks noChangeShapeType="1"/>
            </p:cNvSpPr>
            <p:nvPr/>
          </p:nvSpPr>
          <p:spPr bwMode="auto">
            <a:xfrm>
              <a:off x="3362" y="2228"/>
              <a:ext cx="0" cy="1807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 type="stealth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20" name="Line 332"/>
            <p:cNvSpPr>
              <a:spLocks noChangeShapeType="1"/>
            </p:cNvSpPr>
            <p:nvPr/>
          </p:nvSpPr>
          <p:spPr bwMode="auto">
            <a:xfrm>
              <a:off x="1541" y="2212"/>
              <a:ext cx="0" cy="1807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 type="stealth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21" name="Line 333"/>
            <p:cNvSpPr>
              <a:spLocks noChangeShapeType="1"/>
            </p:cNvSpPr>
            <p:nvPr/>
          </p:nvSpPr>
          <p:spPr bwMode="auto">
            <a:xfrm rot="-5400000">
              <a:off x="2459" y="1311"/>
              <a:ext cx="0" cy="1807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 type="stealth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</p:grpSp>
      <p:grpSp>
        <p:nvGrpSpPr>
          <p:cNvPr id="22" name="Group 347"/>
          <p:cNvGrpSpPr>
            <a:grpSpLocks/>
          </p:cNvGrpSpPr>
          <p:nvPr/>
        </p:nvGrpSpPr>
        <p:grpSpPr bwMode="auto">
          <a:xfrm>
            <a:off x="2408468" y="2381403"/>
            <a:ext cx="2897188" cy="2894013"/>
            <a:chOff x="859" y="1394"/>
            <a:chExt cx="1825" cy="1823"/>
          </a:xfrm>
        </p:grpSpPr>
        <p:sp>
          <p:nvSpPr>
            <p:cNvPr id="23" name="Line 326"/>
            <p:cNvSpPr>
              <a:spLocks noChangeShapeType="1"/>
            </p:cNvSpPr>
            <p:nvPr/>
          </p:nvSpPr>
          <p:spPr bwMode="auto">
            <a:xfrm rot="5400000">
              <a:off x="1781" y="2297"/>
              <a:ext cx="0" cy="1807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 type="stealth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24" name="Line 327"/>
            <p:cNvSpPr>
              <a:spLocks noChangeShapeType="1"/>
            </p:cNvSpPr>
            <p:nvPr/>
          </p:nvSpPr>
          <p:spPr bwMode="auto">
            <a:xfrm>
              <a:off x="2680" y="1410"/>
              <a:ext cx="0" cy="1807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 type="stealth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25" name="Line 328"/>
            <p:cNvSpPr>
              <a:spLocks noChangeShapeType="1"/>
            </p:cNvSpPr>
            <p:nvPr/>
          </p:nvSpPr>
          <p:spPr bwMode="auto">
            <a:xfrm>
              <a:off x="859" y="1394"/>
              <a:ext cx="0" cy="1807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 type="stealth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26" name="Line 329"/>
            <p:cNvSpPr>
              <a:spLocks noChangeShapeType="1"/>
            </p:cNvSpPr>
            <p:nvPr/>
          </p:nvSpPr>
          <p:spPr bwMode="auto">
            <a:xfrm rot="-5400000">
              <a:off x="1777" y="493"/>
              <a:ext cx="0" cy="1807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 type="stealth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</p:grpSp>
      <p:grpSp>
        <p:nvGrpSpPr>
          <p:cNvPr id="27" name="Group 350"/>
          <p:cNvGrpSpPr>
            <a:grpSpLocks/>
          </p:cNvGrpSpPr>
          <p:nvPr/>
        </p:nvGrpSpPr>
        <p:grpSpPr bwMode="auto">
          <a:xfrm>
            <a:off x="4264256" y="1990878"/>
            <a:ext cx="2897187" cy="2894013"/>
            <a:chOff x="2028" y="1148"/>
            <a:chExt cx="1825" cy="1823"/>
          </a:xfrm>
        </p:grpSpPr>
        <p:sp>
          <p:nvSpPr>
            <p:cNvPr id="28" name="Line 322"/>
            <p:cNvSpPr>
              <a:spLocks noChangeShapeType="1"/>
            </p:cNvSpPr>
            <p:nvPr/>
          </p:nvSpPr>
          <p:spPr bwMode="auto">
            <a:xfrm rot="5400000">
              <a:off x="2950" y="2051"/>
              <a:ext cx="0" cy="1807"/>
            </a:xfrm>
            <a:prstGeom prst="line">
              <a:avLst/>
            </a:prstGeom>
            <a:noFill/>
            <a:ln w="38100">
              <a:solidFill>
                <a:srgbClr val="FF99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29" name="Line 323"/>
            <p:cNvSpPr>
              <a:spLocks noChangeShapeType="1"/>
            </p:cNvSpPr>
            <p:nvPr/>
          </p:nvSpPr>
          <p:spPr bwMode="auto">
            <a:xfrm>
              <a:off x="3849" y="1164"/>
              <a:ext cx="0" cy="1807"/>
            </a:xfrm>
            <a:prstGeom prst="line">
              <a:avLst/>
            </a:prstGeom>
            <a:noFill/>
            <a:ln w="38100">
              <a:solidFill>
                <a:srgbClr val="FF99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30" name="Line 324"/>
            <p:cNvSpPr>
              <a:spLocks noChangeShapeType="1"/>
            </p:cNvSpPr>
            <p:nvPr/>
          </p:nvSpPr>
          <p:spPr bwMode="auto">
            <a:xfrm>
              <a:off x="2028" y="1148"/>
              <a:ext cx="0" cy="1807"/>
            </a:xfrm>
            <a:prstGeom prst="line">
              <a:avLst/>
            </a:prstGeom>
            <a:noFill/>
            <a:ln w="38100">
              <a:solidFill>
                <a:srgbClr val="FF99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31" name="Line 325"/>
            <p:cNvSpPr>
              <a:spLocks noChangeShapeType="1"/>
            </p:cNvSpPr>
            <p:nvPr/>
          </p:nvSpPr>
          <p:spPr bwMode="auto">
            <a:xfrm rot="-5400000">
              <a:off x="2946" y="247"/>
              <a:ext cx="0" cy="1807"/>
            </a:xfrm>
            <a:prstGeom prst="line">
              <a:avLst/>
            </a:prstGeom>
            <a:noFill/>
            <a:ln w="38100">
              <a:solidFill>
                <a:srgbClr val="FF99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</p:grpSp>
      <p:grpSp>
        <p:nvGrpSpPr>
          <p:cNvPr id="32" name="Group 348"/>
          <p:cNvGrpSpPr>
            <a:grpSpLocks/>
          </p:cNvGrpSpPr>
          <p:nvPr/>
        </p:nvGrpSpPr>
        <p:grpSpPr bwMode="auto">
          <a:xfrm>
            <a:off x="2872018" y="2206778"/>
            <a:ext cx="2897188" cy="2894013"/>
            <a:chOff x="1151" y="1284"/>
            <a:chExt cx="1825" cy="1823"/>
          </a:xfrm>
        </p:grpSpPr>
        <p:sp>
          <p:nvSpPr>
            <p:cNvPr id="33" name="Line 318"/>
            <p:cNvSpPr>
              <a:spLocks noChangeShapeType="1"/>
            </p:cNvSpPr>
            <p:nvPr/>
          </p:nvSpPr>
          <p:spPr bwMode="auto">
            <a:xfrm rot="5400000">
              <a:off x="2073" y="2187"/>
              <a:ext cx="0" cy="1807"/>
            </a:xfrm>
            <a:prstGeom prst="line">
              <a:avLst/>
            </a:prstGeom>
            <a:noFill/>
            <a:ln w="38100">
              <a:solidFill>
                <a:srgbClr val="FF99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34" name="Line 319"/>
            <p:cNvSpPr>
              <a:spLocks noChangeShapeType="1"/>
            </p:cNvSpPr>
            <p:nvPr/>
          </p:nvSpPr>
          <p:spPr bwMode="auto">
            <a:xfrm>
              <a:off x="2972" y="1300"/>
              <a:ext cx="0" cy="1807"/>
            </a:xfrm>
            <a:prstGeom prst="line">
              <a:avLst/>
            </a:prstGeom>
            <a:noFill/>
            <a:ln w="38100">
              <a:solidFill>
                <a:srgbClr val="FF99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35" name="Line 320"/>
            <p:cNvSpPr>
              <a:spLocks noChangeShapeType="1"/>
            </p:cNvSpPr>
            <p:nvPr/>
          </p:nvSpPr>
          <p:spPr bwMode="auto">
            <a:xfrm>
              <a:off x="1151" y="1284"/>
              <a:ext cx="0" cy="1807"/>
            </a:xfrm>
            <a:prstGeom prst="line">
              <a:avLst/>
            </a:prstGeom>
            <a:noFill/>
            <a:ln w="38100">
              <a:solidFill>
                <a:srgbClr val="FF99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36" name="Line 321"/>
            <p:cNvSpPr>
              <a:spLocks noChangeShapeType="1"/>
            </p:cNvSpPr>
            <p:nvPr/>
          </p:nvSpPr>
          <p:spPr bwMode="auto">
            <a:xfrm rot="-5400000">
              <a:off x="2069" y="383"/>
              <a:ext cx="0" cy="1807"/>
            </a:xfrm>
            <a:prstGeom prst="line">
              <a:avLst/>
            </a:prstGeom>
            <a:noFill/>
            <a:ln w="38100">
              <a:solidFill>
                <a:srgbClr val="FF99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</p:grpSp>
      <p:grpSp>
        <p:nvGrpSpPr>
          <p:cNvPr id="37" name="Group 346"/>
          <p:cNvGrpSpPr>
            <a:grpSpLocks/>
          </p:cNvGrpSpPr>
          <p:nvPr/>
        </p:nvGrpSpPr>
        <p:grpSpPr bwMode="auto">
          <a:xfrm>
            <a:off x="2238606" y="3143403"/>
            <a:ext cx="2897187" cy="2894013"/>
            <a:chOff x="752" y="1874"/>
            <a:chExt cx="1825" cy="1823"/>
          </a:xfrm>
        </p:grpSpPr>
        <p:sp>
          <p:nvSpPr>
            <p:cNvPr id="38" name="Line 312"/>
            <p:cNvSpPr>
              <a:spLocks noChangeShapeType="1"/>
            </p:cNvSpPr>
            <p:nvPr/>
          </p:nvSpPr>
          <p:spPr bwMode="auto">
            <a:xfrm rot="5400000">
              <a:off x="1674" y="2777"/>
              <a:ext cx="0" cy="1807"/>
            </a:xfrm>
            <a:prstGeom prst="line">
              <a:avLst/>
            </a:prstGeom>
            <a:noFill/>
            <a:ln w="38100">
              <a:solidFill>
                <a:srgbClr val="FF99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39" name="Line 313"/>
            <p:cNvSpPr>
              <a:spLocks noChangeShapeType="1"/>
            </p:cNvSpPr>
            <p:nvPr/>
          </p:nvSpPr>
          <p:spPr bwMode="auto">
            <a:xfrm>
              <a:off x="2573" y="1890"/>
              <a:ext cx="0" cy="1807"/>
            </a:xfrm>
            <a:prstGeom prst="line">
              <a:avLst/>
            </a:prstGeom>
            <a:noFill/>
            <a:ln w="38100">
              <a:solidFill>
                <a:srgbClr val="FF99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40" name="Line 308"/>
            <p:cNvSpPr>
              <a:spLocks noChangeShapeType="1"/>
            </p:cNvSpPr>
            <p:nvPr/>
          </p:nvSpPr>
          <p:spPr bwMode="auto">
            <a:xfrm>
              <a:off x="752" y="1874"/>
              <a:ext cx="0" cy="1807"/>
            </a:xfrm>
            <a:prstGeom prst="line">
              <a:avLst/>
            </a:prstGeom>
            <a:noFill/>
            <a:ln w="38100">
              <a:solidFill>
                <a:srgbClr val="FF99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41" name="Line 311"/>
            <p:cNvSpPr>
              <a:spLocks noChangeShapeType="1"/>
            </p:cNvSpPr>
            <p:nvPr/>
          </p:nvSpPr>
          <p:spPr bwMode="auto">
            <a:xfrm rot="-5400000">
              <a:off x="1670" y="973"/>
              <a:ext cx="0" cy="1807"/>
            </a:xfrm>
            <a:prstGeom prst="line">
              <a:avLst/>
            </a:prstGeom>
            <a:noFill/>
            <a:ln w="38100">
              <a:solidFill>
                <a:srgbClr val="FF99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</p:grpSp>
      <p:grpSp>
        <p:nvGrpSpPr>
          <p:cNvPr id="42" name="Group 244"/>
          <p:cNvGrpSpPr>
            <a:grpSpLocks/>
          </p:cNvGrpSpPr>
          <p:nvPr/>
        </p:nvGrpSpPr>
        <p:grpSpPr bwMode="auto">
          <a:xfrm>
            <a:off x="2167168" y="1403503"/>
            <a:ext cx="2139950" cy="2344738"/>
            <a:chOff x="707" y="778"/>
            <a:chExt cx="1348" cy="1477"/>
          </a:xfrm>
        </p:grpSpPr>
        <p:sp>
          <p:nvSpPr>
            <p:cNvPr id="43" name="Line 125"/>
            <p:cNvSpPr>
              <a:spLocks noChangeShapeType="1"/>
            </p:cNvSpPr>
            <p:nvPr/>
          </p:nvSpPr>
          <p:spPr bwMode="auto">
            <a:xfrm flipV="1">
              <a:off x="737" y="1395"/>
              <a:ext cx="96" cy="479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44" name="Line 129"/>
            <p:cNvSpPr>
              <a:spLocks noChangeShapeType="1"/>
            </p:cNvSpPr>
            <p:nvPr/>
          </p:nvSpPr>
          <p:spPr bwMode="auto">
            <a:xfrm flipV="1">
              <a:off x="1135" y="820"/>
              <a:ext cx="96" cy="479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 type="stealth" w="med" len="lg"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45" name="Line 143"/>
            <p:cNvSpPr>
              <a:spLocks noChangeShapeType="1"/>
            </p:cNvSpPr>
            <p:nvPr/>
          </p:nvSpPr>
          <p:spPr bwMode="auto">
            <a:xfrm flipV="1">
              <a:off x="840" y="820"/>
              <a:ext cx="383" cy="57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46" name="Line 144"/>
            <p:cNvSpPr>
              <a:spLocks noChangeShapeType="1"/>
            </p:cNvSpPr>
            <p:nvPr/>
          </p:nvSpPr>
          <p:spPr bwMode="auto">
            <a:xfrm flipV="1">
              <a:off x="752" y="1289"/>
              <a:ext cx="383" cy="57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47" name="Line 145"/>
            <p:cNvSpPr>
              <a:spLocks noChangeShapeType="1"/>
            </p:cNvSpPr>
            <p:nvPr/>
          </p:nvSpPr>
          <p:spPr bwMode="auto">
            <a:xfrm flipV="1">
              <a:off x="1531" y="1727"/>
              <a:ext cx="96" cy="479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 type="stealth" w="med" len="lg"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48" name="Line 146"/>
            <p:cNvSpPr>
              <a:spLocks noChangeShapeType="1"/>
            </p:cNvSpPr>
            <p:nvPr/>
          </p:nvSpPr>
          <p:spPr bwMode="auto">
            <a:xfrm flipV="1">
              <a:off x="1928" y="1151"/>
              <a:ext cx="96" cy="479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49" name="Line 147"/>
            <p:cNvSpPr>
              <a:spLocks noChangeShapeType="1"/>
            </p:cNvSpPr>
            <p:nvPr/>
          </p:nvSpPr>
          <p:spPr bwMode="auto">
            <a:xfrm flipV="1">
              <a:off x="1629" y="1151"/>
              <a:ext cx="383" cy="57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50" name="Line 148"/>
            <p:cNvSpPr>
              <a:spLocks noChangeShapeType="1"/>
            </p:cNvSpPr>
            <p:nvPr/>
          </p:nvSpPr>
          <p:spPr bwMode="auto">
            <a:xfrm flipV="1">
              <a:off x="1543" y="1629"/>
              <a:ext cx="383" cy="57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51" name="Line 152"/>
            <p:cNvSpPr>
              <a:spLocks noChangeShapeType="1"/>
            </p:cNvSpPr>
            <p:nvPr/>
          </p:nvSpPr>
          <p:spPr bwMode="auto">
            <a:xfrm>
              <a:off x="1207" y="821"/>
              <a:ext cx="813" cy="33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 type="stealth" w="med" len="lg"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52" name="Line 153"/>
            <p:cNvSpPr>
              <a:spLocks noChangeShapeType="1"/>
            </p:cNvSpPr>
            <p:nvPr/>
          </p:nvSpPr>
          <p:spPr bwMode="auto">
            <a:xfrm>
              <a:off x="1128" y="1295"/>
              <a:ext cx="813" cy="33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 type="stealth" w="med" len="lg"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53" name="Line 154"/>
            <p:cNvSpPr>
              <a:spLocks noChangeShapeType="1"/>
            </p:cNvSpPr>
            <p:nvPr/>
          </p:nvSpPr>
          <p:spPr bwMode="auto">
            <a:xfrm>
              <a:off x="829" y="1404"/>
              <a:ext cx="813" cy="33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54" name="Line 155"/>
            <p:cNvSpPr>
              <a:spLocks noChangeShapeType="1"/>
            </p:cNvSpPr>
            <p:nvPr/>
          </p:nvSpPr>
          <p:spPr bwMode="auto">
            <a:xfrm>
              <a:off x="742" y="1877"/>
              <a:ext cx="813" cy="33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55" name="Oval 236"/>
            <p:cNvSpPr>
              <a:spLocks noChangeAspect="1" noChangeArrowheads="1"/>
            </p:cNvSpPr>
            <p:nvPr/>
          </p:nvSpPr>
          <p:spPr bwMode="auto">
            <a:xfrm>
              <a:off x="1188" y="778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56" name="Oval 237"/>
            <p:cNvSpPr>
              <a:spLocks noChangeAspect="1" noChangeArrowheads="1"/>
            </p:cNvSpPr>
            <p:nvPr/>
          </p:nvSpPr>
          <p:spPr bwMode="auto">
            <a:xfrm>
              <a:off x="1969" y="1113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57" name="Oval 238"/>
            <p:cNvSpPr>
              <a:spLocks noChangeAspect="1" noChangeArrowheads="1"/>
            </p:cNvSpPr>
            <p:nvPr/>
          </p:nvSpPr>
          <p:spPr bwMode="auto">
            <a:xfrm>
              <a:off x="1102" y="1251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58" name="Oval 239"/>
            <p:cNvSpPr>
              <a:spLocks noChangeAspect="1" noChangeArrowheads="1"/>
            </p:cNvSpPr>
            <p:nvPr/>
          </p:nvSpPr>
          <p:spPr bwMode="auto">
            <a:xfrm>
              <a:off x="1883" y="1586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59" name="Oval 240"/>
            <p:cNvSpPr>
              <a:spLocks noChangeAspect="1" noChangeArrowheads="1"/>
            </p:cNvSpPr>
            <p:nvPr/>
          </p:nvSpPr>
          <p:spPr bwMode="auto">
            <a:xfrm>
              <a:off x="707" y="1834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60" name="Oval 241"/>
            <p:cNvSpPr>
              <a:spLocks noChangeAspect="1" noChangeArrowheads="1"/>
            </p:cNvSpPr>
            <p:nvPr/>
          </p:nvSpPr>
          <p:spPr bwMode="auto">
            <a:xfrm>
              <a:off x="1488" y="2169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61" name="Oval 242"/>
            <p:cNvSpPr>
              <a:spLocks noChangeAspect="1" noChangeArrowheads="1"/>
            </p:cNvSpPr>
            <p:nvPr/>
          </p:nvSpPr>
          <p:spPr bwMode="auto">
            <a:xfrm>
              <a:off x="803" y="1361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62" name="Oval 243"/>
            <p:cNvSpPr>
              <a:spLocks noChangeAspect="1" noChangeArrowheads="1"/>
            </p:cNvSpPr>
            <p:nvPr/>
          </p:nvSpPr>
          <p:spPr bwMode="auto">
            <a:xfrm>
              <a:off x="1584" y="1696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</p:grpSp>
      <p:grpSp>
        <p:nvGrpSpPr>
          <p:cNvPr id="63" name="Group 245"/>
          <p:cNvGrpSpPr>
            <a:grpSpLocks/>
          </p:cNvGrpSpPr>
          <p:nvPr/>
        </p:nvGrpSpPr>
        <p:grpSpPr bwMode="auto">
          <a:xfrm>
            <a:off x="2214793" y="4245128"/>
            <a:ext cx="2139950" cy="2344738"/>
            <a:chOff x="707" y="778"/>
            <a:chExt cx="1348" cy="1477"/>
          </a:xfrm>
        </p:grpSpPr>
        <p:sp>
          <p:nvSpPr>
            <p:cNvPr id="64" name="Line 246"/>
            <p:cNvSpPr>
              <a:spLocks noChangeShapeType="1"/>
            </p:cNvSpPr>
            <p:nvPr/>
          </p:nvSpPr>
          <p:spPr bwMode="auto">
            <a:xfrm flipV="1">
              <a:off x="737" y="1395"/>
              <a:ext cx="96" cy="479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65" name="Line 247"/>
            <p:cNvSpPr>
              <a:spLocks noChangeShapeType="1"/>
            </p:cNvSpPr>
            <p:nvPr/>
          </p:nvSpPr>
          <p:spPr bwMode="auto">
            <a:xfrm flipV="1">
              <a:off x="1135" y="820"/>
              <a:ext cx="96" cy="479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 type="stealth" w="med" len="lg"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66" name="Line 248"/>
            <p:cNvSpPr>
              <a:spLocks noChangeShapeType="1"/>
            </p:cNvSpPr>
            <p:nvPr/>
          </p:nvSpPr>
          <p:spPr bwMode="auto">
            <a:xfrm flipV="1">
              <a:off x="840" y="820"/>
              <a:ext cx="383" cy="57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67" name="Line 249"/>
            <p:cNvSpPr>
              <a:spLocks noChangeShapeType="1"/>
            </p:cNvSpPr>
            <p:nvPr/>
          </p:nvSpPr>
          <p:spPr bwMode="auto">
            <a:xfrm flipV="1">
              <a:off x="752" y="1289"/>
              <a:ext cx="383" cy="57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68" name="Line 250"/>
            <p:cNvSpPr>
              <a:spLocks noChangeShapeType="1"/>
            </p:cNvSpPr>
            <p:nvPr/>
          </p:nvSpPr>
          <p:spPr bwMode="auto">
            <a:xfrm flipV="1">
              <a:off x="1531" y="1727"/>
              <a:ext cx="96" cy="479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 type="stealth" w="med" len="lg"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69" name="Line 251"/>
            <p:cNvSpPr>
              <a:spLocks noChangeShapeType="1"/>
            </p:cNvSpPr>
            <p:nvPr/>
          </p:nvSpPr>
          <p:spPr bwMode="auto">
            <a:xfrm flipV="1">
              <a:off x="1928" y="1151"/>
              <a:ext cx="96" cy="479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70" name="Line 252"/>
            <p:cNvSpPr>
              <a:spLocks noChangeShapeType="1"/>
            </p:cNvSpPr>
            <p:nvPr/>
          </p:nvSpPr>
          <p:spPr bwMode="auto">
            <a:xfrm flipV="1">
              <a:off x="1629" y="1151"/>
              <a:ext cx="383" cy="57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71" name="Line 253"/>
            <p:cNvSpPr>
              <a:spLocks noChangeShapeType="1"/>
            </p:cNvSpPr>
            <p:nvPr/>
          </p:nvSpPr>
          <p:spPr bwMode="auto">
            <a:xfrm flipV="1">
              <a:off x="1543" y="1629"/>
              <a:ext cx="383" cy="57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72" name="Line 254"/>
            <p:cNvSpPr>
              <a:spLocks noChangeShapeType="1"/>
            </p:cNvSpPr>
            <p:nvPr/>
          </p:nvSpPr>
          <p:spPr bwMode="auto">
            <a:xfrm>
              <a:off x="1207" y="821"/>
              <a:ext cx="813" cy="33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 type="stealth" w="med" len="lg"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73" name="Line 255"/>
            <p:cNvSpPr>
              <a:spLocks noChangeShapeType="1"/>
            </p:cNvSpPr>
            <p:nvPr/>
          </p:nvSpPr>
          <p:spPr bwMode="auto">
            <a:xfrm>
              <a:off x="1128" y="1295"/>
              <a:ext cx="813" cy="33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 type="stealth" w="med" len="lg"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74" name="Line 256"/>
            <p:cNvSpPr>
              <a:spLocks noChangeShapeType="1"/>
            </p:cNvSpPr>
            <p:nvPr/>
          </p:nvSpPr>
          <p:spPr bwMode="auto">
            <a:xfrm>
              <a:off x="829" y="1404"/>
              <a:ext cx="813" cy="33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75" name="Line 257"/>
            <p:cNvSpPr>
              <a:spLocks noChangeShapeType="1"/>
            </p:cNvSpPr>
            <p:nvPr/>
          </p:nvSpPr>
          <p:spPr bwMode="auto">
            <a:xfrm>
              <a:off x="742" y="1877"/>
              <a:ext cx="813" cy="33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76" name="Oval 258"/>
            <p:cNvSpPr>
              <a:spLocks noChangeAspect="1" noChangeArrowheads="1"/>
            </p:cNvSpPr>
            <p:nvPr/>
          </p:nvSpPr>
          <p:spPr bwMode="auto">
            <a:xfrm>
              <a:off x="1188" y="778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77" name="Oval 259"/>
            <p:cNvSpPr>
              <a:spLocks noChangeAspect="1" noChangeArrowheads="1"/>
            </p:cNvSpPr>
            <p:nvPr/>
          </p:nvSpPr>
          <p:spPr bwMode="auto">
            <a:xfrm>
              <a:off x="1969" y="1113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78" name="Oval 260"/>
            <p:cNvSpPr>
              <a:spLocks noChangeAspect="1" noChangeArrowheads="1"/>
            </p:cNvSpPr>
            <p:nvPr/>
          </p:nvSpPr>
          <p:spPr bwMode="auto">
            <a:xfrm>
              <a:off x="1102" y="1251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79" name="Oval 261"/>
            <p:cNvSpPr>
              <a:spLocks noChangeAspect="1" noChangeArrowheads="1"/>
            </p:cNvSpPr>
            <p:nvPr/>
          </p:nvSpPr>
          <p:spPr bwMode="auto">
            <a:xfrm>
              <a:off x="1883" y="1586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80" name="Oval 262"/>
            <p:cNvSpPr>
              <a:spLocks noChangeAspect="1" noChangeArrowheads="1"/>
            </p:cNvSpPr>
            <p:nvPr/>
          </p:nvSpPr>
          <p:spPr bwMode="auto">
            <a:xfrm>
              <a:off x="707" y="1834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81" name="Oval 263"/>
            <p:cNvSpPr>
              <a:spLocks noChangeAspect="1" noChangeArrowheads="1"/>
            </p:cNvSpPr>
            <p:nvPr/>
          </p:nvSpPr>
          <p:spPr bwMode="auto">
            <a:xfrm>
              <a:off x="1488" y="2169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82" name="Oval 264"/>
            <p:cNvSpPr>
              <a:spLocks noChangeAspect="1" noChangeArrowheads="1"/>
            </p:cNvSpPr>
            <p:nvPr/>
          </p:nvSpPr>
          <p:spPr bwMode="auto">
            <a:xfrm>
              <a:off x="803" y="1361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83" name="Oval 265"/>
            <p:cNvSpPr>
              <a:spLocks noChangeAspect="1" noChangeArrowheads="1"/>
            </p:cNvSpPr>
            <p:nvPr/>
          </p:nvSpPr>
          <p:spPr bwMode="auto">
            <a:xfrm>
              <a:off x="1584" y="1696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</p:grpSp>
      <p:grpSp>
        <p:nvGrpSpPr>
          <p:cNvPr id="84" name="Group 266"/>
          <p:cNvGrpSpPr>
            <a:grpSpLocks/>
          </p:cNvGrpSpPr>
          <p:nvPr/>
        </p:nvGrpSpPr>
        <p:grpSpPr bwMode="auto">
          <a:xfrm>
            <a:off x="5088168" y="4311803"/>
            <a:ext cx="2139950" cy="2344738"/>
            <a:chOff x="707" y="778"/>
            <a:chExt cx="1348" cy="1477"/>
          </a:xfrm>
        </p:grpSpPr>
        <p:sp>
          <p:nvSpPr>
            <p:cNvPr id="85" name="Line 267"/>
            <p:cNvSpPr>
              <a:spLocks noChangeShapeType="1"/>
            </p:cNvSpPr>
            <p:nvPr/>
          </p:nvSpPr>
          <p:spPr bwMode="auto">
            <a:xfrm flipV="1">
              <a:off x="737" y="1395"/>
              <a:ext cx="96" cy="479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86" name="Line 268"/>
            <p:cNvSpPr>
              <a:spLocks noChangeShapeType="1"/>
            </p:cNvSpPr>
            <p:nvPr/>
          </p:nvSpPr>
          <p:spPr bwMode="auto">
            <a:xfrm flipV="1">
              <a:off x="1135" y="820"/>
              <a:ext cx="96" cy="479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 type="stealth" w="med" len="lg"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87" name="Line 269"/>
            <p:cNvSpPr>
              <a:spLocks noChangeShapeType="1"/>
            </p:cNvSpPr>
            <p:nvPr/>
          </p:nvSpPr>
          <p:spPr bwMode="auto">
            <a:xfrm flipV="1">
              <a:off x="840" y="820"/>
              <a:ext cx="383" cy="57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88" name="Line 270"/>
            <p:cNvSpPr>
              <a:spLocks noChangeShapeType="1"/>
            </p:cNvSpPr>
            <p:nvPr/>
          </p:nvSpPr>
          <p:spPr bwMode="auto">
            <a:xfrm flipV="1">
              <a:off x="752" y="1289"/>
              <a:ext cx="383" cy="57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89" name="Line 271"/>
            <p:cNvSpPr>
              <a:spLocks noChangeShapeType="1"/>
            </p:cNvSpPr>
            <p:nvPr/>
          </p:nvSpPr>
          <p:spPr bwMode="auto">
            <a:xfrm flipV="1">
              <a:off x="1531" y="1727"/>
              <a:ext cx="96" cy="479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 type="stealth" w="med" len="lg"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90" name="Line 272"/>
            <p:cNvSpPr>
              <a:spLocks noChangeShapeType="1"/>
            </p:cNvSpPr>
            <p:nvPr/>
          </p:nvSpPr>
          <p:spPr bwMode="auto">
            <a:xfrm flipV="1">
              <a:off x="1928" y="1151"/>
              <a:ext cx="96" cy="479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91" name="Line 273"/>
            <p:cNvSpPr>
              <a:spLocks noChangeShapeType="1"/>
            </p:cNvSpPr>
            <p:nvPr/>
          </p:nvSpPr>
          <p:spPr bwMode="auto">
            <a:xfrm flipV="1">
              <a:off x="1629" y="1151"/>
              <a:ext cx="383" cy="57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92" name="Line 274"/>
            <p:cNvSpPr>
              <a:spLocks noChangeShapeType="1"/>
            </p:cNvSpPr>
            <p:nvPr/>
          </p:nvSpPr>
          <p:spPr bwMode="auto">
            <a:xfrm flipV="1">
              <a:off x="1543" y="1629"/>
              <a:ext cx="383" cy="57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93" name="Line 275"/>
            <p:cNvSpPr>
              <a:spLocks noChangeShapeType="1"/>
            </p:cNvSpPr>
            <p:nvPr/>
          </p:nvSpPr>
          <p:spPr bwMode="auto">
            <a:xfrm>
              <a:off x="1207" y="821"/>
              <a:ext cx="813" cy="33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 type="stealth" w="med" len="lg"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94" name="Line 276"/>
            <p:cNvSpPr>
              <a:spLocks noChangeShapeType="1"/>
            </p:cNvSpPr>
            <p:nvPr/>
          </p:nvSpPr>
          <p:spPr bwMode="auto">
            <a:xfrm>
              <a:off x="1128" y="1295"/>
              <a:ext cx="813" cy="33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 type="stealth" w="med" len="lg"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95" name="Line 277"/>
            <p:cNvSpPr>
              <a:spLocks noChangeShapeType="1"/>
            </p:cNvSpPr>
            <p:nvPr/>
          </p:nvSpPr>
          <p:spPr bwMode="auto">
            <a:xfrm>
              <a:off x="829" y="1404"/>
              <a:ext cx="813" cy="33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96" name="Line 278"/>
            <p:cNvSpPr>
              <a:spLocks noChangeShapeType="1"/>
            </p:cNvSpPr>
            <p:nvPr/>
          </p:nvSpPr>
          <p:spPr bwMode="auto">
            <a:xfrm>
              <a:off x="742" y="1877"/>
              <a:ext cx="813" cy="33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97" name="Oval 279"/>
            <p:cNvSpPr>
              <a:spLocks noChangeAspect="1" noChangeArrowheads="1"/>
            </p:cNvSpPr>
            <p:nvPr/>
          </p:nvSpPr>
          <p:spPr bwMode="auto">
            <a:xfrm>
              <a:off x="1188" y="778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98" name="Oval 280"/>
            <p:cNvSpPr>
              <a:spLocks noChangeAspect="1" noChangeArrowheads="1"/>
            </p:cNvSpPr>
            <p:nvPr/>
          </p:nvSpPr>
          <p:spPr bwMode="auto">
            <a:xfrm>
              <a:off x="1969" y="1113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99" name="Oval 281"/>
            <p:cNvSpPr>
              <a:spLocks noChangeAspect="1" noChangeArrowheads="1"/>
            </p:cNvSpPr>
            <p:nvPr/>
          </p:nvSpPr>
          <p:spPr bwMode="auto">
            <a:xfrm>
              <a:off x="1102" y="1251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100" name="Oval 282"/>
            <p:cNvSpPr>
              <a:spLocks noChangeAspect="1" noChangeArrowheads="1"/>
            </p:cNvSpPr>
            <p:nvPr/>
          </p:nvSpPr>
          <p:spPr bwMode="auto">
            <a:xfrm>
              <a:off x="1883" y="1586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101" name="Oval 283"/>
            <p:cNvSpPr>
              <a:spLocks noChangeAspect="1" noChangeArrowheads="1"/>
            </p:cNvSpPr>
            <p:nvPr/>
          </p:nvSpPr>
          <p:spPr bwMode="auto">
            <a:xfrm>
              <a:off x="707" y="1834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102" name="Oval 284"/>
            <p:cNvSpPr>
              <a:spLocks noChangeAspect="1" noChangeArrowheads="1"/>
            </p:cNvSpPr>
            <p:nvPr/>
          </p:nvSpPr>
          <p:spPr bwMode="auto">
            <a:xfrm>
              <a:off x="1488" y="2169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103" name="Oval 285"/>
            <p:cNvSpPr>
              <a:spLocks noChangeAspect="1" noChangeArrowheads="1"/>
            </p:cNvSpPr>
            <p:nvPr/>
          </p:nvSpPr>
          <p:spPr bwMode="auto">
            <a:xfrm>
              <a:off x="803" y="1361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104" name="Oval 286"/>
            <p:cNvSpPr>
              <a:spLocks noChangeAspect="1" noChangeArrowheads="1"/>
            </p:cNvSpPr>
            <p:nvPr/>
          </p:nvSpPr>
          <p:spPr bwMode="auto">
            <a:xfrm>
              <a:off x="1584" y="1696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</p:grpSp>
      <p:grpSp>
        <p:nvGrpSpPr>
          <p:cNvPr id="105" name="Group 287"/>
          <p:cNvGrpSpPr>
            <a:grpSpLocks/>
          </p:cNvGrpSpPr>
          <p:nvPr/>
        </p:nvGrpSpPr>
        <p:grpSpPr bwMode="auto">
          <a:xfrm>
            <a:off x="5088168" y="1395566"/>
            <a:ext cx="2139950" cy="2344737"/>
            <a:chOff x="707" y="778"/>
            <a:chExt cx="1348" cy="1477"/>
          </a:xfrm>
        </p:grpSpPr>
        <p:sp>
          <p:nvSpPr>
            <p:cNvPr id="106" name="Line 288"/>
            <p:cNvSpPr>
              <a:spLocks noChangeShapeType="1"/>
            </p:cNvSpPr>
            <p:nvPr/>
          </p:nvSpPr>
          <p:spPr bwMode="auto">
            <a:xfrm flipV="1">
              <a:off x="737" y="1395"/>
              <a:ext cx="96" cy="479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07" name="Line 289"/>
            <p:cNvSpPr>
              <a:spLocks noChangeShapeType="1"/>
            </p:cNvSpPr>
            <p:nvPr/>
          </p:nvSpPr>
          <p:spPr bwMode="auto">
            <a:xfrm flipV="1">
              <a:off x="1135" y="820"/>
              <a:ext cx="96" cy="479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 type="stealth" w="med" len="lg"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08" name="Line 290"/>
            <p:cNvSpPr>
              <a:spLocks noChangeShapeType="1"/>
            </p:cNvSpPr>
            <p:nvPr/>
          </p:nvSpPr>
          <p:spPr bwMode="auto">
            <a:xfrm flipV="1">
              <a:off x="840" y="820"/>
              <a:ext cx="383" cy="57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09" name="Line 291"/>
            <p:cNvSpPr>
              <a:spLocks noChangeShapeType="1"/>
            </p:cNvSpPr>
            <p:nvPr/>
          </p:nvSpPr>
          <p:spPr bwMode="auto">
            <a:xfrm flipV="1">
              <a:off x="752" y="1289"/>
              <a:ext cx="383" cy="57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10" name="Line 292"/>
            <p:cNvSpPr>
              <a:spLocks noChangeShapeType="1"/>
            </p:cNvSpPr>
            <p:nvPr/>
          </p:nvSpPr>
          <p:spPr bwMode="auto">
            <a:xfrm flipV="1">
              <a:off x="1531" y="1727"/>
              <a:ext cx="96" cy="479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 type="stealth" w="med" len="lg"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11" name="Line 293"/>
            <p:cNvSpPr>
              <a:spLocks noChangeShapeType="1"/>
            </p:cNvSpPr>
            <p:nvPr/>
          </p:nvSpPr>
          <p:spPr bwMode="auto">
            <a:xfrm flipV="1">
              <a:off x="1928" y="1151"/>
              <a:ext cx="96" cy="479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12" name="Line 294"/>
            <p:cNvSpPr>
              <a:spLocks noChangeShapeType="1"/>
            </p:cNvSpPr>
            <p:nvPr/>
          </p:nvSpPr>
          <p:spPr bwMode="auto">
            <a:xfrm flipV="1">
              <a:off x="1629" y="1151"/>
              <a:ext cx="383" cy="57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13" name="Line 295"/>
            <p:cNvSpPr>
              <a:spLocks noChangeShapeType="1"/>
            </p:cNvSpPr>
            <p:nvPr/>
          </p:nvSpPr>
          <p:spPr bwMode="auto">
            <a:xfrm flipV="1">
              <a:off x="1543" y="1629"/>
              <a:ext cx="383" cy="57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14" name="Line 296"/>
            <p:cNvSpPr>
              <a:spLocks noChangeShapeType="1"/>
            </p:cNvSpPr>
            <p:nvPr/>
          </p:nvSpPr>
          <p:spPr bwMode="auto">
            <a:xfrm>
              <a:off x="1207" y="821"/>
              <a:ext cx="813" cy="33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 type="stealth" w="med" len="lg"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15" name="Line 297"/>
            <p:cNvSpPr>
              <a:spLocks noChangeShapeType="1"/>
            </p:cNvSpPr>
            <p:nvPr/>
          </p:nvSpPr>
          <p:spPr bwMode="auto">
            <a:xfrm>
              <a:off x="1128" y="1295"/>
              <a:ext cx="813" cy="33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 type="stealth" w="med" len="lg"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16" name="Line 298"/>
            <p:cNvSpPr>
              <a:spLocks noChangeShapeType="1"/>
            </p:cNvSpPr>
            <p:nvPr/>
          </p:nvSpPr>
          <p:spPr bwMode="auto">
            <a:xfrm>
              <a:off x="829" y="1404"/>
              <a:ext cx="813" cy="33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17" name="Line 299"/>
            <p:cNvSpPr>
              <a:spLocks noChangeShapeType="1"/>
            </p:cNvSpPr>
            <p:nvPr/>
          </p:nvSpPr>
          <p:spPr bwMode="auto">
            <a:xfrm>
              <a:off x="742" y="1877"/>
              <a:ext cx="813" cy="33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18" name="Oval 300"/>
            <p:cNvSpPr>
              <a:spLocks noChangeAspect="1" noChangeArrowheads="1"/>
            </p:cNvSpPr>
            <p:nvPr/>
          </p:nvSpPr>
          <p:spPr bwMode="auto">
            <a:xfrm>
              <a:off x="1188" y="778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119" name="Oval 301"/>
            <p:cNvSpPr>
              <a:spLocks noChangeAspect="1" noChangeArrowheads="1"/>
            </p:cNvSpPr>
            <p:nvPr/>
          </p:nvSpPr>
          <p:spPr bwMode="auto">
            <a:xfrm>
              <a:off x="1969" y="1113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120" name="Oval 302"/>
            <p:cNvSpPr>
              <a:spLocks noChangeAspect="1" noChangeArrowheads="1"/>
            </p:cNvSpPr>
            <p:nvPr/>
          </p:nvSpPr>
          <p:spPr bwMode="auto">
            <a:xfrm>
              <a:off x="1102" y="1251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121" name="Oval 303"/>
            <p:cNvSpPr>
              <a:spLocks noChangeAspect="1" noChangeArrowheads="1"/>
            </p:cNvSpPr>
            <p:nvPr/>
          </p:nvSpPr>
          <p:spPr bwMode="auto">
            <a:xfrm>
              <a:off x="1883" y="1586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122" name="Oval 304"/>
            <p:cNvSpPr>
              <a:spLocks noChangeAspect="1" noChangeArrowheads="1"/>
            </p:cNvSpPr>
            <p:nvPr/>
          </p:nvSpPr>
          <p:spPr bwMode="auto">
            <a:xfrm>
              <a:off x="707" y="1834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123" name="Oval 305"/>
            <p:cNvSpPr>
              <a:spLocks noChangeAspect="1" noChangeArrowheads="1"/>
            </p:cNvSpPr>
            <p:nvPr/>
          </p:nvSpPr>
          <p:spPr bwMode="auto">
            <a:xfrm>
              <a:off x="1488" y="2169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124" name="Oval 306"/>
            <p:cNvSpPr>
              <a:spLocks noChangeAspect="1" noChangeArrowheads="1"/>
            </p:cNvSpPr>
            <p:nvPr/>
          </p:nvSpPr>
          <p:spPr bwMode="auto">
            <a:xfrm>
              <a:off x="803" y="1361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125" name="Oval 307"/>
            <p:cNvSpPr>
              <a:spLocks noChangeAspect="1" noChangeArrowheads="1"/>
            </p:cNvSpPr>
            <p:nvPr/>
          </p:nvSpPr>
          <p:spPr bwMode="auto">
            <a:xfrm>
              <a:off x="1584" y="1696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</p:grpSp>
      <p:sp>
        <p:nvSpPr>
          <p:cNvPr id="127" name="TextBox 126"/>
          <p:cNvSpPr txBox="1"/>
          <p:nvPr/>
        </p:nvSpPr>
        <p:spPr>
          <a:xfrm>
            <a:off x="1" y="7021536"/>
            <a:ext cx="1008062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Slide taken from a presentation by 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Tibor </a:t>
            </a:r>
            <a:r>
              <a:rPr lang="en-US" sz="24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Szabó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8" name="Text Box 3"/>
          <p:cNvSpPr txBox="1">
            <a:spLocks noChangeArrowheads="1"/>
          </p:cNvSpPr>
          <p:nvPr/>
        </p:nvSpPr>
        <p:spPr bwMode="auto">
          <a:xfrm>
            <a:off x="514913" y="228105"/>
            <a:ext cx="9072563" cy="77284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GB" sz="5400" dirty="0" smtClean="0">
                <a:solidFill>
                  <a:srgbClr val="FF0000"/>
                </a:solidFill>
                <a:cs typeface="Arial" panose="020B0604020202020204" pitchFamily="34" charset="0"/>
              </a:rPr>
              <a:t>(A)USOs </a:t>
            </a:r>
            <a:r>
              <a:rPr lang="en-GB" sz="5400" smtClean="0">
                <a:solidFill>
                  <a:schemeClr val="accent2"/>
                </a:solidFill>
                <a:cs typeface="Arial" panose="020B0604020202020204" pitchFamily="34" charset="0"/>
              </a:rPr>
              <a:t>of 5-cubes</a:t>
            </a:r>
            <a:endParaRPr lang="en-GB" sz="5400" dirty="0" smtClean="0">
              <a:solidFill>
                <a:schemeClr val="accent2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9512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61"/>
          <p:cNvSpPr>
            <a:spLocks noChangeArrowheads="1"/>
          </p:cNvSpPr>
          <p:nvPr/>
        </p:nvSpPr>
        <p:spPr bwMode="auto">
          <a:xfrm>
            <a:off x="0" y="361704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40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Main goals</a:t>
            </a:r>
            <a:endParaRPr lang="en-US" sz="4000" dirty="0">
              <a:solidFill>
                <a:srgbClr val="9966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-4359" y="2297874"/>
            <a:ext cx="10080625" cy="92333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Design algorithms, as efficient as possible,</a:t>
            </a:r>
            <a:b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for finding values and optimal strategies.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-4358" y="1602436"/>
            <a:ext cx="10080625" cy="46166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Prove the existence of optimal positional strategies.</a:t>
            </a:r>
          </a:p>
        </p:txBody>
      </p:sp>
      <p:sp>
        <p:nvSpPr>
          <p:cNvPr id="11" name="Title 1"/>
          <p:cNvSpPr txBox="1">
            <a:spLocks/>
          </p:cNvSpPr>
          <p:nvPr/>
        </p:nvSpPr>
        <p:spPr bwMode="auto">
          <a:xfrm>
            <a:off x="17410" y="3393922"/>
            <a:ext cx="10080625" cy="46166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Some of the algorithms used in the existence proofs.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25974" y="4255907"/>
            <a:ext cx="10080625" cy="138499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Major open problem: </a:t>
            </a:r>
            <a:b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there a polynomial time algorithm for solving</a:t>
            </a:r>
            <a:b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TBSGs, MPGs, EGs, PGs ?</a:t>
            </a:r>
          </a:p>
        </p:txBody>
      </p:sp>
    </p:spTree>
    <p:extLst>
      <p:ext uri="{BB962C8B-B14F-4D97-AF65-F5344CB8AC3E}">
        <p14:creationId xmlns:p14="http://schemas.microsoft.com/office/powerpoint/2010/main" val="394440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61"/>
          <p:cNvSpPr>
            <a:spLocks noChangeArrowheads="1"/>
          </p:cNvSpPr>
          <p:nvPr/>
        </p:nvSpPr>
        <p:spPr bwMode="auto">
          <a:xfrm>
            <a:off x="0" y="248690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40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Known results</a:t>
            </a:r>
            <a:endParaRPr lang="en-US" sz="4000" dirty="0">
              <a:solidFill>
                <a:srgbClr val="996600"/>
              </a:solidFill>
              <a:latin typeface="+mj-lt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itle 1"/>
              <p:cNvSpPr txBox="1">
                <a:spLocks/>
              </p:cNvSpPr>
              <p:nvPr/>
            </p:nvSpPr>
            <p:spPr bwMode="auto">
              <a:xfrm>
                <a:off x="-4359" y="2445581"/>
                <a:ext cx="10080625" cy="161422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Discounted two-player games (</a:t>
                </a:r>
                <a:r>
                  <a:rPr lang="en-US" sz="30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TBSG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s) with a </a:t>
                </a:r>
                <a:r>
                  <a:rPr lang="en-US" sz="3000" i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fixed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b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discount factor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𝜆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be solved in polynomial time. </a:t>
                </a:r>
                <a:b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(The running time is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sz="300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𝑂</m:t>
                        </m:r>
                      </m:e>
                    </m:acc>
                    <m:d>
                      <m:d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𝑝𝑜𝑙𝑦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(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𝑚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)</m:t>
                            </m:r>
                          </m:num>
                          <m:den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𝜆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.) </a:t>
                </a:r>
              </a:p>
            </p:txBody>
          </p:sp>
        </mc:Choice>
        <mc:Fallback xmlns="">
          <p:sp>
            <p:nvSpPr>
              <p:cNvPr id="4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4359" y="2445581"/>
                <a:ext cx="10080625" cy="1614224"/>
              </a:xfrm>
              <a:prstGeom prst="rect">
                <a:avLst/>
              </a:prstGeom>
              <a:blipFill>
                <a:blip r:embed="rId8"/>
                <a:stretch>
                  <a:fillRect t="-7170" b="-7170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itle 1"/>
          <p:cNvSpPr txBox="1">
            <a:spLocks/>
          </p:cNvSpPr>
          <p:nvPr/>
        </p:nvSpPr>
        <p:spPr bwMode="auto">
          <a:xfrm>
            <a:off x="-4358" y="1289412"/>
            <a:ext cx="10080625" cy="92333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One-player stochastic games (</a:t>
            </a:r>
            <a:r>
              <a:rPr lang="en-US" sz="3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MDP</a:t>
            </a: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s) can be solved </a:t>
            </a:r>
            <a:b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polynomial time using </a:t>
            </a:r>
            <a:r>
              <a:rPr lang="en-US" sz="30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linear programming</a:t>
            </a: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-4359" y="6203845"/>
            <a:ext cx="10080625" cy="92333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Decision problem for two-player games (</a:t>
            </a:r>
            <a:r>
              <a:rPr lang="en-US" sz="3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TBSG</a:t>
            </a: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s) </a:t>
            </a:r>
            <a:b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in  </a:t>
            </a:r>
            <a:r>
              <a:rPr lang="en-US" sz="3000" dirty="0">
                <a:solidFill>
                  <a:srgbClr val="00B050"/>
                </a:solidFill>
              </a:rPr>
              <a:t>NP </a:t>
            </a:r>
            <a:r>
              <a:rPr lang="en-US" sz="3000" dirty="0">
                <a:solidFill>
                  <a:srgbClr val="00B050"/>
                </a:solidFill>
                <a:sym typeface="Symbol" pitchFamily="18" charset="2"/>
              </a:rPr>
              <a:t> </a:t>
            </a:r>
            <a:r>
              <a:rPr lang="en-US" sz="3000" dirty="0" smtClean="0">
                <a:solidFill>
                  <a:srgbClr val="00B050"/>
                </a:solidFill>
                <a:sym typeface="Symbol" pitchFamily="18" charset="2"/>
              </a:rPr>
              <a:t>co-NP</a:t>
            </a:r>
            <a:r>
              <a:rPr lang="en-US" sz="3000" dirty="0" smtClean="0">
                <a:solidFill>
                  <a:schemeClr val="accent2"/>
                </a:solidFill>
                <a:sym typeface="Symbol" pitchFamily="18" charset="2"/>
              </a:rPr>
              <a:t> </a:t>
            </a: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and in </a:t>
            </a:r>
            <a:r>
              <a:rPr lang="en-US" sz="3000" dirty="0">
                <a:solidFill>
                  <a:schemeClr val="accent2"/>
                </a:solidFill>
                <a:sym typeface="Symbol" pitchFamily="18" charset="2"/>
              </a:rPr>
              <a:t>CLS  PLS  </a:t>
            </a:r>
            <a:r>
              <a:rPr lang="en-US" sz="3000" dirty="0" smtClean="0">
                <a:solidFill>
                  <a:schemeClr val="accent2"/>
                </a:solidFill>
                <a:sym typeface="Symbol" pitchFamily="18" charset="2"/>
              </a:rPr>
              <a:t>PPAD.</a:t>
            </a:r>
            <a:endParaRPr lang="en-US" sz="3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itle 1"/>
              <p:cNvSpPr txBox="1">
                <a:spLocks/>
              </p:cNvSpPr>
              <p:nvPr/>
            </p:nvSpPr>
            <p:spPr bwMode="auto">
              <a:xfrm>
                <a:off x="17410" y="4294086"/>
                <a:ext cx="10080625" cy="1024383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Two-player games (</a:t>
                </a:r>
                <a:r>
                  <a:rPr lang="en-US" sz="30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TBSG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s) can be solved in </a:t>
                </a:r>
                <a:b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randomized </a:t>
                </a:r>
                <a:r>
                  <a:rPr lang="en-US" sz="3000" i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sub-exponential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time, i.e.,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𝑂</m:t>
                        </m:r>
                        <m:d>
                          <m:d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ad>
                              <m:radPr>
                                <m:degHide m:val="on"/>
                                <m:ctrlP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𝑛</m:t>
                                </m:r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 </m:t>
                                </m:r>
                                <m:r>
                                  <m:rPr>
                                    <m:sty m:val="p"/>
                                  </m:rP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log</m:t>
                                </m:r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 </m:t>
                                </m:r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𝑚</m:t>
                                </m:r>
                              </m:e>
                            </m:rad>
                          </m:e>
                        </m:d>
                      </m:sup>
                    </m:sSup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1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7410" y="4294086"/>
                <a:ext cx="10080625" cy="1024383"/>
              </a:xfrm>
              <a:prstGeom prst="rect">
                <a:avLst/>
              </a:prstGeom>
              <a:blipFill>
                <a:blip r:embed="rId9"/>
                <a:stretch>
                  <a:fillRect t="-11310" b="-23214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itle 1"/>
              <p:cNvSpPr txBox="1">
                <a:spLocks/>
              </p:cNvSpPr>
              <p:nvPr/>
            </p:nvSpPr>
            <p:spPr bwMode="auto">
              <a:xfrm>
                <a:off x="28292" y="5515401"/>
                <a:ext cx="10080625" cy="492955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US" sz="30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PG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 can be solves in </a:t>
                </a:r>
                <a:r>
                  <a:rPr lang="en-US" sz="3000" i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quasi-polynomial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time, i.e.,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𝑂</m:t>
                        </m:r>
                        <m:d>
                          <m:d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func>
                              <m:funcPr>
                                <m:ctrlP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 sz="3000" b="0" i="0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log</m:t>
                                </m:r>
                              </m:fName>
                              <m:e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𝑛</m:t>
                                </m:r>
                              </m:e>
                            </m:func>
                          </m:e>
                        </m:d>
                      </m:sup>
                    </m:sSup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2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8292" y="5515401"/>
                <a:ext cx="10080625" cy="492955"/>
              </a:xfrm>
              <a:prstGeom prst="rect">
                <a:avLst/>
              </a:prstGeom>
              <a:blipFill>
                <a:blip r:embed="rId10"/>
                <a:stretch>
                  <a:fillRect t="-17284" b="-48148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5127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61"/>
          <p:cNvSpPr>
            <a:spLocks noChangeArrowheads="1"/>
          </p:cNvSpPr>
          <p:nvPr/>
        </p:nvSpPr>
        <p:spPr bwMode="auto">
          <a:xfrm>
            <a:off x="0" y="270608"/>
            <a:ext cx="10080625" cy="103041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0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Turn-based </a:t>
            </a:r>
            <a:r>
              <a:rPr lang="en-US" sz="4000" dirty="0" smtClean="0">
                <a:latin typeface="+mj-lt"/>
                <a:cs typeface="Times New Roman" panose="02020603050405020304" pitchFamily="18" charset="0"/>
              </a:rPr>
              <a:t>Stochastic Games (TBSGs)</a:t>
            </a:r>
            <a:r>
              <a:rPr lang="en-US" sz="4000" dirty="0">
                <a:latin typeface="+mj-lt"/>
                <a:cs typeface="Times New Roman" panose="02020603050405020304" pitchFamily="18" charset="0"/>
              </a:rPr>
              <a:t/>
            </a:r>
            <a:br>
              <a:rPr lang="en-US" sz="4000" dirty="0">
                <a:latin typeface="+mj-lt"/>
                <a:cs typeface="Times New Roman" panose="02020603050405020304" pitchFamily="18" charset="0"/>
              </a:rPr>
            </a:br>
            <a:r>
              <a:rPr lang="en-US" sz="3000" dirty="0">
                <a:solidFill>
                  <a:srgbClr val="996600"/>
                </a:solidFill>
                <a:latin typeface="+mj-lt"/>
                <a:cs typeface="Times New Roman" panose="02020603050405020304" pitchFamily="18" charset="0"/>
              </a:rPr>
              <a:t>[Shapley </a:t>
            </a:r>
            <a:r>
              <a:rPr lang="en-US" sz="3000" dirty="0" smtClean="0">
                <a:solidFill>
                  <a:srgbClr val="996600"/>
                </a:solidFill>
                <a:latin typeface="+mj-lt"/>
                <a:cs typeface="Times New Roman" panose="02020603050405020304" pitchFamily="18" charset="0"/>
              </a:rPr>
              <a:t>(1953)] </a:t>
            </a:r>
            <a:r>
              <a:rPr lang="en-US" sz="3000" dirty="0">
                <a:solidFill>
                  <a:srgbClr val="996600"/>
                </a:solidFill>
                <a:latin typeface="+mj-lt"/>
                <a:cs typeface="Times New Roman" panose="02020603050405020304" pitchFamily="18" charset="0"/>
              </a:rPr>
              <a:t>[Gillette </a:t>
            </a:r>
            <a:r>
              <a:rPr lang="en-US" sz="3000" dirty="0" smtClean="0">
                <a:solidFill>
                  <a:srgbClr val="996600"/>
                </a:solidFill>
                <a:latin typeface="+mj-lt"/>
                <a:cs typeface="Times New Roman" panose="02020603050405020304" pitchFamily="18" charset="0"/>
              </a:rPr>
              <a:t>(1957)] </a:t>
            </a:r>
            <a:r>
              <a:rPr lang="en-US" sz="3000" dirty="0">
                <a:solidFill>
                  <a:srgbClr val="996600"/>
                </a:solidFill>
                <a:latin typeface="+mj-lt"/>
                <a:cs typeface="Times New Roman" panose="02020603050405020304" pitchFamily="18" charset="0"/>
              </a:rPr>
              <a:t>… [Condon </a:t>
            </a:r>
            <a:r>
              <a:rPr lang="en-US" sz="3000" dirty="0" smtClean="0">
                <a:solidFill>
                  <a:srgbClr val="996600"/>
                </a:solidFill>
                <a:latin typeface="+mj-lt"/>
                <a:cs typeface="Times New Roman" panose="02020603050405020304" pitchFamily="18" charset="0"/>
              </a:rPr>
              <a:t>(1992)]</a:t>
            </a:r>
            <a:endParaRPr lang="en-US" sz="3000" dirty="0">
              <a:solidFill>
                <a:srgbClr val="9966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2" name="Text Box 49"/>
          <p:cNvSpPr txBox="1">
            <a:spLocks noChangeArrowheads="1"/>
          </p:cNvSpPr>
          <p:nvPr/>
        </p:nvSpPr>
        <p:spPr bwMode="auto">
          <a:xfrm>
            <a:off x="0" y="1522581"/>
            <a:ext cx="10080625" cy="10747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(Possibly) Infinite duration games played by </a:t>
            </a:r>
            <a:r>
              <a:rPr 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two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players, </a:t>
            </a:r>
            <a:b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max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on a </a:t>
            </a:r>
            <a:r>
              <a:rPr 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finite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weighted directed graph.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Text Box 49"/>
          <p:cNvSpPr txBox="1">
            <a:spLocks noChangeArrowheads="1"/>
          </p:cNvSpPr>
          <p:nvPr/>
        </p:nvSpPr>
        <p:spPr bwMode="auto">
          <a:xfrm>
            <a:off x="14172" y="2640777"/>
            <a:ext cx="10080625" cy="5448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Vertices of the graph divided among </a:t>
            </a:r>
            <a:r>
              <a:rPr lang="en-US" sz="28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max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sz="2800" dirty="0" smtClean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rand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 Box 49"/>
          <p:cNvSpPr txBox="1">
            <a:spLocks noChangeArrowheads="1"/>
          </p:cNvSpPr>
          <p:nvPr/>
        </p:nvSpPr>
        <p:spPr bwMode="auto">
          <a:xfrm>
            <a:off x="3679371" y="3381003"/>
            <a:ext cx="6404538" cy="1566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altLang="zh-C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Edges emanating from </a:t>
            </a:r>
            <a:r>
              <a:rPr lang="en-US" sz="28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max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vertices, also called </a:t>
            </a:r>
            <a:r>
              <a:rPr 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actions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b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have </a:t>
            </a:r>
            <a:r>
              <a:rPr lang="en-US" sz="2800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costs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(or </a:t>
            </a:r>
            <a:r>
              <a:rPr lang="en-US" sz="28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payoff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 Box 49"/>
          <p:cNvSpPr txBox="1">
            <a:spLocks noChangeArrowheads="1"/>
          </p:cNvSpPr>
          <p:nvPr/>
        </p:nvSpPr>
        <p:spPr bwMode="auto">
          <a:xfrm>
            <a:off x="3701142" y="5111838"/>
            <a:ext cx="6404538" cy="10747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altLang="zh-C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Edges emanating from </a:t>
            </a:r>
            <a:r>
              <a:rPr lang="en-US" sz="2800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rand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vertices </a:t>
            </a:r>
            <a:b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have </a:t>
            </a:r>
            <a:r>
              <a:rPr lang="en-US" sz="2800" i="1" dirty="0" smtClean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probabilities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that sum up to 1.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Text Box 49"/>
          <p:cNvSpPr txBox="1">
            <a:spLocks noChangeArrowheads="1"/>
          </p:cNvSpPr>
          <p:nvPr/>
        </p:nvSpPr>
        <p:spPr bwMode="auto">
          <a:xfrm>
            <a:off x="3712030" y="6374584"/>
            <a:ext cx="6404538" cy="5448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altLang="zh-C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There might be a </a:t>
            </a:r>
            <a:r>
              <a:rPr lang="en-US" altLang="zh-CN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sink</a:t>
            </a:r>
            <a:r>
              <a:rPr lang="en-US" altLang="zh-C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562428" y="3652861"/>
            <a:ext cx="2990850" cy="3046413"/>
            <a:chOff x="562428" y="3652861"/>
            <a:chExt cx="2990850" cy="3046413"/>
          </a:xfrm>
        </p:grpSpPr>
        <p:grpSp>
          <p:nvGrpSpPr>
            <p:cNvPr id="7" name="Group 6"/>
            <p:cNvGrpSpPr/>
            <p:nvPr/>
          </p:nvGrpSpPr>
          <p:grpSpPr>
            <a:xfrm>
              <a:off x="562428" y="3652861"/>
              <a:ext cx="2990850" cy="3046413"/>
              <a:chOff x="584200" y="2076450"/>
              <a:chExt cx="2990850" cy="3046413"/>
            </a:xfrm>
          </p:grpSpPr>
          <p:sp>
            <p:nvSpPr>
              <p:cNvPr id="256004" name="Oval 4"/>
              <p:cNvSpPr>
                <a:spLocks noChangeAspect="1" noChangeArrowheads="1"/>
              </p:cNvSpPr>
              <p:nvPr/>
            </p:nvSpPr>
            <p:spPr bwMode="auto">
              <a:xfrm>
                <a:off x="584200" y="2863850"/>
                <a:ext cx="379413" cy="349250"/>
              </a:xfrm>
              <a:prstGeom prst="ellipse">
                <a:avLst/>
              </a:prstGeom>
              <a:solidFill>
                <a:srgbClr val="00B05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256006" name="Oval 6"/>
              <p:cNvSpPr>
                <a:spLocks noChangeAspect="1" noChangeArrowheads="1"/>
              </p:cNvSpPr>
              <p:nvPr/>
            </p:nvSpPr>
            <p:spPr bwMode="auto">
              <a:xfrm>
                <a:off x="2441575" y="2090738"/>
                <a:ext cx="379413" cy="349250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256007" name="Oval 7"/>
              <p:cNvSpPr>
                <a:spLocks noChangeAspect="1" noChangeArrowheads="1"/>
              </p:cNvSpPr>
              <p:nvPr/>
            </p:nvSpPr>
            <p:spPr bwMode="auto">
              <a:xfrm>
                <a:off x="2584450" y="2222500"/>
                <a:ext cx="93663" cy="85725"/>
              </a:xfrm>
              <a:prstGeom prst="ellipse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256008" name="Oval 8"/>
              <p:cNvSpPr>
                <a:spLocks noChangeAspect="1" noChangeArrowheads="1"/>
              </p:cNvSpPr>
              <p:nvPr/>
            </p:nvSpPr>
            <p:spPr bwMode="auto">
              <a:xfrm>
                <a:off x="3186113" y="2859088"/>
                <a:ext cx="381000" cy="349250"/>
              </a:xfrm>
              <a:prstGeom prst="ellipse">
                <a:avLst/>
              </a:prstGeom>
              <a:solidFill>
                <a:srgbClr val="00B05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256009" name="Oval 9"/>
              <p:cNvSpPr>
                <a:spLocks noChangeAspect="1" noChangeArrowheads="1"/>
              </p:cNvSpPr>
              <p:nvPr/>
            </p:nvSpPr>
            <p:spPr bwMode="auto">
              <a:xfrm>
                <a:off x="1382713" y="4773613"/>
                <a:ext cx="379412" cy="349250"/>
              </a:xfrm>
              <a:prstGeom prst="ellipse">
                <a:avLst/>
              </a:prstGeom>
              <a:solidFill>
                <a:srgbClr val="00B05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256010" name="Oval 10"/>
              <p:cNvSpPr>
                <a:spLocks noChangeAspect="1" noChangeArrowheads="1"/>
              </p:cNvSpPr>
              <p:nvPr/>
            </p:nvSpPr>
            <p:spPr bwMode="auto">
              <a:xfrm>
                <a:off x="1382713" y="2076450"/>
                <a:ext cx="379412" cy="349250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256011" name="Oval 11"/>
              <p:cNvSpPr>
                <a:spLocks noChangeAspect="1" noChangeArrowheads="1"/>
              </p:cNvSpPr>
              <p:nvPr/>
            </p:nvSpPr>
            <p:spPr bwMode="auto">
              <a:xfrm>
                <a:off x="596900" y="3975100"/>
                <a:ext cx="379413" cy="349250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256012" name="Oval 12"/>
              <p:cNvSpPr>
                <a:spLocks noChangeAspect="1" noChangeArrowheads="1"/>
              </p:cNvSpPr>
              <p:nvPr/>
            </p:nvSpPr>
            <p:spPr bwMode="auto">
              <a:xfrm>
                <a:off x="2452688" y="4767263"/>
                <a:ext cx="379412" cy="349250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256013" name="Oval 13"/>
              <p:cNvSpPr>
                <a:spLocks noChangeAspect="1" noChangeArrowheads="1"/>
              </p:cNvSpPr>
              <p:nvPr/>
            </p:nvSpPr>
            <p:spPr bwMode="auto">
              <a:xfrm>
                <a:off x="3195638" y="4008438"/>
                <a:ext cx="379412" cy="349250"/>
              </a:xfrm>
              <a:prstGeom prst="ellipse">
                <a:avLst/>
              </a:prstGeom>
              <a:solidFill>
                <a:srgbClr val="00B05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256014" name="Rectangle 14"/>
              <p:cNvSpPr>
                <a:spLocks noChangeAspect="1" noChangeArrowheads="1"/>
              </p:cNvSpPr>
              <p:nvPr/>
            </p:nvSpPr>
            <p:spPr bwMode="auto">
              <a:xfrm>
                <a:off x="1874838" y="3082925"/>
                <a:ext cx="68262" cy="93663"/>
              </a:xfrm>
              <a:prstGeom prst="rect">
                <a:avLst/>
              </a:prstGeom>
              <a:solidFill>
                <a:srgbClr val="00B0F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he-IL"/>
              </a:p>
            </p:txBody>
          </p:sp>
          <p:cxnSp>
            <p:nvCxnSpPr>
              <p:cNvPr id="256015" name="AutoShape 15"/>
              <p:cNvCxnSpPr>
                <a:cxnSpLocks noChangeAspect="1" noChangeShapeType="1"/>
                <a:stCxn id="256006" idx="3"/>
                <a:endCxn id="256014" idx="3"/>
              </p:cNvCxnSpPr>
              <p:nvPr/>
            </p:nvCxnSpPr>
            <p:spPr bwMode="auto">
              <a:xfrm flipH="1">
                <a:off x="1943100" y="2389188"/>
                <a:ext cx="554038" cy="741362"/>
              </a:xfrm>
              <a:prstGeom prst="straightConnector1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</p:cxnSp>
          <p:cxnSp>
            <p:nvCxnSpPr>
              <p:cNvPr id="256016" name="AutoShape 16"/>
              <p:cNvCxnSpPr>
                <a:cxnSpLocks noChangeAspect="1" noChangeShapeType="1"/>
                <a:stCxn id="256014" idx="1"/>
                <a:endCxn id="256010" idx="5"/>
              </p:cNvCxnSpPr>
              <p:nvPr/>
            </p:nvCxnSpPr>
            <p:spPr bwMode="auto">
              <a:xfrm flipH="1" flipV="1">
                <a:off x="1706563" y="2374900"/>
                <a:ext cx="168275" cy="755650"/>
              </a:xfrm>
              <a:prstGeom prst="straightConnector1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</p:cxnSp>
          <p:cxnSp>
            <p:nvCxnSpPr>
              <p:cNvPr id="256017" name="AutoShape 17"/>
              <p:cNvCxnSpPr>
                <a:cxnSpLocks noChangeAspect="1" noChangeShapeType="1"/>
                <a:stCxn id="256014" idx="1"/>
                <a:endCxn id="256004" idx="6"/>
              </p:cNvCxnSpPr>
              <p:nvPr/>
            </p:nvCxnSpPr>
            <p:spPr bwMode="auto">
              <a:xfrm flipH="1" flipV="1">
                <a:off x="963613" y="3038475"/>
                <a:ext cx="911225" cy="92075"/>
              </a:xfrm>
              <a:prstGeom prst="straightConnector1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</p:cxnSp>
          <p:cxnSp>
            <p:nvCxnSpPr>
              <p:cNvPr id="256018" name="AutoShape 18"/>
              <p:cNvCxnSpPr>
                <a:cxnSpLocks noChangeAspect="1" noChangeShapeType="1"/>
                <a:stCxn id="256014" idx="1"/>
                <a:endCxn id="256011" idx="7"/>
              </p:cNvCxnSpPr>
              <p:nvPr/>
            </p:nvCxnSpPr>
            <p:spPr bwMode="auto">
              <a:xfrm flipH="1">
                <a:off x="920750" y="3130550"/>
                <a:ext cx="954088" cy="895350"/>
              </a:xfrm>
              <a:prstGeom prst="straightConnector1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</p:cxnSp>
          <p:sp>
            <p:nvSpPr>
              <p:cNvPr id="256019" name="Rectangle 19"/>
              <p:cNvSpPr>
                <a:spLocks noChangeAspect="1" noChangeArrowheads="1"/>
              </p:cNvSpPr>
              <p:nvPr/>
            </p:nvSpPr>
            <p:spPr bwMode="auto">
              <a:xfrm>
                <a:off x="2670455" y="3316288"/>
                <a:ext cx="68262" cy="93662"/>
              </a:xfrm>
              <a:prstGeom prst="rect">
                <a:avLst/>
              </a:prstGeom>
              <a:solidFill>
                <a:srgbClr val="00B0F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he-IL"/>
              </a:p>
            </p:txBody>
          </p:sp>
          <p:cxnSp>
            <p:nvCxnSpPr>
              <p:cNvPr id="256020" name="AutoShape 20"/>
              <p:cNvCxnSpPr>
                <a:cxnSpLocks noChangeAspect="1" noChangeShapeType="1"/>
                <a:stCxn id="256006" idx="4"/>
                <a:endCxn id="256019" idx="0"/>
              </p:cNvCxnSpPr>
              <p:nvPr/>
            </p:nvCxnSpPr>
            <p:spPr bwMode="auto">
              <a:xfrm rot="16200000" flipH="1">
                <a:off x="2229784" y="2841486"/>
                <a:ext cx="876300" cy="73304"/>
              </a:xfrm>
              <a:prstGeom prst="straightConnector1">
                <a:avLst/>
              </a:prstGeom>
              <a:noFill/>
              <a:ln w="9525">
                <a:solidFill>
                  <a:srgbClr val="800000"/>
                </a:solidFill>
                <a:round/>
                <a:headEnd/>
                <a:tailEnd type="triangle" w="med" len="med"/>
              </a:ln>
              <a:effectLst/>
            </p:spPr>
          </p:cxnSp>
          <p:cxnSp>
            <p:nvCxnSpPr>
              <p:cNvPr id="256021" name="AutoShape 21"/>
              <p:cNvCxnSpPr>
                <a:cxnSpLocks noChangeAspect="1" noChangeShapeType="1"/>
                <a:stCxn id="256019" idx="2"/>
                <a:endCxn id="256013" idx="1"/>
              </p:cNvCxnSpPr>
              <p:nvPr/>
            </p:nvCxnSpPr>
            <p:spPr bwMode="auto">
              <a:xfrm rot="16200000" flipH="1">
                <a:off x="2653077" y="3461459"/>
                <a:ext cx="649634" cy="546616"/>
              </a:xfrm>
              <a:prstGeom prst="straightConnector1">
                <a:avLst/>
              </a:prstGeom>
              <a:noFill/>
              <a:ln w="9525">
                <a:solidFill>
                  <a:srgbClr val="800000"/>
                </a:solidFill>
                <a:round/>
                <a:headEnd/>
                <a:tailEnd type="triangle" w="med" len="med"/>
              </a:ln>
              <a:effectLst/>
            </p:spPr>
          </p:cxnSp>
          <p:cxnSp>
            <p:nvCxnSpPr>
              <p:cNvPr id="256022" name="AutoShape 22"/>
              <p:cNvCxnSpPr>
                <a:cxnSpLocks noChangeAspect="1" noChangeShapeType="1"/>
                <a:stCxn id="256019" idx="2"/>
                <a:endCxn id="35" idx="6"/>
              </p:cNvCxnSpPr>
              <p:nvPr/>
            </p:nvCxnSpPr>
            <p:spPr bwMode="auto">
              <a:xfrm rot="5400000">
                <a:off x="2441073" y="3332515"/>
                <a:ext cx="186079" cy="340949"/>
              </a:xfrm>
              <a:prstGeom prst="straightConnector1">
                <a:avLst/>
              </a:prstGeom>
              <a:noFill/>
              <a:ln w="9525">
                <a:solidFill>
                  <a:srgbClr val="800000"/>
                </a:solidFill>
                <a:round/>
                <a:headEnd/>
                <a:tailEnd type="triangle" w="med" len="med"/>
              </a:ln>
              <a:effectLst/>
            </p:spPr>
          </p:cxnSp>
          <p:pic>
            <p:nvPicPr>
              <p:cNvPr id="256023" name="Picture 23" descr="TP_tmp"/>
              <p:cNvPicPr>
                <a:picLocks noChangeAspect="1" noChangeArrowheads="1"/>
              </p:cNvPicPr>
              <p:nvPr>
                <p:custDataLst>
                  <p:tags r:id="rId1"/>
                </p:custDataLst>
              </p:nvPr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1716088" y="2578100"/>
                <a:ext cx="144462" cy="312738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56024" name="Picture 24" descr="TP_tmp"/>
              <p:cNvPicPr>
                <a:picLocks noChangeAspect="1" noChangeArrowheads="1"/>
              </p:cNvPicPr>
              <p:nvPr>
                <p:custDataLst>
                  <p:tags r:id="rId2"/>
                </p:custDataLst>
              </p:nvPr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1244600" y="2922588"/>
                <a:ext cx="144463" cy="311150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56025" name="Picture 25" descr="TP_tmp"/>
              <p:cNvPicPr>
                <a:picLocks noChangeAspect="1" noChangeArrowheads="1"/>
              </p:cNvPicPr>
              <p:nvPr>
                <p:custDataLst>
                  <p:tags r:id="rId3"/>
                </p:custDataLst>
              </p:nvPr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1290638" y="3443288"/>
                <a:ext cx="144462" cy="312737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56026" name="Picture 26" descr="TP_tmp"/>
              <p:cNvPicPr>
                <a:picLocks noChangeAspect="1" noChangeArrowheads="1"/>
              </p:cNvPicPr>
              <p:nvPr>
                <p:custDataLst>
                  <p:tags r:id="rId4"/>
                </p:custDataLst>
              </p:nvPr>
            </p:nvPicPr>
            <p:blipFill>
              <a:blip r:embed="rId11" cstate="print"/>
              <a:srcRect/>
              <a:stretch>
                <a:fillRect/>
              </a:stretch>
            </p:blipFill>
            <p:spPr bwMode="auto">
              <a:xfrm>
                <a:off x="2472406" y="3373533"/>
                <a:ext cx="144462" cy="312737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56027" name="Picture 27" descr="TP_tmp"/>
              <p:cNvPicPr>
                <a:picLocks noChangeAspect="1" noChangeArrowheads="1"/>
              </p:cNvPicPr>
              <p:nvPr>
                <p:custDataLst>
                  <p:tags r:id="rId5"/>
                </p:custDataLst>
              </p:nvPr>
            </p:nvPicPr>
            <p:blipFill>
              <a:blip r:embed="rId12" cstate="print"/>
              <a:srcRect/>
              <a:stretch>
                <a:fillRect/>
              </a:stretch>
            </p:blipFill>
            <p:spPr bwMode="auto">
              <a:xfrm>
                <a:off x="2913996" y="3573681"/>
                <a:ext cx="142875" cy="312737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35" name="Oval 8"/>
              <p:cNvSpPr>
                <a:spLocks noChangeAspect="1" noChangeArrowheads="1"/>
              </p:cNvSpPr>
              <p:nvPr/>
            </p:nvSpPr>
            <p:spPr bwMode="auto">
              <a:xfrm>
                <a:off x="1982637" y="3421404"/>
                <a:ext cx="381000" cy="349250"/>
              </a:xfrm>
              <a:prstGeom prst="ellipse">
                <a:avLst/>
              </a:prstGeom>
              <a:solidFill>
                <a:schemeClr val="bg2">
                  <a:alpha val="55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cxnSp>
            <p:nvCxnSpPr>
              <p:cNvPr id="8" name="Curved Connector 7"/>
              <p:cNvCxnSpPr>
                <a:stCxn id="35" idx="4"/>
                <a:endCxn id="35" idx="2"/>
              </p:cNvCxnSpPr>
              <p:nvPr/>
            </p:nvCxnSpPr>
            <p:spPr bwMode="auto">
              <a:xfrm rot="5400000" flipH="1">
                <a:off x="1990574" y="3588092"/>
                <a:ext cx="174625" cy="190500"/>
              </a:xfrm>
              <a:prstGeom prst="curvedConnector4">
                <a:avLst>
                  <a:gd name="adj1" fmla="val -130909"/>
                  <a:gd name="adj2" fmla="val 220000"/>
                </a:avLst>
              </a:prstGeom>
              <a:solidFill>
                <a:srgbClr val="00B8FF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arrow"/>
              </a:ln>
              <a:effectLst/>
            </p:spPr>
          </p:cxnSp>
          <p:pic>
            <p:nvPicPr>
              <p:cNvPr id="9" name="Picture 8" descr="TP_tmp"/>
              <p:cNvPicPr>
                <a:picLocks noChangeAspect="1"/>
              </p:cNvPicPr>
              <p:nvPr>
                <p:custDataLst>
                  <p:tags r:id="rId6"/>
                </p:custDataLst>
              </p:nvPr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1853993" y="4082415"/>
                <a:ext cx="122415" cy="192366"/>
              </a:xfrm>
              <a:prstGeom prst="rect">
                <a:avLst/>
              </a:prstGeom>
              <a:noFill/>
              <a:ln/>
              <a:effectLst/>
              <a:extLst>
                <a:ext uri="{909E8E84-426E-40DD-AFC4-6F175D3DCCD1}">
                  <a14:hiddenFill xmlns:a14="http://schemas.microsoft.com/office/drawing/2010/main">
                    <a:pattFill prst="pct5">
                      <a:fgClr>
                        <a:srgbClr val="FFFFFF">
                          <a:alpha val="0"/>
                        </a:srgbClr>
                      </a:fgClr>
                      <a:bgClr>
                        <a:srgbClr val="FFFFFF">
                          <a:alpha val="0"/>
                        </a:srgbClr>
                      </a:bgClr>
                    </a:patt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7357" dir="2700000" rotWithShape="0">
                        <a:scrgbClr r="0" g="0" b="0"/>
                      </a:outerShdw>
                    </a:effectLst>
                  </a14:hiddenEffects>
                </a:ext>
                <a:ext uri="{31F19639-BCED-4A60-ADC4-E9642A236FB7}">
                  <a14:hiddenScene3d xmlns:a14="http://schemas.microsoft.com/office/drawing/2010/main">
                    <a:camera prst="orthographicFront">
                      <a:rot lat="0" lon="0" rev="0"/>
                    </a:camera>
                    <a:lightRig rig="threePt" dir="t">
                      <a:rot lat="0" lon="0" rev="0"/>
                    </a:lightRig>
                  </a14:hiddenScene3d>
                </a:ext>
                <a:ext uri="{E45631CC-5BF2-4C18-A39C-3461C7D3F71A}">
                  <a14:hiddenSp3d xmlns:a14="http://schemas.microsoft.com/office/drawing/2010/main" extrusionH="457200">
                    <a:contourClr>
                      <a:srgbClr val="000000"/>
                    </a:contourClr>
                  </a14:hiddenSp3d>
                </a:ext>
                <a:ext uri="{53640926-AAD7-44D8-BBD7-CCE9431645EC}">
                  <a14:shadowObscured xmlns:a14="http://schemas.microsoft.com/office/drawing/2010/main"/>
                </a:ext>
              </a:extLst>
            </p:spPr>
          </p:pic>
        </p:grp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9" name="TextBox 38"/>
                <p:cNvSpPr txBox="1"/>
                <p:nvPr/>
              </p:nvSpPr>
              <p:spPr>
                <a:xfrm>
                  <a:off x="2320303" y="4238394"/>
                  <a:ext cx="636589" cy="349968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−</m:t>
                        </m:r>
                        <m:r>
                          <a:rPr lang="en-US" sz="1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10</m:t>
                        </m:r>
                      </m:oMath>
                    </m:oMathPara>
                  </a14:m>
                  <a:endParaRPr lang="he-IL" sz="1800" dirty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mc:Choice>
          <mc:Fallback>
            <p:sp>
              <p:nvSpPr>
                <p:cNvPr id="39" name="TextBox 3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20303" y="4238394"/>
                  <a:ext cx="636589" cy="349968"/>
                </a:xfrm>
                <a:prstGeom prst="rect">
                  <a:avLst/>
                </a:prstGeom>
                <a:blipFill>
                  <a:blip r:embed="rId1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40" name="TextBox 39"/>
                <p:cNvSpPr txBox="1"/>
                <p:nvPr/>
              </p:nvSpPr>
              <p:spPr>
                <a:xfrm>
                  <a:off x="2061313" y="4117281"/>
                  <a:ext cx="348709" cy="349968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20</m:t>
                        </m:r>
                      </m:oMath>
                    </m:oMathPara>
                  </a14:m>
                  <a:endParaRPr lang="he-IL" sz="1800" dirty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mc:Choice>
          <mc:Fallback>
            <p:sp>
              <p:nvSpPr>
                <p:cNvPr id="40" name="TextBox 3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61313" y="4117281"/>
                  <a:ext cx="348709" cy="349968"/>
                </a:xfrm>
                <a:prstGeom prst="rect">
                  <a:avLst/>
                </a:prstGeom>
                <a:blipFill>
                  <a:blip r:embed="rId15"/>
                  <a:stretch>
                    <a:fillRect l="-17544" r="-350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91305233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4" grpId="0"/>
      <p:bldP spid="34" grpId="0"/>
      <p:bldP spid="36" grpId="0"/>
      <p:bldP spid="37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1"/>
          <p:cNvSpPr>
            <a:spLocks noChangeArrowheads="1"/>
          </p:cNvSpPr>
          <p:nvPr/>
        </p:nvSpPr>
        <p:spPr bwMode="auto">
          <a:xfrm>
            <a:off x="0" y="2487405"/>
            <a:ext cx="10080625" cy="195258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60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One-player Games</a:t>
            </a:r>
            <a:br>
              <a:rPr lang="en-US" sz="60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</a:br>
            <a:r>
              <a:rPr lang="en-US" sz="60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(MDPs)</a:t>
            </a:r>
            <a:endParaRPr lang="en-US" sz="6000" dirty="0">
              <a:solidFill>
                <a:srgbClr val="FF000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1141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404320"/>
            <a:ext cx="10080625" cy="137396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Total cost </a:t>
            </a:r>
            <a:r>
              <a:rPr lang="en-US" sz="48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MDP</a:t>
            </a:r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s </a:t>
            </a:r>
            <a:b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</a:br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with the </a:t>
            </a:r>
            <a:r>
              <a:rPr lang="en-US" sz="4800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stopping condition</a:t>
            </a:r>
            <a:endParaRPr lang="en-US" sz="3200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3" name="Text Box 34"/>
          <p:cNvSpPr txBox="1">
            <a:spLocks noChangeArrowheads="1"/>
          </p:cNvSpPr>
          <p:nvPr/>
        </p:nvSpPr>
        <p:spPr bwMode="auto">
          <a:xfrm>
            <a:off x="0" y="2025101"/>
            <a:ext cx="10080625" cy="951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We start with one-player games, i.e., </a:t>
            </a:r>
            <a:br>
              <a:rPr lang="en-US" sz="3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MDPs, with the </a:t>
            </a:r>
            <a:r>
              <a:rPr lang="en-US" sz="3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total cost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objective.</a:t>
            </a:r>
            <a:endParaRPr lang="en-US" sz="3000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 Box 34"/>
          <p:cNvSpPr txBox="1">
            <a:spLocks noChangeArrowheads="1"/>
          </p:cNvSpPr>
          <p:nvPr/>
        </p:nvSpPr>
        <p:spPr bwMode="auto">
          <a:xfrm>
            <a:off x="21768" y="3140674"/>
            <a:ext cx="10080625" cy="521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Discounted cost 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is a special case.</a:t>
            </a:r>
            <a:endParaRPr lang="en-US" sz="3000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 Box 34"/>
          <p:cNvSpPr txBox="1">
            <a:spLocks noChangeArrowheads="1"/>
          </p:cNvSpPr>
          <p:nvPr/>
        </p:nvSpPr>
        <p:spPr bwMode="auto">
          <a:xfrm>
            <a:off x="32652" y="3826898"/>
            <a:ext cx="10080625" cy="951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Limited average cost 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can be solved using </a:t>
            </a:r>
            <a:br>
              <a:rPr lang="en-US" sz="3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similar, but more complicated, techniques.</a:t>
            </a:r>
            <a:endParaRPr lang="en-US" sz="3000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 Box 34"/>
          <p:cNvSpPr txBox="1">
            <a:spLocks noChangeArrowheads="1"/>
          </p:cNvSpPr>
          <p:nvPr/>
        </p:nvSpPr>
        <p:spPr bwMode="auto">
          <a:xfrm>
            <a:off x="21764" y="4942470"/>
            <a:ext cx="10080625" cy="521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To make the total cost well defined we assume:</a:t>
            </a:r>
            <a:endParaRPr lang="en-US" sz="3000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 Box 34"/>
          <p:cNvSpPr txBox="1">
            <a:spLocks noChangeArrowheads="1"/>
          </p:cNvSpPr>
          <p:nvPr/>
        </p:nvSpPr>
        <p:spPr bwMode="auto">
          <a:xfrm>
            <a:off x="21761" y="5650039"/>
            <a:ext cx="10080625" cy="1380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b="1" u="sng" dirty="0" smtClean="0">
                <a:latin typeface="Times New Roman" pitchFamily="18" charset="0"/>
                <a:cs typeface="Times New Roman" pitchFamily="18" charset="0"/>
              </a:rPr>
              <a:t>Stopping condition:</a:t>
            </a:r>
            <a:br>
              <a:rPr lang="en-US" sz="3000" b="1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For every strategy of the player,</a:t>
            </a:r>
            <a:br>
              <a:rPr lang="en-US" sz="3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the game </a:t>
            </a:r>
            <a:r>
              <a:rPr lang="en-US" sz="3000" i="1" dirty="0" smtClean="0">
                <a:latin typeface="Times New Roman" pitchFamily="18" charset="0"/>
                <a:cs typeface="Times New Roman" pitchFamily="18" charset="0"/>
              </a:rPr>
              <a:t>ends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with probability 1.</a:t>
            </a:r>
            <a:endParaRPr lang="en-US" sz="3000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1632857" y="5612578"/>
            <a:ext cx="6509657" cy="1494946"/>
          </a:xfrm>
          <a:prstGeom prst="rect">
            <a:avLst/>
          </a:prstGeom>
          <a:noFill/>
          <a:ln w="222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smtClean="0">
              <a:ln>
                <a:noFill/>
              </a:ln>
              <a:effectLst/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29526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12" grpId="0"/>
      <p:bldP spid="13" grpId="0"/>
      <p:bldP spid="14" grpId="0"/>
      <p:bldP spid="15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399468"/>
            <a:ext cx="10080625" cy="68698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Discounted cost </a:t>
            </a:r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Total cost</a:t>
            </a:r>
            <a:endParaRPr lang="en-US" sz="3200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47" name="Rectangle 46"/>
          <p:cNvSpPr>
            <a:spLocks noChangeAspect="1"/>
          </p:cNvSpPr>
          <p:nvPr/>
        </p:nvSpPr>
        <p:spPr bwMode="auto">
          <a:xfrm>
            <a:off x="1381978" y="2544812"/>
            <a:ext cx="360768" cy="360768"/>
          </a:xfrm>
          <a:prstGeom prst="rect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smtClean="0">
              <a:ln>
                <a:noFill/>
              </a:ln>
              <a:effectLst/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48" name="Oval 5"/>
          <p:cNvSpPr>
            <a:spLocks noChangeAspect="1" noChangeArrowheads="1"/>
          </p:cNvSpPr>
          <p:nvPr/>
        </p:nvSpPr>
        <p:spPr bwMode="auto">
          <a:xfrm>
            <a:off x="3341551" y="1862569"/>
            <a:ext cx="379413" cy="349250"/>
          </a:xfrm>
          <a:prstGeom prst="ellipse">
            <a:avLst/>
          </a:prstGeom>
          <a:solidFill>
            <a:srgbClr val="008000">
              <a:alpha val="75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49" name="Oval 5"/>
          <p:cNvSpPr>
            <a:spLocks noChangeAspect="1" noChangeArrowheads="1"/>
          </p:cNvSpPr>
          <p:nvPr/>
        </p:nvSpPr>
        <p:spPr bwMode="auto">
          <a:xfrm>
            <a:off x="3341551" y="3261278"/>
            <a:ext cx="379413" cy="349250"/>
          </a:xfrm>
          <a:prstGeom prst="ellipse">
            <a:avLst/>
          </a:prstGeom>
          <a:solidFill>
            <a:srgbClr val="008000">
              <a:alpha val="75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cxnSp>
        <p:nvCxnSpPr>
          <p:cNvPr id="50" name="AutoShape 16"/>
          <p:cNvCxnSpPr>
            <a:cxnSpLocks noChangeAspect="1" noChangeShapeType="1"/>
            <a:stCxn id="47" idx="3"/>
            <a:endCxn id="48" idx="3"/>
          </p:cNvCxnSpPr>
          <p:nvPr/>
        </p:nvCxnSpPr>
        <p:spPr bwMode="auto">
          <a:xfrm flipV="1">
            <a:off x="1742746" y="2160673"/>
            <a:ext cx="1654369" cy="564523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 type="none" w="lg" len="lg"/>
            <a:tailEnd type="stealth" w="lg" len="lg"/>
          </a:ln>
          <a:effectLst/>
        </p:spPr>
      </p:cxnSp>
      <p:cxnSp>
        <p:nvCxnSpPr>
          <p:cNvPr id="53" name="AutoShape 16"/>
          <p:cNvCxnSpPr>
            <a:cxnSpLocks noChangeAspect="1" noChangeShapeType="1"/>
            <a:stCxn id="47" idx="3"/>
            <a:endCxn id="49" idx="1"/>
          </p:cNvCxnSpPr>
          <p:nvPr/>
        </p:nvCxnSpPr>
        <p:spPr bwMode="auto">
          <a:xfrm>
            <a:off x="1742746" y="2725196"/>
            <a:ext cx="1654369" cy="587228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 type="none" w="lg" len="lg"/>
            <a:tailEnd type="stealth" w="lg" len="lg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2340429" y="1845750"/>
                <a:ext cx="446313" cy="51520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0429" y="1845750"/>
                <a:ext cx="446313" cy="515206"/>
              </a:xfrm>
              <a:prstGeom prst="rect">
                <a:avLst/>
              </a:prstGeom>
              <a:blipFill>
                <a:blip r:embed="rId6"/>
                <a:stretch>
                  <a:fillRect l="-1369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/>
              <p:cNvSpPr txBox="1"/>
              <p:nvPr/>
            </p:nvSpPr>
            <p:spPr>
              <a:xfrm>
                <a:off x="2373087" y="2956094"/>
                <a:ext cx="446313" cy="51520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73087" y="2956094"/>
                <a:ext cx="446313" cy="515206"/>
              </a:xfrm>
              <a:prstGeom prst="rect">
                <a:avLst/>
              </a:prstGeom>
              <a:blipFill>
                <a:blip r:embed="rId7"/>
                <a:stretch>
                  <a:fillRect l="-135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4" name="Group 73"/>
          <p:cNvGrpSpPr/>
          <p:nvPr/>
        </p:nvGrpSpPr>
        <p:grpSpPr>
          <a:xfrm>
            <a:off x="5578306" y="1845750"/>
            <a:ext cx="3313376" cy="2555976"/>
            <a:chOff x="5219076" y="2172321"/>
            <a:chExt cx="3313376" cy="2555976"/>
          </a:xfrm>
        </p:grpSpPr>
        <p:sp>
          <p:nvSpPr>
            <p:cNvPr id="59" name="Rectangle 58"/>
            <p:cNvSpPr>
              <a:spLocks noChangeAspect="1"/>
            </p:cNvSpPr>
            <p:nvPr/>
          </p:nvSpPr>
          <p:spPr bwMode="auto">
            <a:xfrm>
              <a:off x="6193466" y="2871383"/>
              <a:ext cx="360768" cy="360768"/>
            </a:xfrm>
            <a:prstGeom prst="rect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he-IL" sz="36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60" name="Oval 5"/>
            <p:cNvSpPr>
              <a:spLocks noChangeAspect="1" noChangeArrowheads="1"/>
            </p:cNvSpPr>
            <p:nvPr/>
          </p:nvSpPr>
          <p:spPr bwMode="auto">
            <a:xfrm>
              <a:off x="8153039" y="2189140"/>
              <a:ext cx="379413" cy="349250"/>
            </a:xfrm>
            <a:prstGeom prst="ellipse">
              <a:avLst/>
            </a:prstGeom>
            <a:solidFill>
              <a:srgbClr val="008000">
                <a:alpha val="75000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61" name="Oval 5"/>
            <p:cNvSpPr>
              <a:spLocks noChangeAspect="1" noChangeArrowheads="1"/>
            </p:cNvSpPr>
            <p:nvPr/>
          </p:nvSpPr>
          <p:spPr bwMode="auto">
            <a:xfrm>
              <a:off x="8153039" y="3587849"/>
              <a:ext cx="379413" cy="349250"/>
            </a:xfrm>
            <a:prstGeom prst="ellipse">
              <a:avLst/>
            </a:prstGeom>
            <a:solidFill>
              <a:srgbClr val="008000">
                <a:alpha val="75000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cxnSp>
          <p:nvCxnSpPr>
            <p:cNvPr id="62" name="AutoShape 16"/>
            <p:cNvCxnSpPr>
              <a:cxnSpLocks noChangeAspect="1" noChangeShapeType="1"/>
              <a:stCxn id="59" idx="3"/>
              <a:endCxn id="60" idx="3"/>
            </p:cNvCxnSpPr>
            <p:nvPr/>
          </p:nvCxnSpPr>
          <p:spPr bwMode="auto">
            <a:xfrm flipV="1">
              <a:off x="6554234" y="2487244"/>
              <a:ext cx="1654369" cy="564523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 type="none" w="lg" len="lg"/>
              <a:tailEnd type="stealth" w="lg" len="lg"/>
            </a:ln>
            <a:effectLst/>
          </p:spPr>
        </p:cxnSp>
        <p:cxnSp>
          <p:nvCxnSpPr>
            <p:cNvPr id="63" name="AutoShape 16"/>
            <p:cNvCxnSpPr>
              <a:cxnSpLocks noChangeAspect="1" noChangeShapeType="1"/>
              <a:stCxn id="59" idx="3"/>
              <a:endCxn id="61" idx="1"/>
            </p:cNvCxnSpPr>
            <p:nvPr/>
          </p:nvCxnSpPr>
          <p:spPr bwMode="auto">
            <a:xfrm>
              <a:off x="6554234" y="3051767"/>
              <a:ext cx="1654369" cy="587228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 type="none" w="lg" len="lg"/>
              <a:tailEnd type="stealth" w="lg" len="lg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4" name="TextBox 63"/>
                <p:cNvSpPr txBox="1"/>
                <p:nvPr/>
              </p:nvSpPr>
              <p:spPr>
                <a:xfrm>
                  <a:off x="7151917" y="2172321"/>
                  <a:ext cx="446313" cy="51520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𝜆</m:t>
                            </m:r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64" name="TextBox 6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51917" y="2172321"/>
                  <a:ext cx="446313" cy="515206"/>
                </a:xfrm>
                <a:prstGeom prst="rect">
                  <a:avLst/>
                </a:prstGeom>
                <a:blipFill>
                  <a:blip r:embed="rId8"/>
                  <a:stretch>
                    <a:fillRect l="-39726" r="-411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5" name="TextBox 64"/>
                <p:cNvSpPr txBox="1"/>
                <p:nvPr/>
              </p:nvSpPr>
              <p:spPr>
                <a:xfrm>
                  <a:off x="7184575" y="3282665"/>
                  <a:ext cx="446313" cy="51520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𝜆</m:t>
                            </m:r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65" name="TextBox 6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84575" y="3282665"/>
                  <a:ext cx="446313" cy="515206"/>
                </a:xfrm>
                <a:prstGeom prst="rect">
                  <a:avLst/>
                </a:prstGeom>
                <a:blipFill>
                  <a:blip r:embed="rId9"/>
                  <a:stretch>
                    <a:fillRect l="-42466" r="-274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6" name="Oval 2"/>
            <p:cNvSpPr>
              <a:spLocks noChangeAspect="1" noChangeArrowheads="1"/>
            </p:cNvSpPr>
            <p:nvPr/>
          </p:nvSpPr>
          <p:spPr bwMode="auto">
            <a:xfrm>
              <a:off x="6174822" y="4379047"/>
              <a:ext cx="379412" cy="349250"/>
            </a:xfrm>
            <a:prstGeom prst="ellipse">
              <a:avLst/>
            </a:prstGeom>
            <a:solidFill>
              <a:schemeClr val="bg2">
                <a:alpha val="55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cxnSp>
          <p:nvCxnSpPr>
            <p:cNvPr id="67" name="AutoShape 16"/>
            <p:cNvCxnSpPr>
              <a:cxnSpLocks noChangeAspect="1" noChangeShapeType="1"/>
              <a:stCxn id="59" idx="2"/>
              <a:endCxn id="66" idx="0"/>
            </p:cNvCxnSpPr>
            <p:nvPr/>
          </p:nvCxnSpPr>
          <p:spPr bwMode="auto">
            <a:xfrm flipH="1">
              <a:off x="6364528" y="3232151"/>
              <a:ext cx="9322" cy="1146896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 type="none" w="lg" len="lg"/>
              <a:tailEnd type="stealth" w="lg" len="lg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2" name="TextBox 71"/>
                <p:cNvSpPr txBox="1"/>
                <p:nvPr/>
              </p:nvSpPr>
              <p:spPr>
                <a:xfrm>
                  <a:off x="5219076" y="3500381"/>
                  <a:ext cx="1094636" cy="51520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𝜆</m:t>
                        </m:r>
                      </m:oMath>
                    </m:oMathPara>
                  </a14:m>
                  <a:endParaRPr lang="en-US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72" name="TextBox 7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19076" y="3500381"/>
                  <a:ext cx="1094636" cy="515206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73" name="Right Arrow 72"/>
          <p:cNvSpPr/>
          <p:nvPr/>
        </p:nvSpPr>
        <p:spPr bwMode="auto">
          <a:xfrm>
            <a:off x="4746171" y="2590800"/>
            <a:ext cx="555398" cy="332636"/>
          </a:xfrm>
          <a:prstGeom prst="rightArrow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smtClean="0">
              <a:ln>
                <a:noFill/>
              </a:ln>
              <a:effectLst/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5" name="Title 1"/>
              <p:cNvSpPr txBox="1">
                <a:spLocks/>
              </p:cNvSpPr>
              <p:nvPr/>
            </p:nvSpPr>
            <p:spPr bwMode="auto">
              <a:xfrm>
                <a:off x="-4358" y="4784912"/>
                <a:ext cx="10080625" cy="1399935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Multiplying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the cost of the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-step by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𝜆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p>
                    </m:sSup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  <a:b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 equivalent, in </a:t>
                </a:r>
                <a:r>
                  <a:rPr lang="en-US" sz="3000" i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expectation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to stopping the</a:t>
                </a:r>
                <a:b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game at each step with probability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𝜆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75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4358" y="4784912"/>
                <a:ext cx="10080625" cy="1399935"/>
              </a:xfrm>
              <a:prstGeom prst="rect">
                <a:avLst/>
              </a:prstGeom>
              <a:blipFill>
                <a:blip r:embed="rId13"/>
                <a:stretch>
                  <a:fillRect t="-6957" b="-16522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6" name="Title 1"/>
          <p:cNvSpPr txBox="1">
            <a:spLocks/>
          </p:cNvSpPr>
          <p:nvPr/>
        </p:nvSpPr>
        <p:spPr bwMode="auto">
          <a:xfrm>
            <a:off x="6527" y="6538560"/>
            <a:ext cx="10080625" cy="46166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resulting game is stopping.</a:t>
            </a:r>
          </a:p>
        </p:txBody>
      </p:sp>
    </p:spTree>
    <p:extLst>
      <p:ext uri="{BB962C8B-B14F-4D97-AF65-F5344CB8AC3E}">
        <p14:creationId xmlns:p14="http://schemas.microsoft.com/office/powerpoint/2010/main" val="1731504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609562"/>
            <a:ext cx="10080625" cy="68698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Limiting </a:t>
            </a:r>
            <a:r>
              <a:rPr lang="en-US" sz="44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average</a:t>
            </a:r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 Discounted cost</a:t>
            </a:r>
            <a:endParaRPr lang="en-US" sz="3200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75" name="Title 1"/>
          <p:cNvSpPr txBox="1">
            <a:spLocks/>
          </p:cNvSpPr>
          <p:nvPr/>
        </p:nvSpPr>
        <p:spPr bwMode="auto">
          <a:xfrm>
            <a:off x="-4358" y="3895946"/>
            <a:ext cx="10080625" cy="138499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can be used, in principle, to convert </a:t>
            </a:r>
            <a:b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algorithms for the </a:t>
            </a:r>
            <a:r>
              <a:rPr lang="en-US" sz="30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discounted</a:t>
            </a: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case to </a:t>
            </a:r>
            <a:b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algorithms for the </a:t>
            </a:r>
            <a:r>
              <a:rPr lang="en-US" sz="3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limiting average </a:t>
            </a: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case.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itle 1"/>
              <p:cNvSpPr txBox="1">
                <a:spLocks/>
              </p:cNvSpPr>
              <p:nvPr/>
            </p:nvSpPr>
            <p:spPr bwMode="auto">
              <a:xfrm>
                <a:off x="97426" y="1624475"/>
                <a:ext cx="10080625" cy="771686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𝐷𝑖𝑠𝑐</m:t>
                          </m:r>
                        </m:e>
                        <m:sub>
                          <m:r>
                            <a:rPr lang="en-US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𝜆</m:t>
                          </m:r>
                        </m:sub>
                      </m:sSub>
                      <m:d>
                        <m:dPr>
                          <m:ctrlPr>
                            <a:rPr lang="en-US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3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𝒄</m:t>
                          </m:r>
                        </m:e>
                      </m:d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groupChr>
                        <m:groupChrPr>
                          <m:chr m:val="→"/>
                          <m:vertJc m:val="bot"/>
                          <m:ctrlP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groupChrPr>
                        <m:e>
                          <m: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𝜆</m:t>
                          </m:r>
                          <m: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→</m:t>
                          </m:r>
                          <m: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  <m: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</m:e>
                      </m:groupChr>
                      <m:r>
                        <a:rPr lang="en-US" sz="3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3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𝑇𝑜𝑡𝑎𝑙</m:t>
                      </m:r>
                      <m:r>
                        <a:rPr lang="en-US" sz="3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𝒄</m:t>
                      </m:r>
                      <m:r>
                        <a:rPr lang="en-US" sz="3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en-US" sz="36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4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7426" y="1624475"/>
                <a:ext cx="10080625" cy="7716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itle 1"/>
              <p:cNvSpPr txBox="1">
                <a:spLocks/>
              </p:cNvSpPr>
              <p:nvPr/>
            </p:nvSpPr>
            <p:spPr bwMode="auto">
              <a:xfrm>
                <a:off x="97424" y="2722299"/>
                <a:ext cx="10080625" cy="771686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  <m:r>
                            <a:rPr lang="en-US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𝜆</m:t>
                          </m:r>
                        </m:e>
                      </m:d>
                      <m:sSub>
                        <m:sSubPr>
                          <m:ctrlPr>
                            <a:rPr lang="en-US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𝐷𝑖𝑠𝑐</m:t>
                          </m:r>
                        </m:e>
                        <m:sub>
                          <m:r>
                            <a:rPr lang="en-US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𝜆</m:t>
                          </m:r>
                        </m:sub>
                      </m:sSub>
                      <m:r>
                        <a:rPr lang="en-US" sz="36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en-US" sz="36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𝒄</m:t>
                      </m:r>
                      <m:r>
                        <a:rPr lang="en-US" sz="36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  <m:r>
                        <a:rPr lang="en-US" sz="3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groupChr>
                        <m:groupChrPr>
                          <m:chr m:val="→"/>
                          <m:vertJc m:val="bot"/>
                          <m:ctrlPr>
                            <a:rPr lang="en-US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groupChrPr>
                        <m:e>
                          <m:r>
                            <a:rPr lang="en-US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𝜆</m:t>
                          </m:r>
                          <m:r>
                            <a:rPr lang="en-US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→</m:t>
                          </m:r>
                          <m:r>
                            <a:rPr lang="en-US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  <m:r>
                            <a:rPr lang="en-US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</m:e>
                      </m:groupChr>
                      <m:r>
                        <a:rPr lang="en-US" sz="3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3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𝐿𝑖𝑚𝐴𝑣𝑔</m:t>
                      </m:r>
                      <m:r>
                        <a:rPr lang="en-US" sz="3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𝒄</m:t>
                      </m:r>
                      <m:r>
                        <a:rPr lang="en-US" sz="3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en-US" sz="36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5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7424" y="2722299"/>
                <a:ext cx="10080625" cy="7716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itle 1"/>
          <p:cNvSpPr txBox="1">
            <a:spLocks/>
          </p:cNvSpPr>
          <p:nvPr/>
        </p:nvSpPr>
        <p:spPr bwMode="auto">
          <a:xfrm>
            <a:off x="10882" y="5535989"/>
            <a:ext cx="10080625" cy="92333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Usually means that we have to work with </a:t>
            </a:r>
            <a:b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pairs of values: “gains” and “biases”.</a:t>
            </a:r>
          </a:p>
        </p:txBody>
      </p:sp>
      <p:sp>
        <p:nvSpPr>
          <p:cNvPr id="27" name="Title 1"/>
          <p:cNvSpPr txBox="1">
            <a:spLocks/>
          </p:cNvSpPr>
          <p:nvPr/>
        </p:nvSpPr>
        <p:spPr bwMode="auto">
          <a:xfrm>
            <a:off x="-4358" y="6714368"/>
            <a:ext cx="10080625" cy="46166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Total cost is simpler.</a:t>
            </a:r>
          </a:p>
        </p:txBody>
      </p:sp>
    </p:spTree>
    <p:extLst>
      <p:ext uri="{BB962C8B-B14F-4D97-AF65-F5344CB8AC3E}">
        <p14:creationId xmlns:p14="http://schemas.microsoft.com/office/powerpoint/2010/main" val="3444398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399600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48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MDP </a:t>
            </a:r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terminology</a:t>
            </a:r>
            <a:endParaRPr lang="en-US" sz="3200" dirty="0">
              <a:solidFill>
                <a:srgbClr val="0033CC"/>
              </a:solidFill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Box 34"/>
              <p:cNvSpPr txBox="1">
                <a:spLocks noChangeArrowheads="1"/>
              </p:cNvSpPr>
              <p:nvPr/>
            </p:nvSpPr>
            <p:spPr bwMode="auto">
              <a:xfrm>
                <a:off x="-1" y="1491704"/>
                <a:ext cx="10080625" cy="5216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𝑆</m:t>
                    </m:r>
                  </m:oMath>
                </a14:m>
                <a:r>
                  <a:rPr lang="en-US" sz="30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  <a:t> – 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set of states (vertices).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6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" y="1491704"/>
                <a:ext cx="10080625" cy="521681"/>
              </a:xfrm>
              <a:prstGeom prst="rect">
                <a:avLst/>
              </a:prstGeom>
              <a:blipFill>
                <a:blip r:embed="rId12"/>
                <a:stretch>
                  <a:fillRect t="-21176" b="-3647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Box 34"/>
              <p:cNvSpPr txBox="1">
                <a:spLocks noChangeArrowheads="1"/>
              </p:cNvSpPr>
              <p:nvPr/>
            </p:nvSpPr>
            <p:spPr bwMode="auto">
              <a:xfrm>
                <a:off x="21770" y="2114069"/>
                <a:ext cx="10080625" cy="5216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30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  <a:t> – 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set of actions from state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𝑖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30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7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70" y="2114069"/>
                <a:ext cx="10080625" cy="521681"/>
              </a:xfrm>
              <a:prstGeom prst="rect">
                <a:avLst/>
              </a:prstGeom>
              <a:blipFill>
                <a:blip r:embed="rId20"/>
                <a:stretch>
                  <a:fillRect t="-21176" b="-3647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Box 34"/>
              <p:cNvSpPr txBox="1">
                <a:spLocks noChangeArrowheads="1"/>
              </p:cNvSpPr>
              <p:nvPr/>
            </p:nvSpPr>
            <p:spPr bwMode="auto">
              <a:xfrm>
                <a:off x="32654" y="2736434"/>
                <a:ext cx="10080625" cy="5216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</m:sub>
                    </m:sSub>
                  </m:oMath>
                </a14:m>
                <a:r>
                  <a:rPr lang="en-US" sz="30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  <a:t> – 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cost of action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𝑎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30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8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2654" y="2736434"/>
                <a:ext cx="10080625" cy="521681"/>
              </a:xfrm>
              <a:prstGeom prst="rect">
                <a:avLst/>
              </a:prstGeom>
              <a:blipFill>
                <a:blip r:embed="rId21"/>
                <a:stretch>
                  <a:fillRect t="-21176" b="-3647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 Box 34"/>
              <p:cNvSpPr txBox="1">
                <a:spLocks noChangeArrowheads="1"/>
              </p:cNvSpPr>
              <p:nvPr/>
            </p:nvSpPr>
            <p:spPr bwMode="auto">
              <a:xfrm>
                <a:off x="21768" y="3358799"/>
                <a:ext cx="10080625" cy="5648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sz="30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  <a:t> – 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probability of moving to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𝑗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after action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𝑎</m:t>
                    </m:r>
                  </m:oMath>
                </a14:m>
                <a:r>
                  <a:rPr lang="en-US" sz="30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3000" dirty="0">
                  <a:solidFill>
                    <a:schemeClr val="accent2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9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68" y="3358799"/>
                <a:ext cx="10080625" cy="564898"/>
              </a:xfrm>
              <a:prstGeom prst="rect">
                <a:avLst/>
              </a:prstGeom>
              <a:blipFill>
                <a:blip r:embed="rId22"/>
                <a:stretch>
                  <a:fillRect t="-19355" b="-2473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 Box 34"/>
              <p:cNvSpPr txBox="1">
                <a:spLocks noChangeArrowheads="1"/>
              </p:cNvSpPr>
              <p:nvPr/>
            </p:nvSpPr>
            <p:spPr bwMode="auto">
              <a:xfrm>
                <a:off x="32653" y="4024380"/>
                <a:ext cx="10080625" cy="5906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000" dirty="0" smtClean="0">
                    <a:solidFill>
                      <a:schemeClr val="accent2"/>
                    </a:solidFill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pHide m:val="on"/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naryPr>
                      <m:sub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𝑗</m:t>
                        </m:r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∈</m:t>
                        </m:r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𝑆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𝑎</m:t>
                            </m:r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𝑗</m:t>
                            </m:r>
                          </m:sub>
                        </m:sSub>
                      </m:e>
                    </m:nary>
                    <m:r>
                      <a:rPr lang="en-US" sz="30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≤</m:t>
                    </m:r>
                    <m:r>
                      <a:rPr lang="en-US" sz="30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1</m:t>
                    </m:r>
                  </m:oMath>
                </a14:m>
                <a:r>
                  <a:rPr lang="en-US" sz="30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, f</a:t>
                </a:r>
                <a:r>
                  <a:rPr lang="en-US" sz="30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or every</a:t>
                </a:r>
                <a:r>
                  <a:rPr lang="en-US" sz="3000" b="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𝑎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chr m:val="⨃"/>
                        <m:supHide m:val="on"/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∈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𝑆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</m:oMath>
                </a14:m>
                <a:r>
                  <a:rPr lang="en-US" sz="3000" b="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3000" dirty="0">
                  <a:solidFill>
                    <a:schemeClr val="accent2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1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2653" y="4024380"/>
                <a:ext cx="10080625" cy="590611"/>
              </a:xfrm>
              <a:prstGeom prst="rect">
                <a:avLst/>
              </a:prstGeom>
              <a:blipFill>
                <a:blip r:embed="rId23"/>
                <a:stretch>
                  <a:fillRect t="-18557" b="-1958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 Box 34"/>
              <p:cNvSpPr txBox="1">
                <a:spLocks noChangeArrowheads="1"/>
              </p:cNvSpPr>
              <p:nvPr/>
            </p:nvSpPr>
            <p:spPr bwMode="auto">
              <a:xfrm>
                <a:off x="21765" y="4704709"/>
                <a:ext cx="10080625" cy="57964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With probability </a:t>
                </a:r>
                <a14:m>
                  <m:oMath xmlns:m="http://schemas.openxmlformats.org/officeDocument/2006/math">
                    <m:r>
                      <a:rPr lang="en-US" sz="3000" b="0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1</m:t>
                    </m:r>
                    <m:r>
                      <a:rPr lang="en-US" sz="3000" b="0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−</m:t>
                    </m:r>
                    <m:nary>
                      <m:naryPr>
                        <m:chr m:val="∑"/>
                        <m:supHide m:val="on"/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naryPr>
                      <m:sub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𝑗</m:t>
                        </m:r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∈</m:t>
                        </m:r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𝑆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𝑎</m:t>
                            </m:r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𝑗</m:t>
                            </m:r>
                          </m:sub>
                        </m:sSub>
                      </m:e>
                    </m:nary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the game ends.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2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65" y="4704709"/>
                <a:ext cx="10080625" cy="579646"/>
              </a:xfrm>
              <a:prstGeom prst="rect">
                <a:avLst/>
              </a:prstGeom>
              <a:blipFill>
                <a:blip r:embed="rId17"/>
                <a:stretch>
                  <a:fillRect t="-18947" b="-2210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 Box 34"/>
          <p:cNvSpPr txBox="1">
            <a:spLocks noChangeArrowheads="1"/>
          </p:cNvSpPr>
          <p:nvPr/>
        </p:nvSpPr>
        <p:spPr bwMode="auto">
          <a:xfrm>
            <a:off x="10880" y="5385038"/>
            <a:ext cx="10080625" cy="521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(The </a:t>
            </a:r>
            <a:r>
              <a:rPr lang="en-US" sz="3000" dirty="0" smtClean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sink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is not considered to be a state.)</a:t>
            </a:r>
            <a:endParaRPr lang="en-US" sz="3000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 Box 34"/>
              <p:cNvSpPr txBox="1">
                <a:spLocks noChangeArrowheads="1"/>
              </p:cNvSpPr>
              <p:nvPr/>
            </p:nvSpPr>
            <p:spPr bwMode="auto">
              <a:xfrm>
                <a:off x="32650" y="6007403"/>
                <a:ext cx="10080625" cy="5216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en-US" sz="300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min</a:t>
                </a: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player 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≡</m:t>
                    </m:r>
                  </m:oMath>
                </a14:m>
                <a:r>
                  <a:rPr lang="en-US" sz="30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controller</a:t>
                </a:r>
                <a:r>
                  <a:rPr lang="en-US" sz="30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sz="3000" dirty="0">
                  <a:solidFill>
                    <a:schemeClr val="accent2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4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2650" y="6007403"/>
                <a:ext cx="10080625" cy="521681"/>
              </a:xfrm>
              <a:prstGeom prst="rect">
                <a:avLst/>
              </a:prstGeom>
              <a:blipFill>
                <a:blip r:embed="rId24"/>
                <a:stretch>
                  <a:fillRect t="-20930" b="-3488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 Box 34"/>
              <p:cNvSpPr txBox="1">
                <a:spLocks noChangeArrowheads="1"/>
              </p:cNvSpPr>
              <p:nvPr/>
            </p:nvSpPr>
            <p:spPr bwMode="auto">
              <a:xfrm>
                <a:off x="43535" y="6629767"/>
                <a:ext cx="10080625" cy="5216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0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strategy</a:t>
                </a:r>
                <a:r>
                  <a:rPr lang="en-US" sz="3000" b="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≡</m:t>
                    </m:r>
                  </m:oMath>
                </a14:m>
                <a:r>
                  <a:rPr lang="en-US" sz="30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policy 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5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3535" y="6629767"/>
                <a:ext cx="10080625" cy="521681"/>
              </a:xfrm>
              <a:prstGeom prst="rect">
                <a:avLst/>
              </a:prstGeom>
              <a:blipFill>
                <a:blip r:embed="rId19"/>
                <a:stretch>
                  <a:fillRect t="-21176" b="-3647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80077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1" grpId="0"/>
      <p:bldP spid="12" grpId="0"/>
      <p:bldP spid="13" grpId="0"/>
      <p:bldP spid="14" grpId="0"/>
      <p:bldP spid="15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519346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Optimality equations for MDPs</a:t>
            </a:r>
            <a:endParaRPr lang="en-US" sz="3200" dirty="0">
              <a:solidFill>
                <a:srgbClr val="0033CC"/>
              </a:solidFill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 Box 34"/>
              <p:cNvSpPr txBox="1">
                <a:spLocks noChangeArrowheads="1"/>
              </p:cNvSpPr>
              <p:nvPr/>
            </p:nvSpPr>
            <p:spPr bwMode="auto">
              <a:xfrm>
                <a:off x="21761" y="3407586"/>
                <a:ext cx="10080625" cy="218155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10000"/>
                  </a:lnSpc>
                  <a:spcBef>
                    <a:spcPct val="50000"/>
                  </a:spcBef>
                </a:pPr>
                <a:r>
                  <a:rPr lang="en-US" sz="3000" b="1" dirty="0" smtClean="0">
                    <a:latin typeface="Times New Roman" pitchFamily="18" charset="0"/>
                    <a:cs typeface="Times New Roman" pitchFamily="18" charset="0"/>
                  </a:rPr>
                  <a:t>Theorem: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For a stopping MDP:</a:t>
                </a:r>
                <a:b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1. The optimality equations have a unique solution.</a:t>
                </a:r>
                <a:b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2. If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3000" b="0" i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argmi</m:t>
                    </m:r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3000" b="0" i="0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n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∈</m:t>
                        </m:r>
                        <m:sSub>
                          <m:sSub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𝑖</m:t>
                            </m:r>
                          </m:sub>
                        </m:sSub>
                      </m:sub>
                    </m:sSub>
                    <m:sSub>
                      <m:sSubPr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 </m:t>
                        </m:r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</m:sub>
                    </m:sSub>
                    <m:r>
                      <a:rPr lang="en-US" sz="30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+</m:t>
                    </m:r>
                    <m:nary>
                      <m:naryPr>
                        <m:chr m:val="∑"/>
                        <m:supHide m:val="on"/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naryPr>
                      <m:sub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𝑗</m:t>
                        </m:r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∈</m:t>
                        </m:r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𝑆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𝑎</m:t>
                            </m:r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𝑗</m:t>
                            </m:r>
                          </m:sub>
                        </m:sSub>
                        <m:sSub>
                          <m:sSubPr>
                            <m:ctrlP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𝑗</m:t>
                            </m:r>
                          </m:sub>
                        </m:sSub>
                      </m:e>
                    </m:nary>
                  </m:oMath>
                </a14:m>
                <a:r>
                  <a:rPr lang="en-US" sz="30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  <a:t>,</a:t>
                </a:r>
                <a:br>
                  <a:rPr lang="en-US" sz="30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then</a:t>
                </a:r>
                <a:r>
                  <a:rPr lang="en-US" sz="30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𝜋</m:t>
                    </m:r>
                  </m:oMath>
                </a14:m>
                <a:r>
                  <a:rPr lang="en-US" sz="30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is an </a:t>
                </a:r>
                <a:r>
                  <a:rPr lang="en-US" sz="3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optimal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positional policy.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6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61" y="3407586"/>
                <a:ext cx="10080625" cy="2181559"/>
              </a:xfrm>
              <a:prstGeom prst="rect">
                <a:avLst/>
              </a:prstGeom>
              <a:blipFill>
                <a:blip r:embed="rId11"/>
                <a:stretch>
                  <a:fillRect t="-3073" b="-614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Group 3"/>
          <p:cNvGrpSpPr/>
          <p:nvPr/>
        </p:nvGrpSpPr>
        <p:grpSpPr>
          <a:xfrm>
            <a:off x="-1" y="1961934"/>
            <a:ext cx="10080625" cy="1009868"/>
            <a:chOff x="-1" y="1787761"/>
            <a:chExt cx="10080625" cy="100986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Text Box 34"/>
                <p:cNvSpPr txBox="1">
                  <a:spLocks noChangeArrowheads="1"/>
                </p:cNvSpPr>
                <p:nvPr/>
              </p:nvSpPr>
              <p:spPr bwMode="auto">
                <a:xfrm>
                  <a:off x="-1" y="1981561"/>
                  <a:ext cx="10080625" cy="57964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 = </m:t>
                      </m:r>
                      <m:func>
                        <m:func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3000" b="0" i="0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min</m:t>
                              </m:r>
                            </m:e>
                            <m:lim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𝑎</m:t>
                              </m:r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∈</m:t>
                              </m:r>
                              <m:sSub>
                                <m:sSubPr>
                                  <m:ctrlP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lim>
                          </m:limLow>
                        </m:fName>
                        <m:e>
                          <m:sSub>
                            <m:sSubPr>
                              <m:ctrlP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𝑎</m:t>
                              </m:r>
                            </m:sub>
                          </m:sSub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+</m:t>
                          </m:r>
                          <m:nary>
                            <m:naryPr>
                              <m:chr m:val="∑"/>
                              <m:supHide m:val="on"/>
                              <m:ctrlP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𝑗</m:t>
                              </m:r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∈</m:t>
                              </m:r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𝑆</m:t>
                              </m:r>
                            </m:sub>
                            <m:sup/>
                            <m:e>
                              <m:sSub>
                                <m:sSubPr>
                                  <m:ctrlP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𝑎</m:t>
                                  </m:r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,</m:t>
                                  </m:r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nary>
                        </m:e>
                      </m:func>
                    </m:oMath>
                  </a14:m>
                  <a:r>
                    <a:rPr lang="en-US" sz="3000" dirty="0" smtClean="0">
                      <a:solidFill>
                        <a:srgbClr val="0033CC"/>
                      </a:solidFill>
                      <a:latin typeface="Times New Roman" pitchFamily="18" charset="0"/>
                      <a:cs typeface="Times New Roman" pitchFamily="18" charset="0"/>
                    </a:rPr>
                    <a:t>  ,  </a:t>
                  </a:r>
                  <a14:m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𝑖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∈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𝑆</m:t>
                      </m:r>
                    </m:oMath>
                  </a14:m>
                  <a:endParaRPr lang="en-US" sz="3000" dirty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6" name="Text Box 3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-1" y="1981561"/>
                  <a:ext cx="10080625" cy="579646"/>
                </a:xfrm>
                <a:prstGeom prst="rect">
                  <a:avLst/>
                </a:prstGeom>
                <a:blipFill>
                  <a:blip r:embed="rId14"/>
                  <a:stretch>
                    <a:fillRect t="-18947" b="-22105"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7" name="Rectangle 16"/>
            <p:cNvSpPr/>
            <p:nvPr/>
          </p:nvSpPr>
          <p:spPr bwMode="auto">
            <a:xfrm>
              <a:off x="1687286" y="1787761"/>
              <a:ext cx="6694714" cy="1009868"/>
            </a:xfrm>
            <a:prstGeom prst="rect">
              <a:avLst/>
            </a:prstGeom>
            <a:noFill/>
            <a:ln w="22225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ea typeface="Arial Unicode MS" pitchFamily="34" charset="-128"/>
                <a:cs typeface="Arial Unicode MS" pitchFamily="34" charset="-128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 Box 34"/>
              <p:cNvSpPr txBox="1">
                <a:spLocks noChangeArrowheads="1"/>
              </p:cNvSpPr>
              <p:nvPr/>
            </p:nvSpPr>
            <p:spPr bwMode="auto">
              <a:xfrm>
                <a:off x="10880" y="5700724"/>
                <a:ext cx="10080625" cy="5216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 policy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𝜋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is optimal if for every other policy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𝜋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′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,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8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880" y="5700724"/>
                <a:ext cx="10080625" cy="521681"/>
              </a:xfrm>
              <a:prstGeom prst="rect">
                <a:avLst/>
              </a:prstGeom>
              <a:blipFill>
                <a:blip r:embed="rId12"/>
                <a:stretch>
                  <a:fillRect t="-20930" b="-3488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 Box 34"/>
              <p:cNvSpPr txBox="1">
                <a:spLocks noChangeArrowheads="1"/>
              </p:cNvSpPr>
              <p:nvPr/>
            </p:nvSpPr>
            <p:spPr bwMode="auto">
              <a:xfrm>
                <a:off x="32651" y="6397412"/>
                <a:ext cx="10080625" cy="52578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sup>
                    </m:sSubSup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 =</m:t>
                    </m:r>
                    <m:r>
                      <a:rPr lang="en-US" sz="3000" b="0" i="1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 </m:t>
                    </m:r>
                    <m:r>
                      <a:rPr lang="en-US" sz="32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𝑉𝑎</m:t>
                    </m:r>
                    <m:sSubSup>
                      <m:sSubSupPr>
                        <m:ctrlP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𝑙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𝑇𝑂𝑇</m:t>
                        </m:r>
                      </m:sub>
                      <m:sup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𝜋</m:t>
                        </m:r>
                      </m:sup>
                    </m:sSubSup>
                    <m:d>
                      <m:dPr>
                        <m:ctrlP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320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Γ</m:t>
                        </m:r>
                        <m: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e>
                    </m:d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≤ </m:t>
                    </m:r>
                    <m:r>
                      <a:rPr lang="en-US" sz="32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𝑉𝑎</m:t>
                    </m:r>
                    <m:sSubSup>
                      <m:sSubSupPr>
                        <m:ctrlP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𝑙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𝑇𝑂𝑇</m:t>
                        </m:r>
                      </m:sub>
                      <m:sup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𝜋</m:t>
                        </m:r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bSup>
                    <m:d>
                      <m:dPr>
                        <m:ctrlP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320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Γ</m:t>
                        </m:r>
                        <m: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e>
                    </m:d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 , 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𝑖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𝑆</m:t>
                    </m:r>
                  </m:oMath>
                </a14:m>
                <a:endParaRPr lang="en-US" sz="3000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9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2651" y="6397412"/>
                <a:ext cx="10080625" cy="525785"/>
              </a:xfrm>
              <a:prstGeom prst="rect">
                <a:avLst/>
              </a:prstGeom>
              <a:blipFill>
                <a:blip r:embed="rId13"/>
                <a:stretch>
                  <a:fillRect t="-20690" b="-33333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63906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8" grpId="0"/>
      <p:bldP spid="19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214538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Evaluating a policy</a:t>
            </a:r>
            <a:endParaRPr lang="en-US" sz="3200" dirty="0">
              <a:solidFill>
                <a:srgbClr val="0033CC"/>
              </a:solidFill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 Box 34"/>
              <p:cNvSpPr txBox="1">
                <a:spLocks noChangeArrowheads="1"/>
              </p:cNvSpPr>
              <p:nvPr/>
            </p:nvSpPr>
            <p:spPr bwMode="auto">
              <a:xfrm>
                <a:off x="21761" y="1219557"/>
                <a:ext cx="10080625" cy="5216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𝜋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be a positional policy of a stopping MDP.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6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61" y="1219557"/>
                <a:ext cx="10080625" cy="521681"/>
              </a:xfrm>
              <a:prstGeom prst="rect">
                <a:avLst/>
              </a:prstGeom>
              <a:blipFill>
                <a:blip r:embed="rId22"/>
                <a:stretch>
                  <a:fillRect t="-20930" b="-3488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oup 2"/>
          <p:cNvGrpSpPr/>
          <p:nvPr/>
        </p:nvGrpSpPr>
        <p:grpSpPr>
          <a:xfrm>
            <a:off x="-1" y="2843667"/>
            <a:ext cx="10080625" cy="758077"/>
            <a:chOff x="-1" y="3300869"/>
            <a:chExt cx="10080625" cy="100986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Text Box 34"/>
                <p:cNvSpPr txBox="1">
                  <a:spLocks noChangeArrowheads="1"/>
                </p:cNvSpPr>
                <p:nvPr/>
              </p:nvSpPr>
              <p:spPr bwMode="auto">
                <a:xfrm>
                  <a:off x="-1" y="3476556"/>
                  <a:ext cx="10080625" cy="77353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14:m>
                    <m:oMath xmlns:m="http://schemas.openxmlformats.org/officeDocument/2006/math">
                      <m:sSubSup>
                        <m:sSubSup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SupPr>
                        <m:e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𝑖</m:t>
                          </m:r>
                        </m:sub>
                        <m:sup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𝜋</m:t>
                          </m:r>
                        </m:sup>
                      </m:sSubSup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 = </m:t>
                      </m:r>
                      <m:sSub>
                        <m:sSubPr>
                          <m:ctrlPr>
                            <a:rPr lang="en-US" sz="30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sz="30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𝑐</m:t>
                          </m:r>
                        </m:e>
                        <m:sub>
                          <m:sSub>
                            <m:sSubPr>
                              <m:ctrlP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𝜋</m:t>
                              </m:r>
                            </m:e>
                            <m:sub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𝑖</m:t>
                              </m:r>
                            </m:sub>
                          </m:sSub>
                        </m:sub>
                      </m:sSub>
                      <m:r>
                        <a:rPr lang="en-US" sz="3000" i="1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+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30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naryPr>
                        <m:sub>
                          <m:r>
                            <a:rPr lang="en-US" sz="30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𝑗</m:t>
                          </m:r>
                          <m:r>
                            <a:rPr lang="en-US" sz="30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∈</m:t>
                          </m:r>
                          <m:r>
                            <a:rPr lang="en-US" sz="30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𝑆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sz="30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𝑝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𝜋</m:t>
                                  </m:r>
                                </m:e>
                                <m:sub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n-US" sz="30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,</m:t>
                              </m:r>
                              <m:r>
                                <a:rPr lang="en-US" sz="30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𝑗</m:t>
                              </m:r>
                            </m:sub>
                          </m:sSub>
                          <m:sSubSup>
                            <m:sSubSupPr>
                              <m:ctrlP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30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30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𝑗</m:t>
                              </m:r>
                            </m:sub>
                            <m:sup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𝜋</m:t>
                              </m:r>
                            </m:sup>
                          </m:sSubSup>
                        </m:e>
                      </m:nary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 </m:t>
                      </m:r>
                    </m:oMath>
                  </a14:m>
                  <a:r>
                    <a:rPr lang="en-US" sz="3000" dirty="0" smtClean="0">
                      <a:solidFill>
                        <a:srgbClr val="0033CC"/>
                      </a:solidFill>
                      <a:latin typeface="Times New Roman" pitchFamily="18" charset="0"/>
                      <a:cs typeface="Times New Roman" pitchFamily="18" charset="0"/>
                    </a:rPr>
                    <a:t>,  </a:t>
                  </a:r>
                  <a14:m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𝑖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∈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𝑆</m:t>
                      </m:r>
                    </m:oMath>
                  </a14:m>
                  <a:endParaRPr lang="en-US" sz="3000" dirty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6" name="Text Box 3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-1" y="3476556"/>
                  <a:ext cx="10080625" cy="773539"/>
                </a:xfrm>
                <a:prstGeom prst="rect">
                  <a:avLst/>
                </a:prstGeom>
                <a:blipFill>
                  <a:blip r:embed="rId28"/>
                  <a:stretch>
                    <a:fillRect t="-18947" b="-22105"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7" name="Rectangle 16"/>
            <p:cNvSpPr/>
            <p:nvPr/>
          </p:nvSpPr>
          <p:spPr bwMode="auto">
            <a:xfrm>
              <a:off x="1692954" y="3300869"/>
              <a:ext cx="6694714" cy="1009868"/>
            </a:xfrm>
            <a:prstGeom prst="rect">
              <a:avLst/>
            </a:prstGeom>
            <a:noFill/>
            <a:ln w="22225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ea typeface="Arial Unicode MS" pitchFamily="34" charset="-128"/>
                <a:cs typeface="Arial Unicode MS" pitchFamily="34" charset="-128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Box 34"/>
              <p:cNvSpPr txBox="1">
                <a:spLocks noChangeArrowheads="1"/>
              </p:cNvSpPr>
              <p:nvPr/>
            </p:nvSpPr>
            <p:spPr bwMode="auto">
              <a:xfrm>
                <a:off x="32644" y="1785612"/>
                <a:ext cx="10080625" cy="9525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Then, the values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sup>
                    </m:sSubSup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under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𝜋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are the unique solution </a:t>
                </a:r>
                <a:b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of the following system of </a:t>
                </a:r>
                <a:r>
                  <a:rPr lang="en-US" sz="3000" i="1" dirty="0" smtClean="0">
                    <a:latin typeface="Times New Roman" pitchFamily="18" charset="0"/>
                    <a:cs typeface="Times New Roman" pitchFamily="18" charset="0"/>
                  </a:rPr>
                  <a:t>linear equations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: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7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2644" y="1785612"/>
                <a:ext cx="10080625" cy="952505"/>
              </a:xfrm>
              <a:prstGeom prst="rect">
                <a:avLst/>
              </a:prstGeom>
              <a:blipFill>
                <a:blip r:embed="rId24"/>
                <a:stretch>
                  <a:fillRect t="-12179" b="-1923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 Box 34"/>
          <p:cNvSpPr txBox="1">
            <a:spLocks noChangeArrowheads="1"/>
          </p:cNvSpPr>
          <p:nvPr/>
        </p:nvSpPr>
        <p:spPr bwMode="auto">
          <a:xfrm>
            <a:off x="21756" y="3799469"/>
            <a:ext cx="10080625" cy="521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n matrix notation:</a:t>
            </a:r>
            <a:endParaRPr lang="en-US" sz="30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-10887" y="4445085"/>
            <a:ext cx="10080625" cy="666956"/>
            <a:chOff x="-10887" y="5358270"/>
            <a:chExt cx="10080625" cy="1009868"/>
          </a:xfrm>
        </p:grpSpPr>
        <p:sp>
          <p:nvSpPr>
            <p:cNvPr id="9" name="Rectangle 8"/>
            <p:cNvSpPr/>
            <p:nvPr/>
          </p:nvSpPr>
          <p:spPr bwMode="auto">
            <a:xfrm>
              <a:off x="3004682" y="5358270"/>
              <a:ext cx="4049486" cy="1009868"/>
            </a:xfrm>
            <a:prstGeom prst="rect">
              <a:avLst/>
            </a:prstGeom>
            <a:noFill/>
            <a:ln w="22225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 Box 34"/>
                <p:cNvSpPr txBox="1">
                  <a:spLocks noChangeArrowheads="1"/>
                </p:cNvSpPr>
                <p:nvPr/>
              </p:nvSpPr>
              <p:spPr bwMode="auto">
                <a:xfrm>
                  <a:off x="-10887" y="5529692"/>
                  <a:ext cx="10080625" cy="78990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3000" b="1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𝒚</m:t>
                            </m:r>
                          </m:e>
                          <m:sup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𝜋</m:t>
                            </m:r>
                          </m:sup>
                        </m:s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=</m:t>
                        </m:r>
                        <m:sSup>
                          <m:sSup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𝐼</m:t>
                                </m:r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−</m:t>
                                </m:r>
                                <m:sSup>
                                  <m:sSupPr>
                                    <m:ctrlPr>
                                      <a:rPr lang="en-US" sz="30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30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  <m:t>𝑃</m:t>
                                    </m:r>
                                  </m:e>
                                  <m:sup>
                                    <m:r>
                                      <a:rPr lang="en-US" sz="30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  <m:t>𝜋</m:t>
                                    </m:r>
                                  </m:sup>
                                </m:sSup>
                              </m:e>
                            </m:d>
                          </m:e>
                          <m:sup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−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1</m:t>
                            </m:r>
                          </m:sup>
                        </m:sSup>
                        <m:sSup>
                          <m:sSup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𝑐</m:t>
                            </m:r>
                          </m:e>
                          <m:sup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𝜋</m:t>
                            </m:r>
                          </m:sup>
                        </m:sSup>
                      </m:oMath>
                    </m:oMathPara>
                  </a14:m>
                  <a:endParaRPr lang="en-US" sz="3000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10" name="Text Box 3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-10887" y="5529692"/>
                  <a:ext cx="10080625" cy="789901"/>
                </a:xfrm>
                <a:prstGeom prst="rect">
                  <a:avLst/>
                </a:prstGeom>
                <a:blipFill>
                  <a:blip r:embed="rId25"/>
                  <a:stretch>
                    <a:fillRect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 Box 34"/>
              <p:cNvSpPr txBox="1">
                <a:spLocks noChangeArrowheads="1"/>
              </p:cNvSpPr>
              <p:nvPr/>
            </p:nvSpPr>
            <p:spPr bwMode="auto">
              <a:xfrm>
                <a:off x="-1" y="5443221"/>
                <a:ext cx="10080625" cy="97552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000" b="1" dirty="0" smtClean="0">
                    <a:latin typeface="Times New Roman" pitchFamily="18" charset="0"/>
                    <a:cs typeface="Times New Roman" pitchFamily="18" charset="0"/>
                  </a:rPr>
                  <a:t>Claim: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𝐼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𝑃</m:t>
                                </m:r>
                              </m:e>
                              <m:sup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𝜋</m:t>
                                </m:r>
                              </m:sup>
                            </m:sSup>
                          </m:e>
                        </m:d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−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sup>
                    </m:sSup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naryPr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≥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0</m:t>
                        </m:r>
                      </m:sub>
                      <m:sup/>
                      <m:e>
                        <m:sSup>
                          <m:sSup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en-US" sz="30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30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  <m:t>𝑃</m:t>
                                    </m:r>
                                  </m:e>
                                  <m:sup>
                                    <m:r>
                                      <a:rPr lang="en-US" sz="30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  <m:t>𝜋</m:t>
                                    </m:r>
                                  </m:sup>
                                </m:sSup>
                              </m:e>
                            </m:d>
                          </m:e>
                          <m:sup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𝑖</m:t>
                            </m:r>
                          </m:sup>
                        </m:sSup>
                      </m:e>
                    </m:nary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b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(Convergence implied by the stopping condition.)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3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" y="5443221"/>
                <a:ext cx="10080625" cy="975523"/>
              </a:xfrm>
              <a:prstGeom prst="rect">
                <a:avLst/>
              </a:prstGeom>
              <a:blipFill>
                <a:blip r:embed="rId26"/>
                <a:stretch>
                  <a:fillRect t="-9375" b="-18750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 Box 34"/>
              <p:cNvSpPr txBox="1">
                <a:spLocks noChangeArrowheads="1"/>
              </p:cNvSpPr>
              <p:nvPr/>
            </p:nvSpPr>
            <p:spPr bwMode="auto">
              <a:xfrm>
                <a:off x="10883" y="6542680"/>
                <a:ext cx="10080625" cy="5216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In particular, all entries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𝐼</m:t>
                            </m:r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en-US" sz="30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0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𝑃</m:t>
                                </m:r>
                              </m:e>
                              <m:sup>
                                <m:r>
                                  <a:rPr lang="en-US" sz="30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𝜋</m:t>
                                </m:r>
                              </m:sup>
                            </m:sSup>
                          </m:e>
                        </m:d>
                      </m:e>
                      <m:sup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−</m:t>
                        </m:r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sup>
                    </m:sSup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are non-negative.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4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883" y="6542680"/>
                <a:ext cx="10080625" cy="521681"/>
              </a:xfrm>
              <a:prstGeom prst="rect">
                <a:avLst/>
              </a:prstGeom>
              <a:blipFill>
                <a:blip r:embed="rId27"/>
                <a:stretch>
                  <a:fillRect t="-20930" b="-3488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55214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7" grpId="0"/>
      <p:bldP spid="8" grpId="0"/>
      <p:bldP spid="13" grpId="0"/>
      <p:bldP spid="14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3"/>
          <p:cNvSpPr>
            <a:spLocks noChangeArrowheads="1"/>
          </p:cNvSpPr>
          <p:nvPr/>
        </p:nvSpPr>
        <p:spPr bwMode="auto">
          <a:xfrm>
            <a:off x="-1" y="1012926"/>
            <a:ext cx="10080625" cy="152562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4000" dirty="0" smtClean="0">
                <a:solidFill>
                  <a:srgbClr val="FF0000"/>
                </a:solidFill>
              </a:rPr>
              <a:t>Dual</a:t>
            </a:r>
            <a:r>
              <a:rPr lang="en-US" sz="4000" dirty="0" smtClean="0">
                <a:solidFill>
                  <a:schemeClr val="accent2"/>
                </a:solidFill>
              </a:rPr>
              <a:t> LP formulation </a:t>
            </a:r>
            <a:br>
              <a:rPr lang="en-US" sz="4000" dirty="0" smtClean="0">
                <a:solidFill>
                  <a:schemeClr val="accent2"/>
                </a:solidFill>
              </a:rPr>
            </a:br>
            <a:r>
              <a:rPr lang="en-US" sz="4000" dirty="0" smtClean="0">
                <a:solidFill>
                  <a:schemeClr val="accent2"/>
                </a:solidFill>
              </a:rPr>
              <a:t>for total cost MDPs</a:t>
            </a:r>
          </a:p>
          <a:p>
            <a:pPr algn="ctr">
              <a:lnSpc>
                <a:spcPct val="100000"/>
              </a:lnSpc>
            </a:pPr>
            <a:r>
              <a:rPr lang="en-US" sz="4000" dirty="0">
                <a:solidFill>
                  <a:srgbClr val="336600"/>
                </a:solidFill>
              </a:rPr>
              <a:t>[</a:t>
            </a:r>
            <a:r>
              <a:rPr lang="en-US" sz="4000" dirty="0" err="1">
                <a:solidFill>
                  <a:srgbClr val="336600"/>
                </a:solidFill>
              </a:rPr>
              <a:t>d’Epenoux</a:t>
            </a:r>
            <a:r>
              <a:rPr lang="en-US" sz="4000" dirty="0">
                <a:solidFill>
                  <a:srgbClr val="336600"/>
                </a:solidFill>
              </a:rPr>
              <a:t> (1964)]</a:t>
            </a:r>
            <a:endParaRPr lang="en-US" sz="4000" dirty="0">
              <a:solidFill>
                <a:srgbClr val="336600"/>
              </a:solidFill>
              <a:sym typeface="Symbol" pitchFamily="18" charset="2"/>
            </a:endParaRPr>
          </a:p>
          <a:p>
            <a:pPr algn="ctr"/>
            <a:endParaRPr lang="en-US" sz="4000" dirty="0">
              <a:solidFill>
                <a:srgbClr val="FF0000"/>
              </a:solidFill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394140" y="3079168"/>
            <a:ext cx="9254358" cy="1623849"/>
            <a:chOff x="394140" y="2937652"/>
            <a:chExt cx="9254358" cy="1623849"/>
          </a:xfrm>
        </p:grpSpPr>
        <p:sp>
          <p:nvSpPr>
            <p:cNvPr id="3" name="Rectangle 2"/>
            <p:cNvSpPr/>
            <p:nvPr/>
          </p:nvSpPr>
          <p:spPr bwMode="auto">
            <a:xfrm>
              <a:off x="394140" y="2937652"/>
              <a:ext cx="9254358" cy="1623849"/>
            </a:xfrm>
            <a:prstGeom prst="rect">
              <a:avLst/>
            </a:prstGeom>
            <a:noFill/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he-IL" sz="36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pic>
          <p:nvPicPr>
            <p:cNvPr id="2" name="Picture 1" descr="TP_tmp"/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022263" y="3118429"/>
              <a:ext cx="8248873" cy="1222929"/>
            </a:xfrm>
            <a:prstGeom prst="rect">
              <a:avLst/>
            </a:prstGeom>
            <a:noFill/>
            <a:ln/>
            <a:effectLst/>
            <a:extLst>
              <a:ext uri="{909E8E84-426E-40DD-AFC4-6F175D3DCCD1}">
                <a14:hiddenFill xmlns:a14="http://schemas.microsoft.com/office/drawing/2010/main">
                  <a:pattFill prst="pct5">
                    <a:fgClr>
                      <a:srgbClr val="FFFFFF">
                        <a:alpha val="0"/>
                      </a:srgbClr>
                    </a:fgClr>
                    <a:bgClr>
                      <a:srgbClr val="FFFFFF">
                        <a:alpha val="0"/>
                      </a:srgbClr>
                    </a:bgClr>
                  </a:patt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31F19639-BCED-4A60-ADC4-E9642A236FB7}">
                <a14:hiddenScene3d xmlns:a14="http://schemas.microsoft.com/office/drawing/2010/main">
                  <a:camera prst="orthographicFront">
                    <a:rot lat="0" lon="0" rev="0"/>
                  </a:camera>
                  <a:lightRig rig="threePt" dir="t">
                    <a:rot lat="0" lon="0" rev="0"/>
                  </a:lightRig>
                </a14:hiddenScene3d>
              </a:ext>
              <a:ext uri="{E45631CC-5BF2-4C18-A39C-3461C7D3F71A}">
                <a14:hiddenSp3d xmlns:a14="http://schemas.microsoft.com/office/drawing/2010/main" extrusionH="457200">
                  <a:contourClr>
                    <a:srgbClr val="000000"/>
                  </a:contourClr>
                </a14:hiddenSp3d>
              </a:ex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6" name="Text Box 34"/>
          <p:cNvSpPr txBox="1">
            <a:spLocks noChangeArrowheads="1"/>
          </p:cNvSpPr>
          <p:nvPr/>
        </p:nvSpPr>
        <p:spPr bwMode="auto">
          <a:xfrm>
            <a:off x="-1" y="5334364"/>
            <a:ext cx="10080625" cy="951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b="1" dirty="0" smtClean="0">
                <a:latin typeface="Times New Roman" pitchFamily="18" charset="0"/>
                <a:cs typeface="Times New Roman" pitchFamily="18" charset="0"/>
              </a:rPr>
              <a:t>Claim: 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For stopping MDPs, LP has an optimal solution </a:t>
            </a:r>
            <a:br>
              <a:rPr lang="en-US" sz="3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which satisfies the optimality equations.</a:t>
            </a:r>
            <a:endParaRPr lang="en-US" sz="3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096070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3"/>
          <p:cNvSpPr>
            <a:spLocks noChangeArrowheads="1"/>
          </p:cNvSpPr>
          <p:nvPr/>
        </p:nvSpPr>
        <p:spPr bwMode="auto">
          <a:xfrm>
            <a:off x="-1" y="773437"/>
            <a:ext cx="10080625" cy="143418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>
              <a:lnSpc>
                <a:spcPct val="99000"/>
              </a:lnSpc>
            </a:pPr>
            <a:r>
              <a:rPr lang="en-US" sz="4000" dirty="0" smtClean="0">
                <a:solidFill>
                  <a:srgbClr val="00B050"/>
                </a:solidFill>
              </a:rPr>
              <a:t>Primal</a:t>
            </a:r>
            <a:r>
              <a:rPr lang="en-US" sz="4000" dirty="0" smtClean="0">
                <a:solidFill>
                  <a:schemeClr val="accent2"/>
                </a:solidFill>
              </a:rPr>
              <a:t> LP formulation</a:t>
            </a:r>
            <a:br>
              <a:rPr lang="en-US" sz="4000" dirty="0" smtClean="0">
                <a:solidFill>
                  <a:schemeClr val="accent2"/>
                </a:solidFill>
              </a:rPr>
            </a:br>
            <a:r>
              <a:rPr lang="en-US" sz="4000" dirty="0">
                <a:solidFill>
                  <a:schemeClr val="accent2"/>
                </a:solidFill>
              </a:rPr>
              <a:t>for total cost </a:t>
            </a:r>
            <a:r>
              <a:rPr lang="en-US" sz="4000" dirty="0" smtClean="0">
                <a:solidFill>
                  <a:schemeClr val="accent2"/>
                </a:solidFill>
              </a:rPr>
              <a:t>MDPs</a:t>
            </a:r>
          </a:p>
          <a:p>
            <a:pPr algn="ctr"/>
            <a:r>
              <a:rPr lang="en-US" sz="4000" dirty="0">
                <a:solidFill>
                  <a:srgbClr val="336600"/>
                </a:solidFill>
              </a:rPr>
              <a:t>[</a:t>
            </a:r>
            <a:r>
              <a:rPr lang="en-US" sz="4000" dirty="0" err="1">
                <a:solidFill>
                  <a:srgbClr val="336600"/>
                </a:solidFill>
              </a:rPr>
              <a:t>d’Epenoux</a:t>
            </a:r>
            <a:r>
              <a:rPr lang="en-US" sz="4000" dirty="0">
                <a:solidFill>
                  <a:srgbClr val="336600"/>
                </a:solidFill>
              </a:rPr>
              <a:t> (1964)]</a:t>
            </a:r>
            <a:endParaRPr lang="en-US" sz="4000" dirty="0">
              <a:solidFill>
                <a:srgbClr val="336600"/>
              </a:solidFill>
              <a:sym typeface="Symbol" pitchFamily="18" charset="2"/>
            </a:endParaRPr>
          </a:p>
          <a:p>
            <a:pPr algn="ctr"/>
            <a:endParaRPr lang="en-US" sz="4000" dirty="0">
              <a:solidFill>
                <a:srgbClr val="FF0000"/>
              </a:solidFill>
            </a:endParaRPr>
          </a:p>
        </p:txBody>
      </p:sp>
      <p:pic>
        <p:nvPicPr>
          <p:cNvPr id="7" name="Picture 6" descr="TP_t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79770" y="5618817"/>
            <a:ext cx="8225361" cy="866699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Picture 5" descr="TP_tmp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75796" y="2945262"/>
            <a:ext cx="8529030" cy="1787264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Rectangle 7"/>
          <p:cNvSpPr/>
          <p:nvPr/>
        </p:nvSpPr>
        <p:spPr bwMode="auto">
          <a:xfrm>
            <a:off x="378374" y="2647090"/>
            <a:ext cx="9254358" cy="2333295"/>
          </a:xfrm>
          <a:prstGeom prst="rect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smtClean="0">
              <a:ln>
                <a:noFill/>
              </a:ln>
              <a:effectLst/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8131994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345170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Improving a policy</a:t>
            </a:r>
            <a:endParaRPr lang="en-US" sz="3200" dirty="0">
              <a:solidFill>
                <a:srgbClr val="0033CC"/>
              </a:solidFill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 Box 34"/>
              <p:cNvSpPr txBox="1">
                <a:spLocks noChangeArrowheads="1"/>
              </p:cNvSpPr>
              <p:nvPr/>
            </p:nvSpPr>
            <p:spPr bwMode="auto">
              <a:xfrm>
                <a:off x="21761" y="1339298"/>
                <a:ext cx="10080625" cy="5216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𝜋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be a positional policy of a stopping MDP.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6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61" y="1339298"/>
                <a:ext cx="10080625" cy="521681"/>
              </a:xfrm>
              <a:prstGeom prst="rect">
                <a:avLst/>
              </a:prstGeom>
              <a:blipFill>
                <a:blip r:embed="rId12"/>
                <a:stretch>
                  <a:fillRect t="-21176" b="-3647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 Box 34"/>
              <p:cNvSpPr txBox="1">
                <a:spLocks noChangeArrowheads="1"/>
              </p:cNvSpPr>
              <p:nvPr/>
            </p:nvSpPr>
            <p:spPr bwMode="auto">
              <a:xfrm>
                <a:off x="-10" y="1937671"/>
                <a:ext cx="10080625" cy="5216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Action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𝑎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000" i="1" dirty="0" smtClean="0">
                    <a:latin typeface="Times New Roman" pitchFamily="18" charset="0"/>
                    <a:cs typeface="Times New Roman" pitchFamily="18" charset="0"/>
                  </a:rPr>
                  <a:t>improves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𝜋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(or is an </a:t>
                </a:r>
                <a:r>
                  <a:rPr lang="en-US" sz="3000" i="1" dirty="0" smtClean="0">
                    <a:latin typeface="Times New Roman" pitchFamily="18" charset="0"/>
                    <a:cs typeface="Times New Roman" pitchFamily="18" charset="0"/>
                  </a:rPr>
                  <a:t>improving switch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) </a:t>
                </a:r>
                <a:r>
                  <a:rPr lang="en-US" sz="3000" dirty="0" err="1" smtClean="0">
                    <a:latin typeface="Times New Roman" pitchFamily="18" charset="0"/>
                    <a:cs typeface="Times New Roman" pitchFamily="18" charset="0"/>
                  </a:rPr>
                  <a:t>iff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4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0" y="1937671"/>
                <a:ext cx="10080625" cy="521681"/>
              </a:xfrm>
              <a:prstGeom prst="rect">
                <a:avLst/>
              </a:prstGeom>
              <a:blipFill>
                <a:blip r:embed="rId19"/>
                <a:stretch>
                  <a:fillRect t="-21176" b="-3647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 Box 34"/>
              <p:cNvSpPr txBox="1">
                <a:spLocks noChangeArrowheads="1"/>
              </p:cNvSpPr>
              <p:nvPr/>
            </p:nvSpPr>
            <p:spPr bwMode="auto">
              <a:xfrm>
                <a:off x="-10895" y="2536044"/>
                <a:ext cx="10080625" cy="11827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𝑎</m:t>
                          </m:r>
                        </m:sub>
                      </m:sSub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+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naryPr>
                        <m:sub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𝑗</m:t>
                          </m:r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∈</m:t>
                          </m:r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𝑆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𝑎</m:t>
                              </m:r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.</m:t>
                              </m:r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𝑗</m:t>
                              </m:r>
                            </m:sub>
                          </m:sSub>
                          <m:sSubSup>
                            <m:sSubSupPr>
                              <m:ctrlP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𝑗</m:t>
                              </m:r>
                            </m:sub>
                            <m:sup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𝜋</m:t>
                              </m:r>
                            </m:sup>
                          </m:sSubSup>
                        </m:e>
                      </m:nary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 &lt;  </m:t>
                      </m:r>
                      <m:sSubSup>
                        <m:sSubSup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SupPr>
                        <m:e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𝑖</m:t>
                          </m:r>
                        </m:sub>
                        <m:sup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𝜋</m:t>
                          </m:r>
                        </m:sup>
                      </m:sSubSup>
                    </m:oMath>
                  </m:oMathPara>
                </a14:m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5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0895" y="2536044"/>
                <a:ext cx="10080625" cy="1182760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 Box 34"/>
              <p:cNvSpPr txBox="1">
                <a:spLocks noChangeArrowheads="1"/>
              </p:cNvSpPr>
              <p:nvPr/>
            </p:nvSpPr>
            <p:spPr bwMode="auto">
              <a:xfrm>
                <a:off x="10875" y="3795496"/>
                <a:ext cx="10080625" cy="9510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Taking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𝑎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000" i="1" dirty="0" smtClean="0">
                    <a:latin typeface="Times New Roman" pitchFamily="18" charset="0"/>
                    <a:cs typeface="Times New Roman" pitchFamily="18" charset="0"/>
                  </a:rPr>
                  <a:t>once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from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𝑖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, and then continuing </a:t>
                </a:r>
                <a:b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with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𝜋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yields a better result.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8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875" y="3795496"/>
                <a:ext cx="10080625" cy="951030"/>
              </a:xfrm>
              <a:prstGeom prst="rect">
                <a:avLst/>
              </a:prstGeom>
              <a:blipFill>
                <a:blip r:embed="rId21"/>
                <a:stretch>
                  <a:fillRect t="-11538" b="-1923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 Box 34"/>
              <p:cNvSpPr txBox="1">
                <a:spLocks noChangeArrowheads="1"/>
              </p:cNvSpPr>
              <p:nvPr/>
            </p:nvSpPr>
            <p:spPr bwMode="auto">
              <a:xfrm>
                <a:off x="10875" y="4823218"/>
                <a:ext cx="10080625" cy="5216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Let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</m:sup>
                    </m:sSup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be the policy obtained by letting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𝜋</m:t>
                                </m:r>
                              </m:e>
                              <m:sup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𝑎</m:t>
                                </m:r>
                              </m:sup>
                            </m:sSup>
                          </m:e>
                        </m:d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𝑎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9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875" y="4823218"/>
                <a:ext cx="10080625" cy="521681"/>
              </a:xfrm>
              <a:prstGeom prst="rect">
                <a:avLst/>
              </a:prstGeom>
              <a:blipFill>
                <a:blip r:embed="rId22"/>
                <a:stretch>
                  <a:fillRect t="-20930" b="-3488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 Box 34"/>
              <p:cNvSpPr txBox="1">
                <a:spLocks noChangeArrowheads="1"/>
              </p:cNvSpPr>
              <p:nvPr/>
            </p:nvSpPr>
            <p:spPr bwMode="auto">
              <a:xfrm>
                <a:off x="21760" y="5421591"/>
                <a:ext cx="10080625" cy="114236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000" b="1" dirty="0" smtClean="0">
                    <a:latin typeface="Times New Roman" pitchFamily="18" charset="0"/>
                    <a:cs typeface="Times New Roman" pitchFamily="18" charset="0"/>
                  </a:rPr>
                  <a:t>Claim:  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𝑎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improves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𝜋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, then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  <m:sup>
                        <m:sSup>
                          <m:sSup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𝜋</m:t>
                            </m:r>
                          </m:e>
                          <m:sup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𝑎</m:t>
                            </m:r>
                          </m:sup>
                        </m:sSup>
                      </m:sup>
                    </m:sSubSup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&lt;</m:t>
                    </m:r>
                    <m:sSubSup>
                      <m:sSub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sup>
                    </m:sSubSup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,</a:t>
                </a:r>
                <a:b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and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300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𝑗</m:t>
                        </m:r>
                      </m:sub>
                      <m:sup>
                        <m:sSup>
                          <m:sSupPr>
                            <m:ctrlP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𝜋</m:t>
                            </m:r>
                          </m:e>
                          <m:sup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𝑎</m:t>
                            </m:r>
                          </m:sup>
                        </m:sSup>
                      </m:sup>
                    </m:sSubSup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≤</m:t>
                    </m:r>
                    <m:sSubSup>
                      <m:sSubSupPr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𝑗</m:t>
                        </m:r>
                      </m:sub>
                      <m:sup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sup>
                    </m:sSubSup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, for every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𝑗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𝑆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. 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0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60" y="5421591"/>
                <a:ext cx="10080625" cy="1142364"/>
              </a:xfrm>
              <a:prstGeom prst="rect">
                <a:avLst/>
              </a:prstGeom>
              <a:blipFill>
                <a:blip r:embed="rId23"/>
                <a:stretch>
                  <a:fillRect t="-4255" b="-10106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 Box 34"/>
          <p:cNvSpPr txBox="1">
            <a:spLocks noChangeArrowheads="1"/>
          </p:cNvSpPr>
          <p:nvPr/>
        </p:nvSpPr>
        <p:spPr bwMode="auto">
          <a:xfrm>
            <a:off x="21761" y="6640648"/>
            <a:ext cx="10080625" cy="521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Corresponds to a pivoting step on the primal LP.</a:t>
            </a:r>
            <a:endParaRPr lang="en-US" sz="3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8536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4" grpId="0"/>
      <p:bldP spid="15" grpId="0"/>
      <p:bldP spid="18" grpId="0"/>
      <p:bldP spid="19" grpId="0"/>
      <p:bldP spid="20" grpId="0"/>
      <p:bldP spid="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Box 49"/>
          <p:cNvSpPr txBox="1">
            <a:spLocks noChangeArrowheads="1"/>
          </p:cNvSpPr>
          <p:nvPr/>
        </p:nvSpPr>
        <p:spPr bwMode="auto">
          <a:xfrm>
            <a:off x="3679371" y="1671937"/>
            <a:ext cx="6404538" cy="5448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altLang="zh-C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altLang="zh-CN" sz="2800" dirty="0" smtClean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token</a:t>
            </a:r>
            <a:r>
              <a:rPr lang="en-US" altLang="zh-C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is placed on an initial vertex.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 Box 49"/>
          <p:cNvSpPr txBox="1">
            <a:spLocks noChangeArrowheads="1"/>
          </p:cNvSpPr>
          <p:nvPr/>
        </p:nvSpPr>
        <p:spPr bwMode="auto">
          <a:xfrm>
            <a:off x="3701142" y="2325084"/>
            <a:ext cx="6404538" cy="10747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altLang="zh-C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 the token is in a </a:t>
            </a:r>
            <a:r>
              <a:rPr lang="en-US" altLang="zh-CN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altLang="zh-CN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max </a:t>
            </a:r>
            <a:r>
              <a:rPr lang="en-US" altLang="zh-C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vertex, </a:t>
            </a:r>
            <a:br>
              <a:rPr lang="en-US" altLang="zh-C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zh-C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then </a:t>
            </a:r>
            <a:r>
              <a:rPr lang="en-US" altLang="zh-CN" sz="28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</a:t>
            </a:r>
            <a:r>
              <a:rPr lang="en-US" altLang="zh-C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altLang="zh-CN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max</a:t>
            </a:r>
            <a:r>
              <a:rPr lang="en-US" altLang="zh-C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chooses an action.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Text Box 49"/>
          <p:cNvSpPr txBox="1">
            <a:spLocks noChangeArrowheads="1"/>
          </p:cNvSpPr>
          <p:nvPr/>
        </p:nvSpPr>
        <p:spPr bwMode="auto">
          <a:xfrm>
            <a:off x="3701141" y="3424541"/>
            <a:ext cx="6404538" cy="10747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altLang="zh-C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 the </a:t>
            </a:r>
            <a:r>
              <a:rPr lang="en-US" altLang="zh-CN" sz="2800" dirty="0" smtClean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token</a:t>
            </a:r>
            <a:r>
              <a:rPr lang="en-US" altLang="zh-C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is in a </a:t>
            </a:r>
            <a:r>
              <a:rPr lang="en-US" altLang="zh-CN" sz="28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rand</a:t>
            </a:r>
            <a:r>
              <a:rPr lang="en-US" altLang="zh-C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vertex, </a:t>
            </a:r>
            <a:br>
              <a:rPr lang="en-US" altLang="zh-C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zh-C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random choice is made.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 Box 49"/>
              <p:cNvSpPr txBox="1">
                <a:spLocks noChangeArrowheads="1"/>
              </p:cNvSpPr>
              <p:nvPr/>
            </p:nvSpPr>
            <p:spPr bwMode="auto">
              <a:xfrm>
                <a:off x="3679370" y="5764973"/>
                <a:ext cx="6404538" cy="10747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altLang="zh-CN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result is an (infinite) sequence </a:t>
                </a:r>
                <a:br>
                  <a:rPr lang="en-US" altLang="zh-CN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altLang="zh-CN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of costs: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𝑐</m:t>
                        </m:r>
                      </m:e>
                      <m:sub>
                        <m:r>
                          <a:rPr lang="en-US" altLang="zh-CN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en-US" altLang="zh-CN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altLang="zh-CN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𝑐</m:t>
                        </m:r>
                      </m:e>
                      <m:sub>
                        <m:r>
                          <a:rPr lang="en-US" altLang="zh-CN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CN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altLang="zh-CN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𝑐</m:t>
                        </m:r>
                      </m:e>
                      <m:sub>
                        <m:r>
                          <a:rPr lang="en-US" altLang="zh-CN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US" altLang="zh-CN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,…</m:t>
                    </m:r>
                  </m:oMath>
                </a14:m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0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679370" y="5764973"/>
                <a:ext cx="6404538" cy="1074781"/>
              </a:xfrm>
              <a:prstGeom prst="rect">
                <a:avLst/>
              </a:prstGeom>
              <a:blipFill>
                <a:blip r:embed="rId19"/>
                <a:stretch>
                  <a:fillRect t="-3977" b="-11932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Text Box 49"/>
          <p:cNvSpPr txBox="1">
            <a:spLocks noChangeArrowheads="1"/>
          </p:cNvSpPr>
          <p:nvPr/>
        </p:nvSpPr>
        <p:spPr bwMode="auto">
          <a:xfrm>
            <a:off x="3701142" y="4567540"/>
            <a:ext cx="6404538" cy="10747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altLang="zh-C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 the </a:t>
            </a:r>
            <a:r>
              <a:rPr lang="en-US" altLang="zh-CN" sz="2800" dirty="0" smtClean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token</a:t>
            </a:r>
            <a:r>
              <a:rPr lang="en-US" altLang="zh-C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reaches a sink,</a:t>
            </a:r>
            <a:br>
              <a:rPr lang="en-US" altLang="zh-C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zh-C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game ends.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4" name="Rectangle 61"/>
          <p:cNvSpPr>
            <a:spLocks noChangeArrowheads="1"/>
          </p:cNvSpPr>
          <p:nvPr/>
        </p:nvSpPr>
        <p:spPr bwMode="auto">
          <a:xfrm>
            <a:off x="0" y="270608"/>
            <a:ext cx="10080625" cy="103041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0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Turn-based </a:t>
            </a:r>
            <a:r>
              <a:rPr lang="en-US" sz="4000" dirty="0" smtClean="0">
                <a:latin typeface="+mj-lt"/>
                <a:cs typeface="Times New Roman" panose="02020603050405020304" pitchFamily="18" charset="0"/>
              </a:rPr>
              <a:t>Stochastic Games (TBSGs)</a:t>
            </a:r>
            <a:r>
              <a:rPr lang="en-US" sz="4000" dirty="0">
                <a:latin typeface="+mj-lt"/>
                <a:cs typeface="Times New Roman" panose="02020603050405020304" pitchFamily="18" charset="0"/>
              </a:rPr>
              <a:t/>
            </a:r>
            <a:br>
              <a:rPr lang="en-US" sz="4000" dirty="0">
                <a:latin typeface="+mj-lt"/>
                <a:cs typeface="Times New Roman" panose="02020603050405020304" pitchFamily="18" charset="0"/>
              </a:rPr>
            </a:br>
            <a:r>
              <a:rPr lang="en-US" sz="3000" dirty="0">
                <a:solidFill>
                  <a:srgbClr val="996600"/>
                </a:solidFill>
                <a:latin typeface="+mj-lt"/>
                <a:cs typeface="Times New Roman" panose="02020603050405020304" pitchFamily="18" charset="0"/>
              </a:rPr>
              <a:t>[Shapley </a:t>
            </a:r>
            <a:r>
              <a:rPr lang="en-US" sz="3000" dirty="0" smtClean="0">
                <a:solidFill>
                  <a:srgbClr val="996600"/>
                </a:solidFill>
                <a:latin typeface="+mj-lt"/>
                <a:cs typeface="Times New Roman" panose="02020603050405020304" pitchFamily="18" charset="0"/>
              </a:rPr>
              <a:t>(1953)] </a:t>
            </a:r>
            <a:r>
              <a:rPr lang="en-US" sz="3000" dirty="0">
                <a:solidFill>
                  <a:srgbClr val="996600"/>
                </a:solidFill>
                <a:latin typeface="+mj-lt"/>
                <a:cs typeface="Times New Roman" panose="02020603050405020304" pitchFamily="18" charset="0"/>
              </a:rPr>
              <a:t>[Gillette </a:t>
            </a:r>
            <a:r>
              <a:rPr lang="en-US" sz="3000" dirty="0" smtClean="0">
                <a:solidFill>
                  <a:srgbClr val="996600"/>
                </a:solidFill>
                <a:latin typeface="+mj-lt"/>
                <a:cs typeface="Times New Roman" panose="02020603050405020304" pitchFamily="18" charset="0"/>
              </a:rPr>
              <a:t>(1957)] </a:t>
            </a:r>
            <a:r>
              <a:rPr lang="en-US" sz="3000" dirty="0">
                <a:solidFill>
                  <a:srgbClr val="996600"/>
                </a:solidFill>
                <a:latin typeface="+mj-lt"/>
                <a:cs typeface="Times New Roman" panose="02020603050405020304" pitchFamily="18" charset="0"/>
              </a:rPr>
              <a:t>… [Condon </a:t>
            </a:r>
            <a:r>
              <a:rPr lang="en-US" sz="3000" dirty="0" smtClean="0">
                <a:solidFill>
                  <a:srgbClr val="996600"/>
                </a:solidFill>
                <a:latin typeface="+mj-lt"/>
                <a:cs typeface="Times New Roman" panose="02020603050405020304" pitchFamily="18" charset="0"/>
              </a:rPr>
              <a:t>(1992)]</a:t>
            </a:r>
            <a:endParaRPr lang="en-US" sz="3000" dirty="0">
              <a:solidFill>
                <a:srgbClr val="9966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75" name="Text Box 49"/>
          <p:cNvSpPr txBox="1">
            <a:spLocks noChangeArrowheads="1"/>
          </p:cNvSpPr>
          <p:nvPr/>
        </p:nvSpPr>
        <p:spPr bwMode="auto">
          <a:xfrm>
            <a:off x="0" y="1802214"/>
            <a:ext cx="4463143" cy="1170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altLang="zh-CN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How is the </a:t>
            </a:r>
            <a:br>
              <a:rPr lang="en-US" altLang="zh-CN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zh-CN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game played</a:t>
            </a:r>
            <a:r>
              <a:rPr lang="en-US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8" name="Group 37"/>
          <p:cNvGrpSpPr/>
          <p:nvPr/>
        </p:nvGrpSpPr>
        <p:grpSpPr>
          <a:xfrm>
            <a:off x="562428" y="3652861"/>
            <a:ext cx="2990850" cy="3046413"/>
            <a:chOff x="562428" y="3652861"/>
            <a:chExt cx="2990850" cy="3046413"/>
          </a:xfrm>
        </p:grpSpPr>
        <p:grpSp>
          <p:nvGrpSpPr>
            <p:cNvPr id="42" name="Group 41"/>
            <p:cNvGrpSpPr/>
            <p:nvPr/>
          </p:nvGrpSpPr>
          <p:grpSpPr>
            <a:xfrm>
              <a:off x="562428" y="3652861"/>
              <a:ext cx="2990850" cy="3046413"/>
              <a:chOff x="584200" y="2076450"/>
              <a:chExt cx="2990850" cy="3046413"/>
            </a:xfrm>
          </p:grpSpPr>
          <p:sp>
            <p:nvSpPr>
              <p:cNvPr id="76" name="Oval 4"/>
              <p:cNvSpPr>
                <a:spLocks noChangeAspect="1" noChangeArrowheads="1"/>
              </p:cNvSpPr>
              <p:nvPr/>
            </p:nvSpPr>
            <p:spPr bwMode="auto">
              <a:xfrm>
                <a:off x="584200" y="2863850"/>
                <a:ext cx="379413" cy="349250"/>
              </a:xfrm>
              <a:prstGeom prst="ellipse">
                <a:avLst/>
              </a:prstGeom>
              <a:solidFill>
                <a:srgbClr val="00B05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77" name="Oval 6"/>
              <p:cNvSpPr>
                <a:spLocks noChangeAspect="1" noChangeArrowheads="1"/>
              </p:cNvSpPr>
              <p:nvPr/>
            </p:nvSpPr>
            <p:spPr bwMode="auto">
              <a:xfrm>
                <a:off x="2441575" y="2090738"/>
                <a:ext cx="379413" cy="349250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78" name="Oval 7"/>
              <p:cNvSpPr>
                <a:spLocks noChangeAspect="1" noChangeArrowheads="1"/>
              </p:cNvSpPr>
              <p:nvPr/>
            </p:nvSpPr>
            <p:spPr bwMode="auto">
              <a:xfrm>
                <a:off x="2584450" y="2222500"/>
                <a:ext cx="93663" cy="85725"/>
              </a:xfrm>
              <a:prstGeom prst="ellipse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79" name="Oval 8"/>
              <p:cNvSpPr>
                <a:spLocks noChangeAspect="1" noChangeArrowheads="1"/>
              </p:cNvSpPr>
              <p:nvPr/>
            </p:nvSpPr>
            <p:spPr bwMode="auto">
              <a:xfrm>
                <a:off x="3186113" y="2859088"/>
                <a:ext cx="381000" cy="349250"/>
              </a:xfrm>
              <a:prstGeom prst="ellipse">
                <a:avLst/>
              </a:prstGeom>
              <a:solidFill>
                <a:srgbClr val="00B05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80" name="Oval 9"/>
              <p:cNvSpPr>
                <a:spLocks noChangeAspect="1" noChangeArrowheads="1"/>
              </p:cNvSpPr>
              <p:nvPr/>
            </p:nvSpPr>
            <p:spPr bwMode="auto">
              <a:xfrm>
                <a:off x="1382713" y="4773613"/>
                <a:ext cx="379412" cy="349250"/>
              </a:xfrm>
              <a:prstGeom prst="ellipse">
                <a:avLst/>
              </a:prstGeom>
              <a:solidFill>
                <a:srgbClr val="00B05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81" name="Oval 10"/>
              <p:cNvSpPr>
                <a:spLocks noChangeAspect="1" noChangeArrowheads="1"/>
              </p:cNvSpPr>
              <p:nvPr/>
            </p:nvSpPr>
            <p:spPr bwMode="auto">
              <a:xfrm>
                <a:off x="1382713" y="2076450"/>
                <a:ext cx="379412" cy="349250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82" name="Oval 11"/>
              <p:cNvSpPr>
                <a:spLocks noChangeAspect="1" noChangeArrowheads="1"/>
              </p:cNvSpPr>
              <p:nvPr/>
            </p:nvSpPr>
            <p:spPr bwMode="auto">
              <a:xfrm>
                <a:off x="596900" y="3975100"/>
                <a:ext cx="379413" cy="349250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83" name="Oval 12"/>
              <p:cNvSpPr>
                <a:spLocks noChangeAspect="1" noChangeArrowheads="1"/>
              </p:cNvSpPr>
              <p:nvPr/>
            </p:nvSpPr>
            <p:spPr bwMode="auto">
              <a:xfrm>
                <a:off x="2452688" y="4767263"/>
                <a:ext cx="379412" cy="349250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84" name="Oval 13"/>
              <p:cNvSpPr>
                <a:spLocks noChangeAspect="1" noChangeArrowheads="1"/>
              </p:cNvSpPr>
              <p:nvPr/>
            </p:nvSpPr>
            <p:spPr bwMode="auto">
              <a:xfrm>
                <a:off x="3195638" y="4008438"/>
                <a:ext cx="379412" cy="349250"/>
              </a:xfrm>
              <a:prstGeom prst="ellipse">
                <a:avLst/>
              </a:prstGeom>
              <a:solidFill>
                <a:srgbClr val="00B05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85" name="Rectangle 14"/>
              <p:cNvSpPr>
                <a:spLocks noChangeAspect="1" noChangeArrowheads="1"/>
              </p:cNvSpPr>
              <p:nvPr/>
            </p:nvSpPr>
            <p:spPr bwMode="auto">
              <a:xfrm>
                <a:off x="1874838" y="3082925"/>
                <a:ext cx="68262" cy="93663"/>
              </a:xfrm>
              <a:prstGeom prst="rect">
                <a:avLst/>
              </a:prstGeom>
              <a:solidFill>
                <a:srgbClr val="00B0F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he-IL"/>
              </a:p>
            </p:txBody>
          </p:sp>
          <p:cxnSp>
            <p:nvCxnSpPr>
              <p:cNvPr id="86" name="AutoShape 15"/>
              <p:cNvCxnSpPr>
                <a:cxnSpLocks noChangeAspect="1" noChangeShapeType="1"/>
                <a:stCxn id="77" idx="3"/>
                <a:endCxn id="85" idx="3"/>
              </p:cNvCxnSpPr>
              <p:nvPr/>
            </p:nvCxnSpPr>
            <p:spPr bwMode="auto">
              <a:xfrm flipH="1">
                <a:off x="1943100" y="2389188"/>
                <a:ext cx="554038" cy="741362"/>
              </a:xfrm>
              <a:prstGeom prst="straightConnector1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</p:cxnSp>
          <p:cxnSp>
            <p:nvCxnSpPr>
              <p:cNvPr id="87" name="AutoShape 16"/>
              <p:cNvCxnSpPr>
                <a:cxnSpLocks noChangeAspect="1" noChangeShapeType="1"/>
                <a:stCxn id="85" idx="1"/>
                <a:endCxn id="81" idx="5"/>
              </p:cNvCxnSpPr>
              <p:nvPr/>
            </p:nvCxnSpPr>
            <p:spPr bwMode="auto">
              <a:xfrm flipH="1" flipV="1">
                <a:off x="1706563" y="2374900"/>
                <a:ext cx="168275" cy="755650"/>
              </a:xfrm>
              <a:prstGeom prst="straightConnector1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</p:cxnSp>
          <p:cxnSp>
            <p:nvCxnSpPr>
              <p:cNvPr id="88" name="AutoShape 17"/>
              <p:cNvCxnSpPr>
                <a:cxnSpLocks noChangeAspect="1" noChangeShapeType="1"/>
                <a:stCxn id="85" idx="1"/>
                <a:endCxn id="76" idx="6"/>
              </p:cNvCxnSpPr>
              <p:nvPr/>
            </p:nvCxnSpPr>
            <p:spPr bwMode="auto">
              <a:xfrm flipH="1" flipV="1">
                <a:off x="963613" y="3038475"/>
                <a:ext cx="911225" cy="92075"/>
              </a:xfrm>
              <a:prstGeom prst="straightConnector1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</p:cxnSp>
          <p:cxnSp>
            <p:nvCxnSpPr>
              <p:cNvPr id="89" name="AutoShape 18"/>
              <p:cNvCxnSpPr>
                <a:cxnSpLocks noChangeAspect="1" noChangeShapeType="1"/>
                <a:stCxn id="85" idx="1"/>
                <a:endCxn id="82" idx="7"/>
              </p:cNvCxnSpPr>
              <p:nvPr/>
            </p:nvCxnSpPr>
            <p:spPr bwMode="auto">
              <a:xfrm flipH="1">
                <a:off x="920750" y="3130550"/>
                <a:ext cx="954088" cy="895350"/>
              </a:xfrm>
              <a:prstGeom prst="straightConnector1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</p:cxnSp>
          <p:sp>
            <p:nvSpPr>
              <p:cNvPr id="90" name="Rectangle 19"/>
              <p:cNvSpPr>
                <a:spLocks noChangeAspect="1" noChangeArrowheads="1"/>
              </p:cNvSpPr>
              <p:nvPr/>
            </p:nvSpPr>
            <p:spPr bwMode="auto">
              <a:xfrm>
                <a:off x="2670455" y="3316288"/>
                <a:ext cx="68262" cy="93662"/>
              </a:xfrm>
              <a:prstGeom prst="rect">
                <a:avLst/>
              </a:prstGeom>
              <a:solidFill>
                <a:srgbClr val="00B0F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he-IL"/>
              </a:p>
            </p:txBody>
          </p:sp>
          <p:cxnSp>
            <p:nvCxnSpPr>
              <p:cNvPr id="91" name="AutoShape 20"/>
              <p:cNvCxnSpPr>
                <a:cxnSpLocks noChangeAspect="1" noChangeShapeType="1"/>
                <a:stCxn id="77" idx="4"/>
                <a:endCxn id="90" idx="0"/>
              </p:cNvCxnSpPr>
              <p:nvPr/>
            </p:nvCxnSpPr>
            <p:spPr bwMode="auto">
              <a:xfrm rot="16200000" flipH="1">
                <a:off x="2229784" y="2841486"/>
                <a:ext cx="876300" cy="73304"/>
              </a:xfrm>
              <a:prstGeom prst="straightConnector1">
                <a:avLst/>
              </a:prstGeom>
              <a:noFill/>
              <a:ln w="9525">
                <a:solidFill>
                  <a:srgbClr val="800000"/>
                </a:solidFill>
                <a:round/>
                <a:headEnd/>
                <a:tailEnd type="triangle" w="med" len="med"/>
              </a:ln>
              <a:effectLst/>
            </p:spPr>
          </p:cxnSp>
          <p:cxnSp>
            <p:nvCxnSpPr>
              <p:cNvPr id="92" name="AutoShape 21"/>
              <p:cNvCxnSpPr>
                <a:cxnSpLocks noChangeAspect="1" noChangeShapeType="1"/>
                <a:stCxn id="90" idx="2"/>
                <a:endCxn id="84" idx="1"/>
              </p:cNvCxnSpPr>
              <p:nvPr/>
            </p:nvCxnSpPr>
            <p:spPr bwMode="auto">
              <a:xfrm rot="16200000" flipH="1">
                <a:off x="2653077" y="3461459"/>
                <a:ext cx="649634" cy="546616"/>
              </a:xfrm>
              <a:prstGeom prst="straightConnector1">
                <a:avLst/>
              </a:prstGeom>
              <a:noFill/>
              <a:ln w="9525">
                <a:solidFill>
                  <a:srgbClr val="800000"/>
                </a:solidFill>
                <a:round/>
                <a:headEnd/>
                <a:tailEnd type="triangle" w="med" len="med"/>
              </a:ln>
              <a:effectLst/>
            </p:spPr>
          </p:cxnSp>
          <p:cxnSp>
            <p:nvCxnSpPr>
              <p:cNvPr id="93" name="AutoShape 22"/>
              <p:cNvCxnSpPr>
                <a:cxnSpLocks noChangeAspect="1" noChangeShapeType="1"/>
                <a:stCxn id="90" idx="2"/>
                <a:endCxn id="99" idx="6"/>
              </p:cNvCxnSpPr>
              <p:nvPr/>
            </p:nvCxnSpPr>
            <p:spPr bwMode="auto">
              <a:xfrm rot="5400000">
                <a:off x="2441073" y="3332515"/>
                <a:ext cx="186079" cy="340949"/>
              </a:xfrm>
              <a:prstGeom prst="straightConnector1">
                <a:avLst/>
              </a:prstGeom>
              <a:noFill/>
              <a:ln w="9525">
                <a:solidFill>
                  <a:srgbClr val="800000"/>
                </a:solidFill>
                <a:round/>
                <a:headEnd/>
                <a:tailEnd type="triangle" w="med" len="med"/>
              </a:ln>
              <a:effectLst/>
            </p:spPr>
          </p:cxnSp>
          <p:pic>
            <p:nvPicPr>
              <p:cNvPr id="94" name="Picture 23" descr="TP_tmp"/>
              <p:cNvPicPr>
                <a:picLocks noChangeAspect="1" noChangeArrowheads="1"/>
              </p:cNvPicPr>
              <p:nvPr>
                <p:custDataLst>
                  <p:tags r:id="rId1"/>
                </p:custDataLst>
              </p:nvPr>
            </p:nvPicPr>
            <p:blipFill>
              <a:blip r:embed="rId20" cstate="print"/>
              <a:srcRect/>
              <a:stretch>
                <a:fillRect/>
              </a:stretch>
            </p:blipFill>
            <p:spPr bwMode="auto">
              <a:xfrm>
                <a:off x="1716088" y="2578100"/>
                <a:ext cx="144462" cy="312738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95" name="Picture 24" descr="TP_tmp"/>
              <p:cNvPicPr>
                <a:picLocks noChangeAspect="1" noChangeArrowheads="1"/>
              </p:cNvPicPr>
              <p:nvPr>
                <p:custDataLst>
                  <p:tags r:id="rId2"/>
                </p:custDataLst>
              </p:nvPr>
            </p:nvPicPr>
            <p:blipFill>
              <a:blip r:embed="rId20" cstate="print"/>
              <a:srcRect/>
              <a:stretch>
                <a:fillRect/>
              </a:stretch>
            </p:blipFill>
            <p:spPr bwMode="auto">
              <a:xfrm>
                <a:off x="1244600" y="2922588"/>
                <a:ext cx="144463" cy="311150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96" name="Picture 25" descr="TP_tmp"/>
              <p:cNvPicPr>
                <a:picLocks noChangeAspect="1" noChangeArrowheads="1"/>
              </p:cNvPicPr>
              <p:nvPr>
                <p:custDataLst>
                  <p:tags r:id="rId3"/>
                </p:custDataLst>
              </p:nvPr>
            </p:nvPicPr>
            <p:blipFill>
              <a:blip r:embed="rId21" cstate="print"/>
              <a:srcRect/>
              <a:stretch>
                <a:fillRect/>
              </a:stretch>
            </p:blipFill>
            <p:spPr bwMode="auto">
              <a:xfrm>
                <a:off x="1290638" y="3443288"/>
                <a:ext cx="144462" cy="312737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97" name="Picture 26" descr="TP_tmp"/>
              <p:cNvPicPr>
                <a:picLocks noChangeAspect="1" noChangeArrowheads="1"/>
              </p:cNvPicPr>
              <p:nvPr>
                <p:custDataLst>
                  <p:tags r:id="rId4"/>
                </p:custDataLst>
              </p:nvPr>
            </p:nvPicPr>
            <p:blipFill>
              <a:blip r:embed="rId22" cstate="print"/>
              <a:srcRect/>
              <a:stretch>
                <a:fillRect/>
              </a:stretch>
            </p:blipFill>
            <p:spPr bwMode="auto">
              <a:xfrm>
                <a:off x="2472406" y="3373533"/>
                <a:ext cx="144462" cy="312737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98" name="Picture 27" descr="TP_tmp"/>
              <p:cNvPicPr>
                <a:picLocks noChangeAspect="1" noChangeArrowheads="1"/>
              </p:cNvPicPr>
              <p:nvPr>
                <p:custDataLst>
                  <p:tags r:id="rId5"/>
                </p:custDataLst>
              </p:nvPr>
            </p:nvPicPr>
            <p:blipFill>
              <a:blip r:embed="rId23" cstate="print"/>
              <a:srcRect/>
              <a:stretch>
                <a:fillRect/>
              </a:stretch>
            </p:blipFill>
            <p:spPr bwMode="auto">
              <a:xfrm>
                <a:off x="2913996" y="3573681"/>
                <a:ext cx="142875" cy="312737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99" name="Oval 8"/>
              <p:cNvSpPr>
                <a:spLocks noChangeAspect="1" noChangeArrowheads="1"/>
              </p:cNvSpPr>
              <p:nvPr/>
            </p:nvSpPr>
            <p:spPr bwMode="auto">
              <a:xfrm>
                <a:off x="1982637" y="3421404"/>
                <a:ext cx="381000" cy="349250"/>
              </a:xfrm>
              <a:prstGeom prst="ellipse">
                <a:avLst/>
              </a:prstGeom>
              <a:solidFill>
                <a:schemeClr val="bg2">
                  <a:alpha val="55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cxnSp>
            <p:nvCxnSpPr>
              <p:cNvPr id="100" name="Curved Connector 99"/>
              <p:cNvCxnSpPr>
                <a:stCxn id="99" idx="4"/>
                <a:endCxn id="99" idx="2"/>
              </p:cNvCxnSpPr>
              <p:nvPr/>
            </p:nvCxnSpPr>
            <p:spPr bwMode="auto">
              <a:xfrm rot="5400000" flipH="1">
                <a:off x="1990574" y="3588092"/>
                <a:ext cx="174625" cy="190500"/>
              </a:xfrm>
              <a:prstGeom prst="curvedConnector4">
                <a:avLst>
                  <a:gd name="adj1" fmla="val -130909"/>
                  <a:gd name="adj2" fmla="val 220000"/>
                </a:avLst>
              </a:prstGeom>
              <a:solidFill>
                <a:srgbClr val="00B8FF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arrow"/>
              </a:ln>
              <a:effectLst/>
            </p:spPr>
          </p:cxnSp>
          <p:pic>
            <p:nvPicPr>
              <p:cNvPr id="101" name="Picture 100" descr="TP_tmp"/>
              <p:cNvPicPr>
                <a:picLocks noChangeAspect="1"/>
              </p:cNvPicPr>
              <p:nvPr>
                <p:custDataLst>
                  <p:tags r:id="rId6"/>
                </p:custDataLst>
              </p:nvPr>
            </p:nvPicPr>
            <p:blipFill>
              <a:blip r:embed="rId2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1853993" y="4082415"/>
                <a:ext cx="122415" cy="192366"/>
              </a:xfrm>
              <a:prstGeom prst="rect">
                <a:avLst/>
              </a:prstGeom>
              <a:noFill/>
              <a:ln/>
              <a:effectLst/>
              <a:extLst>
                <a:ext uri="{909E8E84-426E-40DD-AFC4-6F175D3DCCD1}">
                  <a14:hiddenFill xmlns:a14="http://schemas.microsoft.com/office/drawing/2010/main">
                    <a:pattFill prst="pct5">
                      <a:fgClr>
                        <a:srgbClr val="FFFFFF">
                          <a:alpha val="0"/>
                        </a:srgbClr>
                      </a:fgClr>
                      <a:bgClr>
                        <a:srgbClr val="FFFFFF">
                          <a:alpha val="0"/>
                        </a:srgbClr>
                      </a:bgClr>
                    </a:patt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7357" dir="2700000" rotWithShape="0">
                        <a:scrgbClr r="0" g="0" b="0"/>
                      </a:outerShdw>
                    </a:effectLst>
                  </a14:hiddenEffects>
                </a:ext>
                <a:ext uri="{31F19639-BCED-4A60-ADC4-E9642A236FB7}">
                  <a14:hiddenScene3d xmlns:a14="http://schemas.microsoft.com/office/drawing/2010/main">
                    <a:camera prst="orthographicFront">
                      <a:rot lat="0" lon="0" rev="0"/>
                    </a:camera>
                    <a:lightRig rig="threePt" dir="t">
                      <a:rot lat="0" lon="0" rev="0"/>
                    </a:lightRig>
                  </a14:hiddenScene3d>
                </a:ext>
                <a:ext uri="{E45631CC-5BF2-4C18-A39C-3461C7D3F71A}">
                  <a14:hiddenSp3d xmlns:a14="http://schemas.microsoft.com/office/drawing/2010/main" extrusionH="457200">
                    <a:contourClr>
                      <a:srgbClr val="000000"/>
                    </a:contourClr>
                  </a14:hiddenSp3d>
                </a:ext>
                <a:ext uri="{53640926-AAD7-44D8-BBD7-CCE9431645EC}">
                  <a14:shadowObscured xmlns:a14="http://schemas.microsoft.com/office/drawing/2010/main"/>
                </a:ext>
              </a:extLst>
            </p:spPr>
          </p:pic>
        </p:grp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43" name="TextBox 42"/>
                <p:cNvSpPr txBox="1"/>
                <p:nvPr/>
              </p:nvSpPr>
              <p:spPr>
                <a:xfrm>
                  <a:off x="2320303" y="4238394"/>
                  <a:ext cx="636589" cy="349968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−</m:t>
                        </m:r>
                        <m:r>
                          <a:rPr lang="en-US" sz="1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10</m:t>
                        </m:r>
                      </m:oMath>
                    </m:oMathPara>
                  </a14:m>
                  <a:endParaRPr lang="he-IL" sz="1800" dirty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mc:Choice>
          <mc:Fallback>
            <p:sp>
              <p:nvSpPr>
                <p:cNvPr id="43" name="TextBox 4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20303" y="4238394"/>
                  <a:ext cx="636589" cy="349968"/>
                </a:xfrm>
                <a:prstGeom prst="rect">
                  <a:avLst/>
                </a:prstGeom>
                <a:blipFill>
                  <a:blip r:embed="rId2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44" name="TextBox 43"/>
                <p:cNvSpPr txBox="1"/>
                <p:nvPr/>
              </p:nvSpPr>
              <p:spPr>
                <a:xfrm>
                  <a:off x="2061313" y="4117281"/>
                  <a:ext cx="348709" cy="349968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20</m:t>
                        </m:r>
                      </m:oMath>
                    </m:oMathPara>
                  </a14:m>
                  <a:endParaRPr lang="he-IL" sz="1800" dirty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mc:Choice>
          <mc:Fallback>
            <p:sp>
              <p:nvSpPr>
                <p:cNvPr id="44" name="TextBox 4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61313" y="4117281"/>
                  <a:ext cx="348709" cy="349968"/>
                </a:xfrm>
                <a:prstGeom prst="rect">
                  <a:avLst/>
                </a:prstGeom>
                <a:blipFill>
                  <a:blip r:embed="rId26"/>
                  <a:stretch>
                    <a:fillRect l="-17544" r="-350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97184896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6" grpId="0"/>
      <p:bldP spid="39" grpId="0"/>
      <p:bldP spid="40" grpId="0"/>
      <p:bldP spid="41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5" name="Straight Arrow Connector 74"/>
          <p:cNvCxnSpPr>
            <a:stCxn id="8" idx="7"/>
            <a:endCxn id="9" idx="1"/>
          </p:cNvCxnSpPr>
          <p:nvPr/>
        </p:nvCxnSpPr>
        <p:spPr bwMode="auto">
          <a:xfrm flipV="1">
            <a:off x="3471488" y="2079531"/>
            <a:ext cx="1093325" cy="617414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" name="Oval 9"/>
          <p:cNvSpPr>
            <a:spLocks noChangeAspect="1" noChangeArrowheads="1"/>
          </p:cNvSpPr>
          <p:nvPr/>
        </p:nvSpPr>
        <p:spPr bwMode="auto">
          <a:xfrm>
            <a:off x="3147640" y="2645799"/>
            <a:ext cx="379412" cy="349250"/>
          </a:xfrm>
          <a:prstGeom prst="ellipse">
            <a:avLst/>
          </a:prstGeom>
          <a:solidFill>
            <a:srgbClr val="008000">
              <a:alpha val="75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9" name="Rectangle 8"/>
          <p:cNvSpPr>
            <a:spLocks noChangeAspect="1"/>
          </p:cNvSpPr>
          <p:nvPr/>
        </p:nvSpPr>
        <p:spPr bwMode="auto">
          <a:xfrm>
            <a:off x="4564813" y="1899147"/>
            <a:ext cx="360768" cy="360768"/>
          </a:xfrm>
          <a:prstGeom prst="rect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smtClean="0">
              <a:ln>
                <a:noFill/>
              </a:ln>
              <a:effectLst/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2" name="Oval 9"/>
          <p:cNvSpPr>
            <a:spLocks noChangeAspect="1" noChangeArrowheads="1"/>
          </p:cNvSpPr>
          <p:nvPr/>
        </p:nvSpPr>
        <p:spPr bwMode="auto">
          <a:xfrm>
            <a:off x="6097325" y="1534460"/>
            <a:ext cx="379412" cy="349250"/>
          </a:xfrm>
          <a:prstGeom prst="ellipse">
            <a:avLst/>
          </a:prstGeom>
          <a:solidFill>
            <a:srgbClr val="008000">
              <a:alpha val="75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13" name="Oval 9"/>
          <p:cNvSpPr>
            <a:spLocks noChangeAspect="1" noChangeArrowheads="1"/>
          </p:cNvSpPr>
          <p:nvPr/>
        </p:nvSpPr>
        <p:spPr bwMode="auto">
          <a:xfrm>
            <a:off x="6097325" y="3016246"/>
            <a:ext cx="379412" cy="349250"/>
          </a:xfrm>
          <a:prstGeom prst="ellipse">
            <a:avLst/>
          </a:prstGeom>
          <a:solidFill>
            <a:srgbClr val="008000">
              <a:alpha val="75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14" name="Oval 9"/>
          <p:cNvSpPr>
            <a:spLocks noChangeAspect="1" noChangeArrowheads="1"/>
          </p:cNvSpPr>
          <p:nvPr/>
        </p:nvSpPr>
        <p:spPr bwMode="auto">
          <a:xfrm>
            <a:off x="6097325" y="3757138"/>
            <a:ext cx="379412" cy="349250"/>
          </a:xfrm>
          <a:prstGeom prst="ellipse">
            <a:avLst/>
          </a:prstGeom>
          <a:solidFill>
            <a:srgbClr val="008000">
              <a:alpha val="75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15" name="Rectangle 14"/>
          <p:cNvSpPr>
            <a:spLocks noChangeAspect="1"/>
          </p:cNvSpPr>
          <p:nvPr/>
        </p:nvSpPr>
        <p:spPr bwMode="auto">
          <a:xfrm>
            <a:off x="4569450" y="3380933"/>
            <a:ext cx="360768" cy="360768"/>
          </a:xfrm>
          <a:prstGeom prst="rect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smtClean="0">
              <a:ln>
                <a:noFill/>
              </a:ln>
              <a:effectLst/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cxnSp>
        <p:nvCxnSpPr>
          <p:cNvPr id="16" name="Straight Arrow Connector 15"/>
          <p:cNvCxnSpPr>
            <a:stCxn id="8" idx="7"/>
            <a:endCxn id="9" idx="1"/>
          </p:cNvCxnSpPr>
          <p:nvPr/>
        </p:nvCxnSpPr>
        <p:spPr bwMode="auto">
          <a:xfrm flipV="1">
            <a:off x="3471488" y="2079531"/>
            <a:ext cx="1093325" cy="617414"/>
          </a:xfrm>
          <a:prstGeom prst="straightConnector1">
            <a:avLst/>
          </a:prstGeom>
          <a:solidFill>
            <a:srgbClr val="00B8FF"/>
          </a:solidFill>
          <a:ln w="63500" cap="flat" cmpd="sng" algn="ctr">
            <a:solidFill>
              <a:srgbClr val="C000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18" name="Straight Arrow Connector 17"/>
          <p:cNvCxnSpPr>
            <a:stCxn id="9" idx="3"/>
            <a:endCxn id="12" idx="2"/>
          </p:cNvCxnSpPr>
          <p:nvPr/>
        </p:nvCxnSpPr>
        <p:spPr bwMode="auto">
          <a:xfrm flipV="1">
            <a:off x="4925581" y="1709085"/>
            <a:ext cx="1171744" cy="370446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0" name="Straight Arrow Connector 19"/>
          <p:cNvCxnSpPr>
            <a:stCxn id="9" idx="3"/>
            <a:endCxn id="33" idx="2"/>
          </p:cNvCxnSpPr>
          <p:nvPr/>
        </p:nvCxnSpPr>
        <p:spPr bwMode="auto">
          <a:xfrm>
            <a:off x="4925581" y="2079531"/>
            <a:ext cx="1171744" cy="370447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pic>
        <p:nvPicPr>
          <p:cNvPr id="63" name="Picture 62" descr="TP_t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89296" y="2277250"/>
            <a:ext cx="1147310" cy="368514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4" name="Picture 63" descr="TP_tmp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89634" y="3011411"/>
            <a:ext cx="1146635" cy="368297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4" name="Picture 33" descr="TP_tmp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37080" y="1549700"/>
            <a:ext cx="203670" cy="532487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9" name="Picture 18" descr="TP_tmp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88208" y="1542390"/>
            <a:ext cx="1149487" cy="369213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Picture 10" descr="TP_tmp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18989" y="2173627"/>
            <a:ext cx="202855" cy="530356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37" name="Straight Arrow Connector 36"/>
          <p:cNvCxnSpPr>
            <a:stCxn id="15" idx="3"/>
            <a:endCxn id="13" idx="2"/>
          </p:cNvCxnSpPr>
          <p:nvPr/>
        </p:nvCxnSpPr>
        <p:spPr bwMode="auto">
          <a:xfrm flipV="1">
            <a:off x="4930218" y="3190871"/>
            <a:ext cx="1167107" cy="370446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rgbClr val="0033CC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1" name="Straight Arrow Connector 40"/>
          <p:cNvCxnSpPr>
            <a:stCxn id="15" idx="3"/>
            <a:endCxn id="14" idx="2"/>
          </p:cNvCxnSpPr>
          <p:nvPr/>
        </p:nvCxnSpPr>
        <p:spPr bwMode="auto">
          <a:xfrm>
            <a:off x="4930218" y="3561317"/>
            <a:ext cx="1167107" cy="370446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rgbClr val="0033CC"/>
            </a:solidFill>
            <a:prstDash val="solid"/>
            <a:round/>
            <a:headEnd type="none" w="med" len="med"/>
            <a:tailEnd type="arrow"/>
          </a:ln>
          <a:effectLst/>
        </p:spPr>
      </p:cxnSp>
      <p:pic>
        <p:nvPicPr>
          <p:cNvPr id="21" name="Picture 20" descr="TP_tmp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08266" y="2422804"/>
            <a:ext cx="1147874" cy="368695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56" name="Straight Arrow Connector 55"/>
          <p:cNvCxnSpPr>
            <a:stCxn id="8" idx="5"/>
            <a:endCxn id="15" idx="1"/>
          </p:cNvCxnSpPr>
          <p:nvPr/>
        </p:nvCxnSpPr>
        <p:spPr bwMode="auto">
          <a:xfrm>
            <a:off x="3471488" y="2943903"/>
            <a:ext cx="1097962" cy="617414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pic>
        <p:nvPicPr>
          <p:cNvPr id="67" name="Picture 66" descr="TP_tmp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34289" y="2999468"/>
            <a:ext cx="202855" cy="530356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8" name="Picture 67" descr="TP_tmp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37636" y="3613276"/>
            <a:ext cx="202855" cy="530356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4" name="Picture 23" descr="TP_tmp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14865" y="3023866"/>
            <a:ext cx="1147877" cy="449809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71" name="Straight Arrow Connector 70"/>
          <p:cNvCxnSpPr>
            <a:stCxn id="8" idx="5"/>
            <a:endCxn id="15" idx="1"/>
          </p:cNvCxnSpPr>
          <p:nvPr/>
        </p:nvCxnSpPr>
        <p:spPr bwMode="auto">
          <a:xfrm>
            <a:off x="3471488" y="2943903"/>
            <a:ext cx="1097962" cy="617414"/>
          </a:xfrm>
          <a:prstGeom prst="straightConnector1">
            <a:avLst/>
          </a:prstGeom>
          <a:solidFill>
            <a:srgbClr val="00B8FF"/>
          </a:solidFill>
          <a:ln w="63500" cap="flat" cmpd="sng" algn="ctr">
            <a:solidFill>
              <a:srgbClr val="C000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pic>
        <p:nvPicPr>
          <p:cNvPr id="58" name="Picture 57" descr="TP_tmp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37851" y="3509781"/>
            <a:ext cx="203870" cy="287383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9" name="Picture 48" descr="TP_tmp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47747" y="1919331"/>
            <a:ext cx="163751" cy="285953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Picture 2" descr="TP_tmp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99225" y="5186754"/>
            <a:ext cx="5282173" cy="661413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Picture 3" descr="TP_tmp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18054" y="4477621"/>
            <a:ext cx="2844514" cy="557926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3" name="Oval 9"/>
          <p:cNvSpPr>
            <a:spLocks noChangeAspect="1" noChangeArrowheads="1"/>
          </p:cNvSpPr>
          <p:nvPr/>
        </p:nvSpPr>
        <p:spPr bwMode="auto">
          <a:xfrm>
            <a:off x="6097325" y="2275353"/>
            <a:ext cx="379412" cy="349250"/>
          </a:xfrm>
          <a:prstGeom prst="ellipse">
            <a:avLst/>
          </a:prstGeom>
          <a:solidFill>
            <a:srgbClr val="008000">
              <a:alpha val="75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pic>
        <p:nvPicPr>
          <p:cNvPr id="22" name="Picture 21" descr="TP_tmp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88473" y="3745356"/>
            <a:ext cx="1148956" cy="369043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5" name="Rectangle 2"/>
          <p:cNvSpPr>
            <a:spLocks noChangeArrowheads="1"/>
          </p:cNvSpPr>
          <p:nvPr/>
        </p:nvSpPr>
        <p:spPr bwMode="auto">
          <a:xfrm>
            <a:off x="0" y="345170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Improving switch</a:t>
            </a:r>
            <a:endParaRPr lang="en-US" sz="3200" dirty="0">
              <a:solidFill>
                <a:srgbClr val="0033CC"/>
              </a:solidFill>
              <a:latin typeface="+mj-lt"/>
            </a:endParaRPr>
          </a:p>
        </p:txBody>
      </p:sp>
      <p:sp>
        <p:nvSpPr>
          <p:cNvPr id="36" name="Text Box 34"/>
          <p:cNvSpPr txBox="1">
            <a:spLocks noChangeArrowheads="1"/>
          </p:cNvSpPr>
          <p:nvPr/>
        </p:nvSpPr>
        <p:spPr bwMode="auto">
          <a:xfrm>
            <a:off x="21761" y="6303193"/>
            <a:ext cx="10080625" cy="5789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Corresponds to a </a:t>
            </a:r>
            <a:r>
              <a:rPr lang="en-US" sz="3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pivoting step 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on the primal LP.</a:t>
            </a:r>
            <a:endParaRPr lang="en-US" sz="3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374558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P_t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99225" y="2490675"/>
            <a:ext cx="5282173" cy="661413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Picture 3" descr="TP_tmp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18054" y="1781542"/>
            <a:ext cx="2844514" cy="557926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5" name="Picture 34" descr="TP_tmp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51480" y="4430147"/>
            <a:ext cx="7977663" cy="661501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0" y="345170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Best Improving Switches</a:t>
            </a:r>
            <a:endParaRPr lang="en-US" sz="3200" dirty="0">
              <a:solidFill>
                <a:srgbClr val="0033CC"/>
              </a:solidFill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 Box 34"/>
              <p:cNvSpPr txBox="1">
                <a:spLocks noChangeArrowheads="1"/>
              </p:cNvSpPr>
              <p:nvPr/>
            </p:nvSpPr>
            <p:spPr bwMode="auto">
              <a:xfrm>
                <a:off x="21761" y="3614419"/>
                <a:ext cx="10080625" cy="57894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4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“Best”</a:t>
                </a:r>
                <a:r>
                  <a:rPr lang="en-US" sz="3400" dirty="0" smtClean="0">
                    <a:latin typeface="Times New Roman" pitchFamily="18" charset="0"/>
                    <a:cs typeface="Times New Roman" pitchFamily="18" charset="0"/>
                  </a:rPr>
                  <a:t> improving switch from state </a:t>
                </a:r>
                <a14:m>
                  <m:oMath xmlns:m="http://schemas.openxmlformats.org/officeDocument/2006/math">
                    <m:r>
                      <a:rPr lang="en-US" sz="3400" b="0" i="1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𝑖</m:t>
                    </m:r>
                  </m:oMath>
                </a14:m>
                <a:r>
                  <a:rPr lang="en-US" sz="34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34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9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61" y="3614419"/>
                <a:ext cx="10080625" cy="578941"/>
              </a:xfrm>
              <a:prstGeom prst="rect">
                <a:avLst/>
              </a:prstGeom>
              <a:blipFill>
                <a:blip r:embed="rId11"/>
                <a:stretch>
                  <a:fillRect t="-22105" b="-3473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 Box 34"/>
          <p:cNvSpPr txBox="1">
            <a:spLocks noChangeArrowheads="1"/>
          </p:cNvSpPr>
          <p:nvPr/>
        </p:nvSpPr>
        <p:spPr bwMode="auto">
          <a:xfrm>
            <a:off x="32645" y="5530307"/>
            <a:ext cx="10080625" cy="1065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The single </a:t>
            </a:r>
            <a:r>
              <a:rPr lang="en-US" sz="3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best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improving switch from all states corresponds to </a:t>
            </a:r>
            <a:r>
              <a:rPr lang="en-US" sz="3400" dirty="0" err="1" smtClean="0">
                <a:solidFill>
                  <a:srgbClr val="993300"/>
                </a:solidFill>
                <a:latin typeface="Times New Roman" pitchFamily="18" charset="0"/>
                <a:cs typeface="Times New Roman" pitchFamily="18" charset="0"/>
              </a:rPr>
              <a:t>Dantzig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’s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pivoting rule on the LP.</a:t>
            </a:r>
            <a:endParaRPr lang="en-US" sz="3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941698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464913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No improvement </a:t>
            </a:r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  <a:sym typeface="Wingdings" panose="05000000000000000000" pitchFamily="2" charset="2"/>
              </a:rPr>
              <a:t> Optimality</a:t>
            </a:r>
            <a:endParaRPr lang="en-US" sz="3200" dirty="0">
              <a:solidFill>
                <a:srgbClr val="0033CC"/>
              </a:solidFill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 Box 34"/>
              <p:cNvSpPr txBox="1">
                <a:spLocks noChangeArrowheads="1"/>
              </p:cNvSpPr>
              <p:nvPr/>
            </p:nvSpPr>
            <p:spPr bwMode="auto">
              <a:xfrm>
                <a:off x="-10" y="1817930"/>
                <a:ext cx="10080625" cy="55027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Action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𝑎</m:t>
                    </m:r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sSub>
                      <m:sSubPr>
                        <m:ctrlP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 improves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𝜋</m:t>
                    </m:r>
                  </m:oMath>
                </a14:m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dirty="0" err="1" smtClean="0">
                    <a:latin typeface="Times New Roman" pitchFamily="18" charset="0"/>
                    <a:cs typeface="Times New Roman" pitchFamily="18" charset="0"/>
                  </a:rPr>
                  <a:t>iff</a:t>
                </a:r>
                <a:endParaRPr lang="en-US" sz="32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4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0" y="1817930"/>
                <a:ext cx="10080625" cy="550279"/>
              </a:xfrm>
              <a:prstGeom prst="rect">
                <a:avLst/>
              </a:prstGeom>
              <a:blipFill>
                <a:blip r:embed="rId10"/>
                <a:stretch>
                  <a:fillRect t="-21111" b="-35556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 Box 34"/>
              <p:cNvSpPr txBox="1">
                <a:spLocks noChangeArrowheads="1"/>
              </p:cNvSpPr>
              <p:nvPr/>
            </p:nvSpPr>
            <p:spPr bwMode="auto">
              <a:xfrm>
                <a:off x="-10895" y="2438075"/>
                <a:ext cx="10080625" cy="12555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𝑎</m:t>
                          </m:r>
                        </m:sub>
                      </m:sSub>
                      <m:r>
                        <a:rPr lang="en-US" sz="32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+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32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naryPr>
                        <m:sub>
                          <m:r>
                            <a:rPr lang="en-US" sz="32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𝑗</m:t>
                          </m:r>
                          <m:r>
                            <a:rPr lang="en-US" sz="32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∈</m:t>
                          </m:r>
                          <m:r>
                            <a:rPr lang="en-US" sz="32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𝑆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sz="32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sz="32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𝑎</m:t>
                              </m:r>
                              <m:r>
                                <a:rPr lang="en-US" sz="32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.</m:t>
                              </m:r>
                              <m:r>
                                <a:rPr lang="en-US" sz="32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𝑗</m:t>
                              </m:r>
                            </m:sub>
                          </m:sSub>
                          <m:sSubSup>
                            <m:sSubSupPr>
                              <m:ctrlPr>
                                <a:rPr lang="en-US" sz="32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32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32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𝑗</m:t>
                              </m:r>
                            </m:sub>
                            <m:sup>
                              <m:r>
                                <a:rPr lang="en-US" sz="32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𝜋</m:t>
                              </m:r>
                            </m:sup>
                          </m:sSubSup>
                        </m:e>
                      </m:nary>
                      <m:r>
                        <a:rPr lang="en-US" sz="32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 &lt;  </m:t>
                      </m:r>
                      <m:sSubSup>
                        <m:sSubSupPr>
                          <m:ctrlPr>
                            <a:rPr lang="en-US" sz="32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SupPr>
                        <m:e>
                          <m:r>
                            <a:rPr lang="en-US" sz="32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𝑖</m:t>
                          </m:r>
                        </m:sub>
                        <m:sup>
                          <m:r>
                            <a:rPr lang="en-US" sz="32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𝜋</m:t>
                          </m:r>
                        </m:sup>
                      </m:sSubSup>
                    </m:oMath>
                  </m:oMathPara>
                </a14:m>
                <a:endParaRPr lang="en-US" sz="32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5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0895" y="2438075"/>
                <a:ext cx="10080625" cy="125553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 Box 34"/>
              <p:cNvSpPr txBox="1">
                <a:spLocks noChangeArrowheads="1"/>
              </p:cNvSpPr>
              <p:nvPr/>
            </p:nvSpPr>
            <p:spPr bwMode="auto">
              <a:xfrm>
                <a:off x="10875" y="4002327"/>
                <a:ext cx="10080625" cy="16435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5000"/>
                  </a:lnSpc>
                  <a:spcBef>
                    <a:spcPct val="50000"/>
                  </a:spcBef>
                </a:pPr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𝜋</m:t>
                    </m:r>
                  </m:oMath>
                </a14:m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 cannot be improved,</a:t>
                </a:r>
                <a:b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then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𝜋</m:t>
                    </m:r>
                  </m:oMath>
                </a14:m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 satisfies the optimality equations,</a:t>
                </a:r>
                <a:r>
                  <a:rPr lang="en-US" sz="3200" dirty="0">
                    <a:latin typeface="Times New Roman" pitchFamily="18" charset="0"/>
                    <a:cs typeface="Times New Roman" pitchFamily="18" charset="0"/>
                  </a:rPr>
                  <a:t/>
                </a:r>
                <a:br>
                  <a:rPr lang="en-US" sz="3200" dirty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and is hence </a:t>
                </a:r>
                <a:r>
                  <a:rPr lang="en-US" sz="3200" dirty="0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optimal</a:t>
                </a:r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8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875" y="4002327"/>
                <a:ext cx="10080625" cy="1643527"/>
              </a:xfrm>
              <a:prstGeom prst="rect">
                <a:avLst/>
              </a:prstGeom>
              <a:blipFill>
                <a:blip r:embed="rId12"/>
                <a:stretch>
                  <a:fillRect t="-5576" b="-929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90443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8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345170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Multiple improving switches</a:t>
            </a:r>
            <a:endParaRPr lang="en-US" sz="3200" dirty="0">
              <a:solidFill>
                <a:srgbClr val="0033CC"/>
              </a:solidFill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 Box 34"/>
              <p:cNvSpPr txBox="1">
                <a:spLocks noChangeArrowheads="1"/>
              </p:cNvSpPr>
              <p:nvPr/>
            </p:nvSpPr>
            <p:spPr bwMode="auto">
              <a:xfrm>
                <a:off x="21761" y="1437271"/>
                <a:ext cx="10080625" cy="5216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𝜋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be a positional policy of a stopping MDP.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6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61" y="1437271"/>
                <a:ext cx="10080625" cy="521681"/>
              </a:xfrm>
              <a:prstGeom prst="rect">
                <a:avLst/>
              </a:prstGeom>
              <a:blipFill>
                <a:blip r:embed="rId2"/>
                <a:stretch>
                  <a:fillRect t="-21176" b="-3647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 Box 34"/>
              <p:cNvSpPr txBox="1">
                <a:spLocks noChangeArrowheads="1"/>
              </p:cNvSpPr>
              <p:nvPr/>
            </p:nvSpPr>
            <p:spPr bwMode="auto">
              <a:xfrm>
                <a:off x="-10" y="2123071"/>
                <a:ext cx="10080625" cy="9510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Suppose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</m:t>
                    </m:r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</m:t>
                        </m:r>
                      </m:sub>
                    </m:sSub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,…,</m:t>
                    </m:r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improve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𝜋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, </a:t>
                </a:r>
                <a:b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and belong to different states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</m:t>
                    </m:r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</m:t>
                        </m:r>
                      </m:sub>
                    </m:sSub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,…,</m:t>
                    </m:r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4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0" y="2123071"/>
                <a:ext cx="10080625" cy="951030"/>
              </a:xfrm>
              <a:prstGeom prst="rect">
                <a:avLst/>
              </a:prstGeom>
              <a:blipFill>
                <a:blip r:embed="rId9"/>
                <a:stretch>
                  <a:fillRect t="-11538" b="-1923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 Box 34"/>
              <p:cNvSpPr txBox="1">
                <a:spLocks noChangeArrowheads="1"/>
              </p:cNvSpPr>
              <p:nvPr/>
            </p:nvSpPr>
            <p:spPr bwMode="auto">
              <a:xfrm>
                <a:off x="10875" y="3320500"/>
                <a:ext cx="10080625" cy="5514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Let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′</m:t>
                        </m:r>
                      </m:sup>
                    </m:sSup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e>
                      <m:sup>
                        <m:d>
                          <m:dPr>
                            <m:begChr m:val="{"/>
                            <m:endChr m:val="}"/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𝑎</m:t>
                                </m:r>
                              </m:e>
                              <m:sub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𝑎</m:t>
                                </m:r>
                              </m:e>
                              <m:sub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,…,</m:t>
                            </m:r>
                            <m:sSub>
                              <m:sSubPr>
                                <m:ctrlP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𝑎</m:t>
                                </m:r>
                              </m:e>
                              <m:sub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𝑘</m:t>
                                </m:r>
                              </m:sub>
                            </m:sSub>
                          </m:e>
                        </m:d>
                      </m:sup>
                    </m:sSup>
                  </m:oMath>
                </a14:m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8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875" y="3320500"/>
                <a:ext cx="10080625" cy="551433"/>
              </a:xfrm>
              <a:prstGeom prst="rect">
                <a:avLst/>
              </a:prstGeom>
              <a:blipFill>
                <a:blip r:embed="rId10"/>
                <a:stretch>
                  <a:fillRect t="-14444" b="-3444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 Box 34"/>
              <p:cNvSpPr txBox="1">
                <a:spLocks noChangeArrowheads="1"/>
              </p:cNvSpPr>
              <p:nvPr/>
            </p:nvSpPr>
            <p:spPr bwMode="auto">
              <a:xfrm>
                <a:off x="21760" y="4104277"/>
                <a:ext cx="10080625" cy="117974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000" b="1" dirty="0" smtClean="0">
                    <a:latin typeface="Times New Roman" pitchFamily="18" charset="0"/>
                    <a:cs typeface="Times New Roman" pitchFamily="18" charset="0"/>
                  </a:rPr>
                  <a:t>Claim: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  <m:sup>
                        <m:sSup>
                          <m:sSup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𝜋</m:t>
                            </m:r>
                          </m:e>
                          <m:sup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′</m:t>
                            </m:r>
                          </m:sup>
                        </m:sSup>
                      </m:sup>
                    </m:sSubSup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&lt;</m:t>
                    </m:r>
                    <m:sSubSup>
                      <m:sSub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sup>
                    </m:sSubSup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  ,  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𝑖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∈{</m:t>
                    </m:r>
                    <m:sSub>
                      <m:sSubPr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e>
                      <m:sub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  <m:r>
                      <a:rPr lang="en-US" sz="30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</m:t>
                    </m:r>
                    <m:sSub>
                      <m:sSubPr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e>
                      <m:sub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</m:t>
                        </m:r>
                      </m:sub>
                    </m:sSub>
                    <m:r>
                      <a:rPr lang="en-US" sz="30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,…,</m:t>
                    </m:r>
                    <m:sSub>
                      <m:sSubPr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e>
                      <m:sub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𝑘</m:t>
                        </m:r>
                      </m:sub>
                    </m:sSub>
                    <m:r>
                      <a:rPr lang="en-US" sz="3000" b="0" i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}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,</a:t>
                </a:r>
                <a:b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        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300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𝑗</m:t>
                        </m:r>
                      </m:sub>
                      <m:sup>
                        <m:sSup>
                          <m:sSupPr>
                            <m:ctrlP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𝜋</m:t>
                            </m:r>
                          </m:e>
                          <m:sup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′</m:t>
                            </m:r>
                          </m:sup>
                        </m:sSup>
                      </m:sup>
                    </m:sSubSup>
                    <m:r>
                      <a:rPr lang="en-US" sz="30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≤</m:t>
                    </m:r>
                    <m:sSubSup>
                      <m:sSubSupPr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𝑗</m:t>
                        </m:r>
                      </m:sub>
                      <m:sup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sup>
                    </m:sSubSup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  ,   for every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𝑗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𝑆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. 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0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60" y="4104277"/>
                <a:ext cx="10080625" cy="1179747"/>
              </a:xfrm>
              <a:prstGeom prst="rect">
                <a:avLst/>
              </a:prstGeom>
              <a:blipFill>
                <a:blip r:embed="rId11"/>
                <a:stretch>
                  <a:fillRect t="-2577" b="-979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 Box 34"/>
          <p:cNvSpPr txBox="1">
            <a:spLocks noChangeArrowheads="1"/>
          </p:cNvSpPr>
          <p:nvPr/>
        </p:nvSpPr>
        <p:spPr bwMode="auto">
          <a:xfrm>
            <a:off x="21758" y="5454096"/>
            <a:ext cx="10080625" cy="521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More switches </a:t>
            </a:r>
            <a:r>
              <a:rPr lang="en-US" sz="3000" i="1" dirty="0" smtClean="0">
                <a:latin typeface="Times New Roman" pitchFamily="18" charset="0"/>
                <a:cs typeface="Times New Roman" pitchFamily="18" charset="0"/>
              </a:rPr>
              <a:t>not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necessarily better than fewer switches.</a:t>
            </a:r>
            <a:endParaRPr lang="en-US" sz="3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 Box 34"/>
          <p:cNvSpPr txBox="1">
            <a:spLocks noChangeArrowheads="1"/>
          </p:cNvSpPr>
          <p:nvPr/>
        </p:nvSpPr>
        <p:spPr bwMode="auto">
          <a:xfrm>
            <a:off x="21757" y="6194327"/>
            <a:ext cx="10080625" cy="951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Simultaneous improvement is a special feature of MDPs.</a:t>
            </a:r>
            <a:br>
              <a:rPr lang="en-US" sz="3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Cannot be done on general LPs.</a:t>
            </a:r>
            <a:endParaRPr lang="en-US" sz="3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7698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4" grpId="0"/>
      <p:bldP spid="18" grpId="0"/>
      <p:bldP spid="20" grpId="0"/>
      <p:bldP spid="9" grpId="0"/>
      <p:bldP spid="10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 Box 34"/>
              <p:cNvSpPr txBox="1">
                <a:spLocks noChangeArrowheads="1"/>
              </p:cNvSpPr>
              <p:nvPr/>
            </p:nvSpPr>
            <p:spPr bwMode="auto">
              <a:xfrm>
                <a:off x="21761" y="1557017"/>
                <a:ext cx="10080625" cy="5216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Let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be a positional policy of a stopping MDP.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6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61" y="1557017"/>
                <a:ext cx="10080625" cy="521681"/>
              </a:xfrm>
              <a:prstGeom prst="rect">
                <a:avLst/>
              </a:prstGeom>
              <a:blipFill>
                <a:blip r:embed="rId3"/>
                <a:stretch>
                  <a:fillRect t="-20930" b="-3488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 Box 34"/>
              <p:cNvSpPr txBox="1">
                <a:spLocks noChangeArrowheads="1"/>
              </p:cNvSpPr>
              <p:nvPr/>
            </p:nvSpPr>
            <p:spPr bwMode="auto">
              <a:xfrm>
                <a:off x="21758" y="2168530"/>
                <a:ext cx="10080625" cy="214174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1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If there are switches that improve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𝑘</m:t>
                        </m:r>
                      </m:sup>
                    </m:sSup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,</a:t>
                </a:r>
                <a:b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then perform </a:t>
                </a:r>
                <a:r>
                  <a:rPr lang="en-US" sz="3000" i="1" dirty="0" smtClean="0">
                    <a:latin typeface="Times New Roman" pitchFamily="18" charset="0"/>
                    <a:cs typeface="Times New Roman" pitchFamily="18" charset="0"/>
                  </a:rPr>
                  <a:t>some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of them,</a:t>
                </a:r>
                <a:b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possibly the best switch from each state,</a:t>
                </a:r>
                <a:r>
                  <a:rPr lang="en-US" sz="3000" dirty="0">
                    <a:latin typeface="Times New Roman" pitchFamily="18" charset="0"/>
                    <a:cs typeface="Times New Roman" pitchFamily="18" charset="0"/>
                  </a:rPr>
                  <a:t/>
                </a:r>
                <a:br>
                  <a:rPr lang="en-US" sz="3000" dirty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to obtain the next policy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𝑘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+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sup>
                    </m:sSup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4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58" y="2168530"/>
                <a:ext cx="10080625" cy="2141740"/>
              </a:xfrm>
              <a:prstGeom prst="rect">
                <a:avLst/>
              </a:prstGeom>
              <a:blipFill>
                <a:blip r:embed="rId7"/>
                <a:stretch>
                  <a:fillRect t="-2849" b="-626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Box 34"/>
              <p:cNvSpPr txBox="1">
                <a:spLocks noChangeArrowheads="1"/>
              </p:cNvSpPr>
              <p:nvPr/>
            </p:nvSpPr>
            <p:spPr bwMode="auto">
              <a:xfrm>
                <a:off x="32643" y="4360155"/>
                <a:ext cx="10080625" cy="5293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If there are no improving switches,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𝑘</m:t>
                        </m:r>
                      </m:sup>
                    </m:sSup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is optimal.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5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2643" y="4360155"/>
                <a:ext cx="10080625" cy="529312"/>
              </a:xfrm>
              <a:prstGeom prst="rect">
                <a:avLst/>
              </a:prstGeom>
              <a:blipFill>
                <a:blip r:embed="rId8"/>
                <a:stretch>
                  <a:fillRect t="-19540" b="-34483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-1" y="366492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>
              <a:lnSpc>
                <a:spcPct val="105000"/>
              </a:lnSpc>
            </a:pPr>
            <a:r>
              <a:rPr lang="en-US" sz="4400" dirty="0" smtClean="0">
                <a:solidFill>
                  <a:schemeClr val="accent2"/>
                </a:solidFill>
              </a:rPr>
              <a:t>Policy iteration for MDPs </a:t>
            </a:r>
            <a:r>
              <a:rPr lang="en-US" sz="4400" dirty="0" smtClean="0">
                <a:solidFill>
                  <a:srgbClr val="996600"/>
                </a:solidFill>
              </a:rPr>
              <a:t>[Howard ’60]</a:t>
            </a:r>
            <a:endParaRPr lang="en-US" sz="44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Box 34"/>
              <p:cNvSpPr txBox="1">
                <a:spLocks noChangeArrowheads="1"/>
              </p:cNvSpPr>
              <p:nvPr/>
            </p:nvSpPr>
            <p:spPr bwMode="auto">
              <a:xfrm>
                <a:off x="21756" y="4979298"/>
                <a:ext cx="10080625" cy="9510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We obtain a monotone sequence:</a:t>
                </a:r>
                <a:b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𝜋</m:t>
                          </m:r>
                        </m:e>
                        <m:sup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0</m:t>
                          </m:r>
                        </m:sup>
                      </m:sSup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m:t>≺</m:t>
                      </m:r>
                      <m:sSup>
                        <m:sSupPr>
                          <m:ctrlPr>
                            <a:rPr lang="en-US" sz="30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en-US" sz="30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𝜋</m:t>
                          </m:r>
                        </m:e>
                        <m:sup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1</m:t>
                          </m:r>
                        </m:sup>
                      </m:sSup>
                      <m:r>
                        <a:rPr lang="en-US" sz="3000" i="1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m:t>≺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m:t>…</m:t>
                      </m:r>
                      <m:r>
                        <a:rPr lang="en-US" sz="3000" i="1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m:t>≺</m:t>
                      </m:r>
                      <m:sSup>
                        <m:sSup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itchFamily="18" charset="0"/>
                            </a:rPr>
                            <m:t>𝜋</m:t>
                          </m:r>
                        </m:e>
                        <m:sup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itchFamily="18" charset="0"/>
                            </a:rPr>
                            <m:t>𝑘</m:t>
                          </m:r>
                        </m:sup>
                      </m:sSup>
                    </m:oMath>
                  </m:oMathPara>
                </a14:m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7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56" y="4979298"/>
                <a:ext cx="10080625" cy="951030"/>
              </a:xfrm>
              <a:prstGeom prst="rect">
                <a:avLst/>
              </a:prstGeom>
              <a:blipFill>
                <a:blip r:embed="rId9"/>
                <a:stretch>
                  <a:fillRect t="-1153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 Box 34"/>
          <p:cNvSpPr txBox="1">
            <a:spLocks noChangeArrowheads="1"/>
          </p:cNvSpPr>
          <p:nvPr/>
        </p:nvSpPr>
        <p:spPr bwMode="auto">
          <a:xfrm>
            <a:off x="21755" y="6020160"/>
            <a:ext cx="10080625" cy="951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As there is only a </a:t>
            </a:r>
            <a:r>
              <a:rPr lang="en-US" sz="3000" i="1" dirty="0" smtClean="0">
                <a:latin typeface="Times New Roman" pitchFamily="18" charset="0"/>
                <a:cs typeface="Times New Roman" pitchFamily="18" charset="0"/>
              </a:rPr>
              <a:t>finite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number of positional policies, </a:t>
            </a:r>
            <a:br>
              <a:rPr lang="en-US" sz="3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the algorithm must terminate with an optimal policy.</a:t>
            </a:r>
            <a:endParaRPr lang="en-US" sz="3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0313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4" grpId="0"/>
      <p:bldP spid="5" grpId="0"/>
      <p:bldP spid="7" grpId="0"/>
      <p:bldP spid="8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203655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Modified costs</a:t>
            </a:r>
            <a:endParaRPr lang="en-US" sz="3200" dirty="0">
              <a:solidFill>
                <a:srgbClr val="0033CC"/>
              </a:solidFill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 Box 34"/>
              <p:cNvSpPr txBox="1">
                <a:spLocks noChangeArrowheads="1"/>
              </p:cNvSpPr>
              <p:nvPr/>
            </p:nvSpPr>
            <p:spPr bwMode="auto">
              <a:xfrm>
                <a:off x="-10" y="1186553"/>
                <a:ext cx="10080625" cy="55027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𝑧</m:t>
                    </m:r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:</m:t>
                    </m:r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𝑆</m:t>
                    </m:r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→</m:t>
                    </m:r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ℝ</m:t>
                    </m:r>
                  </m:oMath>
                </a14:m>
                <a:r>
                  <a:rPr lang="en-US" sz="3200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be an arbitrary function.</a:t>
                </a:r>
                <a:endParaRPr lang="en-US" sz="32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4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0" y="1186553"/>
                <a:ext cx="10080625" cy="550279"/>
              </a:xfrm>
              <a:prstGeom prst="rect">
                <a:avLst/>
              </a:prstGeom>
              <a:blipFill>
                <a:blip r:embed="rId10"/>
                <a:stretch>
                  <a:fillRect t="-21111" b="-35556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 Box 34"/>
              <p:cNvSpPr txBox="1">
                <a:spLocks noChangeArrowheads="1"/>
              </p:cNvSpPr>
              <p:nvPr/>
            </p:nvSpPr>
            <p:spPr bwMode="auto">
              <a:xfrm>
                <a:off x="-10895" y="2557812"/>
                <a:ext cx="10080625" cy="6120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200" b="0" dirty="0" smtClean="0"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sSubSup>
                          <m:sSubSupPr>
                            <m:ctrlPr>
                              <a:rPr lang="en-US" sz="32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SupPr>
                          <m:e>
                            <m:r>
                              <a:rPr lang="en-US" sz="32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sz="32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𝑎</m:t>
                            </m:r>
                          </m:sub>
                          <m:sup>
                            <m:r>
                              <a:rPr lang="en-US" sz="32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′</m:t>
                            </m:r>
                          </m:sup>
                        </m:sSubSup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= </m:t>
                        </m:r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</m:sub>
                    </m:sSub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−</m:t>
                    </m:r>
                    <m:sSub>
                      <m:sSubPr>
                        <m:ctrlP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𝑧</m:t>
                        </m:r>
                      </m:e>
                      <m:sub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+</m:t>
                    </m:r>
                    <m:nary>
                      <m:naryPr>
                        <m:chr m:val="∑"/>
                        <m:supHide m:val="on"/>
                        <m:ctrlP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naryPr>
                      <m:sub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𝑗</m:t>
                        </m:r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∈</m:t>
                        </m:r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𝑆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sz="32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32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𝑎</m:t>
                            </m:r>
                            <m:r>
                              <a:rPr lang="en-US" sz="32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r>
                              <a:rPr lang="en-US" sz="32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𝑗</m:t>
                            </m:r>
                          </m:sub>
                        </m:sSub>
                        <m:sSub>
                          <m:sSubPr>
                            <m:ctrlPr>
                              <a:rPr lang="en-US" sz="32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𝑧</m:t>
                            </m:r>
                          </m:e>
                          <m:sub>
                            <m:r>
                              <a:rPr lang="en-US" sz="32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𝑗</m:t>
                            </m:r>
                          </m:sub>
                        </m:sSub>
                      </m:e>
                    </m:nary>
                  </m:oMath>
                </a14:m>
                <a:endParaRPr lang="en-US" sz="3200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5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0895" y="2557812"/>
                <a:ext cx="10080625" cy="61202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 Box 34"/>
          <p:cNvSpPr txBox="1">
            <a:spLocks noChangeArrowheads="1"/>
          </p:cNvSpPr>
          <p:nvPr/>
        </p:nvSpPr>
        <p:spPr bwMode="auto">
          <a:xfrm>
            <a:off x="-10896" y="1919666"/>
            <a:ext cx="10080625" cy="576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05000"/>
              </a:lnSpc>
              <a:spcBef>
                <a:spcPct val="50000"/>
              </a:spcBef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Define modified costs as follows: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Box 34"/>
              <p:cNvSpPr txBox="1">
                <a:spLocks noChangeArrowheads="1"/>
              </p:cNvSpPr>
              <p:nvPr/>
            </p:nvSpPr>
            <p:spPr bwMode="auto">
              <a:xfrm>
                <a:off x="21761" y="3476323"/>
                <a:ext cx="10080625" cy="11264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5000"/>
                  </a:lnSpc>
                  <a:spcBef>
                    <a:spcPct val="50000"/>
                  </a:spcBef>
                </a:pPr>
                <a:r>
                  <a:rPr lang="en-US" sz="3200" b="1" dirty="0" smtClean="0">
                    <a:latin typeface="Times New Roman" pitchFamily="18" charset="0"/>
                    <a:cs typeface="Times New Roman" pitchFamily="18" charset="0"/>
                  </a:rPr>
                  <a:t>Lemma:</a:t>
                </a:r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 For every (general) policy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𝜋</m:t>
                    </m:r>
                  </m:oMath>
                </a14:m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:</a:t>
                </a:r>
                <a:b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</a:br>
                <a14:m>
                  <m:oMath xmlns:m="http://schemas.openxmlformats.org/officeDocument/2006/math">
                    <m:sSubSup>
                      <m:sSubSupPr>
                        <m:ctrlP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d>
                          <m:dPr>
                            <m:ctrlPr>
                              <a:rPr lang="en-US" sz="32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32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2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𝑦</m:t>
                                </m:r>
                              </m:e>
                              <m:sup>
                                <m:r>
                                  <a:rPr lang="en-US" sz="32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′</m:t>
                                </m:r>
                              </m:sup>
                            </m:sSup>
                          </m:e>
                        </m:d>
                      </m:e>
                      <m:sub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sup>
                    </m:sSubSup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sSubSup>
                      <m:sSubSupPr>
                        <m:ctrlP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sup>
                    </m:sSubSup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 −</m:t>
                    </m:r>
                    <m:sSub>
                      <m:sSubPr>
                        <m:ctrlP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𝑧</m:t>
                        </m:r>
                      </m:e>
                      <m:sub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  ,  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𝑖</m:t>
                    </m:r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𝑆</m:t>
                    </m:r>
                  </m:oMath>
                </a14:m>
                <a:endParaRPr lang="en-US" sz="32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6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61" y="3476323"/>
                <a:ext cx="10080625" cy="1126462"/>
              </a:xfrm>
              <a:prstGeom prst="rect">
                <a:avLst/>
              </a:prstGeom>
              <a:blipFill>
                <a:blip r:embed="rId12"/>
                <a:stretch>
                  <a:fillRect t="-8108" b="-1351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Box 34"/>
              <p:cNvSpPr txBox="1">
                <a:spLocks noChangeArrowheads="1"/>
              </p:cNvSpPr>
              <p:nvPr/>
            </p:nvSpPr>
            <p:spPr bwMode="auto">
              <a:xfrm>
                <a:off x="10872" y="4701347"/>
                <a:ext cx="10080625" cy="5843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5000"/>
                  </a:lnSpc>
                  <a:spcBef>
                    <a:spcPct val="50000"/>
                  </a:spcBef>
                </a:pPr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(Where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320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d>
                          <m:dPr>
                            <m:ctrlPr>
                              <a:rPr lang="en-US" sz="32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32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2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𝑦</m:t>
                                </m:r>
                              </m:e>
                              <m:sup>
                                <m:r>
                                  <a:rPr lang="en-US" sz="32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′</m:t>
                                </m:r>
                              </m:sup>
                            </m:sSup>
                          </m:e>
                        </m:d>
                      </m:e>
                      <m:sub>
                        <m: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sup>
                    </m:sSubSup>
                  </m:oMath>
                </a14:m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 is the value with cost function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</m:sub>
                      <m:sup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′</m:t>
                        </m:r>
                      </m:sup>
                    </m:sSubSup>
                  </m:oMath>
                </a14:m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.)</a:t>
                </a:r>
              </a:p>
            </p:txBody>
          </p:sp>
        </mc:Choice>
        <mc:Fallback xmlns="">
          <p:sp>
            <p:nvSpPr>
              <p:cNvPr id="7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872" y="4701347"/>
                <a:ext cx="10080625" cy="584327"/>
              </a:xfrm>
              <a:prstGeom prst="rect">
                <a:avLst/>
              </a:prstGeom>
              <a:blipFill>
                <a:blip r:embed="rId13"/>
                <a:stretch>
                  <a:fillRect t="-15625" b="-31250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 Box 34"/>
          <p:cNvSpPr txBox="1">
            <a:spLocks noChangeArrowheads="1"/>
          </p:cNvSpPr>
          <p:nvPr/>
        </p:nvSpPr>
        <p:spPr bwMode="auto">
          <a:xfrm>
            <a:off x="21754" y="5384236"/>
            <a:ext cx="10080625" cy="584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05000"/>
              </a:lnSpc>
              <a:spcBef>
                <a:spcPct val="50000"/>
              </a:spcBef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Similar to modified costs used by the simplex algorithm.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 Box 34"/>
              <p:cNvSpPr txBox="1">
                <a:spLocks noChangeArrowheads="1"/>
              </p:cNvSpPr>
              <p:nvPr/>
            </p:nvSpPr>
            <p:spPr bwMode="auto">
              <a:xfrm>
                <a:off x="21754" y="6067126"/>
                <a:ext cx="10080625" cy="114274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Used in shortest paths algorithms as:</a:t>
                </a:r>
                <a:b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32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SupPr>
                        <m:e>
                          <m:r>
                            <a:rPr lang="en-US" sz="32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𝑐</m:t>
                          </m:r>
                        </m:e>
                        <m:sub>
                          <m:d>
                            <m:dPr>
                              <m:ctrlPr>
                                <a:rPr lang="en-US" sz="32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2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𝑖</m:t>
                              </m:r>
                              <m:r>
                                <a:rPr lang="en-US" sz="32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,</m:t>
                              </m:r>
                              <m:r>
                                <a:rPr lang="en-US" sz="32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𝑗</m:t>
                              </m:r>
                            </m:e>
                          </m:d>
                        </m:sub>
                        <m:sup>
                          <m:r>
                            <a:rPr lang="en-US" sz="32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′</m:t>
                          </m:r>
                        </m:sup>
                      </m:sSubSup>
                      <m:r>
                        <a:rPr lang="en-US" sz="32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32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𝑐</m:t>
                          </m:r>
                        </m:e>
                        <m:sub>
                          <m:d>
                            <m:dPr>
                              <m:ctrlPr>
                                <a:rPr lang="en-US" sz="32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2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𝑖</m:t>
                              </m:r>
                              <m:r>
                                <a:rPr lang="en-US" sz="32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,</m:t>
                              </m:r>
                              <m:r>
                                <a:rPr lang="en-US" sz="32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𝑗</m:t>
                              </m:r>
                            </m:e>
                          </m:d>
                        </m:sub>
                      </m:sSub>
                      <m:r>
                        <a:rPr lang="en-US" sz="32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32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32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sz="32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𝑗</m:t>
                          </m:r>
                        </m:sub>
                      </m:sSub>
                    </m:oMath>
                  </m:oMathPara>
                </a14:m>
                <a:endParaRPr lang="en-US" sz="3200" dirty="0" smtClean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9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54" y="6067126"/>
                <a:ext cx="10080625" cy="1142749"/>
              </a:xfrm>
              <a:prstGeom prst="rect">
                <a:avLst/>
              </a:prstGeom>
              <a:blipFill>
                <a:blip r:embed="rId14"/>
                <a:stretch>
                  <a:fillRect t="-744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21199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8" grpId="0"/>
      <p:bldP spid="6" grpId="0"/>
      <p:bldP spid="7" grpId="0"/>
      <p:bldP spid="8" grpId="0"/>
      <p:bldP spid="9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464913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Optimality equation </a:t>
            </a:r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  <a:sym typeface="Wingdings" panose="05000000000000000000" pitchFamily="2" charset="2"/>
              </a:rPr>
              <a:t> Optimality</a:t>
            </a:r>
            <a:endParaRPr lang="en-US" sz="3200" dirty="0">
              <a:solidFill>
                <a:srgbClr val="0033CC"/>
              </a:solidFill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Box 34"/>
              <p:cNvSpPr txBox="1">
                <a:spLocks noChangeArrowheads="1"/>
              </p:cNvSpPr>
              <p:nvPr/>
            </p:nvSpPr>
            <p:spPr bwMode="auto">
              <a:xfrm>
                <a:off x="-10895" y="3646383"/>
                <a:ext cx="10080625" cy="6120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200" b="0" dirty="0" smtClean="0"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sSubSup>
                          <m:sSubSupPr>
                            <m:ctrlPr>
                              <a:rPr lang="en-US" sz="32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SupPr>
                          <m:e>
                            <m:r>
                              <a:rPr lang="en-US" sz="32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sz="32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𝑎</m:t>
                            </m:r>
                          </m:sub>
                          <m:sup>
                            <m:r>
                              <a:rPr lang="en-US" sz="32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′</m:t>
                            </m:r>
                          </m:sup>
                        </m:sSubSup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= </m:t>
                        </m:r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</m:sub>
                    </m:sSub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−</m:t>
                    </m:r>
                    <m:sSub>
                      <m:sSubPr>
                        <m:ctrlP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+</m:t>
                    </m:r>
                    <m:nary>
                      <m:naryPr>
                        <m:chr m:val="∑"/>
                        <m:supHide m:val="on"/>
                        <m:ctrlP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naryPr>
                      <m:sub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𝑗</m:t>
                        </m:r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∈</m:t>
                        </m:r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𝑆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sz="32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32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𝑎</m:t>
                            </m:r>
                            <m:r>
                              <a:rPr lang="en-US" sz="32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r>
                              <a:rPr lang="en-US" sz="32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𝑗</m:t>
                            </m:r>
                          </m:sub>
                        </m:sSub>
                        <m:sSub>
                          <m:sSubPr>
                            <m:ctrlPr>
                              <a:rPr lang="en-US" sz="32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sz="32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𝑗</m:t>
                            </m:r>
                          </m:sub>
                        </m:sSub>
                      </m:e>
                    </m:nary>
                  </m:oMath>
                </a14:m>
                <a:endParaRPr lang="en-US" sz="3200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6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0895" y="3646383"/>
                <a:ext cx="10080625" cy="61202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Box 34"/>
              <p:cNvSpPr txBox="1">
                <a:spLocks noChangeArrowheads="1"/>
              </p:cNvSpPr>
              <p:nvPr/>
            </p:nvSpPr>
            <p:spPr bwMode="auto">
              <a:xfrm>
                <a:off x="-10896" y="3040902"/>
                <a:ext cx="10080625" cy="5763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5000"/>
                  </a:lnSpc>
                  <a:spcBef>
                    <a:spcPct val="50000"/>
                  </a:spcBef>
                </a:pPr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Define modified costs with respect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en-US" sz="3200" dirty="0" smtClean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7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0896" y="3040902"/>
                <a:ext cx="10080625" cy="576312"/>
              </a:xfrm>
              <a:prstGeom prst="rect">
                <a:avLst/>
              </a:prstGeom>
              <a:blipFill>
                <a:blip r:embed="rId6"/>
                <a:stretch>
                  <a:fillRect t="-15957" b="-34043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Box 34"/>
              <p:cNvSpPr txBox="1">
                <a:spLocks noChangeArrowheads="1"/>
              </p:cNvSpPr>
              <p:nvPr/>
            </p:nvSpPr>
            <p:spPr bwMode="auto">
              <a:xfrm>
                <a:off x="21759" y="1473352"/>
                <a:ext cx="10080625" cy="5763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5000"/>
                  </a:lnSpc>
                  <a:spcBef>
                    <a:spcPct val="50000"/>
                  </a:spcBef>
                </a:pPr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 be a solution of the optimality equations.</a:t>
                </a:r>
              </a:p>
            </p:txBody>
          </p:sp>
        </mc:Choice>
        <mc:Fallback xmlns="">
          <p:sp>
            <p:nvSpPr>
              <p:cNvPr id="8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59" y="1473352"/>
                <a:ext cx="10080625" cy="576312"/>
              </a:xfrm>
              <a:prstGeom prst="rect">
                <a:avLst/>
              </a:prstGeom>
              <a:blipFill>
                <a:blip r:embed="rId7"/>
                <a:stretch>
                  <a:fillRect t="-15957" b="-34043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-10896" y="2209680"/>
                <a:ext cx="10080625" cy="61202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Let</a:t>
                </a:r>
                <a:r>
                  <a:rPr lang="en-US" sz="3200" dirty="0" smtClean="0">
                    <a:solidFill>
                      <a:srgbClr val="0033CC"/>
                    </a:solidFill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  <m:r>
                      <a:rPr lang="en-US" sz="32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320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argmi</m:t>
                    </m:r>
                    <m:sSub>
                      <m:sSubPr>
                        <m:ctrlP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320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n</m:t>
                        </m:r>
                      </m:e>
                      <m:sub>
                        <m: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  <m: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∈</m:t>
                        </m:r>
                        <m:sSub>
                          <m:sSubPr>
                            <m:ctrlPr>
                              <a:rPr lang="en-US" sz="32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32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32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𝑖</m:t>
                            </m:r>
                          </m:sub>
                        </m:sSub>
                      </m:sub>
                    </m:sSub>
                    <m:sSub>
                      <m:sSubPr>
                        <m:ctrlP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 </m:t>
                        </m:r>
                        <m: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</m:sub>
                    </m:sSub>
                    <m:r>
                      <a:rPr lang="en-US" sz="32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+</m:t>
                    </m:r>
                    <m:nary>
                      <m:naryPr>
                        <m:chr m:val="∑"/>
                        <m:supHide m:val="on"/>
                        <m:ctrlP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naryPr>
                      <m:sub>
                        <m: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𝑗</m:t>
                        </m:r>
                        <m: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∈</m:t>
                        </m:r>
                        <m: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𝑆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sz="32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32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32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𝑎</m:t>
                            </m:r>
                            <m:r>
                              <a:rPr lang="en-US" sz="32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r>
                              <a:rPr lang="en-US" sz="32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𝑗</m:t>
                            </m:r>
                          </m:sub>
                        </m:sSub>
                        <m:sSub>
                          <m:sSubPr>
                            <m:ctrlPr>
                              <a:rPr lang="en-US" sz="32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32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sz="32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𝑗</m:t>
                            </m:r>
                          </m:sub>
                        </m:sSub>
                      </m:e>
                    </m:nary>
                  </m:oMath>
                </a14:m>
                <a:r>
                  <a:rPr lang="en-US" sz="32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  <a:t>,</a:t>
                </a:r>
                <a:endParaRPr lang="en-US" sz="3200" dirty="0"/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0896" y="2209680"/>
                <a:ext cx="10080625" cy="612027"/>
              </a:xfrm>
              <a:prstGeom prst="rect">
                <a:avLst/>
              </a:prstGeom>
              <a:blipFill>
                <a:blip r:embed="rId8"/>
                <a:stretch>
                  <a:fillRect t="-18812" b="-207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 Box 34"/>
          <p:cNvSpPr txBox="1">
            <a:spLocks noChangeArrowheads="1"/>
          </p:cNvSpPr>
          <p:nvPr/>
        </p:nvSpPr>
        <p:spPr bwMode="auto">
          <a:xfrm>
            <a:off x="21759" y="4477813"/>
            <a:ext cx="10080625" cy="576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05000"/>
              </a:lnSpc>
              <a:spcBef>
                <a:spcPct val="50000"/>
              </a:spcBef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By the optimality equations: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 Box 34"/>
              <p:cNvSpPr txBox="1">
                <a:spLocks noChangeArrowheads="1"/>
              </p:cNvSpPr>
              <p:nvPr/>
            </p:nvSpPr>
            <p:spPr bwMode="auto">
              <a:xfrm>
                <a:off x="21757" y="5054755"/>
                <a:ext cx="10080625" cy="5763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5000"/>
                  </a:lnSpc>
                  <a:spcBef>
                    <a:spcPct val="50000"/>
                  </a:spcBef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</m:sub>
                      <m:sup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′</m:t>
                        </m:r>
                      </m:sup>
                    </m:sSubSup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≥</m:t>
                    </m:r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0</m:t>
                    </m:r>
                  </m:oMath>
                </a14:m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  , 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𝑎</m:t>
                    </m:r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𝐴</m:t>
                    </m:r>
                  </m:oMath>
                </a14:m>
                <a:endParaRPr lang="en-US" sz="32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1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57" y="5054755"/>
                <a:ext cx="10080625" cy="576312"/>
              </a:xfrm>
              <a:prstGeom prst="rect">
                <a:avLst/>
              </a:prstGeom>
              <a:blipFill>
                <a:blip r:embed="rId9"/>
                <a:stretch>
                  <a:fillRect t="-15789" b="-32632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 Box 34"/>
              <p:cNvSpPr txBox="1">
                <a:spLocks noChangeArrowheads="1"/>
              </p:cNvSpPr>
              <p:nvPr/>
            </p:nvSpPr>
            <p:spPr bwMode="auto">
              <a:xfrm>
                <a:off x="21757" y="5609924"/>
                <a:ext cx="10080625" cy="6596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5000"/>
                  </a:lnSpc>
                  <a:spcBef>
                    <a:spcPct val="50000"/>
                  </a:spcBef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𝑐</m:t>
                        </m:r>
                      </m:e>
                      <m:sub>
                        <m:sSub>
                          <m:sSubPr>
                            <m:ctrlPr>
                              <a:rPr lang="en-US" sz="32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𝜋</m:t>
                            </m:r>
                          </m:e>
                          <m:sub>
                            <m:r>
                              <a:rPr lang="en-US" sz="32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𝑖</m:t>
                            </m:r>
                          </m:sub>
                        </m:sSub>
                      </m:sub>
                      <m:sup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′</m:t>
                        </m:r>
                      </m:sup>
                    </m:sSubSup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0</m:t>
                    </m:r>
                  </m:oMath>
                </a14:m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  , 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𝑖</m:t>
                    </m:r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𝑆</m:t>
                    </m:r>
                  </m:oMath>
                </a14:m>
                <a:endParaRPr lang="en-US" sz="32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2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57" y="5609924"/>
                <a:ext cx="10080625" cy="659668"/>
              </a:xfrm>
              <a:prstGeom prst="rect">
                <a:avLst/>
              </a:prstGeom>
              <a:blipFill>
                <a:blip r:embed="rId10"/>
                <a:stretch>
                  <a:fillRect t="-9259" b="-21296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 Box 34"/>
              <p:cNvSpPr txBox="1">
                <a:spLocks noChangeArrowheads="1"/>
              </p:cNvSpPr>
              <p:nvPr/>
            </p:nvSpPr>
            <p:spPr bwMode="auto">
              <a:xfrm>
                <a:off x="21755" y="6437241"/>
                <a:ext cx="10080625" cy="5843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5000"/>
                  </a:lnSpc>
                  <a:spcBef>
                    <a:spcPct val="50000"/>
                  </a:spcBef>
                </a:pPr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Thus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sup>
                    </m:sSubSup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0</m:t>
                    </m:r>
                  </m:oMath>
                </a14:m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, and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𝜋</m:t>
                    </m:r>
                  </m:oMath>
                </a14:m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 is clearly optimal.</a:t>
                </a:r>
              </a:p>
            </p:txBody>
          </p:sp>
        </mc:Choice>
        <mc:Fallback xmlns="">
          <p:sp>
            <p:nvSpPr>
              <p:cNvPr id="13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55" y="6437241"/>
                <a:ext cx="10080625" cy="584327"/>
              </a:xfrm>
              <a:prstGeom prst="rect">
                <a:avLst/>
              </a:prstGeom>
              <a:blipFill>
                <a:blip r:embed="rId11"/>
                <a:stretch>
                  <a:fillRect t="-15625" b="-31250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21613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3" grpId="0"/>
      <p:bldP spid="10" grpId="0"/>
      <p:bldP spid="11" grpId="0"/>
      <p:bldP spid="12" grpId="0"/>
      <p:bldP spid="13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1"/>
          <p:cNvSpPr>
            <a:spLocks noChangeArrowheads="1"/>
          </p:cNvSpPr>
          <p:nvPr/>
        </p:nvSpPr>
        <p:spPr bwMode="auto">
          <a:xfrm>
            <a:off x="0" y="1936029"/>
            <a:ext cx="10080625" cy="296824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6000" dirty="0" smtClean="0">
                <a:latin typeface="+mj-lt"/>
                <a:cs typeface="Times New Roman" panose="02020603050405020304" pitchFamily="18" charset="0"/>
              </a:rPr>
              <a:t>Back to</a:t>
            </a:r>
            <a:r>
              <a:rPr lang="en-US" sz="60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/>
            </a:r>
            <a:br>
              <a:rPr lang="en-US" sz="60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</a:br>
            <a:r>
              <a:rPr lang="en-US" sz="60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Two-player Games</a:t>
            </a:r>
            <a:br>
              <a:rPr lang="en-US" sz="60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</a:br>
            <a:r>
              <a:rPr lang="en-US" sz="60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(TBSGs)</a:t>
            </a:r>
            <a:endParaRPr lang="en-US" sz="6000" dirty="0">
              <a:solidFill>
                <a:srgbClr val="FF000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8784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312512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Optimality equations for TBSGs</a:t>
            </a:r>
            <a:endParaRPr lang="en-US" sz="3200" dirty="0">
              <a:solidFill>
                <a:srgbClr val="0033CC"/>
              </a:solidFill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 Box 34"/>
              <p:cNvSpPr txBox="1">
                <a:spLocks noChangeArrowheads="1"/>
              </p:cNvSpPr>
              <p:nvPr/>
            </p:nvSpPr>
            <p:spPr bwMode="auto">
              <a:xfrm>
                <a:off x="21767" y="3165834"/>
                <a:ext cx="10080625" cy="26266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5000"/>
                  </a:lnSpc>
                  <a:spcBef>
                    <a:spcPct val="50000"/>
                  </a:spcBef>
                </a:pPr>
                <a:r>
                  <a:rPr lang="en-US" sz="3000" b="1" dirty="0" smtClean="0">
                    <a:latin typeface="Times New Roman" pitchFamily="18" charset="0"/>
                    <a:cs typeface="Times New Roman" pitchFamily="18" charset="0"/>
                  </a:rPr>
                  <a:t>Theorem: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For a stopping TBSG:</a:t>
                </a:r>
                <a:b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1. The optimality equations have a unique solution.</a:t>
                </a:r>
                <a:b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2. 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3000" b="0" i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argmi</m:t>
                    </m:r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3000" b="0" i="0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n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∈</m:t>
                        </m:r>
                        <m:sSub>
                          <m:sSub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𝑖</m:t>
                            </m:r>
                          </m:sub>
                        </m:sSub>
                      </m:sub>
                    </m:sSub>
                    <m:sSub>
                      <m:sSubPr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 </m:t>
                        </m:r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</m:sub>
                    </m:sSub>
                    <m:r>
                      <a:rPr lang="en-US" sz="30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+</m:t>
                    </m:r>
                    <m:nary>
                      <m:naryPr>
                        <m:chr m:val="∑"/>
                        <m:supHide m:val="on"/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naryPr>
                      <m:sub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𝑗</m:t>
                        </m:r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∈</m:t>
                        </m:r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𝑆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𝑎</m:t>
                            </m:r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𝑗</m:t>
                            </m:r>
                          </m:sub>
                        </m:sSub>
                        <m:sSub>
                          <m:sSubPr>
                            <m:ctrlP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𝑗</m:t>
                            </m:r>
                          </m:sub>
                        </m:sSub>
                      </m:e>
                    </m:nary>
                  </m:oMath>
                </a14:m>
                <a:r>
                  <a:rPr lang="en-US" sz="30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  <a:t> , 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𝑖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sSub>
                      <m:sSub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30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  <a:t/>
                </a:r>
                <a:br>
                  <a:rPr lang="en-US" sz="30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and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𝜏</m:t>
                        </m:r>
                      </m:e>
                      <m:sub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  <m:r>
                      <a:rPr lang="en-US" sz="30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300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arg</m:t>
                    </m:r>
                    <m:r>
                      <m:rPr>
                        <m:sty m:val="p"/>
                      </m:rPr>
                      <a:rPr lang="en-US" sz="3000" b="0" i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ma</m:t>
                    </m:r>
                    <m:sSub>
                      <m:sSubPr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3000" b="0" i="0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x</m:t>
                        </m:r>
                      </m:e>
                      <m:sub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∈</m:t>
                        </m:r>
                        <m:sSub>
                          <m:sSubPr>
                            <m:ctrlP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𝑖</m:t>
                            </m:r>
                          </m:sub>
                        </m:sSub>
                      </m:sub>
                    </m:sSub>
                    <m:sSub>
                      <m:sSubPr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 </m:t>
                        </m:r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</m:sub>
                    </m:sSub>
                    <m:r>
                      <a:rPr lang="en-US" sz="30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+</m:t>
                    </m:r>
                    <m:nary>
                      <m:naryPr>
                        <m:chr m:val="∑"/>
                        <m:supHide m:val="on"/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naryPr>
                      <m:sub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𝑗</m:t>
                        </m:r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∈</m:t>
                        </m:r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𝑆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𝑎</m:t>
                            </m:r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𝑗</m:t>
                            </m:r>
                          </m:sub>
                        </m:sSub>
                        <m:sSub>
                          <m:sSubPr>
                            <m:ctrlP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𝑗</m:t>
                            </m:r>
                          </m:sub>
                        </m:sSub>
                      </m:e>
                    </m:nary>
                  </m:oMath>
                </a14:m>
                <a:r>
                  <a:rPr lang="en-US" sz="3000" dirty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  <a:t> ,  </a:t>
                </a:r>
                <a14:m>
                  <m:oMath xmlns:m="http://schemas.openxmlformats.org/officeDocument/2006/math">
                    <m:r>
                      <a:rPr lang="en-US" sz="30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𝑖</m:t>
                    </m:r>
                    <m:r>
                      <a:rPr lang="en-US" sz="30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sSub>
                      <m:sSubPr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0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  <a:t/>
                </a:r>
                <a:br>
                  <a:rPr lang="en-US" sz="30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then</a:t>
                </a:r>
                <a:r>
                  <a:rPr lang="en-US" sz="30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𝜎</m:t>
                    </m:r>
                  </m:oMath>
                </a14:m>
                <a:r>
                  <a:rPr lang="en-US" sz="30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and</a:t>
                </a:r>
                <a:r>
                  <a:rPr lang="en-US" sz="30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𝜏</m:t>
                    </m:r>
                  </m:oMath>
                </a14:m>
                <a:r>
                  <a:rPr lang="en-US" sz="30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are</a:t>
                </a:r>
                <a:r>
                  <a:rPr lang="en-US" sz="30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optimal strategies for the two players.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6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67" y="3165834"/>
                <a:ext cx="10080625" cy="2626616"/>
              </a:xfrm>
              <a:prstGeom prst="rect">
                <a:avLst/>
              </a:prstGeom>
              <a:blipFill>
                <a:blip r:embed="rId8"/>
                <a:stretch>
                  <a:fillRect t="-3248" b="-510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 Box 34"/>
          <p:cNvSpPr txBox="1">
            <a:spLocks noChangeArrowheads="1"/>
          </p:cNvSpPr>
          <p:nvPr/>
        </p:nvSpPr>
        <p:spPr bwMode="auto">
          <a:xfrm>
            <a:off x="21768" y="5867761"/>
            <a:ext cx="10080625" cy="521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How do we solve the optimality equations?</a:t>
            </a:r>
            <a:endParaRPr lang="en-US" sz="3000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 Box 34"/>
          <p:cNvSpPr txBox="1">
            <a:spLocks noChangeArrowheads="1"/>
          </p:cNvSpPr>
          <p:nvPr/>
        </p:nvSpPr>
        <p:spPr bwMode="auto">
          <a:xfrm>
            <a:off x="21767" y="6357617"/>
            <a:ext cx="10080625" cy="521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LP does not work…</a:t>
            </a:r>
            <a:endParaRPr lang="en-US" sz="3000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87085" y="1406752"/>
            <a:ext cx="10091511" cy="1540535"/>
            <a:chOff x="87085" y="1787760"/>
            <a:chExt cx="10091511" cy="154053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Text Box 34"/>
                <p:cNvSpPr txBox="1">
                  <a:spLocks noChangeArrowheads="1"/>
                </p:cNvSpPr>
                <p:nvPr/>
              </p:nvSpPr>
              <p:spPr bwMode="auto">
                <a:xfrm>
                  <a:off x="97971" y="1927311"/>
                  <a:ext cx="10080625" cy="57964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30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30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3000" b="0" i="1" smtClean="0">
                          <a:latin typeface="Cambria Math" panose="02040503050406030204" pitchFamily="18" charset="0"/>
                          <a:cs typeface="Times New Roman" pitchFamily="18" charset="0"/>
                        </a:rPr>
                        <m:t> = </m:t>
                      </m:r>
                      <m:func>
                        <m:funcPr>
                          <m:ctrlPr>
                            <a:rPr lang="en-US" sz="30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30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3000" b="0" i="0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min</m:t>
                              </m:r>
                            </m:e>
                            <m:lim>
                              <m:r>
                                <a:rPr lang="en-US" sz="30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𝑎</m:t>
                              </m:r>
                              <m:r>
                                <a:rPr lang="en-US" sz="30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∈</m:t>
                              </m:r>
                              <m:sSub>
                                <m:sSubPr>
                                  <m:ctrlPr>
                                    <a:rPr lang="en-US" sz="3000" b="0" i="1" smtClean="0"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000" b="0" i="1" smtClean="0"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en-US" sz="3000" b="0" i="1" smtClean="0"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lim>
                          </m:limLow>
                        </m:fName>
                        <m:e>
                          <m:sSub>
                            <m:sSubPr>
                              <m:ctrlPr>
                                <a:rPr lang="en-US" sz="30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US" sz="30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𝑎</m:t>
                              </m:r>
                            </m:sub>
                          </m:sSub>
                          <m:r>
                            <a:rPr lang="en-US" sz="30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+</m:t>
                          </m:r>
                          <m:nary>
                            <m:naryPr>
                              <m:chr m:val="∑"/>
                              <m:supHide m:val="on"/>
                              <m:ctrlPr>
                                <a:rPr lang="en-US" sz="30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sz="30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𝑗</m:t>
                              </m:r>
                              <m:r>
                                <a:rPr lang="en-US" sz="30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∈</m:t>
                              </m:r>
                              <m:r>
                                <a:rPr lang="en-US" sz="30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𝑆</m:t>
                              </m:r>
                            </m:sub>
                            <m:sup/>
                            <m:e>
                              <m:sSub>
                                <m:sSubPr>
                                  <m:ctrlPr>
                                    <a:rPr lang="en-US" sz="3000" b="0" i="1" smtClean="0"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000" b="0" i="1" smtClean="0"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en-US" sz="3000" b="0" i="1" smtClean="0"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𝑎</m:t>
                                  </m:r>
                                  <m:r>
                                    <a:rPr lang="en-US" sz="3000" b="0" i="1" smtClean="0"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,</m:t>
                                  </m:r>
                                  <m:r>
                                    <a:rPr lang="en-US" sz="3000" b="0" i="1" smtClean="0"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sz="3000" b="0" i="1" smtClean="0"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000" b="0" i="1" smtClean="0"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US" sz="3000" b="0" i="1" smtClean="0"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nary>
                        </m:e>
                      </m:func>
                    </m:oMath>
                  </a14:m>
                  <a:r>
                    <a:rPr lang="en-US" sz="3000" dirty="0" smtClean="0">
                      <a:latin typeface="Times New Roman" pitchFamily="18" charset="0"/>
                      <a:cs typeface="Times New Roman" pitchFamily="18" charset="0"/>
                    </a:rPr>
                    <a:t>  ,  </a:t>
                  </a:r>
                  <a14:m>
                    <m:oMath xmlns:m="http://schemas.openxmlformats.org/officeDocument/2006/math">
                      <m:r>
                        <a:rPr lang="en-US" sz="3000" b="0" i="1" smtClean="0">
                          <a:latin typeface="Cambria Math" panose="02040503050406030204" pitchFamily="18" charset="0"/>
                          <a:cs typeface="Times New Roman" pitchFamily="18" charset="0"/>
                        </a:rPr>
                        <m:t>𝑖</m:t>
                      </m:r>
                      <m:r>
                        <a:rPr lang="en-US" sz="3000" b="0" i="1" smtClean="0">
                          <a:latin typeface="Cambria Math" panose="02040503050406030204" pitchFamily="18" charset="0"/>
                          <a:cs typeface="Times New Roman" pitchFamily="18" charset="0"/>
                        </a:rPr>
                        <m:t>∈</m:t>
                      </m:r>
                      <m:sSub>
                        <m:sSubPr>
                          <m:ctrlPr>
                            <a:rPr lang="en-US" sz="30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sz="30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0</m:t>
                          </m:r>
                        </m:sub>
                      </m:sSub>
                    </m:oMath>
                  </a14:m>
                  <a:endParaRPr lang="en-US" sz="3000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6" name="Text Box 3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97971" y="1927311"/>
                  <a:ext cx="10080625" cy="579646"/>
                </a:xfrm>
                <a:prstGeom prst="rect">
                  <a:avLst/>
                </a:prstGeom>
                <a:blipFill>
                  <a:blip r:embed="rId6"/>
                  <a:stretch>
                    <a:fillRect t="-18947" b="-22105"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7" name="Rectangle 16"/>
            <p:cNvSpPr/>
            <p:nvPr/>
          </p:nvSpPr>
          <p:spPr bwMode="auto">
            <a:xfrm>
              <a:off x="1687286" y="1787760"/>
              <a:ext cx="6847114" cy="1540535"/>
            </a:xfrm>
            <a:prstGeom prst="rect">
              <a:avLst/>
            </a:prstGeom>
            <a:noFill/>
            <a:ln w="22225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Text Box 34"/>
                <p:cNvSpPr txBox="1">
                  <a:spLocks noChangeArrowheads="1"/>
                </p:cNvSpPr>
                <p:nvPr/>
              </p:nvSpPr>
              <p:spPr bwMode="auto">
                <a:xfrm>
                  <a:off x="87085" y="2624002"/>
                  <a:ext cx="10080625" cy="57964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30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30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3000" b="0" i="1" smtClean="0">
                          <a:latin typeface="Cambria Math" panose="02040503050406030204" pitchFamily="18" charset="0"/>
                          <a:cs typeface="Times New Roman" pitchFamily="18" charset="0"/>
                        </a:rPr>
                        <m:t> = </m:t>
                      </m:r>
                      <m:func>
                        <m:funcPr>
                          <m:ctrlPr>
                            <a:rPr lang="en-US" sz="30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30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3000" b="0" i="0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max</m:t>
                              </m:r>
                            </m:e>
                            <m:lim>
                              <m:r>
                                <a:rPr lang="en-US" sz="30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𝑎</m:t>
                              </m:r>
                              <m:r>
                                <a:rPr lang="en-US" sz="30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∈</m:t>
                              </m:r>
                              <m:sSub>
                                <m:sSubPr>
                                  <m:ctrlPr>
                                    <a:rPr lang="en-US" sz="3000" b="0" i="1" smtClean="0"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000" b="0" i="1" smtClean="0"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en-US" sz="3000" b="0" i="1" smtClean="0"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lim>
                          </m:limLow>
                        </m:fName>
                        <m:e>
                          <m:sSub>
                            <m:sSubPr>
                              <m:ctrlPr>
                                <a:rPr lang="en-US" sz="30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US" sz="30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𝑎</m:t>
                              </m:r>
                            </m:sub>
                          </m:sSub>
                          <m:r>
                            <a:rPr lang="en-US" sz="30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+</m:t>
                          </m:r>
                          <m:nary>
                            <m:naryPr>
                              <m:chr m:val="∑"/>
                              <m:supHide m:val="on"/>
                              <m:ctrlPr>
                                <a:rPr lang="en-US" sz="30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sz="30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𝑗</m:t>
                              </m:r>
                              <m:r>
                                <a:rPr lang="en-US" sz="30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∈</m:t>
                              </m:r>
                              <m:r>
                                <a:rPr lang="en-US" sz="30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𝑆</m:t>
                              </m:r>
                            </m:sub>
                            <m:sup/>
                            <m:e>
                              <m:sSub>
                                <m:sSubPr>
                                  <m:ctrlPr>
                                    <a:rPr lang="en-US" sz="3000" b="0" i="1" smtClean="0"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000" b="0" i="1" smtClean="0"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en-US" sz="3000" b="0" i="1" smtClean="0"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𝑎</m:t>
                                  </m:r>
                                  <m:r>
                                    <a:rPr lang="en-US" sz="3000" b="0" i="1" smtClean="0"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,</m:t>
                                  </m:r>
                                  <m:r>
                                    <a:rPr lang="en-US" sz="3000" b="0" i="1" smtClean="0"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sz="3000" b="0" i="1" smtClean="0"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000" b="0" i="1" smtClean="0"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US" sz="3000" b="0" i="1" smtClean="0"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nary>
                        </m:e>
                      </m:func>
                    </m:oMath>
                  </a14:m>
                  <a:r>
                    <a:rPr lang="en-US" sz="3000" dirty="0" smtClean="0">
                      <a:latin typeface="Times New Roman" pitchFamily="18" charset="0"/>
                      <a:cs typeface="Times New Roman" pitchFamily="18" charset="0"/>
                    </a:rPr>
                    <a:t>  ,  </a:t>
                  </a:r>
                  <a14:m>
                    <m:oMath xmlns:m="http://schemas.openxmlformats.org/officeDocument/2006/math">
                      <m:r>
                        <a:rPr lang="en-US" sz="3000" b="0" i="1" smtClean="0">
                          <a:latin typeface="Cambria Math" panose="02040503050406030204" pitchFamily="18" charset="0"/>
                          <a:cs typeface="Times New Roman" pitchFamily="18" charset="0"/>
                        </a:rPr>
                        <m:t>𝑖</m:t>
                      </m:r>
                      <m:r>
                        <a:rPr lang="en-US" sz="3000" b="0" i="1" smtClean="0">
                          <a:latin typeface="Cambria Math" panose="02040503050406030204" pitchFamily="18" charset="0"/>
                          <a:cs typeface="Times New Roman" pitchFamily="18" charset="0"/>
                        </a:rPr>
                        <m:t>∈</m:t>
                      </m:r>
                      <m:sSub>
                        <m:sSubPr>
                          <m:ctrlPr>
                            <a:rPr lang="en-US" sz="30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sz="30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1</m:t>
                          </m:r>
                        </m:sub>
                      </m:sSub>
                    </m:oMath>
                  </a14:m>
                  <a:endParaRPr lang="en-US" sz="3000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9" name="Text Box 3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87085" y="2624002"/>
                  <a:ext cx="10080625" cy="579646"/>
                </a:xfrm>
                <a:prstGeom prst="rect">
                  <a:avLst/>
                </a:prstGeom>
                <a:blipFill>
                  <a:blip r:embed="rId7"/>
                  <a:stretch>
                    <a:fillRect t="-18947" b="-22105"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0" name="Text Box 34"/>
          <p:cNvSpPr txBox="1">
            <a:spLocks noChangeArrowheads="1"/>
          </p:cNvSpPr>
          <p:nvPr/>
        </p:nvSpPr>
        <p:spPr bwMode="auto">
          <a:xfrm>
            <a:off x="21765" y="6847473"/>
            <a:ext cx="10080625" cy="521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Can still use some form of policy iteration.</a:t>
            </a:r>
            <a:endParaRPr lang="en-US" sz="3000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3553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7" grpId="0"/>
      <p:bldP spid="8" grpId="0"/>
      <p:bldP spid="10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323393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Strategy improvement</a:t>
            </a:r>
            <a:endParaRPr lang="en-US" sz="3200" dirty="0">
              <a:solidFill>
                <a:srgbClr val="0033CC"/>
              </a:solidFill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 Box 34"/>
              <p:cNvSpPr txBox="1">
                <a:spLocks noChangeArrowheads="1"/>
              </p:cNvSpPr>
              <p:nvPr/>
            </p:nvSpPr>
            <p:spPr bwMode="auto">
              <a:xfrm>
                <a:off x="21761" y="1393726"/>
                <a:ext cx="10080625" cy="5216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𝜎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be a positional strategy for </a:t>
                </a:r>
                <a:r>
                  <a:rPr lang="en-US" sz="3000" dirty="0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min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6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61" y="1393726"/>
                <a:ext cx="10080625" cy="521681"/>
              </a:xfrm>
              <a:prstGeom prst="rect">
                <a:avLst/>
              </a:prstGeom>
              <a:blipFill>
                <a:blip r:embed="rId11"/>
                <a:stretch>
                  <a:fillRect t="-21176" b="-3647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 Box 34"/>
              <p:cNvSpPr txBox="1">
                <a:spLocks noChangeArrowheads="1"/>
              </p:cNvSpPr>
              <p:nvPr/>
            </p:nvSpPr>
            <p:spPr bwMode="auto">
              <a:xfrm>
                <a:off x="32645" y="1927127"/>
                <a:ext cx="10080625" cy="5216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𝜏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be the optimal counter-strategy to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𝜎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for </a:t>
                </a:r>
                <a:r>
                  <a:rPr lang="en-US" sz="3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max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4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2645" y="1927127"/>
                <a:ext cx="10080625" cy="521681"/>
              </a:xfrm>
              <a:prstGeom prst="rect">
                <a:avLst/>
              </a:prstGeom>
              <a:blipFill>
                <a:blip r:embed="rId12"/>
                <a:stretch>
                  <a:fillRect t="-20930" b="-3488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Box 34"/>
              <p:cNvSpPr txBox="1">
                <a:spLocks noChangeArrowheads="1"/>
              </p:cNvSpPr>
              <p:nvPr/>
            </p:nvSpPr>
            <p:spPr bwMode="auto">
              <a:xfrm>
                <a:off x="21759" y="2710901"/>
                <a:ext cx="10080625" cy="9510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Let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𝜎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be a strategy obtained by performing </a:t>
                </a:r>
                <a:b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improving switches on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𝜎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, keeping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𝜏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unchanged.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5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59" y="2710901"/>
                <a:ext cx="10080625" cy="951030"/>
              </a:xfrm>
              <a:prstGeom prst="rect">
                <a:avLst/>
              </a:prstGeom>
              <a:blipFill>
                <a:blip r:embed="rId13"/>
                <a:stretch>
                  <a:fillRect t="-11538" b="-1923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Box 34"/>
              <p:cNvSpPr txBox="1">
                <a:spLocks noChangeArrowheads="1"/>
              </p:cNvSpPr>
              <p:nvPr/>
            </p:nvSpPr>
            <p:spPr bwMode="auto">
              <a:xfrm>
                <a:off x="21759" y="3690615"/>
                <a:ext cx="10080625" cy="5216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𝜏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′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be the optimal counter-strategy to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𝜎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′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for </a:t>
                </a:r>
                <a:r>
                  <a:rPr lang="en-US" sz="3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max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7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59" y="3690615"/>
                <a:ext cx="10080625" cy="521681"/>
              </a:xfrm>
              <a:prstGeom prst="rect">
                <a:avLst/>
              </a:prstGeom>
              <a:blipFill>
                <a:blip r:embed="rId14"/>
                <a:stretch>
                  <a:fillRect t="-20930" b="-3488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Box 34"/>
              <p:cNvSpPr txBox="1">
                <a:spLocks noChangeArrowheads="1"/>
              </p:cNvSpPr>
              <p:nvPr/>
            </p:nvSpPr>
            <p:spPr bwMode="auto">
              <a:xfrm>
                <a:off x="10872" y="4419961"/>
                <a:ext cx="10080625" cy="5803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000" b="1" dirty="0" smtClean="0">
                    <a:latin typeface="Times New Roman" pitchFamily="18" charset="0"/>
                    <a:cs typeface="Times New Roman" pitchFamily="18" charset="0"/>
                  </a:rPr>
                  <a:t>Lemma: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0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𝒚</m:t>
                        </m:r>
                      </m:e>
                      <m:sup>
                        <m:sSup>
                          <m:sSup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𝜏</m:t>
                            </m:r>
                          </m:e>
                          <m:sup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′</m:t>
                            </m:r>
                          </m:sup>
                        </m:sSup>
                      </m:sup>
                    </m:sSup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≺ </m:t>
                    </m:r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0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𝒚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𝜎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𝜏</m:t>
                        </m:r>
                      </m:sup>
                    </m:sSup>
                  </m:oMath>
                </a14:m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8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872" y="4419961"/>
                <a:ext cx="10080625" cy="580352"/>
              </a:xfrm>
              <a:prstGeom prst="rect">
                <a:avLst/>
              </a:prstGeom>
              <a:blipFill>
                <a:blip r:embed="rId15"/>
                <a:stretch>
                  <a:fillRect t="-8421" b="-32632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 Box 34"/>
              <p:cNvSpPr txBox="1">
                <a:spLocks noChangeArrowheads="1"/>
              </p:cNvSpPr>
              <p:nvPr/>
            </p:nvSpPr>
            <p:spPr bwMode="auto">
              <a:xfrm>
                <a:off x="21759" y="5116641"/>
                <a:ext cx="10080625" cy="5216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000" b="1" dirty="0" smtClean="0">
                    <a:latin typeface="Times New Roman" pitchFamily="18" charset="0"/>
                    <a:cs typeface="Times New Roman" pitchFamily="18" charset="0"/>
                  </a:rPr>
                  <a:t>Proof: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Consider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𝜋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d>
                      <m:d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𝜎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𝜏</m:t>
                        </m:r>
                      </m:e>
                    </m:d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as a policy in a 1-player min game.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9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59" y="5116641"/>
                <a:ext cx="10080625" cy="521681"/>
              </a:xfrm>
              <a:prstGeom prst="rect">
                <a:avLst/>
              </a:prstGeom>
              <a:blipFill>
                <a:blip r:embed="rId16"/>
                <a:stretch>
                  <a:fillRect l="-302" t="-20930" r="-242" b="-3488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 Box 34"/>
              <p:cNvSpPr txBox="1">
                <a:spLocks noChangeArrowheads="1"/>
              </p:cNvSpPr>
              <p:nvPr/>
            </p:nvSpPr>
            <p:spPr bwMode="auto">
              <a:xfrm>
                <a:off x="21758" y="5617384"/>
                <a:ext cx="10080625" cy="5216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As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𝜏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is optimal for max, all switches are improving for min.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0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58" y="5617384"/>
                <a:ext cx="10080625" cy="521681"/>
              </a:xfrm>
              <a:prstGeom prst="rect">
                <a:avLst/>
              </a:prstGeom>
              <a:blipFill>
                <a:blip r:embed="rId17"/>
                <a:stretch>
                  <a:fillRect t="-20930" b="-3488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 Box 34"/>
              <p:cNvSpPr txBox="1">
                <a:spLocks noChangeArrowheads="1"/>
              </p:cNvSpPr>
              <p:nvPr/>
            </p:nvSpPr>
            <p:spPr bwMode="auto">
              <a:xfrm>
                <a:off x="21757" y="6107242"/>
                <a:ext cx="10080625" cy="10097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Thus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′</m:t>
                        </m:r>
                      </m:sup>
                    </m:sSup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d>
                      <m:d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𝜏</m:t>
                            </m:r>
                          </m:e>
                          <m:sup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is obtained from </a:t>
                </a:r>
                <a14:m>
                  <m:oMath xmlns:m="http://schemas.openxmlformats.org/officeDocument/2006/math">
                    <m:r>
                      <a:rPr lang="en-US" sz="300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𝜋</m:t>
                    </m:r>
                    <m:r>
                      <a:rPr lang="en-US" sz="300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d>
                      <m:dPr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𝜎</m:t>
                        </m:r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𝜏</m:t>
                        </m:r>
                      </m:e>
                    </m:d>
                  </m:oMath>
                </a14:m>
                <a:r>
                  <a:rPr lang="en-US" sz="3000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br>
                  <a:rPr lang="en-US" sz="3000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via improving switches, hence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0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𝒚</m:t>
                        </m:r>
                      </m:e>
                      <m:sup>
                        <m:sSup>
                          <m:sSup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𝜋</m:t>
                            </m:r>
                          </m:e>
                          <m:sup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′</m:t>
                            </m:r>
                          </m:sup>
                        </m:sSup>
                      </m:sup>
                    </m:sSup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&lt;</m:t>
                    </m:r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0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𝒚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sup>
                    </m:sSup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1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57" y="6107242"/>
                <a:ext cx="10080625" cy="1009700"/>
              </a:xfrm>
              <a:prstGeom prst="rect">
                <a:avLst/>
              </a:prstGeom>
              <a:blipFill>
                <a:blip r:embed="rId18"/>
                <a:stretch>
                  <a:fillRect t="-10909" b="-1878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25227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4" grpId="0"/>
      <p:bldP spid="5" grpId="0"/>
      <p:bldP spid="7" grpId="0"/>
      <p:bldP spid="8" grpId="0"/>
      <p:bldP spid="9" grpId="0"/>
      <p:bldP spid="10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5374950" y="1649635"/>
            <a:ext cx="4214334" cy="1060579"/>
            <a:chOff x="5700228" y="1495525"/>
            <a:chExt cx="4214334" cy="1060579"/>
          </a:xfrm>
        </p:grpSpPr>
        <p:sp>
          <p:nvSpPr>
            <p:cNvPr id="37" name="Text Box 41"/>
            <p:cNvSpPr txBox="1">
              <a:spLocks noChangeAspect="1" noChangeArrowheads="1"/>
            </p:cNvSpPr>
            <p:nvPr/>
          </p:nvSpPr>
          <p:spPr bwMode="auto">
            <a:xfrm>
              <a:off x="5700228" y="1495525"/>
              <a:ext cx="4214334" cy="4930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2800" dirty="0" smtClean="0">
                  <a:solidFill>
                    <a:srgbClr val="0033CC"/>
                  </a:solidFill>
                </a:rPr>
                <a:t>Total cost – finite horizon</a:t>
              </a:r>
              <a:endParaRPr lang="en-US" sz="2800" dirty="0">
                <a:solidFill>
                  <a:srgbClr val="0033CC"/>
                </a:solidFill>
              </a:endParaRPr>
            </a:p>
          </p:txBody>
        </p:sp>
        <p:grpSp>
          <p:nvGrpSpPr>
            <p:cNvPr id="2" name="Group 1"/>
            <p:cNvGrpSpPr/>
            <p:nvPr/>
          </p:nvGrpSpPr>
          <p:grpSpPr>
            <a:xfrm>
              <a:off x="6073469" y="1996004"/>
              <a:ext cx="3467853" cy="560100"/>
              <a:chOff x="5711114" y="1996004"/>
              <a:chExt cx="3467853" cy="560100"/>
            </a:xfrm>
          </p:grpSpPr>
          <p:sp>
            <p:nvSpPr>
              <p:cNvPr id="42" name="Text Box 49"/>
              <p:cNvSpPr txBox="1">
                <a:spLocks noChangeArrowheads="1"/>
              </p:cNvSpPr>
              <p:nvPr/>
            </p:nvSpPr>
            <p:spPr bwMode="auto">
              <a:xfrm>
                <a:off x="5711114" y="1996004"/>
                <a:ext cx="1910445" cy="49308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280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min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/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max</a:t>
                </a:r>
                <a:endParaRPr lang="en-US" sz="28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3" name="Text Box 4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68522" y="2010185"/>
                    <a:ext cx="1910445" cy="545919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>
                    <a:spAutoFit/>
                  </a:bodyPr>
                  <a:lstStyle/>
                  <a:p>
                    <a:pPr algn="ctr">
                      <a:spcBef>
                        <a:spcPct val="50000"/>
                      </a:spcBef>
                    </a:pPr>
                    <a:r>
                      <a:rPr lang="en-US" sz="2800" dirty="0" smtClean="0">
                        <a:solidFill>
                          <a:schemeClr val="tx1"/>
                        </a:solidFill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a:t> </a:t>
                    </a:r>
                    <a14:m>
                      <m:oMath xmlns:m="http://schemas.openxmlformats.org/officeDocument/2006/math">
                        <m:r>
                          <a:rPr lang="en-US" sz="2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𝔼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nary>
                              <m:naryPr>
                                <m:chr m:val="∑"/>
                                <m:ctrlP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naryPr>
                              <m:sub>
                                <m: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𝑖</m:t>
                                </m:r>
                                <m: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=</m:t>
                                </m:r>
                                <m: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sub>
                              <m:sup>
                                <m: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𝑇</m:t>
                                </m:r>
                              </m:sup>
                              <m:e>
                                <m:sSub>
                                  <m:sSubPr>
                                    <m:ctrlP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𝑐</m:t>
                                    </m:r>
                                  </m:e>
                                  <m:sub>
                                    <m: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</m:nary>
                          </m:e>
                        </m:d>
                      </m:oMath>
                    </a14:m>
                    <a:endParaRPr lang="en-US" sz="2800" dirty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43" name="Text Box 49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 bwMode="auto">
                  <a:xfrm>
                    <a:off x="7268522" y="2010185"/>
                    <a:ext cx="1910445" cy="545919"/>
                  </a:xfrm>
                  <a:prstGeom prst="rect">
                    <a:avLst/>
                  </a:prstGeom>
                  <a:blipFill>
                    <a:blip r:embed="rId11"/>
                    <a:stretch>
                      <a:fillRect/>
                    </a:stretch>
                  </a:blip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5" name="Group 4"/>
          <p:cNvGrpSpPr/>
          <p:nvPr/>
        </p:nvGrpSpPr>
        <p:grpSpPr>
          <a:xfrm>
            <a:off x="5493060" y="4270107"/>
            <a:ext cx="3978114" cy="1061373"/>
            <a:chOff x="5587126" y="4485861"/>
            <a:chExt cx="3978114" cy="1061373"/>
          </a:xfrm>
        </p:grpSpPr>
        <p:sp>
          <p:nvSpPr>
            <p:cNvPr id="256042" name="Text Box 42"/>
            <p:cNvSpPr txBox="1">
              <a:spLocks noChangeAspect="1" noChangeArrowheads="1"/>
            </p:cNvSpPr>
            <p:nvPr/>
          </p:nvSpPr>
          <p:spPr bwMode="auto">
            <a:xfrm>
              <a:off x="6068512" y="4485861"/>
              <a:ext cx="3015343" cy="4930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2800" dirty="0">
                  <a:solidFill>
                    <a:srgbClr val="00B050"/>
                  </a:solidFill>
                </a:rPr>
                <a:t>Discounted </a:t>
              </a:r>
              <a:r>
                <a:rPr lang="en-US" sz="2800" dirty="0" smtClean="0">
                  <a:solidFill>
                    <a:srgbClr val="0033CC"/>
                  </a:solidFill>
                </a:rPr>
                <a:t>cost</a:t>
              </a:r>
              <a:endParaRPr lang="en-US" sz="2800" dirty="0">
                <a:solidFill>
                  <a:srgbClr val="0033CC"/>
                </a:solidFill>
              </a:endParaRPr>
            </a:p>
          </p:txBody>
        </p:sp>
        <p:grpSp>
          <p:nvGrpSpPr>
            <p:cNvPr id="4" name="Group 3"/>
            <p:cNvGrpSpPr/>
            <p:nvPr/>
          </p:nvGrpSpPr>
          <p:grpSpPr>
            <a:xfrm>
              <a:off x="5587126" y="5001315"/>
              <a:ext cx="3978114" cy="545919"/>
              <a:chOff x="5587126" y="5001315"/>
              <a:chExt cx="3978114" cy="545919"/>
            </a:xfrm>
          </p:grpSpPr>
          <p:sp>
            <p:nvSpPr>
              <p:cNvPr id="48" name="Text Box 49"/>
              <p:cNvSpPr txBox="1">
                <a:spLocks noChangeArrowheads="1"/>
              </p:cNvSpPr>
              <p:nvPr/>
            </p:nvSpPr>
            <p:spPr bwMode="auto">
              <a:xfrm>
                <a:off x="5587126" y="5007184"/>
                <a:ext cx="1910445" cy="49308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280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min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/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max</a:t>
                </a:r>
                <a:endParaRPr lang="en-US" sz="28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9" name="Text Box 4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6886607" y="5001315"/>
                    <a:ext cx="2678633" cy="545919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>
                    <a:spAutoFit/>
                  </a:bodyPr>
                  <a:lstStyle/>
                  <a:p>
                    <a:pPr algn="ctr">
                      <a:spcBef>
                        <a:spcPct val="50000"/>
                      </a:spcBef>
                    </a:pPr>
                    <a:r>
                      <a:rPr lang="en-US" sz="2800" dirty="0" smtClean="0">
                        <a:solidFill>
                          <a:schemeClr val="tx1"/>
                        </a:solidFill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a:t> </a:t>
                    </a:r>
                    <a14:m>
                      <m:oMath xmlns:m="http://schemas.openxmlformats.org/officeDocument/2006/math">
                        <m:r>
                          <a:rPr lang="en-US" sz="2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𝔼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nary>
                              <m:naryPr>
                                <m:chr m:val="∑"/>
                                <m:ctrlP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naryPr>
                              <m:sub>
                                <m: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𝑖</m:t>
                                </m:r>
                                <m: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=</m:t>
                                </m:r>
                                <m: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sub>
                              <m:sup>
                                <m: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∞</m:t>
                                </m:r>
                              </m:sup>
                              <m:e>
                                <m:sSup>
                                  <m:sSupPr>
                                    <m:ctrlPr>
                                      <a:rPr lang="en-US" sz="2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𝜆</m:t>
                                    </m:r>
                                  </m:e>
                                  <m:sup>
                                    <m:r>
                                      <a:rPr lang="en-US" sz="2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𝑖</m:t>
                                    </m:r>
                                  </m:sup>
                                </m:sSup>
                                <m:sSub>
                                  <m:sSubPr>
                                    <m:ctrlP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𝑐</m:t>
                                    </m:r>
                                  </m:e>
                                  <m:sub>
                                    <m: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</m:nary>
                          </m:e>
                        </m:d>
                      </m:oMath>
                    </a14:m>
                    <a:endParaRPr lang="en-US" sz="2800" dirty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49" name="Text Box 49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 bwMode="auto">
                  <a:xfrm>
                    <a:off x="6886607" y="5001315"/>
                    <a:ext cx="2678633" cy="545919"/>
                  </a:xfrm>
                  <a:prstGeom prst="rect">
                    <a:avLst/>
                  </a:prstGeom>
                  <a:blipFill>
                    <a:blip r:embed="rId12"/>
                    <a:stretch>
                      <a:fillRect/>
                    </a:stretch>
                  </a:blip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8" name="Group 7"/>
          <p:cNvGrpSpPr/>
          <p:nvPr/>
        </p:nvGrpSpPr>
        <p:grpSpPr>
          <a:xfrm>
            <a:off x="5339958" y="5653771"/>
            <a:ext cx="4284319" cy="1228061"/>
            <a:chOff x="5534389" y="5653771"/>
            <a:chExt cx="4284319" cy="1228061"/>
          </a:xfrm>
        </p:grpSpPr>
        <p:sp>
          <p:nvSpPr>
            <p:cNvPr id="256041" name="Text Box 41"/>
            <p:cNvSpPr txBox="1">
              <a:spLocks noChangeAspect="1" noChangeArrowheads="1"/>
            </p:cNvSpPr>
            <p:nvPr/>
          </p:nvSpPr>
          <p:spPr bwMode="auto">
            <a:xfrm>
              <a:off x="5779343" y="5653771"/>
              <a:ext cx="3794411" cy="4930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2800" dirty="0">
                  <a:solidFill>
                    <a:srgbClr val="990099"/>
                  </a:solidFill>
                </a:rPr>
                <a:t>Limiting average </a:t>
              </a:r>
              <a:r>
                <a:rPr lang="en-US" sz="2800" dirty="0" smtClean="0">
                  <a:solidFill>
                    <a:schemeClr val="accent2"/>
                  </a:solidFill>
                </a:rPr>
                <a:t>cost</a:t>
              </a:r>
              <a:endParaRPr lang="en-US" sz="2800" dirty="0">
                <a:solidFill>
                  <a:schemeClr val="accent2"/>
                </a:solidFill>
              </a:endParaRPr>
            </a:p>
          </p:txBody>
        </p:sp>
        <p:grpSp>
          <p:nvGrpSpPr>
            <p:cNvPr id="6" name="Group 5"/>
            <p:cNvGrpSpPr/>
            <p:nvPr/>
          </p:nvGrpSpPr>
          <p:grpSpPr>
            <a:xfrm>
              <a:off x="5534389" y="6169008"/>
              <a:ext cx="4284319" cy="712824"/>
              <a:chOff x="5681614" y="6169008"/>
              <a:chExt cx="4284319" cy="712824"/>
            </a:xfrm>
          </p:grpSpPr>
          <p:sp>
            <p:nvSpPr>
              <p:cNvPr id="52" name="Text Box 49"/>
              <p:cNvSpPr txBox="1">
                <a:spLocks noChangeArrowheads="1"/>
              </p:cNvSpPr>
              <p:nvPr/>
            </p:nvSpPr>
            <p:spPr bwMode="auto">
              <a:xfrm>
                <a:off x="5681614" y="6237782"/>
                <a:ext cx="1464654" cy="49308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280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min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/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max</a:t>
                </a:r>
                <a:endParaRPr lang="en-US" sz="28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3" name="Text Box 4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6990955" y="6169008"/>
                    <a:ext cx="2974978" cy="712824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>
                    <a:spAutoFit/>
                  </a:bodyPr>
                  <a:lstStyle/>
                  <a:p>
                    <a:pPr algn="ctr">
                      <a:spcBef>
                        <a:spcPct val="50000"/>
                      </a:spcBef>
                    </a:pPr>
                    <a:r>
                      <a:rPr lang="en-US" sz="2800" dirty="0" smtClean="0">
                        <a:solidFill>
                          <a:schemeClr val="tx1"/>
                        </a:solidFill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a:t> </a:t>
                    </a:r>
                    <a14:m>
                      <m:oMath xmlns:m="http://schemas.openxmlformats.org/officeDocument/2006/math">
                        <m:r>
                          <a:rPr lang="en-US" sz="2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𝔼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func>
                              <m:funcPr>
                                <m:ctrlP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uncPr>
                              <m:fName>
                                <m:limLow>
                                  <m:limLowPr>
                                    <m:ctrlPr>
                                      <a:rPr lang="en-US" sz="2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limLow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sz="2800" b="0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lim</m:t>
                                    </m:r>
                                  </m:e>
                                  <m:lim>
                                    <m:r>
                                      <a:rPr lang="en-US" sz="28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𝑇</m:t>
                                    </m:r>
                                    <m:r>
                                      <m:rPr>
                                        <m:brk m:alnAt="23"/>
                                      </m:rPr>
                                      <a:rPr lang="en-US" sz="28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→</m:t>
                                    </m:r>
                                    <m:r>
                                      <m:rPr>
                                        <m:brk m:alnAt="23"/>
                                      </m:rPr>
                                      <a:rPr lang="en-US" sz="28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∞</m:t>
                                    </m:r>
                                  </m:lim>
                                </m:limLow>
                              </m:fName>
                              <m:e>
                                <m:f>
                                  <m:fPr>
                                    <m:ctrlPr>
                                      <a:rPr lang="en-US" sz="2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sz="2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𝑇</m:t>
                                    </m:r>
                                  </m:den>
                                </m:f>
                                <m:nary>
                                  <m:naryPr>
                                    <m:chr m:val="∑"/>
                                    <m:ctrlPr>
                                      <a:rPr lang="en-US" sz="28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naryPr>
                                  <m:sub>
                                    <m:r>
                                      <a:rPr lang="en-US" sz="28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𝑖</m:t>
                                    </m:r>
                                    <m:r>
                                      <a:rPr lang="en-US" sz="28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=</m:t>
                                    </m:r>
                                    <m:r>
                                      <a:rPr lang="en-US" sz="28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0</m:t>
                                    </m:r>
                                  </m:sub>
                                  <m:sup>
                                    <m:r>
                                      <a:rPr lang="en-US" sz="2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𝑇</m:t>
                                    </m:r>
                                    <m:r>
                                      <a:rPr lang="en-US" sz="2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−</m:t>
                                    </m:r>
                                    <m:r>
                                      <a:rPr lang="en-US" sz="2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1</m:t>
                                    </m:r>
                                  </m:sup>
                                  <m:e>
                                    <m:sSub>
                                      <m:sSubPr>
                                        <m:ctrlPr>
                                          <a:rPr lang="en-US" sz="2800" i="1" smtClean="0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800" i="1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𝑐</m:t>
                                        </m:r>
                                      </m:e>
                                      <m:sub>
                                        <m:r>
                                          <a:rPr lang="en-US" sz="2800" i="1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</m:e>
                                </m:nary>
                              </m:e>
                            </m:func>
                          </m:e>
                        </m:d>
                      </m:oMath>
                    </a14:m>
                    <a:endParaRPr lang="en-US" sz="2800" dirty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53" name="Text Box 49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 bwMode="auto">
                  <a:xfrm>
                    <a:off x="6990955" y="6169008"/>
                    <a:ext cx="2974978" cy="712824"/>
                  </a:xfrm>
                  <a:prstGeom prst="rect">
                    <a:avLst/>
                  </a:prstGeom>
                  <a:blipFill>
                    <a:blip r:embed="rId13"/>
                    <a:stretch>
                      <a:fillRect/>
                    </a:stretch>
                  </a:blip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sp>
        <p:nvSpPr>
          <p:cNvPr id="55" name="Text Box 49"/>
          <p:cNvSpPr txBox="1">
            <a:spLocks noChangeArrowheads="1"/>
          </p:cNvSpPr>
          <p:nvPr/>
        </p:nvSpPr>
        <p:spPr bwMode="auto">
          <a:xfrm>
            <a:off x="0" y="1693357"/>
            <a:ext cx="5072743" cy="609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altLang="zh-CN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Objective functions: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" name="Text Box 49"/>
          <p:cNvSpPr txBox="1">
            <a:spLocks noChangeArrowheads="1"/>
          </p:cNvSpPr>
          <p:nvPr/>
        </p:nvSpPr>
        <p:spPr bwMode="auto">
          <a:xfrm>
            <a:off x="10886" y="2346501"/>
            <a:ext cx="5072743" cy="609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altLang="zh-CN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(Are they well defined?)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" name="Straight Connector 15"/>
          <p:cNvCxnSpPr/>
          <p:nvPr/>
        </p:nvCxnSpPr>
        <p:spPr bwMode="auto">
          <a:xfrm>
            <a:off x="7402561" y="6323126"/>
            <a:ext cx="502398" cy="0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rgbClr val="0033CC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2" name="Rectangle 61"/>
          <p:cNvSpPr>
            <a:spLocks noChangeArrowheads="1"/>
          </p:cNvSpPr>
          <p:nvPr/>
        </p:nvSpPr>
        <p:spPr bwMode="auto">
          <a:xfrm>
            <a:off x="0" y="270608"/>
            <a:ext cx="10080625" cy="103041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0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Turn-based </a:t>
            </a:r>
            <a:r>
              <a:rPr lang="en-US" sz="4000" dirty="0" smtClean="0">
                <a:latin typeface="+mj-lt"/>
                <a:cs typeface="Times New Roman" panose="02020603050405020304" pitchFamily="18" charset="0"/>
              </a:rPr>
              <a:t>Stochastic Games (TBSGs)</a:t>
            </a:r>
            <a:r>
              <a:rPr lang="en-US" sz="4000" dirty="0">
                <a:latin typeface="+mj-lt"/>
                <a:cs typeface="Times New Roman" panose="02020603050405020304" pitchFamily="18" charset="0"/>
              </a:rPr>
              <a:t/>
            </a:r>
            <a:br>
              <a:rPr lang="en-US" sz="4000" dirty="0">
                <a:latin typeface="+mj-lt"/>
                <a:cs typeface="Times New Roman" panose="02020603050405020304" pitchFamily="18" charset="0"/>
              </a:rPr>
            </a:br>
            <a:r>
              <a:rPr lang="en-US" sz="3000" dirty="0">
                <a:solidFill>
                  <a:srgbClr val="996600"/>
                </a:solidFill>
                <a:latin typeface="+mj-lt"/>
                <a:cs typeface="Times New Roman" panose="02020603050405020304" pitchFamily="18" charset="0"/>
              </a:rPr>
              <a:t>[Shapley </a:t>
            </a:r>
            <a:r>
              <a:rPr lang="en-US" sz="3000" dirty="0" smtClean="0">
                <a:solidFill>
                  <a:srgbClr val="996600"/>
                </a:solidFill>
                <a:latin typeface="+mj-lt"/>
                <a:cs typeface="Times New Roman" panose="02020603050405020304" pitchFamily="18" charset="0"/>
              </a:rPr>
              <a:t>(1953)] </a:t>
            </a:r>
            <a:r>
              <a:rPr lang="en-US" sz="3000" dirty="0">
                <a:solidFill>
                  <a:srgbClr val="996600"/>
                </a:solidFill>
                <a:latin typeface="+mj-lt"/>
                <a:cs typeface="Times New Roman" panose="02020603050405020304" pitchFamily="18" charset="0"/>
              </a:rPr>
              <a:t>[Gillette </a:t>
            </a:r>
            <a:r>
              <a:rPr lang="en-US" sz="3000" dirty="0" smtClean="0">
                <a:solidFill>
                  <a:srgbClr val="996600"/>
                </a:solidFill>
                <a:latin typeface="+mj-lt"/>
                <a:cs typeface="Times New Roman" panose="02020603050405020304" pitchFamily="18" charset="0"/>
              </a:rPr>
              <a:t>(1957)] </a:t>
            </a:r>
            <a:r>
              <a:rPr lang="en-US" sz="3000" dirty="0">
                <a:solidFill>
                  <a:srgbClr val="996600"/>
                </a:solidFill>
                <a:latin typeface="+mj-lt"/>
                <a:cs typeface="Times New Roman" panose="02020603050405020304" pitchFamily="18" charset="0"/>
              </a:rPr>
              <a:t>… [Condon </a:t>
            </a:r>
            <a:r>
              <a:rPr lang="en-US" sz="3000" dirty="0" smtClean="0">
                <a:solidFill>
                  <a:srgbClr val="996600"/>
                </a:solidFill>
                <a:latin typeface="+mj-lt"/>
                <a:cs typeface="Times New Roman" panose="02020603050405020304" pitchFamily="18" charset="0"/>
              </a:rPr>
              <a:t>(1992)]</a:t>
            </a:r>
            <a:endParaRPr lang="en-US" sz="3000" dirty="0">
              <a:solidFill>
                <a:srgbClr val="996600"/>
              </a:solidFill>
              <a:latin typeface="+mj-lt"/>
              <a:cs typeface="Times New Roman" panose="02020603050405020304" pitchFamily="18" charset="0"/>
            </a:endParaRPr>
          </a:p>
        </p:txBody>
      </p:sp>
      <p:grpSp>
        <p:nvGrpSpPr>
          <p:cNvPr id="54" name="Group 53"/>
          <p:cNvGrpSpPr/>
          <p:nvPr/>
        </p:nvGrpSpPr>
        <p:grpSpPr>
          <a:xfrm>
            <a:off x="5261083" y="3014383"/>
            <a:ext cx="4442069" cy="1008321"/>
            <a:chOff x="5700227" y="1495525"/>
            <a:chExt cx="4442069" cy="1008321"/>
          </a:xfrm>
        </p:grpSpPr>
        <p:sp>
          <p:nvSpPr>
            <p:cNvPr id="57" name="Text Box 41"/>
            <p:cNvSpPr txBox="1">
              <a:spLocks noChangeAspect="1" noChangeArrowheads="1"/>
            </p:cNvSpPr>
            <p:nvPr/>
          </p:nvSpPr>
          <p:spPr bwMode="auto">
            <a:xfrm>
              <a:off x="5700227" y="1495525"/>
              <a:ext cx="4442069" cy="4930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2800" dirty="0" smtClean="0">
                  <a:solidFill>
                    <a:srgbClr val="0033CC"/>
                  </a:solidFill>
                </a:rPr>
                <a:t>Total cost – infinite horizon</a:t>
              </a:r>
              <a:endParaRPr lang="en-US" sz="2800" dirty="0">
                <a:solidFill>
                  <a:srgbClr val="0033CC"/>
                </a:solidFill>
              </a:endParaRPr>
            </a:p>
          </p:txBody>
        </p:sp>
        <p:grpSp>
          <p:nvGrpSpPr>
            <p:cNvPr id="58" name="Group 57"/>
            <p:cNvGrpSpPr/>
            <p:nvPr/>
          </p:nvGrpSpPr>
          <p:grpSpPr>
            <a:xfrm>
              <a:off x="6073469" y="1996004"/>
              <a:ext cx="3467853" cy="507842"/>
              <a:chOff x="5711114" y="1996004"/>
              <a:chExt cx="3467853" cy="507842"/>
            </a:xfrm>
          </p:grpSpPr>
          <p:sp>
            <p:nvSpPr>
              <p:cNvPr id="59" name="Text Box 49"/>
              <p:cNvSpPr txBox="1">
                <a:spLocks noChangeArrowheads="1"/>
              </p:cNvSpPr>
              <p:nvPr/>
            </p:nvSpPr>
            <p:spPr bwMode="auto">
              <a:xfrm>
                <a:off x="5711114" y="1996004"/>
                <a:ext cx="1910445" cy="49308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280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min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/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max</a:t>
                </a:r>
                <a:endParaRPr lang="en-US" sz="28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0" name="Text Box 4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68522" y="2010185"/>
                    <a:ext cx="1910445" cy="493661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>
                    <a:spAutoFit/>
                  </a:bodyPr>
                  <a:lstStyle/>
                  <a:p>
                    <a:pPr algn="ctr">
                      <a:spcBef>
                        <a:spcPct val="50000"/>
                      </a:spcBef>
                    </a:pPr>
                    <a:r>
                      <a:rPr lang="en-US" sz="2800" dirty="0" smtClean="0">
                        <a:solidFill>
                          <a:schemeClr val="tx1"/>
                        </a:solidFill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a:t> </a:t>
                    </a:r>
                    <a14:m>
                      <m:oMath xmlns:m="http://schemas.openxmlformats.org/officeDocument/2006/math">
                        <m:r>
                          <a:rPr lang="en-US" sz="2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𝔼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nary>
                              <m:naryPr>
                                <m:chr m:val="∑"/>
                                <m:ctrlP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naryPr>
                              <m:sub>
                                <m: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𝑖</m:t>
                                </m:r>
                                <m: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=</m:t>
                                </m:r>
                                <m: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sub>
                              <m:sup>
                                <m: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∞</m:t>
                                </m:r>
                              </m:sup>
                              <m:e>
                                <m:sSub>
                                  <m:sSubPr>
                                    <m:ctrlP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𝑐</m:t>
                                    </m:r>
                                  </m:e>
                                  <m:sub>
                                    <m: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</m:nary>
                          </m:e>
                        </m:d>
                      </m:oMath>
                    </a14:m>
                    <a:endParaRPr lang="en-US" sz="2800" dirty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60" name="Text Box 49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 bwMode="auto">
                  <a:xfrm>
                    <a:off x="7268522" y="2010185"/>
                    <a:ext cx="1910445" cy="493661"/>
                  </a:xfrm>
                  <a:prstGeom prst="rect">
                    <a:avLst/>
                  </a:prstGeom>
                  <a:blipFill>
                    <a:blip r:embed="rId21"/>
                    <a:stretch>
                      <a:fillRect/>
                    </a:stretch>
                  </a:blip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61" name="Group 60"/>
          <p:cNvGrpSpPr/>
          <p:nvPr/>
        </p:nvGrpSpPr>
        <p:grpSpPr>
          <a:xfrm>
            <a:off x="562428" y="3652861"/>
            <a:ext cx="2990850" cy="3046413"/>
            <a:chOff x="562428" y="3652861"/>
            <a:chExt cx="2990850" cy="3046413"/>
          </a:xfrm>
        </p:grpSpPr>
        <p:grpSp>
          <p:nvGrpSpPr>
            <p:cNvPr id="62" name="Group 61"/>
            <p:cNvGrpSpPr/>
            <p:nvPr/>
          </p:nvGrpSpPr>
          <p:grpSpPr>
            <a:xfrm>
              <a:off x="562428" y="3652861"/>
              <a:ext cx="2990850" cy="3046413"/>
              <a:chOff x="584200" y="2076450"/>
              <a:chExt cx="2990850" cy="3046413"/>
            </a:xfrm>
          </p:grpSpPr>
          <p:sp>
            <p:nvSpPr>
              <p:cNvPr id="95" name="Oval 4"/>
              <p:cNvSpPr>
                <a:spLocks noChangeAspect="1" noChangeArrowheads="1"/>
              </p:cNvSpPr>
              <p:nvPr/>
            </p:nvSpPr>
            <p:spPr bwMode="auto">
              <a:xfrm>
                <a:off x="584200" y="2863850"/>
                <a:ext cx="379413" cy="349250"/>
              </a:xfrm>
              <a:prstGeom prst="ellipse">
                <a:avLst/>
              </a:prstGeom>
              <a:solidFill>
                <a:srgbClr val="00B05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96" name="Oval 6"/>
              <p:cNvSpPr>
                <a:spLocks noChangeAspect="1" noChangeArrowheads="1"/>
              </p:cNvSpPr>
              <p:nvPr/>
            </p:nvSpPr>
            <p:spPr bwMode="auto">
              <a:xfrm>
                <a:off x="2441575" y="2090738"/>
                <a:ext cx="379413" cy="349250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97" name="Oval 7"/>
              <p:cNvSpPr>
                <a:spLocks noChangeAspect="1" noChangeArrowheads="1"/>
              </p:cNvSpPr>
              <p:nvPr/>
            </p:nvSpPr>
            <p:spPr bwMode="auto">
              <a:xfrm>
                <a:off x="2584450" y="2222500"/>
                <a:ext cx="93663" cy="85725"/>
              </a:xfrm>
              <a:prstGeom prst="ellipse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98" name="Oval 8"/>
              <p:cNvSpPr>
                <a:spLocks noChangeAspect="1" noChangeArrowheads="1"/>
              </p:cNvSpPr>
              <p:nvPr/>
            </p:nvSpPr>
            <p:spPr bwMode="auto">
              <a:xfrm>
                <a:off x="3186113" y="2859088"/>
                <a:ext cx="381000" cy="349250"/>
              </a:xfrm>
              <a:prstGeom prst="ellipse">
                <a:avLst/>
              </a:prstGeom>
              <a:solidFill>
                <a:srgbClr val="00B05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99" name="Oval 9"/>
              <p:cNvSpPr>
                <a:spLocks noChangeAspect="1" noChangeArrowheads="1"/>
              </p:cNvSpPr>
              <p:nvPr/>
            </p:nvSpPr>
            <p:spPr bwMode="auto">
              <a:xfrm>
                <a:off x="1382713" y="4773613"/>
                <a:ext cx="379412" cy="349250"/>
              </a:xfrm>
              <a:prstGeom prst="ellipse">
                <a:avLst/>
              </a:prstGeom>
              <a:solidFill>
                <a:srgbClr val="00B05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100" name="Oval 10"/>
              <p:cNvSpPr>
                <a:spLocks noChangeAspect="1" noChangeArrowheads="1"/>
              </p:cNvSpPr>
              <p:nvPr/>
            </p:nvSpPr>
            <p:spPr bwMode="auto">
              <a:xfrm>
                <a:off x="1382713" y="2076450"/>
                <a:ext cx="379412" cy="349250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101" name="Oval 11"/>
              <p:cNvSpPr>
                <a:spLocks noChangeAspect="1" noChangeArrowheads="1"/>
              </p:cNvSpPr>
              <p:nvPr/>
            </p:nvSpPr>
            <p:spPr bwMode="auto">
              <a:xfrm>
                <a:off x="596900" y="3975100"/>
                <a:ext cx="379413" cy="349250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102" name="Oval 12"/>
              <p:cNvSpPr>
                <a:spLocks noChangeAspect="1" noChangeArrowheads="1"/>
              </p:cNvSpPr>
              <p:nvPr/>
            </p:nvSpPr>
            <p:spPr bwMode="auto">
              <a:xfrm>
                <a:off x="2452688" y="4767263"/>
                <a:ext cx="379412" cy="349250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103" name="Oval 13"/>
              <p:cNvSpPr>
                <a:spLocks noChangeAspect="1" noChangeArrowheads="1"/>
              </p:cNvSpPr>
              <p:nvPr/>
            </p:nvSpPr>
            <p:spPr bwMode="auto">
              <a:xfrm>
                <a:off x="3195638" y="4008438"/>
                <a:ext cx="379412" cy="349250"/>
              </a:xfrm>
              <a:prstGeom prst="ellipse">
                <a:avLst/>
              </a:prstGeom>
              <a:solidFill>
                <a:srgbClr val="00B05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104" name="Rectangle 14"/>
              <p:cNvSpPr>
                <a:spLocks noChangeAspect="1" noChangeArrowheads="1"/>
              </p:cNvSpPr>
              <p:nvPr/>
            </p:nvSpPr>
            <p:spPr bwMode="auto">
              <a:xfrm>
                <a:off x="1874838" y="3082925"/>
                <a:ext cx="68262" cy="93663"/>
              </a:xfrm>
              <a:prstGeom prst="rect">
                <a:avLst/>
              </a:prstGeom>
              <a:solidFill>
                <a:srgbClr val="00B0F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he-IL"/>
              </a:p>
            </p:txBody>
          </p:sp>
          <p:cxnSp>
            <p:nvCxnSpPr>
              <p:cNvPr id="105" name="AutoShape 15"/>
              <p:cNvCxnSpPr>
                <a:cxnSpLocks noChangeAspect="1" noChangeShapeType="1"/>
                <a:stCxn id="96" idx="3"/>
                <a:endCxn id="104" idx="3"/>
              </p:cNvCxnSpPr>
              <p:nvPr/>
            </p:nvCxnSpPr>
            <p:spPr bwMode="auto">
              <a:xfrm flipH="1">
                <a:off x="1943100" y="2389188"/>
                <a:ext cx="554038" cy="741362"/>
              </a:xfrm>
              <a:prstGeom prst="straightConnector1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</p:cxnSp>
          <p:cxnSp>
            <p:nvCxnSpPr>
              <p:cNvPr id="106" name="AutoShape 16"/>
              <p:cNvCxnSpPr>
                <a:cxnSpLocks noChangeAspect="1" noChangeShapeType="1"/>
                <a:stCxn id="104" idx="1"/>
                <a:endCxn id="100" idx="5"/>
              </p:cNvCxnSpPr>
              <p:nvPr/>
            </p:nvCxnSpPr>
            <p:spPr bwMode="auto">
              <a:xfrm flipH="1" flipV="1">
                <a:off x="1706563" y="2374900"/>
                <a:ext cx="168275" cy="755650"/>
              </a:xfrm>
              <a:prstGeom prst="straightConnector1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</p:cxnSp>
          <p:cxnSp>
            <p:nvCxnSpPr>
              <p:cNvPr id="107" name="AutoShape 17"/>
              <p:cNvCxnSpPr>
                <a:cxnSpLocks noChangeAspect="1" noChangeShapeType="1"/>
                <a:stCxn id="104" idx="1"/>
                <a:endCxn id="95" idx="6"/>
              </p:cNvCxnSpPr>
              <p:nvPr/>
            </p:nvCxnSpPr>
            <p:spPr bwMode="auto">
              <a:xfrm flipH="1" flipV="1">
                <a:off x="963613" y="3038475"/>
                <a:ext cx="911225" cy="92075"/>
              </a:xfrm>
              <a:prstGeom prst="straightConnector1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</p:cxnSp>
          <p:cxnSp>
            <p:nvCxnSpPr>
              <p:cNvPr id="108" name="AutoShape 18"/>
              <p:cNvCxnSpPr>
                <a:cxnSpLocks noChangeAspect="1" noChangeShapeType="1"/>
                <a:stCxn id="104" idx="1"/>
                <a:endCxn id="101" idx="7"/>
              </p:cNvCxnSpPr>
              <p:nvPr/>
            </p:nvCxnSpPr>
            <p:spPr bwMode="auto">
              <a:xfrm flipH="1">
                <a:off x="920750" y="3130550"/>
                <a:ext cx="954088" cy="895350"/>
              </a:xfrm>
              <a:prstGeom prst="straightConnector1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</p:cxnSp>
          <p:sp>
            <p:nvSpPr>
              <p:cNvPr id="109" name="Rectangle 19"/>
              <p:cNvSpPr>
                <a:spLocks noChangeAspect="1" noChangeArrowheads="1"/>
              </p:cNvSpPr>
              <p:nvPr/>
            </p:nvSpPr>
            <p:spPr bwMode="auto">
              <a:xfrm>
                <a:off x="2670455" y="3316288"/>
                <a:ext cx="68262" cy="93662"/>
              </a:xfrm>
              <a:prstGeom prst="rect">
                <a:avLst/>
              </a:prstGeom>
              <a:solidFill>
                <a:srgbClr val="00B0F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he-IL"/>
              </a:p>
            </p:txBody>
          </p:sp>
          <p:cxnSp>
            <p:nvCxnSpPr>
              <p:cNvPr id="110" name="AutoShape 20"/>
              <p:cNvCxnSpPr>
                <a:cxnSpLocks noChangeAspect="1" noChangeShapeType="1"/>
                <a:stCxn id="96" idx="4"/>
                <a:endCxn id="109" idx="0"/>
              </p:cNvCxnSpPr>
              <p:nvPr/>
            </p:nvCxnSpPr>
            <p:spPr bwMode="auto">
              <a:xfrm rot="16200000" flipH="1">
                <a:off x="2229784" y="2841486"/>
                <a:ext cx="876300" cy="73304"/>
              </a:xfrm>
              <a:prstGeom prst="straightConnector1">
                <a:avLst/>
              </a:prstGeom>
              <a:noFill/>
              <a:ln w="9525">
                <a:solidFill>
                  <a:srgbClr val="800000"/>
                </a:solidFill>
                <a:round/>
                <a:headEnd/>
                <a:tailEnd type="triangle" w="med" len="med"/>
              </a:ln>
              <a:effectLst/>
            </p:spPr>
          </p:cxnSp>
          <p:cxnSp>
            <p:nvCxnSpPr>
              <p:cNvPr id="111" name="AutoShape 21"/>
              <p:cNvCxnSpPr>
                <a:cxnSpLocks noChangeAspect="1" noChangeShapeType="1"/>
                <a:stCxn id="109" idx="2"/>
                <a:endCxn id="103" idx="1"/>
              </p:cNvCxnSpPr>
              <p:nvPr/>
            </p:nvCxnSpPr>
            <p:spPr bwMode="auto">
              <a:xfrm rot="16200000" flipH="1">
                <a:off x="2653077" y="3461459"/>
                <a:ext cx="649634" cy="546616"/>
              </a:xfrm>
              <a:prstGeom prst="straightConnector1">
                <a:avLst/>
              </a:prstGeom>
              <a:noFill/>
              <a:ln w="9525">
                <a:solidFill>
                  <a:srgbClr val="800000"/>
                </a:solidFill>
                <a:round/>
                <a:headEnd/>
                <a:tailEnd type="triangle" w="med" len="med"/>
              </a:ln>
              <a:effectLst/>
            </p:spPr>
          </p:cxnSp>
          <p:cxnSp>
            <p:nvCxnSpPr>
              <p:cNvPr id="112" name="AutoShape 22"/>
              <p:cNvCxnSpPr>
                <a:cxnSpLocks noChangeAspect="1" noChangeShapeType="1"/>
                <a:stCxn id="109" idx="2"/>
                <a:endCxn id="118" idx="6"/>
              </p:cNvCxnSpPr>
              <p:nvPr/>
            </p:nvCxnSpPr>
            <p:spPr bwMode="auto">
              <a:xfrm rot="5400000">
                <a:off x="2441073" y="3332515"/>
                <a:ext cx="186079" cy="340949"/>
              </a:xfrm>
              <a:prstGeom prst="straightConnector1">
                <a:avLst/>
              </a:prstGeom>
              <a:noFill/>
              <a:ln w="9525">
                <a:solidFill>
                  <a:srgbClr val="800000"/>
                </a:solidFill>
                <a:round/>
                <a:headEnd/>
                <a:tailEnd type="triangle" w="med" len="med"/>
              </a:ln>
              <a:effectLst/>
            </p:spPr>
          </p:cxnSp>
          <p:pic>
            <p:nvPicPr>
              <p:cNvPr id="113" name="Picture 23" descr="TP_tmp"/>
              <p:cNvPicPr>
                <a:picLocks noChangeAspect="1" noChangeArrowheads="1"/>
              </p:cNvPicPr>
              <p:nvPr>
                <p:custDataLst>
                  <p:tags r:id="rId1"/>
                </p:custDataLst>
              </p:nvPr>
            </p:nvPicPr>
            <p:blipFill>
              <a:blip r:embed="rId22" cstate="print"/>
              <a:srcRect/>
              <a:stretch>
                <a:fillRect/>
              </a:stretch>
            </p:blipFill>
            <p:spPr bwMode="auto">
              <a:xfrm>
                <a:off x="1716088" y="2578100"/>
                <a:ext cx="144462" cy="312738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14" name="Picture 24" descr="TP_tmp"/>
              <p:cNvPicPr>
                <a:picLocks noChangeAspect="1" noChangeArrowheads="1"/>
              </p:cNvPicPr>
              <p:nvPr>
                <p:custDataLst>
                  <p:tags r:id="rId2"/>
                </p:custDataLst>
              </p:nvPr>
            </p:nvPicPr>
            <p:blipFill>
              <a:blip r:embed="rId22" cstate="print"/>
              <a:srcRect/>
              <a:stretch>
                <a:fillRect/>
              </a:stretch>
            </p:blipFill>
            <p:spPr bwMode="auto">
              <a:xfrm>
                <a:off x="1244600" y="2922588"/>
                <a:ext cx="144463" cy="311150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15" name="Picture 25" descr="TP_tmp"/>
              <p:cNvPicPr>
                <a:picLocks noChangeAspect="1" noChangeArrowheads="1"/>
              </p:cNvPicPr>
              <p:nvPr>
                <p:custDataLst>
                  <p:tags r:id="rId3"/>
                </p:custDataLst>
              </p:nvPr>
            </p:nvPicPr>
            <p:blipFill>
              <a:blip r:embed="rId23" cstate="print"/>
              <a:srcRect/>
              <a:stretch>
                <a:fillRect/>
              </a:stretch>
            </p:blipFill>
            <p:spPr bwMode="auto">
              <a:xfrm>
                <a:off x="1290638" y="3443288"/>
                <a:ext cx="144462" cy="312737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16" name="Picture 26" descr="TP_tmp"/>
              <p:cNvPicPr>
                <a:picLocks noChangeAspect="1" noChangeArrowheads="1"/>
              </p:cNvPicPr>
              <p:nvPr>
                <p:custDataLst>
                  <p:tags r:id="rId4"/>
                </p:custDataLst>
              </p:nvPr>
            </p:nvPicPr>
            <p:blipFill>
              <a:blip r:embed="rId24" cstate="print"/>
              <a:srcRect/>
              <a:stretch>
                <a:fillRect/>
              </a:stretch>
            </p:blipFill>
            <p:spPr bwMode="auto">
              <a:xfrm>
                <a:off x="2472406" y="3373533"/>
                <a:ext cx="144462" cy="312737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17" name="Picture 27" descr="TP_tmp"/>
              <p:cNvPicPr>
                <a:picLocks noChangeAspect="1" noChangeArrowheads="1"/>
              </p:cNvPicPr>
              <p:nvPr>
                <p:custDataLst>
                  <p:tags r:id="rId5"/>
                </p:custDataLst>
              </p:nvPr>
            </p:nvPicPr>
            <p:blipFill>
              <a:blip r:embed="rId25" cstate="print"/>
              <a:srcRect/>
              <a:stretch>
                <a:fillRect/>
              </a:stretch>
            </p:blipFill>
            <p:spPr bwMode="auto">
              <a:xfrm>
                <a:off x="2913996" y="3573681"/>
                <a:ext cx="142875" cy="312737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118" name="Oval 8"/>
              <p:cNvSpPr>
                <a:spLocks noChangeAspect="1" noChangeArrowheads="1"/>
              </p:cNvSpPr>
              <p:nvPr/>
            </p:nvSpPr>
            <p:spPr bwMode="auto">
              <a:xfrm>
                <a:off x="1982637" y="3421404"/>
                <a:ext cx="381000" cy="349250"/>
              </a:xfrm>
              <a:prstGeom prst="ellipse">
                <a:avLst/>
              </a:prstGeom>
              <a:solidFill>
                <a:schemeClr val="bg2">
                  <a:alpha val="55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cxnSp>
            <p:nvCxnSpPr>
              <p:cNvPr id="119" name="Curved Connector 118"/>
              <p:cNvCxnSpPr>
                <a:stCxn id="118" idx="4"/>
                <a:endCxn id="118" idx="2"/>
              </p:cNvCxnSpPr>
              <p:nvPr/>
            </p:nvCxnSpPr>
            <p:spPr bwMode="auto">
              <a:xfrm rot="5400000" flipH="1">
                <a:off x="1990574" y="3588092"/>
                <a:ext cx="174625" cy="190500"/>
              </a:xfrm>
              <a:prstGeom prst="curvedConnector4">
                <a:avLst>
                  <a:gd name="adj1" fmla="val -130909"/>
                  <a:gd name="adj2" fmla="val 220000"/>
                </a:avLst>
              </a:prstGeom>
              <a:solidFill>
                <a:srgbClr val="00B8FF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arrow"/>
              </a:ln>
              <a:effectLst/>
            </p:spPr>
          </p:cxnSp>
          <p:pic>
            <p:nvPicPr>
              <p:cNvPr id="120" name="Picture 119" descr="TP_tmp"/>
              <p:cNvPicPr>
                <a:picLocks noChangeAspect="1"/>
              </p:cNvPicPr>
              <p:nvPr>
                <p:custDataLst>
                  <p:tags r:id="rId6"/>
                </p:custDataLst>
              </p:nvPr>
            </p:nvPicPr>
            <p:blipFill>
              <a:blip r:embed="rId2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1853993" y="4082415"/>
                <a:ext cx="122415" cy="192366"/>
              </a:xfrm>
              <a:prstGeom prst="rect">
                <a:avLst/>
              </a:prstGeom>
              <a:noFill/>
              <a:ln/>
              <a:effectLst/>
              <a:extLst>
                <a:ext uri="{909E8E84-426E-40DD-AFC4-6F175D3DCCD1}">
                  <a14:hiddenFill xmlns:a14="http://schemas.microsoft.com/office/drawing/2010/main">
                    <a:pattFill prst="pct5">
                      <a:fgClr>
                        <a:srgbClr val="FFFFFF">
                          <a:alpha val="0"/>
                        </a:srgbClr>
                      </a:fgClr>
                      <a:bgClr>
                        <a:srgbClr val="FFFFFF">
                          <a:alpha val="0"/>
                        </a:srgbClr>
                      </a:bgClr>
                    </a:patt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7357" dir="2700000" rotWithShape="0">
                        <a:scrgbClr r="0" g="0" b="0"/>
                      </a:outerShdw>
                    </a:effectLst>
                  </a14:hiddenEffects>
                </a:ext>
                <a:ext uri="{31F19639-BCED-4A60-ADC4-E9642A236FB7}">
                  <a14:hiddenScene3d xmlns:a14="http://schemas.microsoft.com/office/drawing/2010/main">
                    <a:camera prst="orthographicFront">
                      <a:rot lat="0" lon="0" rev="0"/>
                    </a:camera>
                    <a:lightRig rig="threePt" dir="t">
                      <a:rot lat="0" lon="0" rev="0"/>
                    </a:lightRig>
                  </a14:hiddenScene3d>
                </a:ext>
                <a:ext uri="{E45631CC-5BF2-4C18-A39C-3461C7D3F71A}">
                  <a14:hiddenSp3d xmlns:a14="http://schemas.microsoft.com/office/drawing/2010/main" extrusionH="457200">
                    <a:contourClr>
                      <a:srgbClr val="000000"/>
                    </a:contourClr>
                  </a14:hiddenSp3d>
                </a:ext>
                <a:ext uri="{53640926-AAD7-44D8-BBD7-CCE9431645EC}">
                  <a14:shadowObscured xmlns:a14="http://schemas.microsoft.com/office/drawing/2010/main"/>
                </a:ext>
              </a:extLst>
            </p:spPr>
          </p:pic>
        </p:grp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93" name="TextBox 92"/>
                <p:cNvSpPr txBox="1"/>
                <p:nvPr/>
              </p:nvSpPr>
              <p:spPr>
                <a:xfrm>
                  <a:off x="2320303" y="4238394"/>
                  <a:ext cx="636589" cy="349968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−</m:t>
                        </m:r>
                        <m:r>
                          <a:rPr lang="en-US" sz="1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10</m:t>
                        </m:r>
                      </m:oMath>
                    </m:oMathPara>
                  </a14:m>
                  <a:endParaRPr lang="he-IL" sz="1800" dirty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mc:Choice>
          <mc:Fallback>
            <p:sp>
              <p:nvSpPr>
                <p:cNvPr id="93" name="TextBox 9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20303" y="4238394"/>
                  <a:ext cx="636589" cy="349968"/>
                </a:xfrm>
                <a:prstGeom prst="rect">
                  <a:avLst/>
                </a:prstGeom>
                <a:blipFill>
                  <a:blip r:embed="rId2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94" name="TextBox 93"/>
                <p:cNvSpPr txBox="1"/>
                <p:nvPr/>
              </p:nvSpPr>
              <p:spPr>
                <a:xfrm>
                  <a:off x="2061313" y="4117281"/>
                  <a:ext cx="348709" cy="349968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20</m:t>
                        </m:r>
                      </m:oMath>
                    </m:oMathPara>
                  </a14:m>
                  <a:endParaRPr lang="he-IL" sz="1800" dirty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mc:Choice>
          <mc:Fallback>
            <p:sp>
              <p:nvSpPr>
                <p:cNvPr id="94" name="TextBox 9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61313" y="4117281"/>
                  <a:ext cx="348709" cy="349968"/>
                </a:xfrm>
                <a:prstGeom prst="rect">
                  <a:avLst/>
                </a:prstGeom>
                <a:blipFill>
                  <a:blip r:embed="rId28"/>
                  <a:stretch>
                    <a:fillRect l="-17544" r="-350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58215012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530221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Positional optimal strategies</a:t>
            </a:r>
            <a:endParaRPr lang="en-US" sz="3200" dirty="0">
              <a:solidFill>
                <a:srgbClr val="0033CC"/>
              </a:solidFill>
              <a:latin typeface="+mj-lt"/>
            </a:endParaRPr>
          </a:p>
        </p:txBody>
      </p:sp>
      <p:sp>
        <p:nvSpPr>
          <p:cNvPr id="16" name="Text Box 34"/>
          <p:cNvSpPr txBox="1">
            <a:spLocks noChangeArrowheads="1"/>
          </p:cNvSpPr>
          <p:nvPr/>
        </p:nvSpPr>
        <p:spPr bwMode="auto">
          <a:xfrm>
            <a:off x="21761" y="1840042"/>
            <a:ext cx="10080625" cy="10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The termination of the strategy iteration algorithm </a:t>
            </a:r>
            <a:br>
              <a:rPr lang="en-US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proves that the optimality equations have a solution. 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 Box 34"/>
          <p:cNvSpPr txBox="1">
            <a:spLocks noChangeArrowheads="1"/>
          </p:cNvSpPr>
          <p:nvPr/>
        </p:nvSpPr>
        <p:spPr bwMode="auto">
          <a:xfrm>
            <a:off x="21759" y="3157217"/>
            <a:ext cx="10080625" cy="10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As in MDPs, we can “read” a pair of positional </a:t>
            </a:r>
            <a:br>
              <a:rPr lang="en-US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strategies that give the corresponding values.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 Box 34"/>
          <p:cNvSpPr txBox="1">
            <a:spLocks noChangeArrowheads="1"/>
          </p:cNvSpPr>
          <p:nvPr/>
        </p:nvSpPr>
        <p:spPr bwMode="auto">
          <a:xfrm>
            <a:off x="21759" y="4572361"/>
            <a:ext cx="10080625" cy="10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Using the values to modify the costs, we see that </a:t>
            </a:r>
            <a:br>
              <a:rPr lang="en-US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no general strategy can possibly do any better.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315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5" grpId="0"/>
      <p:bldP spid="7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377820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4800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Complexity</a:t>
            </a:r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 of Strategy </a:t>
            </a:r>
            <a:r>
              <a:rPr lang="en-US" sz="44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Improvement</a:t>
            </a:r>
            <a:endParaRPr lang="en-US" sz="4400" dirty="0">
              <a:solidFill>
                <a:srgbClr val="0033CC"/>
              </a:solidFill>
              <a:latin typeface="+mj-lt"/>
            </a:endParaRPr>
          </a:p>
        </p:txBody>
      </p:sp>
      <p:sp>
        <p:nvSpPr>
          <p:cNvPr id="16" name="Text Box 34"/>
          <p:cNvSpPr txBox="1">
            <a:spLocks noChangeArrowheads="1"/>
          </p:cNvSpPr>
          <p:nvPr/>
        </p:nvSpPr>
        <p:spPr bwMode="auto">
          <a:xfrm>
            <a:off x="21761" y="1469928"/>
            <a:ext cx="10080625" cy="951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The Policy Iteration (PI) / Strategy Improvement (SI)</a:t>
            </a:r>
            <a:br>
              <a:rPr lang="en-US" sz="3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work very well in practice.</a:t>
            </a:r>
            <a:endParaRPr lang="en-US" sz="3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 Box 34"/>
          <p:cNvSpPr txBox="1">
            <a:spLocks noChangeArrowheads="1"/>
          </p:cNvSpPr>
          <p:nvPr/>
        </p:nvSpPr>
        <p:spPr bwMode="auto">
          <a:xfrm>
            <a:off x="21758" y="2536728"/>
            <a:ext cx="10080625" cy="951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They are families of algorithms, as we need to specify</a:t>
            </a:r>
            <a:br>
              <a:rPr lang="en-US" sz="3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which improving switches to perform.</a:t>
            </a:r>
            <a:endParaRPr lang="en-US" sz="3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 Box 34"/>
          <p:cNvSpPr txBox="1">
            <a:spLocks noChangeArrowheads="1"/>
          </p:cNvSpPr>
          <p:nvPr/>
        </p:nvSpPr>
        <p:spPr bwMode="auto">
          <a:xfrm>
            <a:off x="32643" y="3625299"/>
            <a:ext cx="10080625" cy="951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Perhaps the most natural is Howard’s original version:</a:t>
            </a:r>
            <a:br>
              <a:rPr lang="en-US" sz="3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Switch-All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: choose the best switch from each state. </a:t>
            </a:r>
            <a:endParaRPr lang="en-US" sz="3000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 Box 34"/>
              <p:cNvSpPr txBox="1">
                <a:spLocks noChangeArrowheads="1"/>
              </p:cNvSpPr>
              <p:nvPr/>
            </p:nvSpPr>
            <p:spPr bwMode="auto">
              <a:xfrm>
                <a:off x="21755" y="4713874"/>
                <a:ext cx="10080625" cy="117628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000" dirty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Switch-All</a:t>
                </a:r>
                <a:r>
                  <a:rPr lang="en-US" sz="30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is polynomial for discounted TBSGs.</a:t>
                </a:r>
                <a:b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Number of iterations is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sz="300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accPr>
                      <m:e>
                        <m:r>
                          <a:rPr lang="en-US" sz="30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𝑂</m:t>
                        </m:r>
                      </m:e>
                    </m:acc>
                    <m:d>
                      <m:dPr>
                        <m:ctrlPr>
                          <a:rPr lang="en-US" sz="30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3000" b="0" i="1" smtClean="0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fPr>
                          <m:num>
                            <m:r>
                              <a:rPr lang="en-US" sz="3000" b="0" i="1" smtClean="0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𝑚</m:t>
                            </m:r>
                          </m:num>
                          <m:den>
                            <m:r>
                              <a:rPr lang="en-US" sz="3000" b="0" i="1" smtClean="0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1</m:t>
                            </m:r>
                            <m:r>
                              <a:rPr lang="en-US" sz="3000" b="0" i="1" smtClean="0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−</m:t>
                            </m:r>
                            <m:r>
                              <a:rPr lang="en-US" sz="3000" b="0" i="1" smtClean="0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𝜆</m:t>
                            </m:r>
                          </m:den>
                        </m:f>
                      </m:e>
                    </m:d>
                    <m:r>
                      <a:rPr lang="en-US" sz="3000" b="0" i="1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.</m:t>
                    </m:r>
                  </m:oMath>
                </a14:m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4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55" y="4713874"/>
                <a:ext cx="10080625" cy="1176284"/>
              </a:xfrm>
              <a:prstGeom prst="rect">
                <a:avLst/>
              </a:prstGeom>
              <a:blipFill>
                <a:blip r:embed="rId2"/>
                <a:stretch>
                  <a:fillRect t="-9326" b="-518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 Box 34"/>
          <p:cNvSpPr txBox="1">
            <a:spLocks noChangeArrowheads="1"/>
          </p:cNvSpPr>
          <p:nvPr/>
        </p:nvSpPr>
        <p:spPr bwMode="auto">
          <a:xfrm>
            <a:off x="21755" y="5878646"/>
            <a:ext cx="10080625" cy="521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Switch-All 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is exponential even </a:t>
            </a:r>
            <a:r>
              <a:rPr lang="en-US" sz="3000" smtClean="0">
                <a:latin typeface="Times New Roman" pitchFamily="18" charset="0"/>
                <a:cs typeface="Times New Roman" pitchFamily="18" charset="0"/>
              </a:rPr>
              <a:t>for MDPs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 Box 34"/>
          <p:cNvSpPr txBox="1">
            <a:spLocks noChangeArrowheads="1"/>
          </p:cNvSpPr>
          <p:nvPr/>
        </p:nvSpPr>
        <p:spPr bwMode="auto">
          <a:xfrm>
            <a:off x="32638" y="6531789"/>
            <a:ext cx="10080625" cy="521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A randomized variant has a sub-exponential running time.</a:t>
            </a:r>
            <a:endParaRPr lang="en-US" sz="3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768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2" grpId="0"/>
      <p:bldP spid="13" grpId="0"/>
      <p:bldP spid="14" grpId="0"/>
      <p:bldP spid="15" grpId="0"/>
      <p:bldP spid="17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703260"/>
            <a:ext cx="10080625" cy="21531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7200" dirty="0" smtClean="0"/>
              <a:t>END of</a:t>
            </a:r>
            <a:br>
              <a:rPr lang="en-US" sz="7200" dirty="0" smtClean="0"/>
            </a:br>
            <a:r>
              <a:rPr lang="en-US" sz="7200" dirty="0" smtClean="0"/>
              <a:t>LECTURE 1</a:t>
            </a:r>
            <a:endParaRPr lang="he-IL" sz="7200" dirty="0"/>
          </a:p>
        </p:txBody>
      </p:sp>
    </p:spTree>
    <p:extLst>
      <p:ext uri="{BB962C8B-B14F-4D97-AF65-F5344CB8AC3E}">
        <p14:creationId xmlns:p14="http://schemas.microsoft.com/office/powerpoint/2010/main" val="4168278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ile:Backgammon l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9358" y="1313635"/>
            <a:ext cx="4621908" cy="3079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61"/>
          <p:cNvSpPr>
            <a:spLocks noChangeArrowheads="1"/>
          </p:cNvSpPr>
          <p:nvPr/>
        </p:nvSpPr>
        <p:spPr bwMode="auto">
          <a:xfrm>
            <a:off x="0" y="293525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6000" dirty="0">
                <a:solidFill>
                  <a:srgbClr val="0033CC"/>
                </a:solidFill>
              </a:rPr>
              <a:t>Backgammon</a:t>
            </a:r>
          </a:p>
        </p:txBody>
      </p:sp>
      <p:sp>
        <p:nvSpPr>
          <p:cNvPr id="4" name="Text Box 49"/>
          <p:cNvSpPr txBox="1">
            <a:spLocks noChangeArrowheads="1"/>
          </p:cNvSpPr>
          <p:nvPr/>
        </p:nvSpPr>
        <p:spPr bwMode="auto">
          <a:xfrm>
            <a:off x="0" y="4471280"/>
            <a:ext cx="10080625" cy="577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30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Backgammon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is a TBSG.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Box 49"/>
              <p:cNvSpPr txBox="1">
                <a:spLocks noChangeArrowheads="1"/>
              </p:cNvSpPr>
              <p:nvPr/>
            </p:nvSpPr>
            <p:spPr bwMode="auto">
              <a:xfrm>
                <a:off x="-1710" y="5037215"/>
                <a:ext cx="10080625" cy="57720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 single cost/reward of </a:t>
                </a:r>
                <a14:m>
                  <m:oMath xmlns:m="http://schemas.openxmlformats.org/officeDocument/2006/math">
                    <m:r>
                      <a:rPr lang="en-US" sz="3000" i="1" dirty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3000" i="1" dirty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or </a:t>
                </a:r>
                <a14:m>
                  <m:oMath xmlns:m="http://schemas.openxmlformats.org/officeDocument/2006/math">
                    <m:r>
                      <a:rPr lang="en-US" sz="3000" i="1" dirty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3000" i="1" dirty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in the last move.</a:t>
                </a:r>
                <a:endParaRPr lang="en-US" sz="3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710" y="5037215"/>
                <a:ext cx="10080625" cy="577209"/>
              </a:xfrm>
              <a:prstGeom prst="rect">
                <a:avLst/>
              </a:prstGeom>
              <a:blipFill>
                <a:blip r:embed="rId3"/>
                <a:stretch>
                  <a:fillRect t="-9474" b="-31579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 Box 49"/>
          <p:cNvSpPr txBox="1">
            <a:spLocks noChangeArrowheads="1"/>
          </p:cNvSpPr>
          <p:nvPr/>
        </p:nvSpPr>
        <p:spPr bwMode="auto">
          <a:xfrm>
            <a:off x="6854" y="5603150"/>
            <a:ext cx="10080625" cy="577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huge number of vertices/states.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Box 49"/>
          <p:cNvSpPr txBox="1">
            <a:spLocks noChangeArrowheads="1"/>
          </p:cNvSpPr>
          <p:nvPr/>
        </p:nvSpPr>
        <p:spPr bwMode="auto">
          <a:xfrm>
            <a:off x="5144" y="6169085"/>
            <a:ext cx="10080625" cy="577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Can it be solved in </a:t>
            </a:r>
            <a:r>
              <a:rPr lang="en-US" sz="30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polynomial time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the number of states?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Box 49"/>
          <p:cNvSpPr txBox="1">
            <a:spLocks noChangeArrowheads="1"/>
          </p:cNvSpPr>
          <p:nvPr/>
        </p:nvSpPr>
        <p:spPr bwMode="auto">
          <a:xfrm>
            <a:off x="3434" y="6735019"/>
            <a:ext cx="10080625" cy="577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(We are not going to solve backgammon in this course.)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07255" y="1654849"/>
            <a:ext cx="2954445" cy="7792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Author: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Ptkfgs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Wikimedia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Commons, 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free media 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repository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9278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61"/>
          <p:cNvSpPr>
            <a:spLocks noChangeArrowheads="1"/>
          </p:cNvSpPr>
          <p:nvPr/>
        </p:nvSpPr>
        <p:spPr bwMode="auto">
          <a:xfrm>
            <a:off x="0" y="314073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6000" dirty="0" smtClean="0">
                <a:solidFill>
                  <a:srgbClr val="0033CC"/>
                </a:solidFill>
              </a:rPr>
              <a:t>Chess</a:t>
            </a:r>
            <a:endParaRPr lang="en-US" sz="6000" dirty="0">
              <a:solidFill>
                <a:srgbClr val="0033CC"/>
              </a:solidFill>
            </a:endParaRPr>
          </a:p>
        </p:txBody>
      </p:sp>
      <p:sp>
        <p:nvSpPr>
          <p:cNvPr id="4" name="Text Box 49"/>
          <p:cNvSpPr txBox="1">
            <a:spLocks noChangeArrowheads="1"/>
          </p:cNvSpPr>
          <p:nvPr/>
        </p:nvSpPr>
        <p:spPr bwMode="auto">
          <a:xfrm>
            <a:off x="0" y="4224707"/>
            <a:ext cx="10080625" cy="577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30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Chess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is a </a:t>
            </a:r>
            <a:r>
              <a:rPr lang="en-US" sz="3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deterministic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TBSG.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Box 49"/>
              <p:cNvSpPr txBox="1">
                <a:spLocks noChangeArrowheads="1"/>
              </p:cNvSpPr>
              <p:nvPr/>
            </p:nvSpPr>
            <p:spPr bwMode="auto">
              <a:xfrm>
                <a:off x="-1710" y="4793208"/>
                <a:ext cx="10080625" cy="57720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 single cost/reward of </a:t>
                </a:r>
                <a14:m>
                  <m:oMath xmlns:m="http://schemas.openxmlformats.org/officeDocument/2006/math">
                    <m:r>
                      <a:rPr lang="en-US" sz="3000" b="0" i="1" dirty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3000" b="0" i="1" dirty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3000" i="1" dirty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or </a:t>
                </a:r>
                <a14:m>
                  <m:oMath xmlns:m="http://schemas.openxmlformats.org/officeDocument/2006/math">
                    <m:r>
                      <a:rPr lang="en-US" sz="3000" b="0" i="1" dirty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3000" i="1" dirty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in the last move.</a:t>
                </a:r>
                <a:endParaRPr lang="en-US" sz="3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710" y="4793208"/>
                <a:ext cx="10080625" cy="577209"/>
              </a:xfrm>
              <a:prstGeom prst="rect">
                <a:avLst/>
              </a:prstGeom>
              <a:blipFill>
                <a:blip r:embed="rId2"/>
                <a:stretch>
                  <a:fillRect t="-9474" b="-31579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 Box 49"/>
          <p:cNvSpPr txBox="1">
            <a:spLocks noChangeArrowheads="1"/>
          </p:cNvSpPr>
          <p:nvPr/>
        </p:nvSpPr>
        <p:spPr bwMode="auto">
          <a:xfrm>
            <a:off x="6854" y="5361709"/>
            <a:ext cx="10080625" cy="577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“Threefold 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repetition of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position”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File:ChessStartingPositio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1421" y="1532493"/>
            <a:ext cx="3717782" cy="2472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410962" y="2148069"/>
            <a:ext cx="2671282" cy="6647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Attribution: Bubba73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English Wikipedia</a:t>
            </a:r>
          </a:p>
        </p:txBody>
      </p:sp>
      <p:sp>
        <p:nvSpPr>
          <p:cNvPr id="12" name="Text Box 49"/>
          <p:cNvSpPr txBox="1">
            <a:spLocks noChangeArrowheads="1"/>
          </p:cNvSpPr>
          <p:nvPr/>
        </p:nvSpPr>
        <p:spPr bwMode="auto">
          <a:xfrm>
            <a:off x="5144" y="5930210"/>
            <a:ext cx="10080625" cy="577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“Fivefold 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repetition of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position” (added 2014)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Box 49"/>
          <p:cNvSpPr txBox="1">
            <a:spLocks noChangeArrowheads="1"/>
          </p:cNvSpPr>
          <p:nvPr/>
        </p:nvSpPr>
        <p:spPr bwMode="auto">
          <a:xfrm>
            <a:off x="13708" y="6498711"/>
            <a:ext cx="10080625" cy="577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3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Zermelo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’s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Theorem (1913)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8567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12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057" name="Rectangle 73"/>
          <p:cNvSpPr>
            <a:spLocks noChangeArrowheads="1"/>
          </p:cNvSpPr>
          <p:nvPr/>
        </p:nvSpPr>
        <p:spPr bwMode="auto">
          <a:xfrm>
            <a:off x="0" y="100012"/>
            <a:ext cx="10080625" cy="12604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4400" dirty="0" smtClean="0">
                <a:solidFill>
                  <a:schemeClr val="accent2"/>
                </a:solidFill>
              </a:rPr>
              <a:t>A simple TBSG</a:t>
            </a:r>
            <a:endParaRPr lang="en-US" sz="4400" dirty="0"/>
          </a:p>
        </p:txBody>
      </p:sp>
      <p:sp>
        <p:nvSpPr>
          <p:cNvPr id="57" name="Oval 30"/>
          <p:cNvSpPr>
            <a:spLocks noChangeAspect="1" noChangeArrowheads="1"/>
          </p:cNvSpPr>
          <p:nvPr/>
        </p:nvSpPr>
        <p:spPr bwMode="auto">
          <a:xfrm>
            <a:off x="7420927" y="2852102"/>
            <a:ext cx="575310" cy="528320"/>
          </a:xfrm>
          <a:prstGeom prst="ellipse">
            <a:avLst/>
          </a:prstGeom>
          <a:solidFill>
            <a:srgbClr val="FF0000">
              <a:alpha val="75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36" name="Oval 30"/>
          <p:cNvSpPr>
            <a:spLocks noChangeAspect="1" noChangeArrowheads="1"/>
          </p:cNvSpPr>
          <p:nvPr/>
        </p:nvSpPr>
        <p:spPr bwMode="auto">
          <a:xfrm>
            <a:off x="4873307" y="2852102"/>
            <a:ext cx="575310" cy="528320"/>
          </a:xfrm>
          <a:prstGeom prst="ellipse">
            <a:avLst/>
          </a:prstGeom>
          <a:solidFill>
            <a:srgbClr val="008000">
              <a:alpha val="75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40" name="Rectangle 39"/>
          <p:cNvSpPr>
            <a:spLocks noChangeAspect="1"/>
          </p:cNvSpPr>
          <p:nvPr/>
        </p:nvSpPr>
        <p:spPr bwMode="auto">
          <a:xfrm>
            <a:off x="5040312" y="4624387"/>
            <a:ext cx="241300" cy="241300"/>
          </a:xfrm>
          <a:prstGeom prst="rect">
            <a:avLst/>
          </a:prstGeom>
          <a:solidFill>
            <a:srgbClr val="00B0F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smtClean="0">
              <a:ln>
                <a:noFill/>
              </a:ln>
              <a:effectLst/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cxnSp>
        <p:nvCxnSpPr>
          <p:cNvPr id="50" name="Straight Arrow Connector 49"/>
          <p:cNvCxnSpPr>
            <a:stCxn id="36" idx="4"/>
            <a:endCxn id="40" idx="0"/>
          </p:cNvCxnSpPr>
          <p:nvPr/>
        </p:nvCxnSpPr>
        <p:spPr bwMode="auto">
          <a:xfrm rot="5400000">
            <a:off x="4538980" y="4002404"/>
            <a:ext cx="1243965" cy="1588"/>
          </a:xfrm>
          <a:prstGeom prst="straightConnector1">
            <a:avLst/>
          </a:prstGeom>
          <a:solidFill>
            <a:srgbClr val="00B8FF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5" name="Shape 86"/>
          <p:cNvCxnSpPr>
            <a:stCxn id="40" idx="1"/>
            <a:endCxn id="74" idx="5"/>
          </p:cNvCxnSpPr>
          <p:nvPr/>
        </p:nvCxnSpPr>
        <p:spPr bwMode="auto">
          <a:xfrm rot="10800000">
            <a:off x="2816746" y="3303051"/>
            <a:ext cx="2223567" cy="1441986"/>
          </a:xfrm>
          <a:prstGeom prst="curvedConnector2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70" name="Shape 86"/>
          <p:cNvCxnSpPr>
            <a:stCxn id="40" idx="3"/>
            <a:endCxn id="57" idx="4"/>
          </p:cNvCxnSpPr>
          <p:nvPr/>
        </p:nvCxnSpPr>
        <p:spPr bwMode="auto">
          <a:xfrm flipV="1">
            <a:off x="5281612" y="3380422"/>
            <a:ext cx="2426970" cy="1364615"/>
          </a:xfrm>
          <a:prstGeom prst="curvedConnector2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74" name="Oval 30"/>
          <p:cNvSpPr>
            <a:spLocks noChangeAspect="1" noChangeArrowheads="1"/>
          </p:cNvSpPr>
          <p:nvPr/>
        </p:nvSpPr>
        <p:spPr bwMode="auto">
          <a:xfrm>
            <a:off x="2325687" y="2852102"/>
            <a:ext cx="575310" cy="528320"/>
          </a:xfrm>
          <a:prstGeom prst="ellipse">
            <a:avLst/>
          </a:prstGeom>
          <a:solidFill>
            <a:srgbClr val="FF0000">
              <a:alpha val="75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76" name="Rectangle 75"/>
          <p:cNvSpPr>
            <a:spLocks noChangeAspect="1"/>
          </p:cNvSpPr>
          <p:nvPr/>
        </p:nvSpPr>
        <p:spPr bwMode="auto">
          <a:xfrm>
            <a:off x="2506662" y="4624387"/>
            <a:ext cx="241300" cy="241300"/>
          </a:xfrm>
          <a:prstGeom prst="rect">
            <a:avLst/>
          </a:prstGeom>
          <a:solidFill>
            <a:srgbClr val="00B0F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smtClean="0">
              <a:ln>
                <a:noFill/>
              </a:ln>
              <a:effectLst/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cxnSp>
        <p:nvCxnSpPr>
          <p:cNvPr id="77" name="Straight Arrow Connector 76"/>
          <p:cNvCxnSpPr>
            <a:stCxn id="74" idx="4"/>
            <a:endCxn id="76" idx="0"/>
          </p:cNvCxnSpPr>
          <p:nvPr/>
        </p:nvCxnSpPr>
        <p:spPr bwMode="auto">
          <a:xfrm rot="16200000" flipH="1">
            <a:off x="1998345" y="3995419"/>
            <a:ext cx="1243965" cy="13970"/>
          </a:xfrm>
          <a:prstGeom prst="straightConnector1">
            <a:avLst/>
          </a:prstGeom>
          <a:solidFill>
            <a:srgbClr val="00B8FF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0" name="Straight Arrow Connector 79"/>
          <p:cNvCxnSpPr>
            <a:stCxn id="74" idx="6"/>
            <a:endCxn id="36" idx="2"/>
          </p:cNvCxnSpPr>
          <p:nvPr/>
        </p:nvCxnSpPr>
        <p:spPr bwMode="auto">
          <a:xfrm>
            <a:off x="2900997" y="3116262"/>
            <a:ext cx="1972310" cy="1588"/>
          </a:xfrm>
          <a:prstGeom prst="straightConnector1">
            <a:avLst/>
          </a:prstGeom>
          <a:solidFill>
            <a:srgbClr val="00B8FF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4" name="Shape 86"/>
          <p:cNvCxnSpPr>
            <a:stCxn id="76" idx="3"/>
            <a:endCxn id="36" idx="3"/>
          </p:cNvCxnSpPr>
          <p:nvPr/>
        </p:nvCxnSpPr>
        <p:spPr bwMode="auto">
          <a:xfrm flipV="1">
            <a:off x="2747962" y="3303051"/>
            <a:ext cx="2209597" cy="1441986"/>
          </a:xfrm>
          <a:prstGeom prst="curvedConnector2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97" name="Shape 86"/>
          <p:cNvCxnSpPr>
            <a:stCxn id="76" idx="1"/>
            <a:endCxn id="74" idx="2"/>
          </p:cNvCxnSpPr>
          <p:nvPr/>
        </p:nvCxnSpPr>
        <p:spPr bwMode="auto">
          <a:xfrm rot="10800000">
            <a:off x="2325688" y="3116263"/>
            <a:ext cx="180975" cy="1628775"/>
          </a:xfrm>
          <a:prstGeom prst="curvedConnector3">
            <a:avLst>
              <a:gd name="adj1" fmla="val 411792"/>
            </a:avLst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22" name="Curved Connector 121"/>
          <p:cNvCxnSpPr>
            <a:stCxn id="57" idx="0"/>
            <a:endCxn id="74" idx="0"/>
          </p:cNvCxnSpPr>
          <p:nvPr/>
        </p:nvCxnSpPr>
        <p:spPr bwMode="auto">
          <a:xfrm rot="16200000" flipV="1">
            <a:off x="5160962" y="304482"/>
            <a:ext cx="1588" cy="5095240"/>
          </a:xfrm>
          <a:prstGeom prst="curvedConnector3">
            <a:avLst>
              <a:gd name="adj1" fmla="val 64688496"/>
            </a:avLst>
          </a:prstGeom>
          <a:solidFill>
            <a:srgbClr val="00B8FF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26" name="Curved Connector 125"/>
          <p:cNvCxnSpPr>
            <a:stCxn id="57" idx="1"/>
            <a:endCxn id="36" idx="7"/>
          </p:cNvCxnSpPr>
          <p:nvPr/>
        </p:nvCxnSpPr>
        <p:spPr bwMode="auto">
          <a:xfrm rot="16200000" flipV="1">
            <a:off x="6434772" y="1859066"/>
            <a:ext cx="1588" cy="2140814"/>
          </a:xfrm>
          <a:prstGeom prst="curvedConnector3">
            <a:avLst>
              <a:gd name="adj1" fmla="val 19267695"/>
            </a:avLst>
          </a:prstGeom>
          <a:solidFill>
            <a:srgbClr val="00B8FF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29" name="Curved Connector 128"/>
          <p:cNvCxnSpPr>
            <a:stCxn id="36" idx="5"/>
            <a:endCxn id="57" idx="3"/>
          </p:cNvCxnSpPr>
          <p:nvPr/>
        </p:nvCxnSpPr>
        <p:spPr bwMode="auto">
          <a:xfrm rot="16200000" flipH="1">
            <a:off x="6434772" y="2232644"/>
            <a:ext cx="1588" cy="2140814"/>
          </a:xfrm>
          <a:prstGeom prst="curvedConnector3">
            <a:avLst>
              <a:gd name="adj1" fmla="val 19267695"/>
            </a:avLst>
          </a:prstGeom>
          <a:solidFill>
            <a:srgbClr val="00B8FF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pic>
        <p:nvPicPr>
          <p:cNvPr id="155" name="Picture 67" descr="TP_tmp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522912" y="4506913"/>
            <a:ext cx="183172" cy="47624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156" name="Picture 67" descr="TP_tmp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578665" y="4506913"/>
            <a:ext cx="183172" cy="47624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157" name="TextBox 156"/>
          <p:cNvSpPr txBox="1"/>
          <p:nvPr/>
        </p:nvSpPr>
        <p:spPr>
          <a:xfrm>
            <a:off x="3532187" y="2573337"/>
            <a:ext cx="723900" cy="6075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endParaRPr lang="he-IL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1" name="TextBox 160"/>
          <p:cNvSpPr txBox="1"/>
          <p:nvPr/>
        </p:nvSpPr>
        <p:spPr>
          <a:xfrm>
            <a:off x="4799012" y="1246187"/>
            <a:ext cx="723900" cy="6075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endParaRPr lang="he-IL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2" name="TextBox 161"/>
          <p:cNvSpPr txBox="1"/>
          <p:nvPr/>
        </p:nvSpPr>
        <p:spPr>
          <a:xfrm>
            <a:off x="5884862" y="2090737"/>
            <a:ext cx="1025525" cy="6075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endParaRPr lang="he-IL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" name="TextBox 162"/>
          <p:cNvSpPr txBox="1"/>
          <p:nvPr/>
        </p:nvSpPr>
        <p:spPr>
          <a:xfrm>
            <a:off x="5945187" y="3051648"/>
            <a:ext cx="1025525" cy="6075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he-IL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4" name="TextBox 163"/>
          <p:cNvSpPr txBox="1"/>
          <p:nvPr/>
        </p:nvSpPr>
        <p:spPr>
          <a:xfrm>
            <a:off x="5100637" y="3715223"/>
            <a:ext cx="723900" cy="6075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endParaRPr lang="he-IL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7" name="TextBox 166"/>
          <p:cNvSpPr txBox="1"/>
          <p:nvPr/>
        </p:nvSpPr>
        <p:spPr>
          <a:xfrm>
            <a:off x="1940587" y="3622012"/>
            <a:ext cx="723900" cy="6075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40</a:t>
            </a:r>
            <a:endParaRPr lang="he-IL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8" name="Picture 70" descr="TP_tmp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024062" y="4410868"/>
            <a:ext cx="187447" cy="4873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169" name="Picture 71" descr="TP_tmp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049587" y="4413249"/>
            <a:ext cx="185616" cy="482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170" name="Text Box 49"/>
          <p:cNvSpPr txBox="1">
            <a:spLocks noChangeArrowheads="1"/>
          </p:cNvSpPr>
          <p:nvPr/>
        </p:nvSpPr>
        <p:spPr bwMode="auto">
          <a:xfrm>
            <a:off x="418306" y="6254213"/>
            <a:ext cx="9244013" cy="951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Objective: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MAX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3000" b="1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b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0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expected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limiting average reward </a:t>
            </a:r>
            <a:r>
              <a:rPr lang="en-US" sz="3000" dirty="0" smtClean="0">
                <a:solidFill>
                  <a:srgbClr val="99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 turn </a:t>
            </a:r>
            <a:endParaRPr lang="en-US" sz="3000" dirty="0">
              <a:solidFill>
                <a:srgbClr val="99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73" name="Straight Arrow Connector 172"/>
          <p:cNvCxnSpPr>
            <a:stCxn id="36" idx="4"/>
            <a:endCxn id="40" idx="0"/>
          </p:cNvCxnSpPr>
          <p:nvPr/>
        </p:nvCxnSpPr>
        <p:spPr bwMode="auto">
          <a:xfrm rot="5400000">
            <a:off x="4538980" y="4002404"/>
            <a:ext cx="1243965" cy="1588"/>
          </a:xfrm>
          <a:prstGeom prst="straightConnector1">
            <a:avLst/>
          </a:prstGeom>
          <a:solidFill>
            <a:srgbClr val="00B8FF"/>
          </a:solidFill>
          <a:ln w="50800" cap="flat" cmpd="sng" algn="ctr">
            <a:solidFill>
              <a:srgbClr val="00B05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6" name="Curved Connector 175"/>
          <p:cNvCxnSpPr>
            <a:stCxn id="57" idx="1"/>
            <a:endCxn id="36" idx="7"/>
          </p:cNvCxnSpPr>
          <p:nvPr/>
        </p:nvCxnSpPr>
        <p:spPr bwMode="auto">
          <a:xfrm rot="16200000" flipV="1">
            <a:off x="6434772" y="1859066"/>
            <a:ext cx="1588" cy="2140814"/>
          </a:xfrm>
          <a:prstGeom prst="curvedConnector3">
            <a:avLst>
              <a:gd name="adj1" fmla="val 19267695"/>
            </a:avLst>
          </a:prstGeom>
          <a:solidFill>
            <a:srgbClr val="00B8FF"/>
          </a:solidFill>
          <a:ln w="508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79" name="Straight Arrow Connector 178"/>
          <p:cNvCxnSpPr>
            <a:stCxn id="74" idx="4"/>
            <a:endCxn id="76" idx="0"/>
          </p:cNvCxnSpPr>
          <p:nvPr/>
        </p:nvCxnSpPr>
        <p:spPr bwMode="auto">
          <a:xfrm rot="16200000" flipH="1">
            <a:off x="1998345" y="3995419"/>
            <a:ext cx="1243965" cy="13970"/>
          </a:xfrm>
          <a:prstGeom prst="straightConnector1">
            <a:avLst/>
          </a:prstGeom>
          <a:solidFill>
            <a:srgbClr val="00B8FF"/>
          </a:solidFill>
          <a:ln w="508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72" name="Oval 74"/>
          <p:cNvSpPr>
            <a:spLocks noChangeAspect="1" noChangeArrowheads="1"/>
          </p:cNvSpPr>
          <p:nvPr/>
        </p:nvSpPr>
        <p:spPr bwMode="auto">
          <a:xfrm>
            <a:off x="5071268" y="3034506"/>
            <a:ext cx="179388" cy="163512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pic>
        <p:nvPicPr>
          <p:cNvPr id="183" name="Picture 182" descr="TP_tmp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 cstate="print"/>
          <a:stretch>
            <a:fillRect/>
          </a:stretch>
        </p:blipFill>
        <p:spPr bwMode="auto">
          <a:xfrm>
            <a:off x="1318233" y="2151061"/>
            <a:ext cx="1237153" cy="488112"/>
          </a:xfrm>
          <a:prstGeom prst="rect">
            <a:avLst/>
          </a:prstGeom>
          <a:noFill/>
          <a:ln/>
          <a:effectLst/>
        </p:spPr>
      </p:pic>
      <p:pic>
        <p:nvPicPr>
          <p:cNvPr id="185" name="Picture 184" descr="TP_tmp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 cstate="print"/>
          <a:stretch>
            <a:fillRect/>
          </a:stretch>
        </p:blipFill>
        <p:spPr bwMode="auto">
          <a:xfrm>
            <a:off x="4497385" y="2151061"/>
            <a:ext cx="1237155" cy="488113"/>
          </a:xfrm>
          <a:prstGeom prst="rect">
            <a:avLst/>
          </a:prstGeom>
          <a:noFill/>
          <a:ln/>
          <a:effectLst/>
        </p:spPr>
      </p:pic>
      <p:pic>
        <p:nvPicPr>
          <p:cNvPr id="187" name="Picture 186" descr="TP_tmp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 cstate="print"/>
          <a:stretch>
            <a:fillRect/>
          </a:stretch>
        </p:blipFill>
        <p:spPr bwMode="auto">
          <a:xfrm>
            <a:off x="8177210" y="2874961"/>
            <a:ext cx="1237158" cy="488114"/>
          </a:xfrm>
          <a:prstGeom prst="rect">
            <a:avLst/>
          </a:prstGeom>
          <a:noFill/>
          <a:ln/>
          <a:effectLst/>
        </p:spPr>
      </p:pic>
      <p:pic>
        <p:nvPicPr>
          <p:cNvPr id="193" name="Picture 192" descr="TP_tmp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7" cstate="print"/>
          <a:stretch>
            <a:fillRect/>
          </a:stretch>
        </p:blipFill>
        <p:spPr bwMode="auto">
          <a:xfrm>
            <a:off x="2040393" y="5327737"/>
            <a:ext cx="5999839" cy="488175"/>
          </a:xfrm>
          <a:prstGeom prst="rect">
            <a:avLst/>
          </a:prstGeom>
          <a:noFill/>
          <a:ln/>
          <a:effectLst/>
        </p:spPr>
      </p:pic>
      <p:sp>
        <p:nvSpPr>
          <p:cNvPr id="38" name="Text Box 59"/>
          <p:cNvSpPr txBox="1">
            <a:spLocks noChangeArrowheads="1"/>
          </p:cNvSpPr>
          <p:nvPr/>
        </p:nvSpPr>
        <p:spPr bwMode="auto">
          <a:xfrm>
            <a:off x="0" y="5171032"/>
            <a:ext cx="10080625" cy="9510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 players keep using the same actions,</a:t>
            </a:r>
            <a:b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 get a </a:t>
            </a:r>
            <a:r>
              <a:rPr lang="en-US" sz="30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Markov chain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066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6152E-7 1.70132E-6 L 0.00016 0.21529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6 0.21529 C 0.02078 0.21634 0.04141 0.2176 0.06141 0.21382 C 0.0814 0.21025 0.10077 0.20269 0.12061 0.19387 C 0.14029 0.18525 0.16234 0.17475 0.17981 0.16194 C 0.19713 0.14934 0.2132 0.13316 0.22485 0.11783 C 0.23681 0.10229 0.24532 0.08864 0.25067 0.06889 C 0.25587 0.04936 0.25602 0.02478 0.2565 0.00063 " pathEditMode="relative" rAng="0" ptsTypes="aaaaaaA">
                                      <p:cBhvr>
                                        <p:cTn id="22" dur="20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8" y="-1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0" presetClass="path" presetSubtype="0" accel="50000" decel="5000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5539 1.70132E-6 C 0.25193 -0.0084 0.24847 -0.01659 0.23697 -0.02605 C 0.22548 -0.0355 0.20422 -0.05062 0.18643 -0.05671 C 0.16864 -0.0628 0.15179 -0.06364 0.13022 -0.0628 C 0.10864 -0.06196 0.07385 -0.05797 0.05668 -0.05209 C 0.03952 -0.04621 0.0359 -0.03613 0.02693 -0.02752 C 0.01795 -0.01891 0.01039 -0.00945 0.00283 1.70132E-6 " pathEditMode="relative" rAng="0" ptsTypes="aaaaaaA">
                                      <p:cBhvr>
                                        <p:cTn id="30" dur="20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6" y="-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accel="50000" decel="5000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63 1.70132E-6 L 0.00079 0.21529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0" presetClass="path" presetSubtype="0" accel="50000" decel="50000" fill="hold" grpId="5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6 0.21529 C -0.01574 0.21487 -0.03149 0.21445 -0.04865 0.21067 C -0.06597 0.20689 -0.0866 0.19954 -0.10313 0.19239 C -0.11951 0.18504 -0.13194 0.17874 -0.14722 0.16656 C -0.16249 0.15459 -0.18154 0.13841 -0.19477 0.11972 C -0.208 0.10103 -0.22059 0.06994 -0.22642 0.05482 C -0.2324 0.0397 -0.22595 0.03823 -0.22988 0.02919 C -0.23398 0.01995 -0.24216 0.01008 -0.25019 0.00042 " pathEditMode="relative" rAng="0" ptsTypes="aaaaaaaA">
                                      <p:cBhvr>
                                        <p:cTn id="38" dur="20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" y="-1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path" presetSubtype="0" accel="50000" decel="50000" fill="hold" grpId="6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5366 -0.00231 L -0.25035 0.21529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1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0" grpId="0"/>
      <p:bldP spid="172" grpId="0" animBg="1"/>
      <p:bldP spid="172" grpId="1" animBg="1"/>
      <p:bldP spid="172" grpId="2" animBg="1"/>
      <p:bldP spid="172" grpId="3" animBg="1"/>
      <p:bldP spid="172" grpId="4" animBg="1"/>
      <p:bldP spid="172" grpId="5" animBg="1"/>
      <p:bldP spid="172" grpId="6" animBg="1"/>
      <p:bldP spid="38" grpId="0"/>
      <p:bldP spid="38" grpId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FONTSIZE" val="10"/>
  <p:tag name="DEFAULTWORDWRAP" val="0"/>
  <p:tag name="DEFAULTWIDTH" val="348"/>
  <p:tag name="DEFAULTHEIGHT" val="20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\frac15$&#10;\end{document}&#10;"/>
  <p:tag name="EXTERNALNAME" val="TP_tmp"/>
  <p:tag name="BLEND" val="0"/>
  <p:tag name="TRANSPARENT" val="0"/>
  <p:tag name="RESOLUTION" val="300"/>
  <p:tag name="WORKAROUNDTRANSPARENCYBUG" val="0"/>
  <p:tag name="ALLOWFONTSUBSTITUTION" val="0"/>
  <p:tag name="BITMAPFORMAT" val="png256"/>
  <p:tag name="ORIGWIDTH" val="6"/>
  <p:tag name="PICTUREFILESIZE" val="100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\frac13$&#10;\end{document}&#10;"/>
  <p:tag name="EXTERNALNAME" val="TP_tmp"/>
  <p:tag name="BLEND" val="0"/>
  <p:tag name="TRANSPARENT" val="0"/>
  <p:tag name="RESOLUTION" val="300"/>
  <p:tag name="WORKAROUNDTRANSPARENCYBUG" val="0"/>
  <p:tag name="ALLOWFONTSUBSTITUTION" val="0"/>
  <p:tag name="BITMAPFORMAT" val="png256"/>
  <p:tag name="ORIGWIDTH" val="6"/>
  <p:tag name="PICTUREFILESIZE" val="1007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\frac23$&#10;\end{document}&#10;"/>
  <p:tag name="EXTERNALNAME" val="TP_tmp"/>
  <p:tag name="BLEND" val="0"/>
  <p:tag name="TRANSPARENT" val="0"/>
  <p:tag name="RESOLUTION" val="300"/>
  <p:tag name="WORKAROUNDTRANSPARENCYBUG" val="0"/>
  <p:tag name="ALLOWFONTSUBSTITUTION" val="0"/>
  <p:tag name="BITMAPFORMAT" val="png256"/>
  <p:tag name="ORIGWIDTH" val="6"/>
  <p:tag name="PICTUREFILESIZE" val="103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\color[rgb]{0,0,1}&#10;$0$&#10;\end{document}&#10;"/>
  <p:tag name="FILENAME" val="TP_tmp"/>
  <p:tag name="FORMAT" val="png256"/>
  <p:tag name="RES" val="300"/>
  <p:tag name="BLEND" val="0"/>
  <p:tag name="TRANSPARENT" val="0"/>
  <p:tag name="TBUG" val="0"/>
  <p:tag name="ALLOWFS" val="0"/>
  <p:tag name="ORIGWIDTH" val="5"/>
  <p:tag name="PICTUREFILESIZE" val="986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\frac25$&#10;\end{document}&#10;"/>
  <p:tag name="EXTERNALNAME" val="TP_tmp"/>
  <p:tag name="BLEND" val="0"/>
  <p:tag name="TRANSPARENT" val="0"/>
  <p:tag name="RESOLUTION" val="300"/>
  <p:tag name="WORKAROUNDTRANSPARENCYBUG" val="0"/>
  <p:tag name="ALLOWFONTSUBSTITUTION" val="0"/>
  <p:tag name="BITMAPFORMAT" val="png256"/>
  <p:tag name="ORIGWIDTH" val="6"/>
  <p:tag name="PICTUREFILESIZE" val="1030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\frac25$&#10;\end{document}&#10;"/>
  <p:tag name="EXTERNALNAME" val="TP_tmp"/>
  <p:tag name="BLEND" val="0"/>
  <p:tag name="TRANSPARENT" val="0"/>
  <p:tag name="RESOLUTION" val="300"/>
  <p:tag name="WORKAROUNDTRANSPARENCYBUG" val="0"/>
  <p:tag name="ALLOWFONTSUBSTITUTION" val="0"/>
  <p:tag name="BITMAPFORMAT" val="png256"/>
  <p:tag name="ORIGWIDTH" val="6"/>
  <p:tag name="PICTUREFILESIZE" val="1030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\frac15$&#10;\end{document}&#10;"/>
  <p:tag name="EXTERNALNAME" val="TP_tmp"/>
  <p:tag name="BLEND" val="0"/>
  <p:tag name="TRANSPARENT" val="0"/>
  <p:tag name="RESOLUTION" val="300"/>
  <p:tag name="WORKAROUNDTRANSPARENCYBUG" val="0"/>
  <p:tag name="ALLOWFONTSUBSTITUTION" val="0"/>
  <p:tag name="BITMAPFORMAT" val="png256"/>
  <p:tag name="ORIGWIDTH" val="6"/>
  <p:tag name="PICTUREFILESIZE" val="1004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\frac13$&#10;\end{document}&#10;"/>
  <p:tag name="EXTERNALNAME" val="TP_tmp"/>
  <p:tag name="BLEND" val="0"/>
  <p:tag name="TRANSPARENT" val="0"/>
  <p:tag name="RESOLUTION" val="300"/>
  <p:tag name="WORKAROUNDTRANSPARENCYBUG" val="0"/>
  <p:tag name="ALLOWFONTSUBSTITUTION" val="0"/>
  <p:tag name="BITMAPFORMAT" val="png256"/>
  <p:tag name="ORIGWIDTH" val="6"/>
  <p:tag name="PICTUREFILESIZE" val="1007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\frac23$&#10;\end{document}&#10;"/>
  <p:tag name="EXTERNALNAME" val="TP_tmp"/>
  <p:tag name="BLEND" val="0"/>
  <p:tag name="TRANSPARENT" val="0"/>
  <p:tag name="RESOLUTION" val="300"/>
  <p:tag name="WORKAROUNDTRANSPARENCYBUG" val="0"/>
  <p:tag name="ALLOWFONTSUBSTITUTION" val="0"/>
  <p:tag name="BITMAPFORMAT" val="png256"/>
  <p:tag name="ORIGWIDTH" val="6"/>
  <p:tag name="PICTUREFILESIZE" val="1033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\color[rgb]{0,0,1}&#10;$0$&#10;\end{document}&#10;"/>
  <p:tag name="FILENAME" val="TP_tmp"/>
  <p:tag name="FORMAT" val="png256"/>
  <p:tag name="RES" val="300"/>
  <p:tag name="BLEND" val="0"/>
  <p:tag name="TRANSPARENT" val="0"/>
  <p:tag name="TBUG" val="0"/>
  <p:tag name="ALLOWFS" val="0"/>
  <p:tag name="ORIGWIDTH" val="5"/>
  <p:tag name="PICTUREFILESIZE" val="98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\frac25$&#10;\end{document}&#10;"/>
  <p:tag name="EXTERNALNAME" val="TP_tmp"/>
  <p:tag name="BLEND" val="0"/>
  <p:tag name="TRANSPARENT" val="0"/>
  <p:tag name="RESOLUTION" val="300"/>
  <p:tag name="WORKAROUNDTRANSPARENCYBUG" val="0"/>
  <p:tag name="ALLOWFONTSUBSTITUTION" val="0"/>
  <p:tag name="BITMAPFORMAT" val="png256"/>
  <p:tag name="ORIGWIDTH" val="6"/>
  <p:tag name="PICTUREFILESIZE" val="1030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\frac12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5"/>
  <p:tag name="PICTUREFILESIZE" val="1307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\frac12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5"/>
  <p:tag name="PICTUREFILESIZE" val="1307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\frac35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5"/>
  <p:tag name="PICTUREFILESIZE" val="1504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\frac25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5"/>
  <p:tag name="PICTUREFILESIZE" val="1480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p_1=\frac{5}{11}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33"/>
  <p:tag name="PICTUREFILESIZE" val="2543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p_1=\frac{4}{11}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33"/>
  <p:tag name="PICTUREFILESIZE" val="2446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p_3=\frac{2}{11}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33"/>
  <p:tag name="PICTUREFILESIZE" val="2617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\frac{5}{11}\cdot 40 + \frac{4}{11}\cdot 20 + \frac{2}{11}\cdot 100 \simeq 43.63\ldots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160"/>
  <p:tag name="PICTUREFILESIZE" val="9206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\frac25$&#10;\end{document}&#10;"/>
  <p:tag name="EXTERNALNAME" val="TP_tmp"/>
  <p:tag name="BLEND" val="0"/>
  <p:tag name="TRANSPARENT" val="0"/>
  <p:tag name="RESOLUTION" val="300"/>
  <p:tag name="WORKAROUNDTRANSPARENCYBUG" val="0"/>
  <p:tag name="ALLOWFONTSUBSTITUTION" val="0"/>
  <p:tag name="BITMAPFORMAT" val="png256"/>
  <p:tag name="ORIGWIDTH" val="6"/>
  <p:tag name="PICTUREFILESIZE" val="1030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\frac25$&#10;\end{document}&#10;"/>
  <p:tag name="EXTERNALNAME" val="TP_tmp"/>
  <p:tag name="BLEND" val="0"/>
  <p:tag name="TRANSPARENT" val="0"/>
  <p:tag name="RESOLUTION" val="300"/>
  <p:tag name="WORKAROUNDTRANSPARENCYBUG" val="0"/>
  <p:tag name="ALLOWFONTSUBSTITUTION" val="0"/>
  <p:tag name="BITMAPFORMAT" val="png256"/>
  <p:tag name="ORIGWIDTH" val="6"/>
  <p:tag name="PICTUREFILESIZE" val="103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\frac25$&#10;\end{document}&#10;"/>
  <p:tag name="EXTERNALNAME" val="TP_tmp"/>
  <p:tag name="BLEND" val="0"/>
  <p:tag name="TRANSPARENT" val="0"/>
  <p:tag name="RESOLUTION" val="300"/>
  <p:tag name="WORKAROUNDTRANSPARENCYBUG" val="0"/>
  <p:tag name="ALLOWFONTSUBSTITUTION" val="0"/>
  <p:tag name="BITMAPFORMAT" val="png256"/>
  <p:tag name="ORIGWIDTH" val="6"/>
  <p:tag name="PICTUREFILESIZE" val="1030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\frac15$&#10;\end{document}&#10;"/>
  <p:tag name="EXTERNALNAME" val="TP_tmp"/>
  <p:tag name="BLEND" val="0"/>
  <p:tag name="TRANSPARENT" val="0"/>
  <p:tag name="RESOLUTION" val="300"/>
  <p:tag name="WORKAROUNDTRANSPARENCYBUG" val="0"/>
  <p:tag name="ALLOWFONTSUBSTITUTION" val="0"/>
  <p:tag name="BITMAPFORMAT" val="png256"/>
  <p:tag name="ORIGWIDTH" val="6"/>
  <p:tag name="PICTUREFILESIZE" val="1004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\frac13$&#10;\end{document}&#10;"/>
  <p:tag name="EXTERNALNAME" val="TP_tmp"/>
  <p:tag name="BLEND" val="0"/>
  <p:tag name="TRANSPARENT" val="0"/>
  <p:tag name="RESOLUTION" val="300"/>
  <p:tag name="WORKAROUNDTRANSPARENCYBUG" val="0"/>
  <p:tag name="ALLOWFONTSUBSTITUTION" val="0"/>
  <p:tag name="BITMAPFORMAT" val="png256"/>
  <p:tag name="ORIGWIDTH" val="6"/>
  <p:tag name="PICTUREFILESIZE" val="1007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\frac23$&#10;\end{document}&#10;"/>
  <p:tag name="EXTERNALNAME" val="TP_tmp"/>
  <p:tag name="BLEND" val="0"/>
  <p:tag name="TRANSPARENT" val="0"/>
  <p:tag name="RESOLUTION" val="300"/>
  <p:tag name="WORKAROUNDTRANSPARENCYBUG" val="0"/>
  <p:tag name="ALLOWFONTSUBSTITUTION" val="0"/>
  <p:tag name="BITMAPFORMAT" val="png256"/>
  <p:tag name="ORIGWIDTH" val="6"/>
  <p:tag name="PICTUREFILESIZE" val="1033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\color[rgb]{0,0,1}&#10;$10$&#10;\end{document}&#10;"/>
  <p:tag name="EXTERNALNAME" val="TP_tmp"/>
  <p:tag name="BLEND" val="0"/>
  <p:tag name="TRANSPARENT" val="0"/>
  <p:tag name="RESOLUTION" val="300"/>
  <p:tag name="WORKAROUNDTRANSPARENCYBUG" val="0"/>
  <p:tag name="ALLOWFONTSUBSTITUTION" val="0"/>
  <p:tag name="BITMAPFORMAT" val="png256"/>
  <p:tag name="ORIGWIDTH" val="10.125"/>
  <p:tag name="PICTUREFILESIZE" val="1000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\color[rgb]{0,0,1}&#10;$20$&#10;\end{document}&#10;"/>
  <p:tag name="EXTERNALNAME" val="TP_tmp"/>
  <p:tag name="BLEND" val="0"/>
  <p:tag name="TRANSPARENT" val="0"/>
  <p:tag name="RESOLUTION" val="300"/>
  <p:tag name="WORKAROUNDTRANSPARENCYBUG" val="0"/>
  <p:tag name="ALLOWFONTSUBSTITUTION" val="0"/>
  <p:tag name="BITMAPFORMAT" val="png256"/>
  <p:tag name="ORIGWIDTH" val="10.125"/>
  <p:tag name="PICTUREFILESIZE" val="1057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\color[rgb]{0,0,1}&#10;$0$&#10;\end{document}&#10;"/>
  <p:tag name="FILENAME" val="TP_tmp"/>
  <p:tag name="FORMAT" val="png256"/>
  <p:tag name="RES" val="300"/>
  <p:tag name="BLEND" val="0"/>
  <p:tag name="TRANSPARENT" val="0"/>
  <p:tag name="TBUG" val="0"/>
  <p:tag name="ALLOWFS" val="0"/>
  <p:tag name="ORIGWIDTH" val="5"/>
  <p:tag name="PICTUREFILESIZE" val="986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usepackage{amsmath}&#10;\usepackage{amssymb}&#10;\begin{document}&#10;%\color[rgb]{1,0,0}&#10;$${\color[rgb]{1,0,0}\max} / &#10;{\color[rgb]{0,0.6,0}\min} \;\; \mathbb{E}[\; \sum_{i=0}^{\infty} c(a_i)\;]$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100"/>
  <p:tag name="PICTUREFILESIZE" val="12858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usepackage{amsmath}&#10;\usepackage{amssymb}&#10;\begin{document}&#10;%\color[rgb]{1,0,0}&#10;$$&#10;{\color[rgb]{1,0,0} \max} / &#10;{\color[rgb]{0,0.6,0} \min} \;\;\mathbb{E}[\;(1{-}\lambda)\sum_{i=0}^\infty \lambda^i c(a_i)\;]$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136"/>
  <p:tag name="PICTUREFILESIZE" val="1607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usepackage{amsmath}&#10;\usepackage{amssymb}&#10;\begin{document}&#10;%\color[rgb]{1,0,0}&#10;$$&#10;{\color[rgb]{1,0,0}&#10;\max} / &#10;{\color[rgb]{0,0.6,0}&#10;\min} \;\;\mathbb{E}[\; \limsup_{T\to\infty}\; &#10;\,\frac{1}{T}\sum_{i=0}^{T-1} c(a_i)\;]$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149"/>
  <p:tag name="PICTUREFILESIZE" val="18705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\color[rgb]{0,0,1}&#10;$30$&#10;\end{document}&#10;"/>
  <p:tag name="FILENAME" val="TP_tmp"/>
  <p:tag name="FORMAT" val="png256"/>
  <p:tag name="RES" val="300"/>
  <p:tag name="BLEND" val="0"/>
  <p:tag name="TRANSPARENT" val="0"/>
  <p:tag name="TBUG" val="0"/>
  <p:tag name="ALLOWFS" val="0"/>
  <p:tag name="ORIGWIDTH" val="10"/>
  <p:tag name="PICTUREFILESIZE" val="106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\frac15$&#10;\end{document}&#10;"/>
  <p:tag name="EXTERNALNAME" val="TP_tmp"/>
  <p:tag name="BLEND" val="0"/>
  <p:tag name="TRANSPARENT" val="0"/>
  <p:tag name="RESOLUTION" val="300"/>
  <p:tag name="WORKAROUNDTRANSPARENCYBUG" val="0"/>
  <p:tag name="ALLOWFONTSUBSTITUTION" val="0"/>
  <p:tag name="BITMAPFORMAT" val="png256"/>
  <p:tag name="ORIGWIDTH" val="6"/>
  <p:tag name="PICTUREFILESIZE" val="100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\color[rgb]{0,0,1}&#10;$10$&#10;\end{document}&#10;"/>
  <p:tag name="FILENAME" val="TP_tmp"/>
  <p:tag name="FORMAT" val="png256"/>
  <p:tag name="RES" val="300"/>
  <p:tag name="BLEND" val="0"/>
  <p:tag name="TRANSPARENT" val="0"/>
  <p:tag name="TBUG" val="0"/>
  <p:tag name="ALLOWFS" val="0"/>
  <p:tag name="ORIGWIDTH" val="10"/>
  <p:tag name="PICTUREFILESIZE" val="1013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\color[rgb]{1,0,0}&#10;$\frac12$&#10;\end{document}&#10;"/>
  <p:tag name="FILENAME" val="TP_tmp"/>
  <p:tag name="FORMAT" val="png256"/>
  <p:tag name="RES" val="300"/>
  <p:tag name="BLEND" val="0"/>
  <p:tag name="TRANSPARENT" val="0"/>
  <p:tag name="TBUG" val="0"/>
  <p:tag name="ALLOWFS" val="0"/>
  <p:tag name="ORIGWIDTH" val="6"/>
  <p:tag name="PICTUREFILESIZE" val="1013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\color[rgb]{1,0,0}&#10;$\frac12$&#10;\end{document}&#10;"/>
  <p:tag name="FILENAME" val="TP_tmp"/>
  <p:tag name="FORMAT" val="png256"/>
  <p:tag name="RES" val="300"/>
  <p:tag name="BLEND" val="0"/>
  <p:tag name="TRANSPARENT" val="0"/>
  <p:tag name="TBUG" val="0"/>
  <p:tag name="ALLOWFS" val="0"/>
  <p:tag name="ORIGWIDTH" val="6"/>
  <p:tag name="PICTUREFILESIZE" val="1013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\color[rgb]{1,0,0}&#10;$\frac23$&#10;\end{document}&#10;"/>
  <p:tag name="FILENAME" val="TP_tmp"/>
  <p:tag name="FORMAT" val="png256"/>
  <p:tag name="RES" val="300"/>
  <p:tag name="BLEND" val="0"/>
  <p:tag name="TRANSPARENT" val="0"/>
  <p:tag name="TBUG" val="0"/>
  <p:tag name="ALLOWFS" val="0"/>
  <p:tag name="ORIGWIDTH" val="6"/>
  <p:tag name="PICTUREFILESIZE" val="104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\color[rgb]{1,0,0}&#10;$\frac13$&#10;\end{document}&#10;"/>
  <p:tag name="FILENAME" val="TP_tmp"/>
  <p:tag name="FORMAT" val="png256"/>
  <p:tag name="RES" val="300"/>
  <p:tag name="BLEND" val="0"/>
  <p:tag name="TRANSPARENT" val="0"/>
  <p:tag name="TBUG" val="0"/>
  <p:tag name="ALLOWFS" val="0"/>
  <p:tag name="ORIGWIDTH" val="6"/>
  <p:tag name="PICTUREFILESIZE" val="1006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\color[rgb]{1,0,0}&#10;$\frac34$&#10;\end{document}&#10;"/>
  <p:tag name="FILENAME" val="TP_tmp"/>
  <p:tag name="FORMAT" val="png256"/>
  <p:tag name="RES" val="300"/>
  <p:tag name="BLEND" val="0"/>
  <p:tag name="TRANSPARENT" val="0"/>
  <p:tag name="TBUG" val="0"/>
  <p:tag name="ALLOWFS" val="0"/>
  <p:tag name="ORIGWIDTH" val="6"/>
  <p:tag name="PICTUREFILESIZE" val="103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\color[rgb]{1,0,0}&#10;$\frac14$&#10;\end{document}&#10;"/>
  <p:tag name="FILENAME" val="TP_tmp"/>
  <p:tag name="FORMAT" val="png256"/>
  <p:tag name="RES" val="300"/>
  <p:tag name="BLEND" val="0"/>
  <p:tag name="TRANSPARENT" val="0"/>
  <p:tag name="TBUG" val="0"/>
  <p:tag name="ALLOWFS" val="0"/>
  <p:tag name="ORIGWIDTH" val="6"/>
  <p:tag name="PICTUREFILESIZE" val="992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\color[rgb]{0,0,1}&#10;$20$&#10;\end{document}&#10;"/>
  <p:tag name="FILENAME" val="TP_tmp"/>
  <p:tag name="FORMAT" val="png256"/>
  <p:tag name="RES" val="300"/>
  <p:tag name="BLEND" val="0"/>
  <p:tag name="TRANSPARENT" val="0"/>
  <p:tag name="TBUG" val="0"/>
  <p:tag name="ALLOWFS" val="0"/>
  <p:tag name="ORIGWIDTH" val="10"/>
  <p:tag name="PICTUREFILESIZE" val="1064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\color[rgb]{0,0,1}&#10;$15$&#10;\end{document}&#10;"/>
  <p:tag name="FILENAME" val="TP_tmp"/>
  <p:tag name="FORMAT" val="png256"/>
  <p:tag name="RES" val="300"/>
  <p:tag name="BLEND" val="0"/>
  <p:tag name="TRANSPARENT" val="0"/>
  <p:tag name="TBUG" val="0"/>
  <p:tag name="ALLOWFS" val="0"/>
  <p:tag name="ORIGWIDTH" val="10"/>
  <p:tag name="PICTUREFILESIZE" val="1023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\color[rgb]{0,0,1}&#10;$10$&#10;\end{document}&#10;"/>
  <p:tag name="EXTERNALNAME" val="TP_tmp"/>
  <p:tag name="BLEND" val="0"/>
  <p:tag name="TRANSPARENT" val="0"/>
  <p:tag name="RESOLUTION" val="300"/>
  <p:tag name="WORKAROUNDTRANSPARENCYBUG" val="0"/>
  <p:tag name="ALLOWFONTSUBSTITUTION" val="0"/>
  <p:tag name="BITMAPFORMAT" val="png256"/>
  <p:tag name="ORIGWIDTH" val="10.125"/>
  <p:tag name="PICTUREFILESIZE" val="100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\frac13$&#10;\end{document}&#10;"/>
  <p:tag name="EXTERNALNAME" val="TP_tmp"/>
  <p:tag name="BLEND" val="0"/>
  <p:tag name="TRANSPARENT" val="0"/>
  <p:tag name="RESOLUTION" val="300"/>
  <p:tag name="WORKAROUNDTRANSPARENCYBUG" val="0"/>
  <p:tag name="ALLOWFONTSUBSTITUTION" val="0"/>
  <p:tag name="BITMAPFORMAT" val="png256"/>
  <p:tag name="ORIGWIDTH" val="6"/>
  <p:tag name="PICTUREFILESIZE" val="1007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\color[rgb]{0,0,1}&#10;$20$&#10;\end{document}&#10;"/>
  <p:tag name="EXTERNALNAME" val="TP_tmp"/>
  <p:tag name="BLEND" val="0"/>
  <p:tag name="TRANSPARENT" val="0"/>
  <p:tag name="RESOLUTION" val="300"/>
  <p:tag name="WORKAROUNDTRANSPARENCYBUG" val="0"/>
  <p:tag name="ALLOWFONTSUBSTITUTION" val="0"/>
  <p:tag name="BITMAPFORMAT" val="png256"/>
  <p:tag name="ORIGWIDTH" val="10.125"/>
  <p:tag name="PICTUREFILESIZE" val="1057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usepackage{amsmath}&#10;\usepackage{amssymb}&#10;\begin{document}&#10;%\color[rgb]{1,0,0}&#10;$$\max / \min \;\;\mathbb{E}[\;(1{-}\lambda)\sum_{i=0}^\infty \lambda^i c(a_i)\;]$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142"/>
  <p:tag name="PICTUREFILESIZE" val="1746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usepackage{amsmath}&#10;\usepackage{amssymb}&#10;\begin{document}&#10;%\color[rgb]{1,0,0}&#10;$$\max / \min \;\; \mathbb{E}[\; \sum_{i=0}^{\infty} c(a_i)\;]$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104"/>
  <p:tag name="PICTUREFILESIZE" val="1371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\color[rgb]{0,0,1}&#10;$0$&#10;\end{document}&#10;"/>
  <p:tag name="FILENAME" val="TP_tmp"/>
  <p:tag name="FORMAT" val="png256"/>
  <p:tag name="RES" val="300"/>
  <p:tag name="BLEND" val="0"/>
  <p:tag name="TRANSPARENT" val="0"/>
  <p:tag name="TBUG" val="0"/>
  <p:tag name="ALLOWFS" val="0"/>
  <p:tag name="ORIGWIDTH" val="5"/>
  <p:tag name="PICTUREFILESIZE" val="986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\color[rgb]{0,0,1}&#10;$15$&#10;\end{document}&#10;"/>
  <p:tag name="FILENAME" val="TP_tmp"/>
  <p:tag name="FORMAT" val="png256"/>
  <p:tag name="RES" val="300"/>
  <p:tag name="BLEND" val="0"/>
  <p:tag name="TRANSPARENT" val="0"/>
  <p:tag name="TBUG" val="0"/>
  <p:tag name="ALLOWFS" val="0"/>
  <p:tag name="ORIGWIDTH" val="10"/>
  <p:tag name="PICTUREFILESIZE" val="1023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usepackage{amsmath}&#10;\usepackage{amssymb}&#10;\begin{document}&#10;%\color[rgb]{1,0,0}&#10;$$\max / \min \;\;\mathbb{E}[\; &#10;\limsup_{n\to\infty}\; \,\frac{1}{T}\sum_{i=0}^{T-1} c(a_i)\;]$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154"/>
  <p:tag name="PICTUREFILESIZE" val="19703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$-n^3$$ &#10;\end{document}&#10;"/>
  <p:tag name="EXTERNALNAME" val="TP_tmp"/>
  <p:tag name="BLEND" val="0"/>
  <p:tag name="TRANSPARENT" val="0"/>
  <p:tag name="RESOLUTION" val="1200"/>
  <p:tag name="WORKAROUNDTRANSPARENCYBUG" val="0"/>
  <p:tag name="ALLOWFONTSUBSTITUTION" val="0"/>
  <p:tag name="BITMAPFORMAT" val="png256"/>
  <p:tag name="ORIGWIDTH" val="17"/>
  <p:tag name="PICTUREFILESIZE" val="1898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$-n^3$$ &#10;\end{document}&#10;"/>
  <p:tag name="EXTERNALNAME" val="TP_tmp"/>
  <p:tag name="BLEND" val="0"/>
  <p:tag name="TRANSPARENT" val="0"/>
  <p:tag name="RESOLUTION" val="1200"/>
  <p:tag name="WORKAROUNDTRANSPARENCYBUG" val="0"/>
  <p:tag name="ALLOWFONTSUBSTITUTION" val="0"/>
  <p:tag name="BITMAPFORMAT" val="png256"/>
  <p:tag name="ORIGWIDTH" val="17"/>
  <p:tag name="PICTUREFILESIZE" val="1898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$-n^3$$ &#10;\end{document}&#10;"/>
  <p:tag name="EXTERNALNAME" val="TP_tmp"/>
  <p:tag name="BLEND" val="0"/>
  <p:tag name="TRANSPARENT" val="0"/>
  <p:tag name="RESOLUTION" val="1200"/>
  <p:tag name="WORKAROUNDTRANSPARENCYBUG" val="0"/>
  <p:tag name="ALLOWFONTSUBSTITUTION" val="0"/>
  <p:tag name="BITMAPFORMAT" val="png256"/>
  <p:tag name="ORIGWIDTH" val="17"/>
  <p:tag name="PICTUREFILESIZE" val="1898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$n^8$$ &#10;\end{document}&#10;"/>
  <p:tag name="EXTERNALNAME" val="TP_tmp"/>
  <p:tag name="BLEND" val="0"/>
  <p:tag name="TRANSPARENT" val="0"/>
  <p:tag name="RESOLUTION" val="1200"/>
  <p:tag name="WORKAROUNDTRANSPARENCYBUG" val="0"/>
  <p:tag name="ALLOWFONTSUBSTITUTION" val="0"/>
  <p:tag name="BITMAPFORMAT" val="png256"/>
  <p:tag name="ORIGWIDTH" val="10"/>
  <p:tag name="PICTUREFILESIZE" val="179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\frac23$&#10;\end{document}&#10;"/>
  <p:tag name="EXTERNALNAME" val="TP_tmp"/>
  <p:tag name="BLEND" val="0"/>
  <p:tag name="TRANSPARENT" val="0"/>
  <p:tag name="RESOLUTION" val="300"/>
  <p:tag name="WORKAROUNDTRANSPARENCYBUG" val="0"/>
  <p:tag name="ALLOWFONTSUBSTITUTION" val="0"/>
  <p:tag name="BITMAPFORMAT" val="png256"/>
  <p:tag name="ORIGWIDTH" val="6"/>
  <p:tag name="PICTUREFILESIZE" val="1033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$n^8$$ &#10;\end{document}&#10;"/>
  <p:tag name="EXTERNALNAME" val="TP_tmp"/>
  <p:tag name="BLEND" val="0"/>
  <p:tag name="TRANSPARENT" val="0"/>
  <p:tag name="RESOLUTION" val="1200"/>
  <p:tag name="WORKAROUNDTRANSPARENCYBUG" val="0"/>
  <p:tag name="ALLOWFONTSUBSTITUTION" val="0"/>
  <p:tag name="BITMAPFORMAT" val="png256"/>
  <p:tag name="ORIGWIDTH" val="10"/>
  <p:tag name="PICTUREFILESIZE" val="1796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$\begin{array}{ll}&#10;{\color[rgb]{1,0,0} \max}&#10; &amp; \hspace*{-4pt} \sum_{i\in S} y_i \\[3pt]&#10;\mbox{s.t.} &amp; \hspace*{-4pt} y_i - \sum_{j\in S} p_{a,j}y_j \;\le\; c_a \;,\; i\in S , a\in A_i &#10;\end{array}$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189"/>
  <p:tag name="PICTUREFILESIZE" val="21809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$x_a$ -- \begin{tabular}{c}expected total number of times &#10;of taking\\ action~$a$, when starting from all positions&#10;\end{tabular}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209"/>
  <p:tag name="PICTUREFILESIZE" val="34666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$\begin{array}{ll}&#10;{\color[rgb]{0,0.6,0} \min} &amp; \sum_{a\in A} c_ax_a \\[3pt]&#10;\mbox{s.t.} &amp; \sum_{a\in A_i} x_a - \sum_{a\in A} p_{a,i}x_a \; = \; 1 \;,\;i\in S  \\[3pt]&#10;                 &amp; x_a\ge 0\;,\; a\in A&#10;\end{array}$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191"/>
  <p:tag name="PICTUREFILESIZE" val="27319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y_3 = 6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28"/>
  <p:tag name="PICTUREFILESIZE" val="3350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y_4 = 1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28"/>
  <p:tag name="PICTUREFILESIZE" val="2798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\frac13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5"/>
  <p:tag name="PICTUREFILESIZE" val="1626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y_2 = 3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28"/>
  <p:tag name="PICTUREFILESIZE" val="3246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\frac23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5"/>
  <p:tag name="PICTUREFILESIZE" val="1883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y_1 = 6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28"/>
  <p:tag name="PICTUREFILESIZE" val="318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\color[rgb]{0,0,1}&#10;$0$&#10;\end{document}&#10;"/>
  <p:tag name="FILENAME" val="TP_tmp"/>
  <p:tag name="FORMAT" val="png256"/>
  <p:tag name="RES" val="300"/>
  <p:tag name="BLEND" val="0"/>
  <p:tag name="TRANSPARENT" val="0"/>
  <p:tag name="TBUG" val="0"/>
  <p:tag name="ALLOWFS" val="0"/>
  <p:tag name="ORIGWIDTH" val="5"/>
  <p:tag name="PICTUREFILESIZE" val="986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\frac12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5"/>
  <p:tag name="PICTUREFILESIZE" val="1585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\frac12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5"/>
  <p:tag name="PICTUREFILESIZE" val="1585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y'_1 = 5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28"/>
  <p:tag name="PICTUREFILESIZE" val="3353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2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5"/>
  <p:tag name="PICTUREFILESIZE" val="1529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1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4"/>
  <p:tag name="PICTUREFILESIZE" val="1142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\newcommand{\pa}{{\color[rgb]{0,0,0}\pi}}&#10;\newcommand{\pb}{{{\color[rgb]{1,0,0}\pi}}}&#10;\color[rgb]{0,0,1}&#10;$c_{a} + \sum_{j\in S} p_{a,j}y_j^\pb \;&lt;\; y_i^\pb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104"/>
  <p:tag name="PICTUREFILESIZE" val="7379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\newcommand{\pa}{{\color[rgb]{0,0,0}\pi}}&#10;\newcommand{\pb}{{\color[rgb]{1,0,0}\pi'}}&#10;%\color[rgb]{0,0,1}&#10;$a\in A_i\setminus\{ \pi_i \}$ 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56"/>
  <p:tag name="PICTUREFILESIZE" val="5982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y_5 = 5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28"/>
  <p:tag name="PICTUREFILESIZE" val="3182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\newcommand{\pa}{{\color[rgb]{0,0,0}\pi}}&#10;\newcommand{\pb}{{{\color[rgb]{1,0,0}\pi}}}&#10;\color[rgb]{0,0,1}&#10;$c_{a} + \sum_{j\in S} p_{a,j}y_j^\pb \;&lt;\; y_i^\pb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104"/>
  <p:tag name="PICTUREFILESIZE" val="7379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\newcommand{\pa}{{\color[rgb]{0,0,0}\pi}}&#10;\newcommand{\pb}{{\color[rgb]{1,0,0}\pi'}}&#10;%\color[rgb]{0,0,1}&#10;$a\in A_i\setminus\{ \pi_i \}$ 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56"/>
  <p:tag name="PICTUREFILESIZE" val="598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\frac25$&#10;\end{document}&#10;"/>
  <p:tag name="EXTERNALNAME" val="TP_tmp"/>
  <p:tag name="BLEND" val="0"/>
  <p:tag name="TRANSPARENT" val="0"/>
  <p:tag name="RESOLUTION" val="300"/>
  <p:tag name="WORKAROUNDTRANSPARENCYBUG" val="0"/>
  <p:tag name="ALLOWFONTSUBSTITUTION" val="0"/>
  <p:tag name="BITMAPFORMAT" val="png256"/>
  <p:tag name="ORIGWIDTH" val="6"/>
  <p:tag name="PICTUREFILESIZE" val="1030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\newcommand{\pa}{{\color[rgb]{0,0,0}\pi}}&#10;\newcommand{\pb}{{{\color[rgb]{1,0,0}\pi}}}&#10;\color[rgb]{0,0,1}&#10;$\pi'_i \;=\; {\rm argmin}_{\,a\in A_i} \; c_{a} + \sum_{j\in S} p_{a,j}y_j^\pb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157"/>
  <p:tag name="PICTUREFILESIZE" val="10589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\frac25$&#10;\end{document}&#10;"/>
  <p:tag name="EXTERNALNAME" val="TP_tmp"/>
  <p:tag name="BLEND" val="0"/>
  <p:tag name="TRANSPARENT" val="0"/>
  <p:tag name="RESOLUTION" val="300"/>
  <p:tag name="WORKAROUNDTRANSPARENCYBUG" val="0"/>
  <p:tag name="ALLOWFONTSUBSTITUTION" val="0"/>
  <p:tag name="BITMAPFORMAT" val="png256"/>
  <p:tag name="ORIGWIDTH" val="6"/>
  <p:tag name="PICTUREFILESIZE" val="1030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Arial"/>
        <a:ea typeface="Arial Unicode MS"/>
        <a:cs typeface="Arial Unicode MS"/>
      </a:majorFont>
      <a:minorFont>
        <a:latin typeface="Arial"/>
        <a:ea typeface="Arial Unicode MS"/>
        <a:cs typeface="Arial Unicode M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45000"/>
          <a:buFont typeface="StarSymbol" charset="0"/>
          <a:buNone/>
          <a:tabLst/>
          <a:defRPr kumimoji="0" lang="en-GB" sz="3600" b="0" i="0" u="none" strike="noStrike" cap="none" normalizeH="0" baseline="0" smtClean="0">
            <a:ln>
              <a:noFill/>
            </a:ln>
            <a:effectLst/>
            <a:latin typeface="Arial" pitchFamily="34" charset="0"/>
            <a:ea typeface="Arial Unicode MS" pitchFamily="34" charset="-128"/>
            <a:cs typeface="Arial Unicode MS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45000"/>
          <a:buFont typeface="StarSymbol" charset="0"/>
          <a:buNone/>
          <a:tabLst/>
          <a:defRPr kumimoji="0" lang="en-GB" sz="3600" b="0" i="0" u="none" strike="noStrike" cap="none" normalizeH="0" baseline="0" smtClean="0">
            <a:ln>
              <a:noFill/>
            </a:ln>
            <a:effectLst/>
            <a:latin typeface="Arial" pitchFamily="34" charset="0"/>
            <a:ea typeface="Arial Unicode MS" pitchFamily="34" charset="-128"/>
            <a:cs typeface="Arial Unicode MS" pitchFamily="34" charset="-128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Standarddesign">
  <a:themeElements>
    <a:clrScheme name="Standard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rddesign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317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a-DK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317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a-DK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  <a:txDef>
      <a:spPr>
        <a:noFill/>
      </a:spPr>
      <a:bodyPr wrap="square" rtlCol="1">
        <a:spAutoFit/>
      </a:bodyPr>
      <a:lstStyle>
        <a:defPPr algn="ctr">
          <a:defRPr dirty="0">
            <a:cs typeface="Times New Roman" panose="02020603050405020304" pitchFamily="18" charset="0"/>
          </a:defRPr>
        </a:defPPr>
      </a:lstStyle>
    </a:tx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71277</TotalTime>
  <Words>2213</Words>
  <Application>Microsoft Office PowerPoint</Application>
  <PresentationFormat>Custom</PresentationFormat>
  <Paragraphs>514</Paragraphs>
  <Slides>62</Slides>
  <Notes>37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62</vt:i4>
      </vt:variant>
    </vt:vector>
  </HeadingPairs>
  <TitlesOfParts>
    <vt:vector size="74" baseType="lpstr">
      <vt:lpstr>Arial Unicode MS</vt:lpstr>
      <vt:lpstr>ＭＳ Ｐゴシック</vt:lpstr>
      <vt:lpstr>ＭＳ Ｐゴシック</vt:lpstr>
      <vt:lpstr>StarSymbol</vt:lpstr>
      <vt:lpstr>Arial</vt:lpstr>
      <vt:lpstr>Cambria Math</vt:lpstr>
      <vt:lpstr>Comic Sans MS</vt:lpstr>
      <vt:lpstr>Symbol</vt:lpstr>
      <vt:lpstr>Times New Roman</vt:lpstr>
      <vt:lpstr>Wingdings</vt:lpstr>
      <vt:lpstr>Default Design</vt:lpstr>
      <vt:lpstr>Standarddesign</vt:lpstr>
      <vt:lpstr>Games on Graphs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Evaluating Strategies</vt:lpstr>
      <vt:lpstr>Lower and Upper Values</vt:lpstr>
      <vt:lpstr>Values and optimal strategies</vt:lpstr>
      <vt:lpstr>Finite games have values (Finite number of states and finite horizon)</vt:lpstr>
      <vt:lpstr>Backward induction / Dynamic programming</vt:lpstr>
      <vt:lpstr>Toy example</vt:lpstr>
      <vt:lpstr>PowerPoint Presentation</vt:lpstr>
      <vt:lpstr>PowerPoint Presentation</vt:lpstr>
      <vt:lpstr>PowerPoint Presentation</vt:lpstr>
      <vt:lpstr>0-sum matrix games vs. TBSGs</vt:lpstr>
      <vt:lpstr>0-sum games as matrix games</vt:lpstr>
      <vt:lpstr>The “big-match” [Gillette (1957)] [Blackwell-Ferguson (1968)]</vt:lpstr>
      <vt:lpstr>The “big-match” [Gillette (1957)] [Blackwell-Ferguson (1968)]</vt:lpstr>
      <vt:lpstr>The “big-match” [Gillette (1957)] [Blackwell-Ferguson (1968)]</vt:lpstr>
      <vt:lpstr>The “big-match” [Gillette (1957)] [Blackwell-Ferguson (1968)]</vt:lpstr>
      <vt:lpstr>PowerPoint Presentation</vt:lpstr>
      <vt:lpstr>PowerPoint Presentation</vt:lpstr>
      <vt:lpstr>PowerPoint Presentation</vt:lpstr>
      <vt:lpstr>TBSG  NP  co-NP</vt:lpstr>
      <vt:lpstr>PowerPoint Presentation</vt:lpstr>
      <vt:lpstr>Energy Games (EGs)</vt:lpstr>
      <vt:lpstr>Energy Games (EGs)</vt:lpstr>
      <vt:lpstr>Parity Games (PGs)  A simple example</vt:lpstr>
      <vt:lpstr>Parity Games (PGs)</vt:lpstr>
      <vt:lpstr>Parity Games (PGs)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1 - Games on Graphs</dc:title>
  <dc:creator>zwick</dc:creator>
  <cp:lastModifiedBy>Uri Zwick</cp:lastModifiedBy>
  <cp:revision>1116</cp:revision>
  <dcterms:modified xsi:type="dcterms:W3CDTF">2019-10-27T17:34:23Z</dcterms:modified>
</cp:coreProperties>
</file>