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handoutMasterIdLst>
    <p:handoutMasterId r:id="rId96"/>
  </p:handoutMasterIdLst>
  <p:sldIdLst>
    <p:sldId id="764" r:id="rId2"/>
    <p:sldId id="799" r:id="rId3"/>
    <p:sldId id="810" r:id="rId4"/>
    <p:sldId id="800" r:id="rId5"/>
    <p:sldId id="801" r:id="rId6"/>
    <p:sldId id="802" r:id="rId7"/>
    <p:sldId id="803" r:id="rId8"/>
    <p:sldId id="805" r:id="rId9"/>
    <p:sldId id="806" r:id="rId10"/>
    <p:sldId id="804" r:id="rId11"/>
    <p:sldId id="811" r:id="rId12"/>
    <p:sldId id="830" r:id="rId13"/>
    <p:sldId id="812" r:id="rId14"/>
    <p:sldId id="807" r:id="rId15"/>
    <p:sldId id="808" r:id="rId16"/>
    <p:sldId id="809" r:id="rId17"/>
    <p:sldId id="813" r:id="rId18"/>
    <p:sldId id="814" r:id="rId19"/>
    <p:sldId id="815" r:id="rId20"/>
    <p:sldId id="834" r:id="rId21"/>
    <p:sldId id="816" r:id="rId22"/>
    <p:sldId id="828" r:id="rId23"/>
    <p:sldId id="817" r:id="rId24"/>
    <p:sldId id="825" r:id="rId25"/>
    <p:sldId id="826" r:id="rId26"/>
    <p:sldId id="827" r:id="rId27"/>
    <p:sldId id="829" r:id="rId28"/>
    <p:sldId id="858" r:id="rId29"/>
    <p:sldId id="820" r:id="rId30"/>
    <p:sldId id="835" r:id="rId31"/>
    <p:sldId id="840" r:id="rId32"/>
    <p:sldId id="836" r:id="rId33"/>
    <p:sldId id="837" r:id="rId34"/>
    <p:sldId id="859" r:id="rId35"/>
    <p:sldId id="838" r:id="rId36"/>
    <p:sldId id="839" r:id="rId37"/>
    <p:sldId id="882" r:id="rId38"/>
    <p:sldId id="821" r:id="rId39"/>
    <p:sldId id="857" r:id="rId40"/>
    <p:sldId id="879" r:id="rId41"/>
    <p:sldId id="880" r:id="rId42"/>
    <p:sldId id="824" r:id="rId43"/>
    <p:sldId id="822" r:id="rId44"/>
    <p:sldId id="823" r:id="rId45"/>
    <p:sldId id="819" r:id="rId46"/>
    <p:sldId id="841" r:id="rId47"/>
    <p:sldId id="887" r:id="rId48"/>
    <p:sldId id="842" r:id="rId49"/>
    <p:sldId id="843" r:id="rId50"/>
    <p:sldId id="847" r:id="rId51"/>
    <p:sldId id="848" r:id="rId52"/>
    <p:sldId id="849" r:id="rId53"/>
    <p:sldId id="850" r:id="rId54"/>
    <p:sldId id="851" r:id="rId55"/>
    <p:sldId id="852" r:id="rId56"/>
    <p:sldId id="853" r:id="rId57"/>
    <p:sldId id="854" r:id="rId58"/>
    <p:sldId id="855" r:id="rId59"/>
    <p:sldId id="856" r:id="rId60"/>
    <p:sldId id="860" r:id="rId61"/>
    <p:sldId id="862" r:id="rId62"/>
    <p:sldId id="861" r:id="rId63"/>
    <p:sldId id="863" r:id="rId64"/>
    <p:sldId id="864" r:id="rId65"/>
    <p:sldId id="865" r:id="rId66"/>
    <p:sldId id="866" r:id="rId67"/>
    <p:sldId id="867" r:id="rId68"/>
    <p:sldId id="868" r:id="rId69"/>
    <p:sldId id="869" r:id="rId70"/>
    <p:sldId id="870" r:id="rId71"/>
    <p:sldId id="878" r:id="rId72"/>
    <p:sldId id="881" r:id="rId73"/>
    <p:sldId id="872" r:id="rId74"/>
    <p:sldId id="873" r:id="rId75"/>
    <p:sldId id="874" r:id="rId76"/>
    <p:sldId id="875" r:id="rId77"/>
    <p:sldId id="876" r:id="rId78"/>
    <p:sldId id="877" r:id="rId79"/>
    <p:sldId id="831" r:id="rId80"/>
    <p:sldId id="832" r:id="rId81"/>
    <p:sldId id="833" r:id="rId82"/>
    <p:sldId id="844" r:id="rId83"/>
    <p:sldId id="845" r:id="rId84"/>
    <p:sldId id="846" r:id="rId85"/>
    <p:sldId id="883" r:id="rId86"/>
    <p:sldId id="884" r:id="rId87"/>
    <p:sldId id="886" r:id="rId88"/>
    <p:sldId id="885" r:id="rId89"/>
    <p:sldId id="888" r:id="rId90"/>
    <p:sldId id="889" r:id="rId91"/>
    <p:sldId id="890" r:id="rId92"/>
    <p:sldId id="891" r:id="rId93"/>
    <p:sldId id="892" r:id="rId94"/>
  </p:sldIdLst>
  <p:sldSz cx="9144000" cy="6858000" type="screen4x3"/>
  <p:notesSz cx="6845300" cy="9348788"/>
  <p:custDataLst>
    <p:tags r:id="rId97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0000"/>
    <a:srgbClr val="663300"/>
    <a:srgbClr val="FF33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2610" autoAdjust="0"/>
  </p:normalViewPr>
  <p:slideViewPr>
    <p:cSldViewPr snapToGrid="0" snapToObjects="1">
      <p:cViewPr varScale="1">
        <p:scale>
          <a:sx n="104" d="100"/>
          <a:sy n="104" d="100"/>
        </p:scale>
        <p:origin x="1218" y="102"/>
      </p:cViewPr>
      <p:guideLst>
        <p:guide orient="horz" pos="2376"/>
        <p:guide pos="126"/>
      </p:guideLst>
    </p:cSldViewPr>
  </p:slideViewPr>
  <p:outlineViewPr>
    <p:cViewPr>
      <p:scale>
        <a:sx n="33" d="100"/>
        <a:sy n="33" d="100"/>
      </p:scale>
      <p:origin x="0" y="-31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3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79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8320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6091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2098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2749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7276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47717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1077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68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0041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78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7271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79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333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624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82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53803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91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9813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647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779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626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59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9293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3002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8231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3/16/2016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1.png"/><Relationship Id="rId3" Type="http://schemas.openxmlformats.org/officeDocument/2006/relationships/image" Target="../media/image681.png"/><Relationship Id="rId7" Type="http://schemas.openxmlformats.org/officeDocument/2006/relationships/image" Target="../media/image721.png"/><Relationship Id="rId2" Type="http://schemas.openxmlformats.org/officeDocument/2006/relationships/image" Target="../media/image6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1.png"/><Relationship Id="rId11" Type="http://schemas.openxmlformats.org/officeDocument/2006/relationships/image" Target="../media/image761.png"/><Relationship Id="rId5" Type="http://schemas.openxmlformats.org/officeDocument/2006/relationships/image" Target="../media/image701.png"/><Relationship Id="rId10" Type="http://schemas.openxmlformats.org/officeDocument/2006/relationships/image" Target="../media/image751.png"/><Relationship Id="rId4" Type="http://schemas.openxmlformats.org/officeDocument/2006/relationships/image" Target="../media/image691.png"/><Relationship Id="rId9" Type="http://schemas.openxmlformats.org/officeDocument/2006/relationships/image" Target="../media/image7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13" Type="http://schemas.openxmlformats.org/officeDocument/2006/relationships/image" Target="../media/image780.png"/><Relationship Id="rId18" Type="http://schemas.openxmlformats.org/officeDocument/2006/relationships/image" Target="../media/image83.png"/><Relationship Id="rId3" Type="http://schemas.openxmlformats.org/officeDocument/2006/relationships/image" Target="../media/image680.png"/><Relationship Id="rId21" Type="http://schemas.openxmlformats.org/officeDocument/2006/relationships/image" Target="../media/image86.png"/><Relationship Id="rId7" Type="http://schemas.openxmlformats.org/officeDocument/2006/relationships/image" Target="../media/image80.png"/><Relationship Id="rId12" Type="http://schemas.openxmlformats.org/officeDocument/2006/relationships/image" Target="../media/image770.png"/><Relationship Id="rId17" Type="http://schemas.openxmlformats.org/officeDocument/2006/relationships/image" Target="../media/image82.png"/><Relationship Id="rId2" Type="http://schemas.openxmlformats.org/officeDocument/2006/relationships/image" Target="../media/image670.png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760.png"/><Relationship Id="rId5" Type="http://schemas.openxmlformats.org/officeDocument/2006/relationships/image" Target="../media/image78.png"/><Relationship Id="rId15" Type="http://schemas.openxmlformats.org/officeDocument/2006/relationships/image" Target="../media/image800.png"/><Relationship Id="rId23" Type="http://schemas.openxmlformats.org/officeDocument/2006/relationships/image" Target="../media/image88.png"/><Relationship Id="rId10" Type="http://schemas.openxmlformats.org/officeDocument/2006/relationships/image" Target="../media/image750.png"/><Relationship Id="rId19" Type="http://schemas.openxmlformats.org/officeDocument/2006/relationships/image" Target="../media/image84.png"/><Relationship Id="rId4" Type="http://schemas.openxmlformats.org/officeDocument/2006/relationships/image" Target="../media/image690.png"/><Relationship Id="rId9" Type="http://schemas.openxmlformats.org/officeDocument/2006/relationships/image" Target="../media/image740.png"/><Relationship Id="rId14" Type="http://schemas.openxmlformats.org/officeDocument/2006/relationships/image" Target="../media/image790.png"/><Relationship Id="rId22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0.png"/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26" Type="http://schemas.openxmlformats.org/officeDocument/2006/relationships/image" Target="../media/image104.png"/><Relationship Id="rId3" Type="http://schemas.openxmlformats.org/officeDocument/2006/relationships/image" Target="../media/image740.png"/><Relationship Id="rId21" Type="http://schemas.openxmlformats.org/officeDocument/2006/relationships/image" Target="../media/image99.png"/><Relationship Id="rId7" Type="http://schemas.openxmlformats.org/officeDocument/2006/relationships/image" Target="../media/image780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5" Type="http://schemas.openxmlformats.org/officeDocument/2006/relationships/image" Target="../media/image103.png"/><Relationship Id="rId2" Type="http://schemas.openxmlformats.org/officeDocument/2006/relationships/image" Target="../media/image730.png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29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0.png"/><Relationship Id="rId11" Type="http://schemas.openxmlformats.org/officeDocument/2006/relationships/image" Target="../media/image89.png"/><Relationship Id="rId24" Type="http://schemas.openxmlformats.org/officeDocument/2006/relationships/image" Target="../media/image102.png"/><Relationship Id="rId5" Type="http://schemas.openxmlformats.org/officeDocument/2006/relationships/image" Target="../media/image760.png"/><Relationship Id="rId15" Type="http://schemas.openxmlformats.org/officeDocument/2006/relationships/image" Target="../media/image93.png"/><Relationship Id="rId23" Type="http://schemas.openxmlformats.org/officeDocument/2006/relationships/image" Target="../media/image101.png"/><Relationship Id="rId28" Type="http://schemas.openxmlformats.org/officeDocument/2006/relationships/image" Target="../media/image106.png"/><Relationship Id="rId10" Type="http://schemas.openxmlformats.org/officeDocument/2006/relationships/image" Target="../media/image690.png"/><Relationship Id="rId19" Type="http://schemas.openxmlformats.org/officeDocument/2006/relationships/image" Target="../media/image97.png"/><Relationship Id="rId4" Type="http://schemas.openxmlformats.org/officeDocument/2006/relationships/image" Target="../media/image750.png"/><Relationship Id="rId9" Type="http://schemas.openxmlformats.org/officeDocument/2006/relationships/image" Target="../media/image800.png"/><Relationship Id="rId14" Type="http://schemas.openxmlformats.org/officeDocument/2006/relationships/image" Target="../media/image92.png"/><Relationship Id="rId22" Type="http://schemas.openxmlformats.org/officeDocument/2006/relationships/image" Target="../media/image100.png"/><Relationship Id="rId27" Type="http://schemas.openxmlformats.org/officeDocument/2006/relationships/image" Target="../media/image10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0.png"/><Relationship Id="rId13" Type="http://schemas.openxmlformats.org/officeDocument/2006/relationships/image" Target="../media/image91.png"/><Relationship Id="rId18" Type="http://schemas.openxmlformats.org/officeDocument/2006/relationships/image" Target="../media/image108.png"/><Relationship Id="rId26" Type="http://schemas.openxmlformats.org/officeDocument/2006/relationships/image" Target="../media/image113.png"/><Relationship Id="rId3" Type="http://schemas.openxmlformats.org/officeDocument/2006/relationships/image" Target="../media/image740.png"/><Relationship Id="rId21" Type="http://schemas.openxmlformats.org/officeDocument/2006/relationships/image" Target="../media/image111.png"/><Relationship Id="rId7" Type="http://schemas.openxmlformats.org/officeDocument/2006/relationships/image" Target="../media/image780.png"/><Relationship Id="rId12" Type="http://schemas.openxmlformats.org/officeDocument/2006/relationships/image" Target="../media/image90.png"/><Relationship Id="rId17" Type="http://schemas.openxmlformats.org/officeDocument/2006/relationships/image" Target="../media/image98.png"/><Relationship Id="rId25" Type="http://schemas.openxmlformats.org/officeDocument/2006/relationships/image" Target="../media/image84.png"/><Relationship Id="rId2" Type="http://schemas.openxmlformats.org/officeDocument/2006/relationships/image" Target="../media/image730.png"/><Relationship Id="rId16" Type="http://schemas.openxmlformats.org/officeDocument/2006/relationships/image" Target="../media/image97.png"/><Relationship Id="rId20" Type="http://schemas.openxmlformats.org/officeDocument/2006/relationships/image" Target="../media/image110.pn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0.png"/><Relationship Id="rId11" Type="http://schemas.openxmlformats.org/officeDocument/2006/relationships/image" Target="../media/image89.png"/><Relationship Id="rId24" Type="http://schemas.openxmlformats.org/officeDocument/2006/relationships/image" Target="../media/image83.png"/><Relationship Id="rId5" Type="http://schemas.openxmlformats.org/officeDocument/2006/relationships/image" Target="../media/image760.png"/><Relationship Id="rId15" Type="http://schemas.openxmlformats.org/officeDocument/2006/relationships/image" Target="../media/image94.png"/><Relationship Id="rId23" Type="http://schemas.openxmlformats.org/officeDocument/2006/relationships/image" Target="../media/image112.png"/><Relationship Id="rId28" Type="http://schemas.openxmlformats.org/officeDocument/2006/relationships/image" Target="../media/image115.png"/><Relationship Id="rId10" Type="http://schemas.openxmlformats.org/officeDocument/2006/relationships/image" Target="../media/image690.png"/><Relationship Id="rId19" Type="http://schemas.openxmlformats.org/officeDocument/2006/relationships/image" Target="../media/image109.png"/><Relationship Id="rId4" Type="http://schemas.openxmlformats.org/officeDocument/2006/relationships/image" Target="../media/image750.png"/><Relationship Id="rId9" Type="http://schemas.openxmlformats.org/officeDocument/2006/relationships/image" Target="../media/image800.png"/><Relationship Id="rId14" Type="http://schemas.openxmlformats.org/officeDocument/2006/relationships/image" Target="../media/image93.png"/><Relationship Id="rId22" Type="http://schemas.openxmlformats.org/officeDocument/2006/relationships/image" Target="../media/image81.png"/><Relationship Id="rId27" Type="http://schemas.openxmlformats.org/officeDocument/2006/relationships/image" Target="../media/image1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26" Type="http://schemas.openxmlformats.org/officeDocument/2006/relationships/image" Target="../media/image140.png"/><Relationship Id="rId3" Type="http://schemas.openxmlformats.org/officeDocument/2006/relationships/image" Target="../media/image117.png"/><Relationship Id="rId21" Type="http://schemas.openxmlformats.org/officeDocument/2006/relationships/image" Target="../media/image135.png"/><Relationship Id="rId34" Type="http://schemas.openxmlformats.org/officeDocument/2006/relationships/image" Target="../media/image148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5" Type="http://schemas.openxmlformats.org/officeDocument/2006/relationships/image" Target="../media/image139.png"/><Relationship Id="rId33" Type="http://schemas.openxmlformats.org/officeDocument/2006/relationships/image" Target="../media/image147.png"/><Relationship Id="rId2" Type="http://schemas.openxmlformats.org/officeDocument/2006/relationships/image" Target="../media/image116.png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29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24" Type="http://schemas.openxmlformats.org/officeDocument/2006/relationships/image" Target="../media/image138.png"/><Relationship Id="rId32" Type="http://schemas.openxmlformats.org/officeDocument/2006/relationships/image" Target="../media/image146.png"/><Relationship Id="rId37" Type="http://schemas.openxmlformats.org/officeDocument/2006/relationships/image" Target="../media/image151.pn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23" Type="http://schemas.openxmlformats.org/officeDocument/2006/relationships/image" Target="../media/image137.png"/><Relationship Id="rId28" Type="http://schemas.openxmlformats.org/officeDocument/2006/relationships/image" Target="../media/image142.png"/><Relationship Id="rId36" Type="http://schemas.openxmlformats.org/officeDocument/2006/relationships/image" Target="../media/image150.png"/><Relationship Id="rId10" Type="http://schemas.openxmlformats.org/officeDocument/2006/relationships/image" Target="../media/image124.png"/><Relationship Id="rId19" Type="http://schemas.openxmlformats.org/officeDocument/2006/relationships/image" Target="../media/image133.png"/><Relationship Id="rId31" Type="http://schemas.openxmlformats.org/officeDocument/2006/relationships/image" Target="../media/image145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136.png"/><Relationship Id="rId27" Type="http://schemas.openxmlformats.org/officeDocument/2006/relationships/image" Target="../media/image141.png"/><Relationship Id="rId30" Type="http://schemas.openxmlformats.org/officeDocument/2006/relationships/image" Target="../media/image144.png"/><Relationship Id="rId35" Type="http://schemas.openxmlformats.org/officeDocument/2006/relationships/image" Target="../media/image1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26" Type="http://schemas.openxmlformats.org/officeDocument/2006/relationships/image" Target="../media/image144.png"/><Relationship Id="rId3" Type="http://schemas.openxmlformats.org/officeDocument/2006/relationships/image" Target="../media/image117.png"/><Relationship Id="rId21" Type="http://schemas.openxmlformats.org/officeDocument/2006/relationships/image" Target="../media/image139.png"/><Relationship Id="rId7" Type="http://schemas.openxmlformats.org/officeDocument/2006/relationships/image" Target="../media/image121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5" Type="http://schemas.openxmlformats.org/officeDocument/2006/relationships/image" Target="../media/image143.png"/><Relationship Id="rId33" Type="http://schemas.openxmlformats.org/officeDocument/2006/relationships/image" Target="../media/image151.png"/><Relationship Id="rId2" Type="http://schemas.openxmlformats.org/officeDocument/2006/relationships/image" Target="../media/image116.png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29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29.png"/><Relationship Id="rId24" Type="http://schemas.openxmlformats.org/officeDocument/2006/relationships/image" Target="../media/image142.png"/><Relationship Id="rId32" Type="http://schemas.openxmlformats.org/officeDocument/2006/relationships/image" Target="../media/image150.png"/><Relationship Id="rId5" Type="http://schemas.openxmlformats.org/officeDocument/2006/relationships/image" Target="../media/image119.png"/><Relationship Id="rId15" Type="http://schemas.openxmlformats.org/officeDocument/2006/relationships/image" Target="../media/image133.png"/><Relationship Id="rId23" Type="http://schemas.openxmlformats.org/officeDocument/2006/relationships/image" Target="../media/image141.png"/><Relationship Id="rId28" Type="http://schemas.openxmlformats.org/officeDocument/2006/relationships/image" Target="../media/image146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31" Type="http://schemas.openxmlformats.org/officeDocument/2006/relationships/image" Target="../media/image149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32.png"/><Relationship Id="rId22" Type="http://schemas.openxmlformats.org/officeDocument/2006/relationships/image" Target="../media/image140.png"/><Relationship Id="rId27" Type="http://schemas.openxmlformats.org/officeDocument/2006/relationships/image" Target="../media/image145.png"/><Relationship Id="rId30" Type="http://schemas.openxmlformats.org/officeDocument/2006/relationships/image" Target="../media/image14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image" Target="../media/image160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1.png"/><Relationship Id="rId2" Type="http://schemas.openxmlformats.org/officeDocument/2006/relationships/image" Target="../media/image16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1.png"/><Relationship Id="rId5" Type="http://schemas.openxmlformats.org/officeDocument/2006/relationships/image" Target="../media/image1641.png"/><Relationship Id="rId4" Type="http://schemas.openxmlformats.org/officeDocument/2006/relationships/image" Target="../media/image16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1.png"/><Relationship Id="rId2" Type="http://schemas.openxmlformats.org/officeDocument/2006/relationships/image" Target="../media/image17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3.png"/><Relationship Id="rId4" Type="http://schemas.openxmlformats.org/officeDocument/2006/relationships/image" Target="../media/image17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11" Type="http://schemas.openxmlformats.org/officeDocument/2006/relationships/image" Target="../media/image185.png"/><Relationship Id="rId5" Type="http://schemas.openxmlformats.org/officeDocument/2006/relationships/image" Target="../media/image179.png"/><Relationship Id="rId10" Type="http://schemas.openxmlformats.org/officeDocument/2006/relationships/image" Target="../media/image184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1.png"/><Relationship Id="rId3" Type="http://schemas.openxmlformats.org/officeDocument/2006/relationships/image" Target="../media/image1761.png"/><Relationship Id="rId7" Type="http://schemas.openxmlformats.org/officeDocument/2006/relationships/image" Target="../media/image180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1.png"/><Relationship Id="rId5" Type="http://schemas.openxmlformats.org/officeDocument/2006/relationships/image" Target="../media/image1781.png"/><Relationship Id="rId4" Type="http://schemas.openxmlformats.org/officeDocument/2006/relationships/image" Target="../media/image1771.png"/><Relationship Id="rId9" Type="http://schemas.openxmlformats.org/officeDocument/2006/relationships/image" Target="../media/image18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1.png"/><Relationship Id="rId13" Type="http://schemas.openxmlformats.org/officeDocument/2006/relationships/image" Target="../media/image1920.png"/><Relationship Id="rId3" Type="http://schemas.openxmlformats.org/officeDocument/2006/relationships/image" Target="../media/image1821.png"/><Relationship Id="rId7" Type="http://schemas.openxmlformats.org/officeDocument/2006/relationships/image" Target="../media/image1861.png"/><Relationship Id="rId12" Type="http://schemas.openxmlformats.org/officeDocument/2006/relationships/image" Target="../media/image191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52.png"/><Relationship Id="rId11" Type="http://schemas.openxmlformats.org/officeDocument/2006/relationships/image" Target="../media/image1900.png"/><Relationship Id="rId5" Type="http://schemas.openxmlformats.org/officeDocument/2006/relationships/image" Target="../media/image1842.png"/><Relationship Id="rId15" Type="http://schemas.openxmlformats.org/officeDocument/2006/relationships/image" Target="../media/image194.png"/><Relationship Id="rId10" Type="http://schemas.openxmlformats.org/officeDocument/2006/relationships/image" Target="../media/image1891.png"/><Relationship Id="rId4" Type="http://schemas.openxmlformats.org/officeDocument/2006/relationships/image" Target="../media/image1831.png"/><Relationship Id="rId9" Type="http://schemas.openxmlformats.org/officeDocument/2006/relationships/image" Target="../media/image1882.png"/><Relationship Id="rId14" Type="http://schemas.openxmlformats.org/officeDocument/2006/relationships/image" Target="../media/image19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197.png"/><Relationship Id="rId7" Type="http://schemas.openxmlformats.org/officeDocument/2006/relationships/image" Target="../media/image205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png"/><Relationship Id="rId5" Type="http://schemas.openxmlformats.org/officeDocument/2006/relationships/image" Target="../media/image203.png"/><Relationship Id="rId10" Type="http://schemas.openxmlformats.org/officeDocument/2006/relationships/image" Target="../media/image208.png"/><Relationship Id="rId4" Type="http://schemas.openxmlformats.org/officeDocument/2006/relationships/image" Target="../media/image202.png"/><Relationship Id="rId9" Type="http://schemas.openxmlformats.org/officeDocument/2006/relationships/image" Target="../media/image20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0.png"/><Relationship Id="rId2" Type="http://schemas.openxmlformats.org/officeDocument/2006/relationships/image" Target="../media/image17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90.png"/><Relationship Id="rId4" Type="http://schemas.openxmlformats.org/officeDocument/2006/relationships/image" Target="../media/image178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0.png"/><Relationship Id="rId3" Type="http://schemas.openxmlformats.org/officeDocument/2006/relationships/image" Target="../media/image1680.png"/><Relationship Id="rId7" Type="http://schemas.openxmlformats.org/officeDocument/2006/relationships/image" Target="../media/image1971.png"/><Relationship Id="rId12" Type="http://schemas.openxmlformats.org/officeDocument/2006/relationships/image" Target="../media/image199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0.png"/><Relationship Id="rId11" Type="http://schemas.openxmlformats.org/officeDocument/2006/relationships/image" Target="../media/image1981.png"/><Relationship Id="rId5" Type="http://schemas.openxmlformats.org/officeDocument/2006/relationships/image" Target="../media/image1960.png"/><Relationship Id="rId10" Type="http://schemas.openxmlformats.org/officeDocument/2006/relationships/image" Target="../media/image1750.png"/><Relationship Id="rId4" Type="http://schemas.openxmlformats.org/officeDocument/2006/relationships/image" Target="../media/image1690.png"/><Relationship Id="rId9" Type="http://schemas.openxmlformats.org/officeDocument/2006/relationships/image" Target="../media/image17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0.png"/><Relationship Id="rId2" Type="http://schemas.openxmlformats.org/officeDocument/2006/relationships/image" Target="../media/image18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51.png"/><Relationship Id="rId5" Type="http://schemas.openxmlformats.org/officeDocument/2006/relationships/image" Target="../media/image1841.png"/><Relationship Id="rId4" Type="http://schemas.openxmlformats.org/officeDocument/2006/relationships/image" Target="../media/image18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1.png"/><Relationship Id="rId2" Type="http://schemas.openxmlformats.org/officeDocument/2006/relationships/image" Target="../media/image20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8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1.png"/><Relationship Id="rId7" Type="http://schemas.openxmlformats.org/officeDocument/2006/relationships/image" Target="../media/image18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51.png"/><Relationship Id="rId5" Type="http://schemas.openxmlformats.org/officeDocument/2006/relationships/image" Target="../media/image2041.png"/><Relationship Id="rId4" Type="http://schemas.openxmlformats.org/officeDocument/2006/relationships/image" Target="../media/image20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2.png"/><Relationship Id="rId7" Type="http://schemas.openxmlformats.org/officeDocument/2006/relationships/image" Target="../media/image193.png"/><Relationship Id="rId2" Type="http://schemas.openxmlformats.org/officeDocument/2006/relationships/image" Target="../media/image18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2.png"/><Relationship Id="rId2" Type="http://schemas.openxmlformats.org/officeDocument/2006/relationships/image" Target="../media/image20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0.png"/><Relationship Id="rId3" Type="http://schemas.openxmlformats.org/officeDocument/2006/relationships/image" Target="../media/image1970.png"/><Relationship Id="rId7" Type="http://schemas.openxmlformats.org/officeDocument/2006/relationships/image" Target="../media/image18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00.png"/><Relationship Id="rId11" Type="http://schemas.openxmlformats.org/officeDocument/2006/relationships/image" Target="../media/image2050.png"/><Relationship Id="rId5" Type="http://schemas.openxmlformats.org/officeDocument/2006/relationships/image" Target="../media/image1990.png"/><Relationship Id="rId10" Type="http://schemas.openxmlformats.org/officeDocument/2006/relationships/image" Target="../media/image2040.png"/><Relationship Id="rId4" Type="http://schemas.openxmlformats.org/officeDocument/2006/relationships/image" Target="../media/image1980.png"/><Relationship Id="rId9" Type="http://schemas.openxmlformats.org/officeDocument/2006/relationships/image" Target="../media/image18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1.png"/><Relationship Id="rId2" Type="http://schemas.openxmlformats.org/officeDocument/2006/relationships/image" Target="../media/image207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18" Type="http://schemas.openxmlformats.org/officeDocument/2006/relationships/image" Target="../media/image233.png"/><Relationship Id="rId3" Type="http://schemas.openxmlformats.org/officeDocument/2006/relationships/image" Target="../media/image218.png"/><Relationship Id="rId21" Type="http://schemas.openxmlformats.org/officeDocument/2006/relationships/image" Target="../media/image236.png"/><Relationship Id="rId12" Type="http://schemas.openxmlformats.org/officeDocument/2006/relationships/image" Target="../media/image227.png"/><Relationship Id="rId7" Type="http://schemas.openxmlformats.org/officeDocument/2006/relationships/image" Target="../media/image222.png"/><Relationship Id="rId17" Type="http://schemas.openxmlformats.org/officeDocument/2006/relationships/image" Target="../media/image232.png"/><Relationship Id="rId2" Type="http://schemas.openxmlformats.org/officeDocument/2006/relationships/image" Target="../media/image2170.png"/><Relationship Id="rId16" Type="http://schemas.openxmlformats.org/officeDocument/2006/relationships/image" Target="../media/image231.png"/><Relationship Id="rId20" Type="http://schemas.openxmlformats.org/officeDocument/2006/relationships/image" Target="../media/image23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26.png"/><Relationship Id="rId6" Type="http://schemas.openxmlformats.org/officeDocument/2006/relationships/image" Target="../media/image221.png"/><Relationship Id="rId5" Type="http://schemas.openxmlformats.org/officeDocument/2006/relationships/image" Target="../media/image220.png"/><Relationship Id="rId15" Type="http://schemas.openxmlformats.org/officeDocument/2006/relationships/image" Target="../media/image230.png"/><Relationship Id="rId10" Type="http://schemas.openxmlformats.org/officeDocument/2006/relationships/image" Target="../media/image225.png"/><Relationship Id="rId19" Type="http://schemas.openxmlformats.org/officeDocument/2006/relationships/image" Target="../media/image234.png"/><Relationship Id="rId9" Type="http://schemas.openxmlformats.org/officeDocument/2006/relationships/image" Target="../media/image224.png"/><Relationship Id="rId4" Type="http://schemas.openxmlformats.org/officeDocument/2006/relationships/image" Target="../media/image219.png"/><Relationship Id="rId14" Type="http://schemas.openxmlformats.org/officeDocument/2006/relationships/image" Target="../media/image229.png"/><Relationship Id="rId22" Type="http://schemas.openxmlformats.org/officeDocument/2006/relationships/image" Target="../media/image23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image" Target="../media/image24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13" Type="http://schemas.openxmlformats.org/officeDocument/2006/relationships/image" Target="../media/image253.png"/><Relationship Id="rId3" Type="http://schemas.openxmlformats.org/officeDocument/2006/relationships/image" Target="../media/image243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5" Type="http://schemas.openxmlformats.org/officeDocument/2006/relationships/image" Target="../media/image245.png"/><Relationship Id="rId10" Type="http://schemas.openxmlformats.org/officeDocument/2006/relationships/image" Target="../media/image250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55.png"/><Relationship Id="rId7" Type="http://schemas.openxmlformats.org/officeDocument/2006/relationships/image" Target="../media/image2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png"/><Relationship Id="rId7" Type="http://schemas.openxmlformats.org/officeDocument/2006/relationships/image" Target="../media/image266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5.png"/><Relationship Id="rId5" Type="http://schemas.openxmlformats.org/officeDocument/2006/relationships/image" Target="../media/image264.png"/><Relationship Id="rId4" Type="http://schemas.openxmlformats.org/officeDocument/2006/relationships/image" Target="../media/image26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0.png"/><Relationship Id="rId4" Type="http://schemas.openxmlformats.org/officeDocument/2006/relationships/image" Target="../media/image26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3" Type="http://schemas.openxmlformats.org/officeDocument/2006/relationships/image" Target="../media/image272.png"/><Relationship Id="rId7" Type="http://schemas.openxmlformats.org/officeDocument/2006/relationships/image" Target="../media/image276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5.png"/><Relationship Id="rId5" Type="http://schemas.openxmlformats.org/officeDocument/2006/relationships/image" Target="../media/image274.png"/><Relationship Id="rId4" Type="http://schemas.openxmlformats.org/officeDocument/2006/relationships/image" Target="../media/image27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1.png"/><Relationship Id="rId4" Type="http://schemas.openxmlformats.org/officeDocument/2006/relationships/image" Target="../media/image28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png"/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5.png"/><Relationship Id="rId4" Type="http://schemas.openxmlformats.org/officeDocument/2006/relationships/image" Target="../media/image28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png"/><Relationship Id="rId3" Type="http://schemas.openxmlformats.org/officeDocument/2006/relationships/image" Target="../media/image287.png"/><Relationship Id="rId7" Type="http://schemas.openxmlformats.org/officeDocument/2006/relationships/image" Target="../media/image1901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5" Type="http://schemas.openxmlformats.org/officeDocument/2006/relationships/image" Target="../media/image289.png"/><Relationship Id="rId4" Type="http://schemas.openxmlformats.org/officeDocument/2006/relationships/image" Target="../media/image28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png"/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7.png"/><Relationship Id="rId5" Type="http://schemas.openxmlformats.org/officeDocument/2006/relationships/image" Target="../media/image296.png"/><Relationship Id="rId4" Type="http://schemas.openxmlformats.org/officeDocument/2006/relationships/image" Target="../media/image191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1.pn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31.png"/><Relationship Id="rId4" Type="http://schemas.openxmlformats.org/officeDocument/2006/relationships/image" Target="../media/image30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png"/><Relationship Id="rId2" Type="http://schemas.openxmlformats.org/officeDocument/2006/relationships/image" Target="../media/image30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7.png"/><Relationship Id="rId4" Type="http://schemas.openxmlformats.org/officeDocument/2006/relationships/image" Target="../media/image30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3.png"/><Relationship Id="rId3" Type="http://schemas.openxmlformats.org/officeDocument/2006/relationships/image" Target="../media/image308.png"/><Relationship Id="rId7" Type="http://schemas.openxmlformats.org/officeDocument/2006/relationships/image" Target="../media/image3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1.png"/><Relationship Id="rId5" Type="http://schemas.openxmlformats.org/officeDocument/2006/relationships/image" Target="../media/image310.png"/><Relationship Id="rId10" Type="http://schemas.openxmlformats.org/officeDocument/2006/relationships/image" Target="../media/image315.png"/><Relationship Id="rId4" Type="http://schemas.openxmlformats.org/officeDocument/2006/relationships/image" Target="../media/image309.png"/><Relationship Id="rId9" Type="http://schemas.openxmlformats.org/officeDocument/2006/relationships/image" Target="../media/image31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png"/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png"/><Relationship Id="rId3" Type="http://schemas.openxmlformats.org/officeDocument/2006/relationships/image" Target="../media/image197.png"/><Relationship Id="rId7" Type="http://schemas.openxmlformats.org/officeDocument/2006/relationships/image" Target="../media/image325.png"/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4.png"/><Relationship Id="rId5" Type="http://schemas.openxmlformats.org/officeDocument/2006/relationships/image" Target="../media/image323.png"/><Relationship Id="rId10" Type="http://schemas.openxmlformats.org/officeDocument/2006/relationships/image" Target="../media/image328.png"/><Relationship Id="rId4" Type="http://schemas.openxmlformats.org/officeDocument/2006/relationships/image" Target="../media/image322.png"/><Relationship Id="rId9" Type="http://schemas.openxmlformats.org/officeDocument/2006/relationships/image" Target="../media/image32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9.png"/><Relationship Id="rId5" Type="http://schemas.openxmlformats.org/officeDocument/2006/relationships/image" Target="../media/image301.png"/><Relationship Id="rId4" Type="http://schemas.openxmlformats.org/officeDocument/2006/relationships/image" Target="../media/image299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png"/><Relationship Id="rId3" Type="http://schemas.openxmlformats.org/officeDocument/2006/relationships/image" Target="../media/image334.png"/><Relationship Id="rId7" Type="http://schemas.openxmlformats.org/officeDocument/2006/relationships/image" Target="../media/image338.png"/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7.png"/><Relationship Id="rId5" Type="http://schemas.openxmlformats.org/officeDocument/2006/relationships/image" Target="../media/image336.png"/><Relationship Id="rId4" Type="http://schemas.openxmlformats.org/officeDocument/2006/relationships/image" Target="../media/image33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4.png"/><Relationship Id="rId5" Type="http://schemas.openxmlformats.org/officeDocument/2006/relationships/image" Target="../media/image343.png"/><Relationship Id="rId4" Type="http://schemas.openxmlformats.org/officeDocument/2006/relationships/image" Target="../media/image34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png"/><Relationship Id="rId2" Type="http://schemas.openxmlformats.org/officeDocument/2006/relationships/image" Target="../media/image3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9.png"/><Relationship Id="rId5" Type="http://schemas.openxmlformats.org/officeDocument/2006/relationships/image" Target="../media/image335.png"/><Relationship Id="rId4" Type="http://schemas.openxmlformats.org/officeDocument/2006/relationships/image" Target="../media/image34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png"/><Relationship Id="rId7" Type="http://schemas.openxmlformats.org/officeDocument/2006/relationships/image" Target="../media/image332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4.png"/><Relationship Id="rId5" Type="http://schemas.openxmlformats.org/officeDocument/2006/relationships/image" Target="../media/image353.png"/><Relationship Id="rId4" Type="http://schemas.openxmlformats.org/officeDocument/2006/relationships/image" Target="../media/image35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8.png"/><Relationship Id="rId2" Type="http://schemas.openxmlformats.org/officeDocument/2006/relationships/image" Target="../media/image3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7.png"/><Relationship Id="rId4" Type="http://schemas.openxmlformats.org/officeDocument/2006/relationships/image" Target="../media/image35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10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png"/><Relationship Id="rId2" Type="http://schemas.openxmlformats.org/officeDocument/2006/relationships/image" Target="../media/image3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0.png"/><Relationship Id="rId5" Type="http://schemas.openxmlformats.org/officeDocument/2006/relationships/image" Target="../media/image2090.png"/><Relationship Id="rId4" Type="http://schemas.openxmlformats.org/officeDocument/2006/relationships/image" Target="../media/image2080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0.png"/><Relationship Id="rId2" Type="http://schemas.openxmlformats.org/officeDocument/2006/relationships/image" Target="../media/image2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50.png"/><Relationship Id="rId4" Type="http://schemas.openxmlformats.org/officeDocument/2006/relationships/image" Target="../media/image2140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0.png"/><Relationship Id="rId3" Type="http://schemas.openxmlformats.org/officeDocument/2006/relationships/image" Target="../media/image2950.png"/><Relationship Id="rId7" Type="http://schemas.openxmlformats.org/officeDocument/2006/relationships/image" Target="../media/image3590.png"/><Relationship Id="rId2" Type="http://schemas.openxmlformats.org/officeDocument/2006/relationships/image" Target="../media/image3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80.png"/><Relationship Id="rId5" Type="http://schemas.openxmlformats.org/officeDocument/2006/relationships/image" Target="../media/image3010.png"/><Relationship Id="rId4" Type="http://schemas.openxmlformats.org/officeDocument/2006/relationships/image" Target="../media/image2990.png"/><Relationship Id="rId9" Type="http://schemas.openxmlformats.org/officeDocument/2006/relationships/image" Target="../media/image3610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3" Type="http://schemas.openxmlformats.org/officeDocument/2006/relationships/image" Target="../media/image3620.png"/><Relationship Id="rId7" Type="http://schemas.openxmlformats.org/officeDocument/2006/relationships/image" Target="../media/image366.png"/><Relationship Id="rId2" Type="http://schemas.openxmlformats.org/officeDocument/2006/relationships/image" Target="../media/image32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5.png"/><Relationship Id="rId5" Type="http://schemas.openxmlformats.org/officeDocument/2006/relationships/image" Target="../media/image3640.png"/><Relationship Id="rId4" Type="http://schemas.openxmlformats.org/officeDocument/2006/relationships/image" Target="../media/image3630.png"/><Relationship Id="rId9" Type="http://schemas.openxmlformats.org/officeDocument/2006/relationships/image" Target="../media/image36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2.png"/><Relationship Id="rId4" Type="http://schemas.openxmlformats.org/officeDocument/2006/relationships/image" Target="../media/image371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5.png"/><Relationship Id="rId3" Type="http://schemas.openxmlformats.org/officeDocument/2006/relationships/image" Target="../media/image3700.png"/><Relationship Id="rId7" Type="http://schemas.openxmlformats.org/officeDocument/2006/relationships/image" Target="../media/image374.png"/><Relationship Id="rId2" Type="http://schemas.openxmlformats.org/officeDocument/2006/relationships/image" Target="../media/image36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3.png"/><Relationship Id="rId5" Type="http://schemas.openxmlformats.org/officeDocument/2006/relationships/image" Target="../media/image3720.png"/><Relationship Id="rId4" Type="http://schemas.openxmlformats.org/officeDocument/2006/relationships/image" Target="../media/image371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7.png"/><Relationship Id="rId2" Type="http://schemas.openxmlformats.org/officeDocument/2006/relationships/image" Target="../media/image3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10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7" Type="http://schemas.openxmlformats.org/officeDocument/2006/relationships/image" Target="../media/image384.png"/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3.png"/><Relationship Id="rId5" Type="http://schemas.openxmlformats.org/officeDocument/2006/relationships/image" Target="../media/image382.png"/><Relationship Id="rId4" Type="http://schemas.openxmlformats.org/officeDocument/2006/relationships/image" Target="../media/image38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image" Target="../media/image395.png"/><Relationship Id="rId3" Type="http://schemas.openxmlformats.org/officeDocument/2006/relationships/image" Target="../media/image385.png"/><Relationship Id="rId7" Type="http://schemas.openxmlformats.org/officeDocument/2006/relationships/image" Target="../media/image389.png"/><Relationship Id="rId12" Type="http://schemas.openxmlformats.org/officeDocument/2006/relationships/image" Target="../media/image3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8.png"/><Relationship Id="rId11" Type="http://schemas.openxmlformats.org/officeDocument/2006/relationships/image" Target="../media/image393.png"/><Relationship Id="rId5" Type="http://schemas.openxmlformats.org/officeDocument/2006/relationships/image" Target="../media/image387.png"/><Relationship Id="rId10" Type="http://schemas.openxmlformats.org/officeDocument/2006/relationships/image" Target="../media/image392.png"/><Relationship Id="rId4" Type="http://schemas.openxmlformats.org/officeDocument/2006/relationships/image" Target="../media/image386.png"/><Relationship Id="rId9" Type="http://schemas.openxmlformats.org/officeDocument/2006/relationships/image" Target="../media/image391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png"/><Relationship Id="rId3" Type="http://schemas.openxmlformats.org/officeDocument/2006/relationships/image" Target="../media/image397.png"/><Relationship Id="rId7" Type="http://schemas.openxmlformats.org/officeDocument/2006/relationships/image" Target="../media/image401.png"/><Relationship Id="rId2" Type="http://schemas.openxmlformats.org/officeDocument/2006/relationships/image" Target="../media/image3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0.png"/><Relationship Id="rId5" Type="http://schemas.openxmlformats.org/officeDocument/2006/relationships/image" Target="../media/image399.png"/><Relationship Id="rId4" Type="http://schemas.openxmlformats.org/officeDocument/2006/relationships/image" Target="../media/image398.png"/><Relationship Id="rId9" Type="http://schemas.openxmlformats.org/officeDocument/2006/relationships/image" Target="../media/image403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3" Type="http://schemas.openxmlformats.org/officeDocument/2006/relationships/image" Target="../media/image405.png"/><Relationship Id="rId7" Type="http://schemas.openxmlformats.org/officeDocument/2006/relationships/image" Target="../media/image409.png"/><Relationship Id="rId2" Type="http://schemas.openxmlformats.org/officeDocument/2006/relationships/image" Target="../media/image4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8.png"/><Relationship Id="rId5" Type="http://schemas.openxmlformats.org/officeDocument/2006/relationships/image" Target="../media/image407.png"/><Relationship Id="rId4" Type="http://schemas.openxmlformats.org/officeDocument/2006/relationships/image" Target="../media/image4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3520925"/>
            <a:ext cx="6038850" cy="1359716"/>
            <a:chOff x="1032" y="2989"/>
            <a:chExt cx="3804" cy="83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 smtClean="0">
                  <a:solidFill>
                    <a:srgbClr val="00B050"/>
                  </a:solidFill>
                </a:rPr>
                <a:t>Haim Kaplan, Uri </a:t>
              </a:r>
              <a:r>
                <a:rPr lang="en-US" sz="4000" b="1" dirty="0">
                  <a:solidFill>
                    <a:srgbClr val="00B050"/>
                  </a:solidFill>
                </a:rPr>
                <a:t>Zwick</a:t>
              </a:r>
              <a:endParaRPr lang="zh-CN" altLang="en-US" sz="2000" b="1" dirty="0">
                <a:solidFill>
                  <a:srgbClr val="00B050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41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/>
                <a:t>Tel Aviv University</a:t>
              </a:r>
              <a:endParaRPr lang="zh-CN" altLang="en-US" sz="2000" b="1" dirty="0"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509343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March 2016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March 16, 2016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770511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Algorithms </a:t>
            </a:r>
            <a:r>
              <a:rPr lang="en-US" sz="60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2096391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rgbClr val="CC00C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Fast Fourier Transform</a:t>
            </a:r>
          </a:p>
        </p:txBody>
      </p:sp>
    </p:spTree>
    <p:extLst>
      <p:ext uri="{BB962C8B-B14F-4D97-AF65-F5344CB8AC3E}">
        <p14:creationId xmlns:p14="http://schemas.microsoft.com/office/powerpoint/2010/main" val="7520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240" y="187145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9</m:t>
                        </m:r>
                        <m:d>
                          <m:dPr>
                            <m:ctrlP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4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  <m:r>
                      <a:rPr lang="en-US" sz="4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and its spectrum</a:t>
                </a:r>
                <a:endParaRPr lang="en-US" sz="4400" kern="0" dirty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87145"/>
                <a:ext cx="9144000" cy="769441"/>
              </a:xfrm>
              <a:prstGeom prst="rect">
                <a:avLst/>
              </a:prstGeom>
              <a:blipFill rotWithShape="0">
                <a:blip r:embed="rId3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5240" y="3587708"/>
            <a:ext cx="455676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Spectrum</a:t>
            </a:r>
            <a:r>
              <a:rPr lang="en-US" sz="2600" b="0" dirty="0" smtClean="0">
                <a:cs typeface="Times New Roman" panose="02020603050405020304" pitchFamily="18" charset="0"/>
              </a:rPr>
              <a:t> = absolute value</a:t>
            </a:r>
            <a:br>
              <a:rPr lang="en-US" sz="2600" b="0" dirty="0" smtClean="0">
                <a:cs typeface="Times New Roman" panose="02020603050405020304" pitchFamily="18" charset="0"/>
              </a:rPr>
            </a:br>
            <a:r>
              <a:rPr lang="en-US" sz="2600" b="0" dirty="0" smtClean="0">
                <a:cs typeface="Times New Roman" panose="02020603050405020304" pitchFamily="18" charset="0"/>
              </a:rPr>
              <a:t>of the Fourier coefficients. 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" y="5551366"/>
            <a:ext cx="4556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9 (=9Hz) is right.</a:t>
            </a:r>
            <a:endParaRPr lang="he-IL" sz="2400" dirty="0"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4740" y="6010868"/>
            <a:ext cx="23289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What is 23?</a:t>
            </a:r>
            <a:endParaRPr lang="he-IL" sz="2400" dirty="0"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17" y="1117143"/>
            <a:ext cx="4022857" cy="24374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09" y="1117143"/>
            <a:ext cx="4022857" cy="243746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240" y="4523817"/>
            <a:ext cx="455676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In addition to the </a:t>
            </a:r>
            <a:r>
              <a:rPr lang="en-US" sz="2600" b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spectrum</a:t>
            </a:r>
            <a:r>
              <a:rPr lang="en-US" sz="2600" dirty="0" smtClean="0">
                <a:cs typeface="Times New Roman" panose="02020603050405020304" pitchFamily="18" charset="0"/>
              </a:rPr>
              <a:t>,</a:t>
            </a:r>
            <a:br>
              <a:rPr lang="en-US" sz="2600" dirty="0" smtClean="0">
                <a:cs typeface="Times New Roman" panose="02020603050405020304" pitchFamily="18" charset="0"/>
              </a:rPr>
            </a:br>
            <a:r>
              <a:rPr lang="en-US" sz="2600" dirty="0" smtClean="0">
                <a:cs typeface="Times New Roman" panose="02020603050405020304" pitchFamily="18" charset="0"/>
              </a:rPr>
              <a:t>we also have the </a:t>
            </a:r>
            <a:r>
              <a:rPr lang="en-US" sz="26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phase</a:t>
            </a:r>
            <a:r>
              <a:rPr lang="en-US" sz="2600" dirty="0" smtClean="0">
                <a:cs typeface="Times New Roman" panose="02020603050405020304" pitchFamily="18" charset="0"/>
              </a:rPr>
              <a:t>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09" y="4033984"/>
            <a:ext cx="4022857" cy="25212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945181" y="6013635"/>
                <a:ext cx="259634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9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!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181" y="6013635"/>
                <a:ext cx="2596342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373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5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11</a:t>
            </a:fld>
            <a:endParaRPr lang="da-DK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12" y="963751"/>
            <a:ext cx="6582857" cy="39885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" y="187145"/>
                <a:ext cx="9144000" cy="64819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3200" b="0" kern="0" dirty="0" smtClean="0">
                    <a:solidFill>
                      <a:schemeClr val="tx2"/>
                    </a:solidFill>
                    <a:ea typeface="ＭＳ Ｐゴシック" charset="-128"/>
                    <a:cs typeface="Arial" panose="020B0604020202020204" pitchFamily="34" charset="0"/>
                  </a:rPr>
                  <a:t>Aliasing example:</a:t>
                </a:r>
                <a:r>
                  <a:rPr lang="en-US" sz="3200" b="0" kern="0" dirty="0" smtClean="0">
                    <a:solidFill>
                      <a:schemeClr val="accent2"/>
                    </a:solidFill>
                    <a:ea typeface="ＭＳ Ｐゴシック" charset="-128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32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5</m:t>
                            </m:r>
                            <m:d>
                              <m:dPr>
                                <m:ctrlPr>
                                  <a:rPr lang="en-US" sz="32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sz="32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>
                                  <a:rPr lang="en-US" sz="3200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32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sz="3200" kern="0" dirty="0" smtClean="0">
                    <a:solidFill>
                      <a:schemeClr val="tx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vs.</a:t>
                </a:r>
                <a:r>
                  <a:rPr lang="en-US" sz="32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0" kern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−</m:t>
                    </m:r>
                    <m:func>
                      <m:funcPr>
                        <m:ctrlPr>
                          <a:rPr lang="en-US" sz="3200" i="1" ker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ker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3200" i="1" ker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kern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11</m:t>
                            </m:r>
                            <m:d>
                              <m:dPr>
                                <m:ctrlPr>
                                  <a:rPr lang="en-US" sz="3200" i="1" ker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 ker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sz="3200" i="1" ker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>
                                  <a:rPr lang="en-US" sz="3200" i="1" ker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3200" kern="0" dirty="0" smtClean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87145"/>
                <a:ext cx="9144000" cy="648191"/>
              </a:xfrm>
              <a:prstGeom prst="rect">
                <a:avLst/>
              </a:prstGeom>
              <a:blipFill rotWithShape="0">
                <a:blip r:embed="rId3"/>
                <a:stretch>
                  <a:fillRect l="-1333" t="-8491" b="-24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4895587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Same samples at 16</a:t>
            </a:r>
            <a:r>
              <a:rPr lang="en-US" sz="3200" b="0" dirty="0" smtClean="0">
                <a:cs typeface="Times New Roman" panose="02020603050405020304" pitchFamily="18" charset="0"/>
              </a:rPr>
              <a:t>Hz.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400" y="5446997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=−</m:t>
                          </m:r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5446997"/>
                <a:ext cx="91440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174" y="6031653"/>
                <a:ext cx="9144000" cy="64819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/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=−</m:t>
                          </m:r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/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func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" y="6031653"/>
                <a:ext cx="9144000" cy="6481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11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36224"/>
            <a:ext cx="91440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Sampling Theorem</a:t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4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(Nyquist, Shannon, …)</a:t>
            </a:r>
            <a:endParaRPr lang="en-US" sz="44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401" y="2019425"/>
                <a:ext cx="9144000" cy="259410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“If a real continue signal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contains no </a:t>
                </a:r>
                <a:br>
                  <a:rPr lang="en-US" sz="3200" dirty="0" smtClean="0"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cs typeface="Times New Roman" panose="02020603050405020304" pitchFamily="18" charset="0"/>
                  </a:rPr>
                  <a:t>frequencies higher than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 Hz, 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is </a:t>
                </a:r>
                <a:br>
                  <a:rPr lang="en-US" sz="3200" dirty="0" smtClean="0"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cs typeface="Times New Roman" panose="02020603050405020304" pitchFamily="18" charset="0"/>
                  </a:rPr>
                  <a:t>uniquely determined by its sampled version </a:t>
                </a:r>
                <a:br>
                  <a:rPr lang="en-US" sz="32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…,−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r>
                  <a:rPr lang="en-US" sz="3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at </a:t>
                </a:r>
                <a:br>
                  <a:rPr lang="en-US" sz="3200" dirty="0" smtClean="0"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cs typeface="Times New Roman" panose="02020603050405020304" pitchFamily="18" charset="0"/>
                  </a:rPr>
                  <a:t>frequency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 Hz, provided that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.”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" y="2019425"/>
                <a:ext cx="9144000" cy="2594108"/>
              </a:xfrm>
              <a:prstGeom prst="rect">
                <a:avLst/>
              </a:prstGeom>
              <a:blipFill rotWithShape="0">
                <a:blip r:embed="rId2"/>
                <a:stretch>
                  <a:fillRect t="-3286" b="-6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497" y="4897457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For information only. Not part of this course.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38" y="5766157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We only consider finite discrete “signals”.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49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13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121632"/>
                <a:ext cx="9144000" cy="16257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1" dirty="0" smtClean="0">
                    <a:cs typeface="Times New Roman" panose="02020603050405020304" pitchFamily="18" charset="0"/>
                  </a:rPr>
                  <a:t>Lemma: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b="1" dirty="0" smtClean="0">
                    <a:cs typeface="Times New Roman" panose="02020603050405020304" pitchFamily="18" charset="0"/>
                  </a:rPr>
                  <a:t>, </a:t>
                </a:r>
                <a:r>
                  <a:rPr lang="en-US" sz="32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20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3200" b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3200" dirty="0" smtClean="0"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21632"/>
                <a:ext cx="9144000" cy="1625701"/>
              </a:xfrm>
              <a:prstGeom prst="rect">
                <a:avLst/>
              </a:prstGeom>
              <a:blipFill rotWithShape="0">
                <a:blip r:embed="rId3"/>
                <a:stretch>
                  <a:fillRect t="-5243" b="-7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240" y="25364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“Symmetry” of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DFT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for real signals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400" y="2759614"/>
                <a:ext cx="9144000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1" dirty="0" smtClean="0">
                    <a:cs typeface="Times New Roman" panose="02020603050405020304" pitchFamily="18" charset="0"/>
                  </a:rPr>
                  <a:t>Complex conjugates:</a:t>
                </a:r>
                <a:br>
                  <a:rPr lang="en-US" sz="3200" b="1" dirty="0" smtClean="0"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𝑖𝑦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𝑖𝑦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2759614"/>
                <a:ext cx="9144000" cy="1077218"/>
              </a:xfrm>
              <a:prstGeom prst="rect">
                <a:avLst/>
              </a:prstGeom>
              <a:blipFill rotWithShape="0">
                <a:blip r:embed="rId4"/>
                <a:stretch>
                  <a:fillRect t="-7955" b="-1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2175" y="4938612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cs typeface="Times New Roman" panose="02020603050405020304" pitchFamily="18" charset="0"/>
              </a:rPr>
              <a:t>Exercise: </a:t>
            </a:r>
            <a:r>
              <a:rPr lang="en-US" sz="3200" dirty="0" smtClean="0">
                <a:cs typeface="Times New Roman" panose="02020603050405020304" pitchFamily="18" charset="0"/>
              </a:rPr>
              <a:t>Prove the lemma.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8300" y="5535666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For real inputs, the first half of the </a:t>
            </a:r>
            <a:r>
              <a:rPr lang="en-US" sz="32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DFT</a:t>
            </a:r>
            <a:br>
              <a:rPr lang="en-US" sz="3200" dirty="0" smtClean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contains all the information.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174" y="3849113"/>
                <a:ext cx="9144000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1" dirty="0" smtClean="0">
                    <a:cs typeface="Times New Roman" panose="02020603050405020304" pitchFamily="18" charset="0"/>
                  </a:rPr>
                  <a:t>Absolute values:</a:t>
                </a:r>
                <a:br>
                  <a:rPr lang="en-US" sz="3200" b="1" dirty="0" smtClean="0"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𝑖𝑦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" y="3849113"/>
                <a:ext cx="9144000" cy="1077218"/>
              </a:xfrm>
              <a:prstGeom prst="rect">
                <a:avLst/>
              </a:prstGeom>
              <a:blipFill rotWithShape="0">
                <a:blip r:embed="rId5"/>
                <a:stretch>
                  <a:fillRect t="-7910" b="-16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99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14</a:t>
            </a:fld>
            <a:endParaRPr lang="da-DK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77" y="1225902"/>
            <a:ext cx="4022857" cy="24723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97" y="1225902"/>
            <a:ext cx="4022857" cy="24723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" y="187145"/>
                <a:ext cx="9144000" cy="64819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9</m:t>
                              </m:r>
                              <m:d>
                                <m:dPr>
                                  <m:ctrlP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𝜋</m:t>
                                  </m:r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32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320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n-US" sz="3200" b="0" i="0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3200" b="0" i="0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200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3200" i="1" ker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𝜋</m:t>
                                  </m:r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32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2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2</m:t>
                      </m:r>
                      <m:func>
                        <m:funcPr>
                          <m:ctrlPr>
                            <a:rPr lang="en-US" sz="3200" i="1" ker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3200" b="0" i="1" ker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3200" kern="0" dirty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87145"/>
                <a:ext cx="9144000" cy="64819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240" y="3934658"/>
            <a:ext cx="45567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Frequencies and their relative contribution correctly identified!</a:t>
            </a:r>
            <a:endParaRPr lang="he-IL" sz="2400" dirty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" y="4894778"/>
            <a:ext cx="455676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As we shall soon see, from the </a:t>
            </a: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Fourier coefficients</a:t>
            </a:r>
            <a:r>
              <a:rPr lang="en-US" sz="2400" dirty="0" smtClean="0">
                <a:cs typeface="Times New Roman" panose="02020603050405020304" pitchFamily="18" charset="0"/>
              </a:rPr>
              <a:t>, not just their absolute values, we can reconstruct the original signal.</a:t>
            </a:r>
            <a:endParaRPr lang="he-IL" sz="2400" dirty="0"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97" y="4088849"/>
            <a:ext cx="4022857" cy="252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0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15</a:t>
            </a:fld>
            <a:endParaRPr lang="da-DK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7" y="1189067"/>
            <a:ext cx="4022857" cy="24374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537" y="1189067"/>
            <a:ext cx="4022857" cy="24374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187145"/>
                <a:ext cx="9144000" cy="64819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9</m:t>
                              </m:r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en-US" sz="32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5</m:t>
                              </m:r>
                              <m:d>
                                <m:dPr>
                                  <m:ctrlP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𝜋</m:t>
                                  </m:r>
                                  <m:r>
                                    <a:rPr lang="en-US" sz="3200" i="1" ker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3200" kern="0" dirty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87145"/>
                <a:ext cx="9144000" cy="6481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536" y="3980258"/>
            <a:ext cx="4022857" cy="25003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" y="3854237"/>
            <a:ext cx="455676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Basis vectors </a:t>
            </a:r>
            <a:r>
              <a:rPr lang="en-US" dirty="0" smtClean="0">
                <a:cs typeface="Times New Roman" panose="02020603050405020304" pitchFamily="18" charset="0"/>
              </a:rPr>
              <a:t>correspond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 to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integer</a:t>
            </a:r>
            <a:r>
              <a:rPr lang="en-US" dirty="0" smtClean="0">
                <a:cs typeface="Times New Roman" panose="02020603050405020304" pitchFamily="18" charset="0"/>
              </a:rPr>
              <a:t> frequencies.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47" y="4889515"/>
            <a:ext cx="455676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9.5 Hz 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is a non-trivial</a:t>
            </a:r>
            <a:b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combination of </a:t>
            </a:r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basis vectors.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87" y="5956331"/>
            <a:ext cx="45567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See below.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62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16</a:t>
            </a:fld>
            <a:endParaRPr lang="da-DK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77" y="1158596"/>
            <a:ext cx="4022857" cy="25212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77" y="1158596"/>
            <a:ext cx="4022857" cy="25212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187145"/>
                <a:ext cx="9144000" cy="5847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3200" kern="0" dirty="0">
                  <a:solidFill>
                    <a:srgbClr val="00B05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87145"/>
                <a:ext cx="91440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76" y="3955730"/>
            <a:ext cx="4022857" cy="25212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" y="4894778"/>
            <a:ext cx="455676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For more information, take 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a course on digital signal processing. 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4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17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06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Decomposing the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DFT </a:t>
            </a:r>
            <a:r>
              <a:rPr lang="en-US" sz="4400" kern="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(I)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4259" y="3076566"/>
                <a:ext cx="4535975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59" y="3076566"/>
                <a:ext cx="4535975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30243" y="3093096"/>
                <a:ext cx="4535975" cy="59727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243" y="3093096"/>
                <a:ext cx="4535975" cy="59727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259" y="3858791"/>
                <a:ext cx="4535975" cy="56470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  <m:sub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59" y="3858791"/>
                <a:ext cx="4535975" cy="56470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53920" y="3856053"/>
                <a:ext cx="3888621" cy="6835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3920" y="3856053"/>
                <a:ext cx="3888621" cy="6835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4259" y="4701771"/>
                <a:ext cx="4535975" cy="56470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  <m:sub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59" y="4701771"/>
                <a:ext cx="4535975" cy="56470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25593" y="4699033"/>
                <a:ext cx="4145274" cy="6835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593" y="4699033"/>
                <a:ext cx="4145274" cy="68358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8300" y="5743368"/>
                <a:ext cx="9141205" cy="5622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he-IL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00" y="5743368"/>
                <a:ext cx="9141205" cy="56220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8300" y="1155440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cs typeface="Times New Roman" panose="02020603050405020304" pitchFamily="18" charset="0"/>
                  </a:rPr>
                  <a:t>Goal:</a:t>
                </a:r>
                <a:r>
                  <a:rPr lang="en-US" dirty="0" smtClean="0">
                    <a:cs typeface="Times New Roman" panose="02020603050405020304" pitchFamily="18" charset="0"/>
                  </a:rPr>
                  <a:t> Compute a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DFT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of even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by computing two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DFT</a:t>
                </a:r>
                <a:r>
                  <a:rPr lang="en-US" dirty="0" smtClean="0">
                    <a:cs typeface="Times New Roman" panose="02020603050405020304" pitchFamily="18" charset="0"/>
                  </a:rPr>
                  <a:t>s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00" y="1155440"/>
                <a:ext cx="9144000" cy="954107"/>
              </a:xfrm>
              <a:prstGeom prst="rect">
                <a:avLst/>
              </a:prstGeom>
              <a:blipFill rotWithShape="0">
                <a:blip r:embed="rId9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100" y="225171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Split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into even and odd parts.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0" y="2251718"/>
                <a:ext cx="9144000" cy="523220"/>
              </a:xfrm>
              <a:prstGeom prst="rect">
                <a:avLst/>
              </a:prstGeom>
              <a:blipFill rotWithShape="0">
                <a:blip r:embed="rId10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24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5" grpId="0"/>
      <p:bldP spid="13" grpId="0"/>
      <p:bldP spid="6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16649" y="206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Decomposing the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DFT </a:t>
            </a:r>
            <a:r>
              <a:rPr lang="en-US" sz="4400" kern="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(II)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95" y="1034990"/>
                <a:ext cx="9141205" cy="5622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he-IL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" y="1034990"/>
                <a:ext cx="9141205" cy="56220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649" y="1752916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We need to evaluate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at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9" y="1752916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874" y="2753533"/>
                <a:ext cx="9144000" cy="10064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To do that we need to evaluate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at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4" y="2753533"/>
                <a:ext cx="9144000" cy="1006429"/>
              </a:xfrm>
              <a:prstGeom prst="rect">
                <a:avLst/>
              </a:prstGeom>
              <a:blipFill rotWithShape="0">
                <a:blip r:embed="rId4"/>
                <a:stretch>
                  <a:fillRect t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649" y="3868027"/>
                <a:ext cx="9144000" cy="104605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But these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points are exactly</a:t>
                </a:r>
                <a:r>
                  <a:rPr lang="en-US" sz="2600" dirty="0">
                    <a:cs typeface="Times New Roman" panose="02020603050405020304" pitchFamily="18" charset="0"/>
                  </a:rPr>
                  <a:t/>
                </a:r>
                <a:br>
                  <a:rPr lang="en-US" sz="2600" dirty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</m:oMath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9" y="3868027"/>
                <a:ext cx="9144000" cy="1046056"/>
              </a:xfrm>
              <a:prstGeom prst="rect">
                <a:avLst/>
              </a:prstGeom>
              <a:blipFill rotWithShape="0">
                <a:blip r:embed="rId5"/>
                <a:stretch>
                  <a:fillRect t="-5848" b="-6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649" y="5022147"/>
                <a:ext cx="9144000" cy="140602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Thus, we only need to compute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b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use each computed number twice, and multiply the values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b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by appropriate powers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!!!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9" y="5022147"/>
                <a:ext cx="9144000" cy="1406026"/>
              </a:xfrm>
              <a:prstGeom prst="rect">
                <a:avLst/>
              </a:prstGeom>
              <a:blipFill rotWithShape="0">
                <a:blip r:embed="rId6"/>
                <a:stretch>
                  <a:fillRect t="-3913" b="-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07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19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8967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– recursive version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4400" y="1378150"/>
                <a:ext cx="7315202" cy="476861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return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←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he-IL" i="1" dirty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</a:t>
                </a:r>
                <a:r>
                  <a:rPr lang="en-US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//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sz="800" dirty="0">
                    <a:cs typeface="Times New Roman" panose="02020603050405020304" pitchFamily="18" charset="0"/>
                  </a:rPr>
                  <a:t> </a:t>
                </a:r>
                <a:endParaRPr lang="en-US" sz="800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378150"/>
                <a:ext cx="7315202" cy="4768613"/>
              </a:xfrm>
              <a:prstGeom prst="rect">
                <a:avLst/>
              </a:prstGeom>
              <a:blipFill rotWithShape="0">
                <a:blip r:embed="rId2"/>
                <a:stretch>
                  <a:fillRect l="-417" t="-1279" b="-26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9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15240" y="15314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Discrete Fourier Transform (DFT)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97117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A very special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linear transformation</a:t>
            </a:r>
            <a:endParaRPr lang="he-IL" sz="3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0" y="1703304"/>
                <a:ext cx="9144000" cy="20587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32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/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/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𝑗𝑘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03304"/>
                <a:ext cx="9144000" cy="205870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5240" y="5252163"/>
                <a:ext cx="9144000" cy="6705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𝜔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box>
                            <m:box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box>
                        </m:e>
                      </m:func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func>
                        <m:func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box>
                            <m:box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box>
                        </m:e>
                      </m:func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252163"/>
                <a:ext cx="9144000" cy="67056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0" y="6008868"/>
                <a:ext cx="9144000" cy="6428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rad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6008868"/>
                <a:ext cx="9144000" cy="64286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" y="3847691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– row index 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 – column index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847691"/>
                <a:ext cx="9144000" cy="584775"/>
              </a:xfrm>
              <a:prstGeom prst="rect">
                <a:avLst/>
              </a:prstGeom>
              <a:blipFill rotWithShape="0">
                <a:blip r:embed="rId6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4518604"/>
                <a:ext cx="9144000" cy="71308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p>
                        </m:sSubSup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endParaRPr lang="he-IL" sz="32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518604"/>
                <a:ext cx="9144000" cy="71308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1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20</a:t>
            </a:fld>
            <a:endParaRPr lang="da-DK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4400" y="463750"/>
                <a:ext cx="7315202" cy="594079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   //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Slightly </a:t>
                </a:r>
                <a:r>
                  <a:rPr lang="en-US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optimized </a:t>
                </a:r>
                <a:endParaRPr lang="en-US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sz="8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return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←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sz="800" dirty="0" smtClean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he-IL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dirty="0" smtClean="0"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en-US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</a:t>
                </a:r>
                <a:r>
                  <a:rPr lang="en-US" dirty="0" smtClean="0">
                    <a:solidFill>
                      <a:schemeClr val="bg2">
                        <a:lumMod val="60000"/>
                        <a:lumOff val="40000"/>
                      </a:schemeClr>
                    </a:solidFill>
                    <a:cs typeface="Times New Roman" panose="02020603050405020304" pitchFamily="18" charset="0"/>
                  </a:rPr>
                  <a:t>// Can be precomputed</a:t>
                </a:r>
              </a:p>
              <a:p>
                <a:r>
                  <a:rPr lang="en-US" sz="800" dirty="0">
                    <a:cs typeface="Times New Roman" panose="02020603050405020304" pitchFamily="18" charset="0"/>
                  </a:rPr>
                  <a:t> </a:t>
                </a:r>
                <a:endParaRPr lang="en-US" sz="800" dirty="0" smtClean="0"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463750"/>
                <a:ext cx="7315202" cy="5940793"/>
              </a:xfrm>
              <a:prstGeom prst="rect">
                <a:avLst/>
              </a:prstGeom>
              <a:blipFill rotWithShape="0">
                <a:blip r:embed="rId2"/>
                <a:stretch>
                  <a:fillRect l="-417" t="-1026" b="-1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09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8299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Complexity of the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00" y="115443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– Cost of an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FFT</a:t>
                </a:r>
                <a:r>
                  <a:rPr lang="en-US" dirty="0" smtClean="0">
                    <a:cs typeface="Times New Roman" panose="02020603050405020304" pitchFamily="18" charset="0"/>
                  </a:rPr>
                  <a:t>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0" y="1154438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00" y="180213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0" y="1802138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4140" y="244983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40" y="2449838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100" y="324231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– Number of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additions/subtractions</a:t>
                </a:r>
                <a:r>
                  <a:rPr lang="en-US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0" y="3242318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100" y="382143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– Number of (complex) </a:t>
                </a:r>
                <a:r>
                  <a:rPr lang="en-US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multiplications</a:t>
                </a:r>
                <a:r>
                  <a:rPr lang="en-US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0" y="3821438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4140" y="4483749"/>
                <a:ext cx="457614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40" y="4483749"/>
                <a:ext cx="4576140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67860" y="4483749"/>
                <a:ext cx="457614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860" y="4483749"/>
                <a:ext cx="4576140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8280" y="5032389"/>
                <a:ext cx="457614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80" y="5032389"/>
                <a:ext cx="4576140" cy="5232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78960" y="5032389"/>
                <a:ext cx="457614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960" y="5032389"/>
                <a:ext cx="4576140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200" y="5778874"/>
                <a:ext cx="457614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0" y="5778874"/>
                <a:ext cx="4576140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48480" y="5626749"/>
                <a:ext cx="4576140" cy="8274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480" y="5626749"/>
                <a:ext cx="4576140" cy="82747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784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8967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butterfly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5242559" y="1386838"/>
            <a:ext cx="457200" cy="457200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+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5242559" y="3200398"/>
            <a:ext cx="457200" cy="457200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anose="05050102010706020507" pitchFamily="18" charset="2"/>
              </a:rPr>
              <a:t>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566159" y="1543012"/>
            <a:ext cx="150876" cy="150876"/>
          </a:xfrm>
          <a:prstGeom prst="ellipse">
            <a:avLst/>
          </a:prstGeom>
          <a:solidFill>
            <a:schemeClr val="tx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3550919" y="3371812"/>
            <a:ext cx="150876" cy="150876"/>
          </a:xfrm>
          <a:prstGeom prst="ellipse">
            <a:avLst/>
          </a:prstGeom>
          <a:solidFill>
            <a:schemeClr val="tx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2529839" y="3215638"/>
            <a:ext cx="457200" cy="457200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anose="05050102010706020507" pitchFamily="18" charset="2"/>
              </a:rPr>
              <a:t>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5" name="Straight Arrow Connector 14"/>
          <p:cNvCxnSpPr>
            <a:stCxn id="7" idx="6"/>
            <a:endCxn id="4" idx="2"/>
          </p:cNvCxnSpPr>
          <p:nvPr/>
        </p:nvCxnSpPr>
        <p:spPr bwMode="auto">
          <a:xfrm flipV="1">
            <a:off x="3717035" y="1615438"/>
            <a:ext cx="1525524" cy="301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6" name="Straight Arrow Connector 15"/>
          <p:cNvCxnSpPr>
            <a:stCxn id="7" idx="5"/>
            <a:endCxn id="6" idx="1"/>
          </p:cNvCxnSpPr>
          <p:nvPr/>
        </p:nvCxnSpPr>
        <p:spPr bwMode="auto">
          <a:xfrm>
            <a:off x="3694940" y="1671793"/>
            <a:ext cx="1614574" cy="159556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9" name="Straight Arrow Connector 18"/>
          <p:cNvCxnSpPr>
            <a:stCxn id="8" idx="7"/>
            <a:endCxn id="4" idx="3"/>
          </p:cNvCxnSpPr>
          <p:nvPr/>
        </p:nvCxnSpPr>
        <p:spPr bwMode="auto">
          <a:xfrm flipV="1">
            <a:off x="3679700" y="1777083"/>
            <a:ext cx="1629814" cy="161682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>
            <a:stCxn id="8" idx="6"/>
            <a:endCxn id="6" idx="2"/>
          </p:cNvCxnSpPr>
          <p:nvPr/>
        </p:nvCxnSpPr>
        <p:spPr bwMode="auto">
          <a:xfrm flipV="1">
            <a:off x="3701795" y="3428998"/>
            <a:ext cx="1540764" cy="1825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5" name="Straight Arrow Connector 24"/>
          <p:cNvCxnSpPr>
            <a:stCxn id="13" idx="6"/>
            <a:endCxn id="8" idx="2"/>
          </p:cNvCxnSpPr>
          <p:nvPr/>
        </p:nvCxnSpPr>
        <p:spPr bwMode="auto">
          <a:xfrm>
            <a:off x="2987039" y="3444238"/>
            <a:ext cx="563880" cy="301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8" name="Straight Arrow Connector 27"/>
          <p:cNvCxnSpPr>
            <a:endCxn id="13" idx="2"/>
          </p:cNvCxnSpPr>
          <p:nvPr/>
        </p:nvCxnSpPr>
        <p:spPr bwMode="auto">
          <a:xfrm flipV="1">
            <a:off x="1855469" y="3444238"/>
            <a:ext cx="674370" cy="301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1" name="Straight Arrow Connector 30"/>
          <p:cNvCxnSpPr>
            <a:stCxn id="72" idx="3"/>
            <a:endCxn id="7" idx="2"/>
          </p:cNvCxnSpPr>
          <p:nvPr/>
        </p:nvCxnSpPr>
        <p:spPr bwMode="auto">
          <a:xfrm flipV="1">
            <a:off x="1796977" y="1618450"/>
            <a:ext cx="1769182" cy="301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5699759" y="1618450"/>
            <a:ext cx="674370" cy="301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 flipV="1">
            <a:off x="5699759" y="3425986"/>
            <a:ext cx="674370" cy="301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6" name="Straight Arrow Connector 35"/>
          <p:cNvCxnSpPr>
            <a:endCxn id="13" idx="0"/>
          </p:cNvCxnSpPr>
          <p:nvPr/>
        </p:nvCxnSpPr>
        <p:spPr bwMode="auto">
          <a:xfrm>
            <a:off x="2758439" y="2585495"/>
            <a:ext cx="0" cy="6301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2501874" y="2062275"/>
                <a:ext cx="54361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𝜔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874" y="2062275"/>
                <a:ext cx="543610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1313383" y="1359852"/>
                <a:ext cx="4835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383" y="1359852"/>
                <a:ext cx="483594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1327679" y="3177540"/>
                <a:ext cx="4835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679" y="3177540"/>
                <a:ext cx="483594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6465568" y="1320818"/>
                <a:ext cx="129159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𝜔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568" y="1320818"/>
                <a:ext cx="1291592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>
              <a:xfrm>
                <a:off x="6465568" y="3119138"/>
                <a:ext cx="129159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𝜔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568" y="3119138"/>
                <a:ext cx="1291592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Group 87"/>
          <p:cNvGrpSpPr/>
          <p:nvPr/>
        </p:nvGrpSpPr>
        <p:grpSpPr>
          <a:xfrm>
            <a:off x="2307612" y="4358639"/>
            <a:ext cx="4469832" cy="1807029"/>
            <a:chOff x="2307612" y="4358639"/>
            <a:chExt cx="4469832" cy="1807029"/>
          </a:xfrm>
        </p:grpSpPr>
        <p:sp>
          <p:nvSpPr>
            <p:cNvPr id="77" name="Rectangle 76"/>
            <p:cNvSpPr/>
            <p:nvPr/>
          </p:nvSpPr>
          <p:spPr bwMode="auto">
            <a:xfrm>
              <a:off x="3679700" y="4358639"/>
              <a:ext cx="892300" cy="1807029"/>
            </a:xfrm>
            <a:prstGeom prst="rect">
              <a:avLst/>
            </a:prstGeom>
            <a:noFill/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/>
                <p:cNvSpPr/>
                <p:nvPr/>
              </p:nvSpPr>
              <p:spPr>
                <a:xfrm>
                  <a:off x="3854045" y="5436846"/>
                  <a:ext cx="543610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Rectangle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4045" y="5436846"/>
                  <a:ext cx="543610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9" name="Straight Arrow Connector 78"/>
            <p:cNvCxnSpPr>
              <a:stCxn id="80" idx="3"/>
            </p:cNvCxnSpPr>
            <p:nvPr/>
          </p:nvCxnSpPr>
          <p:spPr bwMode="auto">
            <a:xfrm flipV="1">
              <a:off x="2791206" y="4731762"/>
              <a:ext cx="888494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Rectangle 79"/>
                <p:cNvSpPr/>
                <p:nvPr/>
              </p:nvSpPr>
              <p:spPr>
                <a:xfrm>
                  <a:off x="2307612" y="4473164"/>
                  <a:ext cx="48359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0" name="Rectangle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7612" y="4473164"/>
                  <a:ext cx="483594" cy="52322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2" name="Straight Arrow Connector 81"/>
            <p:cNvCxnSpPr>
              <a:stCxn id="83" idx="3"/>
            </p:cNvCxnSpPr>
            <p:nvPr/>
          </p:nvCxnSpPr>
          <p:spPr bwMode="auto">
            <a:xfrm flipV="1">
              <a:off x="2798465" y="5696957"/>
              <a:ext cx="888494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/>
                <p:cNvSpPr/>
                <p:nvPr/>
              </p:nvSpPr>
              <p:spPr>
                <a:xfrm>
                  <a:off x="2314871" y="5438359"/>
                  <a:ext cx="48359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4871" y="5438359"/>
                  <a:ext cx="483594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4" name="Straight Arrow Connector 83"/>
            <p:cNvCxnSpPr/>
            <p:nvPr/>
          </p:nvCxnSpPr>
          <p:spPr bwMode="auto">
            <a:xfrm flipV="1">
              <a:off x="4554688" y="4724507"/>
              <a:ext cx="888494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85" name="Straight Arrow Connector 84"/>
            <p:cNvCxnSpPr/>
            <p:nvPr/>
          </p:nvCxnSpPr>
          <p:spPr bwMode="auto">
            <a:xfrm flipV="1">
              <a:off x="4561947" y="5689702"/>
              <a:ext cx="888494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/>
                <p:cNvSpPr/>
                <p:nvPr/>
              </p:nvSpPr>
              <p:spPr>
                <a:xfrm>
                  <a:off x="5485852" y="4448640"/>
                  <a:ext cx="1291592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6" name="Rectangle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5852" y="4448640"/>
                  <a:ext cx="1291592" cy="52322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/>
                <p:cNvSpPr/>
                <p:nvPr/>
              </p:nvSpPr>
              <p:spPr>
                <a:xfrm>
                  <a:off x="5485852" y="5419650"/>
                  <a:ext cx="1291592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7" name="Rectangle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5852" y="5419650"/>
                  <a:ext cx="1291592" cy="52322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570693" y="2020714"/>
            <a:ext cx="1931181" cy="892552"/>
            <a:chOff x="570693" y="2020714"/>
            <a:chExt cx="1931181" cy="892552"/>
          </a:xfrm>
        </p:grpSpPr>
        <p:sp>
          <p:nvSpPr>
            <p:cNvPr id="37" name="Rectangle 36"/>
            <p:cNvSpPr/>
            <p:nvPr/>
          </p:nvSpPr>
          <p:spPr>
            <a:xfrm>
              <a:off x="570693" y="2020714"/>
              <a:ext cx="1419748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600" dirty="0" smtClean="0">
                  <a:solidFill>
                    <a:srgbClr val="00B050"/>
                  </a:solidFill>
                </a:rPr>
                <a:t>“Twiddle</a:t>
              </a:r>
              <a:br>
                <a:rPr lang="en-US" sz="2600" dirty="0" smtClean="0">
                  <a:solidFill>
                    <a:srgbClr val="00B050"/>
                  </a:solidFill>
                </a:rPr>
              </a:br>
              <a:r>
                <a:rPr lang="en-US" sz="2600" dirty="0" smtClean="0">
                  <a:solidFill>
                    <a:srgbClr val="00B050"/>
                  </a:solidFill>
                </a:rPr>
                <a:t> factor”</a:t>
              </a:r>
              <a:endParaRPr lang="en-US" sz="2600" dirty="0">
                <a:solidFill>
                  <a:srgbClr val="00B050"/>
                </a:solidFill>
              </a:endParaRPr>
            </a:p>
          </p:txBody>
        </p:sp>
        <p:cxnSp>
          <p:nvCxnSpPr>
            <p:cNvPr id="38" name="Straight Arrow Connector 37"/>
            <p:cNvCxnSpPr>
              <a:endCxn id="39" idx="1"/>
            </p:cNvCxnSpPr>
            <p:nvPr/>
          </p:nvCxnSpPr>
          <p:spPr bwMode="auto">
            <a:xfrm flipV="1">
              <a:off x="2003160" y="2323885"/>
              <a:ext cx="498714" cy="135699"/>
            </a:xfrm>
            <a:prstGeom prst="straightConnector1">
              <a:avLst/>
            </a:prstGeom>
            <a:solidFill>
              <a:schemeClr val="accent1"/>
            </a:solidFill>
            <a:ln w="412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04291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233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circuit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31968" y="1278685"/>
            <a:ext cx="6371160" cy="5027693"/>
            <a:chOff x="971600" y="1278685"/>
            <a:chExt cx="7200800" cy="5027693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982708" y="1278685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 bwMode="auto">
            <a:xfrm flipH="1">
              <a:off x="982708" y="1998764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/>
            <p:cNvCxnSpPr/>
            <p:nvPr/>
          </p:nvCxnSpPr>
          <p:spPr bwMode="auto">
            <a:xfrm flipH="1">
              <a:off x="982708" y="2713503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flipH="1">
              <a:off x="982708" y="3430912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 flipH="1">
              <a:off x="982708" y="414832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H="1">
              <a:off x="982708" y="486573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H="1">
              <a:off x="971600" y="558629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flipH="1">
              <a:off x="971600" y="630637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 bwMode="auto">
              <a:xfrm>
                <a:off x="1831984" y="1059111"/>
                <a:ext cx="2304256" cy="2598489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kumimoji="0" lang="he-IL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1984" y="1059111"/>
                <a:ext cx="2304256" cy="259848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2857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 bwMode="auto">
              <a:xfrm>
                <a:off x="1834757" y="3938074"/>
                <a:ext cx="2304256" cy="2598489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kumimoji="0" lang="he-IL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4757" y="3938074"/>
                <a:ext cx="2304256" cy="259848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857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/>
          <p:cNvGrpSpPr/>
          <p:nvPr/>
        </p:nvGrpSpPr>
        <p:grpSpPr>
          <a:xfrm>
            <a:off x="4625212" y="1069356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34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>
              <a:off x="4630463" y="271416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9" name="Group 58"/>
          <p:cNvGrpSpPr/>
          <p:nvPr/>
        </p:nvGrpSpPr>
        <p:grpSpPr>
          <a:xfrm>
            <a:off x="5357237" y="1790755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1" name="Straight Connector 60"/>
            <p:cNvCxnSpPr/>
            <p:nvPr/>
          </p:nvCxnSpPr>
          <p:spPr bwMode="auto">
            <a:xfrm>
              <a:off x="4627829" y="1993876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4630463" y="270866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/>
          <p:nvPr/>
        </p:nvGrpSpPr>
        <p:grpSpPr>
          <a:xfrm>
            <a:off x="6089262" y="2500924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5" name="Rectangle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4630463" y="271719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625212" y="3437615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9" name="Group 68"/>
          <p:cNvGrpSpPr/>
          <p:nvPr/>
        </p:nvGrpSpPr>
        <p:grpSpPr>
          <a:xfrm>
            <a:off x="6821288" y="3213820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Straight Connector 70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4630463" y="272385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4625212" y="344369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82" name="Group 81"/>
          <p:cNvGrpSpPr/>
          <p:nvPr/>
        </p:nvGrpSpPr>
        <p:grpSpPr>
          <a:xfrm>
            <a:off x="7775650" y="967147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Group 82"/>
          <p:cNvGrpSpPr/>
          <p:nvPr/>
        </p:nvGrpSpPr>
        <p:grpSpPr>
          <a:xfrm>
            <a:off x="704860" y="953291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2" name="TextBox 91"/>
          <p:cNvSpPr txBox="1"/>
          <p:nvPr/>
        </p:nvSpPr>
        <p:spPr>
          <a:xfrm>
            <a:off x="144605" y="197421"/>
            <a:ext cx="1747619" cy="7817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 smtClean="0">
                <a:cs typeface="Times New Roman" panose="02020603050405020304" pitchFamily="18" charset="0"/>
              </a:rPr>
              <a:t>Input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permuted!</a:t>
            </a:r>
            <a:endParaRPr lang="he-IL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09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11"/>
          <p:cNvGrpSpPr/>
          <p:nvPr/>
        </p:nvGrpSpPr>
        <p:grpSpPr>
          <a:xfrm>
            <a:off x="1331968" y="1278685"/>
            <a:ext cx="6371160" cy="5027693"/>
            <a:chOff x="971600" y="1278685"/>
            <a:chExt cx="7200800" cy="5027693"/>
          </a:xfrm>
        </p:grpSpPr>
        <p:cxnSp>
          <p:nvCxnSpPr>
            <p:cNvPr id="113" name="Straight Connector 112"/>
            <p:cNvCxnSpPr/>
            <p:nvPr/>
          </p:nvCxnSpPr>
          <p:spPr bwMode="auto">
            <a:xfrm flipH="1">
              <a:off x="982708" y="1278685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 flipH="1">
              <a:off x="982708" y="1998764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Straight Connector 114"/>
            <p:cNvCxnSpPr/>
            <p:nvPr/>
          </p:nvCxnSpPr>
          <p:spPr bwMode="auto">
            <a:xfrm flipH="1">
              <a:off x="982708" y="2713503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 bwMode="auto">
            <a:xfrm flipH="1">
              <a:off x="982708" y="3430912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 bwMode="auto">
            <a:xfrm flipH="1">
              <a:off x="982708" y="414832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 bwMode="auto">
            <a:xfrm flipH="1">
              <a:off x="982708" y="486573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 bwMode="auto">
            <a:xfrm flipH="1">
              <a:off x="971600" y="558629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0" name="Straight Connector 119"/>
            <p:cNvCxnSpPr/>
            <p:nvPr/>
          </p:nvCxnSpPr>
          <p:spPr bwMode="auto">
            <a:xfrm flipH="1">
              <a:off x="971600" y="630637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1" name="Group 120"/>
          <p:cNvGrpSpPr/>
          <p:nvPr/>
        </p:nvGrpSpPr>
        <p:grpSpPr>
          <a:xfrm>
            <a:off x="7775650" y="967147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5" name="TextBox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7" name="TextBox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xtBox 127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8" name="TextBox 1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TextBox 128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9" name="TextBox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/>
          <p:cNvSpPr txBox="1"/>
          <p:nvPr/>
        </p:nvSpPr>
        <p:spPr>
          <a:xfrm>
            <a:off x="0" y="11233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circuit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4625212" y="1072394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34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>
              <a:off x="4630463" y="2708085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9" name="Group 58"/>
          <p:cNvGrpSpPr/>
          <p:nvPr/>
        </p:nvGrpSpPr>
        <p:grpSpPr>
          <a:xfrm>
            <a:off x="5357237" y="1790755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1" name="Straight Connector 60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4630463" y="272385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/>
          <p:nvPr/>
        </p:nvGrpSpPr>
        <p:grpSpPr>
          <a:xfrm>
            <a:off x="6089262" y="2507000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5" name="Rectangle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4630463" y="2708085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9" name="Group 68"/>
          <p:cNvGrpSpPr/>
          <p:nvPr/>
        </p:nvGrpSpPr>
        <p:grpSpPr>
          <a:xfrm>
            <a:off x="6821288" y="3222934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Straight Connector 70"/>
            <p:cNvCxnSpPr/>
            <p:nvPr/>
          </p:nvCxnSpPr>
          <p:spPr bwMode="auto">
            <a:xfrm>
              <a:off x="4627829" y="198979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4630463" y="270353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4625212" y="344169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1700845" y="968103"/>
            <a:ext cx="2685152" cy="2772831"/>
            <a:chOff x="1700845" y="968103"/>
            <a:chExt cx="2685152" cy="2772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 bwMode="auto">
                <a:xfrm>
                  <a:off x="1831984" y="1071812"/>
                  <a:ext cx="923916" cy="1144962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831984" y="1071812"/>
                  <a:ext cx="923916" cy="1144962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8" name="Group 37"/>
            <p:cNvGrpSpPr/>
            <p:nvPr/>
          </p:nvGrpSpPr>
          <p:grpSpPr>
            <a:xfrm>
              <a:off x="3002229" y="1072394"/>
              <a:ext cx="495445" cy="1851357"/>
              <a:chOff x="4627829" y="1072394"/>
              <a:chExt cx="495445" cy="32607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Rectangle 38"/>
                  <p:cNvSpPr/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137160" tIns="731520" rIns="0" bIns="91440" numCol="1" rtlCol="1" anchor="b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oMath>
                      </m:oMathPara>
                    </a14:m>
                    <a:endParaRPr kumimoji="0" lang="he-IL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9" name="Rectangle 3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blipFill rotWithShape="0">
                    <a:blip r:embed="rId15"/>
                    <a:stretch>
                      <a:fillRect/>
                    </a:stretch>
                  </a:blip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1" name="Straight Connector 40"/>
              <p:cNvCxnSpPr/>
              <p:nvPr/>
            </p:nvCxnSpPr>
            <p:spPr bwMode="auto">
              <a:xfrm>
                <a:off x="4630463" y="2703611"/>
                <a:ext cx="49281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44" name="Group 43"/>
            <p:cNvGrpSpPr/>
            <p:nvPr/>
          </p:nvGrpSpPr>
          <p:grpSpPr>
            <a:xfrm>
              <a:off x="3662629" y="1796294"/>
              <a:ext cx="495445" cy="1851357"/>
              <a:chOff x="4627829" y="1072394"/>
              <a:chExt cx="495445" cy="32607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Rectangle 44"/>
                  <p:cNvSpPr/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137160" tIns="731520" rIns="0" bIns="91440" numCol="1" rtlCol="1" anchor="b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oMath>
                      </m:oMathPara>
                    </a14:m>
                    <a:endParaRPr kumimoji="0" lang="he-IL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5" name="Rectangle 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blipFill rotWithShape="0">
                    <a:blip r:embed="rId16"/>
                    <a:stretch>
                      <a:fillRect/>
                    </a:stretch>
                  </a:blip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6" name="Straight Connector 45"/>
              <p:cNvCxnSpPr/>
              <p:nvPr/>
            </p:nvCxnSpPr>
            <p:spPr bwMode="auto">
              <a:xfrm>
                <a:off x="4630463" y="2685716"/>
                <a:ext cx="49281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/>
                <p:cNvSpPr/>
                <p:nvPr/>
              </p:nvSpPr>
              <p:spPr bwMode="auto">
                <a:xfrm>
                  <a:off x="1831984" y="2481512"/>
                  <a:ext cx="923916" cy="1144962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831984" y="2481512"/>
                  <a:ext cx="923916" cy="1144962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Rectangle 47"/>
            <p:cNvSpPr/>
            <p:nvPr/>
          </p:nvSpPr>
          <p:spPr bwMode="auto">
            <a:xfrm>
              <a:off x="1700845" y="968103"/>
              <a:ext cx="2685152" cy="2772831"/>
            </a:xfrm>
            <a:prstGeom prst="rect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698124" y="3839217"/>
            <a:ext cx="2685152" cy="2772831"/>
            <a:chOff x="1700845" y="968103"/>
            <a:chExt cx="2685152" cy="2772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 bwMode="auto">
                <a:xfrm>
                  <a:off x="1831984" y="1071812"/>
                  <a:ext cx="923916" cy="1144962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831984" y="1071812"/>
                  <a:ext cx="923916" cy="1144962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/>
                  </a:stretch>
                </a:blip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1" name="Group 50"/>
            <p:cNvGrpSpPr/>
            <p:nvPr/>
          </p:nvGrpSpPr>
          <p:grpSpPr>
            <a:xfrm>
              <a:off x="3002229" y="1072394"/>
              <a:ext cx="495445" cy="1851357"/>
              <a:chOff x="4627829" y="1072394"/>
              <a:chExt cx="495445" cy="32607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Rectangle 56"/>
                  <p:cNvSpPr/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137160" tIns="731520" rIns="0" bIns="91440" numCol="1" rtlCol="1" anchor="b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oMath>
                      </m:oMathPara>
                    </a14:m>
                    <a:endParaRPr kumimoji="0" lang="he-IL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7" name="Rectangle 5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blipFill rotWithShape="0">
                    <a:blip r:embed="rId19"/>
                    <a:stretch>
                      <a:fillRect/>
                    </a:stretch>
                  </a:blip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4" name="Straight Connector 73"/>
              <p:cNvCxnSpPr/>
              <p:nvPr/>
            </p:nvCxnSpPr>
            <p:spPr bwMode="auto">
              <a:xfrm>
                <a:off x="4630463" y="2703611"/>
                <a:ext cx="49281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2" name="Group 51"/>
            <p:cNvGrpSpPr/>
            <p:nvPr/>
          </p:nvGrpSpPr>
          <p:grpSpPr>
            <a:xfrm>
              <a:off x="3662629" y="1796294"/>
              <a:ext cx="495445" cy="1851357"/>
              <a:chOff x="4627829" y="1072394"/>
              <a:chExt cx="495445" cy="32607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Rectangle 54"/>
                  <p:cNvSpPr/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137160" tIns="731520" rIns="0" bIns="91440" numCol="1" rtlCol="1" anchor="b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oMath>
                      </m:oMathPara>
                    </a14:m>
                    <a:endParaRPr kumimoji="0" lang="he-IL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5" name="Rectangle 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627829" y="1072394"/>
                    <a:ext cx="492811" cy="3260734"/>
                  </a:xfrm>
                  <a:prstGeom prst="rect">
                    <a:avLst/>
                  </a:prstGeom>
                  <a:blipFill rotWithShape="0">
                    <a:blip r:embed="rId20"/>
                    <a:stretch>
                      <a:fillRect/>
                    </a:stretch>
                  </a:blipFill>
                  <a:ln w="28575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6" name="Straight Connector 55"/>
              <p:cNvCxnSpPr/>
              <p:nvPr/>
            </p:nvCxnSpPr>
            <p:spPr bwMode="auto">
              <a:xfrm>
                <a:off x="4630463" y="2685716"/>
                <a:ext cx="49281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bg2">
                    <a:lumMod val="60000"/>
                    <a:lumOff val="40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/>
                <p:cNvSpPr/>
                <p:nvPr/>
              </p:nvSpPr>
              <p:spPr bwMode="auto">
                <a:xfrm>
                  <a:off x="1831984" y="2481512"/>
                  <a:ext cx="923916" cy="1144962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831984" y="2481512"/>
                  <a:ext cx="923916" cy="1144962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/>
                  </a:stretch>
                </a:blipFill>
                <a:ln w="2857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Rectangle 53"/>
            <p:cNvSpPr/>
            <p:nvPr/>
          </p:nvSpPr>
          <p:spPr bwMode="auto">
            <a:xfrm>
              <a:off x="1700845" y="968103"/>
              <a:ext cx="2685152" cy="2772831"/>
            </a:xfrm>
            <a:prstGeom prst="rect">
              <a:avLst/>
            </a:pr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723722" y="953291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0" name="TextBox 129"/>
          <p:cNvSpPr txBox="1"/>
          <p:nvPr/>
        </p:nvSpPr>
        <p:spPr>
          <a:xfrm>
            <a:off x="144605" y="197421"/>
            <a:ext cx="1747619" cy="6832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dirty="0" smtClean="0">
                <a:cs typeface="Times New Roman" panose="02020603050405020304" pitchFamily="18" charset="0"/>
              </a:rPr>
              <a:t>Input further</a:t>
            </a:r>
            <a:br>
              <a:rPr lang="en-US" sz="2400" dirty="0" smtClean="0"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permuted!</a:t>
            </a:r>
            <a:endParaRPr lang="he-IL" sz="2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/>
          <p:cNvGrpSpPr/>
          <p:nvPr/>
        </p:nvGrpSpPr>
        <p:grpSpPr>
          <a:xfrm>
            <a:off x="1331968" y="1278685"/>
            <a:ext cx="6371160" cy="5027693"/>
            <a:chOff x="971600" y="1278685"/>
            <a:chExt cx="7200800" cy="5027693"/>
          </a:xfrm>
        </p:grpSpPr>
        <p:cxnSp>
          <p:nvCxnSpPr>
            <p:cNvPr id="110" name="Straight Connector 109"/>
            <p:cNvCxnSpPr/>
            <p:nvPr/>
          </p:nvCxnSpPr>
          <p:spPr bwMode="auto">
            <a:xfrm flipH="1">
              <a:off x="982708" y="1278685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H="1">
              <a:off x="982708" y="1998764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H="1">
              <a:off x="982708" y="2713503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H="1">
              <a:off x="982708" y="3430912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 flipH="1">
              <a:off x="982708" y="414832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Straight Connector 114"/>
            <p:cNvCxnSpPr/>
            <p:nvPr/>
          </p:nvCxnSpPr>
          <p:spPr bwMode="auto">
            <a:xfrm flipH="1">
              <a:off x="982708" y="486573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 bwMode="auto">
            <a:xfrm flipH="1">
              <a:off x="971600" y="558629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 bwMode="auto">
            <a:xfrm flipH="1">
              <a:off x="971600" y="630637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8" name="Group 117"/>
          <p:cNvGrpSpPr/>
          <p:nvPr/>
        </p:nvGrpSpPr>
        <p:grpSpPr>
          <a:xfrm>
            <a:off x="7775650" y="967147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9" name="TextBox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5" name="TextBox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/>
          <p:cNvSpPr txBox="1"/>
          <p:nvPr/>
        </p:nvSpPr>
        <p:spPr>
          <a:xfrm>
            <a:off x="0" y="11233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circuit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4625212" y="1072394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34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>
              <a:off x="4630463" y="2708085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9" name="Group 58"/>
          <p:cNvGrpSpPr/>
          <p:nvPr/>
        </p:nvGrpSpPr>
        <p:grpSpPr>
          <a:xfrm>
            <a:off x="5357237" y="1790755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1" name="Straight Connector 60"/>
            <p:cNvCxnSpPr/>
            <p:nvPr/>
          </p:nvCxnSpPr>
          <p:spPr bwMode="auto">
            <a:xfrm>
              <a:off x="4627829" y="198979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4630463" y="271369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/>
          <p:nvPr/>
        </p:nvGrpSpPr>
        <p:grpSpPr>
          <a:xfrm>
            <a:off x="6089262" y="2507000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5" name="Rectangle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4630463" y="2708085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9" name="Group 68"/>
          <p:cNvGrpSpPr/>
          <p:nvPr/>
        </p:nvGrpSpPr>
        <p:grpSpPr>
          <a:xfrm>
            <a:off x="6821288" y="3222934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Straight Connector 70"/>
            <p:cNvCxnSpPr/>
            <p:nvPr/>
          </p:nvCxnSpPr>
          <p:spPr bwMode="auto">
            <a:xfrm>
              <a:off x="4627829" y="198979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4630463" y="270353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4625212" y="344169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8" name="Group 37"/>
          <p:cNvGrpSpPr/>
          <p:nvPr/>
        </p:nvGrpSpPr>
        <p:grpSpPr>
          <a:xfrm>
            <a:off x="3002229" y="1072394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9" name="Rectangle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Connector 40"/>
            <p:cNvCxnSpPr/>
            <p:nvPr/>
          </p:nvCxnSpPr>
          <p:spPr bwMode="auto">
            <a:xfrm>
              <a:off x="4630463" y="270361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4" name="Group 43"/>
          <p:cNvGrpSpPr/>
          <p:nvPr/>
        </p:nvGrpSpPr>
        <p:grpSpPr>
          <a:xfrm>
            <a:off x="3662629" y="1796294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5" name="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6" name="Straight Connector 45"/>
            <p:cNvCxnSpPr/>
            <p:nvPr/>
          </p:nvCxnSpPr>
          <p:spPr bwMode="auto">
            <a:xfrm>
              <a:off x="4630463" y="2685716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1" name="Group 50"/>
          <p:cNvGrpSpPr/>
          <p:nvPr/>
        </p:nvGrpSpPr>
        <p:grpSpPr>
          <a:xfrm>
            <a:off x="2999508" y="3943508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7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4" name="Straight Connector 73"/>
            <p:cNvCxnSpPr/>
            <p:nvPr/>
          </p:nvCxnSpPr>
          <p:spPr bwMode="auto">
            <a:xfrm>
              <a:off x="4630463" y="270361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2" name="Group 51"/>
          <p:cNvGrpSpPr/>
          <p:nvPr/>
        </p:nvGrpSpPr>
        <p:grpSpPr>
          <a:xfrm>
            <a:off x="3659908" y="4667408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Straight Connector 55"/>
            <p:cNvCxnSpPr/>
            <p:nvPr/>
          </p:nvCxnSpPr>
          <p:spPr bwMode="auto">
            <a:xfrm>
              <a:off x="4630463" y="2685716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 bwMode="auto">
              <a:xfrm>
                <a:off x="1842199" y="1069160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2199" y="1069160"/>
                <a:ext cx="492811" cy="1185986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 bwMode="auto">
              <a:xfrm>
                <a:off x="1843132" y="2507383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3132" y="2507383"/>
                <a:ext cx="492811" cy="1185986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 bwMode="auto">
              <a:xfrm>
                <a:off x="1844065" y="3932039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4065" y="3932039"/>
                <a:ext cx="492811" cy="1185986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 bwMode="auto">
              <a:xfrm>
                <a:off x="1844998" y="5388851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4998" y="5388851"/>
                <a:ext cx="492811" cy="1185986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9" name="Group 98"/>
          <p:cNvGrpSpPr/>
          <p:nvPr/>
        </p:nvGrpSpPr>
        <p:grpSpPr>
          <a:xfrm>
            <a:off x="704860" y="953291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0" name="TextBox 9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3" name="TextBox 10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4" name="TextBox 10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7" name="TextBox 126"/>
          <p:cNvSpPr txBox="1"/>
          <p:nvPr/>
        </p:nvSpPr>
        <p:spPr>
          <a:xfrm>
            <a:off x="144605" y="197421"/>
            <a:ext cx="1747619" cy="7817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 smtClean="0">
                <a:cs typeface="Times New Roman" panose="02020603050405020304" pitchFamily="18" charset="0"/>
              </a:rPr>
              <a:t>Input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permuted!</a:t>
            </a:r>
            <a:endParaRPr lang="he-IL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51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/>
          <p:cNvGrpSpPr/>
          <p:nvPr/>
        </p:nvGrpSpPr>
        <p:grpSpPr>
          <a:xfrm>
            <a:off x="2164747" y="1278685"/>
            <a:ext cx="6371160" cy="5027693"/>
            <a:chOff x="971600" y="1278685"/>
            <a:chExt cx="7200800" cy="5027693"/>
          </a:xfrm>
        </p:grpSpPr>
        <p:cxnSp>
          <p:nvCxnSpPr>
            <p:cNvPr id="110" name="Straight Connector 109"/>
            <p:cNvCxnSpPr/>
            <p:nvPr/>
          </p:nvCxnSpPr>
          <p:spPr bwMode="auto">
            <a:xfrm flipH="1">
              <a:off x="982708" y="1278685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H="1">
              <a:off x="982708" y="1998764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H="1">
              <a:off x="982708" y="2713503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H="1">
              <a:off x="982708" y="3430912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 flipH="1">
              <a:off x="982708" y="414832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Straight Connector 114"/>
            <p:cNvCxnSpPr/>
            <p:nvPr/>
          </p:nvCxnSpPr>
          <p:spPr bwMode="auto">
            <a:xfrm flipH="1">
              <a:off x="982708" y="486573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 bwMode="auto">
            <a:xfrm flipH="1">
              <a:off x="971600" y="558629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 bwMode="auto">
            <a:xfrm flipH="1">
              <a:off x="971600" y="630637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8" name="Group 117"/>
          <p:cNvGrpSpPr/>
          <p:nvPr/>
        </p:nvGrpSpPr>
        <p:grpSpPr>
          <a:xfrm>
            <a:off x="8608429" y="967147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9" name="TextBox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5" name="TextBox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/>
          <p:cNvSpPr txBox="1"/>
          <p:nvPr/>
        </p:nvSpPr>
        <p:spPr>
          <a:xfrm>
            <a:off x="0" y="11233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circuit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5457991" y="1072394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34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>
              <a:off x="4630463" y="271671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9" name="Group 58"/>
          <p:cNvGrpSpPr/>
          <p:nvPr/>
        </p:nvGrpSpPr>
        <p:grpSpPr>
          <a:xfrm>
            <a:off x="6190016" y="1790755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0" name="Rectangle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1" name="Straight Connector 60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4630463" y="272385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/>
          <p:nvPr/>
        </p:nvGrpSpPr>
        <p:grpSpPr>
          <a:xfrm>
            <a:off x="6922041" y="2507000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65" name="Rectangle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 bwMode="auto">
            <a:xfrm>
              <a:off x="4627829" y="199995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4630463" y="2708085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625212" y="343153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9" name="Group 68"/>
          <p:cNvGrpSpPr/>
          <p:nvPr/>
        </p:nvGrpSpPr>
        <p:grpSpPr>
          <a:xfrm>
            <a:off x="7654067" y="3222934"/>
            <a:ext cx="498062" cy="3260734"/>
            <a:chOff x="4625212" y="1072394"/>
            <a:chExt cx="498062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Straight Connector 70"/>
            <p:cNvCxnSpPr/>
            <p:nvPr/>
          </p:nvCxnSpPr>
          <p:spPr bwMode="auto">
            <a:xfrm>
              <a:off x="4627829" y="1989792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4630463" y="271369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4625212" y="344169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8" name="Group 37"/>
          <p:cNvGrpSpPr/>
          <p:nvPr/>
        </p:nvGrpSpPr>
        <p:grpSpPr>
          <a:xfrm>
            <a:off x="3835008" y="1072394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9" name="Rectangle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Connector 40"/>
            <p:cNvCxnSpPr/>
            <p:nvPr/>
          </p:nvCxnSpPr>
          <p:spPr bwMode="auto">
            <a:xfrm>
              <a:off x="4630463" y="270090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4" name="Group 43"/>
          <p:cNvGrpSpPr/>
          <p:nvPr/>
        </p:nvGrpSpPr>
        <p:grpSpPr>
          <a:xfrm>
            <a:off x="4495408" y="1796294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5" name="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6" name="Straight Connector 45"/>
            <p:cNvCxnSpPr/>
            <p:nvPr/>
          </p:nvCxnSpPr>
          <p:spPr bwMode="auto">
            <a:xfrm>
              <a:off x="4630463" y="2683015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1" name="Group 50"/>
          <p:cNvGrpSpPr/>
          <p:nvPr/>
        </p:nvGrpSpPr>
        <p:grpSpPr>
          <a:xfrm>
            <a:off x="3832287" y="3943508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7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4" name="Straight Connector 73"/>
            <p:cNvCxnSpPr/>
            <p:nvPr/>
          </p:nvCxnSpPr>
          <p:spPr bwMode="auto">
            <a:xfrm>
              <a:off x="4630463" y="2703611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2" name="Group 51"/>
          <p:cNvGrpSpPr/>
          <p:nvPr/>
        </p:nvGrpSpPr>
        <p:grpSpPr>
          <a:xfrm>
            <a:off x="4492687" y="4667408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Straight Connector 55"/>
            <p:cNvCxnSpPr/>
            <p:nvPr/>
          </p:nvCxnSpPr>
          <p:spPr bwMode="auto">
            <a:xfrm>
              <a:off x="4630463" y="2685716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 bwMode="auto">
              <a:xfrm>
                <a:off x="2674978" y="1069160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4978" y="1069160"/>
                <a:ext cx="492811" cy="1185986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 bwMode="auto">
              <a:xfrm>
                <a:off x="2675911" y="2507383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5911" y="2507383"/>
                <a:ext cx="492811" cy="1185986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 bwMode="auto">
              <a:xfrm>
                <a:off x="2676844" y="3932039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6844" y="3932039"/>
                <a:ext cx="492811" cy="1185986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 bwMode="auto">
              <a:xfrm>
                <a:off x="2677777" y="5388851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7777" y="5388851"/>
                <a:ext cx="492811" cy="1185986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2755" y="955469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955469"/>
                <a:ext cx="627108" cy="523220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2755" y="2436852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2436852"/>
                <a:ext cx="627108" cy="523220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2755" y="3105152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3105152"/>
                <a:ext cx="627108" cy="523220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2755" y="3822439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3822439"/>
                <a:ext cx="627108" cy="523220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2755" y="4539726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4539726"/>
                <a:ext cx="627108" cy="523220"/>
              </a:xfrm>
              <a:prstGeom prst="rect">
                <a:avLst/>
              </a:prstGeom>
              <a:blipFill rotWithShape="0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2755" y="5257013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5257013"/>
                <a:ext cx="627108" cy="523220"/>
              </a:xfrm>
              <a:prstGeom prst="rect">
                <a:avLst/>
              </a:prstGeom>
              <a:blipFill rotWithShape="0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2755" y="1670578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1670578"/>
                <a:ext cx="627108" cy="523220"/>
              </a:xfrm>
              <a:prstGeom prst="rect">
                <a:avLst/>
              </a:prstGeom>
              <a:blipFill rotWithShape="0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2755" y="5974302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5974302"/>
                <a:ext cx="627108" cy="523220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Connector 76"/>
          <p:cNvCxnSpPr>
            <a:endCxn id="103" idx="3"/>
          </p:cNvCxnSpPr>
          <p:nvPr/>
        </p:nvCxnSpPr>
        <p:spPr bwMode="auto">
          <a:xfrm flipH="1">
            <a:off x="629863" y="1988395"/>
            <a:ext cx="1544712" cy="209565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>
            <a:endCxn id="106" idx="3"/>
          </p:cNvCxnSpPr>
          <p:nvPr/>
        </p:nvCxnSpPr>
        <p:spPr bwMode="auto">
          <a:xfrm flipH="1" flipV="1">
            <a:off x="629863" y="1932188"/>
            <a:ext cx="1534884" cy="221830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H="1">
            <a:off x="573809" y="4867172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H="1">
            <a:off x="584804" y="2715845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Straight Connector 84"/>
          <p:cNvCxnSpPr>
            <a:endCxn id="102" idx="3"/>
          </p:cNvCxnSpPr>
          <p:nvPr/>
        </p:nvCxnSpPr>
        <p:spPr bwMode="auto">
          <a:xfrm flipH="1" flipV="1">
            <a:off x="629863" y="3366762"/>
            <a:ext cx="1534884" cy="222056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 flipH="1">
            <a:off x="601599" y="6307800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 flipH="1">
            <a:off x="589049" y="1278600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Connector 89"/>
          <p:cNvCxnSpPr/>
          <p:nvPr/>
        </p:nvCxnSpPr>
        <p:spPr bwMode="auto">
          <a:xfrm flipH="1">
            <a:off x="632135" y="3425084"/>
            <a:ext cx="1544712" cy="209565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2116472" y="683803"/>
            <a:ext cx="627108" cy="5542053"/>
            <a:chOff x="1891188" y="948844"/>
            <a:chExt cx="627108" cy="55420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891188" y="94884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948844"/>
                  <a:ext cx="627108" cy="523220"/>
                </a:xfrm>
                <a:prstGeom prst="rect">
                  <a:avLst/>
                </a:prstGeom>
                <a:blipFill rotWithShape="0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1891188" y="243022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2430227"/>
                  <a:ext cx="627108" cy="523220"/>
                </a:xfrm>
                <a:prstGeom prst="rect">
                  <a:avLst/>
                </a:prstGeom>
                <a:blipFill rotWithShape="0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891188" y="309852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3098527"/>
                  <a:ext cx="627108" cy="523220"/>
                </a:xfrm>
                <a:prstGeom prst="rect">
                  <a:avLst/>
                </a:prstGeom>
                <a:blipFill rotWithShape="0"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1891188" y="381581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3815814"/>
                  <a:ext cx="627108" cy="523220"/>
                </a:xfrm>
                <a:prstGeom prst="rect">
                  <a:avLst/>
                </a:prstGeom>
                <a:blipFill rotWithShape="0"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1891188" y="453310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4533101"/>
                  <a:ext cx="627108" cy="523220"/>
                </a:xfrm>
                <a:prstGeom prst="rect">
                  <a:avLst/>
                </a:prstGeom>
                <a:blipFill rotWithShape="0"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1891188" y="525038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5250388"/>
                  <a:ext cx="627108" cy="523220"/>
                </a:xfrm>
                <a:prstGeom prst="rect">
                  <a:avLst/>
                </a:prstGeom>
                <a:blipFill rotWithShape="0"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1891188" y="1663953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1663953"/>
                  <a:ext cx="627108" cy="523220"/>
                </a:xfrm>
                <a:prstGeom prst="rect">
                  <a:avLst/>
                </a:prstGeom>
                <a:blipFill rotWithShape="0"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1891188" y="596767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5967677"/>
                  <a:ext cx="627108" cy="523220"/>
                </a:xfrm>
                <a:prstGeom prst="rect">
                  <a:avLst/>
                </a:prstGeom>
                <a:blipFill rotWithShape="0"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8" name="TextBox 107"/>
          <p:cNvSpPr txBox="1"/>
          <p:nvPr/>
        </p:nvSpPr>
        <p:spPr>
          <a:xfrm>
            <a:off x="349563" y="197421"/>
            <a:ext cx="1957448" cy="7817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Bit-reversal</a:t>
            </a:r>
            <a:b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permutation</a:t>
            </a:r>
            <a:endParaRPr lang="he-IL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/>
          <p:cNvGrpSpPr/>
          <p:nvPr/>
        </p:nvGrpSpPr>
        <p:grpSpPr>
          <a:xfrm>
            <a:off x="2164747" y="1278685"/>
            <a:ext cx="6371160" cy="5027693"/>
            <a:chOff x="971600" y="1278685"/>
            <a:chExt cx="7200800" cy="5027693"/>
          </a:xfrm>
        </p:grpSpPr>
        <p:cxnSp>
          <p:nvCxnSpPr>
            <p:cNvPr id="110" name="Straight Connector 109"/>
            <p:cNvCxnSpPr/>
            <p:nvPr/>
          </p:nvCxnSpPr>
          <p:spPr bwMode="auto">
            <a:xfrm flipH="1">
              <a:off x="982708" y="1278685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H="1">
              <a:off x="982708" y="1998764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H="1">
              <a:off x="982708" y="2713503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H="1">
              <a:off x="982708" y="3430912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 flipH="1">
              <a:off x="982708" y="414832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Straight Connector 114"/>
            <p:cNvCxnSpPr/>
            <p:nvPr/>
          </p:nvCxnSpPr>
          <p:spPr bwMode="auto">
            <a:xfrm flipH="1">
              <a:off x="982708" y="4865731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 bwMode="auto">
            <a:xfrm flipH="1">
              <a:off x="971600" y="558629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 bwMode="auto">
            <a:xfrm flipH="1">
              <a:off x="971600" y="6306377"/>
              <a:ext cx="7189692" cy="1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8" name="Group 117"/>
          <p:cNvGrpSpPr/>
          <p:nvPr/>
        </p:nvGrpSpPr>
        <p:grpSpPr>
          <a:xfrm>
            <a:off x="8608429" y="967147"/>
            <a:ext cx="627108" cy="5544231"/>
            <a:chOff x="8343705" y="967147"/>
            <a:chExt cx="627108" cy="5544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/>
                <p:cNvSpPr txBox="1"/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9" name="TextBox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967147"/>
                  <a:ext cx="627108" cy="52322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2401721"/>
                  <a:ext cx="627108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119008"/>
                  <a:ext cx="627108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3836295"/>
                  <a:ext cx="627108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4553582"/>
                  <a:ext cx="627108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270869"/>
                  <a:ext cx="627108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/>
                <p:cNvSpPr txBox="1"/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5" name="TextBox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1684434"/>
                  <a:ext cx="627108" cy="52322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705" y="5988158"/>
                  <a:ext cx="627108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3835008" y="1072394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9" name="Rectangle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Connector 40"/>
            <p:cNvCxnSpPr/>
            <p:nvPr/>
          </p:nvCxnSpPr>
          <p:spPr bwMode="auto">
            <a:xfrm>
              <a:off x="4630463" y="270090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4" name="Group 43"/>
          <p:cNvGrpSpPr/>
          <p:nvPr/>
        </p:nvGrpSpPr>
        <p:grpSpPr>
          <a:xfrm>
            <a:off x="4495408" y="1796294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5" name="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6" name="Straight Connector 45"/>
            <p:cNvCxnSpPr/>
            <p:nvPr/>
          </p:nvCxnSpPr>
          <p:spPr bwMode="auto">
            <a:xfrm>
              <a:off x="4630463" y="2700909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1" name="Group 50"/>
          <p:cNvGrpSpPr/>
          <p:nvPr/>
        </p:nvGrpSpPr>
        <p:grpSpPr>
          <a:xfrm>
            <a:off x="3832287" y="3943508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7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4" name="Straight Connector 73"/>
            <p:cNvCxnSpPr/>
            <p:nvPr/>
          </p:nvCxnSpPr>
          <p:spPr bwMode="auto">
            <a:xfrm>
              <a:off x="4630463" y="2685716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2" name="Group 51"/>
          <p:cNvGrpSpPr/>
          <p:nvPr/>
        </p:nvGrpSpPr>
        <p:grpSpPr>
          <a:xfrm>
            <a:off x="4492687" y="4667408"/>
            <a:ext cx="495445" cy="1851357"/>
            <a:chOff x="4627829" y="1072394"/>
            <a:chExt cx="495445" cy="326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731520" rIns="0" bIns="91440" numCol="1" rtlCol="1" anchor="b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kumimoji="0" lang="en-US" sz="28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627829" y="1072394"/>
                  <a:ext cx="492811" cy="3260734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  <a:ln w="28575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Straight Connector 55"/>
            <p:cNvCxnSpPr/>
            <p:nvPr/>
          </p:nvCxnSpPr>
          <p:spPr bwMode="auto">
            <a:xfrm>
              <a:off x="4630463" y="2685716"/>
              <a:ext cx="492811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 bwMode="auto">
              <a:xfrm>
                <a:off x="2674978" y="1069160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4978" y="1069160"/>
                <a:ext cx="492811" cy="1185986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 bwMode="auto">
              <a:xfrm>
                <a:off x="2675911" y="2507383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5911" y="2507383"/>
                <a:ext cx="492811" cy="1185986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 bwMode="auto">
              <a:xfrm>
                <a:off x="2676844" y="3932039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6844" y="3932039"/>
                <a:ext cx="492811" cy="1185986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 bwMode="auto">
              <a:xfrm>
                <a:off x="2677777" y="5388851"/>
                <a:ext cx="492811" cy="1185986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37160" tIns="731520" rIns="0" bIns="91440" numCol="1" rtl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he-IL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7777" y="5388851"/>
                <a:ext cx="492811" cy="1185986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2755" y="955469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955469"/>
                <a:ext cx="627108" cy="523220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2755" y="2436852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2436852"/>
                <a:ext cx="627108" cy="523220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2755" y="3105152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3105152"/>
                <a:ext cx="627108" cy="523220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2755" y="3822439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3822439"/>
                <a:ext cx="627108" cy="523220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2755" y="4539726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4539726"/>
                <a:ext cx="627108" cy="523220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2755" y="5257013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5257013"/>
                <a:ext cx="627108" cy="523220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2755" y="1670578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1670578"/>
                <a:ext cx="627108" cy="523220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2755" y="5974302"/>
                <a:ext cx="62710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" y="5974302"/>
                <a:ext cx="627108" cy="523220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Connector 76"/>
          <p:cNvCxnSpPr>
            <a:endCxn id="103" idx="3"/>
          </p:cNvCxnSpPr>
          <p:nvPr/>
        </p:nvCxnSpPr>
        <p:spPr bwMode="auto">
          <a:xfrm flipH="1">
            <a:off x="629863" y="1988395"/>
            <a:ext cx="1544712" cy="209565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>
            <a:endCxn id="106" idx="3"/>
          </p:cNvCxnSpPr>
          <p:nvPr/>
        </p:nvCxnSpPr>
        <p:spPr bwMode="auto">
          <a:xfrm flipH="1" flipV="1">
            <a:off x="629863" y="1932188"/>
            <a:ext cx="1534884" cy="221830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H="1">
            <a:off x="573809" y="4867172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H="1">
            <a:off x="584804" y="2715845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Straight Connector 84"/>
          <p:cNvCxnSpPr>
            <a:endCxn id="102" idx="3"/>
          </p:cNvCxnSpPr>
          <p:nvPr/>
        </p:nvCxnSpPr>
        <p:spPr bwMode="auto">
          <a:xfrm flipH="1" flipV="1">
            <a:off x="629863" y="3366762"/>
            <a:ext cx="1534884" cy="222056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 flipH="1">
            <a:off x="601599" y="6307800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 flipH="1">
            <a:off x="589049" y="1278600"/>
            <a:ext cx="1590938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Connector 89"/>
          <p:cNvCxnSpPr/>
          <p:nvPr/>
        </p:nvCxnSpPr>
        <p:spPr bwMode="auto">
          <a:xfrm flipH="1">
            <a:off x="632135" y="3425084"/>
            <a:ext cx="1544712" cy="2095654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2116472" y="683803"/>
            <a:ext cx="627108" cy="5542053"/>
            <a:chOff x="1891188" y="948844"/>
            <a:chExt cx="627108" cy="55420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891188" y="94884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948844"/>
                  <a:ext cx="627108" cy="523220"/>
                </a:xfrm>
                <a:prstGeom prst="rect">
                  <a:avLst/>
                </a:prstGeom>
                <a:blipFill rotWithShape="0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1891188" y="243022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2430227"/>
                  <a:ext cx="627108" cy="523220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891188" y="309852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3098527"/>
                  <a:ext cx="627108" cy="523220"/>
                </a:xfrm>
                <a:prstGeom prst="rect">
                  <a:avLst/>
                </a:prstGeom>
                <a:blipFill rotWithShape="0"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1891188" y="3815814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3815814"/>
                  <a:ext cx="627108" cy="523220"/>
                </a:xfrm>
                <a:prstGeom prst="rect">
                  <a:avLst/>
                </a:prstGeom>
                <a:blipFill rotWithShape="0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1891188" y="4533101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4533101"/>
                  <a:ext cx="627108" cy="523220"/>
                </a:xfrm>
                <a:prstGeom prst="rect">
                  <a:avLst/>
                </a:prstGeom>
                <a:blipFill rotWithShape="0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1891188" y="5250388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5250388"/>
                  <a:ext cx="627108" cy="523220"/>
                </a:xfrm>
                <a:prstGeom prst="rect">
                  <a:avLst/>
                </a:prstGeom>
                <a:blipFill rotWithShape="0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1891188" y="1663953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1663953"/>
                  <a:ext cx="627108" cy="523220"/>
                </a:xfrm>
                <a:prstGeom prst="rect">
                  <a:avLst/>
                </a:prstGeom>
                <a:blipFill rotWithShape="0"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1891188" y="5967677"/>
                  <a:ext cx="627108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188" y="5967677"/>
                  <a:ext cx="627108" cy="523220"/>
                </a:xfrm>
                <a:prstGeom prst="rect">
                  <a:avLst/>
                </a:prstGeom>
                <a:blipFill rotWithShape="0"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8" name="TextBox 107"/>
          <p:cNvSpPr txBox="1"/>
          <p:nvPr/>
        </p:nvSpPr>
        <p:spPr>
          <a:xfrm>
            <a:off x="349563" y="197421"/>
            <a:ext cx="1957448" cy="7817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Bit-reversal</a:t>
            </a:r>
            <a:b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permutation</a:t>
            </a:r>
            <a:endParaRPr lang="he-IL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369168" y="1186860"/>
            <a:ext cx="667792" cy="3047520"/>
            <a:chOff x="5369168" y="1186860"/>
            <a:chExt cx="667792" cy="3047520"/>
          </a:xfrm>
        </p:grpSpPr>
        <p:sp>
          <p:nvSpPr>
            <p:cNvPr id="86" name="Oval 85"/>
            <p:cNvSpPr>
              <a:spLocks noChangeAspect="1"/>
            </p:cNvSpPr>
            <p:nvPr/>
          </p:nvSpPr>
          <p:spPr bwMode="auto">
            <a:xfrm>
              <a:off x="5369168" y="1186862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 bwMode="auto">
            <a:xfrm>
              <a:off x="5854080" y="118686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 bwMode="auto">
            <a:xfrm>
              <a:off x="5383021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 bwMode="auto">
            <a:xfrm>
              <a:off x="5854076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4" name="Straight Arrow Connector 3"/>
            <p:cNvCxnSpPr>
              <a:stCxn id="86" idx="4"/>
              <a:endCxn id="127" idx="0"/>
            </p:cNvCxnSpPr>
            <p:nvPr/>
          </p:nvCxnSpPr>
          <p:spPr bwMode="auto">
            <a:xfrm>
              <a:off x="5460608" y="1369742"/>
              <a:ext cx="484908" cy="268175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9" name="Straight Arrow Connector 128"/>
            <p:cNvCxnSpPr>
              <a:stCxn id="99" idx="0"/>
              <a:endCxn id="87" idx="4"/>
            </p:cNvCxnSpPr>
            <p:nvPr/>
          </p:nvCxnSpPr>
          <p:spPr bwMode="auto">
            <a:xfrm flipV="1">
              <a:off x="5474461" y="1369740"/>
              <a:ext cx="471059" cy="268176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0" name="Straight Arrow Connector 129"/>
            <p:cNvCxnSpPr>
              <a:stCxn id="86" idx="6"/>
              <a:endCxn id="87" idx="2"/>
            </p:cNvCxnSpPr>
            <p:nvPr/>
          </p:nvCxnSpPr>
          <p:spPr bwMode="auto">
            <a:xfrm flipV="1">
              <a:off x="5552048" y="1278300"/>
              <a:ext cx="302032" cy="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1" name="Straight Arrow Connector 130"/>
            <p:cNvCxnSpPr>
              <a:stCxn id="99" idx="6"/>
              <a:endCxn id="127" idx="2"/>
            </p:cNvCxnSpPr>
            <p:nvPr/>
          </p:nvCxnSpPr>
          <p:spPr bwMode="auto">
            <a:xfrm>
              <a:off x="5565901" y="4142940"/>
              <a:ext cx="288175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32" name="Group 131"/>
          <p:cNvGrpSpPr/>
          <p:nvPr/>
        </p:nvGrpSpPr>
        <p:grpSpPr>
          <a:xfrm>
            <a:off x="6120281" y="1905319"/>
            <a:ext cx="667792" cy="3047520"/>
            <a:chOff x="5369168" y="1186860"/>
            <a:chExt cx="667792" cy="3047520"/>
          </a:xfrm>
        </p:grpSpPr>
        <p:sp>
          <p:nvSpPr>
            <p:cNvPr id="133" name="Oval 132"/>
            <p:cNvSpPr>
              <a:spLocks noChangeAspect="1"/>
            </p:cNvSpPr>
            <p:nvPr/>
          </p:nvSpPr>
          <p:spPr bwMode="auto">
            <a:xfrm>
              <a:off x="5369168" y="1186862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 bwMode="auto">
            <a:xfrm>
              <a:off x="5854080" y="118686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5" name="Oval 134"/>
            <p:cNvSpPr>
              <a:spLocks noChangeAspect="1"/>
            </p:cNvSpPr>
            <p:nvPr/>
          </p:nvSpPr>
          <p:spPr bwMode="auto">
            <a:xfrm>
              <a:off x="5383021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 bwMode="auto">
            <a:xfrm>
              <a:off x="5854076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37" name="Straight Arrow Connector 136"/>
            <p:cNvCxnSpPr>
              <a:stCxn id="133" idx="4"/>
              <a:endCxn id="136" idx="0"/>
            </p:cNvCxnSpPr>
            <p:nvPr/>
          </p:nvCxnSpPr>
          <p:spPr bwMode="auto">
            <a:xfrm>
              <a:off x="5460608" y="1369742"/>
              <a:ext cx="484908" cy="268175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8" name="Straight Arrow Connector 137"/>
            <p:cNvCxnSpPr>
              <a:stCxn id="135" idx="0"/>
              <a:endCxn id="134" idx="4"/>
            </p:cNvCxnSpPr>
            <p:nvPr/>
          </p:nvCxnSpPr>
          <p:spPr bwMode="auto">
            <a:xfrm flipV="1">
              <a:off x="5474461" y="1369740"/>
              <a:ext cx="471059" cy="268176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9" name="Straight Arrow Connector 138"/>
            <p:cNvCxnSpPr>
              <a:stCxn id="133" idx="6"/>
              <a:endCxn id="134" idx="2"/>
            </p:cNvCxnSpPr>
            <p:nvPr/>
          </p:nvCxnSpPr>
          <p:spPr bwMode="auto">
            <a:xfrm flipV="1">
              <a:off x="5552048" y="1278300"/>
              <a:ext cx="302032" cy="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0" name="Straight Arrow Connector 139"/>
            <p:cNvCxnSpPr>
              <a:stCxn id="135" idx="6"/>
              <a:endCxn id="136" idx="2"/>
            </p:cNvCxnSpPr>
            <p:nvPr/>
          </p:nvCxnSpPr>
          <p:spPr bwMode="auto">
            <a:xfrm>
              <a:off x="5565901" y="4142940"/>
              <a:ext cx="288175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41" name="Group 140"/>
          <p:cNvGrpSpPr/>
          <p:nvPr/>
        </p:nvGrpSpPr>
        <p:grpSpPr>
          <a:xfrm>
            <a:off x="6871394" y="2612891"/>
            <a:ext cx="667792" cy="3047520"/>
            <a:chOff x="5369168" y="1186860"/>
            <a:chExt cx="667792" cy="3047520"/>
          </a:xfrm>
        </p:grpSpPr>
        <p:sp>
          <p:nvSpPr>
            <p:cNvPr id="142" name="Oval 141"/>
            <p:cNvSpPr>
              <a:spLocks noChangeAspect="1"/>
            </p:cNvSpPr>
            <p:nvPr/>
          </p:nvSpPr>
          <p:spPr bwMode="auto">
            <a:xfrm>
              <a:off x="5369168" y="1186862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3" name="Oval 142"/>
            <p:cNvSpPr>
              <a:spLocks noChangeAspect="1"/>
            </p:cNvSpPr>
            <p:nvPr/>
          </p:nvSpPr>
          <p:spPr bwMode="auto">
            <a:xfrm>
              <a:off x="5854080" y="118686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4" name="Oval 143"/>
            <p:cNvSpPr>
              <a:spLocks noChangeAspect="1"/>
            </p:cNvSpPr>
            <p:nvPr/>
          </p:nvSpPr>
          <p:spPr bwMode="auto">
            <a:xfrm>
              <a:off x="5383021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5" name="Oval 144"/>
            <p:cNvSpPr>
              <a:spLocks noChangeAspect="1"/>
            </p:cNvSpPr>
            <p:nvPr/>
          </p:nvSpPr>
          <p:spPr bwMode="auto">
            <a:xfrm>
              <a:off x="5854076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46" name="Straight Arrow Connector 145"/>
            <p:cNvCxnSpPr>
              <a:stCxn id="142" idx="4"/>
              <a:endCxn id="145" idx="0"/>
            </p:cNvCxnSpPr>
            <p:nvPr/>
          </p:nvCxnSpPr>
          <p:spPr bwMode="auto">
            <a:xfrm>
              <a:off x="5460608" y="1369742"/>
              <a:ext cx="484908" cy="268175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7" name="Straight Arrow Connector 146"/>
            <p:cNvCxnSpPr>
              <a:stCxn id="144" idx="0"/>
              <a:endCxn id="143" idx="4"/>
            </p:cNvCxnSpPr>
            <p:nvPr/>
          </p:nvCxnSpPr>
          <p:spPr bwMode="auto">
            <a:xfrm flipV="1">
              <a:off x="5474461" y="1369740"/>
              <a:ext cx="471059" cy="268176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8" name="Straight Arrow Connector 147"/>
            <p:cNvCxnSpPr>
              <a:stCxn id="142" idx="6"/>
              <a:endCxn id="143" idx="2"/>
            </p:cNvCxnSpPr>
            <p:nvPr/>
          </p:nvCxnSpPr>
          <p:spPr bwMode="auto">
            <a:xfrm flipV="1">
              <a:off x="5552048" y="1278300"/>
              <a:ext cx="302032" cy="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9" name="Straight Arrow Connector 148"/>
            <p:cNvCxnSpPr>
              <a:stCxn id="144" idx="6"/>
              <a:endCxn id="145" idx="2"/>
            </p:cNvCxnSpPr>
            <p:nvPr/>
          </p:nvCxnSpPr>
          <p:spPr bwMode="auto">
            <a:xfrm>
              <a:off x="5565901" y="4142940"/>
              <a:ext cx="288175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50" name="Group 149"/>
          <p:cNvGrpSpPr/>
          <p:nvPr/>
        </p:nvGrpSpPr>
        <p:grpSpPr>
          <a:xfrm>
            <a:off x="7622507" y="3342233"/>
            <a:ext cx="667792" cy="3047520"/>
            <a:chOff x="5369168" y="1186860"/>
            <a:chExt cx="667792" cy="3047520"/>
          </a:xfrm>
        </p:grpSpPr>
        <p:sp>
          <p:nvSpPr>
            <p:cNvPr id="151" name="Oval 150"/>
            <p:cNvSpPr>
              <a:spLocks noChangeAspect="1"/>
            </p:cNvSpPr>
            <p:nvPr/>
          </p:nvSpPr>
          <p:spPr bwMode="auto">
            <a:xfrm>
              <a:off x="5369168" y="1186862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2" name="Oval 151"/>
            <p:cNvSpPr>
              <a:spLocks noChangeAspect="1"/>
            </p:cNvSpPr>
            <p:nvPr/>
          </p:nvSpPr>
          <p:spPr bwMode="auto">
            <a:xfrm>
              <a:off x="5854080" y="118686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3" name="Oval 152"/>
            <p:cNvSpPr>
              <a:spLocks noChangeAspect="1"/>
            </p:cNvSpPr>
            <p:nvPr/>
          </p:nvSpPr>
          <p:spPr bwMode="auto">
            <a:xfrm>
              <a:off x="5383021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4" name="Oval 153"/>
            <p:cNvSpPr>
              <a:spLocks noChangeAspect="1"/>
            </p:cNvSpPr>
            <p:nvPr/>
          </p:nvSpPr>
          <p:spPr bwMode="auto">
            <a:xfrm>
              <a:off x="5854076" y="4051500"/>
              <a:ext cx="182880" cy="182880"/>
            </a:xfrm>
            <a:prstGeom prst="ellipse">
              <a:avLst/>
            </a:prstGeom>
            <a:solidFill>
              <a:schemeClr val="accent2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55" name="Straight Arrow Connector 154"/>
            <p:cNvCxnSpPr>
              <a:stCxn id="151" idx="4"/>
              <a:endCxn id="154" idx="0"/>
            </p:cNvCxnSpPr>
            <p:nvPr/>
          </p:nvCxnSpPr>
          <p:spPr bwMode="auto">
            <a:xfrm>
              <a:off x="5460608" y="1369742"/>
              <a:ext cx="484908" cy="268175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6" name="Straight Arrow Connector 155"/>
            <p:cNvCxnSpPr>
              <a:stCxn id="153" idx="0"/>
              <a:endCxn id="152" idx="4"/>
            </p:cNvCxnSpPr>
            <p:nvPr/>
          </p:nvCxnSpPr>
          <p:spPr bwMode="auto">
            <a:xfrm flipV="1">
              <a:off x="5474461" y="1369740"/>
              <a:ext cx="471059" cy="268176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7" name="Straight Arrow Connector 156"/>
            <p:cNvCxnSpPr>
              <a:stCxn id="151" idx="6"/>
              <a:endCxn id="152" idx="2"/>
            </p:cNvCxnSpPr>
            <p:nvPr/>
          </p:nvCxnSpPr>
          <p:spPr bwMode="auto">
            <a:xfrm flipV="1">
              <a:off x="5552048" y="1278300"/>
              <a:ext cx="302032" cy="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8" name="Straight Arrow Connector 157"/>
            <p:cNvCxnSpPr>
              <a:stCxn id="153" idx="6"/>
              <a:endCxn id="154" idx="2"/>
            </p:cNvCxnSpPr>
            <p:nvPr/>
          </p:nvCxnSpPr>
          <p:spPr bwMode="auto">
            <a:xfrm>
              <a:off x="5565901" y="4142940"/>
              <a:ext cx="288175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28" name="TextBox 127"/>
          <p:cNvSpPr txBox="1"/>
          <p:nvPr/>
        </p:nvSpPr>
        <p:spPr>
          <a:xfrm>
            <a:off x="0" y="11233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circuit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02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41213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and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 Engineering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00" y="1454239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In real life, constant factors matter.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00" y="2191251"/>
            <a:ext cx="91440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A tremendous amount of work was invested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is optimizing the performance of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FFT</a:t>
            </a:r>
            <a:r>
              <a:rPr lang="en-US" dirty="0" smtClean="0">
                <a:cs typeface="Times New Roman" panose="02020603050405020304" pitchFamily="18" charset="0"/>
              </a:rPr>
              <a:t> algorithms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on specific architectures.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00" y="3722743"/>
            <a:ext cx="9144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The algorithm we saw is a </a:t>
            </a:r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radix-2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FFT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Radix-4</a:t>
            </a:r>
            <a:r>
              <a:rPr lang="en-US" dirty="0" smtClean="0">
                <a:cs typeface="Times New Roman" panose="02020603050405020304" pitchFamily="18" charset="0"/>
              </a:rPr>
              <a:t> and varying radices work better in practice.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00" y="4804530"/>
            <a:ext cx="91440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A good </a:t>
            </a:r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FFT</a:t>
            </a:r>
            <a:r>
              <a:rPr lang="en-US" dirty="0" smtClean="0">
                <a:cs typeface="Times New Roman" panose="02020603050405020304" pitchFamily="18" charset="0"/>
              </a:rPr>
              <a:t> implementation should use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cache</a:t>
            </a:r>
            <a:r>
              <a:rPr lang="en-US" dirty="0" smtClean="0">
                <a:cs typeface="Times New Roman" panose="02020603050405020304" pitchFamily="18" charset="0"/>
              </a:rPr>
              <a:t> and memory cleverly, and use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parallelism</a:t>
            </a:r>
            <a:r>
              <a:rPr lang="en-US" dirty="0" smtClean="0">
                <a:cs typeface="Times New Roman" panose="02020603050405020304" pitchFamily="18" charset="0"/>
              </a:rPr>
              <a:t> if possible.</a:t>
            </a:r>
          </a:p>
        </p:txBody>
      </p:sp>
    </p:spTree>
    <p:extLst>
      <p:ext uri="{BB962C8B-B14F-4D97-AF65-F5344CB8AC3E}">
        <p14:creationId xmlns:p14="http://schemas.microsoft.com/office/powerpoint/2010/main" val="172346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7611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Inverse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DFT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" y="1686164"/>
                <a:ext cx="9144000" cy="20587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32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/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/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𝑗𝑘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686164"/>
                <a:ext cx="9144000" cy="205870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951191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The inverse </a:t>
            </a:r>
            <a:r>
              <a:rPr lang="en-US" sz="32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DFT</a:t>
            </a:r>
            <a:r>
              <a:rPr lang="en-US" sz="3200" dirty="0" smtClean="0">
                <a:cs typeface="Times New Roman" panose="02020603050405020304" pitchFamily="18" charset="0"/>
              </a:rPr>
              <a:t> is very similar to the </a:t>
            </a:r>
            <a:r>
              <a:rPr lang="en-US" sz="32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DFT</a:t>
            </a:r>
            <a:r>
              <a:rPr lang="en-US" sz="32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:</a:t>
            </a:r>
            <a:endParaRPr lang="he-IL" sz="32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60" y="3803248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To prove it, we need show that </a:t>
            </a:r>
            <a:endParaRPr lang="he-IL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520" y="4245948"/>
                <a:ext cx="9144000" cy="14761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ℓ=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−ℓ</m:t>
                              </m:r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</m:e>
                      </m:nary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if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otherwise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0" y="4245948"/>
                <a:ext cx="9144000" cy="14761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64" y="5830959"/>
                <a:ext cx="9144000" cy="58189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(Recall that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ℓ=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,ℓ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ℓ,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.)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" y="5830959"/>
                <a:ext cx="9144000" cy="581891"/>
              </a:xfrm>
              <a:prstGeom prst="rect">
                <a:avLst/>
              </a:prstGeom>
              <a:blipFill rotWithShape="0">
                <a:blip r:embed="rId4"/>
                <a:stretch>
                  <a:fillRect t="-8421" b="-2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50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4"/>
          <p:cNvSpPr>
            <a:spLocks noChangeAspect="1"/>
          </p:cNvSpPr>
          <p:nvPr/>
        </p:nvSpPr>
        <p:spPr bwMode="auto">
          <a:xfrm>
            <a:off x="2598553" y="1879282"/>
            <a:ext cx="3950788" cy="3950788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575988" y="1108832"/>
            <a:ext cx="0" cy="526228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40045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Complex roots of unity (</a:t>
                </a:r>
                <a14:m>
                  <m:oMath xmlns:m="http://schemas.openxmlformats.org/officeDocument/2006/math">
                    <m:r>
                      <a:rPr lang="en-US" sz="4400" b="0" i="1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400" b="0" i="1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8</m:t>
                    </m:r>
                    <m:r>
                      <a:rPr lang="en-US" sz="4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4400" kern="0" dirty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0045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 bwMode="auto">
          <a:xfrm>
            <a:off x="899160" y="3864134"/>
            <a:ext cx="734568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Oval 4"/>
          <p:cNvSpPr>
            <a:spLocks noChangeAspect="1"/>
          </p:cNvSpPr>
          <p:nvPr/>
        </p:nvSpPr>
        <p:spPr bwMode="auto">
          <a:xfrm>
            <a:off x="4458535" y="3749834"/>
            <a:ext cx="228600" cy="228600"/>
          </a:xfrm>
          <a:prstGeom prst="ellips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6445796" y="3764036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Oval 13"/>
          <p:cNvSpPr>
            <a:spLocks noChangeAspect="1"/>
          </p:cNvSpPr>
          <p:nvPr/>
        </p:nvSpPr>
        <p:spPr bwMode="auto">
          <a:xfrm>
            <a:off x="4482519" y="1800381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 bwMode="auto">
          <a:xfrm>
            <a:off x="5882235" y="2358388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 bwMode="auto">
          <a:xfrm>
            <a:off x="3096931" y="2360921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 bwMode="auto">
          <a:xfrm>
            <a:off x="2516424" y="3770004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 bwMode="auto">
          <a:xfrm>
            <a:off x="3098659" y="5154303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 bwMode="auto">
          <a:xfrm>
            <a:off x="5877413" y="5156095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 bwMode="auto">
          <a:xfrm>
            <a:off x="4484980" y="5719315"/>
            <a:ext cx="182880" cy="182880"/>
          </a:xfrm>
          <a:prstGeom prst="ellipse">
            <a:avLst/>
          </a:prstGeom>
          <a:solidFill>
            <a:schemeClr val="accent2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Octagon 3"/>
          <p:cNvSpPr/>
          <p:nvPr/>
        </p:nvSpPr>
        <p:spPr bwMode="auto">
          <a:xfrm rot="1347918">
            <a:off x="2758441" y="2039012"/>
            <a:ext cx="3642360" cy="3650243"/>
          </a:xfrm>
          <a:prstGeom prst="octagon">
            <a:avLst/>
          </a:prstGeom>
          <a:noFill/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2" name="Straight Arrow Connector 21"/>
          <p:cNvCxnSpPr>
            <a:stCxn id="5" idx="6"/>
            <a:endCxn id="13" idx="2"/>
          </p:cNvCxnSpPr>
          <p:nvPr/>
        </p:nvCxnSpPr>
        <p:spPr bwMode="auto">
          <a:xfrm flipV="1">
            <a:off x="4687135" y="3855476"/>
            <a:ext cx="1758661" cy="865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3" name="Straight Arrow Connector 22"/>
          <p:cNvCxnSpPr>
            <a:stCxn id="5" idx="7"/>
            <a:endCxn id="15" idx="3"/>
          </p:cNvCxnSpPr>
          <p:nvPr/>
        </p:nvCxnSpPr>
        <p:spPr bwMode="auto">
          <a:xfrm flipV="1">
            <a:off x="4653657" y="2514486"/>
            <a:ext cx="1255360" cy="1268826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6" name="Straight Arrow Connector 25"/>
          <p:cNvCxnSpPr>
            <a:stCxn id="5" idx="0"/>
            <a:endCxn id="14" idx="4"/>
          </p:cNvCxnSpPr>
          <p:nvPr/>
        </p:nvCxnSpPr>
        <p:spPr bwMode="auto">
          <a:xfrm flipV="1">
            <a:off x="4572835" y="1983261"/>
            <a:ext cx="1124" cy="1766573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5" idx="1"/>
            <a:endCxn id="16" idx="5"/>
          </p:cNvCxnSpPr>
          <p:nvPr/>
        </p:nvCxnSpPr>
        <p:spPr bwMode="auto">
          <a:xfrm flipH="1" flipV="1">
            <a:off x="3253029" y="2517019"/>
            <a:ext cx="1238984" cy="1266293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5" idx="2"/>
            <a:endCxn id="17" idx="6"/>
          </p:cNvCxnSpPr>
          <p:nvPr/>
        </p:nvCxnSpPr>
        <p:spPr bwMode="auto">
          <a:xfrm flipH="1" flipV="1">
            <a:off x="2699304" y="3861444"/>
            <a:ext cx="1759231" cy="269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5" idx="3"/>
            <a:endCxn id="18" idx="7"/>
          </p:cNvCxnSpPr>
          <p:nvPr/>
        </p:nvCxnSpPr>
        <p:spPr bwMode="auto">
          <a:xfrm flipH="1">
            <a:off x="3254757" y="3944956"/>
            <a:ext cx="1237256" cy="1236129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8" name="Straight Arrow Connector 37"/>
          <p:cNvCxnSpPr>
            <a:stCxn id="5" idx="4"/>
            <a:endCxn id="20" idx="0"/>
          </p:cNvCxnSpPr>
          <p:nvPr/>
        </p:nvCxnSpPr>
        <p:spPr bwMode="auto">
          <a:xfrm>
            <a:off x="4572835" y="3978434"/>
            <a:ext cx="3585" cy="1740881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1" name="Straight Arrow Connector 40"/>
          <p:cNvCxnSpPr>
            <a:stCxn id="5" idx="5"/>
            <a:endCxn id="19" idx="1"/>
          </p:cNvCxnSpPr>
          <p:nvPr/>
        </p:nvCxnSpPr>
        <p:spPr bwMode="auto">
          <a:xfrm>
            <a:off x="4653657" y="3944956"/>
            <a:ext cx="1250538" cy="1237921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852156" y="1680566"/>
                <a:ext cx="2900983" cy="11219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𝜔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156" y="1680566"/>
                <a:ext cx="2900983" cy="11219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101189" y="1215045"/>
                <a:ext cx="2900983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400" i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1189" y="1215045"/>
                <a:ext cx="2900983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29054" y="3289408"/>
                <a:ext cx="1427400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sz="2400" i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054" y="3289408"/>
                <a:ext cx="1427400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657045" y="3289408"/>
                <a:ext cx="190499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sz="2400" i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045" y="3289408"/>
                <a:ext cx="1904994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27106" y="1676210"/>
                <a:ext cx="2900983" cy="11219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0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06" y="1676210"/>
                <a:ext cx="2900983" cy="11219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355032" y="4983229"/>
                <a:ext cx="641207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he-IL" sz="2400" i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032" y="4983229"/>
                <a:ext cx="641207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229960" y="4952044"/>
                <a:ext cx="641207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he-IL" sz="2400" i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960" y="4952044"/>
                <a:ext cx="641207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109896" y="6135398"/>
                <a:ext cx="2900983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400" b="0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2400" i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896" y="6135398"/>
                <a:ext cx="2900983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08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 animBg="1"/>
      <p:bldP spid="49" grpId="0" animBg="1"/>
      <p:bldP spid="50" grpId="0" animBg="1"/>
      <p:bldP spid="51" grpId="0"/>
      <p:bldP spid="52" grpId="0" animBg="1"/>
      <p:bldP spid="53" grpId="0" animBg="1"/>
      <p:bldP spid="5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30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4823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Inverse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DFT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" y="980232"/>
                <a:ext cx="9144000" cy="14761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ℓ=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−ℓ</m:t>
                              </m:r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</m:e>
                      </m:nary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if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otherwise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980232"/>
                <a:ext cx="9144000" cy="147617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485432"/>
                <a:ext cx="9144000" cy="60292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ℓ</m:t>
                        </m:r>
                      </m:sup>
                    </m:sSubSup>
                    <m:sSubSup>
                      <m:sSub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−ℓ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so the claim is obvious.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85432"/>
                <a:ext cx="9144000" cy="602922"/>
              </a:xfrm>
              <a:prstGeom prst="rect">
                <a:avLst/>
              </a:prstGeom>
              <a:blipFill rotWithShape="0">
                <a:blip r:embed="rId3"/>
                <a:stretch>
                  <a:fillRect b="-26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63" y="3567318"/>
                <a:ext cx="9144000" cy="14761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ℓ=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−ℓ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</m:e>
                      </m:nary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ℓ=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)ℓ</m:t>
                              </m:r>
                            </m:sup>
                          </m:sSubSup>
                        </m:e>
                      </m:nary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he-IL" sz="32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" y="3567318"/>
                <a:ext cx="9144000" cy="14761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59" y="310228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then: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" y="3102286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518" y="5083482"/>
                <a:ext cx="9144000" cy="61664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while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8" y="5083482"/>
                <a:ext cx="9144000" cy="616644"/>
              </a:xfrm>
              <a:prstGeom prst="rect">
                <a:avLst/>
              </a:prstGeom>
              <a:blipFill rotWithShape="0">
                <a:blip r:embed="rId6"/>
                <a:stretch>
                  <a:fillRect b="-25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64" y="5874501"/>
                <a:ext cx="9144000" cy="74231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(Recall that </a:t>
                </a:r>
                <a:r>
                  <a:rPr lang="en-US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ℓ=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ℓ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.)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" y="5874501"/>
                <a:ext cx="9144000" cy="742319"/>
              </a:xfrm>
              <a:prstGeom prst="rect">
                <a:avLst/>
              </a:prstGeom>
              <a:blipFill rotWithShape="0">
                <a:blip r:embed="rId7"/>
                <a:stretch>
                  <a:fillRect b="-9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73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53643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US" sz="4400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𝐷𝐹</m:t>
                    </m:r>
                    <m:sSup>
                      <m:sSupPr>
                        <m:ctrlP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p>
                        <m: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4400" kern="0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as polynomial </a:t>
                </a:r>
                <a:r>
                  <a:rPr lang="en-US" sz="4400" kern="0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interpolation</a:t>
                </a:r>
                <a:endParaRPr lang="en-US" sz="4400" kern="0" dirty="0">
                  <a:solidFill>
                    <a:srgbClr val="FF000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3643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6667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082290"/>
                <a:ext cx="9144000" cy="10950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9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9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evaluates</a:t>
                </a:r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the polynomial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p>
                          <m:sSupPr>
                            <m:ctrlP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corresponding to </a:t>
                </a:r>
                <a14:m>
                  <m:oMath xmlns:m="http://schemas.openxmlformats.org/officeDocument/2006/math">
                    <m:r>
                      <a:rPr lang="en-US" sz="29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9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at the points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9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82290"/>
                <a:ext cx="9144000" cy="1095043"/>
              </a:xfrm>
              <a:prstGeom prst="rect">
                <a:avLst/>
              </a:prstGeom>
              <a:blipFill rotWithShape="0">
                <a:blip r:embed="rId3"/>
                <a:stretch>
                  <a:fillRect t="-4469" b="-1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506" y="2233395"/>
                <a:ext cx="9144000" cy="10994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</m:t>
                    </m:r>
                    <m:sSup>
                      <m:sSupPr>
                        <m:ctrlP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9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9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interpolates</a:t>
                </a:r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the coefficients of a polynomial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p>
                          <m:sSupPr>
                            <m:ctrlP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9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9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9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9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9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9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9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9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6" y="2233395"/>
                <a:ext cx="9144000" cy="1099468"/>
              </a:xfrm>
              <a:prstGeom prst="rect">
                <a:avLst/>
              </a:prstGeom>
              <a:blipFill rotWithShape="0">
                <a:blip r:embed="rId4"/>
                <a:stretch>
                  <a:fillRect t="-6077" r="-333" b="-7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012" y="4429872"/>
                <a:ext cx="9144000" cy="202209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Interpolation Theorem: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any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of </a:t>
                </a:r>
                <a:r>
                  <a:rPr lang="en-US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distinct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numbers, and any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there 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 a </a:t>
                </a:r>
                <a:r>
                  <a:rPr lang="en-US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unique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polynomial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degree 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less than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2" y="4429872"/>
                <a:ext cx="9144000" cy="2022092"/>
              </a:xfrm>
              <a:prstGeom prst="rect">
                <a:avLst/>
              </a:prstGeom>
              <a:blipFill rotWithShape="0">
                <a:blip r:embed="rId5"/>
                <a:stretch>
                  <a:fillRect t="-3323" b="-2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013" y="3388925"/>
                <a:ext cx="9144000" cy="9848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</m:t>
                    </m:r>
                    <m:sSup>
                      <m:sSupPr>
                        <m:ctrlP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9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are inverses of each other,</a:t>
                </a:r>
                <a:b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9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interpolation</a:t>
                </a:r>
                <a:r>
                  <a:rPr lang="en-US" sz="29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polynomial is unique.</a:t>
                </a:r>
                <a:endParaRPr lang="he-IL" sz="29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3" y="3388925"/>
                <a:ext cx="9144000" cy="984885"/>
              </a:xfrm>
              <a:prstGeom prst="rect">
                <a:avLst/>
              </a:prstGeom>
              <a:blipFill rotWithShape="0">
                <a:blip r:embed="rId6"/>
                <a:stretch>
                  <a:fillRect t="-6832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2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8727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Change of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basis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037632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The standard basis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…,</a:t>
                </a:r>
                <a:r>
                  <a:rPr lang="en-US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𝐞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37632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604368"/>
                <a:ext cx="9144000" cy="5420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𝐞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04368"/>
                <a:ext cx="9144000" cy="54207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230160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…,</a:t>
                </a:r>
                <a:r>
                  <a:rPr lang="en-US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be a basis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i.e., a sequence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linearly independent vectors.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30160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0" y="3293322"/>
                <a:ext cx="9144000" cy="97295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r>
                      <a:rPr lang="en-US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for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that can be obtained by solving a system of linear equations: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293322"/>
                <a:ext cx="9144000" cy="972959"/>
              </a:xfrm>
              <a:prstGeom prst="rect">
                <a:avLst/>
              </a:prstGeom>
              <a:blipFill rotWithShape="0">
                <a:blip r:embed="rId5"/>
                <a:stretch>
                  <a:fillRect t="-4375" b="-1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" y="4375335"/>
                <a:ext cx="9144000" cy="20647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32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|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|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𝐛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𝐛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⋯</m:t>
                                      </m:r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𝐛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sz="320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|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|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|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320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2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sz="3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3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375335"/>
                <a:ext cx="9144000" cy="206479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03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33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4823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Orthonormal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basis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220512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A basis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…,</a:t>
                </a:r>
                <a:r>
                  <a:rPr lang="en-US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orthonormal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if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20512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892177"/>
                <a:ext cx="9144000" cy="119083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3200" b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3200" b="1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if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otherwise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92177"/>
                <a:ext cx="9144000" cy="119083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3345765"/>
                <a:ext cx="9144000" cy="190654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he-IL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he-IL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he-IL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he-IL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en-US" sz="32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2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 </m:t>
                    </m:r>
                    <m:sSubSup>
                      <m:sSubSupPr>
                        <m:ctrlP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sz="32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sz="32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… </m:t>
                    </m:r>
                    <m:sSubSup>
                      <m:sSubSupPr>
                        <m:ctrlP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2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sz="32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]</m:t>
                    </m:r>
                  </m:oMath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45765"/>
                <a:ext cx="9144000" cy="190654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718560" y="3460365"/>
            <a:ext cx="39166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Conjugate transpose</a:t>
            </a:r>
            <a:endParaRPr lang="he-IL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13560" y="5633740"/>
                <a:ext cx="531876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𝑖𝑏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b="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𝑖𝑏</m:t>
                    </m:r>
                  </m:oMath>
                </a14:m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560" y="5633740"/>
                <a:ext cx="531876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234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34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4823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Orthonormal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basis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220512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If</a:t>
                </a:r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…,</a:t>
                </a:r>
                <a:r>
                  <a:rPr lang="en-US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orthonormal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then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20512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" y="4240425"/>
                <a:ext cx="9144000" cy="22760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3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36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6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36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6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sz="36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36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3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600" b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𝐛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m:rPr>
                                    <m:brk m:alnAt="7"/>
                                  </m:rP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600" b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𝐛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m:rPr>
                                    <m:brk m:alnAt="7"/>
                                  </m:rP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  <a:sym typeface="Symbol" panose="05050102010706020507" pitchFamily="18" charset="2"/>
                                        </a:rPr>
                                        <m:t></m:t>
                                      </m:r>
                                      <m:r>
                                        <a:rPr lang="en-US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  <a:sym typeface="Symbol" panose="05050102010706020507" pitchFamily="18" charset="2"/>
                                        </a:rPr>
                                        <m:t> </m:t>
                                      </m:r>
                                      <m:r>
                                        <a:rPr lang="en-US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sSubSup>
                                        <m:sSubSupPr>
                                          <m:ctrlP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b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𝐛</m:t>
                                          </m:r>
                                        </m:e>
                                        <m:sub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bSup>
                                      <m:r>
                                        <m:rPr>
                                          <m:brk m:alnAt="7"/>
                                        </m:rPr>
                                        <a:rPr lang="en-US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  <a:sym typeface="Symbol" panose="05050102010706020507" pitchFamily="18" charset="2"/>
                                        </a:rPr>
                                        <m:t>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3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240425"/>
                <a:ext cx="9144000" cy="22760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937195"/>
                <a:ext cx="9144000" cy="209608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2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320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mPr>
                                      <m:mr>
                                        <m:e/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|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b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𝐛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b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𝐛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320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⋯</m:t>
                                          </m:r>
                                        </m:e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b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𝐛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𝑛</m:t>
                                              </m:r>
                                              <m:r>
                                                <a:rPr lang="en-US" sz="32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sz="32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r>
                                      <a:rPr lang="en-US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|</m:t>
                                    </m:r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320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mPr>
                                      <m:mr>
                                        <m:e/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|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b="1" i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𝐛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m:rPr>
                                    <m:brk m:alnAt="7"/>
                                  </m:rP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sSubSup>
                                  <m:sSubSup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b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𝐛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  <a:sym typeface="Symbol" panose="05050102010706020507" pitchFamily="18" charset="2"/>
                                  </a:rPr>
                                  <m:t>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  <a:sym typeface="Symbol" panose="05050102010706020507" pitchFamily="18" charset="2"/>
                                        </a:rPr>
                                        <m:t></m:t>
                                      </m:r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  <a:sym typeface="Symbol" panose="05050102010706020507" pitchFamily="18" charset="2"/>
                                        </a:rPr>
                                        <m:t> </m:t>
                                      </m:r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sSubSup>
                                        <m:sSubSup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200" b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𝐛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bSup>
                                      <m:r>
                                        <m:rPr>
                                          <m:brk m:alnAt="7"/>
                                        </m:r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  <a:sym typeface="Symbol" panose="05050102010706020507" pitchFamily="18" charset="2"/>
                                        </a:rPr>
                                        <m:t>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37195"/>
                <a:ext cx="9144000" cy="20960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70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3643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Fourier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basis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979215"/>
                <a:ext cx="9144000" cy="110966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𝐟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p>
                              </m:sSub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p>
                              </m:sSubSup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,…,</m:t>
                              </m:r>
                              <m:sSubSup>
                                <m:sSubSupPr>
                                  <m:ctrlP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79215"/>
                <a:ext cx="9144000" cy="110966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2026567"/>
                <a:ext cx="9144000" cy="119083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3200" b="1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𝐟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3200" b="1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𝐟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if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2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otherwise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26567"/>
                <a:ext cx="9144000" cy="119083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0" y="3398260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The Fourier basis is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orthonormal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240" y="3959343"/>
                <a:ext cx="9144000" cy="160742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DFT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performs a change of basis,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from the standard basis to the Fourier basis.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(If we multiply the result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.)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959343"/>
                <a:ext cx="9144000" cy="1607428"/>
              </a:xfrm>
              <a:prstGeom prst="rect">
                <a:avLst/>
              </a:prstGeom>
              <a:blipFill rotWithShape="0">
                <a:blip r:embed="rId4"/>
                <a:stretch>
                  <a:fillRect t="-3788" b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490" y="5611024"/>
                <a:ext cx="9144000" cy="9246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minus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signs can be removed from the definition of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basis vectors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𝐟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moved into the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DFT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matrix.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5611024"/>
                <a:ext cx="9144000" cy="924677"/>
              </a:xfrm>
              <a:prstGeom prst="rect">
                <a:avLst/>
              </a:prstGeom>
              <a:blipFill rotWithShape="0">
                <a:blip r:embed="rId5"/>
                <a:stretch>
                  <a:fillRect t="-592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13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36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00" y="1765667"/>
                <a:ext cx="9144000" cy="17715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Exercise: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32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32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where 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9</m:t>
                            </m:r>
                            <m:d>
                              <m:dPr>
                                <m:ctrlP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+</m:t>
                    </m:r>
                    <m:func>
                      <m:funcPr>
                        <m:ctrlPr>
                          <a:rPr lang="en-US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>
                                  <a:rPr lang="en-US" i="1" ker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+</m:t>
                    </m:r>
                    <m:r>
                      <a:rPr lang="en-US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2</m:t>
                    </m:r>
                    <m:func>
                      <m:funcPr>
                        <m:ctrlPr>
                          <a:rPr lang="en-US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.</a:t>
                </a:r>
                <a:endParaRPr lang="en-US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What is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𝐷𝐹𝑇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? 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" y="1765667"/>
                <a:ext cx="9144000" cy="1771511"/>
              </a:xfrm>
              <a:prstGeom prst="rect">
                <a:avLst/>
              </a:prstGeom>
              <a:blipFill rotWithShape="0">
                <a:blip r:embed="rId2"/>
                <a:stretch>
                  <a:fillRect b="-8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00" y="3653932"/>
                <a:ext cx="9144000" cy="156478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Hint: No complicated calculations are required.</a:t>
                </a:r>
                <a:b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Use the facts that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𝐞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𝑖𝑥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1" i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𝐞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𝑖𝑥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r>
                  <a:rPr lang="en-US" kern="0" dirty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and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similar relations.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" y="3653932"/>
                <a:ext cx="9144000" cy="1564787"/>
              </a:xfrm>
              <a:prstGeom prst="rect">
                <a:avLst/>
              </a:prstGeom>
              <a:blipFill rotWithShape="0">
                <a:blip r:embed="rId3"/>
                <a:stretch>
                  <a:fillRect t="-3891" b="-101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295536"/>
            <a:ext cx="9144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Why did the “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signal processing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”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examples work?</a:t>
            </a:r>
            <a:endParaRPr lang="en-US" sz="40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57" y="5335474"/>
            <a:ext cx="9144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Note: The values shown on slide 14 </a:t>
            </a:r>
            <a:b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are normalized absolute values. </a:t>
            </a:r>
            <a:endParaRPr lang="en-US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31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37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811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butterfly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and its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inverse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>
            <a:grpSpLocks noChangeAspect="1"/>
          </p:cNvGrpSpPr>
          <p:nvPr/>
        </p:nvGrpSpPr>
        <p:grpSpPr>
          <a:xfrm>
            <a:off x="1834026" y="1161939"/>
            <a:ext cx="5533327" cy="1782534"/>
            <a:chOff x="1250180" y="1165819"/>
            <a:chExt cx="8128696" cy="2618620"/>
          </a:xfrm>
        </p:grpSpPr>
        <p:sp>
          <p:nvSpPr>
            <p:cNvPr id="70" name="Oval 69"/>
            <p:cNvSpPr>
              <a:spLocks noChangeAspect="1"/>
            </p:cNvSpPr>
            <p:nvPr/>
          </p:nvSpPr>
          <p:spPr bwMode="auto">
            <a:xfrm>
              <a:off x="5242559" y="1386838"/>
              <a:ext cx="457200" cy="457200"/>
            </a:xfrm>
            <a:prstGeom prst="ellips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 bwMode="auto">
            <a:xfrm>
              <a:off x="5242559" y="3200398"/>
              <a:ext cx="457200" cy="457200"/>
            </a:xfrm>
            <a:prstGeom prst="ellips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anose="05050102010706020507" pitchFamily="18" charset="2"/>
                </a:rPr>
                <a:t>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 bwMode="auto">
            <a:xfrm>
              <a:off x="3566159" y="1543012"/>
              <a:ext cx="150876" cy="150876"/>
            </a:xfrm>
            <a:prstGeom prst="ellipse">
              <a:avLst/>
            </a:prstGeom>
            <a:solidFill>
              <a:schemeClr val="tx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 bwMode="auto">
            <a:xfrm>
              <a:off x="3550919" y="3371812"/>
              <a:ext cx="150876" cy="150876"/>
            </a:xfrm>
            <a:prstGeom prst="ellipse">
              <a:avLst/>
            </a:prstGeom>
            <a:solidFill>
              <a:schemeClr val="tx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 bwMode="auto">
            <a:xfrm>
              <a:off x="2529839" y="3215638"/>
              <a:ext cx="457200" cy="457200"/>
            </a:xfrm>
            <a:prstGeom prst="ellips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anose="05050102010706020507" pitchFamily="18" charset="2"/>
                </a:rPr>
                <a:t>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90" name="Straight Arrow Connector 89"/>
            <p:cNvCxnSpPr>
              <a:stCxn id="74" idx="6"/>
              <a:endCxn id="70" idx="2"/>
            </p:cNvCxnSpPr>
            <p:nvPr/>
          </p:nvCxnSpPr>
          <p:spPr bwMode="auto">
            <a:xfrm flipV="1">
              <a:off x="3717035" y="1615438"/>
              <a:ext cx="1525524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1" name="Straight Arrow Connector 90"/>
            <p:cNvCxnSpPr>
              <a:stCxn id="74" idx="5"/>
              <a:endCxn id="71" idx="1"/>
            </p:cNvCxnSpPr>
            <p:nvPr/>
          </p:nvCxnSpPr>
          <p:spPr bwMode="auto">
            <a:xfrm>
              <a:off x="3694940" y="1671793"/>
              <a:ext cx="1614574" cy="159556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2" name="Straight Arrow Connector 91"/>
            <p:cNvCxnSpPr>
              <a:stCxn id="81" idx="7"/>
              <a:endCxn id="70" idx="3"/>
            </p:cNvCxnSpPr>
            <p:nvPr/>
          </p:nvCxnSpPr>
          <p:spPr bwMode="auto">
            <a:xfrm flipV="1">
              <a:off x="3679700" y="1777083"/>
              <a:ext cx="1629814" cy="161682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3" name="Straight Arrow Connector 92"/>
            <p:cNvCxnSpPr>
              <a:stCxn id="81" idx="6"/>
              <a:endCxn id="71" idx="2"/>
            </p:cNvCxnSpPr>
            <p:nvPr/>
          </p:nvCxnSpPr>
          <p:spPr bwMode="auto">
            <a:xfrm flipV="1">
              <a:off x="3701795" y="3428998"/>
              <a:ext cx="1540764" cy="1825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4" name="Straight Arrow Connector 93"/>
            <p:cNvCxnSpPr>
              <a:stCxn id="89" idx="6"/>
              <a:endCxn id="81" idx="2"/>
            </p:cNvCxnSpPr>
            <p:nvPr/>
          </p:nvCxnSpPr>
          <p:spPr bwMode="auto">
            <a:xfrm>
              <a:off x="2987039" y="3444238"/>
              <a:ext cx="563880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5" name="Straight Arrow Connector 94"/>
            <p:cNvCxnSpPr>
              <a:endCxn id="89" idx="2"/>
            </p:cNvCxnSpPr>
            <p:nvPr/>
          </p:nvCxnSpPr>
          <p:spPr bwMode="auto">
            <a:xfrm flipV="1">
              <a:off x="1855469" y="3444238"/>
              <a:ext cx="674370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6" name="Straight Arrow Connector 95"/>
            <p:cNvCxnSpPr>
              <a:endCxn id="74" idx="2"/>
            </p:cNvCxnSpPr>
            <p:nvPr/>
          </p:nvCxnSpPr>
          <p:spPr bwMode="auto">
            <a:xfrm>
              <a:off x="1987691" y="1618449"/>
              <a:ext cx="1578468" cy="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7" name="Straight Arrow Connector 96"/>
            <p:cNvCxnSpPr/>
            <p:nvPr/>
          </p:nvCxnSpPr>
          <p:spPr bwMode="auto">
            <a:xfrm flipV="1">
              <a:off x="5699759" y="1618450"/>
              <a:ext cx="674370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V="1">
              <a:off x="5699759" y="3425986"/>
              <a:ext cx="674370" cy="30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9" name="Straight Arrow Connector 98"/>
            <p:cNvCxnSpPr>
              <a:endCxn id="89" idx="0"/>
            </p:cNvCxnSpPr>
            <p:nvPr/>
          </p:nvCxnSpPr>
          <p:spPr bwMode="auto">
            <a:xfrm>
              <a:off x="2758439" y="2585495"/>
              <a:ext cx="0" cy="630143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Rectangle 99"/>
                <p:cNvSpPr/>
                <p:nvPr/>
              </p:nvSpPr>
              <p:spPr>
                <a:xfrm>
                  <a:off x="2450208" y="1907276"/>
                  <a:ext cx="54361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Rectangle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0208" y="1907276"/>
                  <a:ext cx="543611" cy="52322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b="-10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Rectangle 100"/>
                <p:cNvSpPr/>
                <p:nvPr/>
              </p:nvSpPr>
              <p:spPr>
                <a:xfrm>
                  <a:off x="1289276" y="1183110"/>
                  <a:ext cx="48359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1" name="Rectangle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9276" y="1183110"/>
                  <a:ext cx="483594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103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/>
                <p:cNvSpPr/>
                <p:nvPr/>
              </p:nvSpPr>
              <p:spPr>
                <a:xfrm>
                  <a:off x="1250180" y="3015806"/>
                  <a:ext cx="48359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2" name="Rectangle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0180" y="3015806"/>
                  <a:ext cx="483594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0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/>
                <p:cNvSpPr/>
                <p:nvPr/>
              </p:nvSpPr>
              <p:spPr>
                <a:xfrm>
                  <a:off x="6465566" y="1165819"/>
                  <a:ext cx="2887477" cy="7686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3" name="Rectangle 10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65566" y="1165819"/>
                  <a:ext cx="2887477" cy="768633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/>
                <p:cNvSpPr/>
                <p:nvPr/>
              </p:nvSpPr>
              <p:spPr>
                <a:xfrm>
                  <a:off x="6491401" y="3015806"/>
                  <a:ext cx="2887475" cy="7686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4" name="Rectangle 10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1401" y="3015806"/>
                  <a:ext cx="2887475" cy="768633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/>
          <p:cNvGrpSpPr/>
          <p:nvPr/>
        </p:nvGrpSpPr>
        <p:grpSpPr>
          <a:xfrm>
            <a:off x="1660965" y="3298131"/>
            <a:ext cx="5703805" cy="1782534"/>
            <a:chOff x="1660965" y="3298131"/>
            <a:chExt cx="5703805" cy="1782534"/>
          </a:xfrm>
        </p:grpSpPr>
        <p:sp>
          <p:nvSpPr>
            <p:cNvPr id="134" name="Oval 133"/>
            <p:cNvSpPr>
              <a:spLocks noChangeAspect="1"/>
            </p:cNvSpPr>
            <p:nvPr/>
          </p:nvSpPr>
          <p:spPr bwMode="auto">
            <a:xfrm>
              <a:off x="2702526" y="4693474"/>
              <a:ext cx="311223" cy="311223"/>
            </a:xfrm>
            <a:prstGeom prst="ellips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anose="05050102010706020507" pitchFamily="18" charset="2"/>
                </a:rPr>
                <a:t>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 flipH="1">
              <a:off x="3397591" y="3448582"/>
              <a:ext cx="1462748" cy="1545741"/>
              <a:chOff x="3227113" y="3820534"/>
              <a:chExt cx="1462748" cy="1545741"/>
            </a:xfrm>
          </p:grpSpPr>
          <p:sp>
            <p:nvSpPr>
              <p:cNvPr id="130" name="Oval 129"/>
              <p:cNvSpPr>
                <a:spLocks noChangeAspect="1"/>
              </p:cNvSpPr>
              <p:nvPr/>
            </p:nvSpPr>
            <p:spPr bwMode="auto">
              <a:xfrm>
                <a:off x="4378638" y="3820534"/>
                <a:ext cx="311223" cy="311223"/>
              </a:xfrm>
              <a:prstGeom prst="ellips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31" name="Oval 130"/>
              <p:cNvSpPr>
                <a:spLocks noChangeAspect="1"/>
              </p:cNvSpPr>
              <p:nvPr/>
            </p:nvSpPr>
            <p:spPr bwMode="auto">
              <a:xfrm>
                <a:off x="4378638" y="5055052"/>
                <a:ext cx="311223" cy="311223"/>
              </a:xfrm>
              <a:prstGeom prst="ellipse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sym typeface="Symbol" panose="05050102010706020507" pitchFamily="18" charset="2"/>
                  </a:rPr>
                  <a:t></a:t>
                </a:r>
                <a:endPara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32" name="Oval 131"/>
              <p:cNvSpPr>
                <a:spLocks noChangeAspect="1"/>
              </p:cNvSpPr>
              <p:nvPr/>
            </p:nvSpPr>
            <p:spPr bwMode="auto">
              <a:xfrm>
                <a:off x="3237487" y="3926844"/>
                <a:ext cx="102704" cy="102704"/>
              </a:xfrm>
              <a:prstGeom prst="ellipse">
                <a:avLst/>
              </a:prstGeom>
              <a:solidFill>
                <a:schemeClr val="tx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33" name="Oval 132"/>
              <p:cNvSpPr>
                <a:spLocks noChangeAspect="1"/>
              </p:cNvSpPr>
              <p:nvPr/>
            </p:nvSpPr>
            <p:spPr bwMode="auto">
              <a:xfrm>
                <a:off x="3227113" y="5171736"/>
                <a:ext cx="102704" cy="102704"/>
              </a:xfrm>
              <a:prstGeom prst="ellipse">
                <a:avLst/>
              </a:prstGeom>
              <a:solidFill>
                <a:schemeClr val="tx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135" name="Straight Arrow Connector 134"/>
              <p:cNvCxnSpPr>
                <a:stCxn id="132" idx="6"/>
                <a:endCxn id="130" idx="2"/>
              </p:cNvCxnSpPr>
              <p:nvPr/>
            </p:nvCxnSpPr>
            <p:spPr bwMode="auto">
              <a:xfrm flipV="1">
                <a:off x="3340191" y="3976145"/>
                <a:ext cx="1038447" cy="2050"/>
              </a:xfrm>
              <a:prstGeom prst="straightConnector1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</p:spPr>
          </p:cxnSp>
          <p:cxnSp>
            <p:nvCxnSpPr>
              <p:cNvPr id="136" name="Straight Arrow Connector 135"/>
              <p:cNvCxnSpPr>
                <a:stCxn id="132" idx="5"/>
                <a:endCxn id="131" idx="1"/>
              </p:cNvCxnSpPr>
              <p:nvPr/>
            </p:nvCxnSpPr>
            <p:spPr bwMode="auto">
              <a:xfrm>
                <a:off x="3325150" y="4014507"/>
                <a:ext cx="1099065" cy="1086122"/>
              </a:xfrm>
              <a:prstGeom prst="straightConnector1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</p:spPr>
          </p:cxnSp>
          <p:cxnSp>
            <p:nvCxnSpPr>
              <p:cNvPr id="137" name="Straight Arrow Connector 136"/>
              <p:cNvCxnSpPr>
                <a:stCxn id="133" idx="7"/>
                <a:endCxn id="130" idx="3"/>
              </p:cNvCxnSpPr>
              <p:nvPr/>
            </p:nvCxnSpPr>
            <p:spPr bwMode="auto">
              <a:xfrm flipV="1">
                <a:off x="3314776" y="4086180"/>
                <a:ext cx="1109439" cy="1100596"/>
              </a:xfrm>
              <a:prstGeom prst="straightConnector1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138" name="Straight Arrow Connector 137"/>
              <p:cNvCxnSpPr>
                <a:stCxn id="133" idx="6"/>
                <a:endCxn id="131" idx="2"/>
              </p:cNvCxnSpPr>
              <p:nvPr/>
            </p:nvCxnSpPr>
            <p:spPr bwMode="auto">
              <a:xfrm flipV="1">
                <a:off x="3329817" y="5210663"/>
                <a:ext cx="1048821" cy="12424"/>
              </a:xfrm>
              <a:prstGeom prst="straightConnector1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</p:spPr>
          </p:cxnSp>
        </p:grpSp>
        <p:cxnSp>
          <p:nvCxnSpPr>
            <p:cNvPr id="139" name="Straight Arrow Connector 138"/>
            <p:cNvCxnSpPr>
              <a:stCxn id="134" idx="6"/>
              <a:endCxn id="131" idx="6"/>
            </p:cNvCxnSpPr>
            <p:nvPr/>
          </p:nvCxnSpPr>
          <p:spPr bwMode="auto">
            <a:xfrm flipV="1">
              <a:off x="3013749" y="4838712"/>
              <a:ext cx="383842" cy="1037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  <p:cxnSp>
          <p:nvCxnSpPr>
            <p:cNvPr id="140" name="Straight Arrow Connector 139"/>
            <p:cNvCxnSpPr>
              <a:endCxn id="134" idx="2"/>
            </p:cNvCxnSpPr>
            <p:nvPr/>
          </p:nvCxnSpPr>
          <p:spPr bwMode="auto">
            <a:xfrm flipV="1">
              <a:off x="2243472" y="4849085"/>
              <a:ext cx="459054" cy="205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  <p:cxnSp>
          <p:nvCxnSpPr>
            <p:cNvPr id="141" name="Straight Arrow Connector 140"/>
            <p:cNvCxnSpPr>
              <a:endCxn id="130" idx="6"/>
            </p:cNvCxnSpPr>
            <p:nvPr/>
          </p:nvCxnSpPr>
          <p:spPr bwMode="auto">
            <a:xfrm flipV="1">
              <a:off x="2333478" y="3604194"/>
              <a:ext cx="1064113" cy="2049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  <p:cxnSp>
          <p:nvCxnSpPr>
            <p:cNvPr id="142" name="Straight Arrow Connector 141"/>
            <p:cNvCxnSpPr/>
            <p:nvPr/>
          </p:nvCxnSpPr>
          <p:spPr bwMode="auto">
            <a:xfrm flipV="1">
              <a:off x="4860339" y="3606244"/>
              <a:ext cx="459054" cy="205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  <p:cxnSp>
          <p:nvCxnSpPr>
            <p:cNvPr id="143" name="Straight Arrow Connector 142"/>
            <p:cNvCxnSpPr/>
            <p:nvPr/>
          </p:nvCxnSpPr>
          <p:spPr bwMode="auto">
            <a:xfrm flipV="1">
              <a:off x="4860339" y="4836661"/>
              <a:ext cx="459054" cy="205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  <p:cxnSp>
          <p:nvCxnSpPr>
            <p:cNvPr id="144" name="Straight Arrow Connector 143"/>
            <p:cNvCxnSpPr>
              <a:endCxn id="134" idx="0"/>
            </p:cNvCxnSpPr>
            <p:nvPr/>
          </p:nvCxnSpPr>
          <p:spPr bwMode="auto">
            <a:xfrm>
              <a:off x="2858138" y="4264526"/>
              <a:ext cx="0" cy="42894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Rectangle 144"/>
                <p:cNvSpPr/>
                <p:nvPr/>
              </p:nvSpPr>
              <p:spPr>
                <a:xfrm>
                  <a:off x="2524336" y="3802852"/>
                  <a:ext cx="901529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5" name="Rectangle 1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4336" y="3802852"/>
                  <a:ext cx="901529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6" name="Rectangle 145"/>
                <p:cNvSpPr/>
                <p:nvPr/>
              </p:nvSpPr>
              <p:spPr>
                <a:xfrm>
                  <a:off x="1687578" y="3309901"/>
                  <a:ext cx="682366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6" name="Rectangle 1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7578" y="3309901"/>
                  <a:ext cx="682366" cy="52322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Rectangle 146"/>
                <p:cNvSpPr/>
                <p:nvPr/>
              </p:nvSpPr>
              <p:spPr>
                <a:xfrm>
                  <a:off x="1660965" y="4557445"/>
                  <a:ext cx="675057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7" name="Rectangle 1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0965" y="4557445"/>
                  <a:ext cx="675057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Rectangle 147"/>
                <p:cNvSpPr/>
                <p:nvPr/>
              </p:nvSpPr>
              <p:spPr>
                <a:xfrm>
                  <a:off x="5381636" y="3298131"/>
                  <a:ext cx="1965550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8" name="Rectangle 1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1636" y="3298131"/>
                  <a:ext cx="1965550" cy="52322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Rectangle 148"/>
                <p:cNvSpPr/>
                <p:nvPr/>
              </p:nvSpPr>
              <p:spPr>
                <a:xfrm>
                  <a:off x="5399222" y="4557445"/>
                  <a:ext cx="1965548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9" name="Rectangle 1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9222" y="4557445"/>
                  <a:ext cx="1965548" cy="52322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/>
              <p:cNvSpPr txBox="1"/>
              <p:nvPr/>
            </p:nvSpPr>
            <p:spPr>
              <a:xfrm>
                <a:off x="-4803" y="546694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</a:t>
                </a:r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 compute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we can also run the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network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backwards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0" name="TextBox 1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03" y="5466946"/>
                <a:ext cx="9144000" cy="492443"/>
              </a:xfrm>
              <a:prstGeom prst="rect">
                <a:avLst/>
              </a:prstGeom>
              <a:blipFill rotWithShape="0">
                <a:blip r:embed="rId12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/>
              <p:cNvSpPr txBox="1"/>
              <p:nvPr/>
            </p:nvSpPr>
            <p:spPr>
              <a:xfrm>
                <a:off x="-7383" y="605329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This also gives an </a:t>
                </a:r>
                <a:r>
                  <a:rPr lang="en-US" sz="2600" b="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alternative</a:t>
                </a:r>
                <a:r>
                  <a:rPr lang="en-US" sz="26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network.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1" name="TextBox 1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383" y="6053299"/>
                <a:ext cx="9144000" cy="492443"/>
              </a:xfrm>
              <a:prstGeom prst="rect">
                <a:avLst/>
              </a:prstGeom>
              <a:blipFill rotWithShape="0">
                <a:blip r:embed="rId13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65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/>
      <p:bldP spid="15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7825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Convolution</a:t>
            </a:r>
            <a:endParaRPr lang="en-US" sz="4400" kern="0" dirty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4446" y="1279308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46" y="1279308"/>
                <a:ext cx="4535975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11052" y="1830320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𝐳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52" y="1830320"/>
                <a:ext cx="453597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61918" y="1276150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𝐳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en-US" sz="32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𝒚</m:t>
                      </m:r>
                    </m:oMath>
                  </m:oMathPara>
                </a14:m>
                <a:endParaRPr lang="he-IL" sz="32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918" y="1276150"/>
                <a:ext cx="4535975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3846" y="1814091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𝐲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46" y="1814091"/>
                <a:ext cx="4535975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786261"/>
                <a:ext cx="9144000" cy="13430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86261"/>
                <a:ext cx="9144000" cy="134306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90455" y="4606282"/>
                <a:ext cx="5482211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⁡{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}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455" y="4606282"/>
                <a:ext cx="5482211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 bwMode="auto">
          <a:xfrm flipV="1">
            <a:off x="5471410" y="4144311"/>
            <a:ext cx="0" cy="476961"/>
          </a:xfrm>
          <a:prstGeom prst="straightConnector1">
            <a:avLst/>
          </a:prstGeom>
          <a:solidFill>
            <a:schemeClr val="accent1"/>
          </a:solidFill>
          <a:ln w="41275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5525291"/>
                <a:ext cx="91439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Naturally extends to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having different length.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25291"/>
                <a:ext cx="9143999" cy="523220"/>
              </a:xfrm>
              <a:prstGeom prst="rect">
                <a:avLst/>
              </a:prstGeom>
              <a:blipFill rotWithShape="0">
                <a:blip r:embed="rId9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49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23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234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Convolution</a:t>
            </a:r>
            <a:endParaRPr lang="en-US" sz="4400" kern="0" dirty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4446" y="964518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46" y="964518"/>
                <a:ext cx="4535975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11052" y="1515530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𝐳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52" y="1515530"/>
                <a:ext cx="453597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61918" y="961360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𝐳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en-US" sz="32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𝒚</m:t>
                      </m:r>
                    </m:oMath>
                  </m:oMathPara>
                </a14:m>
                <a:endParaRPr lang="he-IL" sz="32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918" y="961360"/>
                <a:ext cx="4535975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3846" y="1499301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𝐲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46" y="1499301"/>
                <a:ext cx="4535975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849" y="2703049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849" y="2703049"/>
                <a:ext cx="4535975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55849" y="4826945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849" y="4826945"/>
                <a:ext cx="4535975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55849" y="3234023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849" y="3234023"/>
                <a:ext cx="4535975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55849" y="5357919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849" y="5357919"/>
                <a:ext cx="4535975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-24923" y="5378605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Example:</a:t>
                </a:r>
                <a:r>
                  <a:rPr lang="en-US" sz="32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923" y="5378605"/>
                <a:ext cx="4535975" cy="584775"/>
              </a:xfrm>
              <a:prstGeom prst="rect">
                <a:avLst/>
              </a:prstGeom>
              <a:blipFill rotWithShape="0">
                <a:blip r:embed="rId11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03672" y="3764997"/>
                <a:ext cx="584032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672" y="3764997"/>
                <a:ext cx="5840328" cy="58477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55849" y="2172075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849" y="2172075"/>
                <a:ext cx="4535975" cy="58477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643428" y="4295971"/>
                <a:ext cx="5160817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428" y="4295971"/>
                <a:ext cx="5160817" cy="58477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55849" y="5888891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849" y="5888891"/>
                <a:ext cx="4535975" cy="584775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936826" y="5832449"/>
            <a:ext cx="226798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For </a:t>
            </a:r>
            <a:b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convenience</a:t>
            </a:r>
            <a:endParaRPr lang="he-IL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6936826" y="6183187"/>
            <a:ext cx="709450" cy="0"/>
          </a:xfrm>
          <a:prstGeom prst="straightConnector1">
            <a:avLst/>
          </a:prstGeom>
          <a:solidFill>
            <a:schemeClr val="accent1"/>
          </a:solidFill>
          <a:ln w="41275" cap="flat" cmpd="sng" algn="ctr">
            <a:solidFill>
              <a:srgbClr val="FFC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045" y="2116488"/>
                <a:ext cx="4535975" cy="15760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" y="2116488"/>
                <a:ext cx="4535975" cy="157607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815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15" grpId="0"/>
      <p:bldP spid="19" grpId="0"/>
      <p:bldP spid="20" grpId="0"/>
      <p:bldP spid="11" grpId="0"/>
      <p:bldP spid="21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Discrete Fourier Transform (DFT)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1469348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The case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69348"/>
                <a:ext cx="914400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240" y="2429468"/>
                <a:ext cx="9144000" cy="199509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32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</m:e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𝜔</m:t>
                                </m:r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𝜔</m:t>
                                          </m:r>
                                        </m:e>
                                        <m:sup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  <m:e>
                                      <m:sSup>
                                        <m:sSup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𝜔</m:t>
                                          </m:r>
                                        </m:e>
                                        <m:sup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𝜔</m:t>
                                          </m:r>
                                        </m:e>
                                        <m:sup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mr>
                                  <m:mr>
                                    <m:e>
                                      <m:sSup>
                                        <m:sSup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𝜔</m:t>
                                          </m:r>
                                        </m:e>
                                        <m:sup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32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e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32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32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sz="32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𝜔</m:t>
                                                </m:r>
                                              </m:e>
                                              <m:sup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sz="32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</m:e>
                                        </m:mr>
                                      </m:m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32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32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𝜔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32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</m:e>
                                          <m:e>
                                            <m:r>
                                              <a:rPr lang="en-US" sz="3200" b="0" i="1" smtClean="0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𝜔</m:t>
                                            </m:r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 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429468"/>
                <a:ext cx="9144000" cy="19950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5240" y="4776428"/>
                <a:ext cx="9144000" cy="6032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𝜔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776428"/>
                <a:ext cx="9144000" cy="60324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5614628"/>
                <a:ext cx="9144000" cy="6032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dirty="0" smtClean="0">
                    <a:cs typeface="Times New Roman" panose="02020603050405020304" pitchFamily="18" charset="0"/>
                  </a:rPr>
                  <a:t>In general: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mod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614628"/>
                <a:ext cx="9144000" cy="603242"/>
              </a:xfrm>
              <a:prstGeom prst="rect">
                <a:avLst/>
              </a:prstGeom>
              <a:blipFill rotWithShape="0">
                <a:blip r:embed="rId6"/>
                <a:stretch>
                  <a:fillRect t="-10101" b="-323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324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2985081" y="2213462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800" b="0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2985081" y="2213462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58" t="-1163" r="-302273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000" t="-1163" r="-200000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1515" t="-1163" r="-1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1515" t="-1163" r="-1515" b="-23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40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6675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Convolution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2982581" y="1423982"/>
              <a:ext cx="32187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677"/>
                    <a:gridCol w="804677"/>
                    <a:gridCol w="804677"/>
                    <a:gridCol w="80467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800" b="0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2982581" y="1423982"/>
              <a:ext cx="32187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677"/>
                    <a:gridCol w="804677"/>
                    <a:gridCol w="804677"/>
                    <a:gridCol w="804677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758" t="-1163" r="-302273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00000" t="-1163" r="-200000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01515" t="-1163" r="-1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01515" t="-1163" r="-1515" b="-23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2985081" y="2182108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800" b="0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2985081" y="2182108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758" t="-1163" r="-302273" b="-3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100000" t="-1163" r="-200000" b="-3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01515" t="-1163" r="-101515" b="-3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301515" t="-1163" r="-1515" b="-348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250" y="3394895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Reverse</a:t>
                </a: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𝐲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0" y="3394895"/>
                <a:ext cx="9099649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894" y="4043249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Shift</a:t>
                </a: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𝐲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to starting position.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4" y="4043249"/>
                <a:ext cx="9099649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606" y="4691603"/>
            <a:ext cx="9099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Compute products for each </a:t>
            </a:r>
            <a:r>
              <a:rPr lang="en-US" kern="0" dirty="0" err="1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aligment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07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0208 L -0.26407 0.001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574399" y="2230087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800" b="0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574399" y="2230087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58" t="-1163" r="-3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758" t="-1163" r="-2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758" t="-1163" r="-1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0758" t="-1163" r="-1515" b="-23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41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6675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Convolution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2982581" y="1423982"/>
              <a:ext cx="32187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677"/>
                    <a:gridCol w="804677"/>
                    <a:gridCol w="804677"/>
                    <a:gridCol w="80467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800" b="0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2982581" y="1423982"/>
              <a:ext cx="32187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677"/>
                    <a:gridCol w="804677"/>
                    <a:gridCol w="804677"/>
                    <a:gridCol w="804677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758" t="-1163" r="-302273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00000" t="-1163" r="-200000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01515" t="-1163" r="-1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01515" t="-1163" r="-1515" b="-23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96862" y="3588279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3588279"/>
                <a:ext cx="4535975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96862" y="5543227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5543227"/>
                <a:ext cx="4535975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96862" y="4077016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4077016"/>
                <a:ext cx="4535975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96862" y="6031965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6031965"/>
                <a:ext cx="4535975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44685" y="4565753"/>
                <a:ext cx="5840328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685" y="4565753"/>
                <a:ext cx="5840328" cy="49244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96862" y="3099542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3099542"/>
                <a:ext cx="4535975" cy="4924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84441" y="5054490"/>
                <a:ext cx="516081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441" y="5054490"/>
                <a:ext cx="5160817" cy="49244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967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0.0875 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02 0.00047 L 0.17586 0.0011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656 -2.96296E-6 L 0.26128 -0.0002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5 -2.96296E-6 L 0.34965 -0.000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034 -2.96296E-6 L 0.43836 -0.0002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975 -2.96296E-6 L 0.52326 -0.0002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79009"/>
            <a:ext cx="91440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Convolution </a:t>
            </a:r>
            <a:r>
              <a:rPr lang="en-US" sz="4400" kern="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and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polynomial multiplication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00" y="1684445"/>
                <a:ext cx="9144000" cy="135152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p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0" y="1684445"/>
                <a:ext cx="9144000" cy="135152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3069320"/>
                <a:ext cx="9144000" cy="147950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69320"/>
                <a:ext cx="9144000" cy="147950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5260" y="4409802"/>
                <a:ext cx="9144000" cy="13637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nary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60" y="4409802"/>
                <a:ext cx="9144000" cy="136377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0520" y="604159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𝐜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𝐚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𝐛</m:t>
                      </m:r>
                    </m:oMath>
                  </m:oMathPara>
                </a14:m>
                <a:endParaRPr lang="he-IL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520" y="6041595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27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642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Cyclic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Convolution</a:t>
            </a:r>
            <a:endParaRPr lang="en-US" sz="4400" kern="0" dirty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4446" y="1157478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46" y="1157478"/>
                <a:ext cx="4535975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11052" y="1708490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𝐳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52" y="1708490"/>
                <a:ext cx="453597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61918" y="1154320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𝐳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⊛</m:t>
                      </m:r>
                      <m:r>
                        <a:rPr lang="en-US" sz="32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𝒚</m:t>
                      </m:r>
                    </m:oMath>
                  </m:oMathPara>
                </a14:m>
                <a:endParaRPr lang="he-IL" sz="32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918" y="1154320"/>
                <a:ext cx="4535975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3846" y="1692261"/>
                <a:ext cx="45359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𝐲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46" y="1692261"/>
                <a:ext cx="4535975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557591"/>
                <a:ext cx="9143999" cy="12671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≡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mod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e-IL" sz="3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57591"/>
                <a:ext cx="9143999" cy="126714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-590188" y="4700979"/>
                <a:ext cx="4535975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Example:</a:t>
                </a:r>
                <a:br>
                  <a:rPr lang="en-US" sz="3200" b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90188" y="4700979"/>
                <a:ext cx="4535975" cy="1077218"/>
              </a:xfrm>
              <a:prstGeom prst="rect">
                <a:avLst/>
              </a:prstGeom>
              <a:blipFill rotWithShape="0">
                <a:blip r:embed="rId8"/>
                <a:stretch>
                  <a:fillRect t="-7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47355" y="5845276"/>
                <a:ext cx="584032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355" y="5845276"/>
                <a:ext cx="5840328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047355" y="4152240"/>
                <a:ext cx="584032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32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355" y="4152240"/>
                <a:ext cx="5840328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047355" y="4716585"/>
                <a:ext cx="584032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32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355" y="4716585"/>
                <a:ext cx="5840328" cy="5847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47355" y="5280930"/>
                <a:ext cx="5840328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32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355" y="5280930"/>
                <a:ext cx="5840328" cy="58477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652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9" grpId="0"/>
      <p:bldP spid="20" grpId="0"/>
      <p:bldP spid="16" grpId="0"/>
      <p:bldP spid="17" grpId="0"/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44</a:t>
            </a:fld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134390" y="17759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Convolution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Cyclic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Convolution</a:t>
            </a:r>
            <a:endParaRPr lang="en-US" sz="4400" kern="0" dirty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57013" y="4055202"/>
                <a:ext cx="609875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013" y="4055202"/>
                <a:ext cx="6098754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8300" y="1072020"/>
                <a:ext cx="9144000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Cyclic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convolutions can be </a:t>
                </a:r>
                <a:br>
                  <a:rPr lang="en-US" sz="3200" dirty="0" smtClean="0">
                    <a:cs typeface="Times New Roman" panose="02020603050405020304" pitchFamily="18" charset="0"/>
                  </a:rPr>
                </a:br>
                <a:r>
                  <a:rPr lang="en-US" sz="3200" dirty="0" smtClean="0">
                    <a:cs typeface="Times New Roman" panose="02020603050405020304" pitchFamily="18" charset="0"/>
                  </a:rPr>
                  <a:t>computed using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00" y="1072020"/>
                <a:ext cx="9144000" cy="1077218"/>
              </a:xfrm>
              <a:prstGeom prst="rect">
                <a:avLst/>
              </a:prstGeom>
              <a:blipFill rotWithShape="0">
                <a:blip r:embed="rId3"/>
                <a:stretch>
                  <a:fillRect t="-7910" b="-16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1099" y="2225102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Convolutions can be reduced </a:t>
            </a:r>
            <a:br>
              <a:rPr lang="en-US" sz="3200" dirty="0" smtClean="0"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to </a:t>
            </a:r>
            <a:r>
              <a:rPr lang="en-US" sz="32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cyclic</a:t>
            </a:r>
            <a:r>
              <a:rPr lang="en-US" sz="3200" dirty="0" smtClean="0">
                <a:cs typeface="Times New Roman" panose="02020603050405020304" pitchFamily="18" charset="0"/>
              </a:rPr>
              <a:t> convolutions by </a:t>
            </a:r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padding</a:t>
            </a:r>
            <a:r>
              <a:rPr lang="en-US" sz="3200" dirty="0" smtClean="0">
                <a:cs typeface="Times New Roman" panose="02020603050405020304" pitchFamily="18" charset="0"/>
              </a:rPr>
              <a:t>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39814" y="3170942"/>
                <a:ext cx="541026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814" y="3170942"/>
                <a:ext cx="541026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0025" y="5582609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𝐱</m:t>
                      </m:r>
                      <m:r>
                        <a:rPr lang="en-US" sz="4400" b="1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∗</m:t>
                      </m:r>
                      <m:r>
                        <a:rPr lang="en-US" sz="44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𝐲</m:t>
                      </m:r>
                      <m:r>
                        <a:rPr lang="en-US" sz="4400" b="1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𝐱</m:t>
                      </m:r>
                      <m:r>
                        <a:rPr lang="en-US" sz="44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′</m:t>
                      </m:r>
                      <m:r>
                        <a:rPr lang="en-US" sz="44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⊛</m:t>
                      </m:r>
                      <m:r>
                        <a:rPr lang="en-US" sz="44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𝐲</m:t>
                      </m:r>
                      <m:r>
                        <a:rPr lang="en-US" sz="44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′</m:t>
                      </m:r>
                    </m:oMath>
                  </m:oMathPara>
                </a14:m>
                <a:endParaRPr lang="en-US" sz="4400" kern="0" dirty="0">
                  <a:solidFill>
                    <a:schemeClr val="tx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5" y="5582609"/>
                <a:ext cx="9144000" cy="7694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 bwMode="auto">
          <a:xfrm rot="16200000">
            <a:off x="6102815" y="3178127"/>
            <a:ext cx="515441" cy="1562490"/>
          </a:xfrm>
          <a:prstGeom prst="rightBrac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51754" y="4680580"/>
                <a:ext cx="6098754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𝐲</m:t>
                      </m:r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  <m:r>
                        <a:rPr lang="en-US" sz="3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,…,</m:t>
                          </m:r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754" y="4680580"/>
                <a:ext cx="6098754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998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3" grpId="0" animBg="1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4237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Convolution Theorem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400" y="1183899"/>
                <a:ext cx="9144000" cy="82182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𝐱</m:t>
                      </m:r>
                      <m:r>
                        <a:rPr lang="en-US" sz="42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⊛</m:t>
                      </m:r>
                      <m:r>
                        <a:rPr lang="en-US" sz="4200" b="1" i="0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𝐲</m:t>
                      </m:r>
                      <m:r>
                        <a:rPr lang="en-US" sz="42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2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2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𝐷𝐹𝑇</m:t>
                          </m:r>
                        </m:e>
                        <m:sup>
                          <m:r>
                            <a:rPr lang="en-US" sz="42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2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42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2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𝐷𝐹𝑇</m:t>
                          </m:r>
                          <m:d>
                            <m:dPr>
                              <m:ctrlPr>
                                <a:rPr lang="en-US" sz="42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200" b="1" i="0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𝐱</m:t>
                              </m:r>
                            </m:e>
                          </m:d>
                          <m:r>
                            <a:rPr lang="en-US" sz="42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2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𝐷𝐹𝑇</m:t>
                          </m:r>
                          <m:d>
                            <m:dPr>
                              <m:ctrlPr>
                                <a:rPr lang="en-US" sz="42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200" b="1" i="0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𝐲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4200" kern="0" dirty="0">
                  <a:solidFill>
                    <a:schemeClr val="tx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1183899"/>
                <a:ext cx="9144000" cy="82182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19395" y="2040481"/>
            <a:ext cx="2581915" cy="1556204"/>
            <a:chOff x="19395" y="2040481"/>
            <a:chExt cx="2581915" cy="1556204"/>
          </a:xfrm>
        </p:grpSpPr>
        <p:sp>
          <p:nvSpPr>
            <p:cNvPr id="6" name="TextBox 5"/>
            <p:cNvSpPr txBox="1"/>
            <p:nvPr/>
          </p:nvSpPr>
          <p:spPr>
            <a:xfrm>
              <a:off x="19395" y="2519467"/>
              <a:ext cx="2581915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3200" kern="0" dirty="0" smtClean="0">
                  <a:solidFill>
                    <a:srgbClr val="00B050"/>
                  </a:solidFill>
                  <a:ea typeface="ＭＳ Ｐゴシック" charset="-128"/>
                  <a:cs typeface="Times New Roman" panose="02020603050405020304" pitchFamily="18" charset="0"/>
                </a:rPr>
                <a:t>Cyclic</a:t>
              </a:r>
              <a:br>
                <a:rPr lang="en-US" sz="3200" kern="0" dirty="0" smtClean="0">
                  <a:solidFill>
                    <a:srgbClr val="00B050"/>
                  </a:solidFill>
                  <a:ea typeface="ＭＳ Ｐゴシック" charset="-128"/>
                  <a:cs typeface="Times New Roman" panose="02020603050405020304" pitchFamily="18" charset="0"/>
                </a:rPr>
              </a:br>
              <a:r>
                <a:rPr lang="en-US" sz="3200" kern="0" dirty="0" smtClean="0">
                  <a:solidFill>
                    <a:srgbClr val="00B050"/>
                  </a:solidFill>
                  <a:ea typeface="ＭＳ Ｐゴシック" charset="-128"/>
                  <a:cs typeface="Times New Roman" panose="02020603050405020304" pitchFamily="18" charset="0"/>
                </a:rPr>
                <a:t> convolution</a:t>
              </a:r>
              <a:endParaRPr lang="en-US" sz="3200" kern="0" dirty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 bwMode="auto">
            <a:xfrm flipV="1">
              <a:off x="1178280" y="2040481"/>
              <a:ext cx="0" cy="478986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4459356" y="1977417"/>
            <a:ext cx="3679774" cy="1570054"/>
            <a:chOff x="4459356" y="1977417"/>
            <a:chExt cx="3679774" cy="1570054"/>
          </a:xfrm>
        </p:grpSpPr>
        <p:sp>
          <p:nvSpPr>
            <p:cNvPr id="5" name="TextBox 4"/>
            <p:cNvSpPr txBox="1"/>
            <p:nvPr/>
          </p:nvSpPr>
          <p:spPr>
            <a:xfrm>
              <a:off x="4459356" y="2470253"/>
              <a:ext cx="3679774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3200" kern="0" dirty="0" smtClean="0">
                  <a:solidFill>
                    <a:srgbClr val="FF0000"/>
                  </a:solidFill>
                  <a:ea typeface="ＭＳ Ｐゴシック" charset="-128"/>
                  <a:cs typeface="Times New Roman" panose="02020603050405020304" pitchFamily="18" charset="0"/>
                </a:rPr>
                <a:t>Point-wise</a:t>
              </a:r>
              <a:br>
                <a:rPr lang="en-US" sz="3200" kern="0" dirty="0" smtClean="0">
                  <a:solidFill>
                    <a:srgbClr val="FF0000"/>
                  </a:solidFill>
                  <a:ea typeface="ＭＳ Ｐゴシック" charset="-128"/>
                  <a:cs typeface="Times New Roman" panose="02020603050405020304" pitchFamily="18" charset="0"/>
                </a:rPr>
              </a:br>
              <a:r>
                <a:rPr lang="en-US" sz="3200" kern="0" dirty="0" smtClean="0">
                  <a:solidFill>
                    <a:srgbClr val="FF0000"/>
                  </a:solidFill>
                  <a:ea typeface="ＭＳ Ｐゴシック" charset="-128"/>
                  <a:cs typeface="Times New Roman" panose="02020603050405020304" pitchFamily="18" charset="0"/>
                </a:rPr>
                <a:t>multiplication</a:t>
              </a:r>
              <a:endParaRPr lang="en-US" sz="3200" kern="0" dirty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flipH="1" flipV="1">
              <a:off x="6293698" y="1977417"/>
              <a:ext cx="5545" cy="478986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sp>
        <p:nvSpPr>
          <p:cNvPr id="9" name="TextBox 8"/>
          <p:cNvSpPr txBox="1"/>
          <p:nvPr/>
        </p:nvSpPr>
        <p:spPr>
          <a:xfrm>
            <a:off x="19400" y="3576285"/>
            <a:ext cx="91245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Proof idea:</a:t>
            </a:r>
            <a:endParaRPr lang="en-US" sz="30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140" y="4201418"/>
                <a:ext cx="9124599" cy="11013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𝑋𝑌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30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30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30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sz="30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≡</m:t>
                                </m:r>
                                <m:r>
                                  <a:rPr lang="en-US" sz="30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sz="30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0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30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0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  <m:sSup>
                          <m:sSupPr>
                            <m:ctrlP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be the 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polynomial corresponding to </a:t>
                </a:r>
                <a14:m>
                  <m:oMath xmlns:m="http://schemas.openxmlformats.org/officeDocument/2006/math">
                    <m:r>
                      <a:rPr lang="en-US" sz="3000" b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𝐱</m:t>
                    </m:r>
                    <m:r>
                      <a:rPr lang="en-US" sz="300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⊛</m:t>
                    </m:r>
                    <m:r>
                      <a:rPr lang="en-US" sz="3000" b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𝐲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0" y="4201418"/>
                <a:ext cx="9124599" cy="1101392"/>
              </a:xfrm>
              <a:prstGeom prst="rect">
                <a:avLst/>
              </a:prstGeom>
              <a:blipFill rotWithShape="0">
                <a:blip r:embed="rId3"/>
                <a:stretch>
                  <a:fillRect t="-4420" b="-16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881" y="5410365"/>
                <a:ext cx="9124599" cy="1075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We show that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𝑋𝑌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ℓ</m:t>
                            </m:r>
                          </m:sup>
                        </m:sSubSup>
                      </m:e>
                    </m:d>
                    <m:r>
                      <a:rPr lang="en-US" sz="30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sz="30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ℓ</m:t>
                            </m:r>
                          </m:sup>
                        </m:sSubSup>
                      </m:e>
                    </m:d>
                    <m:r>
                      <a:rPr lang="en-US" sz="3000" i="1" ker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𝑌</m:t>
                    </m:r>
                    <m:d>
                      <m:dPr>
                        <m:ctrlPr>
                          <a:rPr lang="en-US" sz="3000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3000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ℓ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ℓ=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" y="5410365"/>
                <a:ext cx="9124599" cy="1075103"/>
              </a:xfrm>
              <a:prstGeom prst="rect">
                <a:avLst/>
              </a:prstGeom>
              <a:blipFill rotWithShape="0">
                <a:blip r:embed="rId4"/>
                <a:stretch>
                  <a:fillRect t="-4545" b="-17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959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013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Proof of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Convolution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Theorem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140" y="2978174"/>
                <a:ext cx="9124599" cy="12729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60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d>
                            <m:dPr>
                              <m:ctrlP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600" i="1" ker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600" i="1" ker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sz="2600" i="1" ker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600" i="1" ker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600" i="1" ker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 ker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600" i="1" ker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600" i="1" ker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 ker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600" i="1" ker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sSup>
                            <m:sSupPr>
                              <m:ctrlP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p>
                        </m:e>
                      </m:nary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d>
                            <m:d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600" b="0" i="1" kern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sz="2600" b="0" i="1" kern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600" b="0" i="1" kern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2600" b="0" i="1" kern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≡</m:t>
                                  </m:r>
                                  <m:r>
                                    <a:rPr lang="en-US" sz="2600" b="0" i="1" kern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600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600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600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600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sSup>
                            <m:sSup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p>
                        </m:e>
                      </m:nary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𝑋𝑌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0" y="2978174"/>
                <a:ext cx="9124599" cy="127291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401" y="1592562"/>
                <a:ext cx="9124599" cy="1380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</m:sup>
                          </m:sSup>
                        </m:e>
                      </m:d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𝑌</m:t>
                      </m:r>
                      <m:d>
                        <m:dPr>
                          <m:ctrlP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</m:sup>
                          </m:sSup>
                        </m:e>
                      </m:d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ℓ</m:t>
                                  </m:r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d>
                        <m:dPr>
                          <m:ctrlP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600" i="1" ker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600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  <m:sSup>
                            <m:sSupPr>
                              <m:ctrlPr>
                                <a:rPr lang="en-US" sz="260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ℓ</m:t>
                              </m:r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" y="1592562"/>
                <a:ext cx="9124599" cy="1380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401" y="4298639"/>
                <a:ext cx="9124599" cy="519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As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ℓ</m:t>
                        </m:r>
                        <m:d>
                          <m:dPr>
                            <m:ctrlP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e>
                        </m:d>
                      </m:sup>
                    </m:sSup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ℓ</m:t>
                        </m:r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" y="4298639"/>
                <a:ext cx="9124599" cy="519501"/>
              </a:xfrm>
              <a:prstGeom prst="rect">
                <a:avLst/>
              </a:prstGeom>
              <a:blipFill rotWithShape="0">
                <a:blip r:embed="rId5"/>
                <a:stretch>
                  <a:fillRect t="-4706" b="-3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401" y="1082158"/>
                <a:ext cx="9124599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1" y="1082158"/>
                <a:ext cx="9124599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0" y="5906508"/>
                <a:ext cx="9124599" cy="530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4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(BTW,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𝑋𝑌</m:t>
                    </m:r>
                    <m:d>
                      <m:dPr>
                        <m:ctrlP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en-US" sz="24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24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4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24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4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sz="24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≡</m:t>
                                </m:r>
                                <m:r>
                                  <a:rPr lang="en-US" sz="2400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sz="24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  <m:sSup>
                          <m:sSupPr>
                            <m:ctrlPr>
                              <a:rPr lang="en-US" sz="24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4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𝑌</m:t>
                    </m:r>
                    <m:d>
                      <m:dPr>
                        <m:ctrlP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sz="24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mod</m:t>
                    </m:r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.)</a:t>
                </a:r>
                <a:endParaRPr lang="en-US" sz="24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06508"/>
                <a:ext cx="9124599" cy="530210"/>
              </a:xfrm>
              <a:prstGeom prst="rect">
                <a:avLst/>
              </a:prstGeom>
              <a:blipFill rotWithShape="0">
                <a:blip r:embed="rId7"/>
                <a:stretch>
                  <a:fillRect t="-4598"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1901" y="4855769"/>
            <a:ext cx="912459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The claim follows as the interpolation polynomial is unique.</a:t>
            </a:r>
            <a:endParaRPr lang="en-US" sz="26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1" y="5352939"/>
            <a:ext cx="912459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Uniqueness follows from the fact that </a:t>
            </a:r>
            <a:r>
              <a:rPr lang="en-US" sz="2600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DFT</a:t>
            </a:r>
            <a:r>
              <a:rPr lang="en-US" sz="26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is invertible.</a:t>
            </a:r>
            <a:endParaRPr lang="en-US" sz="26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023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Chirp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Transform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966422"/>
                <a:ext cx="9144000" cy="135152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𝑗𝑘</m:t>
                              </m:r>
                            </m:sup>
                          </m:sSup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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,…,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66422"/>
                <a:ext cx="9144000" cy="135152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85" y="861579"/>
                <a:ext cx="912459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be an arbitrary (but fixed) complex number.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" y="861579"/>
                <a:ext cx="9124599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385" y="1418710"/>
                <a:ext cx="912459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kern="0" dirty="0" smtClean="0">
                    <a:solidFill>
                      <a:srgbClr val="00B05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Chirp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transform of </a:t>
                </a:r>
                <a14:m>
                  <m:oMath xmlns:m="http://schemas.openxmlformats.org/officeDocument/2006/math">
                    <m:r>
                      <a:rPr lang="en-US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ℂ</m:t>
                        </m:r>
                      </m:e>
                      <m:sup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w.r.t.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 is: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5" y="1418710"/>
                <a:ext cx="9124599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885" y="3341292"/>
                <a:ext cx="912459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b="1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Exercise: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Show that the </a:t>
                </a:r>
                <a:r>
                  <a:rPr lang="en-US" kern="0" dirty="0" smtClean="0">
                    <a:solidFill>
                      <a:srgbClr val="00B05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Chirp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transform, for any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ℂ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can be computed in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time. </a:t>
                </a:r>
                <a:r>
                  <a:rPr lang="en-US" kern="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  <a:cs typeface="Times New Roman" panose="02020603050405020304" pitchFamily="18" charset="0"/>
                  </a:rPr>
                  <a:t>Hint: use the relation:</a:t>
                </a:r>
                <a:endParaRPr lang="en-US" kern="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5" y="3341292"/>
                <a:ext cx="9124599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00" y="4278652"/>
                <a:ext cx="9144000" cy="12615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sz="2600" b="0" i="1" smtClean="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e>
                                    <m:sup>
                                      <m:r>
                                        <a:rPr lang="en-US" sz="2600" b="0" i="1" smtClean="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/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600" b="0" i="1" smtClean="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00" b="0" i="1" smtClean="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2600" b="0" i="1" smtClean="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600" b="0" i="1" smtClean="0">
                                              <a:solidFill>
                                                <a:schemeClr val="tx1">
                                                  <a:lumMod val="50000"/>
                                                  <a:lumOff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600" b="0" i="1" smtClean="0">
                                          <a:solidFill>
                                            <a:schemeClr val="tx1">
                                              <a:lumMod val="50000"/>
                                              <a:lumOff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/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tx1">
                                          <a:lumMod val="50000"/>
                                          <a:lumOff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2600" i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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  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,…,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sz="26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" y="4278652"/>
                <a:ext cx="9144000" cy="126156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385" y="5589979"/>
                <a:ext cx="912459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b="1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Exercise: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Show that </a:t>
                </a:r>
                <a14:m>
                  <m:oMath xmlns:m="http://schemas.openxmlformats.org/officeDocument/2006/math">
                    <m:r>
                      <a:rPr lang="en-US" i="1" kern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of size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can be computed in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 for every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not necessarily a power of 2.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5" y="5589979"/>
                <a:ext cx="9124599" cy="954107"/>
              </a:xfrm>
              <a:prstGeom prst="rect">
                <a:avLst/>
              </a:prstGeom>
              <a:blipFill rotWithShape="0">
                <a:blip r:embed="rId7"/>
                <a:stretch>
                  <a:fillRect t="-7006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52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3048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Polynomial arithmetic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626" y="1150626"/>
                <a:ext cx="9124599" cy="15928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p>
                          <m:sSupPr>
                            <m:ctrlP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d>
                      <m:d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sSup>
                          <m:sSupPr>
                            <m:ctrlP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nary>
                  </m:oMath>
                </a14:m>
                <a:endParaRPr lang="he-IL" sz="3200" dirty="0">
                  <a:cs typeface="Times New Roman" panose="02020603050405020304" pitchFamily="18" charset="0"/>
                </a:endParaRPr>
              </a:p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be two polynomials of degree less than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with real or complex coefficients.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26" y="1150626"/>
                <a:ext cx="9124599" cy="1592872"/>
              </a:xfrm>
              <a:prstGeom prst="rect">
                <a:avLst/>
              </a:prstGeom>
              <a:blipFill rotWithShape="0">
                <a:blip r:embed="rId2"/>
                <a:stretch>
                  <a:fillRect t="-383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85" y="2919100"/>
                <a:ext cx="912459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The coefficients of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can be easily 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computed using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additions.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" y="2919100"/>
                <a:ext cx="9124599" cy="1015663"/>
              </a:xfrm>
              <a:prstGeom prst="rect">
                <a:avLst/>
              </a:prstGeom>
              <a:blipFill rotWithShape="0">
                <a:blip r:embed="rId3"/>
                <a:stretch>
                  <a:fillRect t="-7831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27" y="4110365"/>
                <a:ext cx="912459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 naïve computations of the coefficients 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requires</a:t>
                </a:r>
                <a:r>
                  <a:rPr lang="en-US" sz="3000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operations. 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" y="4110365"/>
                <a:ext cx="9124599" cy="1015663"/>
              </a:xfrm>
              <a:prstGeom prst="rect">
                <a:avLst/>
              </a:prstGeom>
              <a:blipFill rotWithShape="0">
                <a:blip r:embed="rId4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133" y="5301631"/>
                <a:ext cx="912459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Using </a:t>
                </a:r>
                <a:r>
                  <a:rPr lang="en-US" sz="3000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FFT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we can compute the coefficients of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using only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operations! 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3" y="5301631"/>
                <a:ext cx="9124599" cy="1015663"/>
              </a:xfrm>
              <a:prstGeom prst="rect">
                <a:avLst/>
              </a:prstGeom>
              <a:blipFill rotWithShape="0">
                <a:blip r:embed="rId5"/>
                <a:stretch>
                  <a:fillRect t="-7831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4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354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Karatsuba’s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27" y="1010119"/>
                <a:ext cx="912459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is only moderately large, the following polynomial multiplication algorithm works better in practice. 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" y="1010119"/>
                <a:ext cx="9124599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4932" y="2079629"/>
                <a:ext cx="9124599" cy="5073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600" i="1" ker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 ker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60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/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32" y="2079629"/>
                <a:ext cx="9124599" cy="50738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340" y="2626171"/>
                <a:ext cx="9124599" cy="5073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600" i="1" ker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 ker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60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/</m:t>
                              </m:r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0" y="2626171"/>
                <a:ext cx="9124599" cy="50738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081" y="3235787"/>
                <a:ext cx="9124599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600" kern="0" dirty="0">
                  <a:solidFill>
                    <a:schemeClr val="accent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1" y="3235787"/>
                <a:ext cx="9124599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822" y="3784954"/>
                <a:ext cx="9124599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i="1" ker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600" kern="0" dirty="0">
                  <a:solidFill>
                    <a:schemeClr val="accent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" y="3784954"/>
                <a:ext cx="9124599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824" y="4334120"/>
                <a:ext cx="9124599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600" kern="0" dirty="0">
                  <a:solidFill>
                    <a:schemeClr val="accent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4" y="4334120"/>
                <a:ext cx="9124599" cy="49244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330" y="4991008"/>
                <a:ext cx="9124599" cy="543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600" i="1" ker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i="1" ker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60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sz="2600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kern="0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</m:sSup>
                      <m:sSub>
                        <m:sSubPr>
                          <m:ctrlP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600" b="0" i="1" kern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600" b="0" i="1" kern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0" y="4991008"/>
                <a:ext cx="9124599" cy="54399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333" y="5668954"/>
                <a:ext cx="4550667" cy="7998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600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2600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600" kern="0" dirty="0">
                  <a:solidFill>
                    <a:srgbClr val="FF0000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3" y="5668954"/>
                <a:ext cx="4550667" cy="79989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57367" y="5796906"/>
                <a:ext cx="4550667" cy="543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p>
                              <m:func>
                                <m:funcPr>
                                  <m:ctrlPr>
                                    <a:rPr lang="en-US" sz="2600" b="0" i="1" kern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600" b="0" i="1" kern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 b="0" i="0" kern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US" sz="2600" b="0" i="1" kern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2600" b="0" i="1" kern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e>
                              </m:func>
                            </m:sup>
                          </m:sSup>
                        </m:e>
                      </m:d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𝑂</m:t>
                      </m:r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2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59</m:t>
                          </m:r>
                        </m:sup>
                      </m:sSup>
                      <m:r>
                        <a:rPr lang="en-US" sz="2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600" kern="0" dirty="0">
                  <a:solidFill>
                    <a:srgbClr val="FF0000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367" y="5796906"/>
                <a:ext cx="4550667" cy="54399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ight Arrow 12"/>
          <p:cNvSpPr/>
          <p:nvPr/>
        </p:nvSpPr>
        <p:spPr bwMode="auto">
          <a:xfrm>
            <a:off x="4068163" y="5903567"/>
            <a:ext cx="489204" cy="376579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33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Box 163"/>
          <p:cNvSpPr txBox="1"/>
          <p:nvPr/>
        </p:nvSpPr>
        <p:spPr>
          <a:xfrm>
            <a:off x="0" y="20463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DFT as polynomial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evaluation</a:t>
            </a:r>
            <a:endParaRPr lang="en-US" sz="4400" kern="0" dirty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1071953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Evaluating </a:t>
                </a:r>
                <a:r>
                  <a:rPr lang="en-US" sz="32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</a:t>
                </a:r>
                <a:r>
                  <a:rPr lang="en-US" sz="3200" b="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polynomial</a:t>
                </a:r>
                <a:r>
                  <a:rPr lang="en-US" sz="3200" b="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smtClean="0">
                    <a:cs typeface="Times New Roman" panose="02020603050405020304" pitchFamily="18" charset="0"/>
                  </a:rPr>
                  <a:t>at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71953"/>
                <a:ext cx="914400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240" y="1815808"/>
                <a:ext cx="9144000" cy="20587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32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/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/>
                            </m:mr>
                            <m:m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𝑗𝑘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⋯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sz="32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/>
                                  </m:mr>
                                </m:m>
                              </m:e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/>
                                  </m:mr>
                                  <m:mr>
                                    <m:e/>
                                  </m:mr>
                                </m:m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he-IL" sz="3200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0" i="1" smtClean="0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815808"/>
                <a:ext cx="9144000" cy="205870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5240" y="4038348"/>
                <a:ext cx="9144000" cy="13896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he-IL" sz="30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038348"/>
                <a:ext cx="9144000" cy="138961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5321873"/>
                <a:ext cx="9144000" cy="13896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0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𝑗𝑘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bSup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,  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,…,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sz="30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21873"/>
                <a:ext cx="9144000" cy="138961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58779" y="3926819"/>
                <a:ext cx="730536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“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sz="32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-transform”</a:t>
                </a:r>
                <a:endParaRPr lang="he-IL" sz="32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779" y="3926819"/>
                <a:ext cx="7305365" cy="584775"/>
              </a:xfrm>
              <a:prstGeom prst="rect">
                <a:avLst/>
              </a:prstGeom>
              <a:blipFill rotWithShape="0">
                <a:blip r:embed="rId7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43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7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50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6354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Numerical issues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85" y="1190353"/>
            <a:ext cx="91245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So far, we assumed that all </a:t>
            </a:r>
            <a:b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arithmetical operations are </a:t>
            </a:r>
            <a:r>
              <a:rPr lang="en-US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exact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385" y="2392063"/>
                <a:ext cx="912459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This is not a realistic assumption,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is usually </a:t>
                </a: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irrational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5" y="2392063"/>
                <a:ext cx="9124599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885" y="3593773"/>
            <a:ext cx="91245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The </a:t>
            </a:r>
            <a:r>
              <a:rPr lang="en-US" kern="0" dirty="0" smtClean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rPr>
              <a:t>FFT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algorithm is well-behaved numerically.</a:t>
            </a:r>
            <a:b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The errors introduced if all operations are done</a:t>
            </a:r>
            <a:b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using </a:t>
            </a:r>
            <a:r>
              <a:rPr lang="en-US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floating-point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arithmetic are relatively small.</a:t>
            </a:r>
            <a:endParaRPr lang="en-US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85" y="5110276"/>
            <a:ext cx="91245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In signal processing applications </a:t>
            </a:r>
            <a:b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small errors are acceptable.</a:t>
            </a:r>
            <a:endParaRPr lang="en-US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8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754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Integer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Polynomial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Multiplication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90348"/>
            <a:ext cx="9124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We now want to add and </a:t>
            </a:r>
            <a:r>
              <a:rPr lang="en-US" sz="3000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multiply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</a:t>
            </a:r>
            <a:b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3000" kern="0" dirty="0" smtClean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rPr>
              <a:t>polynomials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with </a:t>
            </a:r>
            <a:r>
              <a:rPr lang="en-US" sz="3000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integer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coefficients.</a:t>
            </a:r>
            <a:endParaRPr lang="en-US" sz="30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0" y="2242912"/>
            <a:ext cx="91245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We want an </a:t>
            </a:r>
            <a:r>
              <a:rPr lang="en-US" sz="3000" kern="0" dirty="0" smtClean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rPr>
              <a:t>exact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result.</a:t>
            </a:r>
            <a:endParaRPr lang="en-US" sz="30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990" y="2833811"/>
                <a:ext cx="9124599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 we use high enough precision, 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we can use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𝐹𝐹</m:t>
                    </m:r>
                    <m:sSup>
                      <m:sSup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round the results obtained to the nearest </a:t>
                </a:r>
                <a:r>
                  <a:rPr lang="en-US" sz="3000" kern="0" dirty="0" smtClean="0">
                    <a:solidFill>
                      <a:srgbClr val="00B05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integers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2833811"/>
                <a:ext cx="9124599" cy="1477328"/>
              </a:xfrm>
              <a:prstGeom prst="rect">
                <a:avLst/>
              </a:prstGeom>
              <a:blipFill rotWithShape="0">
                <a:blip r:embed="rId2"/>
                <a:stretch>
                  <a:fillRect t="-5372" b="-11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00" y="4348040"/>
                <a:ext cx="9124599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To multiply two polynomials of degree at most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with integer coefficients of absolute value at most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000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bits of precision are enough.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" y="4348040"/>
                <a:ext cx="9124599" cy="1477328"/>
              </a:xfrm>
              <a:prstGeom prst="rect">
                <a:avLst/>
              </a:prstGeom>
              <a:blipFill rotWithShape="0">
                <a:blip r:embed="rId3"/>
                <a:stretch>
                  <a:fillRect t="-5350" b="-11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-4990" y="5862268"/>
            <a:ext cx="91245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(Proof omitted.)</a:t>
            </a:r>
            <a:endParaRPr lang="en-US" sz="30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37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754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Integer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Multiplication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90348"/>
            <a:ext cx="9124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There are practical applications, e.g., </a:t>
            </a:r>
            <a:r>
              <a:rPr lang="en-US" sz="3000" kern="0" dirty="0" smtClean="0">
                <a:solidFill>
                  <a:srgbClr val="C00000"/>
                </a:solidFill>
                <a:ea typeface="ＭＳ Ｐゴシック" charset="-128"/>
                <a:cs typeface="Times New Roman" panose="02020603050405020304" pitchFamily="18" charset="0"/>
              </a:rPr>
              <a:t>cryptography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,</a:t>
            </a:r>
            <a:b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that require multiplying very large </a:t>
            </a:r>
            <a:r>
              <a:rPr lang="en-US" sz="3000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integers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30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490" y="2302116"/>
                <a:ext cx="912459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The naïve method for multiplying two </a:t>
                </a:r>
                <a14:m>
                  <m:oMath xmlns:m="http://schemas.openxmlformats.org/officeDocument/2006/math">
                    <m:r>
                      <a:rPr lang="en-US" sz="30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-</a:t>
                </a:r>
                <a:r>
                  <a:rPr lang="en-US" sz="3000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bit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numbers requires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30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30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3000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bit </a:t>
                </a:r>
                <a:r>
                  <a:rPr lang="en-US" sz="30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operations.</a:t>
                </a:r>
                <a:endParaRPr lang="en-US" sz="30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2302116"/>
                <a:ext cx="9124599" cy="1015663"/>
              </a:xfrm>
              <a:prstGeom prst="rect">
                <a:avLst/>
              </a:prstGeom>
              <a:blipFill rotWithShape="0">
                <a:blip r:embed="rId2"/>
                <a:stretch>
                  <a:fillRect t="-7831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9990" y="3398893"/>
            <a:ext cx="9124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Can we use FFTs to obtain a </a:t>
            </a:r>
            <a:b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aster </a:t>
            </a:r>
            <a:r>
              <a:rPr lang="en-US" sz="3000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integer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3000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multiplication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algorithm/circuit?</a:t>
            </a:r>
            <a:endParaRPr lang="en-US" sz="30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00" y="4540642"/>
            <a:ext cx="9124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Yes, as </a:t>
            </a:r>
            <a:r>
              <a:rPr lang="en-US" sz="3000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integer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3000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multiplication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can be </a:t>
            </a:r>
            <a:b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reduced to </a:t>
            </a:r>
            <a:r>
              <a:rPr lang="en-US" sz="3000" kern="0" dirty="0" smtClean="0">
                <a:solidFill>
                  <a:srgbClr val="C00000"/>
                </a:solidFill>
                <a:ea typeface="ＭＳ Ｐゴシック" charset="-128"/>
                <a:cs typeface="Times New Roman" panose="02020603050405020304" pitchFamily="18" charset="0"/>
              </a:rPr>
              <a:t>polynomial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3000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multiplication</a:t>
            </a:r>
            <a:r>
              <a:rPr lang="en-US" sz="30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30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65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742088"/>
                <a:ext cx="9144000" cy="5488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…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42088"/>
                <a:ext cx="9144000" cy="5488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490" y="2335599"/>
                <a:ext cx="9144000" cy="5488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…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𝑌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2335599"/>
                <a:ext cx="9144000" cy="54886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990" y="2929110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Compute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𝑍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𝑌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(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polynomial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multiplication)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2929110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7490" y="3496973"/>
                <a:ext cx="9144000" cy="54918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𝐳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…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𝑍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490" y="3496973"/>
                <a:ext cx="9144000" cy="5491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000" y="409080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We are not done yet, as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are not binary.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" y="4090805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490" y="465866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But, as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this is not a serious problem.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0" y="4658668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-7490" y="1066343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Basic idea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00" y="5226531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Some clever tricks are used to speed-up the algorithm.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0000" y="5794396"/>
                <a:ext cx="9144000" cy="5309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The first trick is to use base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rather than 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0" y="5794396"/>
                <a:ext cx="9144000" cy="530915"/>
              </a:xfrm>
              <a:prstGeom prst="rect">
                <a:avLst/>
              </a:prstGeom>
              <a:blipFill rotWithShape="0">
                <a:blip r:embed="rId8"/>
                <a:stretch>
                  <a:fillRect t="-10345" b="-32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0" y="26046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56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027495" y="1269762"/>
                <a:ext cx="1675613" cy="5309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495" y="1269762"/>
                <a:ext cx="1675613" cy="53091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128164" y="1122824"/>
            <a:ext cx="7397389" cy="1053757"/>
            <a:chOff x="1128164" y="1122824"/>
            <a:chExt cx="7397389" cy="10537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128164" y="1130432"/>
                  <a:ext cx="196825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164" y="1130432"/>
                  <a:ext cx="1968253" cy="52322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Right Brace 19"/>
            <p:cNvSpPr/>
            <p:nvPr/>
          </p:nvSpPr>
          <p:spPr bwMode="auto">
            <a:xfrm rot="16200000">
              <a:off x="1784940" y="1208148"/>
              <a:ext cx="515440" cy="1421425"/>
            </a:xfrm>
            <a:prstGeom prst="rightBrac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Right Brace 20"/>
            <p:cNvSpPr/>
            <p:nvPr/>
          </p:nvSpPr>
          <p:spPr bwMode="auto">
            <a:xfrm rot="16200000">
              <a:off x="3223217" y="1203382"/>
              <a:ext cx="515440" cy="1421425"/>
            </a:xfrm>
            <a:prstGeom prst="rightBrac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300413" y="1127590"/>
                  <a:ext cx="4714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0413" y="1127590"/>
                  <a:ext cx="471487" cy="52322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Right Brace 22"/>
            <p:cNvSpPr/>
            <p:nvPr/>
          </p:nvSpPr>
          <p:spPr bwMode="auto">
            <a:xfrm rot="16200000">
              <a:off x="6118828" y="1198616"/>
              <a:ext cx="515440" cy="1421425"/>
            </a:xfrm>
            <a:prstGeom prst="rightBrac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6196024" y="1122824"/>
                  <a:ext cx="4714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96024" y="1122824"/>
                  <a:ext cx="471487" cy="52322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Right Brace 24"/>
            <p:cNvSpPr/>
            <p:nvPr/>
          </p:nvSpPr>
          <p:spPr bwMode="auto">
            <a:xfrm rot="16200000">
              <a:off x="7557121" y="1208138"/>
              <a:ext cx="515440" cy="1421425"/>
            </a:xfrm>
            <a:prstGeom prst="rightBrac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634317" y="1132346"/>
                  <a:ext cx="471487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oMath>
                    </m:oMathPara>
                  </a14:m>
                  <a:endParaRPr lang="he-IL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4317" y="1132346"/>
                  <a:ext cx="471487" cy="52322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1"/>
          <p:cNvGrpSpPr/>
          <p:nvPr/>
        </p:nvGrpSpPr>
        <p:grpSpPr>
          <a:xfrm>
            <a:off x="271468" y="2243347"/>
            <a:ext cx="8262401" cy="1252613"/>
            <a:chOff x="271468" y="2243347"/>
            <a:chExt cx="8262401" cy="12526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 bwMode="auto">
                <a:xfrm>
                  <a:off x="1309750" y="2263122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09750" y="2263122"/>
                  <a:ext cx="1443620" cy="52322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 bwMode="auto">
                <a:xfrm>
                  <a:off x="2754256" y="2262620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54256" y="2262620"/>
                  <a:ext cx="1443620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 bwMode="auto">
                <a:xfrm>
                  <a:off x="4194416" y="2262620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</m:t>
                        </m:r>
                      </m:oMath>
                    </m:oMathPara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194416" y="2262620"/>
                  <a:ext cx="1443620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 bwMode="auto">
                <a:xfrm>
                  <a:off x="5638351" y="2262620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638351" y="2262620"/>
                  <a:ext cx="1443620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 bwMode="auto">
                <a:xfrm>
                  <a:off x="7080728" y="2262621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80728" y="2262621"/>
                  <a:ext cx="1443620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71468" y="2243347"/>
                  <a:ext cx="957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accent2"/>
                      </a:solidFill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b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468" y="2243347"/>
                  <a:ext cx="957263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/>
                <p:cNvSpPr/>
                <p:nvPr/>
              </p:nvSpPr>
              <p:spPr bwMode="auto">
                <a:xfrm>
                  <a:off x="1319271" y="2972740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kumimoji="0" lang="he-IL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19271" y="2972740"/>
                  <a:ext cx="1443620" cy="52322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 bwMode="auto">
                <a:xfrm>
                  <a:off x="2763777" y="2972238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63777" y="2972238"/>
                  <a:ext cx="1443620" cy="52322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 bwMode="auto">
                <a:xfrm>
                  <a:off x="4203937" y="2972238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</m:t>
                        </m:r>
                      </m:oMath>
                    </m:oMathPara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03937" y="2972238"/>
                  <a:ext cx="1443620" cy="52322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 bwMode="auto">
                <a:xfrm>
                  <a:off x="5647872" y="2972238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647872" y="2972238"/>
                  <a:ext cx="1443620" cy="52322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/>
                <p:nvPr/>
              </p:nvSpPr>
              <p:spPr bwMode="auto">
                <a:xfrm>
                  <a:off x="7090249" y="2972239"/>
                  <a:ext cx="1443620" cy="52322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endParaRPr lang="he-IL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90249" y="2972239"/>
                  <a:ext cx="1443620" cy="523220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80989" y="2952965"/>
                  <a:ext cx="95726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accent2"/>
                      </a:solidFill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𝐲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989" y="2952965"/>
                  <a:ext cx="957263" cy="523220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0" y="3777798"/>
                <a:ext cx="9144000" cy="70403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…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77798"/>
                <a:ext cx="9144000" cy="704039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-4767" y="4530278"/>
                <a:ext cx="9144000" cy="70403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…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𝑌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67" y="4530278"/>
                <a:ext cx="9144000" cy="704039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703" y="531452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Compute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𝑍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𝑌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(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polynomial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multiplication)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" y="5314529"/>
                <a:ext cx="9144000" cy="523220"/>
              </a:xfrm>
              <a:prstGeom prst="rect">
                <a:avLst/>
              </a:prstGeom>
              <a:blipFill rotWithShape="0">
                <a:blip r:embed="rId21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799" y="5901176"/>
                <a:ext cx="9144000" cy="70403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𝐳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…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𝑍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" y="5901176"/>
                <a:ext cx="9144000" cy="704039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0" y="2754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68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55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381011"/>
                <a:ext cx="9144000" cy="6351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nary>
                      <m:naryPr>
                        <m:chr m:val="∑"/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p>
                        </m:sSup>
                      </m:e>
                    </m:nary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81011"/>
                <a:ext cx="9144000" cy="63517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4765" y="2133506"/>
                <a:ext cx="9144000" cy="6449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𝐳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nary>
                      <m:naryPr>
                        <m:chr m:val="∑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+ℓ=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ℓ</m:t>
                            </m:r>
                          </m:sub>
                        </m:sSub>
                      </m:e>
                    </m:nary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65" y="2133506"/>
                <a:ext cx="9144000" cy="64498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43" y="2886001"/>
                <a:ext cx="9144000" cy="5755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⁡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3" y="2886001"/>
                <a:ext cx="9144000" cy="57554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275" y="3804790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a 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3</a:t>
                </a:r>
                <a:r>
                  <a:rPr lang="en-US" dirty="0" smtClean="0">
                    <a:cs typeface="Times New Roman" panose="02020603050405020304" pitchFamily="18" charset="0"/>
                  </a:rPr>
                  <a:t>-digit number in base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5" y="3804790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4765" y="462441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We can thus pack all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into 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3</a:t>
                </a:r>
                <a:r>
                  <a:rPr lang="en-US" dirty="0" smtClean="0">
                    <a:cs typeface="Times New Roman" panose="02020603050405020304" pitchFamily="18" charset="0"/>
                  </a:rPr>
                  <a:t> long integers.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65" y="4624419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9043" y="5191165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Adding these </a:t>
            </a:r>
            <a:r>
              <a:rPr lang="en-US" b="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3</a:t>
            </a:r>
            <a:r>
              <a:rPr lang="en-US" b="0" dirty="0" smtClean="0">
                <a:cs typeface="Times New Roman" panose="02020603050405020304" pitchFamily="18" charset="0"/>
              </a:rPr>
              <a:t> integers gives us the final answer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754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0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56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 bwMode="auto">
              <a:xfrm>
                <a:off x="4595808" y="3719245"/>
                <a:ext cx="2714625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he-IL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95808" y="3719245"/>
                <a:ext cx="2714625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 bwMode="auto">
              <a:xfrm>
                <a:off x="5500688" y="3002482"/>
                <a:ext cx="2714625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he-IL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00688" y="3002482"/>
                <a:ext cx="2714625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 bwMode="auto">
              <a:xfrm>
                <a:off x="2768335" y="3002482"/>
                <a:ext cx="2714625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he-IL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68335" y="3002482"/>
                <a:ext cx="2714625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>
                <a:off x="1865485" y="3722816"/>
                <a:ext cx="2714625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he-IL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65485" y="3722816"/>
                <a:ext cx="2714625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 bwMode="auto">
              <a:xfrm>
                <a:off x="3690924" y="4443149"/>
                <a:ext cx="2714625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he-IL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90924" y="4443149"/>
                <a:ext cx="2714625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 bwMode="auto">
              <a:xfrm>
                <a:off x="958572" y="4443149"/>
                <a:ext cx="2714625" cy="5232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he-IL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8572" y="4443149"/>
                <a:ext cx="2714625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57350" y="2994787"/>
                <a:ext cx="1109646" cy="5309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</m:t>
                    </m:r>
                  </m:oMath>
                </a14:m>
                <a:endParaRPr lang="he-IL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2994787"/>
                <a:ext cx="1109646" cy="53091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6752" y="3718691"/>
                <a:ext cx="1109646" cy="5309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</m:t>
                    </m:r>
                  </m:oMath>
                </a14:m>
                <a:endParaRPr lang="he-IL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52" y="3718691"/>
                <a:ext cx="1109646" cy="53091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152421" y="4442597"/>
                <a:ext cx="1109646" cy="53091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</m:t>
                    </m:r>
                  </m:oMath>
                </a14:m>
                <a:endParaRPr lang="he-IL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2421" y="4442597"/>
                <a:ext cx="1109646" cy="53091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71616" y="1958395"/>
                <a:ext cx="196825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616" y="1958395"/>
                <a:ext cx="1968253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ight Brace 15"/>
          <p:cNvSpPr/>
          <p:nvPr/>
        </p:nvSpPr>
        <p:spPr bwMode="auto">
          <a:xfrm rot="16200000">
            <a:off x="7505154" y="2294385"/>
            <a:ext cx="515440" cy="904878"/>
          </a:xfrm>
          <a:prstGeom prst="rightBrac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ight Brace 16"/>
          <p:cNvSpPr/>
          <p:nvPr/>
        </p:nvSpPr>
        <p:spPr bwMode="auto">
          <a:xfrm rot="16200000">
            <a:off x="6600280" y="2306415"/>
            <a:ext cx="515440" cy="904878"/>
          </a:xfrm>
          <a:prstGeom prst="rightBrac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Right Brace 17"/>
          <p:cNvSpPr/>
          <p:nvPr/>
        </p:nvSpPr>
        <p:spPr bwMode="auto">
          <a:xfrm rot="16200000">
            <a:off x="5695407" y="2303455"/>
            <a:ext cx="515440" cy="904878"/>
          </a:xfrm>
          <a:prstGeom prst="rightBrac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Right Brace 18"/>
          <p:cNvSpPr/>
          <p:nvPr/>
        </p:nvSpPr>
        <p:spPr bwMode="auto">
          <a:xfrm rot="16200000">
            <a:off x="3876113" y="1389279"/>
            <a:ext cx="515440" cy="2695575"/>
          </a:xfrm>
          <a:prstGeom prst="rightBrac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52724" y="1944300"/>
                <a:ext cx="215743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724" y="1944300"/>
                <a:ext cx="2157430" cy="52322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 bwMode="auto">
          <a:xfrm>
            <a:off x="8215313" y="2481615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1847822" y="2498876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2766996" y="2501134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3690924" y="2492990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4591030" y="2513164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500688" y="2513164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6419854" y="2492990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7310439" y="2513164"/>
            <a:ext cx="0" cy="283262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-4765" y="5523822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Adding </a:t>
                </a:r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3</a:t>
                </a:r>
                <a:r>
                  <a:rPr lang="en-US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-bit numbers can be 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easily done using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bit operations.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765" y="5523822"/>
                <a:ext cx="9144000" cy="954107"/>
              </a:xfrm>
              <a:prstGeom prst="rect">
                <a:avLst/>
              </a:prstGeom>
              <a:blipFill rotWithShape="0">
                <a:blip r:embed="rId14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-84477" y="1118922"/>
            <a:ext cx="9144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0" dirty="0" smtClean="0">
                <a:cs typeface="Times New Roman" panose="02020603050405020304" pitchFamily="18" charset="0"/>
              </a:rPr>
              <a:t>The final step</a:t>
            </a:r>
            <a:endParaRPr lang="he-IL" sz="3600" dirty="0"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2754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28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7" grpId="0" animBg="1"/>
      <p:bldP spid="8" grpId="0" animBg="1"/>
      <p:bldP spid="6" grpId="0" animBg="1"/>
      <p:bldP spid="9" grpId="0" animBg="1"/>
      <p:bldP spid="12" grpId="0"/>
      <p:bldP spid="13" grpId="0"/>
      <p:bldP spid="14" grpId="0"/>
      <p:bldP spid="19" grpId="0" animBg="1"/>
      <p:bldP spid="20" grpId="0"/>
      <p:bldP spid="3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0050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84477" y="104397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To multiply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two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-bit numbers, we compute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two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s and one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of size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⁡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4477" y="1043972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7027" y="202832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Each input number is an integer between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Each output number is an integer between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027" y="2028323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463" y="3012674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It is enough to perform all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arithmetical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operations using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 precision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bits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 (Stated without proof.)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3" y="3012674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63" y="4625412"/>
                <a:ext cx="9144000" cy="95673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5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den>
                        </m:f>
                        <m:func>
                          <m:func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5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num>
                              <m:den>
                                <m:func>
                                  <m:funcPr>
                                    <m:ctrlPr>
                                      <a:rPr lang="en-US" sz="25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50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5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den>
                            </m:f>
                          </m:e>
                        </m:func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  <m:d>
                              <m:d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en-US" sz="25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500" b="0" i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5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))) </m:t>
                        </m:r>
                      </m:e>
                    </m:func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3" y="4625412"/>
                <a:ext cx="9144000" cy="95673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63" y="410302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the total number of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bit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operations performed.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3" y="4103026"/>
                <a:ext cx="91440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463" y="5696396"/>
                <a:ext cx="4771399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0" dirty="0" smtClean="0">
                    <a:cs typeface="Times New Roman" panose="02020603050405020304" pitchFamily="18" charset="0"/>
                  </a:rPr>
                  <a:t>Number of </a:t>
                </a:r>
                <a:r>
                  <a:rPr lang="en-US" sz="2400" b="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arithmetical</a:t>
                </a:r>
                <a:r>
                  <a:rPr lang="en-US" sz="2400" b="0" dirty="0" smtClean="0">
                    <a:cs typeface="Times New Roman" panose="02020603050405020304" pitchFamily="18" charset="0"/>
                  </a:rPr>
                  <a:t> operations</a:t>
                </a:r>
                <a:br>
                  <a:rPr lang="en-US" sz="2400" b="0" dirty="0" smtClean="0">
                    <a:cs typeface="Times New Roman" panose="02020603050405020304" pitchFamily="18" charset="0"/>
                  </a:rPr>
                </a:br>
                <a:r>
                  <a:rPr lang="en-US" sz="2400" b="0" dirty="0" smtClean="0">
                    <a:cs typeface="Times New Roman" panose="02020603050405020304" pitchFamily="18" charset="0"/>
                  </a:rPr>
                  <a:t>in an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3" y="5696396"/>
                <a:ext cx="4771399" cy="830997"/>
              </a:xfrm>
              <a:prstGeom prst="rect">
                <a:avLst/>
              </a:prstGeom>
              <a:blipFill rotWithShape="0">
                <a:blip r:embed="rId8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021705" y="5696396"/>
            <a:ext cx="411526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0" dirty="0" smtClean="0">
                <a:cs typeface="Times New Roman" panose="02020603050405020304" pitchFamily="18" charset="0"/>
              </a:rPr>
              <a:t>Number of </a:t>
            </a:r>
            <a:r>
              <a:rPr lang="en-US" sz="24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bit</a:t>
            </a:r>
            <a:r>
              <a:rPr lang="en-US" sz="2400" b="0" dirty="0" smtClean="0">
                <a:cs typeface="Times New Roman" panose="02020603050405020304" pitchFamily="18" charset="0"/>
              </a:rPr>
              <a:t> operations per </a:t>
            </a:r>
            <a:br>
              <a:rPr lang="en-US" sz="2400" b="0" dirty="0" smtClean="0">
                <a:cs typeface="Times New Roman" panose="02020603050405020304" pitchFamily="18" charset="0"/>
              </a:rPr>
            </a:br>
            <a:r>
              <a:rPr lang="en-US" sz="2400" b="0" dirty="0" smtClean="0">
                <a:cs typeface="Times New Roman" panose="02020603050405020304" pitchFamily="18" charset="0"/>
              </a:rPr>
              <a:t>each </a:t>
            </a:r>
            <a:r>
              <a:rPr lang="en-US" sz="24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arithmetical</a:t>
            </a:r>
            <a:r>
              <a:rPr lang="en-US" sz="2400" b="0" dirty="0" smtClean="0">
                <a:cs typeface="Times New Roman" panose="02020603050405020304" pitchFamily="18" charset="0"/>
              </a:rPr>
              <a:t> operation.</a:t>
            </a:r>
            <a:endParaRPr lang="he-IL" sz="2400" dirty="0"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2143593" y="5411450"/>
            <a:ext cx="614597" cy="284946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4781862" y="5411450"/>
            <a:ext cx="389745" cy="584616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25913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754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463" y="2057506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  <m: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))) </m:t>
                        </m:r>
                      </m:e>
                    </m:func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3" y="2057506"/>
                <a:ext cx="914400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463" y="3522855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32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3" y="3522855"/>
                <a:ext cx="9144000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4303315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32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  <m:r>
                                        <a:rPr lang="en-US" sz="32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32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03315"/>
                <a:ext cx="91440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463" y="1277046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3" y="1277046"/>
                <a:ext cx="9144000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5083775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  <m:func>
                            <m:func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3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  <m:r>
                                <a:rPr lang="en-US" sz="32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32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  <m:r>
                                        <a:rPr lang="en-US" sz="32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32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  <m:r>
                                        <a:rPr lang="en-US" sz="32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32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83775"/>
                <a:ext cx="9144000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 bwMode="auto">
          <a:xfrm rot="5400000">
            <a:off x="4068163" y="2894278"/>
            <a:ext cx="489204" cy="376579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12490" y="5864233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he-IL" sz="32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490" y="5864233"/>
                <a:ext cx="9144000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22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1" grpId="0" animBg="1"/>
      <p:bldP spid="1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59</a:t>
            </a:fld>
            <a:endParaRPr lang="da-DK"/>
          </a:p>
        </p:txBody>
      </p:sp>
      <p:sp>
        <p:nvSpPr>
          <p:cNvPr id="4" name="TextBox 3"/>
          <p:cNvSpPr txBox="1"/>
          <p:nvPr/>
        </p:nvSpPr>
        <p:spPr>
          <a:xfrm>
            <a:off x="0" y="2754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Integer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Multiplication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0" y="1127467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[Schönhage-Strassen</a:t>
            </a:r>
            <a:r>
              <a:rPr lang="en-US" sz="2600" dirty="0" smtClean="0"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(1971)]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obtained an improved</a:t>
            </a:r>
            <a:b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version of their algorithm with a running time of</a:t>
            </a:r>
            <a:endParaRPr lang="he-IL" sz="26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124134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he-IL" dirty="0">
                  <a:solidFill>
                    <a:srgbClr val="C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24134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510" y="4862508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[</a:t>
            </a:r>
            <a:r>
              <a:rPr lang="en-US" sz="2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Fürer</a:t>
            </a:r>
            <a:r>
              <a:rPr lang="en-US" sz="2600" dirty="0" smtClean="0"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(2007)] </a:t>
            </a:r>
            <a:r>
              <a:rPr lang="en-US" sz="2600" dirty="0">
                <a:solidFill>
                  <a:schemeClr val="tx2"/>
                </a:solidFill>
                <a:cs typeface="Times New Roman" panose="02020603050405020304" pitchFamily="18" charset="0"/>
              </a:rPr>
              <a:t>and</a:t>
            </a:r>
            <a:r>
              <a:rPr lang="en-US" sz="26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[De-</a:t>
            </a:r>
            <a:r>
              <a:rPr lang="en-US" sz="2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Kurur</a:t>
            </a:r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-</a:t>
            </a:r>
            <a:r>
              <a:rPr lang="en-US" sz="26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Saha-Saptharishi</a:t>
            </a:r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C00000"/>
                </a:solidFill>
                <a:cs typeface="Times New Roman" panose="02020603050405020304" pitchFamily="18" charset="0"/>
              </a:rPr>
              <a:t>(2008</a:t>
            </a:r>
            <a: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)] </a:t>
            </a:r>
            <a:br>
              <a:rPr lang="en-US" sz="2600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improved the running time to</a:t>
            </a:r>
            <a:endParaRPr lang="he-IL" sz="26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490" y="5831601"/>
                <a:ext cx="9144000" cy="5878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𝑂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log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he-IL" dirty="0">
                  <a:solidFill>
                    <a:srgbClr val="C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5831601"/>
                <a:ext cx="9144000" cy="5878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490" y="2689914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Improvement obtained by performing the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a suitable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integer ring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which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a primitive root of unity.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2689914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990" y="362189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Multiplications by powers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are essentially free!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3621897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Callout 10"/>
          <p:cNvSpPr/>
          <p:nvPr/>
        </p:nvSpPr>
        <p:spPr bwMode="auto">
          <a:xfrm>
            <a:off x="7165298" y="1573743"/>
            <a:ext cx="1409076" cy="1040327"/>
          </a:xfrm>
          <a:prstGeom prst="wedgeEllipseCallout">
            <a:avLst/>
          </a:prstGeom>
          <a:solidFill>
            <a:srgbClr val="FFFF00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???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7490" y="4093812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No numerical issues!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95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Fast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Fourier Transform (FFT)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84584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FFT</a:t>
            </a:r>
            <a:r>
              <a:rPr lang="en-US" sz="3200" b="0" dirty="0" smtClean="0">
                <a:cs typeface="Times New Roman" panose="02020603050405020304" pitchFamily="18" charset="0"/>
              </a:rPr>
              <a:t> is an algorithm for computing </a:t>
            </a:r>
            <a:r>
              <a:rPr lang="en-US" sz="32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DFT</a:t>
            </a:r>
            <a:r>
              <a:rPr lang="en-US" sz="3200" b="0" dirty="0" smtClean="0">
                <a:cs typeface="Times New Roman" panose="02020603050405020304" pitchFamily="18" charset="0"/>
              </a:rPr>
              <a:t>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" y="2195784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Naïve computation of </a:t>
                </a:r>
                <a:r>
                  <a:rPr lang="en-US" sz="3200" b="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DFT</a:t>
                </a:r>
                <a:r>
                  <a:rPr lang="en-US" sz="3200" b="0" dirty="0" smtClean="0">
                    <a:cs typeface="Times New Roman" panose="02020603050405020304" pitchFamily="18" charset="0"/>
                  </a:rPr>
                  <a:t> requires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 time.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195784"/>
                <a:ext cx="914400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" y="2906984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FFT</a:t>
                </a:r>
                <a:r>
                  <a:rPr lang="en-US" sz="3200" b="0" dirty="0" smtClean="0">
                    <a:cs typeface="Times New Roman" panose="02020603050405020304" pitchFamily="18" charset="0"/>
                  </a:rPr>
                  <a:t> computes </a:t>
                </a:r>
                <a:r>
                  <a:rPr lang="en-US" sz="3200" b="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DFT</a:t>
                </a:r>
                <a:r>
                  <a:rPr lang="en-US" sz="3200" b="0" dirty="0" smtClean="0"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3200" b="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time.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906984"/>
                <a:ext cx="9144000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0480" y="3618184"/>
            <a:ext cx="914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Developed by </a:t>
            </a:r>
            <a:r>
              <a:rPr lang="en-US" sz="3200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Cooley and Tuckey </a:t>
            </a:r>
            <a:r>
              <a:rPr lang="en-US" sz="3200" dirty="0">
                <a:cs typeface="Times New Roman" panose="02020603050405020304" pitchFamily="18" charset="0"/>
              </a:rPr>
              <a:t>in 1965,</a:t>
            </a:r>
            <a:br>
              <a:rPr lang="en-US" sz="3200" dirty="0">
                <a:cs typeface="Times New Roman" panose="02020603050405020304" pitchFamily="18" charset="0"/>
              </a:rPr>
            </a:br>
            <a:r>
              <a:rPr lang="en-US" sz="3200" dirty="0">
                <a:cs typeface="Times New Roman" panose="02020603050405020304" pitchFamily="18" charset="0"/>
              </a:rPr>
              <a:t>but similar ideas were used much earlier, e.g.,</a:t>
            </a:r>
            <a:br>
              <a:rPr lang="en-US" sz="3200" dirty="0">
                <a:cs typeface="Times New Roman" panose="02020603050405020304" pitchFamily="18" charset="0"/>
              </a:rPr>
            </a:br>
            <a:r>
              <a:rPr lang="en-US" sz="3200" dirty="0">
                <a:cs typeface="Times New Roman" panose="02020603050405020304" pitchFamily="18" charset="0"/>
              </a:rPr>
              <a:t>by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Runge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and 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König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>
                <a:cs typeface="Times New Roman" panose="02020603050405020304" pitchFamily="18" charset="0"/>
              </a:rPr>
              <a:t>in </a:t>
            </a:r>
            <a:r>
              <a:rPr lang="en-US" sz="3200" dirty="0" smtClean="0">
                <a:cs typeface="Times New Roman" panose="02020603050405020304" pitchFamily="18" charset="0"/>
              </a:rPr>
              <a:t>1924 and others.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240" y="5446276"/>
                <a:ext cx="9144000" cy="59362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We assume that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.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446276"/>
                <a:ext cx="9144000" cy="593624"/>
              </a:xfrm>
              <a:prstGeom prst="rect">
                <a:avLst/>
              </a:prstGeom>
              <a:blipFill rotWithShape="0">
                <a:blip r:embed="rId5"/>
                <a:stretch>
                  <a:fillRect t="-12245" b="-316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94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9" grpId="0"/>
      <p:bldP spid="11" grpId="0"/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0050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DFT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and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FFT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rings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17977" y="102898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To define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</m:t>
                    </m:r>
                    <m:sSup>
                      <m:sSupPr>
                        <m:ctrlP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over a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ring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we need an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primitive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sz="2600" dirty="0" err="1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 root of unity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977" y="1028982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963" y="2749937"/>
                <a:ext cx="9144000" cy="17615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An element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primitive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-</a:t>
                </a:r>
                <a:r>
                  <a:rPr lang="en-US" sz="2600" dirty="0" err="1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sz="2600" dirty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 root of unity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(</a:t>
                </a:r>
                <a:r>
                  <a:rPr lang="en-US" sz="2600" b="0" dirty="0" err="1" smtClean="0">
                    <a:cs typeface="Times New Roman" panose="02020603050405020304" pitchFamily="18" charset="0"/>
                  </a:rPr>
                  <a:t>i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</a:p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(ii)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p>
                        </m:sSup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</a:p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(iii)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has an inverse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" y="2749937"/>
                <a:ext cx="9144000" cy="1761572"/>
              </a:xfrm>
              <a:prstGeom prst="rect">
                <a:avLst/>
              </a:prstGeom>
              <a:blipFill rotWithShape="0">
                <a:blip r:embed="rId3"/>
                <a:stretch>
                  <a:fillRect t="-3114" b="-7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963" y="4479435"/>
                <a:ext cx="9144000" cy="5073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ℂ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</a:t>
                </a:r>
                <a:r>
                  <a:rPr lang="en-US" sz="2600" dirty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primitive</a:t>
                </a: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-</a:t>
                </a:r>
                <a:r>
                  <a:rPr lang="en-US" sz="2600" dirty="0" err="1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sz="2600" dirty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 root of unity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" y="4479435"/>
                <a:ext cx="9144000" cy="507383"/>
              </a:xfrm>
              <a:prstGeom prst="rect">
                <a:avLst/>
              </a:prstGeom>
              <a:blipFill rotWithShape="0">
                <a:blip r:embed="rId4"/>
                <a:stretch>
                  <a:fillRect t="-7229" b="-30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63" y="4954744"/>
                <a:ext cx="9144000" cy="56509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So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relatively prime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3" y="4954744"/>
                <a:ext cx="9144000" cy="565091"/>
              </a:xfrm>
              <a:prstGeom prst="rect">
                <a:avLst/>
              </a:prstGeom>
              <a:blipFill rotWithShape="0">
                <a:blip r:embed="rId5"/>
                <a:stretch>
                  <a:fillRect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963" y="548776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there is such a root only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…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3" y="5487761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463" y="594812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Are there other useful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rings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in which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can be performed?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3" y="5948128"/>
                <a:ext cx="91440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2346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7027" y="1889459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>
                    <a:cs typeface="Times New Roman" panose="02020603050405020304" pitchFamily="18" charset="0"/>
                  </a:rPr>
                  <a:t>I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</m:t>
                    </m:r>
                    <m:sSup>
                      <m:sSupPr>
                        <m:ctrlP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are well defined, then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algorithm can be used to compute them.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027" y="1889459"/>
                <a:ext cx="9144000" cy="892552"/>
              </a:xfrm>
              <a:prstGeom prst="rect">
                <a:avLst/>
              </a:prstGeom>
              <a:blipFill rotWithShape="0">
                <a:blip r:embed="rId8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34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61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65596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Rings</a:t>
            </a:r>
            <a:endParaRPr lang="en-US" sz="40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84477" y="86409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 (commutative)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ring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∙ ,+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set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with two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binary operations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,+: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such that: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4477" y="864092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963" y="1773394"/>
                <a:ext cx="9144000" cy="209288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,+</m:t>
                        </m:r>
                      </m:e>
                    </m:d>
                  </m:oMath>
                </a14:m>
                <a:r>
                  <a:rPr lang="en-US" sz="2600" b="0" i="1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is an </a:t>
                </a:r>
                <a:r>
                  <a:rPr lang="en-US" sz="2600" b="0" dirty="0" smtClean="0">
                    <a:solidFill>
                      <a:srgbClr val="FF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abelian group</a:t>
                </a:r>
                <a:r>
                  <a:rPr lang="en-US" sz="2600" b="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600" b="0" i="1" dirty="0" smtClean="0"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. 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en-US" sz="26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. 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. ∀ 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 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en-US" sz="26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.</m:t>
                      </m:r>
                      <m:r>
                        <a:rPr lang="en-US" sz="2600" b="0" i="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 −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0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  </m:t>
                      </m:r>
                      <m:r>
                        <a:rPr lang="en-US" sz="26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+(−</m:t>
                      </m:r>
                      <m:r>
                        <a:rPr lang="en-US" sz="26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6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" y="1773394"/>
                <a:ext cx="9144000" cy="2092881"/>
              </a:xfrm>
              <a:prstGeom prst="rect">
                <a:avLst/>
              </a:prstGeom>
              <a:blipFill rotWithShape="0">
                <a:blip r:embed="rId3"/>
                <a:stretch>
                  <a:fillRect t="-26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3883025"/>
                <a:ext cx="9144000" cy="169277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,∙</m:t>
                        </m:r>
                      </m:e>
                    </m:d>
                  </m:oMath>
                </a14:m>
                <a:r>
                  <a:rPr lang="en-US" sz="2600" b="0" i="1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is a </a:t>
                </a:r>
                <a:r>
                  <a:rPr lang="en-US" sz="2600" b="0" dirty="0" smtClean="0">
                    <a:solidFill>
                      <a:srgbClr val="FF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commutative monoid</a:t>
                </a:r>
                <a:r>
                  <a:rPr lang="en-US" sz="2600" b="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600" b="0" i="1" dirty="0" smtClean="0"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. 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en-US" sz="26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. 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.  ∀ 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.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en-US" sz="26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83025"/>
                <a:ext cx="9144000" cy="1692771"/>
              </a:xfrm>
              <a:prstGeom prst="rect">
                <a:avLst/>
              </a:prstGeom>
              <a:blipFill rotWithShape="0">
                <a:blip r:embed="rId4"/>
                <a:stretch>
                  <a:fillRect t="-3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490" y="5592546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rgbClr val="FF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Distributive law</a:t>
                </a:r>
                <a:r>
                  <a:rPr lang="en-US" sz="2600" b="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600" b="0" i="1" dirty="0" smtClean="0"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2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. 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</m:oMath>
                  </m:oMathPara>
                </a14:m>
                <a:endParaRPr lang="en-US" sz="2600" b="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5592546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74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05910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Rings</a:t>
            </a:r>
            <a:r>
              <a:rPr lang="en-US" sz="4000" kern="0" dirty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and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Fields</a:t>
            </a:r>
            <a:endParaRPr lang="en-US" sz="40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21413" y="89897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 (commutative)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ring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∙ ,+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field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if there are also multiplicative inverses: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413" y="898975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82807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∖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  ∙</m:t>
                        </m:r>
                      </m:e>
                    </m:d>
                  </m:oMath>
                </a14:m>
                <a:r>
                  <a:rPr lang="en-US" sz="2600" b="0" i="1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is an </a:t>
                </a:r>
                <a:r>
                  <a:rPr lang="en-US" sz="2600" b="0" dirty="0" smtClean="0">
                    <a:solidFill>
                      <a:srgbClr val="FF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abelian group</a:t>
                </a:r>
                <a:r>
                  <a:rPr lang="en-US" sz="2600" dirty="0" smtClean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, not just a </a:t>
                </a:r>
                <a:r>
                  <a:rPr lang="en-US" sz="2600" dirty="0" smtClean="0">
                    <a:solidFill>
                      <a:srgbClr val="FF000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monoid</a:t>
                </a:r>
                <a:r>
                  <a:rPr lang="en-US" sz="2600" dirty="0" smtClean="0">
                    <a:solidFill>
                      <a:schemeClr val="tx2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:</a:t>
                </a:r>
                <a:endParaRPr lang="en-US" sz="2600" b="0" i="1" dirty="0" smtClean="0">
                  <a:solidFill>
                    <a:schemeClr val="tx2"/>
                  </a:solidFill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∀ </m:t>
                      </m:r>
                      <m:r>
                        <a:rPr lang="en-US" sz="2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∖{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} .</m:t>
                      </m:r>
                      <m:r>
                        <a:rPr lang="en-US" sz="26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 </m:t>
                      </m:r>
                      <m:sSup>
                        <m:sSupPr>
                          <m:ctrlPr>
                            <a:rPr lang="en-US" sz="2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sz="26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  </m:t>
                      </m:r>
                      <m:r>
                        <a:rPr lang="en-US" sz="26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6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6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6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6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6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28073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490" y="2755309"/>
                <a:ext cx="9144000" cy="221599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Examples:</a:t>
                </a:r>
              </a:p>
              <a:p>
                <a:pPr algn="ctr"/>
                <a:r>
                  <a:rPr lang="en-US" sz="4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4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ℕ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∙ 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,+</m:t>
                        </m:r>
                      </m:e>
                    </m:d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- The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natural numbers do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form a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ring.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∙ ,+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- The integers form a ring, but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not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 field.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∙ 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,+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 The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real numbers </a:t>
                </a:r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form a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field.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ℂ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∙ 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,+</m:t>
                        </m:r>
                      </m:e>
                    </m:d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- The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complex numbers </a:t>
                </a:r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form a field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2755309"/>
                <a:ext cx="9144000" cy="2215991"/>
              </a:xfrm>
              <a:prstGeom prst="rect">
                <a:avLst/>
              </a:prstGeom>
              <a:blipFill rotWithShape="0">
                <a:blip r:embed="rId4"/>
                <a:stretch>
                  <a:fillRect t="-2473" b="-3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21413" y="4889718"/>
                <a:ext cx="9144000" cy="18158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More Examples:</a:t>
                </a:r>
              </a:p>
              <a:p>
                <a:pPr algn="ctr"/>
                <a:r>
                  <a:rPr lang="en-US" sz="4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4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ℤ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 ,+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- The integers modulo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(see next slide).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],  ∙ ,+</m:t>
                        </m:r>
                      </m:e>
                    </m:d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- The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ring of polynomials (in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) over a ring.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413" y="4889718"/>
                <a:ext cx="9144000" cy="1815882"/>
              </a:xfrm>
              <a:prstGeom prst="rect">
                <a:avLst/>
              </a:prstGeom>
              <a:blipFill rotWithShape="0">
                <a:blip r:embed="rId5"/>
                <a:stretch>
                  <a:fillRect t="-3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284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5910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Modular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arithmetic</a:t>
            </a:r>
            <a:endParaRPr lang="en-US" sz="40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21413" y="97780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, 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 ,+ )</m:t>
                    </m:r>
                  </m:oMath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413" y="977805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59" y="165047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Addition and multiplication performed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modulo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" y="1650475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366" y="227584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example,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then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6" y="2275845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109" y="307463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Lemma: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a ring, for every integer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" y="3074639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616" y="3763074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Theorem: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a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field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if and only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prime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6" y="3763074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106" y="460388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example,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17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then</a:t>
                </a:r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(Why?)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6" y="4603886"/>
                <a:ext cx="9144000" cy="523220"/>
              </a:xfrm>
              <a:prstGeom prst="rect">
                <a:avLst/>
              </a:prstGeom>
              <a:blipFill rotWithShape="0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365" y="5413187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Addition, multiplication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modulo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can be performed using addition, multiplication and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division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numbers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5" y="5413187"/>
                <a:ext cx="9144000" cy="954107"/>
              </a:xfrm>
              <a:prstGeom prst="rect">
                <a:avLst/>
              </a:prstGeom>
              <a:blipFill rotWithShape="0">
                <a:blip r:embed="rId8"/>
                <a:stretch>
                  <a:fillRect t="-7006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04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02831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Generators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of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prime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fields</a:t>
            </a:r>
            <a:endParaRPr lang="en-US" sz="40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616" y="1071815"/>
                <a:ext cx="9144000" cy="13365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Theorem: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prime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then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has 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generator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,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i.e., an element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6" y="1071815"/>
                <a:ext cx="9144000" cy="1336520"/>
              </a:xfrm>
              <a:prstGeom prst="rect">
                <a:avLst/>
              </a:prstGeom>
              <a:blipFill rotWithShape="0">
                <a:blip r:embed="rId2"/>
                <a:stretch>
                  <a:fillRect t="-4110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357" y="355753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not a generator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mod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17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7" y="3557535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864" y="4182907"/>
                <a:ext cx="9144000" cy="130561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But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generator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: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2600" dirty="0" smtClean="0"/>
                  <a:t>,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600" dirty="0" smtClean="0"/>
                  <a:t>evaluates to </a:t>
                </a:r>
                <a:br>
                  <a:rPr lang="en-US" sz="2600" dirty="0" smtClean="0"/>
                </a:br>
                <a:r>
                  <a:rPr lang="en-US" sz="2600" dirty="0" smtClean="0">
                    <a:solidFill>
                      <a:schemeClr val="accent2"/>
                    </a:solidFill>
                  </a:rPr>
                  <a:t>3,9, 10, 13, 5, 15, 11, 16, 14, 8, 7, 4, 12, 2, 6, 1</a:t>
                </a:r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4" y="4182907"/>
                <a:ext cx="9144000" cy="1305614"/>
              </a:xfrm>
              <a:prstGeom prst="rect">
                <a:avLst/>
              </a:prstGeom>
              <a:blipFill rotWithShape="0">
                <a:blip r:embed="rId4"/>
                <a:stretch>
                  <a:fillRect t="-4206" b="-1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358" y="2532760"/>
                <a:ext cx="9144000" cy="9234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(Fermat’s Little Theorem: </a:t>
                </a:r>
                <a:r>
                  <a:rPr lang="en-US" sz="2600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600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 is prime, </a:t>
                </a:r>
                <a:br>
                  <a:rPr lang="en-US" sz="2600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then 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 we have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  <a:cs typeface="Times New Roman" panose="02020603050405020304" pitchFamily="18" charset="0"/>
                  </a:rPr>
                  <a:t>.)</a:t>
                </a:r>
                <a:endParaRPr lang="he-IL" sz="2600" dirty="0">
                  <a:solidFill>
                    <a:schemeClr val="tx2">
                      <a:lumMod val="50000"/>
                      <a:lumOff val="50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" y="2532760"/>
                <a:ext cx="9144000" cy="923458"/>
              </a:xfrm>
              <a:prstGeom prst="rect">
                <a:avLst/>
              </a:prstGeom>
              <a:blipFill rotWithShape="0">
                <a:blip r:embed="rId5"/>
                <a:stretch>
                  <a:fillRect t="-592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356" y="5559745"/>
                <a:ext cx="9144000" cy="9234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Lemma: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prime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|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 a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primitive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</a:t>
                </a:r>
                <a:r>
                  <a:rPr lang="en-US" sz="2600" dirty="0" err="1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root of unity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6" y="5559745"/>
                <a:ext cx="9144000" cy="923458"/>
              </a:xfrm>
              <a:prstGeom prst="rect">
                <a:avLst/>
              </a:prstGeom>
              <a:blipFill rotWithShape="0">
                <a:blip r:embed="rId6"/>
                <a:stretch>
                  <a:fillRect t="-592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787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995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prime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fields</a:t>
            </a:r>
            <a:endParaRPr lang="en-US" sz="40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6586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Example: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Multiply two integer polynomials of degree &lt;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512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507" y="147179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We need to compute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1024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7" y="1471799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013" y="207773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Find a prime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1024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|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example,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1024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289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3" y="2077735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5753" y="308378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But, we will get the coefficients modulo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12,289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…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94" y="3689716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Suppose the input coefficients are in the range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1023</m:t>
                    </m:r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6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output coefficients are in the range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1024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4" y="3689716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755" y="4695760"/>
                <a:ext cx="9144000" cy="170937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Find a prime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1024</m:t>
                        </m:r>
                      </m:e>
                      <m:sup>
                        <m: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1024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|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example,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1024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1024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073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750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017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(Still fits in one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32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-bit word.)</a:t>
                </a:r>
              </a:p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We can take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1024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>
                        <a:solidFill>
                          <a:schemeClr val="accent2"/>
                        </a:solidFill>
                      </a:rPr>
                      <m:t>381</m:t>
                    </m:r>
                    <m:r>
                      <m:rPr>
                        <m:nor/>
                      </m:rPr>
                      <a:rPr lang="en-US" sz="2400" b="0" i="0" smtClean="0">
                        <a:solidFill>
                          <a:schemeClr val="accent2"/>
                        </a:solidFill>
                      </a:rPr>
                      <m:t>,</m:t>
                    </m:r>
                    <m:r>
                      <m:rPr>
                        <m:nor/>
                      </m:rPr>
                      <a:rPr lang="en-US" sz="2400">
                        <a:solidFill>
                          <a:schemeClr val="accent2"/>
                        </a:solidFill>
                      </a:rPr>
                      <m:t>780</m:t>
                    </m:r>
                    <m:r>
                      <m:rPr>
                        <m:nor/>
                      </m:rPr>
                      <a:rPr lang="en-US" sz="2400" b="0" i="0" smtClean="0">
                        <a:solidFill>
                          <a:schemeClr val="accent2"/>
                        </a:solidFill>
                      </a:rPr>
                      <m:t>,</m:t>
                    </m:r>
                    <m:r>
                      <m:rPr>
                        <m:nor/>
                      </m:rPr>
                      <a:rPr lang="en-US" sz="2400">
                        <a:solidFill>
                          <a:schemeClr val="accent2"/>
                        </a:solidFill>
                      </a:rPr>
                      <m:t>781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5" y="4695760"/>
                <a:ext cx="9144000" cy="1709379"/>
              </a:xfrm>
              <a:prstGeom prst="rect">
                <a:avLst/>
              </a:prstGeom>
              <a:blipFill rotWithShape="0">
                <a:blip r:embed="rId5"/>
                <a:stretch>
                  <a:fillRect t="-3203" b="-8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57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66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1995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prime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fields</a:t>
            </a:r>
            <a:endParaRPr lang="en-US" sz="40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6561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Example: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Multiply two integer polynomials of degree &lt;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512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399" y="165002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What do we gain by working modulo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073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750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017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instead of working over the complex numbers?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9" y="1650025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773" y="324296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We don’t have to worry about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numerical errors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173" y="3839373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But, modular arithmetic is not necessarily faster than </a:t>
            </a:r>
            <a:b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working with floating point complex numbers.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73" y="264654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Modular arithmetic may be more “</a:t>
            </a:r>
            <a:r>
              <a:rPr lang="en-US" sz="260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elegant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”.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947" y="483589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We need to find appropriate prime numbers and generators.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097" y="543231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prime number theorem: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number of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prime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numbers less than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 about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7" y="5432310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659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295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using modular arithmetic</a:t>
            </a:r>
            <a:endParaRPr lang="en-US" sz="40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399" y="1696205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The main advantage of using modular arithmetic comes from choosing rings with very </a:t>
            </a:r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special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primitive roots of unity.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174" y="1137412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To support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DFT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and </a:t>
            </a:r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FFT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a ring does </a:t>
            </a:r>
            <a:r>
              <a:rPr lang="en-US" sz="26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not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have to be a field.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173" y="2655107"/>
                <a:ext cx="9144000" cy="90749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Lemma: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be positive powers of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Then,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a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primitive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</a:t>
                </a:r>
                <a:r>
                  <a:rPr lang="en-US" sz="2600" dirty="0" err="1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 root of unity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3" y="2655107"/>
                <a:ext cx="9144000" cy="907493"/>
              </a:xfrm>
              <a:prstGeom prst="rect">
                <a:avLst/>
              </a:prstGeom>
              <a:blipFill rotWithShape="0">
                <a:blip r:embed="rId2"/>
                <a:stretch>
                  <a:fillRect t="-6757" b="-16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173" y="362895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a power of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one more than a power of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3" y="3628950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23" y="4587852"/>
                <a:ext cx="9144000" cy="89967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Multiplications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b="0" dirty="0" smtClean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b="0" dirty="0" smtClean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are just shifts!</a:t>
                </a:r>
              </a:p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Mod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is a very simple operation.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" y="4587852"/>
                <a:ext cx="9144000" cy="899670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098" y="5553872"/>
                <a:ext cx="9144000" cy="91460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</a:t>
                </a:r>
                <a:endParaRPr lang="en-US" sz="2600" b="0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p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600" b="0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mod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−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sub>
                    </m:sSub>
                  </m:oMath>
                </a14:m>
                <a:endParaRPr lang="en-US" sz="2600" b="0" dirty="0" smtClean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8" y="5553872"/>
                <a:ext cx="9144000" cy="914609"/>
              </a:xfrm>
              <a:prstGeom prst="rect">
                <a:avLst/>
              </a:prstGeom>
              <a:blipFill rotWithShape="0">
                <a:blip r:embed="rId5"/>
                <a:stretch>
                  <a:fillRect t="-4000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938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07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’s algorithm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63" y="3261175"/>
                <a:ext cx="9144000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  <m:d>
                            <m:d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𝑂</m:t>
                              </m:r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e>
                      </m:d>
                    </m:oMath>
                  </m:oMathPara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3" y="3261175"/>
                <a:ext cx="9144000" cy="47705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174" y="987787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FFT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performs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arithmetical operations.</a:t>
                </a:r>
              </a:p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However, they are all either additions or multiplications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" y="987787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8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8303" y="1876580"/>
                <a:ext cx="9144000" cy="89967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compute a convolution, we only need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multiplications,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other than multiplications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03" y="1876580"/>
                <a:ext cx="9144000" cy="899670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70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722" y="277249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Break two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-bit integers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blocks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-bits each.</a:t>
                </a:r>
                <a:endParaRPr lang="en-US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" y="2772491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238" y="4279771"/>
                <a:ext cx="9144000" cy="526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)+</m:t>
                          </m:r>
                          <m:sSub>
                            <m:sSub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  <m:d>
                            <m:d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𝑂</m:t>
                              </m:r>
                              <m: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8" y="4279771"/>
                <a:ext cx="9144000" cy="52655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7722" y="3783970"/>
                <a:ext cx="9144000" cy="4995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If multiplications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are essentially additions, then</a:t>
                </a:r>
                <a:endParaRPr lang="en-US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" y="3783970"/>
                <a:ext cx="9144000" cy="499560"/>
              </a:xfrm>
              <a:prstGeom prst="rect">
                <a:avLst/>
              </a:prstGeom>
              <a:blipFill rotWithShape="0">
                <a:blip r:embed="rId8"/>
                <a:stretch>
                  <a:fillRect t="-9756" b="-30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3870" y="4802566"/>
                <a:ext cx="9144000" cy="89704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There are many technical problems to overcome.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We have to choose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rather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0" y="4802566"/>
                <a:ext cx="9144000" cy="897040"/>
              </a:xfrm>
              <a:prstGeom prst="rect">
                <a:avLst/>
              </a:prstGeom>
              <a:blipFill rotWithShape="0">
                <a:blip r:embed="rId9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645" y="569585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end result is an integer multiplication algorithm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that performs only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bit operations.</a:t>
                </a:r>
                <a:endParaRPr lang="en-US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5" y="5695850"/>
                <a:ext cx="9144000" cy="892552"/>
              </a:xfrm>
              <a:prstGeom prst="rect">
                <a:avLst/>
              </a:prstGeom>
              <a:blipFill rotWithShape="0">
                <a:blip r:embed="rId10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61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19" grpId="0"/>
      <p:bldP spid="2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69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5013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String Matching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07218"/>
            <a:ext cx="74814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abracadabra</a:t>
            </a:r>
            <a:endParaRPr lang="en-US" sz="32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41623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kern="0" dirty="0" err="1" smtClean="0">
                <a:solidFill>
                  <a:schemeClr val="tx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abraabracadabracadabraabara</a:t>
            </a:r>
            <a:endParaRPr lang="en-US" sz="32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5794" y="2192368"/>
            <a:ext cx="74814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abracadabra</a:t>
            </a:r>
            <a:endParaRPr lang="en-US" sz="32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2993158"/>
                <a:ext cx="909964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Given a </a:t>
                </a: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text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of length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and a </a:t>
                </a:r>
                <a:r>
                  <a:rPr lang="en-US" kern="0" dirty="0" smtClean="0">
                    <a:solidFill>
                      <a:srgbClr val="00B05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pattern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of length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find </a:t>
                </a:r>
                <a:r>
                  <a:rPr lang="en-US" i="1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all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occurrences of the pattern in the text.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93158"/>
                <a:ext cx="9099649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400" y="4164858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The naïve algorithm runs in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𝑚𝑛</m:t>
                        </m:r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4164858"/>
                <a:ext cx="9099649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175" y="4844116"/>
                <a:ext cx="909964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Several classical algorithms run in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time.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kern="0" dirty="0" smtClean="0">
                    <a:solidFill>
                      <a:srgbClr val="C0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Knuth-Morris-Pratt (1977)] [Boyer-Moore (1977)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] 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5" y="4844116"/>
                <a:ext cx="9099649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966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Box 163"/>
          <p:cNvSpPr txBox="1"/>
          <p:nvPr/>
        </p:nvSpPr>
        <p:spPr>
          <a:xfrm>
            <a:off x="0" y="14495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Applications of the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FFT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99073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cs typeface="Times New Roman" panose="02020603050405020304" pitchFamily="18" charset="0"/>
              </a:rPr>
              <a:t>Digital signal processing: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" y="2818768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Multiplication of </a:t>
            </a:r>
            <a:r>
              <a:rPr lang="en-US" b="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polynomials</a:t>
            </a:r>
            <a:endParaRPr lang="he-IL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" y="3393733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Multiplication of large </a:t>
            </a:r>
            <a:r>
              <a:rPr lang="en-US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integers</a:t>
            </a:r>
            <a:endParaRPr lang="he-IL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" y="3968699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String matching </a:t>
            </a:r>
            <a:r>
              <a:rPr lang="en-US" b="0" dirty="0" smtClean="0">
                <a:cs typeface="Times New Roman" panose="02020603050405020304" pitchFamily="18" charset="0"/>
              </a:rPr>
              <a:t>problems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" y="4619223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Quantum computing: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401" y="1567075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Transforming signals from time to frequency domain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400" y="2186992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cs typeface="Times New Roman" panose="02020603050405020304" pitchFamily="18" charset="0"/>
              </a:rPr>
              <a:t>Computing </a:t>
            </a:r>
            <a:r>
              <a:rPr lang="en-US" sz="3200" b="1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convolutions</a:t>
            </a:r>
            <a:r>
              <a:rPr lang="en-US" sz="3200" b="1" dirty="0" smtClean="0">
                <a:cs typeface="Times New Roman" panose="02020603050405020304" pitchFamily="18" charset="0"/>
              </a:rPr>
              <a:t>: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401" y="5203879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Used in </a:t>
            </a:r>
            <a:r>
              <a:rPr lang="en-US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Shor</a:t>
            </a:r>
            <a:r>
              <a:rPr lang="en-US" b="0" dirty="0" smtClean="0">
                <a:cs typeface="Times New Roman" panose="02020603050405020304" pitchFamily="18" charset="0"/>
              </a:rPr>
              <a:t>’s integer factorization algorithm</a:t>
            </a:r>
            <a:endParaRPr lang="he-IL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86" y="5846003"/>
                <a:ext cx="9144000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he-IL" sz="4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" y="5846003"/>
                <a:ext cx="9144000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878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9" grpId="0"/>
      <p:bldP spid="11" grpId="0"/>
      <p:bldP spid="17" grpId="0"/>
      <p:bldP spid="18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70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838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More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String Matching 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Problems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07718"/>
            <a:ext cx="91328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abr</a:t>
            </a:r>
            <a:r>
              <a:rPr lang="en-US" sz="32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</a:t>
            </a:r>
            <a:r>
              <a:rPr lang="en-US" sz="32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cadabra</a:t>
            </a:r>
            <a:endParaRPr lang="en-US" sz="3200" kern="0" dirty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42123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kern="0" dirty="0" err="1" smtClean="0">
                <a:solidFill>
                  <a:schemeClr val="tx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abraabracadabracadabraabara</a:t>
            </a:r>
            <a:endParaRPr lang="en-US" sz="32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5794" y="1992868"/>
            <a:ext cx="74814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abracadabra</a:t>
            </a:r>
            <a:endParaRPr lang="en-US" sz="32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50" y="2735330"/>
            <a:ext cx="9099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rPr>
              <a:t>Count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the number of </a:t>
            </a:r>
            <a:r>
              <a:rPr lang="en-US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matches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/</a:t>
            </a:r>
            <a:r>
              <a:rPr lang="en-US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mismatches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</a:t>
            </a:r>
            <a:b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in each alignment of the pattern with the text.</a:t>
            </a:r>
            <a:endParaRPr lang="en-US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399" y="3786134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Find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all </a:t>
                </a:r>
                <a:r>
                  <a:rPr lang="en-US" kern="0" dirty="0" err="1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aligments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with at most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mismatches.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9" y="3786134"/>
                <a:ext cx="9099649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172" y="4406051"/>
                <a:ext cx="909964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Allow a </a:t>
                </a:r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wildcard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(“don’t care”) </a:t>
                </a:r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kern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∗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)</a:t>
                </a: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that match 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rgbClr val="00B05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any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(single) symbol  in the pattern and/or text.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2" y="4406051"/>
                <a:ext cx="9099649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321" y="5456856"/>
            <a:ext cx="9099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“Traditional” string matching techniques </a:t>
            </a:r>
            <a:b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are not so efficient for these extensions.</a:t>
            </a:r>
            <a:endParaRPr lang="en-US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2435874"/>
                  </p:ext>
                </p:extLst>
              </p:nvPr>
            </p:nvGraphicFramePr>
            <p:xfrm>
              <a:off x="574399" y="2230087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800" b="0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2435874"/>
                  </p:ext>
                </p:extLst>
              </p:nvPr>
            </p:nvGraphicFramePr>
            <p:xfrm>
              <a:off x="574399" y="2230087"/>
              <a:ext cx="32162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052"/>
                    <a:gridCol w="804052"/>
                    <a:gridCol w="804052"/>
                    <a:gridCol w="804052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58" t="-1163" r="-3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758" t="-1163" r="-2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758" t="-1163" r="-1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0758" t="-1163" r="-1515" b="-23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71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6675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(Cross-)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Correlation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0841841"/>
                  </p:ext>
                </p:extLst>
              </p:nvPr>
            </p:nvGraphicFramePr>
            <p:xfrm>
              <a:off x="2982581" y="1423982"/>
              <a:ext cx="32187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677"/>
                    <a:gridCol w="804677"/>
                    <a:gridCol w="804677"/>
                    <a:gridCol w="804677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800" b="0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accent2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0841841"/>
                  </p:ext>
                </p:extLst>
              </p:nvPr>
            </p:nvGraphicFramePr>
            <p:xfrm>
              <a:off x="2982581" y="1423982"/>
              <a:ext cx="3218708" cy="518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4677"/>
                    <a:gridCol w="804677"/>
                    <a:gridCol w="804677"/>
                    <a:gridCol w="804677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758" t="-1163" r="-302273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00000" t="-1163" r="-200000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01515" t="-1163" r="-101515" b="-23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01515" t="-1163" r="-1515" b="-23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96862" y="3588279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3588279"/>
                <a:ext cx="4535975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96862" y="5543227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5543227"/>
                <a:ext cx="4535975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96862" y="4077016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4077016"/>
                <a:ext cx="4535975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96862" y="6031965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6031965"/>
                <a:ext cx="4535975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44685" y="4565753"/>
                <a:ext cx="5840328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685" y="4565753"/>
                <a:ext cx="5840328" cy="49244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96862" y="3099542"/>
                <a:ext cx="4535975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862" y="3099542"/>
                <a:ext cx="4535975" cy="4924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84441" y="5054490"/>
                <a:ext cx="516081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441" y="5054490"/>
                <a:ext cx="5160817" cy="49244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63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0.0875 0.00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02 0.00047 L 0.17586 0.0011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656 -2.96296E-6 L 0.26128 -0.0002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5 -2.96296E-6 L 0.34965 -0.0002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034 -2.96296E-6 L 0.43836 -0.0002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975 -2.96296E-6 L 0.52326 -0.0002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6043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(Cross-)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Correlation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35722"/>
            <a:ext cx="909964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A </a:t>
            </a:r>
            <a:r>
              <a:rPr lang="en-US" sz="2600" kern="0" dirty="0" smtClean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rPr>
              <a:t>convolution</a:t>
            </a:r>
            <a:r>
              <a:rPr lang="en-US" sz="26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without the initial </a:t>
            </a:r>
            <a:r>
              <a:rPr lang="en-US" sz="2600" kern="0" dirty="0" smtClean="0">
                <a:solidFill>
                  <a:schemeClr val="accent2"/>
                </a:solidFill>
                <a:ea typeface="ＭＳ Ｐゴシック" charset="-128"/>
                <a:cs typeface="Times New Roman" panose="02020603050405020304" pitchFamily="18" charset="0"/>
              </a:rPr>
              <a:t>reversal</a:t>
            </a:r>
            <a:r>
              <a:rPr lang="en-US" sz="26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, with a </a:t>
            </a:r>
            <a:r>
              <a:rPr lang="en-US" sz="2600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shift</a:t>
            </a:r>
            <a:r>
              <a:rPr lang="en-US" sz="2600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 of indices.</a:t>
            </a:r>
            <a:endParaRPr lang="en-US" sz="2600" kern="0" dirty="0">
              <a:solidFill>
                <a:schemeClr val="tx2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516933"/>
                <a:ext cx="9144000" cy="126483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b="1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𝐲</m:t>
                                  </m:r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3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16933"/>
                <a:ext cx="9144000" cy="126483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668" y="2721547"/>
                <a:ext cx="9124332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𝐱</m:t>
                    </m:r>
                  </m:oMath>
                </a14:m>
                <a:r>
                  <a:rPr lang="en-US" sz="2600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is of length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𝐲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of length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8" y="2721547"/>
                <a:ext cx="9124332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840" y="4570935"/>
                <a:ext cx="9099649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The correlation of two vectors of length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can be computed in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time. </a:t>
                </a:r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" y="4570935"/>
                <a:ext cx="9099649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" y="5495628"/>
                <a:ext cx="9129243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600" b="1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Exercise:</a:t>
                </a: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The correlation of two vectors of length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can be computed in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600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time. </a:t>
                </a:r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" y="5495628"/>
                <a:ext cx="9129243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168" y="3646241"/>
                <a:ext cx="9124332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Sometimes, only the values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corresponding</a:t>
                </a:r>
                <a:b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to a full overlap of </a:t>
                </a:r>
                <a14:m>
                  <m:oMath xmlns:m="http://schemas.openxmlformats.org/officeDocument/2006/math">
                    <m:r>
                      <a:rPr lang="en-US" sz="2600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𝐱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with a shift of </a:t>
                </a:r>
                <a14:m>
                  <m:oMath xmlns:m="http://schemas.openxmlformats.org/officeDocument/2006/math">
                    <m:r>
                      <a:rPr lang="en-US" sz="2600" b="1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𝐲</m:t>
                    </m:r>
                  </m:oMath>
                </a14:m>
                <a:r>
                  <a:rPr lang="en-US" sz="26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, are of interest.</a:t>
                </a:r>
                <a:endParaRPr lang="en-US" sz="2600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8" y="3646241"/>
                <a:ext cx="9124332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27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2329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Counting </a:t>
            </a: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mismatches</a:t>
            </a:r>
            <a:b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[Fischer-Paterson (1974)]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364140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be the alphabet of the pattern and text.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64140"/>
                <a:ext cx="9099649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400" y="1825607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We may assume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 (Why?)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1825607"/>
                <a:ext cx="9099649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174" y="2428260"/>
                <a:ext cx="9099649" cy="14159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create two Boolean strings:</a:t>
                </a:r>
              </a:p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  <m: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err="1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kern="0" dirty="0" smtClean="0">
                  <a:solidFill>
                    <a:srgbClr val="00B050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err="1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kern="0" dirty="0">
                  <a:solidFill>
                    <a:srgbClr val="00B050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" y="2428260"/>
                <a:ext cx="9099649" cy="1415965"/>
              </a:xfrm>
              <a:prstGeom prst="rect">
                <a:avLst/>
              </a:prstGeom>
              <a:blipFill rotWithShape="0">
                <a:blip r:embed="rId4"/>
                <a:stretch>
                  <a:fillRect t="-4292" b="-8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174" y="3758021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Correlation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counts </a:t>
                </a: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mismatches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involving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" y="3758021"/>
                <a:ext cx="9099649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24" y="4260092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Summing over all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we get the total no. of </a:t>
                </a:r>
                <a:r>
                  <a:rPr lang="en-US" kern="0" dirty="0" smtClean="0">
                    <a:solidFill>
                      <a:srgbClr val="FF000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mismatches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" y="4260092"/>
                <a:ext cx="9099649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097" y="4891361"/>
                <a:ext cx="909964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Complexity: 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word operations.</a:t>
                </a:r>
              </a:p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(Each word assumed to hold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bits.)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7" y="4891361"/>
                <a:ext cx="9099649" cy="954107"/>
              </a:xfrm>
              <a:prstGeom prst="rect">
                <a:avLst/>
              </a:prstGeom>
              <a:blipFill rotWithShape="0">
                <a:blip r:embed="rId7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098" y="5933031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Fast only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is small.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8" y="5933031"/>
                <a:ext cx="9099649" cy="523220"/>
              </a:xfrm>
              <a:prstGeom prst="rect">
                <a:avLst/>
              </a:prstGeom>
              <a:blipFill rotWithShape="0">
                <a:blip r:embed="rId8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07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74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8704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Counting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mismatches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with 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wildcards</a:t>
            </a:r>
            <a:b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[Fischer-Paterson (1974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174" y="1521234"/>
                <a:ext cx="9099649" cy="14159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create two Boolean strings:</a:t>
                </a:r>
              </a:p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  <m: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err="1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endParaRPr lang="en-US" kern="0" dirty="0" smtClean="0">
                  <a:solidFill>
                    <a:srgbClr val="00B050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err="1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≠ ∗</m:t>
                    </m:r>
                  </m:oMath>
                </a14:m>
                <a:endParaRPr lang="en-US" kern="0" dirty="0">
                  <a:solidFill>
                    <a:srgbClr val="FF0000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" y="1521234"/>
                <a:ext cx="9099649" cy="1415965"/>
              </a:xfrm>
              <a:prstGeom prst="rect">
                <a:avLst/>
              </a:prstGeom>
              <a:blipFill rotWithShape="0">
                <a:blip r:embed="rId2"/>
                <a:stretch>
                  <a:fillRect t="-4741" b="-90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097" y="3109799"/>
                <a:ext cx="913290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Complexity: 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</m:d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word operations.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7" y="3109799"/>
                <a:ext cx="9132903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872" y="3805619"/>
                <a:ext cx="914511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 we only want to find exact matches, replace each 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character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by a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fName>
                          <m:e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|</m:t>
                            </m:r>
                            <m:r>
                              <m:rPr>
                                <m:sty m:val="p"/>
                              </m:rPr>
                              <a:rPr lang="en-US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Σ</m:t>
                            </m:r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|</m:t>
                            </m:r>
                          </m:e>
                        </m:func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bit string.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2" y="3805619"/>
                <a:ext cx="9145118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871" y="4932326"/>
                <a:ext cx="914511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Complexity drops to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</m:d>
                      </m:e>
                    </m:func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1" y="4932326"/>
                <a:ext cx="9145119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646" y="5628148"/>
                <a:ext cx="912735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Can we get rid of the dependence on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6" y="5628148"/>
                <a:ext cx="9127354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10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75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60444"/>
                <a:ext cx="9144000" cy="126188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4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-matching</a:t>
                </a:r>
              </a:p>
              <a:p>
                <a:pPr algn="ctr">
                  <a:defRPr/>
                </a:pPr>
                <a:r>
                  <a:rPr lang="en-US" sz="32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[</a:t>
                </a:r>
                <a:r>
                  <a:rPr lang="en-US" sz="3200" kern="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Lipsky-Porat</a:t>
                </a:r>
                <a:r>
                  <a:rPr lang="en-US" sz="32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(2011)]</a:t>
                </a:r>
                <a:endParaRPr lang="en-US" sz="3200" kern="0" dirty="0">
                  <a:solidFill>
                    <a:srgbClr val="C0000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0444"/>
                <a:ext cx="9144000" cy="1261884"/>
              </a:xfrm>
              <a:prstGeom prst="rect">
                <a:avLst/>
              </a:prstGeom>
              <a:blipFill rotWithShape="0">
                <a:blip r:embed="rId2"/>
                <a:stretch>
                  <a:fillRect t="-10145" b="-14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2903751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Suppose that each “character” is a real number.</a:t>
                </a:r>
              </a:p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We want to find </a:t>
                </a:r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approximate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matches.</a:t>
                </a:r>
              </a:p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For each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we want to compute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03751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386" b="-10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460105"/>
                <a:ext cx="9144000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Standard string matching uses the </a:t>
                </a:r>
                <a:r>
                  <a:rPr lang="en-US" kern="0" dirty="0" smtClean="0">
                    <a:solidFill>
                      <a:srgbClr val="00B050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Hamming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distance.</a:t>
                </a:r>
              </a:p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Two characters either match or they do not.</a:t>
                </a:r>
              </a:p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is not closer to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than to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60105"/>
                <a:ext cx="9144000" cy="1384995"/>
              </a:xfrm>
              <a:prstGeom prst="rect">
                <a:avLst/>
              </a:prstGeom>
              <a:blipFill rotWithShape="0">
                <a:blip r:embed="rId4"/>
                <a:stretch>
                  <a:fillRect t="-4846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400" y="4259718"/>
                <a:ext cx="9144000" cy="13515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4259718"/>
                <a:ext cx="9144000" cy="135152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175" y="5617331"/>
                <a:ext cx="9144000" cy="969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b="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-distance: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1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𝐱</m:t>
                            </m:r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1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𝐲</m:t>
                            </m:r>
                          </m:e>
                        </m:d>
                      </m:e>
                      <m:sub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ctrlP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ＭＳ Ｐゴシック" charset="-128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kern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ＭＳ Ｐゴシック" charset="-128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kern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ＭＳ Ｐゴシック" charset="-128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kern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ＭＳ Ｐゴシック" charset="-128"/>
                                            <a:cs typeface="Times New Roman" panose="020206030504050203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b="0" i="1" kern="0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ea typeface="ＭＳ Ｐゴシック" charset="-128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kern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ＭＳ Ｐゴシック" charset="-128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kern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ＭＳ Ｐゴシック" charset="-128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b="0" i="1" kern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ea typeface="ＭＳ Ｐゴシック" charset="-128"/>
                                            <a:cs typeface="Times New Roman" panose="020206030504050203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b="0" i="1" kern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ＭＳ Ｐゴシック" charset="-128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5" y="5617331"/>
                <a:ext cx="9144000" cy="96917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082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76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400" y="1909289"/>
                <a:ext cx="9144000" cy="13515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2</m:t>
                      </m:r>
                      <m:nary>
                        <m:naryPr>
                          <m:chr m:val="∑"/>
                          <m:ctrlP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 kern="0" dirty="0">
                  <a:solidFill>
                    <a:schemeClr val="accent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1909289"/>
                <a:ext cx="9144000" cy="135152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94856" y="3883770"/>
                <a:ext cx="191809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Constant.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time.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856" y="3883770"/>
                <a:ext cx="191809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6369" r="-4127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 bwMode="auto">
          <a:xfrm flipV="1">
            <a:off x="2653901" y="3360548"/>
            <a:ext cx="1044682" cy="52322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23630" y="3883771"/>
                <a:ext cx="2747727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Correlation.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time.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630" y="3883771"/>
                <a:ext cx="2747727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6369" r="-2222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V="1">
            <a:off x="5297494" y="3360547"/>
            <a:ext cx="305284" cy="52322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83792" y="3883772"/>
                <a:ext cx="2747727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0" dirty="0" smtClean="0">
                    <a:cs typeface="Times New Roman" panose="02020603050405020304" pitchFamily="18" charset="0"/>
                  </a:rPr>
                  <a:t>Easy in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time.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792" y="3883772"/>
                <a:ext cx="2747727" cy="954107"/>
              </a:xfrm>
              <a:prstGeom prst="rect">
                <a:avLst/>
              </a:prstGeom>
              <a:blipFill rotWithShape="0">
                <a:blip r:embed="rId5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 bwMode="auto">
          <a:xfrm flipV="1">
            <a:off x="7657656" y="3360547"/>
            <a:ext cx="0" cy="52322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871" y="5311944"/>
                <a:ext cx="90996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-matching can be computed in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1" y="5311944"/>
                <a:ext cx="9099649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0" y="250384"/>
                <a:ext cx="9144000" cy="126188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4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-matching</a:t>
                </a:r>
              </a:p>
              <a:p>
                <a:pPr algn="ctr">
                  <a:defRPr/>
                </a:pPr>
                <a:r>
                  <a:rPr lang="en-US" sz="32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[</a:t>
                </a:r>
                <a:r>
                  <a:rPr lang="en-US" sz="3200" kern="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Lipsky-Porat</a:t>
                </a:r>
                <a:r>
                  <a:rPr lang="en-US" sz="32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(2011)]</a:t>
                </a:r>
                <a:endParaRPr lang="en-US" sz="3200" kern="0" dirty="0">
                  <a:solidFill>
                    <a:srgbClr val="C0000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0384"/>
                <a:ext cx="9144000" cy="1261884"/>
              </a:xfrm>
              <a:prstGeom prst="rect">
                <a:avLst/>
              </a:prstGeom>
              <a:blipFill rotWithShape="0">
                <a:blip r:embed="rId7"/>
                <a:stretch>
                  <a:fillRect t="-10145" b="-14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709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2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77</a:t>
            </a:fld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22174" y="1868184"/>
            <a:ext cx="9099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Replace each character by a </a:t>
            </a:r>
            <a:r>
              <a:rPr lang="en-US" kern="0" dirty="0" smtClean="0">
                <a:solidFill>
                  <a:srgbClr val="00B050"/>
                </a:solidFill>
                <a:ea typeface="ＭＳ Ｐゴシック" charset="-128"/>
                <a:cs typeface="Times New Roman" panose="02020603050405020304" pitchFamily="18" charset="0"/>
              </a:rPr>
              <a:t>positive integer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kern="0" dirty="0">
              <a:solidFill>
                <a:srgbClr val="FF0000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24" y="2402967"/>
            <a:ext cx="9099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Replace the wildcard by </a:t>
            </a:r>
            <a:r>
              <a:rPr lang="en-US" kern="0" dirty="0" smtClean="0">
                <a:solidFill>
                  <a:srgbClr val="FF0000"/>
                </a:solidFill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US" kern="0" dirty="0" smtClean="0">
                <a:solidFill>
                  <a:schemeClr val="tx2"/>
                </a:solidFill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kern="0" dirty="0">
              <a:solidFill>
                <a:srgbClr val="FF0000"/>
              </a:solidFill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3325651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For each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kern="0" dirty="0" smtClean="0">
                    <a:solidFill>
                      <a:schemeClr val="accent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compute</a:t>
                </a:r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25651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400" y="3777314"/>
                <a:ext cx="9144000" cy="13515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3777314"/>
                <a:ext cx="9144000" cy="135152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74" y="5173842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There is an exact match at position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kern="0" dirty="0" err="1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0" kern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kern="0" dirty="0">
                  <a:solidFill>
                    <a:schemeClr val="tx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" y="5173842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283634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Exact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matches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with 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wildcards</a:t>
            </a:r>
          </a:p>
          <a:p>
            <a:pPr algn="ctr">
              <a:defRPr/>
            </a:pP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[Clifford-Clifford (2007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46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40549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Exact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matches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with 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wildcards</a:t>
            </a:r>
          </a:p>
          <a:p>
            <a:pPr algn="ctr">
              <a:defRPr/>
            </a:pP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[Clifford-Clifford (2007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400" y="1344849"/>
                <a:ext cx="9144000" cy="2610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b="0" i="1" kern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b="0" i="1" kern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ＭＳ Ｐゴシック" charset="-128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b="0" i="1" kern="0" dirty="0" smtClean="0">
                  <a:solidFill>
                    <a:schemeClr val="accent2"/>
                  </a:solidFill>
                  <a:latin typeface="Cambria Math" panose="020405030504060302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2</m:t>
                      </m:r>
                      <m:nary>
                        <m:naryPr>
                          <m:chr m:val="∑"/>
                          <m:ctrlP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lang="en-US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i="1" ker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 ker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 kern="0" dirty="0">
                  <a:solidFill>
                    <a:schemeClr val="accent2"/>
                  </a:solidFill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1344849"/>
                <a:ext cx="9144000" cy="26107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871" y="3978531"/>
                <a:ext cx="909964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Compute three correlations of 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appropriate sequences in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  <m:func>
                          <m:funcPr>
                            <m:ctrlP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kern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time.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1" y="3978531"/>
                <a:ext cx="9099649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646" y="5045323"/>
                <a:ext cx="9099649" cy="15081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Running time is independent of </a:t>
                </a:r>
                <a14:m>
                  <m:oMath xmlns:m="http://schemas.openxmlformats.org/officeDocument/2006/math"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b="0" i="1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!</a:t>
                </a:r>
              </a:p>
              <a:p>
                <a:pPr algn="ctr">
                  <a:defRPr/>
                </a:pPr>
                <a:r>
                  <a:rPr lang="en-US" sz="800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  <a:p>
                <a:pPr algn="ctr">
                  <a:defRPr/>
                </a:pP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Assuming that each character fits in 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kern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Θ</m:t>
                    </m:r>
                    <m:d>
                      <m:dPr>
                        <m:ctrlPr>
                          <a:rPr lang="en-US" i="1" ker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 ker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-bit word </a:t>
                </a:r>
                <a:b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kern="0" dirty="0" smtClean="0">
                    <a:solidFill>
                      <a:schemeClr val="tx2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and that operations on such words takes constant time.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6" y="5045323"/>
                <a:ext cx="9099649" cy="1508105"/>
              </a:xfrm>
              <a:prstGeom prst="rect">
                <a:avLst/>
              </a:prstGeom>
              <a:blipFill rotWithShape="0">
                <a:blip r:embed="rId5"/>
                <a:stretch>
                  <a:fillRect t="-4453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88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79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15240" y="522837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Bonus material</a:t>
            </a:r>
            <a:endParaRPr lang="en-US" sz="54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556" y="1405727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Not covered in class this term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272641"/>
            <a:ext cx="912876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“</a:t>
            </a:r>
            <a:r>
              <a:rPr lang="en-US" sz="32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Careful. We don’t want to learn from this.</a:t>
            </a: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”</a:t>
            </a:r>
            <a:r>
              <a:rPr lang="en-US" sz="3200" dirty="0">
                <a:solidFill>
                  <a:srgbClr val="FF0000"/>
                </a:solidFill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en-US" sz="3200" dirty="0">
                <a:cs typeface="Times New Roman" panose="02020603050405020304" pitchFamily="18" charset="0"/>
              </a:rPr>
              <a:t>(Calvin </a:t>
            </a:r>
            <a:r>
              <a:rPr lang="en-US" sz="3200" dirty="0" smtClean="0">
                <a:cs typeface="Times New Roman" panose="02020603050405020304" pitchFamily="18" charset="0"/>
              </a:rPr>
              <a:t>in Bill Watterson’s “Calvin and Hobbes”)</a:t>
            </a:r>
            <a:endParaRPr lang="he-IL" sz="3200" i="1" dirty="0"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allpapercave.com/wp/ycOvo1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679" y="3789658"/>
            <a:ext cx="3896163" cy="24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6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339545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b="0" kern="0" dirty="0" smtClean="0">
                    <a:solidFill>
                      <a:schemeClr val="accent2"/>
                    </a:solidFill>
                    <a:ea typeface="ＭＳ Ｐゴシック" charset="-128"/>
                    <a:cs typeface="Arial" panose="020B0604020202020204" pitchFamily="34" charset="0"/>
                  </a:rPr>
                  <a:t>Sampling</a:t>
                </a:r>
                <a:r>
                  <a:rPr lang="en-US" sz="4400" b="0" kern="0" dirty="0" smtClean="0">
                    <a:solidFill>
                      <a:srgbClr val="00B050"/>
                    </a:solidFill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9</m:t>
                        </m:r>
                        <m:d>
                          <m:dPr>
                            <m:ctrlP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4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4400" kern="0" dirty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9545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5873" b="-38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0" y="584322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Sampling rate = 32 Hz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8" y="1260234"/>
            <a:ext cx="7314285" cy="44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8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80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58997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Continuous Fourier Transform</a:t>
            </a:r>
            <a:endParaRPr lang="en-US" sz="44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400" y="1972188"/>
                <a:ext cx="9144000" cy="17114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60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𝑓</m:t>
                          </m:r>
                        </m:e>
                      </m:acc>
                      <m:r>
                        <a:rPr lang="en-US" sz="3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3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)=</m:t>
                      </m:r>
                      <m:nary>
                        <m:naryPr>
                          <m:limLoc m:val="undOvr"/>
                          <m:ctrlP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∞</m:t>
                          </m:r>
                        </m:sub>
                        <m:sup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∞</m:t>
                          </m:r>
                        </m:sup>
                        <m:e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𝑓</m:t>
                          </m:r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𝑖𝑥𝑦</m:t>
                              </m:r>
                            </m:sup>
                          </m:sSup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3600" kern="0" dirty="0">
                  <a:solidFill>
                    <a:schemeClr val="tx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1972188"/>
                <a:ext cx="9144000" cy="17114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099" y="1326458"/>
                <a:ext cx="9144000" cy="5474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ℂ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then its Fourier transform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acc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ℂ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is: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9" y="1326458"/>
                <a:ext cx="9144000" cy="547458"/>
              </a:xfrm>
              <a:prstGeom prst="rect">
                <a:avLst/>
              </a:prstGeom>
              <a:blipFill rotWithShape="0">
                <a:blip r:embed="rId3"/>
                <a:stretch>
                  <a:fillRect t="-7865" b="-314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41" y="3906113"/>
                <a:ext cx="9144000" cy="17114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𝑓</m:t>
                      </m:r>
                      <m:r>
                        <a:rPr lang="en-US" sz="3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36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)=</m:t>
                      </m:r>
                      <m:nary>
                        <m:naryPr>
                          <m:limLoc m:val="undOvr"/>
                          <m:ctrlP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∞</m:t>
                          </m:r>
                        </m:sub>
                        <m:sup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∞</m:t>
                          </m:r>
                        </m:sup>
                        <m:e>
                          <m:acc>
                            <m:accPr>
                              <m:chr m:val="̂"/>
                              <m:ctrlP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𝑓</m:t>
                              </m:r>
                            </m:e>
                          </m:acc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 (</m:t>
                          </m:r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a:rPr lang="en-US" sz="36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𝑖𝑥𝑦</m:t>
                              </m:r>
                            </m:sup>
                          </m:sSup>
                          <m:r>
                            <a:rPr lang="en-US" sz="36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en-US" sz="3600" kern="0" dirty="0">
                  <a:solidFill>
                    <a:schemeClr val="tx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1" y="3906113"/>
                <a:ext cx="9144000" cy="17114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6348" y="5903727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(Some conditions apply.)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81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8967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Fourier series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099" y="1326458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:[−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ℂ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then its Fourier series is: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9" y="1326458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400" y="2012135"/>
                <a:ext cx="9144000" cy="151881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34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𝑘</m:t>
                          </m:r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=−∞</m:t>
                          </m:r>
                        </m:sub>
                        <m:sup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𝑘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𝑖𝑘𝑥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3400" kern="0" dirty="0">
                  <a:solidFill>
                    <a:schemeClr val="tx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" y="2012135"/>
                <a:ext cx="9144000" cy="15188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1626" y="4379084"/>
                <a:ext cx="9144000" cy="122245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40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𝑘</m:t>
                          </m:r>
                        </m:sub>
                      </m:sSub>
                      <m:r>
                        <a:rPr lang="en-US" sz="3400" b="0" i="1" kern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ctrlP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𝜋</m:t>
                          </m:r>
                        </m:sub>
                        <m:sup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𝜋</m:t>
                          </m:r>
                        </m:sup>
                        <m:e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400" b="0" i="1" kern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Arial" panose="020B0604020202020204" pitchFamily="34" charset="0"/>
                                </a:rPr>
                                <m:t>𝑖𝑘𝑥</m:t>
                              </m:r>
                            </m:sup>
                          </m:sSup>
                          <m:r>
                            <a:rPr lang="en-US" sz="3400" b="0" i="1" kern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Arial" panose="020B0604020202020204" pitchFamily="34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3400" kern="0" dirty="0">
                  <a:solidFill>
                    <a:schemeClr val="tx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26" y="4379084"/>
                <a:ext cx="9144000" cy="122245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1607" y="3693406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where: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348" y="5903727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(Some conditions apply.)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48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06" y="1870786"/>
                <a:ext cx="9144000" cy="5249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There is a unique polynomial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6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6" y="1870786"/>
                <a:ext cx="9144000" cy="524952"/>
              </a:xfrm>
              <a:prstGeom prst="rect">
                <a:avLst/>
              </a:prstGeom>
              <a:blipFill rotWithShape="0">
                <a:blip r:embed="rId3"/>
                <a:stretch>
                  <a:fillRect t="-6977" b="-25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964" y="91054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𝔽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distinct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𝔽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(not necessarily distinct)  </a:t>
                </a:r>
                <a:endParaRPr lang="en-US" sz="2600" dirty="0" smtClean="0">
                  <a:solidFill>
                    <a:srgbClr val="00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64" y="910543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4980" y="240774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,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, …,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60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80" y="2407748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730" y="3501008"/>
                <a:ext cx="9144000" cy="228395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30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3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sz="3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3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sz="3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sz="3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sz="3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⋱</m:t>
                                </m:r>
                              </m:e>
                              <m:e>
                                <m:r>
                                  <a:rPr lang="en-US" sz="3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US" sz="3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3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3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3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3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0" y="3501008"/>
                <a:ext cx="9144000" cy="228395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-4980" y="5827330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A solution exists and is unique because the matrix, </a:t>
            </a:r>
            <a:b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known as a </a:t>
            </a:r>
            <a:r>
              <a:rPr lang="en-US" sz="26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Vandermonde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matrix, is non-singular.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7748" y="134520"/>
            <a:ext cx="9144000" cy="700087"/>
          </a:xfrm>
          <a:prstGeom prst="rect">
            <a:avLst/>
          </a:prstGeo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Polynomial </a:t>
            </a:r>
            <a:r>
              <a:rPr lang="en-US" sz="4400" kern="0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interpolation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27" y="291220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which can be found by solving by solving the linear equations:</a:t>
            </a:r>
            <a:endParaRPr lang="en-US" sz="26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94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  <p:bldP spid="9" grpId="0"/>
      <p:bldP spid="10" grpId="0"/>
      <p:bldP spid="1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748" y="712689"/>
            <a:ext cx="9144000" cy="700087"/>
          </a:xfrm>
          <a:prstGeom prst="rect">
            <a:avLst/>
          </a:prstGeo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Vandermonde</a:t>
            </a:r>
            <a:r>
              <a:rPr lang="en-US" sz="4400" kern="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Determinant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730" y="1988840"/>
                <a:ext cx="9144000" cy="24302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det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2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r>
                                  <a:rPr lang="en-US" sz="32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sz="32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  <m:e>
                                <m:r>
                                  <a:rPr lang="en-US" sz="32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⋱</m:t>
                                </m:r>
                              </m:e>
                              <m:e>
                                <m:r>
                                  <a:rPr lang="en-US" sz="32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…</m:t>
                                </m:r>
                              </m:e>
                              <m:e>
                                <m:sSubSup>
                                  <m:sSubSup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  <m:sup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nary>
                        <m:naryPr>
                          <m:chr m:val="∏"/>
                          <m:supHide m:val="on"/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&lt;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0" y="1988840"/>
                <a:ext cx="9144000" cy="243021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380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84</a:t>
            </a:fld>
            <a:endParaRPr lang="da-DK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748" y="192423"/>
            <a:ext cx="9144000" cy="700087"/>
          </a:xfrm>
          <a:prstGeom prst="rect">
            <a:avLst/>
          </a:prstGeo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Lagrange </a:t>
            </a:r>
            <a:r>
              <a:rPr lang="en-US" sz="4400" kern="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06" y="2280702"/>
                <a:ext cx="9144000" cy="5249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The unique polynomial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6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6" y="2280702"/>
                <a:ext cx="9144000" cy="524952"/>
              </a:xfrm>
              <a:prstGeom prst="rect">
                <a:avLst/>
              </a:prstGeom>
              <a:blipFill rotWithShape="0">
                <a:blip r:embed="rId2"/>
                <a:stretch>
                  <a:fillRect t="-6977" b="-26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3964" y="1320459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𝔽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distinct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𝔽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(not necessarily distinct)  </a:t>
                </a:r>
                <a:endParaRPr lang="en-US" sz="2600" dirty="0" smtClean="0">
                  <a:solidFill>
                    <a:srgbClr val="0000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64" y="1320459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4980" y="286236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,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, …,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60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80" y="2862361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1292" y="3411511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can be obtained as follows:</a:t>
            </a:r>
            <a:endParaRPr lang="en-US" sz="26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4" y="4022121"/>
                <a:ext cx="9144000" cy="14761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∏"/>
                                  <m:supHide m:val="on"/>
                                  <m:ctrlP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≠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sub>
                                <m:sup/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∏"/>
                                  <m:supHide m:val="on"/>
                                  <m:ctrlP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≠</m:t>
                                  </m:r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" y="4022121"/>
                <a:ext cx="9144000" cy="147617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499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85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81184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US" sz="4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𝐹𝐹𝑇</m:t>
                    </m:r>
                  </m:oMath>
                </a14:m>
                <a:r>
                  <a:rPr lang="en-US" sz="4400" kern="0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sz="4400" kern="0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decomposition</a:t>
                </a:r>
                <a:endParaRPr lang="en-US" sz="4400" kern="0" dirty="0">
                  <a:solidFill>
                    <a:srgbClr val="00B05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1184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14292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292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918" y="177922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compute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numbers: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8" y="1779221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5160" y="2415520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Input the numbers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by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into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matrix.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60" y="2415520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7740" y="305181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Do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dimension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on each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40" y="3051819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7740" y="3688118"/>
                <a:ext cx="9144000" cy="56509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Multiply the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</a:t>
                </a:r>
                <a:r>
                  <a:rPr lang="en-US" sz="2600" dirty="0" err="1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40" y="3688118"/>
                <a:ext cx="9144000" cy="565091"/>
              </a:xfrm>
              <a:prstGeom prst="rect">
                <a:avLst/>
              </a:prstGeom>
              <a:blipFill rotWithShape="0">
                <a:blip r:embed="rId7"/>
                <a:stretch>
                  <a:fillRect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918" y="439706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Do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dimension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on each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8" y="4397065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594" y="5033364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Output the numbers in the matrix </a:t>
            </a:r>
            <a:r>
              <a:rPr lang="en-US" sz="26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column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by </a:t>
            </a:r>
            <a:r>
              <a:rPr lang="en-US" sz="2600" i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column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17" y="5869250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the standard algorithm,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" y="5869250"/>
                <a:ext cx="91440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43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86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21224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Rader</a:t>
                </a:r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’s </a:t>
                </a:r>
                <a14:m>
                  <m:oMath xmlns:m="http://schemas.openxmlformats.org/officeDocument/2006/math">
                    <m:r>
                      <a:rPr lang="en-US" sz="4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𝐹𝐹𝑇</m:t>
                    </m:r>
                  </m:oMath>
                </a14:m>
                <a:r>
                  <a:rPr lang="en-US" sz="4400" kern="0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sz="4400" kern="0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algorithm</a:t>
                </a:r>
                <a:endParaRPr lang="en-US" sz="4400" kern="0" dirty="0">
                  <a:solidFill>
                    <a:srgbClr val="00B05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1224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99302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prime,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reduces to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cyclic convolution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9302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490" y="152017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be a generator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1520173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00" y="3006689"/>
                <a:ext cx="9144000" cy="11309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𝑗𝑘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sup>
                          </m:sSup>
                        </m:e>
                      </m:nary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,…,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" y="3006689"/>
                <a:ext cx="9144000" cy="113095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90" y="2017344"/>
                <a:ext cx="9144000" cy="9091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,..,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,..,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−(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computed mod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are permutations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2017344"/>
                <a:ext cx="9144000" cy="909160"/>
              </a:xfrm>
              <a:prstGeom prst="rect">
                <a:avLst/>
              </a:prstGeom>
              <a:blipFill rotWithShape="0">
                <a:blip r:embed="rId6"/>
                <a:stretch>
                  <a:fillRect t="-4027" b="-16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7490" y="4177037"/>
                <a:ext cx="9144000" cy="11309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p>
                        </m:sub>
                      </m:sSub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sup>
                          </m:sSup>
                        </m:e>
                      </m:nary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𝑔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sup>
                          </m:sSup>
                        </m:e>
                      </m:nary>
                      <m:sSub>
                        <m:sSub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,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,…,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490" y="4177037"/>
                <a:ext cx="9144000" cy="113095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990" y="5381207"/>
                <a:ext cx="9144000" cy="61010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5381207"/>
                <a:ext cx="9144000" cy="610103"/>
              </a:xfrm>
              <a:prstGeom prst="rect">
                <a:avLst/>
              </a:prstGeom>
              <a:blipFill rotWithShape="0">
                <a:blip r:embed="rId8"/>
                <a:stretch>
                  <a:fillRect t="-1000" b="-1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7492" y="616007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𝐲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𝐰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⊛</m:t>
                    </m:r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492" y="6160075"/>
                <a:ext cx="9144000" cy="4924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597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87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151204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Rader</a:t>
                </a:r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’s </a:t>
                </a:r>
                <a14:m>
                  <m:oMath xmlns:m="http://schemas.openxmlformats.org/officeDocument/2006/math">
                    <m:r>
                      <a:rPr lang="en-US" sz="4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𝐹𝐹𝑇</m:t>
                    </m:r>
                  </m:oMath>
                </a14:m>
                <a:r>
                  <a:rPr lang="en-US" sz="4400" kern="0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sz="4400" kern="0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algorithm</a:t>
                </a:r>
                <a:endParaRPr lang="en-US" sz="4400" kern="0" dirty="0">
                  <a:solidFill>
                    <a:srgbClr val="00B05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1204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00801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Example: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(without first row and column) 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0801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581394"/>
                <a:ext cx="9144000" cy="237981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26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26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4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5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6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6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26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4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5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6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81394"/>
                <a:ext cx="9144000" cy="23798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4149772"/>
                <a:ext cx="9144000" cy="237981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he-IL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26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26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6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4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5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6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he-IL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he-IL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he-IL" sz="260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4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sz="26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6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  <m:m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solidFill>
                                                      <a:schemeClr val="accent2"/>
                                                    </a:solidFill>
                                                    <a:latin typeface="Cambria Math" panose="02040503050406030204" pitchFamily="18" charset="0"/>
                                                    <a:cs typeface="Times New Roman" panose="02020603050405020304" pitchFamily="18" charset="0"/>
                                                  </a:rPr>
                                                  <m:t>3</m:t>
                                                </m:r>
                                              </m:sub>
                                            </m:sSub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49772"/>
                <a:ext cx="9144000" cy="237981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25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241144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Rader</a:t>
                </a:r>
                <a:r>
                  <a:rPr lang="en-US" sz="4400" kern="0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’s </a:t>
                </a:r>
                <a14:m>
                  <m:oMath xmlns:m="http://schemas.openxmlformats.org/officeDocument/2006/math">
                    <m:r>
                      <a:rPr lang="en-US" sz="4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Arial" panose="020B0604020202020204" pitchFamily="34" charset="0"/>
                      </a:rPr>
                      <m:t>𝐹𝐹𝑇</m:t>
                    </m:r>
                  </m:oMath>
                </a14:m>
                <a:r>
                  <a:rPr lang="en-US" sz="4400" kern="0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:r>
                  <a:rPr lang="en-US" sz="4400" kern="0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algorithm</a:t>
                </a:r>
                <a:endParaRPr lang="en-US" sz="4400" kern="0" dirty="0">
                  <a:solidFill>
                    <a:srgbClr val="00B050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1144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09795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prime,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reduces to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cyclic convolution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9795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490" y="175379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Cyclic convolution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can be computed using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of a larger size, e.g., a power of 2, by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padding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0" y="1753795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990" y="2809747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We thus get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algorithm for computing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size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when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prime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0" y="2809747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00" y="386569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composite, we can decompose the problem.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" y="3865699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00" y="452154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end result is an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algorithm for</a:t>
                </a:r>
                <a: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computing a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for </a:t>
                </a:r>
                <a:r>
                  <a:rPr lang="en-US" sz="2600" i="1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any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" y="4521542"/>
                <a:ext cx="9144000" cy="892552"/>
              </a:xfrm>
              <a:prstGeom prst="rect">
                <a:avLst/>
              </a:prstGeom>
              <a:blipFill rotWithShape="0">
                <a:blip r:embed="rId7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500" y="5577492"/>
                <a:ext cx="9144000" cy="51026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 algorithm is most efficient.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0" y="5577492"/>
                <a:ext cx="9144000" cy="510268"/>
              </a:xfrm>
              <a:prstGeom prst="rect">
                <a:avLst/>
              </a:prstGeom>
              <a:blipFill rotWithShape="0">
                <a:blip r:embed="rId8"/>
                <a:stretch>
                  <a:fillRect t="-8333" b="-27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216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14" grpId="0"/>
      <p:bldP spid="15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9250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Negative</a:t>
            </a:r>
            <a:r>
              <a:rPr lang="en-US" sz="4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Cyclic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Convolution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" y="1627181"/>
                <a:ext cx="9143999" cy="11866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e-IL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627181"/>
                <a:ext cx="9143999" cy="118667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1019122"/>
            <a:ext cx="91440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0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Convolution:</a:t>
            </a:r>
            <a:endParaRPr lang="he-IL" sz="30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2" y="3475973"/>
                <a:ext cx="9143999" cy="118865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mod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3475973"/>
                <a:ext cx="9143999" cy="118865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" y="5326751"/>
                <a:ext cx="9143999" cy="11866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326751"/>
                <a:ext cx="9143999" cy="118667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507" y="2867914"/>
            <a:ext cx="91440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0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Cyclic</a:t>
            </a:r>
            <a:r>
              <a:rPr lang="en-US" sz="30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Convolution:</a:t>
            </a:r>
            <a:endParaRPr lang="he-IL" sz="30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19" y="4718693"/>
            <a:ext cx="91440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sz="30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 Cyclic</a:t>
            </a:r>
            <a:r>
              <a:rPr lang="en-US" sz="30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Convolution:</a:t>
            </a:r>
            <a:endParaRPr lang="he-IL" sz="30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07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9</a:t>
            </a:fld>
            <a:endParaRPr lang="da-DK"/>
          </a:p>
        </p:txBody>
      </p:sp>
      <p:sp>
        <p:nvSpPr>
          <p:cNvPr id="7" name="TextBox 6"/>
          <p:cNvSpPr txBox="1"/>
          <p:nvPr/>
        </p:nvSpPr>
        <p:spPr>
          <a:xfrm>
            <a:off x="0" y="584322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Sampling rate = 32 Hz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339545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400" b="0" kern="0" dirty="0" smtClean="0">
                    <a:solidFill>
                      <a:schemeClr val="accent2"/>
                    </a:solidFill>
                    <a:ea typeface="ＭＳ Ｐゴシック" charset="-128"/>
                    <a:cs typeface="Arial" panose="020B0604020202020204" pitchFamily="34" charset="0"/>
                  </a:rPr>
                  <a:t>Sampling</a:t>
                </a:r>
                <a:r>
                  <a:rPr lang="en-US" sz="4400" b="0" kern="0" dirty="0" smtClean="0">
                    <a:solidFill>
                      <a:srgbClr val="00B050"/>
                    </a:solidFill>
                    <a:ea typeface="ＭＳ Ｐゴシック" charset="-128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9</m:t>
                        </m:r>
                        <m:d>
                          <m:dPr>
                            <m:ctrlP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sz="4400" i="1" ker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4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4400" kern="0" dirty="0">
                  <a:solidFill>
                    <a:schemeClr val="accent2"/>
                  </a:solidFill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9545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5873" b="-38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8" y="1260234"/>
            <a:ext cx="7314285" cy="44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6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501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Negative</a:t>
            </a:r>
            <a:r>
              <a:rPr lang="en-US" sz="4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Cyclic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Convolution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93496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Polynomial multiplication modulo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34965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506" y="2577246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be an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</a:t>
                </a:r>
                <a:r>
                  <a:rPr lang="en-US" dirty="0" err="1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primitive root of unity.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6" y="2577246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012" y="3182943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be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2" y="3182943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753" y="3788640"/>
                <a:ext cx="9144000" cy="5522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𝛙</m:t>
                    </m:r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𝛙</m:t>
                        </m:r>
                      </m:e>
                      <m:sup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p>
                      <m:sSupPr>
                        <m:ctrlP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3" y="3788640"/>
                <a:ext cx="9144000" cy="552267"/>
              </a:xfrm>
              <a:prstGeom prst="rect">
                <a:avLst/>
              </a:prstGeom>
              <a:blipFill rotWithShape="0">
                <a:blip r:embed="rId5"/>
                <a:stretch>
                  <a:fillRect t="-5495" b="-29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012" y="4423384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cyclic</a:t>
                </a:r>
                <a:r>
                  <a:rPr lang="en-US" dirty="0" smtClean="0">
                    <a:cs typeface="Times New Roman" panose="02020603050405020304" pitchFamily="18" charset="0"/>
                  </a:rPr>
                  <a:t> convolution of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is:</a:t>
                </a:r>
                <a:endParaRPr lang="he-IL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2" y="4423384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752" y="5029081"/>
                <a:ext cx="9144000" cy="5786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𝛙</m:t>
                          </m:r>
                        </m:e>
                        <m:sup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𝐷𝐹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𝐷𝐹𝑇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𝛙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𝐷𝐹𝑇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𝛙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𝐲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he-IL" i="1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2" y="5029081"/>
                <a:ext cx="9144000" cy="57868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754" y="5690241"/>
            <a:ext cx="9144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This saves a factor of 2 and plays an important 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role in the </a:t>
            </a:r>
            <a:r>
              <a:rPr lang="en-US" dirty="0">
                <a:cs typeface="Times New Roman" panose="02020603050405020304" pitchFamily="18" charset="0"/>
              </a:rPr>
              <a:t>modular </a:t>
            </a:r>
            <a:r>
              <a:rPr lang="en-US" dirty="0">
                <a:solidFill>
                  <a:srgbClr val="C00000"/>
                </a:solidFill>
                <a:cs typeface="Times New Roman" panose="02020603050405020304" pitchFamily="18" charset="0"/>
              </a:rPr>
              <a:t>Schönhage-Strassen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smtClean="0">
                <a:cs typeface="Times New Roman" panose="02020603050405020304" pitchFamily="18" charset="0"/>
              </a:rPr>
              <a:t>algorithm.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261" y="1540662"/>
            <a:ext cx="9144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A naïve way of computing the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dirty="0" smtClean="0"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cyclic</a:t>
            </a:r>
            <a:r>
              <a:rPr lang="en-US" dirty="0" smtClean="0">
                <a:cs typeface="Times New Roman" panose="02020603050405020304" pitchFamily="18" charset="0"/>
              </a:rPr>
              <a:t> convolution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is to first compute the non-cyclic convolution. </a:t>
            </a:r>
            <a:endParaRPr lang="he-IL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07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509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Modular </a:t>
            </a:r>
            <a:r>
              <a:rPr lang="en-US" sz="4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98226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be two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-bit integers.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82265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5259" y="145888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algorithm computes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𝑢𝑣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mod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59" y="1458886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014" y="1935507"/>
                <a:ext cx="9144000" cy="51732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d>
                          <m:dPr>
                            <m:begChr m:val="⌊"/>
                            <m:endChr m:val="⌋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4" y="1935507"/>
                <a:ext cx="9144000" cy="517321"/>
              </a:xfrm>
              <a:prstGeom prst="rect">
                <a:avLst/>
              </a:prstGeom>
              <a:blipFill rotWithShape="0">
                <a:blip r:embed="rId5"/>
                <a:stretch>
                  <a:fillRect t="-7143" b="-29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2" y="2913627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" y="2913627"/>
                <a:ext cx="9144000" cy="51950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5269" y="3417306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69" y="3417306"/>
                <a:ext cx="9144000" cy="51950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015" y="243700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Break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into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-bit blocks. Note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5" y="2437006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37" y="4424664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𝑢𝑣</m:t>
                      </m:r>
                      <m:r>
                        <a:rPr lang="en-US" sz="2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6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mod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en-US" sz="2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" y="4424664"/>
                <a:ext cx="9144000" cy="51950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521" y="492834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the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cyclic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convolution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1" y="4928343"/>
                <a:ext cx="9144000" cy="492443"/>
              </a:xfrm>
              <a:prstGeom prst="rect">
                <a:avLst/>
              </a:prstGeom>
              <a:blipFill rotWithShape="0">
                <a:blip r:embed="rId10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495" y="5404964"/>
                <a:ext cx="9144000" cy="5439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d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sup>
                          </m:s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&lt;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&lt;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</m:oMath>
                  </m:oMathPara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5" y="5404964"/>
                <a:ext cx="9144000" cy="54399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745" y="3920985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𝑢𝑣</m:t>
                      </m:r>
                      <m:r>
                        <a:rPr lang="en-US" sz="2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5" y="3920985"/>
                <a:ext cx="9144000" cy="51950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5269" y="5933138"/>
                <a:ext cx="9144000" cy="4995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Enough to compute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modulo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modulo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69" y="5933138"/>
                <a:ext cx="9144000" cy="499560"/>
              </a:xfrm>
              <a:prstGeom prst="rect">
                <a:avLst/>
              </a:prstGeom>
              <a:blipFill rotWithShape="0">
                <a:blip r:embed="rId13"/>
                <a:stretch>
                  <a:fillRect t="-8537" b="-317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183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356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Modular </a:t>
            </a:r>
            <a:r>
              <a:rPr lang="en-US" sz="4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521" y="987778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𝑢𝑣</m:t>
                      </m:r>
                      <m:r>
                        <a:rPr lang="en-US" sz="2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6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mod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en-US" sz="2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1" y="987778"/>
                <a:ext cx="9144000" cy="51950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805" y="149145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is the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cyclic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convolution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5" y="1491457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521" y="2642255"/>
                <a:ext cx="9144000" cy="129715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mod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pack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into two large integers,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with some padding between consecutive digits, and preform </a:t>
                </a:r>
                <a:b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one integer product using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Karatsuba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’s algorithm.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1" y="2642255"/>
                <a:ext cx="9144000" cy="1297150"/>
              </a:xfrm>
              <a:prstGeom prst="rect">
                <a:avLst/>
              </a:prstGeom>
              <a:blipFill rotWithShape="0">
                <a:blip r:embed="rId4"/>
                <a:stretch>
                  <a:fillRect t="-4225" b="-107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5269" y="1973438"/>
                <a:ext cx="9144000" cy="4995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Enough to compute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modulo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modulo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69" y="1973438"/>
                <a:ext cx="9144000" cy="499560"/>
              </a:xfrm>
              <a:prstGeom prst="rect">
                <a:avLst/>
              </a:prstGeom>
              <a:blipFill rotWithShape="0">
                <a:blip r:embed="rId5"/>
                <a:stretch>
                  <a:fillRect t="-9756" b="-30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497" y="3961303"/>
                <a:ext cx="9144000" cy="4969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the cost of this step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7" y="3961303"/>
                <a:ext cx="9144000" cy="496931"/>
              </a:xfrm>
              <a:prstGeom prst="rect">
                <a:avLst/>
              </a:prstGeom>
              <a:blipFill rotWithShape="0">
                <a:blip r:embed="rId6"/>
                <a:stretch>
                  <a:fillRect t="-9877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496" y="4607701"/>
                <a:ext cx="9144000" cy="89967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mod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 compute 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circular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convolution modulo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p>
                    </m:s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using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𝐹𝐹𝑇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𝐹𝐹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6" y="4607701"/>
                <a:ext cx="9144000" cy="899670"/>
              </a:xfrm>
              <a:prstGeom prst="rect">
                <a:avLst/>
              </a:prstGeom>
              <a:blipFill rotWithShape="0">
                <a:blip r:embed="rId7"/>
                <a:stretch>
                  <a:fillRect t="-4762" b="-17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5269" y="5561852"/>
                <a:ext cx="9144000" cy="5073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  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≡−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mod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69" y="5561852"/>
                <a:ext cx="9144000" cy="507383"/>
              </a:xfrm>
              <a:prstGeom prst="rect">
                <a:avLst/>
              </a:prstGeom>
              <a:blipFill rotWithShape="0">
                <a:blip r:embed="rId8"/>
                <a:stretch>
                  <a:fillRect t="-7143" b="-29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40" y="6123717"/>
                <a:ext cx="9144000" cy="5073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is a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-</a:t>
                </a:r>
                <a:r>
                  <a:rPr lang="en-US" sz="2600" dirty="0" err="1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primitive root of unity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0" y="6123717"/>
                <a:ext cx="9144000" cy="507383"/>
              </a:xfrm>
              <a:prstGeom prst="rect">
                <a:avLst/>
              </a:prstGeom>
              <a:blipFill rotWithShape="0">
                <a:blip r:embed="rId9"/>
                <a:stretch>
                  <a:fillRect t="-12048" b="-26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32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93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33562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Modular </a:t>
            </a:r>
            <a:r>
              <a:rPr lang="en-US" sz="44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Schönhage-Strassen</a:t>
            </a:r>
            <a:endParaRPr lang="en-US" sz="4400" kern="0" dirty="0">
              <a:solidFill>
                <a:schemeClr val="tx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521" y="98777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𝑙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1" y="987778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95" y="161314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)/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5" y="1613147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1002" y="2238516"/>
                <a:ext cx="9144000" cy="4969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2" y="2238516"/>
                <a:ext cx="9144000" cy="4969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744" y="2958482"/>
                <a:ext cx="9144000" cy="53072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16</m:t>
                    </m:r>
                    <m:sSup>
                      <m:sSupPr>
                        <m:ctrlP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sSup>
                          <m:sSupPr>
                            <m:ctrlPr>
                              <a:rPr lang="en-US" sz="24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4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sup>
                    </m:sSup>
                  </m:oMath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4" y="2958482"/>
                <a:ext cx="9144000" cy="530723"/>
              </a:xfrm>
              <a:prstGeom prst="rect">
                <a:avLst/>
              </a:prstGeom>
              <a:blipFill rotWithShape="0">
                <a:blip r:embed="rId5"/>
                <a:stretch>
                  <a:fillRect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745" y="3770784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func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+…)</m:t>
                      </m:r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5" y="3770784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-5281" y="4514029"/>
                <a:ext cx="9144000" cy="114845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fun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func>
                        </m:e>
                      </m:nary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func>
                            <m:func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func>
                                <m:func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func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e>
                      </m:nary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81" y="4514029"/>
                <a:ext cx="9144000" cy="114845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5755" y="583826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𝑐𝑛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log</m:t>
                          </m:r>
                        </m:fName>
                        <m:e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5" y="5838264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83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26354</TotalTime>
  <Words>2798</Words>
  <Application>Microsoft Office PowerPoint</Application>
  <PresentationFormat>On-screen Show (4:3)</PresentationFormat>
  <Paragraphs>946</Paragraphs>
  <Slides>93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3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Symbol</vt:lpstr>
      <vt:lpstr>Times New Roman</vt:lpstr>
      <vt:lpstr>Wingdings</vt:lpstr>
      <vt:lpstr>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Fast Fourier Transform</dc:title>
  <dc:creator>Uri Zwick</dc:creator>
  <cp:lastModifiedBy>Uri Zwick</cp:lastModifiedBy>
  <cp:revision>865</cp:revision>
  <dcterms:created xsi:type="dcterms:W3CDTF">2010-12-27T20:22:31Z</dcterms:created>
  <dcterms:modified xsi:type="dcterms:W3CDTF">2016-03-16T17:52:33Z</dcterms:modified>
</cp:coreProperties>
</file>