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notesSlides/notesSlide20.xml" ContentType="application/vnd.openxmlformats-officedocument.presentationml.notesSlide+xml"/>
  <Override PartName="/ppt/tags/tag19.xml" ContentType="application/vnd.openxmlformats-officedocument.presentationml.tags+xml"/>
  <Override PartName="/ppt/notesSlides/notesSlide21.xml" ContentType="application/vnd.openxmlformats-officedocument.presentationml.notesSlide+xml"/>
  <Override PartName="/ppt/tags/tag20.xml" ContentType="application/vnd.openxmlformats-officedocument.presentationml.tags+xml"/>
  <Override PartName="/ppt/notesSlides/notesSlide22.xml" ContentType="application/vnd.openxmlformats-officedocument.presentationml.notesSlide+xml"/>
  <Override PartName="/ppt/tags/tag21.xml" ContentType="application/vnd.openxmlformats-officedocument.presentationml.tags+xml"/>
  <Override PartName="/ppt/notesSlides/notesSlide23.xml" ContentType="application/vnd.openxmlformats-officedocument.presentationml.notesSlide+xml"/>
  <Override PartName="/ppt/tags/tag22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23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24.xml" ContentType="application/vnd.openxmlformats-officedocument.presentationml.tags+xml"/>
  <Override PartName="/ppt/notesSlides/notesSlide31.xml" ContentType="application/vnd.openxmlformats-officedocument.presentationml.notesSlide+xml"/>
  <Override PartName="/ppt/tags/tag25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26.xml" ContentType="application/vnd.openxmlformats-officedocument.presentationml.tags+xml"/>
  <Override PartName="/ppt/notesSlides/notesSlide42.xml" ContentType="application/vnd.openxmlformats-officedocument.presentationml.notesSlide+xml"/>
  <Override PartName="/ppt/tags/tag27.xml" ContentType="application/vnd.openxmlformats-officedocument.presentationml.tags+xml"/>
  <Override PartName="/ppt/notesSlides/notesSlide43.xml" ContentType="application/vnd.openxmlformats-officedocument.presentationml.notesSlide+xml"/>
  <Override PartName="/ppt/tags/tag28.xml" ContentType="application/vnd.openxmlformats-officedocument.presentationml.tags+xml"/>
  <Override PartName="/ppt/notesSlides/notesSlide44.xml" ContentType="application/vnd.openxmlformats-officedocument.presentationml.notesSlide+xml"/>
  <Override PartName="/ppt/tags/tag29.xml" ContentType="application/vnd.openxmlformats-officedocument.presentationml.tags+xml"/>
  <Override PartName="/ppt/notesSlides/notesSlide45.xml" ContentType="application/vnd.openxmlformats-officedocument.presentationml.notesSlide+xml"/>
  <Override PartName="/ppt/tags/tag30.xml" ContentType="application/vnd.openxmlformats-officedocument.presentationml.tags+xml"/>
  <Override PartName="/ppt/notesSlides/notesSlide46.xml" ContentType="application/vnd.openxmlformats-officedocument.presentationml.notesSlide+xml"/>
  <Override PartName="/ppt/tags/tag31.xml" ContentType="application/vnd.openxmlformats-officedocument.presentationml.tags+xml"/>
  <Override PartName="/ppt/notesSlides/notesSlide47.xml" ContentType="application/vnd.openxmlformats-officedocument.presentationml.notesSlide+xml"/>
  <Override PartName="/ppt/tags/tag32.xml" ContentType="application/vnd.openxmlformats-officedocument.presentationml.tags+xml"/>
  <Override PartName="/ppt/notesSlides/notesSlide48.xml" ContentType="application/vnd.openxmlformats-officedocument.presentationml.notesSlide+xml"/>
  <Override PartName="/ppt/tags/tag33.xml" ContentType="application/vnd.openxmlformats-officedocument.presentationml.tags+xml"/>
  <Override PartName="/ppt/notesSlides/notesSlide49.xml" ContentType="application/vnd.openxmlformats-officedocument.presentationml.notesSlide+xml"/>
  <Override PartName="/ppt/tags/tag34.xml" ContentType="application/vnd.openxmlformats-officedocument.presentationml.tags+xml"/>
  <Override PartName="/ppt/notesSlides/notesSlide50.xml" ContentType="application/vnd.openxmlformats-officedocument.presentationml.notesSlide+xml"/>
  <Override PartName="/ppt/tags/tag35.xml" ContentType="application/vnd.openxmlformats-officedocument.presentationml.tags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7" r:id="rId1"/>
    <p:sldMasterId id="2147483793" r:id="rId2"/>
  </p:sldMasterIdLst>
  <p:notesMasterIdLst>
    <p:notesMasterId r:id="rId57"/>
  </p:notesMasterIdLst>
  <p:sldIdLst>
    <p:sldId id="695" r:id="rId3"/>
    <p:sldId id="1033" r:id="rId4"/>
    <p:sldId id="946" r:id="rId5"/>
    <p:sldId id="1048" r:id="rId6"/>
    <p:sldId id="1052" r:id="rId7"/>
    <p:sldId id="1034" r:id="rId8"/>
    <p:sldId id="953" r:id="rId9"/>
    <p:sldId id="1053" r:id="rId10"/>
    <p:sldId id="954" r:id="rId11"/>
    <p:sldId id="955" r:id="rId12"/>
    <p:sldId id="1031" r:id="rId13"/>
    <p:sldId id="1024" r:id="rId14"/>
    <p:sldId id="1100" r:id="rId15"/>
    <p:sldId id="1098" r:id="rId16"/>
    <p:sldId id="1099" r:id="rId17"/>
    <p:sldId id="1101" r:id="rId18"/>
    <p:sldId id="1103" r:id="rId19"/>
    <p:sldId id="1102" r:id="rId20"/>
    <p:sldId id="1105" r:id="rId21"/>
    <p:sldId id="772" r:id="rId22"/>
    <p:sldId id="839" r:id="rId23"/>
    <p:sldId id="841" r:id="rId24"/>
    <p:sldId id="850" r:id="rId25"/>
    <p:sldId id="848" r:id="rId26"/>
    <p:sldId id="849" r:id="rId27"/>
    <p:sldId id="829" r:id="rId28"/>
    <p:sldId id="830" r:id="rId29"/>
    <p:sldId id="1054" r:id="rId30"/>
    <p:sldId id="815" r:id="rId31"/>
    <p:sldId id="1060" r:id="rId32"/>
    <p:sldId id="820" r:id="rId33"/>
    <p:sldId id="821" r:id="rId34"/>
    <p:sldId id="1055" r:id="rId35"/>
    <p:sldId id="1057" r:id="rId36"/>
    <p:sldId id="1056" r:id="rId37"/>
    <p:sldId id="828" r:id="rId38"/>
    <p:sldId id="805" r:id="rId39"/>
    <p:sldId id="806" r:id="rId40"/>
    <p:sldId id="807" r:id="rId41"/>
    <p:sldId id="808" r:id="rId42"/>
    <p:sldId id="1041" r:id="rId43"/>
    <p:sldId id="809" r:id="rId44"/>
    <p:sldId id="814" r:id="rId45"/>
    <p:sldId id="1021" r:id="rId46"/>
    <p:sldId id="1058" r:id="rId47"/>
    <p:sldId id="958" r:id="rId48"/>
    <p:sldId id="959" r:id="rId49"/>
    <p:sldId id="960" r:id="rId50"/>
    <p:sldId id="962" r:id="rId51"/>
    <p:sldId id="1042" r:id="rId52"/>
    <p:sldId id="1027" r:id="rId53"/>
    <p:sldId id="1018" r:id="rId54"/>
    <p:sldId id="1023" r:id="rId55"/>
    <p:sldId id="1022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19"/>
    <a:srgbClr val="BDD7EE"/>
    <a:srgbClr val="FFC000"/>
    <a:srgbClr val="C00000"/>
    <a:srgbClr val="A9D18E"/>
    <a:srgbClr val="FFD3B2"/>
    <a:srgbClr val="FFC599"/>
    <a:srgbClr val="FFC89E"/>
    <a:srgbClr val="FFC69A"/>
    <a:srgbClr val="FB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85" autoAdjust="0"/>
    <p:restoredTop sz="94404" autoAdjust="0"/>
  </p:normalViewPr>
  <p:slideViewPr>
    <p:cSldViewPr snapToGrid="0">
      <p:cViewPr varScale="1">
        <p:scale>
          <a:sx n="70" d="100"/>
          <a:sy n="70" d="100"/>
        </p:scale>
        <p:origin x="1096" y="52"/>
      </p:cViewPr>
      <p:guideLst/>
    </p:cSldViewPr>
  </p:slideViewPr>
  <p:outlineViewPr>
    <p:cViewPr>
      <p:scale>
        <a:sx n="33" d="100"/>
        <a:sy n="33" d="100"/>
      </p:scale>
      <p:origin x="0" y="-648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64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BE04D-146D-46F8-98A9-6F0EAD47FCF4}" type="datetimeFigureOut">
              <a:rPr lang="en-US" smtClean="0"/>
              <a:t>4/14/2024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A4574-660D-4DA8-AED8-24003F4BC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27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7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E60CE6-C82A-48CC-A240-B43DECF50A4A}" type="slidenum">
              <a:rPr kumimoji="0" lang="ar-SA" alt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pPr marL="0" marR="0" lvl="0" indent="0" algn="r" defTabSz="9274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he-I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507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610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99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67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40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94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93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044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994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39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27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35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81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793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7873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47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483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647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507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3341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909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56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027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90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283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000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961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1654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9814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3054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2085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271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8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963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962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321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12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374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280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537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184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5381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6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59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8649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9106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39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baseline="0" dirty="0" smtClean="0"/>
                  <a:t>The problem setting is: Boolean transition systems, given such a system, decide whether there exists…</a:t>
                </a:r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we’re interested in how algorithms succeed in </a:t>
                </a:r>
                <a:r>
                  <a:rPr lang="en-US" b="1" dirty="0" smtClean="0"/>
                  <a:t>search for a reasonably-</a:t>
                </a:r>
                <a:r>
                  <a:rPr lang="en-US" b="1" dirty="0" err="1" smtClean="0"/>
                  <a:t>lengthed</a:t>
                </a:r>
                <a:r>
                  <a:rPr lang="en-US" b="1" dirty="0" smtClean="0"/>
                  <a:t> invariant.</a:t>
                </a:r>
              </a:p>
              <a:p>
                <a:r>
                  <a:rPr lang="en-US" sz="1200" b="1" dirty="0" smtClean="0"/>
                  <a:t>in</a:t>
                </a:r>
                <a:r>
                  <a:rPr lang="en-US" sz="1200" b="1" baseline="0" dirty="0" smtClean="0"/>
                  <a:t> a rich language.</a:t>
                </a:r>
                <a:endParaRPr lang="en-US" sz="1200" b="1" dirty="0" smtClean="0"/>
              </a:p>
              <a:p>
                <a:r>
                  <a:rPr lang="en-US" sz="1200" dirty="0" smtClean="0"/>
                  <a:t>We’re interested in algorithms that actually </a:t>
                </a:r>
                <a:r>
                  <a:rPr lang="en-US" sz="1200" b="1" dirty="0" smtClean="0"/>
                  <a:t>find </a:t>
                </a:r>
                <a:r>
                  <a:rPr lang="en-US" sz="1200" b="0" dirty="0" smtClean="0"/>
                  <a:t>invariants, so</a:t>
                </a:r>
                <a:r>
                  <a:rPr lang="en-US" sz="1200" b="0" baseline="0" dirty="0" smtClean="0"/>
                  <a:t> exponentially long invariants are clearly beyond reach.</a:t>
                </a:r>
              </a:p>
              <a:p>
                <a:endParaRPr lang="en-US" sz="1200" b="0" baseline="0" dirty="0" smtClean="0"/>
              </a:p>
              <a:p>
                <a:r>
                  <a:rPr lang="en-US" sz="1200" dirty="0" smtClean="0"/>
                  <a:t>Searching for invariants in a rich languages, with a reasonable length.</a:t>
                </a:r>
              </a:p>
              <a:p>
                <a:endParaRPr lang="en-US" sz="1200" dirty="0" smtClean="0"/>
              </a:p>
              <a:p>
                <a:r>
                  <a:rPr lang="en-US" sz="1200" dirty="0" smtClean="0"/>
                  <a:t>(without size restriction, </a:t>
                </a:r>
                <a:r>
                  <a:rPr lang="en-US" sz="1200" i="0" dirty="0" smtClean="0">
                    <a:solidFill>
                      <a:srgbClr val="7030A0"/>
                    </a:solidFill>
                    <a:latin typeface="Cambria Math" panose="02040503050406030204" pitchFamily="18" charset="0"/>
                  </a:rPr>
                  <a:t>PSPACE</a:t>
                </a:r>
                <a:r>
                  <a:rPr lang="en-US" sz="1200" dirty="0" smtClean="0"/>
                  <a:t>-complete)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8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608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943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2A4574-660D-4DA8-AED8-24003F4BC28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96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D5AC3-53B5-4C40-B5B7-A8CD97C73FCF}" type="datetime1">
              <a:rPr lang="en-US" smtClean="0"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8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78727-86A3-47E1-AB3C-C4DFB646C362}" type="datetime1">
              <a:rPr lang="en-US" smtClean="0"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8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F509C-E7E9-4CC1-A171-AB39682E0E00}" type="datetime1">
              <a:rPr lang="en-US" smtClean="0"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61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326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726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896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512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786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41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59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62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A3B2F-7A2F-4571-A768-065B68305D12}" type="datetime1">
              <a:rPr lang="en-US" smtClean="0"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15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460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3238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523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638" y="677863"/>
            <a:ext cx="8229600" cy="9112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30375"/>
            <a:ext cx="4038600" cy="4395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0375"/>
            <a:ext cx="4038600" cy="4395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9D0E86-ED5E-4DC6-B426-3181D9151283}" type="slidenum">
              <a:rPr kumimoji="0" lang="he-I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92138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0DED0-9F5D-4090-B66A-512DDC34B881}" type="datetime1">
              <a:rPr lang="en-US" smtClean="0"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3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0D9C-C765-4746-B3A5-7DDDE810D4ED}" type="datetime1">
              <a:rPr lang="en-US" smtClean="0"/>
              <a:t>4/14/2024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5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7827-A538-4364-BCD8-5D9B4523F9CA}" type="datetime1">
              <a:rPr lang="en-US" smtClean="0"/>
              <a:t>4/14/2024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0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B706-97C5-4971-8AA9-84E57C99DCDA}" type="datetime1">
              <a:rPr lang="en-US" smtClean="0"/>
              <a:t>4/14/2024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2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7709-1A1E-49F4-A7A2-D513B4824658}" type="datetime1">
              <a:rPr lang="en-US" smtClean="0"/>
              <a:t>4/14/2024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11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2416-BBEA-4D99-B318-075EE2FE73B1}" type="datetime1">
              <a:rPr lang="en-US" smtClean="0"/>
              <a:t>4/14/2024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2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CA19-D1FA-42AF-BBD0-074BBA72C5AB}" type="datetime1">
              <a:rPr lang="en-US" smtClean="0"/>
              <a:t>4/14/2024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4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2BC78-0137-433A-8AA4-CDDB7BDD2326}" type="datetime1">
              <a:rPr lang="en-US" smtClean="0"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2B4EA-3A18-4931-80A2-5D8010BA7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5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6900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August 25-29, 2014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Dagstuhl Seminar 14351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013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A0EED-6B89-664A-801E-D3FDD91C7C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604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</p:sldLayoutIdLst>
  <p:hf sldNum="0" hdr="0" ftr="0" dt="0"/>
  <p:txStyles>
    <p:titleStyle>
      <a:lvl1pPr marL="320040" algn="l" defTabSz="457200" rtl="0" eaLnBrk="1" latinLnBrk="0" hangingPunct="1">
        <a:spcBef>
          <a:spcPct val="0"/>
        </a:spcBef>
        <a:buFont typeface="Arial"/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690000"/>
        </a:buClr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twitter.com/yotamfe" TargetMode="External"/><Relationship Id="rId4" Type="http://schemas.openxmlformats.org/officeDocument/2006/relationships/hyperlink" Target="https://twitter.com/kalevalp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36.png"/><Relationship Id="rId1" Type="http://schemas.openxmlformats.org/officeDocument/2006/relationships/tags" Target="../tags/tag13.xml"/><Relationship Id="rId5" Type="http://schemas.openxmlformats.org/officeDocument/2006/relationships/image" Target="../media/image38.png"/><Relationship Id="rId19" Type="http://schemas.openxmlformats.org/officeDocument/2006/relationships/image" Target="../media/image120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36.png"/><Relationship Id="rId1" Type="http://schemas.openxmlformats.org/officeDocument/2006/relationships/tags" Target="../tags/tag14.xml"/><Relationship Id="rId5" Type="http://schemas.openxmlformats.org/officeDocument/2006/relationships/image" Target="../media/image38.png"/><Relationship Id="rId19" Type="http://schemas.openxmlformats.org/officeDocument/2006/relationships/image" Target="../media/image12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2.pn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290.png"/><Relationship Id="rId3" Type="http://schemas.openxmlformats.org/officeDocument/2006/relationships/notesSlide" Target="../notesSlides/notesSlide18.xml"/><Relationship Id="rId21" Type="http://schemas.openxmlformats.org/officeDocument/2006/relationships/image" Target="../media/image36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45.png"/><Relationship Id="rId1" Type="http://schemas.openxmlformats.org/officeDocument/2006/relationships/tags" Target="../tags/tag16.xml"/><Relationship Id="rId11" Type="http://schemas.openxmlformats.org/officeDocument/2006/relationships/image" Target="../media/image42.png"/><Relationship Id="rId10" Type="http://schemas.openxmlformats.org/officeDocument/2006/relationships/image" Target="../media/image41.png"/><Relationship Id="rId19" Type="http://schemas.openxmlformats.org/officeDocument/2006/relationships/image" Target="../media/image120.png"/><Relationship Id="rId4" Type="http://schemas.openxmlformats.org/officeDocument/2006/relationships/image" Target="../media/image39.png"/><Relationship Id="rId9" Type="http://schemas.openxmlformats.org/officeDocument/2006/relationships/image" Target="../media/image5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6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47.png"/><Relationship Id="rId15" Type="http://schemas.openxmlformats.org/officeDocument/2006/relationships/image" Target="../media/image49.pn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38.png"/><Relationship Id="rId1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24" Type="http://schemas.openxmlformats.org/officeDocument/2006/relationships/image" Target="../media/image9.png"/><Relationship Id="rId5" Type="http://schemas.openxmlformats.org/officeDocument/2006/relationships/image" Target="../media/image7.png"/><Relationship Id="rId22" Type="http://schemas.openxmlformats.org/officeDocument/2006/relationships/image" Target="../media/image5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192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210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34.png"/><Relationship Id="rId5" Type="http://schemas.openxmlformats.org/officeDocument/2006/relationships/image" Target="../media/image210.png"/><Relationship Id="rId4" Type="http://schemas.openxmlformats.org/officeDocument/2006/relationships/image" Target="../media/image20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8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66.png"/><Relationship Id="rId5" Type="http://schemas.openxmlformats.org/officeDocument/2006/relationships/image" Target="../media/image164.png"/><Relationship Id="rId4" Type="http://schemas.openxmlformats.org/officeDocument/2006/relationships/image" Target="../media/image35.gif"/><Relationship Id="rId9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1.png"/><Relationship Id="rId7" Type="http://schemas.openxmlformats.org/officeDocument/2006/relationships/image" Target="../media/image800.png"/><Relationship Id="rId12" Type="http://schemas.openxmlformats.org/officeDocument/2006/relationships/image" Target="../media/image2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0.png"/><Relationship Id="rId11" Type="http://schemas.openxmlformats.org/officeDocument/2006/relationships/image" Target="../media/image73.png"/><Relationship Id="rId10" Type="http://schemas.openxmlformats.org/officeDocument/2006/relationships/image" Target="../media/image35.gif"/><Relationship Id="rId9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image" Target="../media/image35.gif"/><Relationship Id="rId7" Type="http://schemas.openxmlformats.org/officeDocument/2006/relationships/image" Target="../media/image28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1.png"/><Relationship Id="rId5" Type="http://schemas.openxmlformats.org/officeDocument/2006/relationships/image" Target="../media/image261.png"/><Relationship Id="rId10" Type="http://schemas.openxmlformats.org/officeDocument/2006/relationships/image" Target="../media/image321.png"/><Relationship Id="rId4" Type="http://schemas.openxmlformats.org/officeDocument/2006/relationships/image" Target="../media/image95.png"/><Relationship Id="rId9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image" Target="../media/image35.gif"/><Relationship Id="rId7" Type="http://schemas.openxmlformats.org/officeDocument/2006/relationships/image" Target="../media/image281.png"/><Relationship Id="rId12" Type="http://schemas.openxmlformats.org/officeDocument/2006/relationships/image" Target="../media/image36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1.png"/><Relationship Id="rId11" Type="http://schemas.openxmlformats.org/officeDocument/2006/relationships/image" Target="../media/image353.png"/><Relationship Id="rId5" Type="http://schemas.openxmlformats.org/officeDocument/2006/relationships/image" Target="../media/image261.png"/><Relationship Id="rId10" Type="http://schemas.openxmlformats.org/officeDocument/2006/relationships/image" Target="../media/image332.png"/><Relationship Id="rId4" Type="http://schemas.openxmlformats.org/officeDocument/2006/relationships/image" Target="../media/image95.png"/><Relationship Id="rId9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0.png"/><Relationship Id="rId3" Type="http://schemas.openxmlformats.org/officeDocument/2006/relationships/image" Target="../media/image35.gif"/><Relationship Id="rId7" Type="http://schemas.openxmlformats.org/officeDocument/2006/relationships/image" Target="../media/image6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3.png"/><Relationship Id="rId5" Type="http://schemas.openxmlformats.org/officeDocument/2006/relationships/image" Target="../media/image372.png"/><Relationship Id="rId4" Type="http://schemas.openxmlformats.org/officeDocument/2006/relationships/image" Target="../media/image612.png"/><Relationship Id="rId9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10.png"/><Relationship Id="rId18" Type="http://schemas.openxmlformats.org/officeDocument/2006/relationships/image" Target="../media/image13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12" Type="http://schemas.openxmlformats.org/officeDocument/2006/relationships/image" Target="../media/image1012.pn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20" Type="http://schemas.openxmlformats.org/officeDocument/2006/relationships/image" Target="../media/image191.png"/><Relationship Id="rId1" Type="http://schemas.openxmlformats.org/officeDocument/2006/relationships/tags" Target="../tags/tag2.xml"/><Relationship Id="rId6" Type="http://schemas.openxmlformats.org/officeDocument/2006/relationships/image" Target="../media/image711.png"/><Relationship Id="rId24" Type="http://schemas.openxmlformats.org/officeDocument/2006/relationships/image" Target="../media/image912.png"/><Relationship Id="rId5" Type="http://schemas.openxmlformats.org/officeDocument/2006/relationships/image" Target="../media/image10.png"/><Relationship Id="rId15" Type="http://schemas.openxmlformats.org/officeDocument/2006/relationships/image" Target="../media/image1011.png"/><Relationship Id="rId19" Type="http://schemas.openxmlformats.org/officeDocument/2006/relationships/image" Target="../media/image141.png"/><Relationship Id="rId4" Type="http://schemas.openxmlformats.org/officeDocument/2006/relationships/image" Target="../media/image3.png"/><Relationship Id="rId9" Type="http://schemas.openxmlformats.org/officeDocument/2006/relationships/image" Target="../media/image4.png"/><Relationship Id="rId14" Type="http://schemas.openxmlformats.org/officeDocument/2006/relationships/image" Target="../media/image910.png"/><Relationship Id="rId22" Type="http://schemas.openxmlformats.org/officeDocument/2006/relationships/image" Target="../media/image5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413.png"/><Relationship Id="rId7" Type="http://schemas.openxmlformats.org/officeDocument/2006/relationships/image" Target="../media/image70.png"/><Relationship Id="rId12" Type="http://schemas.openxmlformats.org/officeDocument/2006/relationships/image" Target="../media/image4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0.png"/><Relationship Id="rId11" Type="http://schemas.openxmlformats.org/officeDocument/2006/relationships/image" Target="../media/image443.png"/><Relationship Id="rId10" Type="http://schemas.openxmlformats.org/officeDocument/2006/relationships/image" Target="../media/image433.png"/><Relationship Id="rId4" Type="http://schemas.openxmlformats.org/officeDocument/2006/relationships/image" Target="../media/image35.gif"/><Relationship Id="rId9" Type="http://schemas.openxmlformats.org/officeDocument/2006/relationships/image" Target="../media/image30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2.png"/><Relationship Id="rId2" Type="http://schemas.openxmlformats.org/officeDocument/2006/relationships/image" Target="../media/image4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3.png"/><Relationship Id="rId5" Type="http://schemas.openxmlformats.org/officeDocument/2006/relationships/image" Target="../media/image490.png"/><Relationship Id="rId4" Type="http://schemas.openxmlformats.org/officeDocument/2006/relationships/image" Target="../media/image48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1.png"/><Relationship Id="rId7" Type="http://schemas.openxmlformats.org/officeDocument/2006/relationships/image" Target="../media/image800.png"/><Relationship Id="rId12" Type="http://schemas.openxmlformats.org/officeDocument/2006/relationships/image" Target="../media/image25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0.png"/><Relationship Id="rId11" Type="http://schemas.openxmlformats.org/officeDocument/2006/relationships/image" Target="../media/image73.png"/><Relationship Id="rId10" Type="http://schemas.openxmlformats.org/officeDocument/2006/relationships/image" Target="../media/image35.gif"/><Relationship Id="rId9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1.png"/><Relationship Id="rId7" Type="http://schemas.openxmlformats.org/officeDocument/2006/relationships/image" Target="../media/image800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0.png"/><Relationship Id="rId11" Type="http://schemas.openxmlformats.org/officeDocument/2006/relationships/image" Target="../media/image73.png"/><Relationship Id="rId10" Type="http://schemas.openxmlformats.org/officeDocument/2006/relationships/image" Target="../media/image35.gif"/><Relationship Id="rId9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51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10.png"/><Relationship Id="rId18" Type="http://schemas.openxmlformats.org/officeDocument/2006/relationships/image" Target="../media/image13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12" Type="http://schemas.openxmlformats.org/officeDocument/2006/relationships/image" Target="../media/image1012.pn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20" Type="http://schemas.openxmlformats.org/officeDocument/2006/relationships/image" Target="../media/image191.png"/><Relationship Id="rId1" Type="http://schemas.openxmlformats.org/officeDocument/2006/relationships/tags" Target="../tags/tag3.xml"/><Relationship Id="rId6" Type="http://schemas.openxmlformats.org/officeDocument/2006/relationships/image" Target="../media/image711.png"/><Relationship Id="rId24" Type="http://schemas.openxmlformats.org/officeDocument/2006/relationships/image" Target="../media/image912.png"/><Relationship Id="rId5" Type="http://schemas.openxmlformats.org/officeDocument/2006/relationships/image" Target="../media/image10.png"/><Relationship Id="rId15" Type="http://schemas.openxmlformats.org/officeDocument/2006/relationships/image" Target="../media/image1011.png"/><Relationship Id="rId19" Type="http://schemas.openxmlformats.org/officeDocument/2006/relationships/image" Target="../media/image141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image" Target="../media/image910.png"/><Relationship Id="rId22" Type="http://schemas.openxmlformats.org/officeDocument/2006/relationships/image" Target="../media/image5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13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0.png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1.png"/><Relationship Id="rId5" Type="http://schemas.openxmlformats.org/officeDocument/2006/relationships/image" Target="../media/image52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0.png"/><Relationship Id="rId3" Type="http://schemas.openxmlformats.org/officeDocument/2006/relationships/image" Target="../media/image55.png"/><Relationship Id="rId7" Type="http://schemas.openxmlformats.org/officeDocument/2006/relationships/image" Target="../media/image13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0.png"/><Relationship Id="rId9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1.png"/><Relationship Id="rId11" Type="http://schemas.openxmlformats.org/officeDocument/2006/relationships/image" Target="../media/image57.png"/><Relationship Id="rId5" Type="http://schemas.openxmlformats.org/officeDocument/2006/relationships/image" Target="../media/image510.png"/><Relationship Id="rId10" Type="http://schemas.openxmlformats.org/officeDocument/2006/relationships/image" Target="../media/image56.png"/><Relationship Id="rId9" Type="http://schemas.openxmlformats.org/officeDocument/2006/relationships/image" Target="../media/image19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7" Type="http://schemas.openxmlformats.org/officeDocument/2006/relationships/image" Target="../media/image37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1.png"/><Relationship Id="rId5" Type="http://schemas.openxmlformats.org/officeDocument/2006/relationships/image" Target="../media/image510.png"/><Relationship Id="rId9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2.png"/><Relationship Id="rId13" Type="http://schemas.openxmlformats.org/officeDocument/2006/relationships/image" Target="../media/image220.png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1810.png"/><Relationship Id="rId12" Type="http://schemas.openxmlformats.org/officeDocument/2006/relationships/image" Target="../media/image21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40.png"/><Relationship Id="rId1" Type="http://schemas.openxmlformats.org/officeDocument/2006/relationships/tags" Target="../tags/tag27.xml"/><Relationship Id="rId6" Type="http://schemas.openxmlformats.org/officeDocument/2006/relationships/image" Target="../media/image1713.png"/><Relationship Id="rId11" Type="http://schemas.openxmlformats.org/officeDocument/2006/relationships/image" Target="../media/image1910.png"/><Relationship Id="rId15" Type="http://schemas.openxmlformats.org/officeDocument/2006/relationships/image" Target="../media/image2310.png"/><Relationship Id="rId10" Type="http://schemas.openxmlformats.org/officeDocument/2006/relationships/image" Target="../media/image200.png"/><Relationship Id="rId9" Type="http://schemas.openxmlformats.org/officeDocument/2006/relationships/image" Target="../media/image1911.png"/><Relationship Id="rId14" Type="http://schemas.openxmlformats.org/officeDocument/2006/relationships/image" Target="../media/image2311.png"/></Relationships>
</file>

<file path=ppt/slides/_rels/slide4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11.png"/><Relationship Id="rId18" Type="http://schemas.openxmlformats.org/officeDocument/2006/relationships/image" Target="../media/image270.png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1712.png"/><Relationship Id="rId12" Type="http://schemas.openxmlformats.org/officeDocument/2006/relationships/image" Target="../media/image220.png"/><Relationship Id="rId17" Type="http://schemas.openxmlformats.org/officeDocument/2006/relationships/image" Target="../media/image26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0.png"/><Relationship Id="rId20" Type="http://schemas.openxmlformats.org/officeDocument/2006/relationships/image" Target="../media/image2900.png"/><Relationship Id="rId1" Type="http://schemas.openxmlformats.org/officeDocument/2006/relationships/tags" Target="../tags/tag28.xml"/><Relationship Id="rId6" Type="http://schemas.openxmlformats.org/officeDocument/2006/relationships/image" Target="../media/image1810.png"/><Relationship Id="rId11" Type="http://schemas.openxmlformats.org/officeDocument/2006/relationships/image" Target="../media/image214.png"/><Relationship Id="rId15" Type="http://schemas.openxmlformats.org/officeDocument/2006/relationships/image" Target="../media/image240.png"/><Relationship Id="rId19" Type="http://schemas.openxmlformats.org/officeDocument/2006/relationships/image" Target="../media/image2800.png"/><Relationship Id="rId9" Type="http://schemas.openxmlformats.org/officeDocument/2006/relationships/image" Target="../media/image1910.png"/><Relationship Id="rId14" Type="http://schemas.openxmlformats.org/officeDocument/2006/relationships/image" Target="../media/image231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2.png"/><Relationship Id="rId13" Type="http://schemas.openxmlformats.org/officeDocument/2006/relationships/image" Target="../media/image2311.png"/><Relationship Id="rId18" Type="http://schemas.openxmlformats.org/officeDocument/2006/relationships/image" Target="../media/image270.png"/><Relationship Id="rId3" Type="http://schemas.openxmlformats.org/officeDocument/2006/relationships/notesSlide" Target="../notesSlides/notesSlide45.xml"/><Relationship Id="rId21" Type="http://schemas.openxmlformats.org/officeDocument/2006/relationships/image" Target="../media/image3300.png"/><Relationship Id="rId7" Type="http://schemas.openxmlformats.org/officeDocument/2006/relationships/image" Target="../media/image1810.png"/><Relationship Id="rId12" Type="http://schemas.openxmlformats.org/officeDocument/2006/relationships/image" Target="../media/image220.png"/><Relationship Id="rId17" Type="http://schemas.openxmlformats.org/officeDocument/2006/relationships/image" Target="../media/image32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0.png"/><Relationship Id="rId20" Type="http://schemas.openxmlformats.org/officeDocument/2006/relationships/image" Target="../media/image2900.png"/><Relationship Id="rId1" Type="http://schemas.openxmlformats.org/officeDocument/2006/relationships/tags" Target="../tags/tag29.xml"/><Relationship Id="rId11" Type="http://schemas.openxmlformats.org/officeDocument/2006/relationships/image" Target="../media/image214.png"/><Relationship Id="rId15" Type="http://schemas.openxmlformats.org/officeDocument/2006/relationships/image" Target="../media/image240.png"/><Relationship Id="rId19" Type="http://schemas.openxmlformats.org/officeDocument/2006/relationships/image" Target="../media/image2800.png"/><Relationship Id="rId9" Type="http://schemas.openxmlformats.org/officeDocument/2006/relationships/image" Target="../media/image1910.png"/><Relationship Id="rId14" Type="http://schemas.openxmlformats.org/officeDocument/2006/relationships/image" Target="../media/image2310.png"/><Relationship Id="rId22" Type="http://schemas.openxmlformats.org/officeDocument/2006/relationships/image" Target="../media/image34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2.png"/><Relationship Id="rId13" Type="http://schemas.openxmlformats.org/officeDocument/2006/relationships/image" Target="../media/image2311.png"/><Relationship Id="rId18" Type="http://schemas.openxmlformats.org/officeDocument/2006/relationships/image" Target="../media/image270.png"/><Relationship Id="rId3" Type="http://schemas.openxmlformats.org/officeDocument/2006/relationships/notesSlide" Target="../notesSlides/notesSlide46.xml"/><Relationship Id="rId21" Type="http://schemas.openxmlformats.org/officeDocument/2006/relationships/image" Target="../media/image3300.png"/><Relationship Id="rId7" Type="http://schemas.openxmlformats.org/officeDocument/2006/relationships/image" Target="../media/image1810.png"/><Relationship Id="rId12" Type="http://schemas.openxmlformats.org/officeDocument/2006/relationships/image" Target="../media/image220.png"/><Relationship Id="rId17" Type="http://schemas.openxmlformats.org/officeDocument/2006/relationships/image" Target="../media/image32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0.png"/><Relationship Id="rId20" Type="http://schemas.openxmlformats.org/officeDocument/2006/relationships/image" Target="../media/image2900.png"/><Relationship Id="rId1" Type="http://schemas.openxmlformats.org/officeDocument/2006/relationships/tags" Target="../tags/tag30.xml"/><Relationship Id="rId11" Type="http://schemas.openxmlformats.org/officeDocument/2006/relationships/image" Target="../media/image214.png"/><Relationship Id="rId15" Type="http://schemas.openxmlformats.org/officeDocument/2006/relationships/image" Target="../media/image240.png"/><Relationship Id="rId19" Type="http://schemas.openxmlformats.org/officeDocument/2006/relationships/image" Target="../media/image2800.png"/><Relationship Id="rId9" Type="http://schemas.openxmlformats.org/officeDocument/2006/relationships/image" Target="../media/image1910.png"/><Relationship Id="rId14" Type="http://schemas.openxmlformats.org/officeDocument/2006/relationships/image" Target="../media/image2310.png"/><Relationship Id="rId22" Type="http://schemas.openxmlformats.org/officeDocument/2006/relationships/image" Target="../media/image3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tags" Target="../tags/tag4.xml"/><Relationship Id="rId6" Type="http://schemas.openxmlformats.org/officeDocument/2006/relationships/image" Target="../media/image12.png"/><Relationship Id="rId11" Type="http://schemas.openxmlformats.org/officeDocument/2006/relationships/image" Target="../media/image180.png"/><Relationship Id="rId5" Type="http://schemas.openxmlformats.org/officeDocument/2006/relationships/image" Target="../media/image5.png"/><Relationship Id="rId15" Type="http://schemas.openxmlformats.org/officeDocument/2006/relationships/image" Target="../media/image22.png"/><Relationship Id="rId10" Type="http://schemas.openxmlformats.org/officeDocument/2006/relationships/image" Target="../media/image170.png"/><Relationship Id="rId19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17.png"/><Relationship Id="rId14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11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1010.png"/><Relationship Id="rId5" Type="http://schemas.openxmlformats.org/officeDocument/2006/relationships/image" Target="../media/image58.png"/><Relationship Id="rId4" Type="http://schemas.openxmlformats.org/officeDocument/2006/relationships/image" Target="../media/image81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4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6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6" Type="http://schemas.openxmlformats.org/officeDocument/2006/relationships/image" Target="../media/image88.png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01827"/>
            <a:ext cx="7886700" cy="13255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/>
              <a:t>Towards a Theory of </a:t>
            </a:r>
            <a:br>
              <a:rPr lang="en-US" dirty="0"/>
            </a:br>
            <a:r>
              <a:rPr lang="en-US" dirty="0"/>
              <a:t>Learning Inductive Invariants</a:t>
            </a:r>
            <a:endParaRPr lang="en-US" sz="4000" dirty="0">
              <a:solidFill>
                <a:srgbClr val="29292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AutoShape 4" descr="Image result for neil immerman"/>
          <p:cNvSpPr>
            <a:spLocks noChangeAspect="1" noChangeArrowheads="1"/>
          </p:cNvSpPr>
          <p:nvPr/>
        </p:nvSpPr>
        <p:spPr bwMode="auto">
          <a:xfrm>
            <a:off x="116681" y="999159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13" name="AutoShape 8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AutoShape 10" descr="https://www.aucdn.dk/2016/assets/img/au_segl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כותרת משנה 2"/>
          <p:cNvSpPr txBox="1">
            <a:spLocks/>
          </p:cNvSpPr>
          <p:nvPr/>
        </p:nvSpPr>
        <p:spPr>
          <a:xfrm>
            <a:off x="3514471" y="2564322"/>
            <a:ext cx="2115058" cy="8544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Times New Roman" panose="02020603050405020304" pitchFamily="18" charset="0"/>
              </a:rPr>
              <a:t>Yotam Feldman</a:t>
            </a:r>
            <a:endParaRPr kumimoji="0" lang="en-US" sz="240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61F1220-9C7E-164F-B282-BB5E4C9CBD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722" y="2903085"/>
            <a:ext cx="418972" cy="418972"/>
          </a:xfrm>
          <a:prstGeom prst="rect">
            <a:avLst/>
          </a:prstGeom>
        </p:spPr>
      </p:pic>
      <p:sp>
        <p:nvSpPr>
          <p:cNvPr id="29" name="Rectangle 28">
            <a:hlinkClick r:id="rId4"/>
            <a:extLst>
              <a:ext uri="{FF2B5EF4-FFF2-40B4-BE49-F238E27FC236}">
                <a16:creationId xmlns:a16="http://schemas.microsoft.com/office/drawing/2014/main" id="{D10C7FB2-FCE8-0D4E-B67C-79379B2D5206}"/>
              </a:ext>
            </a:extLst>
          </p:cNvPr>
          <p:cNvSpPr/>
          <p:nvPr/>
        </p:nvSpPr>
        <p:spPr>
          <a:xfrm>
            <a:off x="4034421" y="2952725"/>
            <a:ext cx="1205779" cy="369332"/>
          </a:xfrm>
          <a:prstGeom prst="rect">
            <a:avLst/>
          </a:prstGeom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5"/>
              </a:rPr>
              <a:t>@</a:t>
            </a:r>
            <a:r>
              <a:rPr lang="en-US" dirty="0" err="1">
                <a:solidFill>
                  <a:schemeClr val="bg2">
                    <a:lumMod val="50000"/>
                  </a:schemeClr>
                </a:solidFill>
                <a:latin typeface="Nexa Light" panose="02000000000000000000" pitchFamily="50" charset="0"/>
                <a:ea typeface="Helvetica Neue" panose="02000503000000020004" pitchFamily="2" charset="0"/>
                <a:cs typeface="Helvetica Neue" panose="02000503000000020004" pitchFamily="2" charset="0"/>
                <a:hlinkClick r:id="rId5"/>
              </a:rPr>
              <a:t>yotamfe</a:t>
            </a:r>
            <a:endParaRPr lang="en-US" dirty="0">
              <a:solidFill>
                <a:schemeClr val="bg2">
                  <a:lumMod val="50000"/>
                </a:schemeClr>
              </a:solidFill>
              <a:latin typeface="Nexa Light" panose="02000000000000000000" pitchFamily="50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27" name="Picture 2" descr="Home P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722" y="4119847"/>
            <a:ext cx="1673008" cy="91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151150-A333-2371-1184-CB9CBA0FF7C4}"/>
              </a:ext>
            </a:extLst>
          </p:cNvPr>
          <p:cNvSpPr txBox="1"/>
          <p:nvPr/>
        </p:nvSpPr>
        <p:spPr>
          <a:xfrm>
            <a:off x="8389772" y="82239"/>
            <a:ext cx="8925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e-IL" sz="180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en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89422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 Theory of Learning Invariants</a:t>
            </a:r>
          </a:p>
        </p:txBody>
      </p:sp>
      <p:sp>
        <p:nvSpPr>
          <p:cNvPr id="822" name="Content Placeholder 2"/>
          <p:cNvSpPr txBox="1">
            <a:spLocks/>
          </p:cNvSpPr>
          <p:nvPr/>
        </p:nvSpPr>
        <p:spPr bwMode="auto">
          <a:xfrm>
            <a:off x="704147" y="5210794"/>
            <a:ext cx="9024487" cy="31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Complexity and Information in Invariant Inference.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823" name="Content Placeholder 2"/>
          <p:cNvSpPr txBox="1">
            <a:spLocks/>
          </p:cNvSpPr>
          <p:nvPr/>
        </p:nvSpPr>
        <p:spPr bwMode="auto">
          <a:xfrm>
            <a:off x="704147" y="5492449"/>
            <a:ext cx="7010246" cy="35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824" name="Content Placeholder 2"/>
          <p:cNvSpPr txBox="1">
            <a:spLocks/>
          </p:cNvSpPr>
          <p:nvPr/>
        </p:nvSpPr>
        <p:spPr bwMode="auto">
          <a:xfrm>
            <a:off x="704147" y="5754538"/>
            <a:ext cx="8586126" cy="6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[POPL’22] Property-Directed Reachability as Abstract Interpretation in the Monotone Theory.       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  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285" name="Content Placeholder 2"/>
          <p:cNvSpPr txBox="1">
            <a:spLocks/>
          </p:cNvSpPr>
          <p:nvPr/>
        </p:nvSpPr>
        <p:spPr bwMode="auto">
          <a:xfrm>
            <a:off x="689655" y="6266153"/>
            <a:ext cx="8586126" cy="33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[SAS’22] </a:t>
            </a:r>
            <a:r>
              <a:rPr lang="en-US" sz="1600" dirty="0"/>
              <a:t>Invariant Inference With Provable Complexity From the Monotone Theory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629" y="2388955"/>
            <a:ext cx="3468021" cy="26877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4147" y="1555630"/>
            <a:ext cx="70700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Shed light on the design choices and principles underlying modern SAT-based </a:t>
            </a:r>
            <a:br>
              <a:rPr lang="en-US" sz="2800" dirty="0"/>
            </a:br>
            <a:r>
              <a:rPr lang="en-US" sz="2800" dirty="0"/>
              <a:t>invariant inference algorithms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4713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 Theory of Learning Invariants</a:t>
            </a:r>
          </a:p>
        </p:txBody>
      </p:sp>
      <p:sp>
        <p:nvSpPr>
          <p:cNvPr id="555" name="Content Placeholder 1"/>
          <p:cNvSpPr txBox="1">
            <a:spLocks/>
          </p:cNvSpPr>
          <p:nvPr/>
        </p:nvSpPr>
        <p:spPr>
          <a:xfrm>
            <a:off x="624021" y="121464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4664489" y="1229098"/>
            <a:ext cx="4086815" cy="3025030"/>
            <a:chOff x="259183" y="1509744"/>
            <a:chExt cx="4086815" cy="3025030"/>
          </a:xfrm>
        </p:grpSpPr>
        <p:sp>
          <p:nvSpPr>
            <p:cNvPr id="563" name="Content Placeholder 1"/>
            <p:cNvSpPr txBox="1">
              <a:spLocks/>
            </p:cNvSpPr>
            <p:nvPr/>
          </p:nvSpPr>
          <p:spPr>
            <a:xfrm>
              <a:off x="259183" y="1509744"/>
              <a:ext cx="4086815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3200" dirty="0"/>
                <a:t>Exact Concept Learning</a:t>
              </a:r>
            </a:p>
          </p:txBody>
        </p:sp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822" name="Content Placeholder 2"/>
          <p:cNvSpPr txBox="1">
            <a:spLocks/>
          </p:cNvSpPr>
          <p:nvPr/>
        </p:nvSpPr>
        <p:spPr bwMode="auto">
          <a:xfrm>
            <a:off x="704147" y="5210794"/>
            <a:ext cx="9024487" cy="31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Complexity and Information in Invariant Inference.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823" name="Content Placeholder 2"/>
          <p:cNvSpPr txBox="1">
            <a:spLocks/>
          </p:cNvSpPr>
          <p:nvPr/>
        </p:nvSpPr>
        <p:spPr bwMode="auto">
          <a:xfrm>
            <a:off x="704147" y="5492449"/>
            <a:ext cx="7010246" cy="35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824" name="Content Placeholder 2"/>
          <p:cNvSpPr txBox="1">
            <a:spLocks/>
          </p:cNvSpPr>
          <p:nvPr/>
        </p:nvSpPr>
        <p:spPr bwMode="auto">
          <a:xfrm>
            <a:off x="704147" y="5754538"/>
            <a:ext cx="8586126" cy="6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[POPL’22] Property-Directed Reachability as Abstract Interpretation in the Monotone Theory.       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  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285" name="Content Placeholder 2"/>
          <p:cNvSpPr txBox="1">
            <a:spLocks/>
          </p:cNvSpPr>
          <p:nvPr/>
        </p:nvSpPr>
        <p:spPr bwMode="auto">
          <a:xfrm>
            <a:off x="689655" y="6266153"/>
            <a:ext cx="8586126" cy="33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[SAS’22] </a:t>
            </a:r>
            <a:r>
              <a:rPr lang="en-US" sz="1600" dirty="0"/>
              <a:t>Invariant Inference With Provable Complexity From the Monotone Theory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963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5" grpId="0"/>
      <p:bldP spid="5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 Theory of Learning Invariants</a:t>
            </a:r>
          </a:p>
        </p:txBody>
      </p:sp>
      <p:sp>
        <p:nvSpPr>
          <p:cNvPr id="555" name="Content Placeholder 1"/>
          <p:cNvSpPr txBox="1">
            <a:spLocks/>
          </p:cNvSpPr>
          <p:nvPr/>
        </p:nvSpPr>
        <p:spPr>
          <a:xfrm>
            <a:off x="624021" y="121464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4664489" y="1229098"/>
            <a:ext cx="4086815" cy="3025030"/>
            <a:chOff x="259183" y="1509744"/>
            <a:chExt cx="4086815" cy="3025030"/>
          </a:xfrm>
        </p:grpSpPr>
        <p:sp>
          <p:nvSpPr>
            <p:cNvPr id="563" name="Content Placeholder 1"/>
            <p:cNvSpPr txBox="1">
              <a:spLocks/>
            </p:cNvSpPr>
            <p:nvPr/>
          </p:nvSpPr>
          <p:spPr>
            <a:xfrm>
              <a:off x="259183" y="1509744"/>
              <a:ext cx="4086815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3200" dirty="0"/>
                <a:t>Exact Concept Learning</a:t>
              </a:r>
            </a:p>
          </p:txBody>
        </p:sp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86" name="Rectangle 285"/>
          <p:cNvSpPr/>
          <p:nvPr/>
        </p:nvSpPr>
        <p:spPr>
          <a:xfrm>
            <a:off x="922193" y="4244583"/>
            <a:ext cx="6999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Query-based learning models for invariant inference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922192" y="4696060"/>
            <a:ext cx="7796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Invariant inference is harder than concept learning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922191" y="5109378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Complexity results for invariant inference algorithms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from concept learning algorithms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906862" y="5830425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Analysis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overapproximation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PDR from the  </a:t>
            </a:r>
            <a:b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monotone theory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147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" grpId="0"/>
      <p:bldP spid="287" grpId="0"/>
      <p:bldP spid="288" grpId="0"/>
      <p:bldP spid="28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9BD2F-052B-9281-ED2B-510D362C68A8}"/>
              </a:ext>
            </a:extLst>
          </p:cNvPr>
          <p:cNvSpPr txBox="1">
            <a:spLocks/>
          </p:cNvSpPr>
          <p:nvPr/>
        </p:nvSpPr>
        <p:spPr bwMode="auto">
          <a:xfrm>
            <a:off x="387148" y="6246394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179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endParaRPr lang="en-US" sz="2300" i="1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4"/>
                <a:stretch>
                  <a:fillRect t="-268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/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𝐼𝑛𝑖𝑡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E51A30E-D6EE-2D02-3A16-35425650CE75}"/>
              </a:ext>
            </a:extLst>
          </p:cNvPr>
          <p:cNvSpPr txBox="1">
            <a:spLocks/>
          </p:cNvSpPr>
          <p:nvPr/>
        </p:nvSpPr>
        <p:spPr bwMode="auto">
          <a:xfrm>
            <a:off x="387148" y="6246394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2715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endParaRPr lang="en-US" sz="2300" i="1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4"/>
                <a:stretch>
                  <a:fillRect l="-1839" t="-2686" r="-16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/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  <a:blipFill>
                <a:blip r:embed="rId5"/>
                <a:stretch>
                  <a:fillRect l="-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1434D2BF-F2F1-DFE5-00CF-F469D785EE57}"/>
              </a:ext>
            </a:extLst>
          </p:cNvPr>
          <p:cNvGrpSpPr/>
          <p:nvPr/>
        </p:nvGrpSpPr>
        <p:grpSpPr>
          <a:xfrm>
            <a:off x="2323300" y="2247073"/>
            <a:ext cx="858737" cy="416196"/>
            <a:chOff x="2337983" y="3820881"/>
            <a:chExt cx="607236" cy="416196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84B52D9-4461-8B27-B4F2-6D17A28B68C5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3B4228D-1356-1428-52E2-669D8646E576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/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𝐼𝑛𝑖𝑡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blipFill>
                <a:blip r:embed="rId20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40CE28-71CF-4864-8519-793B1F4CDE7F}"/>
              </a:ext>
            </a:extLst>
          </p:cNvPr>
          <p:cNvSpPr txBox="1">
            <a:spLocks/>
          </p:cNvSpPr>
          <p:nvPr/>
        </p:nvSpPr>
        <p:spPr bwMode="auto">
          <a:xfrm>
            <a:off x="387148" y="6246394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2713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endParaRPr lang="en-US" sz="2300" i="1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4"/>
                <a:stretch>
                  <a:fillRect l="-1839" t="-2686" r="-16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938D6DAE-1539-470F-D26D-A07C49B7D958}"/>
              </a:ext>
            </a:extLst>
          </p:cNvPr>
          <p:cNvSpPr/>
          <p:nvPr/>
        </p:nvSpPr>
        <p:spPr>
          <a:xfrm>
            <a:off x="3165367" y="1813458"/>
            <a:ext cx="1206759" cy="10936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/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  <a:blipFill>
                <a:blip r:embed="rId5"/>
                <a:stretch>
                  <a:fillRect l="-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1434D2BF-F2F1-DFE5-00CF-F469D785EE57}"/>
              </a:ext>
            </a:extLst>
          </p:cNvPr>
          <p:cNvGrpSpPr/>
          <p:nvPr/>
        </p:nvGrpSpPr>
        <p:grpSpPr>
          <a:xfrm>
            <a:off x="2323300" y="2247073"/>
            <a:ext cx="858737" cy="416196"/>
            <a:chOff x="2337983" y="3820881"/>
            <a:chExt cx="607236" cy="416196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84B52D9-4461-8B27-B4F2-6D17A28B68C5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3B4228D-1356-1428-52E2-669D8646E576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/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𝐼𝑛𝑖𝑡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blipFill>
                <a:blip r:embed="rId20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40CE28-71CF-4864-8519-793B1F4CDE7F}"/>
              </a:ext>
            </a:extLst>
          </p:cNvPr>
          <p:cNvSpPr txBox="1">
            <a:spLocks/>
          </p:cNvSpPr>
          <p:nvPr/>
        </p:nvSpPr>
        <p:spPr bwMode="auto">
          <a:xfrm>
            <a:off x="387148" y="6246394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0120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endParaRPr lang="en-US" sz="2300" i="1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4"/>
                <a:stretch>
                  <a:fillRect l="-1839" t="-2686" r="-16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9B8A9C75-B820-AFC7-CC3E-4BCDCEBB9D07}"/>
              </a:ext>
            </a:extLst>
          </p:cNvPr>
          <p:cNvGrpSpPr/>
          <p:nvPr/>
        </p:nvGrpSpPr>
        <p:grpSpPr>
          <a:xfrm>
            <a:off x="4192232" y="2247073"/>
            <a:ext cx="1046143" cy="416196"/>
            <a:chOff x="2337983" y="3820881"/>
            <a:chExt cx="607236" cy="416196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05FAAE9-478C-ADE4-5614-B19C2865EEDC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3C65EF7-164A-B580-0661-8D53C9E1B403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3C65EF7-164A-B580-0661-8D53C9E1B4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5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38D6DAE-1539-470F-D26D-A07C49B7D958}"/>
              </a:ext>
            </a:extLst>
          </p:cNvPr>
          <p:cNvSpPr/>
          <p:nvPr/>
        </p:nvSpPr>
        <p:spPr>
          <a:xfrm>
            <a:off x="3165367" y="1813458"/>
            <a:ext cx="1206759" cy="10936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CCD7908-49B4-69DB-DD31-EE6284C460C5}"/>
                  </a:ext>
                </a:extLst>
              </p:cNvPr>
              <p:cNvSpPr/>
              <p:nvPr/>
            </p:nvSpPr>
            <p:spPr>
              <a:xfrm>
                <a:off x="6979633" y="2042855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CCD7908-49B4-69DB-DD31-EE6284C460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633" y="2042855"/>
                <a:ext cx="1204024" cy="1177848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D027A2-506C-BB74-1522-AA509D72ED20}"/>
                  </a:ext>
                </a:extLst>
              </p:cNvPr>
              <p:cNvSpPr txBox="1"/>
              <p:nvPr/>
            </p:nvSpPr>
            <p:spPr>
              <a:xfrm>
                <a:off x="5415360" y="2320133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D027A2-506C-BB74-1522-AA509D72E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360" y="2320133"/>
                <a:ext cx="402354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/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  <a:blipFill>
                <a:blip r:embed="rId8"/>
                <a:stretch>
                  <a:fillRect l="-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EFFDF5EF-91BD-62F2-E1A5-A9E1032423F5}"/>
              </a:ext>
            </a:extLst>
          </p:cNvPr>
          <p:cNvGrpSpPr/>
          <p:nvPr/>
        </p:nvGrpSpPr>
        <p:grpSpPr>
          <a:xfrm>
            <a:off x="6118161" y="2251641"/>
            <a:ext cx="858737" cy="416196"/>
            <a:chOff x="2337983" y="3820881"/>
            <a:chExt cx="607236" cy="416196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D34BF9A-A756-252F-92EC-BFE463A2D0E8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EA7CCB0-9561-72D4-410D-35E92A18ADA6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EA7CCB0-9561-72D4-410D-35E92A18AD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6977" r="-4651" b="-6522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Multiply 8">
            <a:extLst>
              <a:ext uri="{FF2B5EF4-FFF2-40B4-BE49-F238E27FC236}">
                <a16:creationId xmlns:a16="http://schemas.microsoft.com/office/drawing/2014/main" id="{48E6E29A-8314-E870-CEA6-B35DA5ED3A55}"/>
              </a:ext>
            </a:extLst>
          </p:cNvPr>
          <p:cNvSpPr/>
          <p:nvPr/>
        </p:nvSpPr>
        <p:spPr>
          <a:xfrm>
            <a:off x="4776321" y="2566354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FAF70B98-38E8-54D4-9BBF-B2D3EDB48D69}"/>
              </a:ext>
            </a:extLst>
          </p:cNvPr>
          <p:cNvSpPr/>
          <p:nvPr/>
        </p:nvSpPr>
        <p:spPr>
          <a:xfrm rot="16200000">
            <a:off x="5349543" y="501409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34D2BF-F2F1-DFE5-00CF-F469D785EE57}"/>
              </a:ext>
            </a:extLst>
          </p:cNvPr>
          <p:cNvGrpSpPr/>
          <p:nvPr/>
        </p:nvGrpSpPr>
        <p:grpSpPr>
          <a:xfrm>
            <a:off x="2323300" y="2247073"/>
            <a:ext cx="858737" cy="416196"/>
            <a:chOff x="2337983" y="3820881"/>
            <a:chExt cx="607236" cy="416196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84B52D9-4461-8B27-B4F2-6D17A28B68C5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3B4228D-1356-1428-52E2-669D8646E576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3B4228D-1356-1428-52E2-669D8646E5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E565F0-40F5-DEC1-749F-BF91E1F1B208}"/>
                  </a:ext>
                </a:extLst>
              </p:cNvPr>
              <p:cNvSpPr txBox="1"/>
              <p:nvPr/>
            </p:nvSpPr>
            <p:spPr>
              <a:xfrm>
                <a:off x="5447060" y="1101982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times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E565F0-40F5-DEC1-749F-BF91E1F1B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060" y="1101982"/>
                <a:ext cx="903976" cy="369332"/>
              </a:xfrm>
              <a:prstGeom prst="rect">
                <a:avLst/>
              </a:prstGeom>
              <a:blipFill>
                <a:blip r:embed="rId11"/>
                <a:stretch>
                  <a:fillRect t="-10000" r="-4730" b="-2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/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𝐼𝑛𝑖𝑡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40CE28-71CF-4864-8519-793B1F4CDE7F}"/>
              </a:ext>
            </a:extLst>
          </p:cNvPr>
          <p:cNvSpPr txBox="1">
            <a:spLocks/>
          </p:cNvSpPr>
          <p:nvPr/>
        </p:nvSpPr>
        <p:spPr bwMode="auto">
          <a:xfrm>
            <a:off x="387148" y="6246394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5F3D97E-69DB-DC56-A0B9-C7D64F0305C1}"/>
                  </a:ext>
                </a:extLst>
              </p:cNvPr>
              <p:cNvSpPr/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add states to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300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Bad</m:t>
                    </m:r>
                    <m:r>
                      <a:rPr lang="en-US" sz="23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5F3D97E-69DB-DC56-A0B9-C7D64F030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  <a:blipFill>
                <a:blip r:embed="rId13"/>
                <a:stretch>
                  <a:fillRect l="-1067" t="-3684" b="-1052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96833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endParaRPr lang="en-US" sz="2300" i="1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4"/>
                <a:stretch>
                  <a:fillRect l="-1839" t="-2686" r="-16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300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Bad</m:t>
                    </m:r>
                    <m:r>
                      <a:rPr lang="en-US" sz="23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  <a:blipFill>
                <a:blip r:embed="rId8"/>
                <a:stretch>
                  <a:fillRect l="-1067" t="-3684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9B8A9C75-B820-AFC7-CC3E-4BCDCEBB9D07}"/>
              </a:ext>
            </a:extLst>
          </p:cNvPr>
          <p:cNvGrpSpPr/>
          <p:nvPr/>
        </p:nvGrpSpPr>
        <p:grpSpPr>
          <a:xfrm>
            <a:off x="4192232" y="2247073"/>
            <a:ext cx="1046143" cy="416196"/>
            <a:chOff x="2337983" y="3820881"/>
            <a:chExt cx="607236" cy="416196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05FAAE9-478C-ADE4-5614-B19C2865EEDC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3C65EF7-164A-B580-0661-8D53C9E1B403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9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38D6DAE-1539-470F-D26D-A07C49B7D958}"/>
              </a:ext>
            </a:extLst>
          </p:cNvPr>
          <p:cNvSpPr/>
          <p:nvPr/>
        </p:nvSpPr>
        <p:spPr>
          <a:xfrm>
            <a:off x="3165367" y="1813458"/>
            <a:ext cx="1206759" cy="10936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CCD7908-49B4-69DB-DD31-EE6284C460C5}"/>
                  </a:ext>
                </a:extLst>
              </p:cNvPr>
              <p:cNvSpPr/>
              <p:nvPr/>
            </p:nvSpPr>
            <p:spPr>
              <a:xfrm>
                <a:off x="6979633" y="2042855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CCD7908-49B4-69DB-DD31-EE6284C460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633" y="2042855"/>
                <a:ext cx="1204024" cy="1177848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D027A2-506C-BB74-1522-AA509D72ED20}"/>
                  </a:ext>
                </a:extLst>
              </p:cNvPr>
              <p:cNvSpPr txBox="1"/>
              <p:nvPr/>
            </p:nvSpPr>
            <p:spPr>
              <a:xfrm>
                <a:off x="5415360" y="2320133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D027A2-506C-BB74-1522-AA509D72E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360" y="2320133"/>
                <a:ext cx="402354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/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  <a:blipFill>
                <a:blip r:embed="rId12"/>
                <a:stretch>
                  <a:fillRect l="-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EFFDF5EF-91BD-62F2-E1A5-A9E1032423F5}"/>
              </a:ext>
            </a:extLst>
          </p:cNvPr>
          <p:cNvGrpSpPr/>
          <p:nvPr/>
        </p:nvGrpSpPr>
        <p:grpSpPr>
          <a:xfrm>
            <a:off x="6118161" y="2251641"/>
            <a:ext cx="858737" cy="416196"/>
            <a:chOff x="2337983" y="3820881"/>
            <a:chExt cx="607236" cy="416196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D34BF9A-A756-252F-92EC-BFE463A2D0E8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EA7CCB0-9561-72D4-410D-35E92A18ADA6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Multiply 8">
            <a:extLst>
              <a:ext uri="{FF2B5EF4-FFF2-40B4-BE49-F238E27FC236}">
                <a16:creationId xmlns:a16="http://schemas.microsoft.com/office/drawing/2014/main" id="{48E6E29A-8314-E870-CEA6-B35DA5ED3A55}"/>
              </a:ext>
            </a:extLst>
          </p:cNvPr>
          <p:cNvSpPr/>
          <p:nvPr/>
        </p:nvSpPr>
        <p:spPr>
          <a:xfrm>
            <a:off x="4776321" y="2566354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FAF70B98-38E8-54D4-9BBF-B2D3EDB48D69}"/>
              </a:ext>
            </a:extLst>
          </p:cNvPr>
          <p:cNvSpPr/>
          <p:nvPr/>
        </p:nvSpPr>
        <p:spPr>
          <a:xfrm rot="16200000">
            <a:off x="5349543" y="501409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34D2BF-F2F1-DFE5-00CF-F469D785EE57}"/>
              </a:ext>
            </a:extLst>
          </p:cNvPr>
          <p:cNvGrpSpPr/>
          <p:nvPr/>
        </p:nvGrpSpPr>
        <p:grpSpPr>
          <a:xfrm>
            <a:off x="2323300" y="2247073"/>
            <a:ext cx="858737" cy="416196"/>
            <a:chOff x="2337983" y="3820881"/>
            <a:chExt cx="607236" cy="416196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84B52D9-4461-8B27-B4F2-6D17A28B68C5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3B4228D-1356-1428-52E2-669D8646E576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E565F0-40F5-DEC1-749F-BF91E1F1B208}"/>
                  </a:ext>
                </a:extLst>
              </p:cNvPr>
              <p:cNvSpPr txBox="1"/>
              <p:nvPr/>
            </p:nvSpPr>
            <p:spPr>
              <a:xfrm>
                <a:off x="5447060" y="1101982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times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E565F0-40F5-DEC1-749F-BF91E1F1B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060" y="1101982"/>
                <a:ext cx="903976" cy="369332"/>
              </a:xfrm>
              <a:prstGeom prst="rect">
                <a:avLst/>
              </a:prstGeom>
              <a:blipFill>
                <a:blip r:embed="rId20"/>
                <a:stretch>
                  <a:fillRect t="-10000" r="-4730" b="-2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/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𝐼𝑛𝑖𝑡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blipFill>
                <a:blip r:embed="rId21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40CE28-71CF-4864-8519-793B1F4CDE7F}"/>
              </a:ext>
            </a:extLst>
          </p:cNvPr>
          <p:cNvSpPr txBox="1">
            <a:spLocks/>
          </p:cNvSpPr>
          <p:nvPr/>
        </p:nvSpPr>
        <p:spPr bwMode="auto">
          <a:xfrm>
            <a:off x="387148" y="6246394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5820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endParaRPr lang="en-US" sz="2300" i="1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4"/>
                <a:stretch>
                  <a:fillRect l="-1839" t="-2686" r="-16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300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Bad</m:t>
                    </m:r>
                    <m:r>
                      <a:rPr lang="en-US" sz="23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  <a:blipFill>
                <a:blip r:embed="rId5"/>
                <a:stretch>
                  <a:fillRect l="-1067" t="-3684" b="-1052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9B8A9C75-B820-AFC7-CC3E-4BCDCEBB9D07}"/>
              </a:ext>
            </a:extLst>
          </p:cNvPr>
          <p:cNvGrpSpPr/>
          <p:nvPr/>
        </p:nvGrpSpPr>
        <p:grpSpPr>
          <a:xfrm>
            <a:off x="4192232" y="2247073"/>
            <a:ext cx="1046143" cy="416196"/>
            <a:chOff x="2337983" y="3820881"/>
            <a:chExt cx="607236" cy="416196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05FAAE9-478C-ADE4-5614-B19C2865EEDC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3C65EF7-164A-B580-0661-8D53C9E1B403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3C65EF7-164A-B580-0661-8D53C9E1B4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6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38D6DAE-1539-470F-D26D-A07C49B7D958}"/>
              </a:ext>
            </a:extLst>
          </p:cNvPr>
          <p:cNvSpPr/>
          <p:nvPr/>
        </p:nvSpPr>
        <p:spPr>
          <a:xfrm>
            <a:off x="3165367" y="1813458"/>
            <a:ext cx="1206759" cy="109364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CCD7908-49B4-69DB-DD31-EE6284C460C5}"/>
                  </a:ext>
                </a:extLst>
              </p:cNvPr>
              <p:cNvSpPr/>
              <p:nvPr/>
            </p:nvSpPr>
            <p:spPr>
              <a:xfrm>
                <a:off x="6979633" y="2042855"/>
                <a:ext cx="1204024" cy="1177848"/>
              </a:xfrm>
              <a:prstGeom prst="ellipse">
                <a:avLst/>
              </a:prstGeom>
              <a:solidFill>
                <a:srgbClr val="FB616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𝐵𝑎𝑑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CCD7908-49B4-69DB-DD31-EE6284C460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633" y="2042855"/>
                <a:ext cx="1204024" cy="117784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D027A2-506C-BB74-1522-AA509D72ED20}"/>
                  </a:ext>
                </a:extLst>
              </p:cNvPr>
              <p:cNvSpPr txBox="1"/>
              <p:nvPr/>
            </p:nvSpPr>
            <p:spPr>
              <a:xfrm>
                <a:off x="5415360" y="2320133"/>
                <a:ext cx="40235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D027A2-506C-BB74-1522-AA509D72E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360" y="2320133"/>
                <a:ext cx="40235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/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0488895-537C-F945-A5BA-ED02AC380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218" y="2299579"/>
                <a:ext cx="449386" cy="439616"/>
              </a:xfrm>
              <a:prstGeom prst="ellipse">
                <a:avLst/>
              </a:prstGeom>
              <a:blipFill>
                <a:blip r:embed="rId9"/>
                <a:stretch>
                  <a:fillRect l="-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EFFDF5EF-91BD-62F2-E1A5-A9E1032423F5}"/>
              </a:ext>
            </a:extLst>
          </p:cNvPr>
          <p:cNvGrpSpPr/>
          <p:nvPr/>
        </p:nvGrpSpPr>
        <p:grpSpPr>
          <a:xfrm>
            <a:off x="6118161" y="2251641"/>
            <a:ext cx="858737" cy="416196"/>
            <a:chOff x="2337983" y="3820881"/>
            <a:chExt cx="607236" cy="416196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D34BF9A-A756-252F-92EC-BFE463A2D0E8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EA7CCB0-9561-72D4-410D-35E92A18ADA6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EA7CCB0-9561-72D4-410D-35E92A18AD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6977" r="-4651" b="-6522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Multiply 8">
            <a:extLst>
              <a:ext uri="{FF2B5EF4-FFF2-40B4-BE49-F238E27FC236}">
                <a16:creationId xmlns:a16="http://schemas.microsoft.com/office/drawing/2014/main" id="{48E6E29A-8314-E870-CEA6-B35DA5ED3A55}"/>
              </a:ext>
            </a:extLst>
          </p:cNvPr>
          <p:cNvSpPr/>
          <p:nvPr/>
        </p:nvSpPr>
        <p:spPr>
          <a:xfrm>
            <a:off x="4776321" y="2566354"/>
            <a:ext cx="1759483" cy="513318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FAF70B98-38E8-54D4-9BBF-B2D3EDB48D69}"/>
              </a:ext>
            </a:extLst>
          </p:cNvPr>
          <p:cNvSpPr/>
          <p:nvPr/>
        </p:nvSpPr>
        <p:spPr>
          <a:xfrm rot="16200000">
            <a:off x="5349543" y="501409"/>
            <a:ext cx="657451" cy="2597261"/>
          </a:xfrm>
          <a:prstGeom prst="rightBrace">
            <a:avLst>
              <a:gd name="adj1" fmla="val 8333"/>
              <a:gd name="adj2" fmla="val 489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34D2BF-F2F1-DFE5-00CF-F469D785EE57}"/>
              </a:ext>
            </a:extLst>
          </p:cNvPr>
          <p:cNvGrpSpPr/>
          <p:nvPr/>
        </p:nvGrpSpPr>
        <p:grpSpPr>
          <a:xfrm>
            <a:off x="2323300" y="2247073"/>
            <a:ext cx="858737" cy="416196"/>
            <a:chOff x="2337983" y="3820881"/>
            <a:chExt cx="607236" cy="416196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84B52D9-4461-8B27-B4F2-6D17A28B68C5}"/>
                </a:ext>
              </a:extLst>
            </p:cNvPr>
            <p:cNvCxnSpPr/>
            <p:nvPr/>
          </p:nvCxnSpPr>
          <p:spPr>
            <a:xfrm flipV="1">
              <a:off x="2337983" y="4237075"/>
              <a:ext cx="607236" cy="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3B4228D-1356-1428-52E2-669D8646E576}"/>
                    </a:ext>
                  </a:extLst>
                </p:cNvPr>
                <p:cNvSpPr txBox="1"/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3B4228D-1356-1428-52E2-669D8646E5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2655" y="3820881"/>
                  <a:ext cx="185371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6977" r="-4651" b="-8889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E565F0-40F5-DEC1-749F-BF91E1F1B208}"/>
                  </a:ext>
                </a:extLst>
              </p:cNvPr>
              <p:cNvSpPr txBox="1"/>
              <p:nvPr/>
            </p:nvSpPr>
            <p:spPr>
              <a:xfrm>
                <a:off x="5447060" y="1101982"/>
                <a:ext cx="903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times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E565F0-40F5-DEC1-749F-BF91E1F1B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060" y="1101982"/>
                <a:ext cx="903976" cy="369332"/>
              </a:xfrm>
              <a:prstGeom prst="rect">
                <a:avLst/>
              </a:prstGeom>
              <a:blipFill>
                <a:blip r:embed="rId12"/>
                <a:stretch>
                  <a:fillRect t="-10000" r="-4730" b="-26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40CE28-71CF-4864-8519-793B1F4CDE7F}"/>
              </a:ext>
            </a:extLst>
          </p:cNvPr>
          <p:cNvSpPr txBox="1">
            <a:spLocks/>
          </p:cNvSpPr>
          <p:nvPr/>
        </p:nvSpPr>
        <p:spPr bwMode="auto">
          <a:xfrm>
            <a:off x="387148" y="6246394"/>
            <a:ext cx="7796509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9A24D8-CF61-C433-4820-A59C7D8C79A4}"/>
              </a:ext>
            </a:extLst>
          </p:cNvPr>
          <p:cNvSpPr/>
          <p:nvPr/>
        </p:nvSpPr>
        <p:spPr>
          <a:xfrm>
            <a:off x="352183" y="3283681"/>
            <a:ext cx="8686798" cy="1766186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/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𝐼𝑛𝑖𝑡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53E3D59-A47A-8C05-7435-D2B1C9DD02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198" y="2042855"/>
                <a:ext cx="1204024" cy="1177848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ular Callout 61">
                <a:extLst>
                  <a:ext uri="{FF2B5EF4-FFF2-40B4-BE49-F238E27FC236}">
                    <a16:creationId xmlns:a16="http://schemas.microsoft.com/office/drawing/2014/main" id="{54DF307D-0A8E-6A64-5432-B37954F0C608}"/>
                  </a:ext>
                </a:extLst>
              </p:cNvPr>
              <p:cNvSpPr/>
              <p:nvPr/>
            </p:nvSpPr>
            <p:spPr>
              <a:xfrm>
                <a:off x="1945823" y="3551087"/>
                <a:ext cx="5968935" cy="444118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𝐼𝑛𝑡𝑒𝑟</m:t>
                      </m:r>
                      <m:sSub>
                        <m:sSub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𝑝𝑜𝑙𝑎𝑛𝑡</m:t>
                          </m:r>
                        </m:e>
                        <m: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</m:sub>
                      </m:sSub>
                      <m:r>
                        <a:rPr lang="en-US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=</m:t>
                      </m:r>
                      <m:d>
                        <m:dPr>
                          <m:ctrlP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0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𝑛</m:t>
                              </m:r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−</m:t>
                              </m:r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∧…∧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1</m:t>
                          </m:r>
                          <m:r>
                            <a:rPr lang="en-US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</m:ctrlPr>
                            </m:sSubPr>
                            <m:e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=</m:t>
                          </m:r>
                          <m:r>
                            <a:rPr lang="en-US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14" name="Rectangular Callout 61">
                <a:extLst>
                  <a:ext uri="{FF2B5EF4-FFF2-40B4-BE49-F238E27FC236}">
                    <a16:creationId xmlns:a16="http://schemas.microsoft.com/office/drawing/2014/main" id="{54DF307D-0A8E-6A64-5432-B37954F0C6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5823" y="3551087"/>
                <a:ext cx="5968935" cy="444118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4"/>
                <a:stretch>
                  <a:fillRect l="-204" b="-137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ular Callout 54">
                <a:extLst>
                  <a:ext uri="{FF2B5EF4-FFF2-40B4-BE49-F238E27FC236}">
                    <a16:creationId xmlns:a16="http://schemas.microsoft.com/office/drawing/2014/main" id="{DB2A362F-F9A0-875F-FE01-FE74E8776B8A}"/>
                  </a:ext>
                </a:extLst>
              </p:cNvPr>
              <p:cNvSpPr/>
              <p:nvPr/>
            </p:nvSpPr>
            <p:spPr>
              <a:xfrm>
                <a:off x="1945823" y="4023998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′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 =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01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…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10</m:t>
                      </m:r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22" name="Rectangular Callout 54">
                <a:extLst>
                  <a:ext uri="{FF2B5EF4-FFF2-40B4-BE49-F238E27FC236}">
                    <a16:creationId xmlns:a16="http://schemas.microsoft.com/office/drawing/2014/main" id="{DB2A362F-F9A0-875F-FE01-FE74E8776B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5823" y="4023998"/>
                <a:ext cx="3868797" cy="386199"/>
              </a:xfrm>
              <a:prstGeom prst="wedgeRectCallout">
                <a:avLst>
                  <a:gd name="adj1" fmla="val -5210"/>
                  <a:gd name="adj2" fmla="val -32240"/>
                </a:avLst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B3BE21A-BF50-89CC-1A0F-A62F4EA03E1E}"/>
              </a:ext>
            </a:extLst>
          </p:cNvPr>
          <p:cNvCxnSpPr/>
          <p:nvPr/>
        </p:nvCxnSpPr>
        <p:spPr>
          <a:xfrm flipV="1">
            <a:off x="3805131" y="3485960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80E3BDE-6EC3-99D0-6737-3881278DAC26}"/>
              </a:ext>
            </a:extLst>
          </p:cNvPr>
          <p:cNvCxnSpPr/>
          <p:nvPr/>
        </p:nvCxnSpPr>
        <p:spPr>
          <a:xfrm flipV="1">
            <a:off x="4822378" y="3446787"/>
            <a:ext cx="640672" cy="553997"/>
          </a:xfrm>
          <a:prstGeom prst="line">
            <a:avLst/>
          </a:prstGeom>
          <a:ln w="60325">
            <a:solidFill>
              <a:schemeClr val="accent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70776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  <a:blipFill>
                <a:blip r:embed="rId5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11…11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  <a:blipFill>
                <a:blip r:embed="rId6"/>
                <a:stretch>
                  <a:fillRect l="-1452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Init</a:t>
            </a:r>
            <a:r>
              <a:rPr lang="en-US" dirty="0"/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Bad</a:t>
            </a:r>
            <a:r>
              <a:rPr lang="en-US" dirty="0"/>
              <a:t>:</a:t>
            </a: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Safety of Transition Systems</a:t>
            </a:r>
          </a:p>
        </p:txBody>
      </p:sp>
      <p:grpSp>
        <p:nvGrpSpPr>
          <p:cNvPr id="1082" name="Group 1081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1083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084" name="Group 1083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085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242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130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26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7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8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9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0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1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2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3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4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317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8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9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0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1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2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3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4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5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7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08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9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0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1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2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3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4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5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6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3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127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96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7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8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9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0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1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2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3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4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87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8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9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0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1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2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3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4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5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78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9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0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1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2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3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4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5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6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4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24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66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7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8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9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0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1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2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3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4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57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8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9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0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1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2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3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4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5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48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9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0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1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2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3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4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5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6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6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212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233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4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5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6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7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8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9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0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1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3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224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5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6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7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8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9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0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1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2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4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215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6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7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8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9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0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1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2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3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087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1119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82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203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4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5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6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7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8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9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0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1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94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5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6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7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8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9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0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1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2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4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85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6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7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8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9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0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1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2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3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0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1152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73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4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5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6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7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8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9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0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1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4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5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6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7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8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9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0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1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2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55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6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7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8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9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0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1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2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3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1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1122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43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4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5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6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7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8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9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0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1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3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34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5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6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7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8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9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0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1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2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4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25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6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7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8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9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0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1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2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3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8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1089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1110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1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2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3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4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5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6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7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8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0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1101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2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3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4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5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6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7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8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9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1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1092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3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4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5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6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7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8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9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0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p:sp>
        <p:nvSpPr>
          <p:cNvPr id="341" name="Freeform 255"/>
          <p:cNvSpPr>
            <a:spLocks/>
          </p:cNvSpPr>
          <p:nvPr/>
        </p:nvSpPr>
        <p:spPr bwMode="auto">
          <a:xfrm>
            <a:off x="576860" y="4218803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4" name="Freeform 259"/>
          <p:cNvSpPr>
            <a:spLocks/>
          </p:cNvSpPr>
          <p:nvPr/>
        </p:nvSpPr>
        <p:spPr bwMode="auto">
          <a:xfrm>
            <a:off x="580208" y="5112364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3" name="Freeform 258"/>
          <p:cNvSpPr>
            <a:spLocks/>
          </p:cNvSpPr>
          <p:nvPr/>
        </p:nvSpPr>
        <p:spPr bwMode="auto">
          <a:xfrm>
            <a:off x="577376" y="5333302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2" name="Freeform 257"/>
          <p:cNvSpPr>
            <a:spLocks/>
          </p:cNvSpPr>
          <p:nvPr/>
        </p:nvSpPr>
        <p:spPr bwMode="auto">
          <a:xfrm>
            <a:off x="579956" y="554276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6" name="Oval 345"/>
              <p:cNvSpPr/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6" name="Oval 3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blipFill>
                <a:blip r:embed="rId22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Oval 347"/>
              <p:cNvSpPr/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8" name="Oval 3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blipFill>
                <a:blip r:embed="rId24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Rectangle 267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br>
                  <a:rPr lang="en-US" sz="2200" i="1" dirty="0">
                    <a:latin typeface="Cambria Math" panose="02040503050406030204" pitchFamily="18" charset="0"/>
                  </a:rPr>
                </a:br>
                <a:r>
                  <a:rPr lang="en-US" sz="2200" i="1" dirty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268" name="Rectangle 2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25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9" name="TextBox 268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269" name="TextBox 2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26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9498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346" grpId="0" animBg="1"/>
      <p:bldP spid="348" grpId="0" animBg="1"/>
      <p:bldP spid="268" grpId="0"/>
      <p:bldP spid="26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endParaRPr lang="en-US" sz="2300" i="1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266" y="3290479"/>
                <a:ext cx="4294448" cy="2937627"/>
              </a:xfrm>
              <a:prstGeom prst="rect">
                <a:avLst/>
              </a:prstGeom>
              <a:blipFill>
                <a:blip r:embed="rId4"/>
                <a:stretch>
                  <a:fillRect l="-1839" t="-2686" r="-169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: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</a:rPr>
                  <a:t> </a:t>
                </a:r>
                <a:br>
                  <a:rPr lang="en-US" sz="2300" dirty="0">
                    <a:solidFill>
                      <a:prstClr val="black"/>
                    </a:solidFill>
                  </a:rPr>
                </a:br>
                <a:r>
                  <a:rPr lang="en-US" sz="2300" dirty="0">
                    <a:solidFill>
                      <a:prstClr val="black"/>
                    </a:solidFill>
                  </a:rPr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300" b="0" i="1" smtClean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i="1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300" dirty="0">
                    <a:solidFill>
                      <a:srgbClr val="44546A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2300" dirty="0">
                        <a:solidFill>
                          <a:srgbClr val="44546A"/>
                        </a:solidFill>
                        <a:latin typeface="Cambria Math" panose="02040503050406030204" pitchFamily="18" charset="0"/>
                      </a:rPr>
                      <m:t>Bad</m:t>
                    </m:r>
                    <m:r>
                      <a:rPr lang="en-US" sz="23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26" y="5073944"/>
                <a:ext cx="4572000" cy="1154162"/>
              </a:xfrm>
              <a:prstGeom prst="rect">
                <a:avLst/>
              </a:prstGeom>
              <a:blipFill>
                <a:blip r:embed="rId8"/>
                <a:stretch>
                  <a:fillRect l="-1067" t="-3684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27055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Model-Based Interpolation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400926" y="3290479"/>
            <a:ext cx="4572000" cy="2937627"/>
            <a:chOff x="2400926" y="3290479"/>
            <a:chExt cx="4572000" cy="29376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ontent Placeholder 2"/>
                <p:cNvSpPr txBox="1">
                  <a:spLocks/>
                </p:cNvSpPr>
                <p:nvPr/>
              </p:nvSpPr>
              <p:spPr>
                <a:xfrm>
                  <a:off x="2421266" y="3290479"/>
                  <a:ext cx="4294448" cy="293762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:= </a:t>
                  </a:r>
                  <a14:m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</m:oMath>
                  </a14:m>
                  <a:endParaRPr lang="en-US" sz="2300" i="1" dirty="0">
                    <a:solidFill>
                      <a:prstClr val="black"/>
                    </a:solidFill>
                    <a:latin typeface="Consolas" panose="020B0609020204030204" pitchFamily="49" charset="0"/>
                  </a:endParaRPr>
                </a:p>
                <a:p>
                  <a:pPr marL="0" indent="0">
                    <a:buNone/>
                  </a:pP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while </a:t>
                  </a:r>
                  <a14:m>
                    <m:oMath xmlns:m="http://schemas.openxmlformats.org/officeDocument/2006/math">
                      <m:r>
                        <a:rPr lang="en-US" sz="23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_, </m:t>
                      </m:r>
                      <m:sSup>
                        <m:sSupPr>
                          <m:ctrlPr>
                            <a:rPr lang="en-US" sz="23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counterexample</a:t>
                  </a:r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     to </a:t>
                  </a:r>
                  <a:r>
                    <a:rPr lang="en-US" sz="2300" dirty="0">
                      <a:solidFill>
                        <a:srgbClr val="7030A0"/>
                      </a:solidFill>
                      <a:latin typeface="Consolas" panose="020B0609020204030204" pitchFamily="49" charset="0"/>
                    </a:rPr>
                    <a:t>Inductive</a:t>
                  </a: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:</a:t>
                  </a:r>
                </a:p>
                <a:p>
                  <a:pPr marL="0" indent="0">
                    <a:buNone/>
                  </a:pPr>
                  <a:r>
                    <a:rPr lang="en-US" sz="2300" dirty="0"/>
                    <a:t>       </a:t>
                  </a: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:= </a:t>
                  </a: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∨</m:t>
                      </m:r>
                      <m:r>
                        <a:rPr lang="en-US" sz="23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</m:t>
                      </m:r>
                      <m:r>
                        <a:rPr lang="en-US" sz="23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𝐞𝐫𝐚𝐥𝐢𝐳𝐞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3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3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a14:m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endParaRPr lang="en-US" sz="2300" dirty="0"/>
                </a:p>
              </p:txBody>
            </p:sp>
          </mc:Choice>
          <mc:Fallback xmlns="">
            <p:sp>
              <p:nvSpPr>
                <p:cNvPr id="13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1266" y="3290479"/>
                  <a:ext cx="4294448" cy="2937627"/>
                </a:xfrm>
                <a:prstGeom prst="rect">
                  <a:avLst/>
                </a:prstGeom>
                <a:blipFill>
                  <a:blip r:embed="rId4"/>
                  <a:stretch>
                    <a:fillRect l="-1839" t="-2686" r="-1697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2400926" y="5073944"/>
                  <a:ext cx="4572000" cy="1154162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lvl="0"/>
                  <a14:m>
                    <m:oMath xmlns:m="http://schemas.openxmlformats.org/officeDocument/2006/math">
                      <m:r>
                        <a:rPr lang="en-US" sz="23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𝐠𝐞𝐧𝐞𝐫𝐚𝐥𝐢𝐳𝐞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</a:rPr>
                    <a:t>:</a:t>
                  </a:r>
                  <a:br>
                    <a:rPr lang="en-US" sz="2300" dirty="0">
                      <a:solidFill>
                        <a:prstClr val="black"/>
                      </a:solidFill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</a:rPr>
                    <a:t>       drop literals from </a:t>
                  </a:r>
                  <a14:m>
                    <m:oMath xmlns:m="http://schemas.openxmlformats.org/officeDocument/2006/math"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</a:rPr>
                    <a:t> </a:t>
                  </a:r>
                  <a:br>
                    <a:rPr lang="en-US" sz="2300" dirty="0">
                      <a:solidFill>
                        <a:prstClr val="black"/>
                      </a:solidFill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</a:rPr>
                    <a:t>       while </a:t>
                  </a:r>
                  <a:r>
                    <a:rPr lang="en-US" sz="2300" dirty="0">
                      <a:solidFill>
                        <a:srgbClr val="7030A0"/>
                      </a:solidFill>
                      <a:latin typeface="Consolas" panose="020B0609020204030204" pitchFamily="49" charset="0"/>
                    </a:rPr>
                    <a:t>BMC</a:t>
                  </a:r>
                  <a:r>
                    <a:rPr lang="en-US" sz="2300" dirty="0">
                      <a:solidFill>
                        <a:srgbClr val="44546A"/>
                      </a:solidFill>
                      <a:latin typeface="Consolas" panose="020B0609020204030204" pitchFamily="49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300" b="0" i="1" smtClean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3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r>
                    <a:rPr lang="en-US" sz="2300" dirty="0">
                      <a:solidFill>
                        <a:srgbClr val="44546A"/>
                      </a:solidFill>
                      <a:latin typeface="Consolas" panose="020B0609020204030204" pitchFamily="49" charset="0"/>
                    </a:rPr>
                    <a:t>)</a:t>
                  </a:r>
                  <a14:m>
                    <m:oMath xmlns:m="http://schemas.openxmlformats.org/officeDocument/2006/math">
                      <m:r>
                        <a:rPr lang="en-US" sz="2300" i="1" dirty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Bad</m:t>
                      </m:r>
                      <m:r>
                        <a:rPr lang="en-US" sz="23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∅</m:t>
                      </m:r>
                    </m:oMath>
                  </a14:m>
                  <a:r>
                    <a:rPr lang="en-US" sz="2300" b="1" dirty="0">
                      <a:solidFill>
                        <a:srgbClr val="00B050"/>
                      </a:solidFill>
                    </a:rPr>
                    <a:t> </a:t>
                  </a:r>
                  <a:endParaRPr lang="en-US" sz="2300" dirty="0">
                    <a:solidFill>
                      <a:srgbClr val="44546A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0926" y="5073944"/>
                  <a:ext cx="4572000" cy="1154162"/>
                </a:xfrm>
                <a:prstGeom prst="rect">
                  <a:avLst/>
                </a:prstGeom>
                <a:blipFill>
                  <a:blip r:embed="rId5"/>
                  <a:stretch>
                    <a:fillRect l="-1067" t="-3684"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178442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1.48148E-6 L 0.00139 -0.2777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Understanding Invariant Inference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410633" y="1387252"/>
            <a:ext cx="4572000" cy="2937627"/>
            <a:chOff x="2400926" y="3290479"/>
            <a:chExt cx="4572000" cy="29376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ontent Placeholder 2"/>
                <p:cNvSpPr txBox="1">
                  <a:spLocks/>
                </p:cNvSpPr>
                <p:nvPr/>
              </p:nvSpPr>
              <p:spPr>
                <a:xfrm>
                  <a:off x="2421266" y="3290479"/>
                  <a:ext cx="4294448" cy="293762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:= </a:t>
                  </a:r>
                  <a14:m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𝐼𝑛𝑖𝑡</m:t>
                      </m:r>
                    </m:oMath>
                  </a14:m>
                  <a:endParaRPr lang="en-US" sz="2300" i="1" dirty="0">
                    <a:solidFill>
                      <a:prstClr val="black"/>
                    </a:solidFill>
                    <a:latin typeface="Consolas" panose="020B0609020204030204" pitchFamily="49" charset="0"/>
                  </a:endParaRPr>
                </a:p>
                <a:p>
                  <a:pPr marL="0" indent="0">
                    <a:buNone/>
                  </a:pP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while </a:t>
                  </a:r>
                  <a14:m>
                    <m:oMath xmlns:m="http://schemas.openxmlformats.org/officeDocument/2006/math">
                      <m:r>
                        <a:rPr lang="en-US" sz="23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_, </m:t>
                      </m:r>
                      <m:sSup>
                        <m:sSupPr>
                          <m:ctrlPr>
                            <a:rPr lang="en-US" sz="23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counterexample</a:t>
                  </a:r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     to </a:t>
                  </a:r>
                  <a:r>
                    <a:rPr lang="en-US" sz="2300" dirty="0">
                      <a:solidFill>
                        <a:srgbClr val="7030A0"/>
                      </a:solidFill>
                      <a:latin typeface="Consolas" panose="020B0609020204030204" pitchFamily="49" charset="0"/>
                    </a:rPr>
                    <a:t>Inductive</a:t>
                  </a: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:</a:t>
                  </a:r>
                </a:p>
                <a:p>
                  <a:pPr marL="0" indent="0">
                    <a:buNone/>
                  </a:pPr>
                  <a:r>
                    <a:rPr lang="en-US" sz="2300" dirty="0"/>
                    <a:t>       </a:t>
                  </a: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:= </a:t>
                  </a: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∨</m:t>
                      </m:r>
                      <m:r>
                        <a:rPr lang="en-US" sz="23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</m:t>
                      </m:r>
                      <m:r>
                        <a:rPr lang="en-US" sz="23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𝐞𝐫𝐚𝐥𝐢𝐳𝐞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3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3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a14:m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endParaRPr lang="en-US" sz="2300" dirty="0"/>
                </a:p>
              </p:txBody>
            </p:sp>
          </mc:Choice>
          <mc:Fallback xmlns="">
            <p:sp>
              <p:nvSpPr>
                <p:cNvPr id="13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1266" y="3290479"/>
                  <a:ext cx="4294448" cy="2937627"/>
                </a:xfrm>
                <a:prstGeom prst="rect">
                  <a:avLst/>
                </a:prstGeom>
                <a:blipFill>
                  <a:blip r:embed="rId4"/>
                  <a:stretch>
                    <a:fillRect l="-1983" t="-2692" r="-170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2400926" y="5073944"/>
                  <a:ext cx="4572000" cy="1154162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lvl="0"/>
                  <a14:m>
                    <m:oMath xmlns:m="http://schemas.openxmlformats.org/officeDocument/2006/math">
                      <m:r>
                        <a:rPr lang="en-US" sz="23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𝐠𝐞𝐧𝐞𝐫𝐚𝐥𝐢𝐳𝐞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′)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</a:rPr>
                    <a:t>:</a:t>
                  </a:r>
                  <a:br>
                    <a:rPr lang="en-US" sz="2300" dirty="0">
                      <a:solidFill>
                        <a:prstClr val="black"/>
                      </a:solidFill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</a:rPr>
                    <a:t>       drop literals from </a:t>
                  </a:r>
                  <a14:m>
                    <m:oMath xmlns:m="http://schemas.openxmlformats.org/officeDocument/2006/math"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</a:rPr>
                    <a:t> </a:t>
                  </a:r>
                  <a:br>
                    <a:rPr lang="en-US" sz="2300" dirty="0">
                      <a:solidFill>
                        <a:prstClr val="black"/>
                      </a:solidFill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</a:rPr>
                    <a:t>       while </a:t>
                  </a:r>
                  <a:r>
                    <a:rPr lang="en-US" sz="2300" dirty="0">
                      <a:solidFill>
                        <a:srgbClr val="7030A0"/>
                      </a:solidFill>
                      <a:latin typeface="Consolas" panose="020B0609020204030204" pitchFamily="49" charset="0"/>
                    </a:rPr>
                    <a:t>BMC</a:t>
                  </a:r>
                  <a:r>
                    <a:rPr lang="en-US" sz="2300" dirty="0">
                      <a:solidFill>
                        <a:srgbClr val="44546A"/>
                      </a:solidFill>
                      <a:latin typeface="Consolas" panose="020B0609020204030204" pitchFamily="49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300" b="0" i="1" smtClean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3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r>
                    <a:rPr lang="en-US" sz="2300" dirty="0">
                      <a:solidFill>
                        <a:srgbClr val="44546A"/>
                      </a:solidFill>
                      <a:latin typeface="Consolas" panose="020B0609020204030204" pitchFamily="49" charset="0"/>
                    </a:rPr>
                    <a:t>)</a:t>
                  </a:r>
                  <a14:m>
                    <m:oMath xmlns:m="http://schemas.openxmlformats.org/officeDocument/2006/math">
                      <m:r>
                        <a:rPr lang="en-US" sz="2300" i="1" dirty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Bad</m:t>
                      </m:r>
                      <m:r>
                        <a:rPr lang="en-US" sz="23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∅</m:t>
                      </m:r>
                    </m:oMath>
                  </a14:m>
                  <a:r>
                    <a:rPr lang="en-US" sz="2300" b="1" dirty="0">
                      <a:solidFill>
                        <a:srgbClr val="00B050"/>
                      </a:solidFill>
                    </a:rPr>
                    <a:t> </a:t>
                  </a:r>
                  <a:endParaRPr lang="en-US" sz="2300" dirty="0">
                    <a:solidFill>
                      <a:srgbClr val="44546A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0926" y="5073944"/>
                  <a:ext cx="4572000" cy="1154162"/>
                </a:xfrm>
                <a:prstGeom prst="rect">
                  <a:avLst/>
                </a:prstGeom>
                <a:blipFill>
                  <a:blip r:embed="rId5"/>
                  <a:stretch>
                    <a:fillRect l="-1067" t="-3704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8" name="Straight Connector 7"/>
          <p:cNvCxnSpPr/>
          <p:nvPr/>
        </p:nvCxnSpPr>
        <p:spPr>
          <a:xfrm>
            <a:off x="3713173" y="4271715"/>
            <a:ext cx="292154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4538180" y="4271715"/>
            <a:ext cx="4374481" cy="1594885"/>
            <a:chOff x="4538180" y="4271715"/>
            <a:chExt cx="4374481" cy="1594885"/>
          </a:xfrm>
        </p:grpSpPr>
        <p:cxnSp>
          <p:nvCxnSpPr>
            <p:cNvPr id="9" name="Straight Arrow Connector 8"/>
            <p:cNvCxnSpPr>
              <a:endCxn id="14" idx="0"/>
            </p:cNvCxnSpPr>
            <p:nvPr/>
          </p:nvCxnSpPr>
          <p:spPr>
            <a:xfrm>
              <a:off x="5124893" y="4271715"/>
              <a:ext cx="1600528" cy="76388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4538180" y="5035603"/>
              <a:ext cx="437448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400" dirty="0">
                  <a:solidFill>
                    <a:prstClr val="black"/>
                  </a:solidFill>
                </a:rPr>
                <a:t>The power of rich queries – </a:t>
              </a:r>
              <a:br>
                <a:rPr lang="en-US" sz="2400" dirty="0">
                  <a:solidFill>
                    <a:prstClr val="black"/>
                  </a:solidFill>
                </a:rPr>
              </a:br>
              <a:r>
                <a:rPr lang="en-US" sz="2400" dirty="0">
                  <a:solidFill>
                    <a:prstClr val="black"/>
                  </a:solidFill>
                </a:rPr>
                <a:t>learning-based models</a:t>
              </a:r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2983071" y="3882799"/>
            <a:ext cx="229067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163699" y="3894164"/>
            <a:ext cx="4374481" cy="1996802"/>
            <a:chOff x="163699" y="3894164"/>
            <a:chExt cx="4374481" cy="1996802"/>
          </a:xfrm>
        </p:grpSpPr>
        <p:cxnSp>
          <p:nvCxnSpPr>
            <p:cNvPr id="20" name="Straight Arrow Connector 19"/>
            <p:cNvCxnSpPr>
              <a:endCxn id="21" idx="0"/>
            </p:cNvCxnSpPr>
            <p:nvPr/>
          </p:nvCxnSpPr>
          <p:spPr>
            <a:xfrm flipH="1">
              <a:off x="2350940" y="3894164"/>
              <a:ext cx="1424510" cy="11658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163699" y="5059969"/>
              <a:ext cx="437448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400" dirty="0">
                  <a:solidFill>
                    <a:prstClr val="black"/>
                  </a:solidFill>
                </a:rPr>
                <a:t>Complexity bounds from </a:t>
              </a:r>
              <a:br>
                <a:rPr lang="en-US" sz="2400" dirty="0">
                  <a:solidFill>
                    <a:prstClr val="black"/>
                  </a:solidFill>
                </a:rPr>
              </a:br>
              <a:r>
                <a:rPr lang="en-US" sz="2400" dirty="0">
                  <a:solidFill>
                    <a:prstClr val="black"/>
                  </a:solidFill>
                </a:rPr>
                <a:t>exact classification algorithms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2721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570" y="443625"/>
            <a:ext cx="848478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Understanding Invariant Inference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410633" y="1387252"/>
            <a:ext cx="4572000" cy="2937627"/>
            <a:chOff x="2400926" y="3290479"/>
            <a:chExt cx="4572000" cy="29376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ontent Placeholder 2"/>
                <p:cNvSpPr txBox="1">
                  <a:spLocks/>
                </p:cNvSpPr>
                <p:nvPr/>
              </p:nvSpPr>
              <p:spPr>
                <a:xfrm>
                  <a:off x="2421266" y="3290479"/>
                  <a:ext cx="4294448" cy="293762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:=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a14:m>
                  <a:endPara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endParaRPr>
                </a:p>
                <a:p>
                  <a:pPr marL="0" indent="0">
                    <a:buNone/>
                  </a:pP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while </a:t>
                  </a:r>
                  <a14:m>
                    <m:oMath xmlns:m="http://schemas.openxmlformats.org/officeDocument/2006/math">
                      <m:r>
                        <a:rPr lang="en-US" sz="23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_, </m:t>
                      </m:r>
                      <m:sSup>
                        <m:sSupPr>
                          <m:ctrlPr>
                            <a:rPr lang="en-US" sz="23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counterexample</a:t>
                  </a:r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     to </a:t>
                  </a:r>
                  <a:r>
                    <a:rPr lang="en-US" sz="2300" dirty="0">
                      <a:solidFill>
                        <a:srgbClr val="7030A0"/>
                      </a:solidFill>
                      <a:latin typeface="Consolas" panose="020B0609020204030204" pitchFamily="49" charset="0"/>
                    </a:rPr>
                    <a:t>Inductive</a:t>
                  </a: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:</a:t>
                  </a:r>
                </a:p>
                <a:p>
                  <a:pPr marL="0" indent="0">
                    <a:buNone/>
                  </a:pPr>
                  <a:r>
                    <a:rPr lang="en-US" sz="2300" dirty="0"/>
                    <a:t>       </a:t>
                  </a: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:= </a:t>
                  </a: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∨</m:t>
                      </m:r>
                      <m:r>
                        <a:rPr lang="en-US" sz="23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</m:t>
                      </m:r>
                      <m:r>
                        <a:rPr lang="en-US" sz="23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𝐞𝐫𝐚𝐥𝐢𝐳𝐞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3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3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a14:m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endParaRPr lang="en-US" sz="2300" dirty="0"/>
                </a:p>
              </p:txBody>
            </p:sp>
          </mc:Choice>
          <mc:Fallback xmlns="">
            <p:sp>
              <p:nvSpPr>
                <p:cNvPr id="13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1266" y="3290479"/>
                  <a:ext cx="4294448" cy="2937627"/>
                </a:xfrm>
                <a:prstGeom prst="rect">
                  <a:avLst/>
                </a:prstGeom>
                <a:blipFill>
                  <a:blip r:embed="rId4"/>
                  <a:stretch>
                    <a:fillRect l="-1983" t="-2692" r="-170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2400926" y="5073944"/>
                  <a:ext cx="4572000" cy="1154162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lvl="0"/>
                  <a14:m>
                    <m:oMath xmlns:m="http://schemas.openxmlformats.org/officeDocument/2006/math">
                      <m:r>
                        <a:rPr lang="en-US" sz="23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𝐠𝐞𝐧𝐞𝐫𝐚𝐥𝐢𝐳𝐞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</a:rPr>
                    <a:t>:</a:t>
                  </a:r>
                  <a:br>
                    <a:rPr lang="en-US" sz="2300" dirty="0">
                      <a:solidFill>
                        <a:prstClr val="black"/>
                      </a:solidFill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</a:rPr>
                    <a:t>       drop literals from </a:t>
                  </a:r>
                  <a14:m>
                    <m:oMath xmlns:m="http://schemas.openxmlformats.org/officeDocument/2006/math"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</a:rPr>
                    <a:t> </a:t>
                  </a:r>
                  <a:br>
                    <a:rPr lang="en-US" sz="2300" dirty="0">
                      <a:solidFill>
                        <a:prstClr val="black"/>
                      </a:solidFill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</a:rPr>
                    <a:t>       while </a:t>
                  </a:r>
                  <a:r>
                    <a:rPr lang="en-US" sz="2300" dirty="0">
                      <a:solidFill>
                        <a:srgbClr val="7030A0"/>
                      </a:solidFill>
                      <a:latin typeface="Consolas" panose="020B0609020204030204" pitchFamily="49" charset="0"/>
                    </a:rPr>
                    <a:t>BMC</a:t>
                  </a:r>
                  <a:r>
                    <a:rPr lang="en-US" sz="2300" dirty="0">
                      <a:solidFill>
                        <a:srgbClr val="44546A"/>
                      </a:solidFill>
                      <a:latin typeface="Consolas" panose="020B0609020204030204" pitchFamily="49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300" b="0" i="1" smtClean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3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r>
                    <a:rPr lang="en-US" sz="2300" dirty="0">
                      <a:solidFill>
                        <a:srgbClr val="44546A"/>
                      </a:solidFill>
                      <a:latin typeface="Consolas" panose="020B0609020204030204" pitchFamily="49" charset="0"/>
                    </a:rPr>
                    <a:t>)</a:t>
                  </a:r>
                  <a14:m>
                    <m:oMath xmlns:m="http://schemas.openxmlformats.org/officeDocument/2006/math">
                      <m:r>
                        <a:rPr lang="en-US" sz="2300" i="1" dirty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Bad</m:t>
                      </m:r>
                      <m:r>
                        <a:rPr lang="en-US" sz="23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∅</m:t>
                      </m:r>
                    </m:oMath>
                  </a14:m>
                  <a:r>
                    <a:rPr lang="en-US" sz="2300" b="1" dirty="0">
                      <a:solidFill>
                        <a:srgbClr val="00B050"/>
                      </a:solidFill>
                    </a:rPr>
                    <a:t> </a:t>
                  </a:r>
                  <a:endParaRPr lang="en-US" sz="2300" dirty="0">
                    <a:solidFill>
                      <a:srgbClr val="44546A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0926" y="5073944"/>
                  <a:ext cx="4572000" cy="1154162"/>
                </a:xfrm>
                <a:prstGeom prst="rect">
                  <a:avLst/>
                </a:prstGeom>
                <a:blipFill>
                  <a:blip r:embed="rId5"/>
                  <a:stretch>
                    <a:fillRect l="-1067" t="-3704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8" name="Straight Connector 7"/>
          <p:cNvCxnSpPr/>
          <p:nvPr/>
        </p:nvCxnSpPr>
        <p:spPr>
          <a:xfrm>
            <a:off x="3713173" y="4271715"/>
            <a:ext cx="292154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4538180" y="4271715"/>
            <a:ext cx="4374481" cy="1594885"/>
            <a:chOff x="4538180" y="4271715"/>
            <a:chExt cx="4374481" cy="1594885"/>
          </a:xfrm>
        </p:grpSpPr>
        <p:cxnSp>
          <p:nvCxnSpPr>
            <p:cNvPr id="9" name="Straight Arrow Connector 8"/>
            <p:cNvCxnSpPr>
              <a:endCxn id="14" idx="0"/>
            </p:cNvCxnSpPr>
            <p:nvPr/>
          </p:nvCxnSpPr>
          <p:spPr>
            <a:xfrm>
              <a:off x="5124893" y="4271715"/>
              <a:ext cx="1600528" cy="76388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4538180" y="5035603"/>
              <a:ext cx="437448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400" dirty="0">
                  <a:solidFill>
                    <a:prstClr val="black"/>
                  </a:solidFill>
                </a:rPr>
                <a:t>The power of rich queries – </a:t>
              </a:r>
              <a:br>
                <a:rPr lang="en-US" sz="2400" dirty="0">
                  <a:solidFill>
                    <a:prstClr val="black"/>
                  </a:solidFill>
                </a:rPr>
              </a:br>
              <a:r>
                <a:rPr lang="en-US" sz="2400" dirty="0">
                  <a:solidFill>
                    <a:prstClr val="black"/>
                  </a:solidFill>
                </a:rPr>
                <a:t>learning-based models</a:t>
              </a:r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2983071" y="3882799"/>
            <a:ext cx="221198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163699" y="3894164"/>
            <a:ext cx="4374481" cy="1996802"/>
            <a:chOff x="163699" y="3894164"/>
            <a:chExt cx="4374481" cy="1996802"/>
          </a:xfrm>
        </p:grpSpPr>
        <p:cxnSp>
          <p:nvCxnSpPr>
            <p:cNvPr id="20" name="Straight Arrow Connector 19"/>
            <p:cNvCxnSpPr>
              <a:endCxn id="21" idx="0"/>
            </p:cNvCxnSpPr>
            <p:nvPr/>
          </p:nvCxnSpPr>
          <p:spPr>
            <a:xfrm flipH="1">
              <a:off x="2350940" y="3894164"/>
              <a:ext cx="1424510" cy="11658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163699" y="5059969"/>
              <a:ext cx="437448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400" dirty="0">
                  <a:solidFill>
                    <a:prstClr val="black"/>
                  </a:solidFill>
                </a:rPr>
                <a:t>Complexity bounds from </a:t>
              </a:r>
              <a:br>
                <a:rPr lang="en-US" sz="2400" dirty="0">
                  <a:solidFill>
                    <a:prstClr val="black"/>
                  </a:solidFill>
                </a:rPr>
              </a:br>
              <a:r>
                <a:rPr lang="en-US" sz="2400" dirty="0">
                  <a:solidFill>
                    <a:prstClr val="black"/>
                  </a:solidFill>
                </a:rPr>
                <a:t>exact classification algorithms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85561" y="1362886"/>
            <a:ext cx="8686798" cy="3783272"/>
          </a:xfrm>
          <a:prstGeom prst="rect">
            <a:avLst/>
          </a:prstGeom>
          <a:solidFill>
            <a:schemeClr val="bg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842" name="Group 841"/>
          <p:cNvGrpSpPr/>
          <p:nvPr/>
        </p:nvGrpSpPr>
        <p:grpSpPr>
          <a:xfrm>
            <a:off x="4664489" y="1229098"/>
            <a:ext cx="4086815" cy="3025030"/>
            <a:chOff x="259183" y="1509744"/>
            <a:chExt cx="4086815" cy="3025030"/>
          </a:xfrm>
        </p:grpSpPr>
        <p:sp>
          <p:nvSpPr>
            <p:cNvPr id="843" name="Content Placeholder 1"/>
            <p:cNvSpPr txBox="1">
              <a:spLocks/>
            </p:cNvSpPr>
            <p:nvPr/>
          </p:nvSpPr>
          <p:spPr>
            <a:xfrm>
              <a:off x="259183" y="1509744"/>
              <a:ext cx="4086815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3200" dirty="0"/>
                <a:t>Exact Concept Learning</a:t>
              </a:r>
            </a:p>
          </p:txBody>
        </p:sp>
        <p:pic>
          <p:nvPicPr>
            <p:cNvPr id="844" name="Picture 84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845" name="Rectangle 84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6" name="Rectangle 845"/>
          <p:cNvSpPr/>
          <p:nvPr/>
        </p:nvSpPr>
        <p:spPr>
          <a:xfrm>
            <a:off x="4734120" y="1204732"/>
            <a:ext cx="4137230" cy="312014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Content Placeholder 1"/>
          <p:cNvSpPr txBox="1">
            <a:spLocks/>
          </p:cNvSpPr>
          <p:nvPr/>
        </p:nvSpPr>
        <p:spPr>
          <a:xfrm>
            <a:off x="624021" y="121464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</a:p>
        </p:txBody>
      </p:sp>
      <p:grpSp>
        <p:nvGrpSpPr>
          <p:cNvPr id="292" name="Group 29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93" name="Group 292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556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557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94" name="Group 29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30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305" name="Group 30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306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463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526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547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8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9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0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1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2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3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4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5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527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538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9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0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1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2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3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4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5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6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528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529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0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1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2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3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4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5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6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7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464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496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517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8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9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0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1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2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3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4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5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97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508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9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0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1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2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3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4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5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6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98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499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0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1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2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3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4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5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6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7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465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466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487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8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9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0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1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2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3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4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5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67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478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79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0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1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2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3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4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5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6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68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469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70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71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72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73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74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75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76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77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307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433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454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5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6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7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8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9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0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1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2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434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445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46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47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48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49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0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1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2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3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435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436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37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38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39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40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41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42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43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44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308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340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403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424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5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6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7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8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9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0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1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2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04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415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6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7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8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9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0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1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2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3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05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406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7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8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9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0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1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2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3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4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341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373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394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5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6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7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8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9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0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1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2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374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385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6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7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8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9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0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1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2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3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375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376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7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8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9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0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1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2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3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4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342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343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364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5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6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7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8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9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0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1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2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344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355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56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57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58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59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0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1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2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3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345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346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47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48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49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50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51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52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53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54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309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310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331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2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3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4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5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6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7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8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9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311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322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3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4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5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6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7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8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9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0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312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313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14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15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16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17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18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19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0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1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295" name="Group 294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302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303" name="Picture 264"/>
              <p:cNvPicPr>
                <a:picLocks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29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29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29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300" name="Oval 29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1" name="Oval 30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753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6" grpId="0" animBg="1"/>
      <p:bldP spid="291" grpId="0"/>
      <p:bldP spid="55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263591" y="2457062"/>
            <a:ext cx="1486657" cy="1499309"/>
            <a:chOff x="6104858" y="2716391"/>
            <a:chExt cx="1486657" cy="149930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649061" y="3320132"/>
                  <a:ext cx="3791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7914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Box 7"/>
          <p:cNvSpPr txBox="1"/>
          <p:nvPr/>
        </p:nvSpPr>
        <p:spPr>
          <a:xfrm>
            <a:off x="941618" y="1756115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learning algorithm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6088" y="1756115"/>
            <a:ext cx="782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oracle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2274672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b="0" dirty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blipFill>
                <a:blip r:embed="rId6"/>
                <a:stretch>
                  <a:fillRect l="-18699" t="-28261" r="-18699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2637412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2521" y="2321456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059392" y="3020181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59391" y="3446721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32982" y="3068218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b="0" dirty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blipFill>
                <a:blip r:embed="rId7"/>
                <a:stretch>
                  <a:fillRect l="-18548" t="-28889" r="-18548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Content Placeholder 2"/>
          <p:cNvSpPr txBox="1">
            <a:spLocks/>
          </p:cNvSpPr>
          <p:nvPr/>
        </p:nvSpPr>
        <p:spPr bwMode="auto">
          <a:xfrm>
            <a:off x="491653" y="5766125"/>
            <a:ext cx="8430156" cy="34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[ML’87]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 </a:t>
            </a:r>
            <a:r>
              <a:rPr lang="en-US" sz="1600" dirty="0"/>
              <a:t>Queries and Concept Learning. </a:t>
            </a:r>
            <a:r>
              <a:rPr lang="en-US" sz="1600" dirty="0" err="1"/>
              <a:t>Angluin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Exact Concept Learning with Equivalence &amp; Membership Queries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3059391" y="3832426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3059390" y="4195166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06975" y="3880463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blipFill>
                <a:blip r:embed="rId8"/>
                <a:stretch>
                  <a:fillRect l="-13143" t="-28889" r="-13143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176892" y="4157462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42" y="2457062"/>
            <a:ext cx="1372762" cy="1486578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4724729" y="2556164"/>
            <a:ext cx="1712210" cy="2434338"/>
            <a:chOff x="4724729" y="2556164"/>
            <a:chExt cx="1712210" cy="2434338"/>
          </a:xfrm>
        </p:grpSpPr>
        <p:sp>
          <p:nvSpPr>
            <p:cNvPr id="25" name="Content Placeholder 2"/>
            <p:cNvSpPr txBox="1">
              <a:spLocks/>
            </p:cNvSpPr>
            <p:nvPr/>
          </p:nvSpPr>
          <p:spPr>
            <a:xfrm>
              <a:off x="4724729" y="4569939"/>
              <a:ext cx="1712210" cy="42056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>
                  <a:solidFill>
                    <a:srgbClr val="7030A0"/>
                  </a:solidFill>
                </a:rPr>
                <a:t>Equivalence</a:t>
              </a:r>
              <a:br>
                <a:rPr lang="en-US" sz="2400" dirty="0">
                  <a:solidFill>
                    <a:srgbClr val="7030A0"/>
                  </a:solidFill>
                </a:rPr>
              </a:br>
              <a:endParaRPr lang="en-US" sz="2400" dirty="0">
                <a:solidFill>
                  <a:srgbClr val="7030A0"/>
                </a:solidFill>
              </a:endParaRPr>
            </a:p>
          </p:txBody>
        </p:sp>
        <p:cxnSp>
          <p:nvCxnSpPr>
            <p:cNvPr id="26" name="Straight Arrow Connector 25"/>
            <p:cNvCxnSpPr>
              <a:stCxn id="25" idx="0"/>
            </p:cNvCxnSpPr>
            <p:nvPr/>
          </p:nvCxnSpPr>
          <p:spPr>
            <a:xfrm flipH="1" flipV="1">
              <a:off x="5321147" y="3307024"/>
              <a:ext cx="259687" cy="126291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25" idx="0"/>
            </p:cNvCxnSpPr>
            <p:nvPr/>
          </p:nvCxnSpPr>
          <p:spPr>
            <a:xfrm flipH="1" flipV="1">
              <a:off x="5371225" y="2556164"/>
              <a:ext cx="209609" cy="201377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674129" y="3917653"/>
            <a:ext cx="1967153" cy="1072850"/>
            <a:chOff x="2674129" y="3917653"/>
            <a:chExt cx="1967153" cy="1072850"/>
          </a:xfrm>
        </p:grpSpPr>
        <p:sp>
          <p:nvSpPr>
            <p:cNvPr id="29" name="Content Placeholder 2"/>
            <p:cNvSpPr txBox="1">
              <a:spLocks/>
            </p:cNvSpPr>
            <p:nvPr/>
          </p:nvSpPr>
          <p:spPr>
            <a:xfrm>
              <a:off x="2674129" y="4569940"/>
              <a:ext cx="1967153" cy="42056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400" dirty="0">
                  <a:solidFill>
                    <a:srgbClr val="7030A0"/>
                  </a:solidFill>
                </a:rPr>
                <a:t>Membership</a:t>
              </a:r>
              <a:br>
                <a:rPr lang="en-US" sz="2400" dirty="0">
                  <a:solidFill>
                    <a:srgbClr val="7030A0"/>
                  </a:solidFill>
                </a:rPr>
              </a:br>
              <a:endParaRPr lang="en-US" sz="2400" dirty="0">
                <a:solidFill>
                  <a:srgbClr val="7030A0"/>
                </a:solidFill>
              </a:endParaRPr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>
            <a:xfrm flipV="1">
              <a:off x="3657706" y="3917653"/>
              <a:ext cx="360823" cy="652287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92696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271"/>
    </mc:Choice>
    <mc:Fallback xmlns="">
      <p:transition spd="slow" advTm="44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20" grpId="0"/>
      <p:bldP spid="21" grpId="0"/>
      <p:bldP spid="37" grpId="0"/>
      <p:bldP spid="38" grpId="0"/>
      <p:bldP spid="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41618" y="1756115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learning algorithm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2274672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b="0" dirty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blipFill>
                <a:blip r:embed="rId6"/>
                <a:stretch>
                  <a:fillRect l="-18699" t="-28261" r="-18699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2637412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2521" y="2321456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059392" y="3020181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59391" y="3446721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32982" y="3068218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b="0" dirty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blipFill>
                <a:blip r:embed="rId7"/>
                <a:stretch>
                  <a:fillRect l="-18548" t="-28889" r="-18548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Invariant Inference with </a:t>
            </a:r>
            <a:br>
              <a:rPr lang="en-US" dirty="0"/>
            </a:br>
            <a:r>
              <a:rPr lang="en-US" dirty="0"/>
              <a:t>Equivalence &amp; Membership Queries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3059391" y="3832426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3059390" y="4195166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06975" y="3880463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blipFill>
                <a:blip r:embed="rId8"/>
                <a:stretch>
                  <a:fillRect l="-13143" t="-28889" r="-13143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176892" y="4157462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42" y="2457062"/>
            <a:ext cx="1372762" cy="1486578"/>
          </a:xfrm>
          <a:prstGeom prst="rect">
            <a:avLst/>
          </a:prstGeom>
        </p:spPr>
      </p:pic>
      <p:sp>
        <p:nvSpPr>
          <p:cNvPr id="44" name="Content Placeholder 2"/>
          <p:cNvSpPr txBox="1">
            <a:spLocks/>
          </p:cNvSpPr>
          <p:nvPr/>
        </p:nvSpPr>
        <p:spPr bwMode="auto">
          <a:xfrm>
            <a:off x="491652" y="6067622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[CAV’14] ICE: A Robust Framework for Learning Invariants. Garg,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Löding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Madhusudan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Neider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263591" y="2457062"/>
            <a:ext cx="1486657" cy="1499309"/>
            <a:chOff x="6104858" y="2716391"/>
            <a:chExt cx="1486657" cy="14993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6649061" y="3320132"/>
                  <a:ext cx="26148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261482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Rectangular Callout 25"/>
          <p:cNvSpPr/>
          <p:nvPr/>
        </p:nvSpPr>
        <p:spPr>
          <a:xfrm>
            <a:off x="6539188" y="4010834"/>
            <a:ext cx="2428189" cy="695986"/>
          </a:xfrm>
          <a:prstGeom prst="wedgeRectCallout">
            <a:avLst>
              <a:gd name="adj1" fmla="val -22668"/>
              <a:gd name="adj2" fmla="val -7630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Need to implement this </a:t>
            </a:r>
          </a:p>
        </p:txBody>
      </p:sp>
      <p:sp>
        <p:nvSpPr>
          <p:cNvPr id="45" name="Rectangular Callout 44"/>
          <p:cNvSpPr/>
          <p:nvPr/>
        </p:nvSpPr>
        <p:spPr>
          <a:xfrm>
            <a:off x="245940" y="4017518"/>
            <a:ext cx="2428189" cy="695986"/>
          </a:xfrm>
          <a:prstGeom prst="wedgeRectCallout">
            <a:avLst>
              <a:gd name="adj1" fmla="val -22668"/>
              <a:gd name="adj2" fmla="val -7630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Need to implement this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729159" y="3129028"/>
            <a:ext cx="420320" cy="391579"/>
            <a:chOff x="6729159" y="3129028"/>
            <a:chExt cx="420320" cy="391579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6729159" y="3129028"/>
              <a:ext cx="420320" cy="39157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 flipV="1">
              <a:off x="6729159" y="3129028"/>
              <a:ext cx="400984" cy="38705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832384" y="2593542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2384" y="2593542"/>
                <a:ext cx="330219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6606088" y="1756115"/>
            <a:ext cx="782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oracle</a:t>
            </a:r>
          </a:p>
        </p:txBody>
      </p:sp>
    </p:spTree>
    <p:extLst>
      <p:ext uri="{BB962C8B-B14F-4D97-AF65-F5344CB8AC3E}">
        <p14:creationId xmlns:p14="http://schemas.microsoft.com/office/powerpoint/2010/main" val="302198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6" grpId="0" animBg="1"/>
      <p:bldP spid="45" grpId="0" animBg="1"/>
      <p:bldP spid="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320839" y="1587032"/>
            <a:ext cx="1486657" cy="1499309"/>
            <a:chOff x="6104858" y="2716391"/>
            <a:chExt cx="1486657" cy="1499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/>
          <p:cNvSpPr txBox="1"/>
          <p:nvPr/>
        </p:nvSpPr>
        <p:spPr>
          <a:xfrm>
            <a:off x="751118" y="1229161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inference algorithm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04454" y="1221387"/>
            <a:ext cx="2719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inductiveness-query oracle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868893" y="1747718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90643" y="1389839"/>
                <a:ext cx="1263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inductive?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643" y="1389839"/>
                <a:ext cx="1263551" cy="276999"/>
              </a:xfrm>
              <a:prstGeom prst="rect">
                <a:avLst/>
              </a:prstGeom>
              <a:blipFill>
                <a:blip r:embed="rId5"/>
                <a:stretch>
                  <a:fillRect l="-4831" t="-28889" r="-12077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V="1">
            <a:off x="2868892" y="2110458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42021" y="1794502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868892" y="2737778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868891" y="3100518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08153" y="2084487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13959" y="2177863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959" y="2177863"/>
                <a:ext cx="790345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669943" y="2172567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9943" y="2172567"/>
                <a:ext cx="790345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654273" y="2396842"/>
                <a:ext cx="13310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 inductive?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273" y="2396842"/>
                <a:ext cx="1331070" cy="276999"/>
              </a:xfrm>
              <a:prstGeom prst="rect">
                <a:avLst/>
              </a:prstGeom>
              <a:blipFill>
                <a:blip r:embed="rId8"/>
                <a:stretch>
                  <a:fillRect l="-4566" t="-28261" r="-10959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491653" y="6071982"/>
            <a:ext cx="8430156" cy="64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[CAV’14]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 </a:t>
            </a:r>
            <a:r>
              <a:rPr lang="en-US" sz="1600" dirty="0"/>
              <a:t>ICE: A Robust Framework for Learning Invariants. Garg, </a:t>
            </a:r>
            <a:r>
              <a:rPr lang="en-US" sz="1600" dirty="0" err="1"/>
              <a:t>Löding</a:t>
            </a:r>
            <a:r>
              <a:rPr lang="en-US" sz="1600" dirty="0"/>
              <a:t>, </a:t>
            </a:r>
            <a:r>
              <a:rPr lang="en-US" sz="1600" dirty="0" err="1"/>
              <a:t>Madhusudan</a:t>
            </a:r>
            <a:r>
              <a:rPr lang="en-US" sz="1600" dirty="0"/>
              <a:t>, </a:t>
            </a:r>
            <a:r>
              <a:rPr lang="en-US" sz="1600" dirty="0" err="1"/>
              <a:t>Neider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42482" y="2785815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000171" y="4573657"/>
            <a:ext cx="74131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solidFill>
                  <a:srgbClr val="C00000"/>
                </a:solidFill>
              </a:rPr>
              <a:t>Complexity</a:t>
            </a:r>
            <a:r>
              <a:rPr lang="en-US" sz="2800" dirty="0">
                <a:solidFill>
                  <a:srgbClr val="C00000"/>
                </a:solidFill>
              </a:rPr>
              <a:t>: </a:t>
            </a:r>
            <a:r>
              <a:rPr lang="en-US" sz="2800" dirty="0"/>
              <a:t># inductiveness queries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/>
              <a:t>worst case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amongst possible counterexamples</a:t>
            </a:r>
            <a:endParaRPr lang="en-US" sz="2800" b="1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Inductiveness-Query Model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39" y="1723021"/>
            <a:ext cx="1306378" cy="1414691"/>
          </a:xfrm>
          <a:prstGeom prst="rect">
            <a:avLst/>
          </a:prstGeom>
        </p:spPr>
      </p:pic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1057676" y="3464545"/>
            <a:ext cx="7298109" cy="9948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Algorithms cannot access the transition relation directly, only perform inductiveness queries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ular Callout 31"/>
              <p:cNvSpPr/>
              <p:nvPr/>
            </p:nvSpPr>
            <p:spPr>
              <a:xfrm>
                <a:off x="191544" y="2574827"/>
                <a:ext cx="2950477" cy="893325"/>
              </a:xfrm>
              <a:prstGeom prst="wedgeRectCallout">
                <a:avLst>
                  <a:gd name="adj1" fmla="val 81771"/>
                  <a:gd name="adj2" fmla="val 9527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:r>
                  <a:rPr lang="en-US" sz="2000" kern="0" dirty="0">
                    <a:solidFill>
                      <a:srgbClr val="000000"/>
                    </a:solidFill>
                    <a:cs typeface="Arial"/>
                  </a:rPr>
                  <a:t>Transition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(</m:t>
                    </m:r>
                    <m:r>
                      <a:rPr lang="en-U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𝜎</m:t>
                    </m:r>
                    <m:r>
                      <a:rPr lang="en-U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,</m:t>
                    </m:r>
                    <m:sSup>
                      <m:sSupPr>
                        <m:ctrlP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𝜎</m:t>
                        </m:r>
                      </m:e>
                      <m:sup>
                        <m:r>
                          <a:rPr lang="en-US" sz="20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′</m:t>
                        </m:r>
                      </m:sup>
                    </m:sSup>
                    <m:r>
                      <a:rPr lang="en-U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)</m:t>
                    </m:r>
                  </m:oMath>
                </a14:m>
                <a:r>
                  <a:rPr lang="en-US" sz="2000" kern="0" dirty="0">
                    <a:solidFill>
                      <a:srgbClr val="000000"/>
                    </a:solidFill>
                    <a:cs typeface="Arial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𝛿</m:t>
                    </m:r>
                  </m:oMath>
                </a14:m>
                <a:r>
                  <a:rPr lang="en-US" sz="2000" kern="0" dirty="0">
                    <a:solidFill>
                      <a:srgbClr val="000000"/>
                    </a:solidFill>
                    <a:cs typeface="Arial"/>
                  </a:rPr>
                  <a:t> </a:t>
                </a:r>
                <a:r>
                  <a:rPr lang="en-US" sz="2000" kern="0" dirty="0" err="1">
                    <a:solidFill>
                      <a:srgbClr val="000000"/>
                    </a:solidFill>
                    <a:cs typeface="Arial"/>
                  </a:rPr>
                  <a:t>s.t.</a:t>
                </a:r>
                <a:r>
                  <a:rPr lang="en-US" sz="2000" kern="0" dirty="0">
                    <a:solidFill>
                      <a:srgbClr val="000000"/>
                    </a:solidFill>
                    <a:cs typeface="Arial"/>
                  </a:rPr>
                  <a:t> </a:t>
                </a:r>
                <a:br>
                  <a:rPr lang="en-US" sz="2000" kern="0" dirty="0">
                    <a:solidFill>
                      <a:srgbClr val="000000"/>
                    </a:solidFill>
                    <a:cs typeface="Arial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𝜎</m:t>
                      </m:r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⊨</m:t>
                      </m:r>
                      <m:sSub>
                        <m:sSubPr>
                          <m:ctrlP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𝛼</m:t>
                          </m:r>
                        </m:e>
                        <m:sub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𝑖</m:t>
                          </m:r>
                        </m:sub>
                      </m:sSub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, </m:t>
                      </m:r>
                      <m:sSup>
                        <m:sSupPr>
                          <m:ctrlP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p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   </m:t>
                          </m:r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𝜎</m:t>
                          </m:r>
                        </m:e>
                        <m:sup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′</m:t>
                          </m:r>
                        </m:sup>
                      </m:sSup>
                      <m:r>
                        <a:rPr lang="en-US" sz="20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⊨¬</m:t>
                      </m:r>
                      <m:sSub>
                        <m:sSubPr>
                          <m:ctrlP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𝛼</m:t>
                          </m:r>
                        </m:e>
                        <m:sub>
                          <m:r>
                            <a:rPr lang="en-US" sz="20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kern="0" dirty="0">
                  <a:solidFill>
                    <a:srgbClr val="000000"/>
                  </a:solidFill>
                  <a:cs typeface="Arial"/>
                </a:endParaRPr>
              </a:p>
            </p:txBody>
          </p:sp>
        </mc:Choice>
        <mc:Fallback xmlns="">
          <p:sp>
            <p:nvSpPr>
              <p:cNvPr id="32" name="Rectangular Callout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4" y="2574827"/>
                <a:ext cx="2950477" cy="893325"/>
              </a:xfrm>
              <a:prstGeom prst="wedgeRectCallout">
                <a:avLst>
                  <a:gd name="adj1" fmla="val 81771"/>
                  <a:gd name="adj2" fmla="val 9527"/>
                </a:avLst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38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/>
      <p:bldP spid="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320839" y="1587032"/>
            <a:ext cx="1486657" cy="1499309"/>
            <a:chOff x="6104858" y="2716391"/>
            <a:chExt cx="1486657" cy="1499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/>
          <p:cNvSpPr txBox="1"/>
          <p:nvPr/>
        </p:nvSpPr>
        <p:spPr>
          <a:xfrm>
            <a:off x="751118" y="1229161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inference algorithm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04454" y="1221387"/>
            <a:ext cx="2719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inductiveness-query oracle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868893" y="1747718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90643" y="1389839"/>
                <a:ext cx="1263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inductive?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643" y="1389839"/>
                <a:ext cx="1263551" cy="276999"/>
              </a:xfrm>
              <a:prstGeom prst="rect">
                <a:avLst/>
              </a:prstGeom>
              <a:blipFill>
                <a:blip r:embed="rId5"/>
                <a:stretch>
                  <a:fillRect l="-4831" t="-28889" r="-12077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V="1">
            <a:off x="2868892" y="2110458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42021" y="1794502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868892" y="2737778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08153" y="2084487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13959" y="2177863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959" y="2177863"/>
                <a:ext cx="790345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669943" y="2172567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9943" y="2172567"/>
                <a:ext cx="790345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654273" y="2396842"/>
                <a:ext cx="13310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 inductive?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273" y="2396842"/>
                <a:ext cx="1331070" cy="276999"/>
              </a:xfrm>
              <a:prstGeom prst="rect">
                <a:avLst/>
              </a:prstGeom>
              <a:blipFill>
                <a:blip r:embed="rId8"/>
                <a:stretch>
                  <a:fillRect l="-4566" t="-28261" r="-10959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142482" y="2785815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Inductiveness-Query Model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39" y="1723021"/>
            <a:ext cx="1306378" cy="141469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112244" y="3437030"/>
            <a:ext cx="4572000" cy="2937627"/>
            <a:chOff x="2400926" y="3290479"/>
            <a:chExt cx="4572000" cy="29376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Content Placeholder 2"/>
                <p:cNvSpPr txBox="1">
                  <a:spLocks/>
                </p:cNvSpPr>
                <p:nvPr/>
              </p:nvSpPr>
              <p:spPr>
                <a:xfrm>
                  <a:off x="2421266" y="3290479"/>
                  <a:ext cx="4294448" cy="2937627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txBody>
                <a:bodyPr vert="horz" lIns="91440" tIns="45720" rIns="91440" bIns="45720" rtlCol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 typeface="Arial" panose="020B0604020202020204" pitchFamily="34" charset="0"/>
                    <a:buNone/>
                  </a:pP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:=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false</m:t>
                      </m:r>
                    </m:oMath>
                  </a14:m>
                  <a:endPara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endParaRPr>
                </a:p>
                <a:p>
                  <a:pPr marL="0" indent="0">
                    <a:buNone/>
                  </a:pP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while </a:t>
                  </a:r>
                  <a14:m>
                    <m:oMath xmlns:m="http://schemas.openxmlformats.org/officeDocument/2006/math">
                      <m:r>
                        <a:rPr lang="en-US" sz="23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_, </m:t>
                      </m:r>
                      <m:sSup>
                        <m:sSupPr>
                          <m:ctrlPr>
                            <a:rPr lang="en-US" sz="23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3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counterexample</a:t>
                  </a:r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     to </a:t>
                  </a:r>
                  <a:r>
                    <a:rPr lang="en-US" sz="2300" dirty="0">
                      <a:solidFill>
                        <a:srgbClr val="7030A0"/>
                      </a:solidFill>
                      <a:latin typeface="Consolas" panose="020B0609020204030204" pitchFamily="49" charset="0"/>
                    </a:rPr>
                    <a:t>Inductive</a:t>
                  </a:r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sz="23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3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3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:</a:t>
                  </a:r>
                </a:p>
                <a:p>
                  <a:pPr marL="0" indent="0">
                    <a:buNone/>
                  </a:pPr>
                  <a:r>
                    <a:rPr lang="en-US" sz="2300" dirty="0"/>
                    <a:t>       </a:t>
                  </a: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  <a:t> := </a:t>
                  </a:r>
                  <a14:m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3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∨</m:t>
                      </m:r>
                      <m:r>
                        <a:rPr lang="en-US" sz="23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</m:t>
                      </m:r>
                      <m:r>
                        <a:rPr lang="en-US" sz="2300" b="1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𝐞𝐫𝐚𝐥𝐢𝐳𝐞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3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3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a14:m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br>
                    <a: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rPr>
                  </a:br>
                  <a:endParaRPr lang="en-US" sz="2300" dirty="0"/>
                </a:p>
              </p:txBody>
            </p:sp>
          </mc:Choice>
          <mc:Fallback xmlns="">
            <p:sp>
              <p:nvSpPr>
                <p:cNvPr id="28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1266" y="3290479"/>
                  <a:ext cx="4294448" cy="2937627"/>
                </a:xfrm>
                <a:prstGeom prst="rect">
                  <a:avLst/>
                </a:prstGeom>
                <a:blipFill>
                  <a:blip r:embed="rId10"/>
                  <a:stretch>
                    <a:fillRect l="-1983" t="-2686" r="-1700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/>
                <p:cNvSpPr/>
                <p:nvPr/>
              </p:nvSpPr>
              <p:spPr>
                <a:xfrm>
                  <a:off x="2400926" y="5073944"/>
                  <a:ext cx="4572000" cy="1154162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lvl="0"/>
                  <a14:m>
                    <m:oMath xmlns:m="http://schemas.openxmlformats.org/officeDocument/2006/math">
                      <m:r>
                        <a:rPr lang="en-US" sz="23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𝐠𝐞𝐧𝐞𝐫𝐚𝐥𝐢𝐳𝐞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</a:rPr>
                    <a:t>:</a:t>
                  </a:r>
                  <a:br>
                    <a:rPr lang="en-US" sz="2300" dirty="0">
                      <a:solidFill>
                        <a:prstClr val="black"/>
                      </a:solidFill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</a:rPr>
                    <a:t>       drop literals from </a:t>
                  </a:r>
                  <a14:m>
                    <m:oMath xmlns:m="http://schemas.openxmlformats.org/officeDocument/2006/math"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</m:oMath>
                  </a14:m>
                  <a:r>
                    <a:rPr lang="en-US" sz="2300" dirty="0">
                      <a:solidFill>
                        <a:prstClr val="black"/>
                      </a:solidFill>
                    </a:rPr>
                    <a:t> </a:t>
                  </a:r>
                  <a:br>
                    <a:rPr lang="en-US" sz="2300" dirty="0">
                      <a:solidFill>
                        <a:prstClr val="black"/>
                      </a:solidFill>
                    </a:rPr>
                  </a:br>
                  <a:r>
                    <a:rPr lang="en-US" sz="2300" dirty="0">
                      <a:solidFill>
                        <a:prstClr val="black"/>
                      </a:solidFill>
                    </a:rPr>
                    <a:t>       while </a:t>
                  </a:r>
                  <a:r>
                    <a:rPr lang="en-US" sz="2300" dirty="0">
                      <a:solidFill>
                        <a:srgbClr val="7030A0"/>
                      </a:solidFill>
                      <a:latin typeface="Consolas" panose="020B0609020204030204" pitchFamily="49" charset="0"/>
                    </a:rPr>
                    <a:t>BMC</a:t>
                  </a:r>
                  <a:r>
                    <a:rPr lang="en-US" sz="2300" dirty="0">
                      <a:solidFill>
                        <a:srgbClr val="44546A"/>
                      </a:solidFill>
                      <a:latin typeface="Consolas" panose="020B0609020204030204" pitchFamily="49" charset="0"/>
                    </a:rPr>
                    <a:t>(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0" i="1" smtClean="0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2300" b="0" i="1" smtClean="0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44546A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300" i="1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r>
                    <a:rPr lang="en-US" sz="2300" dirty="0">
                      <a:solidFill>
                        <a:srgbClr val="44546A"/>
                      </a:solidFill>
                      <a:latin typeface="Consolas" panose="020B0609020204030204" pitchFamily="49" charset="0"/>
                    </a:rPr>
                    <a:t>)</a:t>
                  </a:r>
                  <a14:m>
                    <m:oMath xmlns:m="http://schemas.openxmlformats.org/officeDocument/2006/math">
                      <m:r>
                        <a:rPr lang="en-US" sz="2300" i="1" dirty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en-US" sz="2300" dirty="0">
                          <a:solidFill>
                            <a:srgbClr val="44546A"/>
                          </a:solidFill>
                          <a:latin typeface="Cambria Math" panose="02040503050406030204" pitchFamily="18" charset="0"/>
                        </a:rPr>
                        <m:t>Bad</m:t>
                      </m:r>
                      <m:r>
                        <a:rPr lang="en-US" sz="23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3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∅</m:t>
                      </m:r>
                    </m:oMath>
                  </a14:m>
                  <a:r>
                    <a:rPr lang="en-US" sz="2300" b="1" dirty="0">
                      <a:solidFill>
                        <a:srgbClr val="00B050"/>
                      </a:solidFill>
                    </a:rPr>
                    <a:t> </a:t>
                  </a:r>
                  <a:endParaRPr lang="en-US" sz="2300" dirty="0">
                    <a:solidFill>
                      <a:srgbClr val="44546A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0926" y="5073944"/>
                  <a:ext cx="4572000" cy="1154162"/>
                </a:xfrm>
                <a:prstGeom prst="rect">
                  <a:avLst/>
                </a:prstGeom>
                <a:blipFill>
                  <a:blip r:embed="rId11"/>
                  <a:stretch>
                    <a:fillRect l="-1067" t="-3684"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Rectangle 33"/>
          <p:cNvSpPr/>
          <p:nvPr/>
        </p:nvSpPr>
        <p:spPr>
          <a:xfrm>
            <a:off x="2105243" y="3877575"/>
            <a:ext cx="3279258" cy="34857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647505" y="4226150"/>
            <a:ext cx="2169042" cy="36050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363490" y="5934031"/>
            <a:ext cx="3021011" cy="42124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Line Callout 1 40"/>
          <p:cNvSpPr/>
          <p:nvPr/>
        </p:nvSpPr>
        <p:spPr>
          <a:xfrm>
            <a:off x="5568817" y="5511481"/>
            <a:ext cx="3252887" cy="606755"/>
          </a:xfrm>
          <a:prstGeom prst="borderCallout1">
            <a:avLst>
              <a:gd name="adj1" fmla="val 49313"/>
              <a:gd name="adj2" fmla="val 159"/>
              <a:gd name="adj3" fmla="val 70363"/>
              <a:gd name="adj4" fmla="val -14308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?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2868891" y="3100518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571698" y="3257450"/>
            <a:ext cx="3252887" cy="1058011"/>
            <a:chOff x="5571698" y="3257450"/>
            <a:chExt cx="3252887" cy="1058011"/>
          </a:xfrm>
        </p:grpSpPr>
        <p:grpSp>
          <p:nvGrpSpPr>
            <p:cNvPr id="13" name="Group 12"/>
            <p:cNvGrpSpPr/>
            <p:nvPr/>
          </p:nvGrpSpPr>
          <p:grpSpPr>
            <a:xfrm>
              <a:off x="5571698" y="3257450"/>
              <a:ext cx="3252887" cy="1058011"/>
              <a:chOff x="5496260" y="3285586"/>
              <a:chExt cx="3252887" cy="1058011"/>
            </a:xfrm>
          </p:grpSpPr>
          <p:sp>
            <p:nvSpPr>
              <p:cNvPr id="45" name="Line Callout 1 44"/>
              <p:cNvSpPr/>
              <p:nvPr/>
            </p:nvSpPr>
            <p:spPr>
              <a:xfrm>
                <a:off x="5496260" y="3285586"/>
                <a:ext cx="3252887" cy="1058011"/>
              </a:xfrm>
              <a:prstGeom prst="borderCallout1">
                <a:avLst>
                  <a:gd name="adj1" fmla="val 49313"/>
                  <a:gd name="adj2" fmla="val 159"/>
                  <a:gd name="adj3" fmla="val 58693"/>
                  <a:gd name="adj4" fmla="val -11366"/>
                </a:avLst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6" name="Group 45"/>
              <p:cNvGrpSpPr/>
              <p:nvPr/>
            </p:nvGrpSpPr>
            <p:grpSpPr>
              <a:xfrm>
                <a:off x="5812544" y="3768053"/>
                <a:ext cx="2719898" cy="372476"/>
                <a:chOff x="4572000" y="2800767"/>
                <a:chExt cx="2719898" cy="372476"/>
              </a:xfrm>
            </p:grpSpPr>
            <p:cxnSp>
              <p:nvCxnSpPr>
                <p:cNvPr id="47" name="Straight Arrow Connector 46"/>
                <p:cNvCxnSpPr/>
                <p:nvPr/>
              </p:nvCxnSpPr>
              <p:spPr>
                <a:xfrm flipV="1">
                  <a:off x="4589091" y="2800767"/>
                  <a:ext cx="2702807" cy="10334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Arrow Connector 47"/>
                <p:cNvCxnSpPr/>
                <p:nvPr/>
              </p:nvCxnSpPr>
              <p:spPr>
                <a:xfrm flipV="1">
                  <a:off x="4572000" y="3162909"/>
                  <a:ext cx="2702807" cy="10334"/>
                </a:xfrm>
                <a:prstGeom prst="straightConnector1">
                  <a:avLst/>
                </a:prstGeom>
                <a:ln w="28575">
                  <a:solidFill>
                    <a:srgbClr val="00B0F0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0" name="TextBox 49"/>
                <p:cNvSpPr txBox="1"/>
                <p:nvPr/>
              </p:nvSpPr>
              <p:spPr>
                <a:xfrm>
                  <a:off x="5613146" y="2847698"/>
                  <a:ext cx="55784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b="1" dirty="0">
                      <a:solidFill>
                        <a:srgbClr val="00B050"/>
                      </a:solidFill>
                    </a:rPr>
                    <a:t>✓ </a:t>
                  </a:r>
                  <a:r>
                    <a:rPr lang="en-US" dirty="0"/>
                    <a:t>/ </a:t>
                  </a:r>
                  <a:r>
                    <a:rPr lang="en-US" dirty="0">
                      <a:solidFill>
                        <a:srgbClr val="FF0000"/>
                      </a:solidFill>
                    </a:rPr>
                    <a:t>✘</a:t>
                  </a:r>
                  <a:endParaRPr lang="en-US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6679808" y="3424294"/>
                  <a:ext cx="111915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dirty="0"/>
                    <a:t> inductive?</a:t>
                  </a: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9808" y="3424294"/>
                  <a:ext cx="1119153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7650" t="-28889" r="-13661" b="-5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2080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9" grpId="0" animBg="1"/>
      <p:bldP spid="4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 Theory of Learning Invariants</a:t>
            </a:r>
          </a:p>
        </p:txBody>
      </p:sp>
      <p:sp>
        <p:nvSpPr>
          <p:cNvPr id="555" name="Content Placeholder 1"/>
          <p:cNvSpPr txBox="1">
            <a:spLocks/>
          </p:cNvSpPr>
          <p:nvPr/>
        </p:nvSpPr>
        <p:spPr>
          <a:xfrm>
            <a:off x="624021" y="121464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4664489" y="1229098"/>
            <a:ext cx="4086815" cy="3025030"/>
            <a:chOff x="259183" y="1509744"/>
            <a:chExt cx="4086815" cy="3025030"/>
          </a:xfrm>
        </p:grpSpPr>
        <p:sp>
          <p:nvSpPr>
            <p:cNvPr id="563" name="Content Placeholder 1"/>
            <p:cNvSpPr txBox="1">
              <a:spLocks/>
            </p:cNvSpPr>
            <p:nvPr/>
          </p:nvSpPr>
          <p:spPr>
            <a:xfrm>
              <a:off x="259183" y="1509744"/>
              <a:ext cx="4086815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3200" dirty="0"/>
                <a:t>Exact Concept Learning</a:t>
              </a:r>
            </a:p>
          </p:txBody>
        </p:sp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86" name="Rectangle 285"/>
          <p:cNvSpPr/>
          <p:nvPr/>
        </p:nvSpPr>
        <p:spPr>
          <a:xfrm>
            <a:off x="922193" y="4244583"/>
            <a:ext cx="6999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Query-based learning models for invariant inference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922192" y="4696060"/>
            <a:ext cx="7796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Invariant inference is harder than concept learning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922191" y="5109378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Complexity results for invariant inference algorithms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from concept learning algorithms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906862" y="5830425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Analysis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overapproximation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PDR from the  </a:t>
            </a:r>
            <a:b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monotone theory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BA7027-F7A8-069C-1EC3-21863A971AAD}"/>
              </a:ext>
            </a:extLst>
          </p:cNvPr>
          <p:cNvSpPr/>
          <p:nvPr/>
        </p:nvSpPr>
        <p:spPr>
          <a:xfrm>
            <a:off x="889174" y="4274233"/>
            <a:ext cx="6883226" cy="48318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56AA20-4E40-C2F7-DBB1-E95A502F8745}"/>
              </a:ext>
            </a:extLst>
          </p:cNvPr>
          <p:cNvSpPr txBox="1"/>
          <p:nvPr/>
        </p:nvSpPr>
        <p:spPr>
          <a:xfrm>
            <a:off x="8221807" y="4388331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400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511339" y="3021014"/>
            <a:ext cx="1486657" cy="1499309"/>
            <a:chOff x="6104858" y="2716391"/>
            <a:chExt cx="1486657" cy="14993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330219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/>
          <p:cNvSpPr txBox="1"/>
          <p:nvPr/>
        </p:nvSpPr>
        <p:spPr>
          <a:xfrm>
            <a:off x="941618" y="2364041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inference algorithm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3445" y="2364041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Hoare-query oracle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904459" y="3611845"/>
                <a:ext cx="79034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459" y="3611845"/>
                <a:ext cx="79034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860443" y="3606549"/>
                <a:ext cx="76591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443" y="3606549"/>
                <a:ext cx="765915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/>
          <p:cNvGrpSpPr/>
          <p:nvPr/>
        </p:nvGrpSpPr>
        <p:grpSpPr>
          <a:xfrm>
            <a:off x="3059391" y="2832918"/>
            <a:ext cx="2702809" cy="1635007"/>
            <a:chOff x="3059391" y="3042112"/>
            <a:chExt cx="2702809" cy="1635007"/>
          </a:xfrm>
        </p:grpSpPr>
        <p:cxnSp>
          <p:nvCxnSpPr>
            <p:cNvPr id="26" name="Straight Arrow Connector 25"/>
            <p:cNvCxnSpPr/>
            <p:nvPr/>
          </p:nvCxnSpPr>
          <p:spPr>
            <a:xfrm flipV="1">
              <a:off x="3059393" y="3399444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V="1">
              <a:off x="3059392" y="3762184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3059392" y="4304045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V="1">
              <a:off x="3059391" y="4666785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4257637" y="3667647"/>
              <a:ext cx="1059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944934" y="3042112"/>
                  <a:ext cx="9756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}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4934" y="3042112"/>
                  <a:ext cx="975652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8125" t="-2222" r="-6250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3920797" y="3975018"/>
                  <a:ext cx="111068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}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0797" y="3975018"/>
                  <a:ext cx="1110689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7143" t="-2174" r="-5495" b="-369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2"/>
            <p:cNvSpPr txBox="1"/>
            <p:nvPr/>
          </p:nvSpPr>
          <p:spPr>
            <a:xfrm>
              <a:off x="4083448" y="3446375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✓ </a:t>
              </a:r>
              <a:r>
                <a:rPr lang="en-US" dirty="0"/>
                <a:t>/ </a:t>
              </a:r>
              <a:r>
                <a:rPr lang="en-US" dirty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083447" y="4351172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✓ </a:t>
              </a:r>
              <a:r>
                <a:rPr lang="en-US" dirty="0"/>
                <a:t>/ </a:t>
              </a:r>
              <a:r>
                <a:rPr lang="en-US" dirty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p:sp>
        <p:nvSpPr>
          <p:cNvPr id="36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Hoare-Query Model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48" y="2811102"/>
            <a:ext cx="1820842" cy="1971809"/>
          </a:xfrm>
          <a:prstGeom prst="rect">
            <a:avLst/>
          </a:prstGeom>
        </p:spPr>
      </p:pic>
      <p:sp>
        <p:nvSpPr>
          <p:cNvPr id="35" name="Content Placeholder 2"/>
          <p:cNvSpPr txBox="1">
            <a:spLocks/>
          </p:cNvSpPr>
          <p:nvPr/>
        </p:nvSpPr>
        <p:spPr>
          <a:xfrm>
            <a:off x="1138421" y="5133861"/>
            <a:ext cx="7298109" cy="801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/>
              <a:t>Algorithms cannot access the transition relation directly, only perform Hoare queries</a:t>
            </a:r>
            <a:endParaRPr lang="en-US" sz="2400" dirty="0"/>
          </a:p>
        </p:txBody>
      </p:sp>
      <p:grpSp>
        <p:nvGrpSpPr>
          <p:cNvPr id="45" name="Group 44"/>
          <p:cNvGrpSpPr/>
          <p:nvPr/>
        </p:nvGrpSpPr>
        <p:grpSpPr>
          <a:xfrm>
            <a:off x="454208" y="1329143"/>
            <a:ext cx="8156426" cy="632956"/>
            <a:chOff x="339969" y="1125416"/>
            <a:chExt cx="8463436" cy="4343400"/>
          </a:xfrm>
        </p:grpSpPr>
        <p:sp>
          <p:nvSpPr>
            <p:cNvPr id="46" name="TextBox 45"/>
            <p:cNvSpPr txBox="1"/>
            <p:nvPr/>
          </p:nvSpPr>
          <p:spPr>
            <a:xfrm>
              <a:off x="339969" y="1125416"/>
              <a:ext cx="8463436" cy="4343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7" name="Content Placeholder 4"/>
            <p:cNvSpPr txBox="1">
              <a:spLocks/>
            </p:cNvSpPr>
            <p:nvPr/>
          </p:nvSpPr>
          <p:spPr>
            <a:xfrm>
              <a:off x="457200" y="1559405"/>
              <a:ext cx="8346205" cy="343251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2800" dirty="0"/>
                <a:t>Capable of modeling several interesting algorithms </a:t>
              </a:r>
              <a:br>
                <a:rPr lang="en-US" sz="2800" dirty="0"/>
              </a:br>
              <a:r>
                <a:rPr lang="en-US" sz="2800" dirty="0"/>
                <a:t> </a:t>
              </a:r>
              <a:endParaRPr lang="en-US" sz="2800" dirty="0">
                <a:solidFill>
                  <a:srgbClr val="7030A0"/>
                </a:solidFill>
              </a:endParaRPr>
            </a:p>
          </p:txBody>
        </p:sp>
      </p:grp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645742" y="6248493"/>
            <a:ext cx="9024487" cy="31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Complexity and Information in Invariant Inference.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990096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3" name="Rectangle 332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br>
                  <a:rPr lang="en-US" sz="2200" i="1" dirty="0">
                    <a:latin typeface="Cambria Math" panose="02040503050406030204" pitchFamily="18" charset="0"/>
                  </a:rPr>
                </a:br>
                <a:r>
                  <a:rPr lang="en-US" sz="2200" i="1" dirty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333" name="Rectangle 3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4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9" name="TextBox 338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339" name="TextBox 3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5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3" name="Rectangle 1402"/>
          <p:cNvSpPr/>
          <p:nvPr/>
        </p:nvSpPr>
        <p:spPr>
          <a:xfrm>
            <a:off x="4850677" y="5155222"/>
            <a:ext cx="4123202" cy="1691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850677" y="3327895"/>
            <a:ext cx="4123202" cy="18167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5" name="Group 1344"/>
          <p:cNvGrpSpPr/>
          <p:nvPr/>
        </p:nvGrpSpPr>
        <p:grpSpPr>
          <a:xfrm>
            <a:off x="583590" y="3654708"/>
            <a:ext cx="3397971" cy="2734046"/>
            <a:chOff x="2437964" y="3667347"/>
            <a:chExt cx="3397971" cy="2734046"/>
          </a:xfrm>
        </p:grpSpPr>
        <p:sp>
          <p:nvSpPr>
            <p:cNvPr id="1346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cap="flat">
                  <a:solidFill>
                    <a:srgbClr val="0066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1347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  <a:blipFill>
                <a:blip r:embed="rId6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11…11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  <a:blipFill>
                <a:blip r:embed="rId7"/>
                <a:stretch>
                  <a:fillRect l="-1452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Init</a:t>
            </a:r>
            <a:r>
              <a:rPr lang="en-US" dirty="0"/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Bad</a:t>
            </a:r>
            <a:r>
              <a:rPr lang="en-US" dirty="0"/>
              <a:t>:</a:t>
            </a: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Inductive Invariants</a:t>
            </a:r>
          </a:p>
        </p:txBody>
      </p:sp>
      <p:grpSp>
        <p:nvGrpSpPr>
          <p:cNvPr id="1082" name="Group 1081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1083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084" name="Group 1083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085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242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130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26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7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8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9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0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1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2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3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4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317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8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9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0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1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2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3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4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5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7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08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9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0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1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2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3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4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5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6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3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127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96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7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8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9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0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1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2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3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4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87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8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9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0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1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2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3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4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5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78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9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0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1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2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3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4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5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6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4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24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66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7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8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9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0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1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2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3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4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57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8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9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0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1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2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3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4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5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48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9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0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1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2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3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4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5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6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6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212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233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4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5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6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7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8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9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0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1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3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224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5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6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7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8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9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0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1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2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4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215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6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7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8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9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0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1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2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3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087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1119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82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203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4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5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6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7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8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9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0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1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94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5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6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7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8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9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0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1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2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4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85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6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7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8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9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0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1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2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3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0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1152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73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4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5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6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7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8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9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0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1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4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5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6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7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8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9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0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1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2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55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6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7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8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9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0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1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2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3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1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1122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43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4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5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6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7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8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9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0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1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3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34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5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6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7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8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9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0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1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2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4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25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6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7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8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9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0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1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2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3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8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1089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1110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1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2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3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4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5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6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7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8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0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1101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2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3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4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5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6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7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8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9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1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1092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3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4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5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6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7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8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9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0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48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48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  <a:blipFill>
                <a:blip r:embed="rId8"/>
                <a:stretch>
                  <a:fillRect l="-155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5" name="Content Placeholder 3"/>
          <p:cNvSpPr txBox="1">
            <a:spLocks/>
          </p:cNvSpPr>
          <p:nvPr/>
        </p:nvSpPr>
        <p:spPr>
          <a:xfrm>
            <a:off x="5066527" y="3767827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Not </a:t>
            </a:r>
            <a:r>
              <a:rPr lang="en-US" sz="2400" dirty="0"/>
              <a:t>inductive: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102727" y="5109898"/>
            <a:ext cx="1275863" cy="834289"/>
            <a:chOff x="1976678" y="3425436"/>
            <a:chExt cx="1270248" cy="891852"/>
          </a:xfrm>
        </p:grpSpPr>
        <p:sp>
          <p:nvSpPr>
            <p:cNvPr id="1358" name="Freeform 263"/>
            <p:cNvSpPr>
              <a:spLocks/>
            </p:cNvSpPr>
            <p:nvPr/>
          </p:nvSpPr>
          <p:spPr bwMode="auto">
            <a:xfrm rot="16200000">
              <a:off x="2165876" y="3236238"/>
              <a:ext cx="891852" cy="1270248"/>
            </a:xfrm>
            <a:custGeom>
              <a:avLst/>
              <a:gdLst>
                <a:gd name="T0" fmla="*/ 0 w 20714"/>
                <a:gd name="T1" fmla="*/ 0 h 21600"/>
                <a:gd name="T2" fmla="*/ 20653 w 20714"/>
                <a:gd name="T3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714" h="21600">
                  <a:moveTo>
                    <a:pt x="0" y="0"/>
                  </a:moveTo>
                  <a:cubicBezTo>
                    <a:pt x="11273" y="560"/>
                    <a:pt x="21600" y="11360"/>
                    <a:pt x="20653" y="21600"/>
                  </a:cubicBezTo>
                </a:path>
              </a:pathLst>
            </a:custGeom>
            <a:noFill/>
            <a:ln w="57150" cap="flat">
              <a:solidFill>
                <a:srgbClr val="292929"/>
              </a:solidFill>
              <a:prstDash val="solid"/>
              <a:miter lim="800000"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pic>
          <p:nvPicPr>
            <p:cNvPr id="1359" name="Picture 264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4950" y="3445528"/>
              <a:ext cx="579314" cy="544711"/>
            </a:xfrm>
            <a:prstGeom prst="rect">
              <a:avLst/>
            </a:prstGeom>
            <a:noFill/>
            <a:ln w="12700" cap="rnd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60" name="Content Placeholder 3"/>
          <p:cNvSpPr txBox="1">
            <a:spLocks/>
          </p:cNvSpPr>
          <p:nvPr/>
        </p:nvSpPr>
        <p:spPr>
          <a:xfrm>
            <a:off x="5087587" y="5630462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Inductive:</a:t>
            </a: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1" name="Content Placeholder 3"/>
              <p:cNvSpPr txBox="1">
                <a:spLocks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61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  <a:blipFill>
                <a:blip r:embed="rId12"/>
                <a:stretch>
                  <a:fillRect l="-232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2" name="Oval 21"/>
              <p:cNvSpPr>
                <a:spLocks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solidFill>
                <a:srgbClr val="A9D18E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</m:ctrlPr>
                        </m:sSubPr>
                        <m:e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0</m:t>
                          </m:r>
                        </m:sub>
                      </m:sSub>
                      <m:r>
                        <a:rPr lang="en-US" altLang="en-US" sz="1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ystem Font Regular" charset="0"/>
                          <a:sym typeface="System Font Regular" charset="0"/>
                        </a:rPr>
                        <m:t>=0</m:t>
                      </m:r>
                    </m:oMath>
                  </m:oMathPara>
                </a14:m>
                <a:endParaRPr lang="en-US" altLang="en-US" sz="1700" dirty="0">
                  <a:solidFill>
                    <a:schemeClr val="tx1"/>
                  </a:solidFill>
                  <a:latin typeface="System Font Regular" charset="0"/>
                  <a:cs typeface="System Font Regular" charset="0"/>
                  <a:sym typeface="System Font Regular" charset="0"/>
                </a:endParaRPr>
              </a:p>
            </p:txBody>
          </p:sp>
        </mc:Choice>
        <mc:Fallback xmlns="">
          <p:sp>
            <p:nvSpPr>
              <p:cNvPr id="136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3" name="Rectangle 1362"/>
              <p:cNvSpPr/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3" name="Rectangle 13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64" name="Group 17"/>
          <p:cNvGrpSpPr/>
          <p:nvPr/>
        </p:nvGrpSpPr>
        <p:grpSpPr>
          <a:xfrm>
            <a:off x="7996320" y="5608662"/>
            <a:ext cx="412757" cy="545468"/>
            <a:chOff x="8001120" y="3152367"/>
            <a:chExt cx="609600" cy="838200"/>
          </a:xfrm>
        </p:grpSpPr>
        <p:sp>
          <p:nvSpPr>
            <p:cNvPr id="1365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6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7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8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9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0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1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2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3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4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5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6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7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8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9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0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1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2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3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4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5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6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7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8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9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0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1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2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3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4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5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6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7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8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99" name="AutoShape 268"/>
          <p:cNvSpPr>
            <a:spLocks/>
          </p:cNvSpPr>
          <p:nvPr/>
        </p:nvSpPr>
        <p:spPr bwMode="auto">
          <a:xfrm rot="5400000" flipH="1">
            <a:off x="7358601" y="5858268"/>
            <a:ext cx="707803" cy="36068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3518" y="20985"/>
                </a:moveTo>
                <a:cubicBezTo>
                  <a:pt x="1759" y="20985"/>
                  <a:pt x="0" y="15739"/>
                  <a:pt x="0" y="10493"/>
                </a:cubicBezTo>
                <a:cubicBezTo>
                  <a:pt x="0" y="5246"/>
                  <a:pt x="5400" y="0"/>
                  <a:pt x="10800" y="0"/>
                </a:cubicBezTo>
                <a:cubicBezTo>
                  <a:pt x="16200" y="0"/>
                  <a:pt x="21600" y="5400"/>
                  <a:pt x="21600" y="10800"/>
                </a:cubicBezTo>
                <a:cubicBezTo>
                  <a:pt x="21600" y="16200"/>
                  <a:pt x="17495" y="21600"/>
                  <a:pt x="13391" y="21600"/>
                </a:cubicBezTo>
              </a:path>
            </a:pathLst>
          </a:custGeom>
          <a:noFill/>
          <a:ln w="317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0" name="TextBox 1399"/>
              <p:cNvSpPr txBox="1"/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00" name="TextBox 13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blipFill>
                <a:blip r:embed="rId15"/>
                <a:stretch>
                  <a:fillRect l="-32258" r="-22581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5506581" y="4104245"/>
            <a:ext cx="2691925" cy="1011625"/>
            <a:chOff x="5506581" y="3934116"/>
            <a:chExt cx="2691925" cy="1011625"/>
          </a:xfrm>
        </p:grpSpPr>
        <p:grpSp>
          <p:nvGrpSpPr>
            <p:cNvPr id="1349" name="Group 6"/>
            <p:cNvGrpSpPr>
              <a:grpSpLocks/>
            </p:cNvGrpSpPr>
            <p:nvPr/>
          </p:nvGrpSpPr>
          <p:grpSpPr bwMode="auto">
            <a:xfrm>
              <a:off x="7223713" y="4029519"/>
              <a:ext cx="974793" cy="503531"/>
              <a:chOff x="0" y="0"/>
              <a:chExt cx="1214" cy="354"/>
            </a:xfrm>
          </p:grpSpPr>
          <p:sp>
            <p:nvSpPr>
              <p:cNvPr id="1350" name="Oval 4"/>
              <p:cNvSpPr>
                <a:spLocks/>
              </p:cNvSpPr>
              <p:nvPr/>
            </p:nvSpPr>
            <p:spPr bwMode="auto">
              <a:xfrm>
                <a:off x="0" y="0"/>
                <a:ext cx="1214" cy="354"/>
              </a:xfrm>
              <a:prstGeom prst="ellipse">
                <a:avLst/>
              </a:prstGeom>
              <a:solidFill>
                <a:srgbClr val="FF0000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1" name="Rectangle 5"/>
                  <p:cNvSpPr>
                    <a:spLocks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26789" tIns="26789" rIns="26789" bIns="26789" anchor="ctr"/>
                  <a:lstStyle>
                    <a:lvl1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1pPr>
                    <a:lvl2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2pPr>
                    <a:lvl3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3pPr>
                    <a:lvl4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4pPr>
                    <a:lvl5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9pPr>
                  </a:lstStyle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11…11</m:t>
                          </m:r>
                        </m:oMath>
                      </m:oMathPara>
                    </a14:m>
                    <a:endParaRPr lang="en-US" altLang="en-US" sz="2000" dirty="0">
                      <a:solidFill>
                        <a:schemeClr val="tx1"/>
                      </a:solidFill>
                      <a:latin typeface="System Font Regular" charset="0"/>
                      <a:cs typeface="System Font Regular" charset="0"/>
                      <a:sym typeface="System Font Regular" charset="0"/>
                    </a:endParaRPr>
                  </a:p>
                </p:txBody>
              </p:sp>
            </mc:Choice>
            <mc:Fallback xmlns="">
              <p:sp>
                <p:nvSpPr>
                  <p:cNvPr id="1351" name="Rectangle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29204" r="-18584" b="-5556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2" name="Oval 21"/>
                <p:cNvSpPr>
                  <a:spLocks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solidFill>
                  <a:srgbClr val="A9D18E"/>
                </a:solid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ystem Font Regular" charset="0"/>
                            <a:sym typeface="System Font Regular" charset="0"/>
                          </a:rPr>
                          <m:t>00…1</m:t>
                        </m:r>
                      </m:oMath>
                    </m:oMathPara>
                  </a14:m>
                  <a:endParaRPr lang="en-US" altLang="en-US" dirty="0">
                    <a:solidFill>
                      <a:schemeClr val="tx1"/>
                    </a:solidFill>
                    <a:latin typeface="System Font Regular" charset="0"/>
                    <a:cs typeface="System Font Regular" charset="0"/>
                    <a:sym typeface="System Font Regular" charset="0"/>
                  </a:endParaRPr>
                </a:p>
              </p:txBody>
            </p:sp>
          </mc:Choice>
          <mc:Fallback xmlns="">
            <p:sp>
              <p:nvSpPr>
                <p:cNvPr id="1352" name="Oval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53" name="Line 16"/>
            <p:cNvSpPr>
              <a:spLocks noChangeShapeType="1"/>
            </p:cNvSpPr>
            <p:nvPr/>
          </p:nvSpPr>
          <p:spPr bwMode="auto">
            <a:xfrm>
              <a:off x="6408899" y="4279370"/>
              <a:ext cx="814814" cy="9159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54" name="AutoShape 15"/>
            <p:cNvSpPr>
              <a:spLocks/>
            </p:cNvSpPr>
            <p:nvPr/>
          </p:nvSpPr>
          <p:spPr bwMode="auto">
            <a:xfrm>
              <a:off x="6678673" y="3934116"/>
              <a:ext cx="275266" cy="2867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737" y="14094"/>
                  </a:moveTo>
                  <a:cubicBezTo>
                    <a:pt x="18511" y="10731"/>
                    <a:pt x="17290" y="6529"/>
                    <a:pt x="14011" y="4710"/>
                  </a:cubicBezTo>
                  <a:cubicBezTo>
                    <a:pt x="11977" y="3581"/>
                    <a:pt x="9520" y="3599"/>
                    <a:pt x="7502" y="4759"/>
                  </a:cubicBezTo>
                  <a:close/>
                  <a:moveTo>
                    <a:pt x="4863" y="7506"/>
                  </a:moveTo>
                  <a:cubicBezTo>
                    <a:pt x="3089" y="10869"/>
                    <a:pt x="4310" y="15071"/>
                    <a:pt x="7589" y="16890"/>
                  </a:cubicBezTo>
                  <a:cubicBezTo>
                    <a:pt x="9623" y="18019"/>
                    <a:pt x="12080" y="18001"/>
                    <a:pt x="14098" y="16841"/>
                  </a:cubicBezTo>
                  <a:close/>
                  <a:moveTo>
                    <a:pt x="4863" y="7506"/>
                  </a:moveTo>
                </a:path>
              </a:pathLst>
            </a:custGeom>
            <a:solidFill>
              <a:srgbClr val="FF0000"/>
            </a:solidFill>
            <a:ln w="127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6" name="Rectangle 1355"/>
                <p:cNvSpPr/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6" name="Rectangle 13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7" name="Rectangle 1356"/>
                <p:cNvSpPr/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7" name="Rectangle 13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1" name="TextBox 1400"/>
                <p:cNvSpPr txBox="1"/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01" name="TextBox 14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32258" r="-2258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1" name="Freeform 255"/>
          <p:cNvSpPr>
            <a:spLocks/>
          </p:cNvSpPr>
          <p:nvPr/>
        </p:nvSpPr>
        <p:spPr bwMode="auto">
          <a:xfrm>
            <a:off x="576860" y="4218803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4" name="Freeform 259"/>
          <p:cNvSpPr>
            <a:spLocks/>
          </p:cNvSpPr>
          <p:nvPr/>
        </p:nvSpPr>
        <p:spPr bwMode="auto">
          <a:xfrm>
            <a:off x="580208" y="5112364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3" name="Freeform 258"/>
          <p:cNvSpPr>
            <a:spLocks/>
          </p:cNvSpPr>
          <p:nvPr/>
        </p:nvSpPr>
        <p:spPr bwMode="auto">
          <a:xfrm>
            <a:off x="577376" y="5333302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2" name="Freeform 257"/>
          <p:cNvSpPr>
            <a:spLocks/>
          </p:cNvSpPr>
          <p:nvPr/>
        </p:nvSpPr>
        <p:spPr bwMode="auto">
          <a:xfrm>
            <a:off x="579956" y="554276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6" name="Oval 345"/>
              <p:cNvSpPr/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6" name="Oval 3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blipFill>
                <a:blip r:embed="rId22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Oval 347"/>
              <p:cNvSpPr/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8" name="Oval 3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blipFill>
                <a:blip r:embed="rId24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4217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" grpId="0" animBg="1"/>
      <p:bldP spid="18" grpId="0" animBg="1"/>
      <p:bldP spid="1348" grpId="0" build="p"/>
      <p:bldP spid="1355" grpId="0"/>
      <p:bldP spid="1360" grpId="0"/>
      <p:bldP spid="1361" grpId="0"/>
      <p:bldP spid="1362" grpId="0" animBg="1"/>
      <p:bldP spid="1363" grpId="0"/>
      <p:bldP spid="1399" grpId="0" animBg="1"/>
      <p:bldP spid="1400" grpId="0"/>
      <p:bldP spid="341" grpId="0" animBg="1"/>
      <p:bldP spid="344" grpId="0" animBg="1"/>
      <p:bldP spid="343" grpId="0" animBg="1"/>
      <p:bldP spid="34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Callout 1 43"/>
          <p:cNvSpPr/>
          <p:nvPr/>
        </p:nvSpPr>
        <p:spPr>
          <a:xfrm>
            <a:off x="4451222" y="4885565"/>
            <a:ext cx="3252887" cy="1058011"/>
          </a:xfrm>
          <a:prstGeom prst="borderCallout1">
            <a:avLst>
              <a:gd name="adj1" fmla="val 69890"/>
              <a:gd name="adj2" fmla="val 117"/>
              <a:gd name="adj3" fmla="val 95346"/>
              <a:gd name="adj4" fmla="val -20012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ine Callout 1 44"/>
          <p:cNvSpPr/>
          <p:nvPr/>
        </p:nvSpPr>
        <p:spPr>
          <a:xfrm>
            <a:off x="4453006" y="2745479"/>
            <a:ext cx="3252887" cy="1058011"/>
          </a:xfrm>
          <a:prstGeom prst="borderCallout1">
            <a:avLst>
              <a:gd name="adj1" fmla="val 160432"/>
              <a:gd name="adj2" fmla="val -18581"/>
              <a:gd name="adj3" fmla="val 99520"/>
              <a:gd name="adj4" fmla="val 39078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Hoare-Query Model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4780176" y="2890784"/>
            <a:ext cx="2719898" cy="709638"/>
            <a:chOff x="4572000" y="2463605"/>
            <a:chExt cx="2719898" cy="709638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4589091" y="2800767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4572000" y="3162909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5573820" y="2463605"/>
                  <a:ext cx="69916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  <m:d>
                          <m:dPr>
                            <m:begChr m:val="{"/>
                            <m:endChr m:val="}"/>
                            <m:ctrlPr>
                              <a:rPr lang="en-US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3820" y="2463605"/>
                  <a:ext cx="699166" cy="276999"/>
                </a:xfrm>
                <a:prstGeom prst="rect">
                  <a:avLst/>
                </a:prstGeom>
                <a:blipFill>
                  <a:blip r:embed="rId3"/>
                  <a:stretch>
                    <a:fillRect r="-8696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/>
            <p:cNvSpPr txBox="1"/>
            <p:nvPr/>
          </p:nvSpPr>
          <p:spPr>
            <a:xfrm>
              <a:off x="5613146" y="2847698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✓ </a:t>
              </a:r>
              <a:r>
                <a:rPr lang="en-US" dirty="0"/>
                <a:t>/ </a:t>
              </a:r>
              <a:r>
                <a:rPr lang="en-US" dirty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132790" y="2147475"/>
            <a:ext cx="2042444" cy="2287011"/>
            <a:chOff x="7089246" y="2147475"/>
            <a:chExt cx="2042444" cy="2287011"/>
          </a:xfrm>
        </p:grpSpPr>
        <p:grpSp>
          <p:nvGrpSpPr>
            <p:cNvPr id="29" name="Group 28"/>
            <p:cNvGrpSpPr/>
            <p:nvPr/>
          </p:nvGrpSpPr>
          <p:grpSpPr>
            <a:xfrm>
              <a:off x="7710779" y="3570888"/>
              <a:ext cx="856311" cy="863598"/>
              <a:chOff x="6166324" y="2766304"/>
              <a:chExt cx="1486657" cy="1499309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66324" y="2766304"/>
                <a:ext cx="1486657" cy="149930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6681809" y="3272081"/>
                    <a:ext cx="324998" cy="48775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81809" y="3272081"/>
                    <a:ext cx="324998" cy="48775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56667" r="-53333" b="-4130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7244777" y="3808383"/>
                  <a:ext cx="598461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4777" y="3808383"/>
                  <a:ext cx="598461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6162" r="-16162" b="-3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8464159" y="3794068"/>
                  <a:ext cx="579962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4159" y="3794068"/>
                  <a:ext cx="579962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16667" r="-16667" b="-344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TextBox 38"/>
            <p:cNvSpPr txBox="1"/>
            <p:nvPr/>
          </p:nvSpPr>
          <p:spPr>
            <a:xfrm>
              <a:off x="7089246" y="2147475"/>
              <a:ext cx="2042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Hoare-query </a:t>
              </a:r>
              <a:br>
                <a:rPr lang="en-US" dirty="0"/>
              </a:br>
              <a:r>
                <a:rPr lang="en-US" dirty="0"/>
                <a:t>oracle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706190" y="4988346"/>
            <a:ext cx="2702808" cy="964747"/>
            <a:chOff x="4660058" y="5063711"/>
            <a:chExt cx="2702808" cy="964747"/>
          </a:xfrm>
        </p:grpSpPr>
        <p:cxnSp>
          <p:nvCxnSpPr>
            <p:cNvPr id="49" name="Straight Arrow Connector 48"/>
            <p:cNvCxnSpPr/>
            <p:nvPr/>
          </p:nvCxnSpPr>
          <p:spPr>
            <a:xfrm flipV="1">
              <a:off x="4660059" y="5430700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4660058" y="5730430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5731462" y="5689904"/>
              <a:ext cx="1059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5473621" y="5063711"/>
                  <a:ext cx="125361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σ</m:t>
                            </m:r>
                            <m: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  <m:d>
                          <m:dPr>
                            <m:begChr m:val="{"/>
                            <m:endChr m:val="}"/>
                            <m:ctrlP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¬</m:t>
                            </m:r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Bad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3621" y="5063711"/>
                  <a:ext cx="1253613" cy="276999"/>
                </a:xfrm>
                <a:prstGeom prst="rect">
                  <a:avLst/>
                </a:prstGeom>
                <a:blipFill>
                  <a:blip r:embed="rId9"/>
                  <a:stretch>
                    <a:fillRect t="-2174" r="-4369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/>
            <p:cNvSpPr txBox="1"/>
            <p:nvPr/>
          </p:nvSpPr>
          <p:spPr>
            <a:xfrm>
              <a:off x="5661570" y="5457108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✓ </a:t>
              </a:r>
              <a:r>
                <a:rPr lang="en-US" dirty="0"/>
                <a:t>/ </a:t>
              </a:r>
              <a:r>
                <a:rPr lang="en-US" dirty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3481" y="3412776"/>
            <a:ext cx="4572000" cy="2937627"/>
            <a:chOff x="254340" y="2793806"/>
            <a:chExt cx="4572000" cy="2937627"/>
          </a:xfrm>
        </p:grpSpPr>
        <p:grpSp>
          <p:nvGrpSpPr>
            <p:cNvPr id="61" name="Group 60"/>
            <p:cNvGrpSpPr/>
            <p:nvPr/>
          </p:nvGrpSpPr>
          <p:grpSpPr>
            <a:xfrm>
              <a:off x="254340" y="2793806"/>
              <a:ext cx="4572000" cy="2937627"/>
              <a:chOff x="2400926" y="3290479"/>
              <a:chExt cx="4572000" cy="293762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2" name="Content Placeholder 2"/>
                  <p:cNvSpPr txBox="1">
                    <a:spLocks/>
                  </p:cNvSpPr>
                  <p:nvPr/>
                </p:nvSpPr>
                <p:spPr>
                  <a:xfrm>
                    <a:off x="2421266" y="3290479"/>
                    <a:ext cx="4294448" cy="2937627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txBody>
                  <a:bodyPr vert="horz" lIns="91440" tIns="45720" rIns="91440" bIns="45720" rtlCol="0">
                    <a:noAutofit/>
                  </a:bodyPr>
                  <a:lstStyle>
                    <a:lvl1pPr marL="228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85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>
                      <a:buFont typeface="Arial" panose="020B0604020202020204" pitchFamily="34" charset="0"/>
                      <a:buNone/>
                    </a:pPr>
                    <a14:m>
                      <m:oMath xmlns:m="http://schemas.openxmlformats.org/officeDocument/2006/math"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 :=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3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false</m:t>
                        </m:r>
                      </m:oMath>
                    </a14:m>
                    <a:endPara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endParaRPr>
                  </a:p>
                  <a:p>
                    <a:pPr marL="0" indent="0">
                      <a:buNone/>
                    </a:pPr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while </a:t>
                    </a:r>
                    <a14:m>
                      <m:oMath xmlns:m="http://schemas.openxmlformats.org/officeDocument/2006/math">
                        <m:r>
                          <a:rPr lang="en-US" sz="23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_, </m:t>
                        </m:r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 counterexample</a:t>
                    </a:r>
                    <a:b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</a:br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      to </a:t>
                    </a:r>
                    <a:r>
                      <a:rPr lang="en-US" sz="2300" dirty="0">
                        <a:solidFill>
                          <a:srgbClr val="7030A0"/>
                        </a:solidFill>
                        <a:latin typeface="Consolas" panose="020B0609020204030204" pitchFamily="49" charset="0"/>
                      </a:rPr>
                      <a:t>Inductive</a:t>
                    </a:r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sz="23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23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:</a:t>
                    </a:r>
                  </a:p>
                  <a:p>
                    <a:pPr marL="0" indent="0">
                      <a:buNone/>
                    </a:pPr>
                    <a:r>
                      <a:rPr lang="en-US" sz="2300" dirty="0"/>
                      <a:t>       </a:t>
                    </a:r>
                    <a14:m>
                      <m:oMath xmlns:m="http://schemas.openxmlformats.org/officeDocument/2006/math"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 := </a:t>
                    </a:r>
                    <a14:m>
                      <m:oMath xmlns:m="http://schemas.openxmlformats.org/officeDocument/2006/math"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∨</m:t>
                        </m:r>
                        <m:r>
                          <a:rPr lang="en-US" sz="2300" b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𝐠𝐞𝐧</m:t>
                        </m:r>
                        <m:r>
                          <a:rPr lang="en-US" sz="23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𝐞𝐫𝐚𝐥𝐢𝐳𝐞</m:t>
                        </m:r>
                        <m:d>
                          <m:dPr>
                            <m:ctrlPr>
                              <a:rPr lang="en-US" sz="23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3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23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oMath>
                    </a14:m>
                    <a:b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</a:br>
                    <a:b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</a:br>
                    <a:endParaRPr lang="en-US" sz="2300" dirty="0"/>
                  </a:p>
                </p:txBody>
              </p:sp>
            </mc:Choice>
            <mc:Fallback xmlns="">
              <p:sp>
                <p:nvSpPr>
                  <p:cNvPr id="62" name="Content Placeholder 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21266" y="3290479"/>
                    <a:ext cx="4294448" cy="2937627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1983" t="-2686" r="-1700"/>
                    </a:stretch>
                  </a:blipFill>
                  <a:ln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Rectangle 62"/>
                  <p:cNvSpPr/>
                  <p:nvPr/>
                </p:nvSpPr>
                <p:spPr>
                  <a:xfrm>
                    <a:off x="2400926" y="5073944"/>
                    <a:ext cx="4572000" cy="1154162"/>
                  </a:xfrm>
                  <a:prstGeom prst="rect">
                    <a:avLst/>
                  </a:prstGeom>
                </p:spPr>
                <p:txBody>
                  <a:bodyPr>
                    <a:spAutoFit/>
                  </a:bodyPr>
                  <a:lstStyle/>
                  <a:p>
                    <a:pPr lvl="0"/>
                    <a14:m>
                      <m:oMath xmlns:m="http://schemas.openxmlformats.org/officeDocument/2006/math">
                        <m:r>
                          <a:rPr lang="en-US" sz="2300" b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𝐠𝐞𝐧𝐞𝐫𝐚𝐥𝐢𝐳𝐞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</a:rPr>
                      <a:t>:</a:t>
                    </a:r>
                    <a:br>
                      <a:rPr lang="en-US" sz="2300" dirty="0">
                        <a:solidFill>
                          <a:prstClr val="black"/>
                        </a:solidFill>
                      </a:rPr>
                    </a:br>
                    <a:r>
                      <a:rPr lang="en-US" sz="2300" dirty="0">
                        <a:solidFill>
                          <a:prstClr val="black"/>
                        </a:solidFill>
                      </a:rPr>
                      <a:t>       drop literals from </a:t>
                    </a:r>
                    <a14:m>
                      <m:oMath xmlns:m="http://schemas.openxmlformats.org/officeDocument/2006/math"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</a:rPr>
                      <a:t> </a:t>
                    </a:r>
                    <a:br>
                      <a:rPr lang="en-US" sz="2300" dirty="0">
                        <a:solidFill>
                          <a:prstClr val="black"/>
                        </a:solidFill>
                      </a:rPr>
                    </a:br>
                    <a:r>
                      <a:rPr lang="en-US" sz="2300" dirty="0">
                        <a:solidFill>
                          <a:prstClr val="black"/>
                        </a:solidFill>
                      </a:rPr>
                      <a:t>       while </a:t>
                    </a:r>
                    <a:r>
                      <a:rPr lang="en-US" sz="2300" dirty="0">
                        <a:solidFill>
                          <a:srgbClr val="7030A0"/>
                        </a:solidFill>
                        <a:latin typeface="Consolas" panose="020B0609020204030204" pitchFamily="49" charset="0"/>
                      </a:rPr>
                      <a:t>BMC</a:t>
                    </a:r>
                    <a: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a:t>(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sz="2300" i="1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b="0" i="1" smtClean="0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sz="2300" b="0" i="1" smtClean="0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300" i="1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i="1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3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a14:m>
                    <a: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a:t>)</a:t>
                    </a:r>
                    <a14:m>
                      <m:oMath xmlns:m="http://schemas.openxmlformats.org/officeDocument/2006/math">
                        <m:r>
                          <a:rPr lang="en-US" sz="2300" i="1" dirty="0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m:rPr>
                            <m:sty m:val="p"/>
                          </m:rPr>
                          <a:rPr lang="en-US" sz="2300" dirty="0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Bad</m:t>
                        </m:r>
                        <m:r>
                          <a:rPr lang="en-US" sz="2300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3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oMath>
                    </a14:m>
                    <a:r>
                      <a:rPr lang="en-US" sz="2300" b="1" dirty="0">
                        <a:solidFill>
                          <a:srgbClr val="00B050"/>
                        </a:solidFill>
                      </a:rPr>
                      <a:t> </a:t>
                    </a:r>
                    <a:endParaRPr lang="en-US" sz="2300" dirty="0">
                      <a:solidFill>
                        <a:srgbClr val="44546A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3" name="Rectangle 6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0926" y="5073944"/>
                    <a:ext cx="4572000" cy="115416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1067" t="-3684"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5" name="Rectangle 64"/>
            <p:cNvSpPr/>
            <p:nvPr/>
          </p:nvSpPr>
          <p:spPr>
            <a:xfrm>
              <a:off x="1247339" y="3234351"/>
              <a:ext cx="3279258" cy="348573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789601" y="3582926"/>
              <a:ext cx="2169042" cy="360500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505586" y="5290807"/>
              <a:ext cx="3021011" cy="421244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454208" y="1329143"/>
            <a:ext cx="8156426" cy="632956"/>
            <a:chOff x="339969" y="1125416"/>
            <a:chExt cx="8463436" cy="4343400"/>
          </a:xfrm>
        </p:grpSpPr>
        <p:sp>
          <p:nvSpPr>
            <p:cNvPr id="79" name="TextBox 78"/>
            <p:cNvSpPr txBox="1"/>
            <p:nvPr/>
          </p:nvSpPr>
          <p:spPr>
            <a:xfrm>
              <a:off x="339969" y="1125416"/>
              <a:ext cx="8463436" cy="43434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80" name="Content Placeholder 4"/>
            <p:cNvSpPr txBox="1">
              <a:spLocks/>
            </p:cNvSpPr>
            <p:nvPr/>
          </p:nvSpPr>
          <p:spPr>
            <a:xfrm>
              <a:off x="457200" y="1559405"/>
              <a:ext cx="8346205" cy="343251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None/>
              </a:pPr>
              <a:r>
                <a:rPr lang="en-US" sz="2800" dirty="0"/>
                <a:t>Capable of modeling several interesting algorithms </a:t>
              </a:r>
              <a:br>
                <a:rPr lang="en-US" sz="2800" dirty="0"/>
              </a:br>
              <a:r>
                <a:rPr lang="en-US" sz="2800" dirty="0"/>
                <a:t> </a:t>
              </a:r>
              <a:endParaRPr lang="en-US" sz="2800" dirty="0">
                <a:solidFill>
                  <a:srgbClr val="7030A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ular Callout 42"/>
              <p:cNvSpPr/>
              <p:nvPr/>
            </p:nvSpPr>
            <p:spPr>
              <a:xfrm>
                <a:off x="1557839" y="2595944"/>
                <a:ext cx="2560713" cy="678540"/>
              </a:xfrm>
              <a:prstGeom prst="wedgeRectCallout">
                <a:avLst>
                  <a:gd name="adj1" fmla="val 8943"/>
                  <a:gd name="adj2" fmla="val 136716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>
                  <a:defRPr/>
                </a:pPr>
                <a:r>
                  <a:rPr lang="en-US" sz="2000" kern="0" dirty="0">
                    <a:solidFill>
                      <a:srgbClr val="000000"/>
                    </a:solidFill>
                    <a:cs typeface="Arial"/>
                  </a:rPr>
                  <a:t>model of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¬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},</a:t>
                </a:r>
                <a:br>
                  <a:rPr lang="en-US" sz="20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kern="0" dirty="0">
                    <a:solidFill>
                      <a:srgbClr val="000000"/>
                    </a:solidFill>
                    <a:cs typeface="Arial"/>
                  </a:rPr>
                  <a:t> queries</a:t>
                </a:r>
              </a:p>
            </p:txBody>
          </p:sp>
        </mc:Choice>
        <mc:Fallback xmlns="">
          <p:sp>
            <p:nvSpPr>
              <p:cNvPr id="43" name="Rectangular Callout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839" y="2595944"/>
                <a:ext cx="2560713" cy="678540"/>
              </a:xfrm>
              <a:prstGeom prst="wedgeRectCallout">
                <a:avLst>
                  <a:gd name="adj1" fmla="val 8943"/>
                  <a:gd name="adj2" fmla="val 136716"/>
                </a:avLst>
              </a:prstGeom>
              <a:blipFill>
                <a:blip r:embed="rId12"/>
                <a:stretch>
                  <a:fillRect t="-3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184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sz="2600" u="sng" dirty="0" err="1"/>
                  <a:t>Thm</a:t>
                </a:r>
                <a:r>
                  <a:rPr lang="en-US" sz="2600" dirty="0"/>
                  <a:t>: There exists a class of transition systems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600" dirty="0"/>
                  <a:t> for which: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/>
                  <a:t>​</a:t>
                </a:r>
                <a:r>
                  <a:rPr lang="en-US" b="1" dirty="0">
                    <a:solidFill>
                      <a:srgbClr val="C00000"/>
                    </a:solidFill>
                  </a:rPr>
                  <a:t>∃</a:t>
                </a:r>
                <a:r>
                  <a:rPr lang="en-US" sz="2400" dirty="0"/>
                  <a:t> </a:t>
                </a:r>
                <a:r>
                  <a:rPr lang="en-US" sz="2600" dirty="0">
                    <a:solidFill>
                      <a:srgbClr val="7030A0"/>
                    </a:solidFill>
                  </a:rPr>
                  <a:t>Hoare</a:t>
                </a:r>
                <a:r>
                  <a:rPr lang="en-US" sz="2600" dirty="0"/>
                  <a:t>-query algorithm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b="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/>
                  <a:t>queries</a:t>
                </a:r>
              </a:p>
              <a:p>
                <a:pPr marL="457200" indent="-457200">
                  <a:buAutoNum type="arabicPeriod"/>
                </a:pPr>
                <a:r>
                  <a:rPr lang="en-US" sz="2400" dirty="0"/>
                  <a:t>​</a:t>
                </a:r>
                <a:r>
                  <a:rPr lang="en-US" b="1" dirty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/>
                  <a:t> </a:t>
                </a:r>
                <a:r>
                  <a:rPr lang="en-US" sz="2600" dirty="0">
                    <a:solidFill>
                      <a:srgbClr val="7030A0"/>
                    </a:solidFill>
                  </a:rPr>
                  <a:t>inductiveness</a:t>
                </a:r>
                <a:r>
                  <a:rPr lang="en-US" sz="2600" dirty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 b="0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/>
                  <a:t>queries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9184" y="1223769"/>
                <a:ext cx="8022625" cy="1633800"/>
              </a:xfrm>
              <a:blipFill>
                <a:blip r:embed="rId2"/>
                <a:stretch>
                  <a:fillRect l="-1216" t="-2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Content Placeholder 2"/>
          <p:cNvSpPr txBox="1">
            <a:spLocks/>
          </p:cNvSpPr>
          <p:nvPr/>
        </p:nvSpPr>
        <p:spPr bwMode="auto">
          <a:xfrm>
            <a:off x="491653" y="6178609"/>
            <a:ext cx="843015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  <a:rtl val="0"/>
              </a:rPr>
              <a:t>[VMCAI’17] </a:t>
            </a:r>
            <a:r>
              <a:rPr lang="en-US" sz="1600" dirty="0"/>
              <a:t>IC3 - Flipping the E in ICE. </a:t>
            </a:r>
            <a:r>
              <a:rPr lang="en-US" sz="1600" dirty="0" err="1"/>
              <a:t>Vizel</a:t>
            </a:r>
            <a:r>
              <a:rPr lang="en-US" sz="1600" dirty="0"/>
              <a:t>, </a:t>
            </a:r>
            <a:r>
              <a:rPr lang="en-US" sz="1600" dirty="0" err="1"/>
              <a:t>Gurfinkel</a:t>
            </a:r>
            <a:r>
              <a:rPr lang="en-US" sz="1600" dirty="0"/>
              <a:t>, </a:t>
            </a:r>
            <a:r>
              <a:rPr lang="en-US" sz="1600" dirty="0" err="1"/>
              <a:t>Shoham</a:t>
            </a:r>
            <a:r>
              <a:rPr lang="en-US" sz="1600" dirty="0"/>
              <a:t>, Malik.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399652" y="2169042"/>
            <a:ext cx="2767" cy="97581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166359" y="3138365"/>
            <a:ext cx="46480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 simple case of </a:t>
            </a:r>
            <a:r>
              <a:rPr lang="en-US" sz="2200" dirty="0">
                <a:solidFill>
                  <a:srgbClr val="7030A0"/>
                </a:solidFill>
              </a:rPr>
              <a:t>IC3/PDR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66359" y="3492629"/>
            <a:ext cx="5353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ICE cannot model PDR,</a:t>
            </a:r>
            <a:br>
              <a:rPr lang="en-US" sz="2200" dirty="0"/>
            </a:br>
            <a:r>
              <a:rPr lang="en-US" sz="2200" dirty="0"/>
              <a:t>and the extension of </a:t>
            </a:r>
            <a:r>
              <a:rPr lang="en-US" sz="2000" dirty="0"/>
              <a:t>[VMCAI’17] </a:t>
            </a:r>
            <a:r>
              <a:rPr lang="en-US" sz="2200" dirty="0"/>
              <a:t>is necessary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717518" y="3454626"/>
                <a:ext cx="44884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518" y="3454626"/>
                <a:ext cx="448841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91653" y="5861456"/>
            <a:ext cx="9024487" cy="31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Complexity and Information in Invariant Inference.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43127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32" grpId="0"/>
      <p:bldP spid="47" grpId="0"/>
      <p:bldP spid="5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Hoare &gt; Inductiveness</a:t>
            </a:r>
          </a:p>
        </p:txBody>
      </p:sp>
      <p:sp>
        <p:nvSpPr>
          <p:cNvPr id="35" name="Line Callout 1 34"/>
          <p:cNvSpPr/>
          <p:nvPr/>
        </p:nvSpPr>
        <p:spPr>
          <a:xfrm>
            <a:off x="4973483" y="4820251"/>
            <a:ext cx="3252887" cy="1058011"/>
          </a:xfrm>
          <a:prstGeom prst="borderCallout1">
            <a:avLst>
              <a:gd name="adj1" fmla="val 69890"/>
              <a:gd name="adj2" fmla="val 117"/>
              <a:gd name="adj3" fmla="val 95346"/>
              <a:gd name="adj4" fmla="val -20012"/>
            </a:avLst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5228451" y="4923032"/>
            <a:ext cx="2702808" cy="964747"/>
            <a:chOff x="4660058" y="5063711"/>
            <a:chExt cx="2702808" cy="964747"/>
          </a:xfrm>
        </p:grpSpPr>
        <p:cxnSp>
          <p:nvCxnSpPr>
            <p:cNvPr id="37" name="Straight Arrow Connector 36"/>
            <p:cNvCxnSpPr/>
            <p:nvPr/>
          </p:nvCxnSpPr>
          <p:spPr>
            <a:xfrm flipV="1">
              <a:off x="4660059" y="5430700"/>
              <a:ext cx="2702807" cy="103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flipV="1">
              <a:off x="4660058" y="5730430"/>
              <a:ext cx="2702807" cy="10334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731462" y="5689904"/>
              <a:ext cx="1059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…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5473621" y="5063711"/>
                  <a:ext cx="125361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σ</m:t>
                            </m:r>
                            <m: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  <m:d>
                          <m:dPr>
                            <m:begChr m:val="{"/>
                            <m:endChr m:val="}"/>
                            <m:ctrlP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¬</m:t>
                            </m:r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Bad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3621" y="5063711"/>
                  <a:ext cx="1253613" cy="276999"/>
                </a:xfrm>
                <a:prstGeom prst="rect">
                  <a:avLst/>
                </a:prstGeom>
                <a:blipFill>
                  <a:blip r:embed="rId3"/>
                  <a:stretch>
                    <a:fillRect t="-4444" r="-4369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TextBox 40"/>
            <p:cNvSpPr txBox="1"/>
            <p:nvPr/>
          </p:nvSpPr>
          <p:spPr>
            <a:xfrm>
              <a:off x="5661570" y="5457108"/>
              <a:ext cx="55784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✓ </a:t>
              </a:r>
              <a:r>
                <a:rPr lang="en-US" dirty="0"/>
                <a:t>/ </a:t>
              </a:r>
              <a:r>
                <a:rPr lang="en-US" dirty="0">
                  <a:solidFill>
                    <a:srgbClr val="FF0000"/>
                  </a:solidFill>
                </a:rPr>
                <a:t>✘</a:t>
              </a:r>
              <a:endParaRPr lang="en-US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45742" y="3347462"/>
            <a:ext cx="4572000" cy="2937627"/>
            <a:chOff x="254340" y="2793806"/>
            <a:chExt cx="4572000" cy="2937627"/>
          </a:xfrm>
        </p:grpSpPr>
        <p:grpSp>
          <p:nvGrpSpPr>
            <p:cNvPr id="43" name="Group 42"/>
            <p:cNvGrpSpPr/>
            <p:nvPr/>
          </p:nvGrpSpPr>
          <p:grpSpPr>
            <a:xfrm>
              <a:off x="254340" y="2793806"/>
              <a:ext cx="4572000" cy="2937627"/>
              <a:chOff x="2400926" y="3290479"/>
              <a:chExt cx="4572000" cy="293762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Content Placeholder 2"/>
                  <p:cNvSpPr txBox="1">
                    <a:spLocks/>
                  </p:cNvSpPr>
                  <p:nvPr/>
                </p:nvSpPr>
                <p:spPr>
                  <a:xfrm>
                    <a:off x="2421266" y="3290479"/>
                    <a:ext cx="4294448" cy="2937627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txBody>
                  <a:bodyPr vert="horz" lIns="91440" tIns="45720" rIns="91440" bIns="45720" rtlCol="0">
                    <a:noAutofit/>
                  </a:bodyPr>
                  <a:lstStyle>
                    <a:lvl1pPr marL="228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85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indent="0">
                      <a:buFont typeface="Arial" panose="020B0604020202020204" pitchFamily="34" charset="0"/>
                      <a:buNone/>
                    </a:pPr>
                    <a14:m>
                      <m:oMath xmlns:m="http://schemas.openxmlformats.org/officeDocument/2006/math"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 :=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3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false</m:t>
                        </m:r>
                      </m:oMath>
                    </a14:m>
                    <a:endParaRPr lang="en-US" sz="2300" dirty="0">
                      <a:solidFill>
                        <a:prstClr val="black"/>
                      </a:solidFill>
                      <a:latin typeface="Consolas" panose="020B0609020204030204" pitchFamily="49" charset="0"/>
                    </a:endParaRPr>
                  </a:p>
                  <a:p>
                    <a:pPr marL="0" indent="0">
                      <a:buNone/>
                    </a:pPr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while </a:t>
                    </a:r>
                    <a14:m>
                      <m:oMath xmlns:m="http://schemas.openxmlformats.org/officeDocument/2006/math">
                        <m:r>
                          <a:rPr lang="en-US" sz="23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_, </m:t>
                        </m:r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 counterexample</a:t>
                    </a:r>
                    <a:b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</a:br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      to </a:t>
                    </a:r>
                    <a:r>
                      <a:rPr lang="en-US" sz="2300" dirty="0">
                        <a:solidFill>
                          <a:srgbClr val="7030A0"/>
                        </a:solidFill>
                        <a:latin typeface="Consolas" panose="020B0609020204030204" pitchFamily="49" charset="0"/>
                      </a:rPr>
                      <a:t>Inductive</a:t>
                    </a:r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sz="23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23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3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:</a:t>
                    </a:r>
                  </a:p>
                  <a:p>
                    <a:pPr marL="0" indent="0">
                      <a:buNone/>
                    </a:pPr>
                    <a:r>
                      <a:rPr lang="en-US" sz="2300" dirty="0"/>
                      <a:t>       </a:t>
                    </a:r>
                    <a14:m>
                      <m:oMath xmlns:m="http://schemas.openxmlformats.org/officeDocument/2006/math"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  <a:t> := </a:t>
                    </a:r>
                    <a14:m>
                      <m:oMath xmlns:m="http://schemas.openxmlformats.org/officeDocument/2006/math"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23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∨</m:t>
                        </m:r>
                        <m:r>
                          <a:rPr lang="en-US" sz="2300" b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𝐠𝐞𝐧</m:t>
                        </m:r>
                        <m:r>
                          <a:rPr lang="en-US" sz="23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𝐞𝐫𝐚𝐥𝐢𝐳𝐞</m:t>
                        </m:r>
                        <m:d>
                          <m:dPr>
                            <m:ctrlPr>
                              <a:rPr lang="en-US" sz="23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3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23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oMath>
                    </a14:m>
                    <a:b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</a:br>
                    <a:br>
                      <a:rPr lang="en-US" sz="2300" dirty="0">
                        <a:solidFill>
                          <a:prstClr val="black"/>
                        </a:solidFill>
                        <a:latin typeface="Consolas" panose="020B0609020204030204" pitchFamily="49" charset="0"/>
                      </a:rPr>
                    </a:br>
                    <a:endParaRPr lang="en-US" sz="2300" dirty="0"/>
                  </a:p>
                </p:txBody>
              </p:sp>
            </mc:Choice>
            <mc:Fallback xmlns="">
              <p:sp>
                <p:nvSpPr>
                  <p:cNvPr id="47" name="Content Placeholder 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21266" y="3290479"/>
                    <a:ext cx="4294448" cy="293762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839" t="-2479" r="-1697"/>
                    </a:stretch>
                  </a:blipFill>
                  <a:ln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Rectangle 47"/>
                  <p:cNvSpPr/>
                  <p:nvPr/>
                </p:nvSpPr>
                <p:spPr>
                  <a:xfrm>
                    <a:off x="2400926" y="5073944"/>
                    <a:ext cx="4572000" cy="1154162"/>
                  </a:xfrm>
                  <a:prstGeom prst="rect">
                    <a:avLst/>
                  </a:prstGeom>
                </p:spPr>
                <p:txBody>
                  <a:bodyPr>
                    <a:spAutoFit/>
                  </a:bodyPr>
                  <a:lstStyle/>
                  <a:p>
                    <a:pPr lvl="0"/>
                    <a14:m>
                      <m:oMath xmlns:m="http://schemas.openxmlformats.org/officeDocument/2006/math">
                        <m:r>
                          <a:rPr lang="en-US" sz="2300" b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𝐠𝐞𝐧𝐞𝐫𝐚𝐥𝐢𝐳𝐞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</a:rPr>
                      <a:t>:</a:t>
                    </a:r>
                    <a:br>
                      <a:rPr lang="en-US" sz="2300" dirty="0">
                        <a:solidFill>
                          <a:prstClr val="black"/>
                        </a:solidFill>
                      </a:rPr>
                    </a:br>
                    <a:r>
                      <a:rPr lang="en-US" sz="2300" dirty="0">
                        <a:solidFill>
                          <a:prstClr val="black"/>
                        </a:solidFill>
                      </a:rPr>
                      <a:t>       drop literals from </a:t>
                    </a:r>
                    <a14:m>
                      <m:oMath xmlns:m="http://schemas.openxmlformats.org/officeDocument/2006/math"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3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a14:m>
                    <a:r>
                      <a:rPr lang="en-US" sz="2300" dirty="0">
                        <a:solidFill>
                          <a:prstClr val="black"/>
                        </a:solidFill>
                      </a:rPr>
                      <a:t> </a:t>
                    </a:r>
                    <a:br>
                      <a:rPr lang="en-US" sz="2300" dirty="0">
                        <a:solidFill>
                          <a:prstClr val="black"/>
                        </a:solidFill>
                      </a:rPr>
                    </a:br>
                    <a:r>
                      <a:rPr lang="en-US" sz="2300" dirty="0">
                        <a:solidFill>
                          <a:prstClr val="black"/>
                        </a:solidFill>
                      </a:rPr>
                      <a:t>       while </a:t>
                    </a:r>
                    <a:r>
                      <a:rPr lang="en-US" sz="2300" dirty="0">
                        <a:solidFill>
                          <a:srgbClr val="7030A0"/>
                        </a:solidFill>
                        <a:latin typeface="Consolas" panose="020B0609020204030204" pitchFamily="49" charset="0"/>
                      </a:rPr>
                      <a:t>BMC</a:t>
                    </a:r>
                    <a: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a:t>(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sz="2300" i="1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b="0" i="1" smtClean="0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en-US" sz="2300" b="0" i="1" smtClean="0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300" i="1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i="1">
                                <a:solidFill>
                                  <a:srgbClr val="44546A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300" i="1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he-IL" sz="23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a14:m>
                    <a:r>
                      <a:rPr lang="en-US" sz="2300" dirty="0">
                        <a:solidFill>
                          <a:srgbClr val="44546A"/>
                        </a:solidFill>
                        <a:latin typeface="Consolas" panose="020B0609020204030204" pitchFamily="49" charset="0"/>
                      </a:rPr>
                      <a:t>)</a:t>
                    </a:r>
                    <a14:m>
                      <m:oMath xmlns:m="http://schemas.openxmlformats.org/officeDocument/2006/math">
                        <m:r>
                          <a:rPr lang="en-US" sz="2300" i="1" dirty="0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m:rPr>
                            <m:sty m:val="p"/>
                          </m:rPr>
                          <a:rPr lang="en-US" sz="2300" dirty="0">
                            <a:solidFill>
                              <a:srgbClr val="44546A"/>
                            </a:solidFill>
                            <a:latin typeface="Cambria Math" panose="02040503050406030204" pitchFamily="18" charset="0"/>
                          </a:rPr>
                          <m:t>Bad</m:t>
                        </m:r>
                        <m:r>
                          <a:rPr lang="en-US" sz="2300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3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oMath>
                    </a14:m>
                    <a:r>
                      <a:rPr lang="en-US" sz="2300" b="1" dirty="0">
                        <a:solidFill>
                          <a:srgbClr val="00B050"/>
                        </a:solidFill>
                      </a:rPr>
                      <a:t> </a:t>
                    </a:r>
                    <a:endParaRPr lang="en-US" sz="2300" dirty="0">
                      <a:solidFill>
                        <a:srgbClr val="44546A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8" name="Rectangle 4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0926" y="5073944"/>
                    <a:ext cx="4572000" cy="115416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067" t="-4233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6" name="Rectangle 45"/>
            <p:cNvSpPr/>
            <p:nvPr/>
          </p:nvSpPr>
          <p:spPr>
            <a:xfrm>
              <a:off x="1505586" y="5290807"/>
              <a:ext cx="3021011" cy="421244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899184" y="1223769"/>
                <a:ext cx="8022625" cy="16338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600" u="sng" dirty="0"/>
                  <a:t>Thm</a:t>
                </a:r>
                <a:r>
                  <a:rPr lang="en-US" sz="2600" dirty="0"/>
                  <a:t>: There exists a class of transition systems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600" dirty="0"/>
                  <a:t> for which: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​</a:t>
                </a:r>
                <a:r>
                  <a:rPr lang="en-US" b="1" dirty="0">
                    <a:solidFill>
                      <a:srgbClr val="C00000"/>
                    </a:solidFill>
                  </a:rPr>
                  <a:t>∃</a:t>
                </a:r>
                <a:r>
                  <a:rPr lang="en-US" sz="2400" dirty="0"/>
                  <a:t> </a:t>
                </a:r>
                <a:r>
                  <a:rPr lang="en-US" sz="2600" dirty="0">
                    <a:solidFill>
                      <a:srgbClr val="7030A0"/>
                    </a:solidFill>
                  </a:rPr>
                  <a:t>Hoare</a:t>
                </a:r>
                <a:r>
                  <a:rPr lang="en-US" sz="2600" dirty="0"/>
                  <a:t>-query algorithm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poly</m:t>
                    </m:r>
                    <m:r>
                      <a:rPr lang="en-US" sz="26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600" b="1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/>
                  <a:t>queries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​</a:t>
                </a:r>
                <a:r>
                  <a:rPr lang="en-US" b="1" dirty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/>
                  <a:t> </a:t>
                </a:r>
                <a:r>
                  <a:rPr lang="en-US" sz="2600" dirty="0">
                    <a:solidFill>
                      <a:srgbClr val="7030A0"/>
                    </a:solidFill>
                  </a:rPr>
                  <a:t>inductiveness</a:t>
                </a:r>
                <a:r>
                  <a:rPr lang="en-US" sz="2600" dirty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600" dirty="0">
                    <a:solidFill>
                      <a:srgbClr val="7030A0"/>
                    </a:solidFill>
                  </a:rPr>
                  <a:t> </a:t>
                </a:r>
                <a:r>
                  <a:rPr lang="en-US" sz="2600" dirty="0"/>
                  <a:t>queries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84" y="1223769"/>
                <a:ext cx="8022625" cy="1633800"/>
              </a:xfrm>
              <a:prstGeom prst="rect">
                <a:avLst/>
              </a:prstGeom>
              <a:blipFill>
                <a:blip r:embed="rId6"/>
                <a:stretch>
                  <a:fillRect l="-1216" t="-26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646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 Theory of Learning Invariants</a:t>
            </a:r>
          </a:p>
        </p:txBody>
      </p:sp>
      <p:sp>
        <p:nvSpPr>
          <p:cNvPr id="555" name="Content Placeholder 1"/>
          <p:cNvSpPr txBox="1">
            <a:spLocks/>
          </p:cNvSpPr>
          <p:nvPr/>
        </p:nvSpPr>
        <p:spPr>
          <a:xfrm>
            <a:off x="624021" y="121464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4664489" y="1229098"/>
            <a:ext cx="4086815" cy="3025030"/>
            <a:chOff x="259183" y="1509744"/>
            <a:chExt cx="4086815" cy="3025030"/>
          </a:xfrm>
        </p:grpSpPr>
        <p:sp>
          <p:nvSpPr>
            <p:cNvPr id="563" name="Content Placeholder 1"/>
            <p:cNvSpPr txBox="1">
              <a:spLocks/>
            </p:cNvSpPr>
            <p:nvPr/>
          </p:nvSpPr>
          <p:spPr>
            <a:xfrm>
              <a:off x="259183" y="1509744"/>
              <a:ext cx="4086815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3200" dirty="0"/>
                <a:t>Exact Concept Learning</a:t>
              </a:r>
            </a:p>
          </p:txBody>
        </p:sp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86" name="Rectangle 285"/>
          <p:cNvSpPr/>
          <p:nvPr/>
        </p:nvSpPr>
        <p:spPr>
          <a:xfrm>
            <a:off x="922193" y="4244583"/>
            <a:ext cx="6999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Query-based learning models for invariant inference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922192" y="4696060"/>
            <a:ext cx="7796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Invariant inference is harder than concept learning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922191" y="5109378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Complexity results for invariant inference algorithms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from concept learning algorithms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906862" y="5830425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Analysis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overapproximation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PDR from the  </a:t>
            </a:r>
            <a:b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monotone theory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BA7027-F7A8-069C-1EC3-21863A971AAD}"/>
              </a:ext>
            </a:extLst>
          </p:cNvPr>
          <p:cNvSpPr/>
          <p:nvPr/>
        </p:nvSpPr>
        <p:spPr>
          <a:xfrm>
            <a:off x="903724" y="4664994"/>
            <a:ext cx="6883226" cy="48619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EA9CEF-93DE-BB76-9BF9-D6DA9E55465A}"/>
              </a:ext>
            </a:extLst>
          </p:cNvPr>
          <p:cNvSpPr txBox="1"/>
          <p:nvPr/>
        </p:nvSpPr>
        <p:spPr>
          <a:xfrm>
            <a:off x="8221807" y="4767473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090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Inference is Harder than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899184" y="1223768"/>
                <a:ext cx="8022625" cy="265685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400" u="sng" dirty="0"/>
                  <a:t>Thm</a:t>
                </a:r>
                <a:r>
                  <a:rPr lang="en-US" sz="2400" dirty="0"/>
                  <a:t>: There exists a class of formulas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400" dirty="0"/>
                  <a:t> for which: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​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∃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7030A0"/>
                    </a:solidFill>
                  </a:rPr>
                  <a:t>learning</a:t>
                </a:r>
                <a:r>
                  <a:rPr lang="en-US" sz="2400" dirty="0"/>
                  <a:t> algorithm with </a:t>
                </a:r>
                <a:r>
                  <a:rPr lang="en-US" sz="2400" dirty="0" err="1"/>
                  <a:t>subexponential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7030A0"/>
                    </a:solidFill>
                  </a:rPr>
                  <a:t>equivalence and membership </a:t>
                </a:r>
                <a:r>
                  <a:rPr lang="en-US" sz="2400" dirty="0"/>
                  <a:t>queries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r>
                  <a:rPr lang="en-US" sz="2400" dirty="0"/>
                  <a:t>​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∀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7030A0"/>
                    </a:solidFill>
                  </a:rPr>
                  <a:t>Hoare</a:t>
                </a:r>
                <a:r>
                  <a:rPr lang="en-US" sz="2400" dirty="0"/>
                  <a:t>-query algorithm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7030A0"/>
                    </a:solidFill>
                  </a:rPr>
                  <a:t> </a:t>
                </a:r>
                <a:r>
                  <a:rPr lang="en-US" sz="2400" dirty="0"/>
                  <a:t>queries for the class of transition systems with invariants over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84" y="1223768"/>
                <a:ext cx="8022625" cy="2656855"/>
              </a:xfrm>
              <a:prstGeom prst="rect">
                <a:avLst/>
              </a:prstGeom>
              <a:blipFill>
                <a:blip r:embed="rId2"/>
                <a:stretch>
                  <a:fillRect l="-1216" t="-321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70C258C-6E17-F5BA-DEF5-FB9BC0296110}"/>
              </a:ext>
            </a:extLst>
          </p:cNvPr>
          <p:cNvSpPr txBox="1">
            <a:spLocks/>
          </p:cNvSpPr>
          <p:nvPr/>
        </p:nvSpPr>
        <p:spPr>
          <a:xfrm>
            <a:off x="899183" y="3651018"/>
            <a:ext cx="8022625" cy="932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/>
              <a:t>Corollary</a:t>
            </a:r>
            <a:r>
              <a:rPr lang="en-US" sz="2400" dirty="0"/>
              <a:t>: Learning from counterexamples to induction is harder than learning from labeled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13D56-19F4-5A26-643C-78D2659077BA}"/>
              </a:ext>
            </a:extLst>
          </p:cNvPr>
          <p:cNvSpPr txBox="1">
            <a:spLocks/>
          </p:cNvSpPr>
          <p:nvPr/>
        </p:nvSpPr>
        <p:spPr bwMode="auto">
          <a:xfrm>
            <a:off x="502805" y="6307873"/>
            <a:ext cx="9024487" cy="31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Complexity and Information in Invariant Inference.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65587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 Theory of Learning Invariants</a:t>
            </a:r>
          </a:p>
        </p:txBody>
      </p:sp>
      <p:sp>
        <p:nvSpPr>
          <p:cNvPr id="555" name="Content Placeholder 1"/>
          <p:cNvSpPr txBox="1">
            <a:spLocks/>
          </p:cNvSpPr>
          <p:nvPr/>
        </p:nvSpPr>
        <p:spPr>
          <a:xfrm>
            <a:off x="624021" y="121464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4664489" y="1229098"/>
            <a:ext cx="4086815" cy="3025030"/>
            <a:chOff x="259183" y="1509744"/>
            <a:chExt cx="4086815" cy="3025030"/>
          </a:xfrm>
        </p:grpSpPr>
        <p:sp>
          <p:nvSpPr>
            <p:cNvPr id="563" name="Content Placeholder 1"/>
            <p:cNvSpPr txBox="1">
              <a:spLocks/>
            </p:cNvSpPr>
            <p:nvPr/>
          </p:nvSpPr>
          <p:spPr>
            <a:xfrm>
              <a:off x="259183" y="1509744"/>
              <a:ext cx="4086815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3200" dirty="0"/>
                <a:t>Exact Concept Learning</a:t>
              </a:r>
            </a:p>
          </p:txBody>
        </p:sp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86" name="Rectangle 285"/>
          <p:cNvSpPr/>
          <p:nvPr/>
        </p:nvSpPr>
        <p:spPr>
          <a:xfrm>
            <a:off x="922193" y="4244583"/>
            <a:ext cx="6999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Query-based learning models for invariant inference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922192" y="4696060"/>
            <a:ext cx="7796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Invariant inference is harder than concept learning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922191" y="5109378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Complexity results for invariant inference algorithms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from concept learning algorithms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906862" y="5830425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Analysis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overapproximation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PDR from the  </a:t>
            </a:r>
            <a:b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monotone theory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22125F-710B-E72F-DE56-74FC78245B0F}"/>
              </a:ext>
            </a:extLst>
          </p:cNvPr>
          <p:cNvSpPr/>
          <p:nvPr/>
        </p:nvSpPr>
        <p:spPr>
          <a:xfrm>
            <a:off x="899888" y="5154186"/>
            <a:ext cx="6883226" cy="72398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18C11-6D4C-CA80-9E1F-47D75FDF7498}"/>
              </a:ext>
            </a:extLst>
          </p:cNvPr>
          <p:cNvSpPr txBox="1"/>
          <p:nvPr/>
        </p:nvSpPr>
        <p:spPr>
          <a:xfrm>
            <a:off x="8221807" y="5336189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193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41618" y="1756115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learning algorithm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2274672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b="0" dirty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blipFill>
                <a:blip r:embed="rId6"/>
                <a:stretch>
                  <a:fillRect l="-18699" t="-28261" r="-18699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2637412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2521" y="2321456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059392" y="3020181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59391" y="3446721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32982" y="3068218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b="0" dirty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blipFill>
                <a:blip r:embed="rId7"/>
                <a:stretch>
                  <a:fillRect l="-18548" t="-28889" r="-18548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Invariant Inference with </a:t>
            </a:r>
            <a:br>
              <a:rPr lang="en-US" dirty="0"/>
            </a:br>
            <a:r>
              <a:rPr lang="en-US" dirty="0"/>
              <a:t>Equivalence &amp; Membership Queries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3059391" y="3832426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3059390" y="4195166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06975" y="3880463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blipFill>
                <a:blip r:embed="rId8"/>
                <a:stretch>
                  <a:fillRect l="-13143" t="-28889" r="-13143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176892" y="4157462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41" name="Content Placeholder 2"/>
          <p:cNvSpPr txBox="1">
            <a:spLocks/>
          </p:cNvSpPr>
          <p:nvPr/>
        </p:nvSpPr>
        <p:spPr>
          <a:xfrm>
            <a:off x="675095" y="5113251"/>
            <a:ext cx="8063272" cy="1215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 err="1"/>
              <a:t>Thm</a:t>
            </a:r>
            <a:r>
              <a:rPr lang="en-US" sz="2400" dirty="0"/>
              <a:t>. In general, in the Hoare-query model, </a:t>
            </a:r>
            <a:r>
              <a:rPr lang="en-US" sz="2400" b="1" dirty="0"/>
              <a:t>no</a:t>
            </a:r>
            <a:r>
              <a:rPr lang="en-US" sz="2400" dirty="0"/>
              <a:t> </a:t>
            </a:r>
            <a:r>
              <a:rPr lang="en-US" sz="2400" b="1" dirty="0"/>
              <a:t>efficient</a:t>
            </a:r>
            <a:r>
              <a:rPr lang="en-US" sz="2400" dirty="0"/>
              <a:t> </a:t>
            </a:r>
            <a:r>
              <a:rPr lang="en-US" sz="2400" b="1" dirty="0"/>
              <a:t>way</a:t>
            </a:r>
            <a:r>
              <a:rPr lang="en-US" sz="2400" dirty="0"/>
              <a:t> to implement a teacher for equivalence and membership queries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42" y="2457062"/>
            <a:ext cx="1372762" cy="1486578"/>
          </a:xfrm>
          <a:prstGeom prst="rect">
            <a:avLst/>
          </a:prstGeom>
        </p:spPr>
      </p:pic>
      <p:sp>
        <p:nvSpPr>
          <p:cNvPr id="44" name="Content Placeholder 2"/>
          <p:cNvSpPr txBox="1">
            <a:spLocks/>
          </p:cNvSpPr>
          <p:nvPr/>
        </p:nvSpPr>
        <p:spPr bwMode="auto">
          <a:xfrm>
            <a:off x="491652" y="6067622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[CAV’14] ICE: A Robust Framework for Learning Invariants. Garg,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Löding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Madhusudan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Neider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263591" y="2457062"/>
            <a:ext cx="1486657" cy="1499309"/>
            <a:chOff x="6104858" y="2716391"/>
            <a:chExt cx="1486657" cy="14993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6649061" y="3320132"/>
                  <a:ext cx="26148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261482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Rectangular Callout 25"/>
          <p:cNvSpPr/>
          <p:nvPr/>
        </p:nvSpPr>
        <p:spPr>
          <a:xfrm>
            <a:off x="6539188" y="4010834"/>
            <a:ext cx="2428189" cy="695986"/>
          </a:xfrm>
          <a:prstGeom prst="wedgeRectCallout">
            <a:avLst>
              <a:gd name="adj1" fmla="val -22668"/>
              <a:gd name="adj2" fmla="val -7630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Need to implement this </a:t>
            </a:r>
          </a:p>
        </p:txBody>
      </p:sp>
      <p:sp>
        <p:nvSpPr>
          <p:cNvPr id="45" name="Rectangular Callout 44"/>
          <p:cNvSpPr/>
          <p:nvPr/>
        </p:nvSpPr>
        <p:spPr>
          <a:xfrm>
            <a:off x="245940" y="4017518"/>
            <a:ext cx="2428189" cy="695986"/>
          </a:xfrm>
          <a:prstGeom prst="wedgeRectCallout">
            <a:avLst>
              <a:gd name="adj1" fmla="val -22668"/>
              <a:gd name="adj2" fmla="val -7630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Need to implement this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29159" y="3129028"/>
            <a:ext cx="420320" cy="391579"/>
            <a:chOff x="6729159" y="3129028"/>
            <a:chExt cx="420320" cy="391579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6729159" y="3129028"/>
              <a:ext cx="420320" cy="39157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 flipV="1">
              <a:off x="6729159" y="3129028"/>
              <a:ext cx="400984" cy="38705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832384" y="2593542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2384" y="2593542"/>
                <a:ext cx="330219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6606088" y="1756115"/>
            <a:ext cx="782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oracle</a:t>
            </a:r>
          </a:p>
        </p:txBody>
      </p:sp>
      <p:sp>
        <p:nvSpPr>
          <p:cNvPr id="46" name="Content Placeholder 2"/>
          <p:cNvSpPr txBox="1">
            <a:spLocks/>
          </p:cNvSpPr>
          <p:nvPr/>
        </p:nvSpPr>
        <p:spPr bwMode="auto">
          <a:xfrm>
            <a:off x="491652" y="6381491"/>
            <a:ext cx="9024487" cy="31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Complexity and Information in Invariant Inference.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1398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26" grpId="0" animBg="1"/>
      <p:bldP spid="45" grpId="0" animBg="1"/>
      <p:bldP spid="36" grpId="0"/>
      <p:bldP spid="4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41618" y="1756115"/>
            <a:ext cx="2042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learning algorithm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43279" y="1756115"/>
            <a:ext cx="922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teacher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059393" y="2274672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b="0" dirty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1933736"/>
                <a:ext cx="749629" cy="276999"/>
              </a:xfrm>
              <a:prstGeom prst="rect">
                <a:avLst/>
              </a:prstGeom>
              <a:blipFill>
                <a:blip r:embed="rId6"/>
                <a:stretch>
                  <a:fillRect l="-18699" t="-28261" r="-18699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3059392" y="2637412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32521" y="2321456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059392" y="3020181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059391" y="3446721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32982" y="3068218"/>
            <a:ext cx="21917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✘+counterexample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b="0" dirty="0"/>
                  <a:t>s 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60" y="2686283"/>
                <a:ext cx="754950" cy="276999"/>
              </a:xfrm>
              <a:prstGeom prst="rect">
                <a:avLst/>
              </a:prstGeom>
              <a:blipFill>
                <a:blip r:embed="rId7"/>
                <a:stretch>
                  <a:fillRect l="-18548" t="-28889" r="-18548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Invariant Inference with </a:t>
            </a:r>
            <a:br>
              <a:rPr lang="en-US" dirty="0"/>
            </a:br>
            <a:r>
              <a:rPr lang="en-US" dirty="0"/>
              <a:t>Equivalence &amp; Membership Queries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3059391" y="3832426"/>
            <a:ext cx="2702807" cy="103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3059390" y="4195166"/>
            <a:ext cx="2702807" cy="10334"/>
          </a:xfrm>
          <a:prstGeom prst="straightConnector1">
            <a:avLst/>
          </a:prstGeom>
          <a:ln w="28575">
            <a:solidFill>
              <a:srgbClr val="00B0F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06975" y="3880463"/>
            <a:ext cx="5578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✓ </a:t>
            </a:r>
            <a:r>
              <a:rPr lang="en-US" dirty="0"/>
              <a:t>/ </a:t>
            </a:r>
            <a:r>
              <a:rPr lang="en-US" dirty="0">
                <a:solidFill>
                  <a:srgbClr val="FF0000"/>
                </a:solidFill>
              </a:rPr>
              <a:t>✘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does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485" y="3487139"/>
                <a:ext cx="1066189" cy="276999"/>
              </a:xfrm>
              <a:prstGeom prst="rect">
                <a:avLst/>
              </a:prstGeom>
              <a:blipFill>
                <a:blip r:embed="rId8"/>
                <a:stretch>
                  <a:fillRect l="-13143" t="-28889" r="-13143" b="-5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176892" y="4157462"/>
            <a:ext cx="1059678" cy="36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42" y="2457062"/>
            <a:ext cx="1372762" cy="1486578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6263591" y="2457062"/>
            <a:ext cx="1486657" cy="1499309"/>
            <a:chOff x="6104858" y="2716391"/>
            <a:chExt cx="1486657" cy="14993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858" y="2716391"/>
              <a:ext cx="1486657" cy="14993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6649061" y="3320132"/>
                  <a:ext cx="26148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061" y="3320132"/>
                  <a:ext cx="261482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8" name="Rectangle 47"/>
          <p:cNvSpPr/>
          <p:nvPr/>
        </p:nvSpPr>
        <p:spPr>
          <a:xfrm>
            <a:off x="304801" y="1651291"/>
            <a:ext cx="8686798" cy="283476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678210" y="2285005"/>
            <a:ext cx="7415374" cy="1798121"/>
            <a:chOff x="392729" y="2386432"/>
            <a:chExt cx="8510941" cy="1962283"/>
          </a:xfrm>
        </p:grpSpPr>
        <p:sp>
          <p:nvSpPr>
            <p:cNvPr id="50" name="Rectangular Callout 49"/>
            <p:cNvSpPr/>
            <p:nvPr/>
          </p:nvSpPr>
          <p:spPr>
            <a:xfrm>
              <a:off x="392729" y="2386432"/>
              <a:ext cx="8510941" cy="1962283"/>
            </a:xfrm>
            <a:prstGeom prst="wedgeRectCallout">
              <a:avLst>
                <a:gd name="adj1" fmla="val -16417"/>
                <a:gd name="adj2" fmla="val -33773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>
                <a:defRPr/>
              </a:pPr>
              <a:endParaRPr lang="en-US" sz="2800" kern="0" dirty="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427795" y="3114280"/>
              <a:ext cx="2228495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exact learning</a:t>
              </a:r>
              <a:br>
                <a:rPr lang="en-US" sz="2800" kern="0" dirty="0">
                  <a:solidFill>
                    <a:srgbClr val="000000"/>
                  </a:solidFill>
                  <a:cs typeface="Arial"/>
                </a:rPr>
              </a:br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algorithms</a:t>
              </a:r>
              <a:endParaRPr lang="en-US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09574" y="3121579"/>
              <a:ext cx="2938625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invariant inference</a:t>
              </a:r>
              <a:br>
                <a:rPr lang="en-US" sz="2800" kern="0" dirty="0">
                  <a:solidFill>
                    <a:srgbClr val="000000"/>
                  </a:solidFill>
                  <a:cs typeface="Arial"/>
                </a:rPr>
              </a:br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algorithms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/>
                <p:cNvSpPr/>
                <p:nvPr/>
              </p:nvSpPr>
              <p:spPr>
                <a:xfrm>
                  <a:off x="4195991" y="3205136"/>
                  <a:ext cx="904415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0" i="1" kern="0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  <m:t>⟹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5991" y="3205136"/>
                  <a:ext cx="904415" cy="707886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Rectangle 53"/>
            <p:cNvSpPr/>
            <p:nvPr/>
          </p:nvSpPr>
          <p:spPr>
            <a:xfrm>
              <a:off x="2493091" y="2501590"/>
              <a:ext cx="4305581" cy="5709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Sufficient conditions for </a:t>
              </a:r>
              <a:endParaRPr lang="en-US" dirty="0"/>
            </a:p>
          </p:txBody>
        </p:sp>
      </p:grpSp>
      <p:sp>
        <p:nvSpPr>
          <p:cNvPr id="31" name="Content Placeholder 2"/>
          <p:cNvSpPr txBox="1">
            <a:spLocks/>
          </p:cNvSpPr>
          <p:nvPr/>
        </p:nvSpPr>
        <p:spPr>
          <a:xfrm>
            <a:off x="675095" y="5113251"/>
            <a:ext cx="8063272" cy="1215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u="sng" dirty="0" err="1"/>
              <a:t>Thm</a:t>
            </a:r>
            <a:r>
              <a:rPr lang="en-US" sz="2400" dirty="0"/>
              <a:t>. In general, in the Hoare-query model, </a:t>
            </a:r>
            <a:r>
              <a:rPr lang="en-US" sz="2400" b="1" dirty="0"/>
              <a:t>no</a:t>
            </a:r>
            <a:r>
              <a:rPr lang="en-US" sz="2400" dirty="0"/>
              <a:t> </a:t>
            </a:r>
            <a:r>
              <a:rPr lang="en-US" sz="2400" b="1" dirty="0"/>
              <a:t>efficient</a:t>
            </a:r>
            <a:r>
              <a:rPr lang="en-US" sz="2400" dirty="0"/>
              <a:t> </a:t>
            </a:r>
            <a:r>
              <a:rPr lang="en-US" sz="2400" b="1" dirty="0"/>
              <a:t>way</a:t>
            </a:r>
            <a:r>
              <a:rPr lang="en-US" sz="2400" dirty="0"/>
              <a:t> to implement a teacher for equivalence and membership queries</a:t>
            </a:r>
          </a:p>
        </p:txBody>
      </p:sp>
    </p:spTree>
    <p:extLst>
      <p:ext uri="{BB962C8B-B14F-4D97-AF65-F5344CB8AC3E}">
        <p14:creationId xmlns:p14="http://schemas.microsoft.com/office/powerpoint/2010/main" val="335093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From Learning to Inference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):</a:t>
                </a:r>
              </a:p>
              <a:p>
                <a:pPr marL="0" indent="0">
                  <a:buNone/>
                </a:pPr>
                <a:r>
                  <a:rPr lang="en-US" sz="2300" dirty="0"/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/>
                  <a:t>:</a:t>
                </a:r>
                <a:br>
                  <a:rPr lang="en-US" sz="2300" dirty="0"/>
                </a:br>
                <a:r>
                  <a:rPr lang="en-US" sz="2300" dirty="0"/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br>
                  <a:rPr lang="en-US" sz="2300" dirty="0"/>
                </a:br>
                <a:r>
                  <a:rPr lang="en-US" sz="2300" dirty="0"/>
                  <a:t>       while </a:t>
                </a:r>
                <a:r>
                  <a:rPr lang="en-US" sz="2300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✓</a:t>
                </a:r>
                <a:endParaRPr lang="en-US" sz="2300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3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/>
              <a:t>Queries and Concept Learning. </a:t>
            </a:r>
            <a:r>
              <a:rPr lang="en-US" sz="1400" dirty="0" err="1"/>
              <a:t>Angluin</a:t>
            </a:r>
            <a:br>
              <a:rPr lang="en-US" sz="1400" dirty="0"/>
            </a:br>
            <a:r>
              <a:rPr lang="en-US" sz="1400" dirty="0"/>
              <a:t>[ML’95] On the Learnability of Disjunctive Normal Form Formulas. </a:t>
            </a:r>
            <a:r>
              <a:rPr lang="en-US" sz="1400" dirty="0" err="1"/>
              <a:t>Aizenstein</a:t>
            </a:r>
            <a:r>
              <a:rPr lang="en-US" sz="1400" dirty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E005A0-2B2C-35F4-F2D0-CECD17E402A9}"/>
              </a:ext>
            </a:extLst>
          </p:cNvPr>
          <p:cNvSpPr txBox="1"/>
          <p:nvPr/>
        </p:nvSpPr>
        <p:spPr>
          <a:xfrm>
            <a:off x="1245417" y="1700073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Exact </a:t>
            </a:r>
            <a:r>
              <a:rPr lang="en-US" sz="2400" b="1" dirty="0"/>
              <a:t>learning</a:t>
            </a:r>
            <a:r>
              <a:rPr lang="en-US" sz="2400" dirty="0"/>
              <a:t> DNF formulas</a:t>
            </a:r>
          </a:p>
        </p:txBody>
      </p:sp>
    </p:spTree>
    <p:extLst>
      <p:ext uri="{BB962C8B-B14F-4D97-AF65-F5344CB8AC3E}">
        <p14:creationId xmlns:p14="http://schemas.microsoft.com/office/powerpoint/2010/main" val="30006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From Learning to Inference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/>
              <a:t>Queries and Concept Learning. </a:t>
            </a:r>
            <a:r>
              <a:rPr lang="en-US" sz="1400" dirty="0" err="1"/>
              <a:t>Angluin</a:t>
            </a:r>
            <a:br>
              <a:rPr lang="en-US" sz="1400" dirty="0"/>
            </a:br>
            <a:r>
              <a:rPr lang="en-US" sz="1400" dirty="0"/>
              <a:t>[ML’95] On the Learnability of Disjunctive Normal Form Formulas. </a:t>
            </a:r>
            <a:r>
              <a:rPr lang="en-US" sz="1400" dirty="0" err="1"/>
              <a:t>Aizenstein</a:t>
            </a:r>
            <a:r>
              <a:rPr lang="en-US" sz="1400" dirty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✓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6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schemeClr val="bg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schemeClr val="bg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bg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bg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schemeClr val="bg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>
                    <a:solidFill>
                      <a:schemeClr val="bg1"/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bg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bg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bg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bg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schemeClr val="bg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schemeClr val="bg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bg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bg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</a:rPr>
                  <a:t> </a:t>
                </a:r>
                <a:br>
                  <a:rPr lang="en-US" sz="2300" dirty="0">
                    <a:solidFill>
                      <a:schemeClr val="bg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bg1">
                        <a:alpha val="32000"/>
                      </a:schemeClr>
                    </a:solidFill>
                  </a:rPr>
                  <a:t>       while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𝐁𝐚𝐝</m:t>
                    </m:r>
                    <m:r>
                      <a:rPr lang="en-US" sz="2300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sz="2300" dirty="0">
                  <a:solidFill>
                    <a:schemeClr val="tx1">
                      <a:alpha val="32000"/>
                    </a:schemeClr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blipFill>
                <a:blip r:embed="rId7"/>
                <a:stretch>
                  <a:fillRect l="-2131" t="-2697" r="-1847" b="-22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4231758" y="5447413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231758" y="3728482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ECB6C64-805B-1EF1-47F5-603086A19C07}"/>
                  </a:ext>
                </a:extLst>
              </p:cNvPr>
              <p:cNvSpPr/>
              <p:nvPr/>
            </p:nvSpPr>
            <p:spPr>
              <a:xfrm>
                <a:off x="4139425" y="1560201"/>
                <a:ext cx="6325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ECB6C64-805B-1EF1-47F5-603086A19C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425" y="1560201"/>
                <a:ext cx="632598" cy="769441"/>
              </a:xfrm>
              <a:prstGeom prst="rect">
                <a:avLst/>
              </a:prstGeom>
              <a:blipFill>
                <a:blip r:embed="rId8"/>
                <a:stretch>
                  <a:fillRect r="-1442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D32990C-5193-5FC0-B1B7-0E26C4CE6AAB}"/>
              </a:ext>
            </a:extLst>
          </p:cNvPr>
          <p:cNvSpPr txBox="1"/>
          <p:nvPr/>
        </p:nvSpPr>
        <p:spPr>
          <a:xfrm>
            <a:off x="1245417" y="1700073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Exact </a:t>
            </a:r>
            <a:r>
              <a:rPr lang="en-US" sz="2400" b="1" dirty="0"/>
              <a:t>learning</a:t>
            </a:r>
            <a:r>
              <a:rPr lang="en-US" sz="2400" dirty="0"/>
              <a:t> DNF formulas</a:t>
            </a:r>
          </a:p>
        </p:txBody>
      </p:sp>
    </p:spTree>
    <p:extLst>
      <p:ext uri="{BB962C8B-B14F-4D97-AF65-F5344CB8AC3E}">
        <p14:creationId xmlns:p14="http://schemas.microsoft.com/office/powerpoint/2010/main" val="153307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3" name="Rectangle 332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br>
                  <a:rPr lang="en-US" sz="2200" i="1" dirty="0">
                    <a:latin typeface="Cambria Math" panose="02040503050406030204" pitchFamily="18" charset="0"/>
                  </a:rPr>
                </a:br>
                <a:r>
                  <a:rPr lang="en-US" sz="2200" i="1" dirty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333" name="Rectangle 3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4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9" name="TextBox 338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339" name="TextBox 3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5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3" name="Rectangle 1402"/>
          <p:cNvSpPr/>
          <p:nvPr/>
        </p:nvSpPr>
        <p:spPr>
          <a:xfrm>
            <a:off x="4850677" y="5155222"/>
            <a:ext cx="4123202" cy="1691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850677" y="3327895"/>
            <a:ext cx="4123202" cy="18167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5" name="Group 1344"/>
          <p:cNvGrpSpPr/>
          <p:nvPr/>
        </p:nvGrpSpPr>
        <p:grpSpPr>
          <a:xfrm>
            <a:off x="583590" y="3654708"/>
            <a:ext cx="3397971" cy="2734046"/>
            <a:chOff x="2437964" y="3667347"/>
            <a:chExt cx="3397971" cy="2734046"/>
          </a:xfrm>
        </p:grpSpPr>
        <p:sp>
          <p:nvSpPr>
            <p:cNvPr id="1346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cap="flat">
                  <a:solidFill>
                    <a:srgbClr val="0066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1347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  <a:blipFill>
                <a:blip r:embed="rId6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11…11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  <a:blipFill>
                <a:blip r:embed="rId7"/>
                <a:stretch>
                  <a:fillRect l="-1452"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Init</a:t>
            </a:r>
            <a:r>
              <a:rPr lang="en-US" dirty="0"/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Bad</a:t>
            </a:r>
            <a:r>
              <a:rPr lang="en-US" dirty="0"/>
              <a:t>:</a:t>
            </a: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Inductive Invariants</a:t>
            </a:r>
          </a:p>
        </p:txBody>
      </p:sp>
      <p:grpSp>
        <p:nvGrpSpPr>
          <p:cNvPr id="1082" name="Group 1081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1083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084" name="Group 1083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085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242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130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26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7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8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9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0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1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2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3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4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317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8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9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0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1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2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3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4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5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7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08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9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0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1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2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3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4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5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6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3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127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96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7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8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9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0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1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2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3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4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87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8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9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0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1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2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3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4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5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78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9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0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1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2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3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4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5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6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4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24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66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7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8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9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0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1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2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3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4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57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8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9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0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1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2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3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4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5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48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9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0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1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2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3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4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5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6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6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212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233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4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5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6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7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8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9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0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1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3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224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5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6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7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8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9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0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1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2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4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215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6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7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8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9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0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1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2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3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087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1119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82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203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4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5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6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7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8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9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0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1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94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5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6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7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8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9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0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1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2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4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85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6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7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8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9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0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1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2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3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0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1152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73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4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5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6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7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8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9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0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1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4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5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6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7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8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9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0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1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2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55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6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7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8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9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0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1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2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3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1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1122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43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4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5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6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7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8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9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0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1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3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34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5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6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7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8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9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0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1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2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4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25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6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7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8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9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0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1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2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3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8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1089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1110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1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2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3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4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5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6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7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8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0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1101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2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3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4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5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6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7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8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9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1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1092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3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4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5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6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7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8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9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0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48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48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  <a:blipFill>
                <a:blip r:embed="rId8"/>
                <a:stretch>
                  <a:fillRect l="-155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5" name="Content Placeholder 3"/>
          <p:cNvSpPr txBox="1">
            <a:spLocks/>
          </p:cNvSpPr>
          <p:nvPr/>
        </p:nvSpPr>
        <p:spPr>
          <a:xfrm>
            <a:off x="5066527" y="3767827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Not </a:t>
            </a:r>
            <a:r>
              <a:rPr lang="en-US" sz="2400" dirty="0"/>
              <a:t>inductive: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102727" y="5109898"/>
            <a:ext cx="1275863" cy="834289"/>
            <a:chOff x="1976678" y="3425436"/>
            <a:chExt cx="1270248" cy="891852"/>
          </a:xfrm>
        </p:grpSpPr>
        <p:sp>
          <p:nvSpPr>
            <p:cNvPr id="1358" name="Freeform 263"/>
            <p:cNvSpPr>
              <a:spLocks/>
            </p:cNvSpPr>
            <p:nvPr/>
          </p:nvSpPr>
          <p:spPr bwMode="auto">
            <a:xfrm rot="16200000">
              <a:off x="2165876" y="3236238"/>
              <a:ext cx="891852" cy="1270248"/>
            </a:xfrm>
            <a:custGeom>
              <a:avLst/>
              <a:gdLst>
                <a:gd name="T0" fmla="*/ 0 w 20714"/>
                <a:gd name="T1" fmla="*/ 0 h 21600"/>
                <a:gd name="T2" fmla="*/ 20653 w 20714"/>
                <a:gd name="T3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714" h="21600">
                  <a:moveTo>
                    <a:pt x="0" y="0"/>
                  </a:moveTo>
                  <a:cubicBezTo>
                    <a:pt x="11273" y="560"/>
                    <a:pt x="21600" y="11360"/>
                    <a:pt x="20653" y="21600"/>
                  </a:cubicBezTo>
                </a:path>
              </a:pathLst>
            </a:custGeom>
            <a:noFill/>
            <a:ln w="57150" cap="flat">
              <a:solidFill>
                <a:srgbClr val="292929"/>
              </a:solidFill>
              <a:prstDash val="solid"/>
              <a:miter lim="800000"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pic>
          <p:nvPicPr>
            <p:cNvPr id="1359" name="Picture 264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4950" y="3445528"/>
              <a:ext cx="579314" cy="544711"/>
            </a:xfrm>
            <a:prstGeom prst="rect">
              <a:avLst/>
            </a:prstGeom>
            <a:noFill/>
            <a:ln w="12700" cap="rnd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60" name="Content Placeholder 3"/>
          <p:cNvSpPr txBox="1">
            <a:spLocks/>
          </p:cNvSpPr>
          <p:nvPr/>
        </p:nvSpPr>
        <p:spPr>
          <a:xfrm>
            <a:off x="5087587" y="5630462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Inductive:</a:t>
            </a: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1" name="Content Placeholder 3"/>
              <p:cNvSpPr txBox="1">
                <a:spLocks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61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  <a:blipFill>
                <a:blip r:embed="rId12"/>
                <a:stretch>
                  <a:fillRect l="-232" t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2" name="Oval 21"/>
              <p:cNvSpPr>
                <a:spLocks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solidFill>
                <a:srgbClr val="A9D18E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</m:ctrlPr>
                        </m:sSubPr>
                        <m:e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0</m:t>
                          </m:r>
                        </m:sub>
                      </m:sSub>
                      <m:r>
                        <a:rPr lang="en-US" altLang="en-US" sz="1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ystem Font Regular" charset="0"/>
                          <a:sym typeface="System Font Regular" charset="0"/>
                        </a:rPr>
                        <m:t>=0</m:t>
                      </m:r>
                    </m:oMath>
                  </m:oMathPara>
                </a14:m>
                <a:endParaRPr lang="en-US" altLang="en-US" sz="1700" dirty="0">
                  <a:solidFill>
                    <a:schemeClr val="tx1"/>
                  </a:solidFill>
                  <a:latin typeface="System Font Regular" charset="0"/>
                  <a:cs typeface="System Font Regular" charset="0"/>
                  <a:sym typeface="System Font Regular" charset="0"/>
                </a:endParaRPr>
              </a:p>
            </p:txBody>
          </p:sp>
        </mc:Choice>
        <mc:Fallback xmlns="">
          <p:sp>
            <p:nvSpPr>
              <p:cNvPr id="136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3" name="Rectangle 1362"/>
              <p:cNvSpPr/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3" name="Rectangle 13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64" name="Group 17"/>
          <p:cNvGrpSpPr/>
          <p:nvPr/>
        </p:nvGrpSpPr>
        <p:grpSpPr>
          <a:xfrm>
            <a:off x="7996320" y="5608662"/>
            <a:ext cx="412757" cy="545468"/>
            <a:chOff x="8001120" y="3152367"/>
            <a:chExt cx="609600" cy="838200"/>
          </a:xfrm>
        </p:grpSpPr>
        <p:sp>
          <p:nvSpPr>
            <p:cNvPr id="1365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6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7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8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9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0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1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2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3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4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5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6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7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8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9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0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1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2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3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4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5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6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7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8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9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0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1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2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3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4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5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6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7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8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99" name="AutoShape 268"/>
          <p:cNvSpPr>
            <a:spLocks/>
          </p:cNvSpPr>
          <p:nvPr/>
        </p:nvSpPr>
        <p:spPr bwMode="auto">
          <a:xfrm rot="5400000" flipH="1">
            <a:off x="7358601" y="5858268"/>
            <a:ext cx="707803" cy="36068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3518" y="20985"/>
                </a:moveTo>
                <a:cubicBezTo>
                  <a:pt x="1759" y="20985"/>
                  <a:pt x="0" y="15739"/>
                  <a:pt x="0" y="10493"/>
                </a:cubicBezTo>
                <a:cubicBezTo>
                  <a:pt x="0" y="5246"/>
                  <a:pt x="5400" y="0"/>
                  <a:pt x="10800" y="0"/>
                </a:cubicBezTo>
                <a:cubicBezTo>
                  <a:pt x="16200" y="0"/>
                  <a:pt x="21600" y="5400"/>
                  <a:pt x="21600" y="10800"/>
                </a:cubicBezTo>
                <a:cubicBezTo>
                  <a:pt x="21600" y="16200"/>
                  <a:pt x="17495" y="21600"/>
                  <a:pt x="13391" y="21600"/>
                </a:cubicBezTo>
              </a:path>
            </a:pathLst>
          </a:custGeom>
          <a:noFill/>
          <a:ln w="317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0" name="TextBox 1399"/>
              <p:cNvSpPr txBox="1"/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00" name="TextBox 13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blipFill>
                <a:blip r:embed="rId15"/>
                <a:stretch>
                  <a:fillRect l="-32258" r="-22581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5506581" y="4104245"/>
            <a:ext cx="2691925" cy="1011625"/>
            <a:chOff x="5506581" y="3934116"/>
            <a:chExt cx="2691925" cy="1011625"/>
          </a:xfrm>
        </p:grpSpPr>
        <p:grpSp>
          <p:nvGrpSpPr>
            <p:cNvPr id="1349" name="Group 6"/>
            <p:cNvGrpSpPr>
              <a:grpSpLocks/>
            </p:cNvGrpSpPr>
            <p:nvPr/>
          </p:nvGrpSpPr>
          <p:grpSpPr bwMode="auto">
            <a:xfrm>
              <a:off x="7223713" y="4029519"/>
              <a:ext cx="974793" cy="503531"/>
              <a:chOff x="0" y="0"/>
              <a:chExt cx="1214" cy="354"/>
            </a:xfrm>
          </p:grpSpPr>
          <p:sp>
            <p:nvSpPr>
              <p:cNvPr id="1350" name="Oval 4"/>
              <p:cNvSpPr>
                <a:spLocks/>
              </p:cNvSpPr>
              <p:nvPr/>
            </p:nvSpPr>
            <p:spPr bwMode="auto">
              <a:xfrm>
                <a:off x="0" y="0"/>
                <a:ext cx="1214" cy="354"/>
              </a:xfrm>
              <a:prstGeom prst="ellipse">
                <a:avLst/>
              </a:prstGeom>
              <a:solidFill>
                <a:srgbClr val="FF0000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1" name="Rectangle 5"/>
                  <p:cNvSpPr>
                    <a:spLocks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26789" tIns="26789" rIns="26789" bIns="26789" anchor="ctr"/>
                  <a:lstStyle>
                    <a:lvl1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1pPr>
                    <a:lvl2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2pPr>
                    <a:lvl3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3pPr>
                    <a:lvl4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4pPr>
                    <a:lvl5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9pPr>
                  </a:lstStyle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11…11</m:t>
                          </m:r>
                        </m:oMath>
                      </m:oMathPara>
                    </a14:m>
                    <a:endParaRPr lang="en-US" altLang="en-US" sz="2000" dirty="0">
                      <a:solidFill>
                        <a:schemeClr val="tx1"/>
                      </a:solidFill>
                      <a:latin typeface="System Font Regular" charset="0"/>
                      <a:cs typeface="System Font Regular" charset="0"/>
                      <a:sym typeface="System Font Regular" charset="0"/>
                    </a:endParaRPr>
                  </a:p>
                </p:txBody>
              </p:sp>
            </mc:Choice>
            <mc:Fallback xmlns="">
              <p:sp>
                <p:nvSpPr>
                  <p:cNvPr id="1351" name="Rectangle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 l="-29204" r="-18584" b="-5556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2" name="Oval 21"/>
                <p:cNvSpPr>
                  <a:spLocks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solidFill>
                  <a:srgbClr val="A9D18E"/>
                </a:solid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ystem Font Regular" charset="0"/>
                            <a:sym typeface="System Font Regular" charset="0"/>
                          </a:rPr>
                          <m:t>00…1</m:t>
                        </m:r>
                      </m:oMath>
                    </m:oMathPara>
                  </a14:m>
                  <a:endParaRPr lang="en-US" altLang="en-US" dirty="0">
                    <a:solidFill>
                      <a:schemeClr val="tx1"/>
                    </a:solidFill>
                    <a:latin typeface="System Font Regular" charset="0"/>
                    <a:cs typeface="System Font Regular" charset="0"/>
                    <a:sym typeface="System Font Regular" charset="0"/>
                  </a:endParaRPr>
                </a:p>
              </p:txBody>
            </p:sp>
          </mc:Choice>
          <mc:Fallback xmlns="">
            <p:sp>
              <p:nvSpPr>
                <p:cNvPr id="1352" name="Oval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53" name="Line 16"/>
            <p:cNvSpPr>
              <a:spLocks noChangeShapeType="1"/>
            </p:cNvSpPr>
            <p:nvPr/>
          </p:nvSpPr>
          <p:spPr bwMode="auto">
            <a:xfrm>
              <a:off x="6408899" y="4279370"/>
              <a:ext cx="814814" cy="9159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54" name="AutoShape 15"/>
            <p:cNvSpPr>
              <a:spLocks/>
            </p:cNvSpPr>
            <p:nvPr/>
          </p:nvSpPr>
          <p:spPr bwMode="auto">
            <a:xfrm>
              <a:off x="6678673" y="3934116"/>
              <a:ext cx="275266" cy="2867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737" y="14094"/>
                  </a:moveTo>
                  <a:cubicBezTo>
                    <a:pt x="18511" y="10731"/>
                    <a:pt x="17290" y="6529"/>
                    <a:pt x="14011" y="4710"/>
                  </a:cubicBezTo>
                  <a:cubicBezTo>
                    <a:pt x="11977" y="3581"/>
                    <a:pt x="9520" y="3599"/>
                    <a:pt x="7502" y="4759"/>
                  </a:cubicBezTo>
                  <a:close/>
                  <a:moveTo>
                    <a:pt x="4863" y="7506"/>
                  </a:moveTo>
                  <a:cubicBezTo>
                    <a:pt x="3089" y="10869"/>
                    <a:pt x="4310" y="15071"/>
                    <a:pt x="7589" y="16890"/>
                  </a:cubicBezTo>
                  <a:cubicBezTo>
                    <a:pt x="9623" y="18019"/>
                    <a:pt x="12080" y="18001"/>
                    <a:pt x="14098" y="16841"/>
                  </a:cubicBezTo>
                  <a:close/>
                  <a:moveTo>
                    <a:pt x="4863" y="7506"/>
                  </a:moveTo>
                </a:path>
              </a:pathLst>
            </a:custGeom>
            <a:solidFill>
              <a:srgbClr val="FF0000"/>
            </a:solidFill>
            <a:ln w="127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6" name="Rectangle 1355"/>
                <p:cNvSpPr/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6" name="Rectangle 13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7" name="Rectangle 1356"/>
                <p:cNvSpPr/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7" name="Rectangle 13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1" name="TextBox 1400"/>
                <p:cNvSpPr txBox="1"/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01" name="TextBox 14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32258" r="-2258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1" name="Freeform 255"/>
          <p:cNvSpPr>
            <a:spLocks/>
          </p:cNvSpPr>
          <p:nvPr/>
        </p:nvSpPr>
        <p:spPr bwMode="auto">
          <a:xfrm>
            <a:off x="576860" y="4218803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4" name="Freeform 259"/>
          <p:cNvSpPr>
            <a:spLocks/>
          </p:cNvSpPr>
          <p:nvPr/>
        </p:nvSpPr>
        <p:spPr bwMode="auto">
          <a:xfrm>
            <a:off x="580208" y="5112364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3" name="Freeform 258"/>
          <p:cNvSpPr>
            <a:spLocks/>
          </p:cNvSpPr>
          <p:nvPr/>
        </p:nvSpPr>
        <p:spPr bwMode="auto">
          <a:xfrm>
            <a:off x="577376" y="5333302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2" name="Freeform 257"/>
          <p:cNvSpPr>
            <a:spLocks/>
          </p:cNvSpPr>
          <p:nvPr/>
        </p:nvSpPr>
        <p:spPr bwMode="auto">
          <a:xfrm>
            <a:off x="579956" y="554276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6" name="Oval 345"/>
              <p:cNvSpPr/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6" name="Oval 3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blipFill>
                <a:blip r:embed="rId22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Oval 347"/>
              <p:cNvSpPr/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8" name="Oval 3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blipFill>
                <a:blip r:embed="rId24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9" name="Rectangle 328"/>
          <p:cNvSpPr/>
          <p:nvPr/>
        </p:nvSpPr>
        <p:spPr>
          <a:xfrm>
            <a:off x="352183" y="1068129"/>
            <a:ext cx="8686798" cy="5751782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30" name="Group 329"/>
          <p:cNvGrpSpPr/>
          <p:nvPr/>
        </p:nvGrpSpPr>
        <p:grpSpPr>
          <a:xfrm>
            <a:off x="875382" y="1599509"/>
            <a:ext cx="7415374" cy="1054599"/>
            <a:chOff x="875382" y="1423237"/>
            <a:chExt cx="7415374" cy="1054599"/>
          </a:xfrm>
        </p:grpSpPr>
        <p:sp>
          <p:nvSpPr>
            <p:cNvPr id="331" name="Rectangular Callout 330"/>
            <p:cNvSpPr/>
            <p:nvPr/>
          </p:nvSpPr>
          <p:spPr>
            <a:xfrm>
              <a:off x="875382" y="1423237"/>
              <a:ext cx="7415374" cy="1054599"/>
            </a:xfrm>
            <a:prstGeom prst="wedgeRectCallout">
              <a:avLst>
                <a:gd name="adj1" fmla="val -16417"/>
                <a:gd name="adj2" fmla="val -33773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>
                <a:defRPr/>
              </a:pPr>
              <a:endParaRPr lang="en-US" sz="2800" kern="0" dirty="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332" name="Rectangle 331"/>
            <p:cNvSpPr/>
            <p:nvPr/>
          </p:nvSpPr>
          <p:spPr>
            <a:xfrm>
              <a:off x="1666524" y="1464086"/>
              <a:ext cx="5811206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kern="0" dirty="0">
                  <a:solidFill>
                    <a:srgbClr val="000000"/>
                  </a:solidFill>
                  <a:cs typeface="Arial"/>
                </a:rPr>
                <a:t>Invariant Inference</a:t>
              </a:r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:</a:t>
              </a:r>
            </a:p>
            <a:p>
              <a:pPr algn="ctr"/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Find inductive invariants automatically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4246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From Learning to Inference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/>
              <a:t>Queries and Concept Learning. </a:t>
            </a:r>
            <a:r>
              <a:rPr lang="en-US" sz="1400" dirty="0" err="1"/>
              <a:t>Angluin</a:t>
            </a:r>
            <a:br>
              <a:rPr lang="en-US" sz="1400" dirty="0"/>
            </a:br>
            <a:r>
              <a:rPr lang="en-US" sz="1400" dirty="0"/>
              <a:t>[ML’95] On the Learnability of Disjunctive Normal Form Formulas. </a:t>
            </a:r>
            <a:r>
              <a:rPr lang="en-US" sz="1400" dirty="0" err="1"/>
              <a:t>Aizenstein</a:t>
            </a:r>
            <a:r>
              <a:rPr lang="en-US" sz="1400" dirty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685512" y="5858540"/>
            <a:ext cx="479948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[CAV’03] Interpolation and SAT-Based Model Checking, McMillan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lang="en-US" sz="1600" b="1" dirty="0">
              <a:solidFill>
                <a:srgbClr val="FF0000"/>
              </a:solidFill>
              <a:cs typeface="Arial"/>
              <a:sym typeface="Arial"/>
              <a:rtl val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✓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6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𝐁𝐚𝐝</m:t>
                    </m:r>
                    <m:r>
                      <a:rPr lang="en-US" sz="2300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sz="2300" dirty="0">
                  <a:solidFill>
                    <a:schemeClr val="tx1">
                      <a:alpha val="32000"/>
                    </a:schemeClr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blipFill>
                <a:blip r:embed="rId7"/>
                <a:stretch>
                  <a:fillRect l="-1983" t="-2479" r="-1700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4231758" y="5447413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231758" y="3728482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739009D-2269-C84B-31DA-41E19F91ABFB}"/>
                  </a:ext>
                </a:extLst>
              </p:cNvPr>
              <p:cNvSpPr/>
              <p:nvPr/>
            </p:nvSpPr>
            <p:spPr>
              <a:xfrm>
                <a:off x="4139425" y="1560201"/>
                <a:ext cx="6325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739009D-2269-C84B-31DA-41E19F91AB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425" y="1560201"/>
                <a:ext cx="632598" cy="769441"/>
              </a:xfrm>
              <a:prstGeom prst="rect">
                <a:avLst/>
              </a:prstGeom>
              <a:blipFill>
                <a:blip r:embed="rId8"/>
                <a:stretch>
                  <a:fillRect r="-1442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D056353-3FED-27E4-A667-90070690B659}"/>
              </a:ext>
            </a:extLst>
          </p:cNvPr>
          <p:cNvSpPr txBox="1"/>
          <p:nvPr/>
        </p:nvSpPr>
        <p:spPr>
          <a:xfrm>
            <a:off x="1245417" y="1700073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Exact </a:t>
            </a:r>
            <a:r>
              <a:rPr lang="en-US" sz="2400" b="1" dirty="0"/>
              <a:t>learning</a:t>
            </a:r>
            <a:r>
              <a:rPr lang="en-US" sz="2400" dirty="0"/>
              <a:t> DNF formulas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9024F1-A950-A1B5-7B51-C34A3CD6E40F}"/>
              </a:ext>
            </a:extLst>
          </p:cNvPr>
          <p:cNvSpPr txBox="1"/>
          <p:nvPr/>
        </p:nvSpPr>
        <p:spPr>
          <a:xfrm>
            <a:off x="5903171" y="1749431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Inferring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DNF invariants</a:t>
            </a:r>
          </a:p>
        </p:txBody>
      </p:sp>
    </p:spTree>
    <p:extLst>
      <p:ext uri="{BB962C8B-B14F-4D97-AF65-F5344CB8AC3E}">
        <p14:creationId xmlns:p14="http://schemas.microsoft.com/office/powerpoint/2010/main" val="24127630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From Learning to Inference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/>
              <a:t>Queries and Concept Learning. </a:t>
            </a:r>
            <a:r>
              <a:rPr lang="en-US" sz="1400" dirty="0" err="1"/>
              <a:t>Angluin</a:t>
            </a:r>
            <a:br>
              <a:rPr lang="en-US" sz="1400" dirty="0"/>
            </a:br>
            <a:r>
              <a:rPr lang="en-US" sz="1400" dirty="0"/>
              <a:t>[ML’95] On the Learnability of Disjunctive Normal Form Formulas. </a:t>
            </a:r>
            <a:r>
              <a:rPr lang="en-US" sz="1400" dirty="0" err="1"/>
              <a:t>Aizenstein</a:t>
            </a:r>
            <a:r>
              <a:rPr lang="en-US" sz="1400" dirty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685512" y="5858540"/>
            <a:ext cx="479948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[CAV’03] Interpolation and SAT-Based Model Checking, McMillan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lang="en-US" sz="1600" b="1" dirty="0">
              <a:solidFill>
                <a:srgbClr val="FF0000"/>
              </a:solidFill>
              <a:cs typeface="Arial"/>
              <a:sym typeface="Arial"/>
              <a:rtl val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:r>
                  <a:rPr lang="en-US" sz="2300" dirty="0">
                    <a:solidFill>
                      <a:schemeClr val="tx1"/>
                    </a:solidFill>
                  </a:rPr>
                  <a:t>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br>
                  <a:rPr lang="en-US" sz="2300" dirty="0">
                    <a:solidFill>
                      <a:schemeClr val="tx1"/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✓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5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:r>
                  <a:rPr lang="en-US" sz="2300" dirty="0">
                    <a:solidFill>
                      <a:schemeClr val="tx1"/>
                    </a:solidFill>
                  </a:rPr>
                  <a:t>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/>
                    </a:solidFill>
                  </a:rPr>
                  <a:t> 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𝐁𝐚𝐝</m:t>
                    </m:r>
                    <m:r>
                      <a:rPr lang="en-US" sz="2300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sz="2300" dirty="0">
                  <a:solidFill>
                    <a:schemeClr val="tx1">
                      <a:alpha val="32000"/>
                    </a:schemeClr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blipFill>
                <a:blip r:embed="rId6"/>
                <a:stretch>
                  <a:fillRect l="-1983" t="-2479" r="-1700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4231758" y="5447413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231758" y="3728482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822D9EF-7583-E546-1E9F-F79BA972AAE0}"/>
                  </a:ext>
                </a:extLst>
              </p:cNvPr>
              <p:cNvSpPr/>
              <p:nvPr/>
            </p:nvSpPr>
            <p:spPr>
              <a:xfrm>
                <a:off x="4139425" y="1560201"/>
                <a:ext cx="6325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822D9EF-7583-E546-1E9F-F79BA972AA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425" y="1560201"/>
                <a:ext cx="632598" cy="769441"/>
              </a:xfrm>
              <a:prstGeom prst="rect">
                <a:avLst/>
              </a:prstGeom>
              <a:blipFill>
                <a:blip r:embed="rId7"/>
                <a:stretch>
                  <a:fillRect r="-1442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3B396FB-DFF9-D949-DE51-14549FCF8183}"/>
              </a:ext>
            </a:extLst>
          </p:cNvPr>
          <p:cNvSpPr txBox="1"/>
          <p:nvPr/>
        </p:nvSpPr>
        <p:spPr>
          <a:xfrm>
            <a:off x="1245417" y="1700073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Exact </a:t>
            </a:r>
            <a:r>
              <a:rPr lang="en-US" sz="2400" b="1" dirty="0"/>
              <a:t>learning</a:t>
            </a:r>
            <a:r>
              <a:rPr lang="en-US" sz="2400" dirty="0"/>
              <a:t> DNF formulas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0A7940-8544-A870-C918-1A8A8418AB01}"/>
              </a:ext>
            </a:extLst>
          </p:cNvPr>
          <p:cNvSpPr txBox="1"/>
          <p:nvPr/>
        </p:nvSpPr>
        <p:spPr>
          <a:xfrm>
            <a:off x="5903171" y="1749431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Inferring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DNF invariants</a:t>
            </a:r>
          </a:p>
        </p:txBody>
      </p:sp>
    </p:spTree>
    <p:extLst>
      <p:ext uri="{BB962C8B-B14F-4D97-AF65-F5344CB8AC3E}">
        <p14:creationId xmlns:p14="http://schemas.microsoft.com/office/powerpoint/2010/main" val="15907262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/>
          <p:cNvSpPr txBox="1">
            <a:spLocks/>
          </p:cNvSpPr>
          <p:nvPr/>
        </p:nvSpPr>
        <p:spPr>
          <a:xfrm>
            <a:off x="235022" y="434254"/>
            <a:ext cx="8498258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From Learning to Inference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139425" y="1560201"/>
                <a:ext cx="63259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425" y="1560201"/>
                <a:ext cx="632598" cy="769441"/>
              </a:xfrm>
              <a:prstGeom prst="rect">
                <a:avLst/>
              </a:prstGeom>
              <a:blipFill>
                <a:blip r:embed="rId3"/>
                <a:stretch>
                  <a:fillRect r="-1442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245417" y="1700073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Exact </a:t>
            </a:r>
            <a:r>
              <a:rPr lang="en-US" sz="2400" b="1" dirty="0"/>
              <a:t>learning</a:t>
            </a:r>
            <a:r>
              <a:rPr lang="en-US" sz="2400" dirty="0"/>
              <a:t> DNF formulas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03171" y="1749431"/>
            <a:ext cx="2022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Inferring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DNF invariants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20605" y="5858540"/>
            <a:ext cx="4236978" cy="86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[CACM’84] A Theory of the Learnable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. Valiant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Arial"/>
                <a:sym typeface="Arial"/>
                <a:rtl val="0"/>
              </a:rPr>
              <a:t>[ML’87]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cs typeface="Arial"/>
                <a:sym typeface="Arial"/>
                <a:rtl val="0"/>
              </a:rPr>
              <a:t> </a:t>
            </a:r>
            <a:r>
              <a:rPr lang="en-US" sz="1400" dirty="0"/>
              <a:t>Queries and Concept Learning. </a:t>
            </a:r>
            <a:r>
              <a:rPr lang="en-US" sz="1400" dirty="0" err="1"/>
              <a:t>Angluin</a:t>
            </a:r>
            <a:br>
              <a:rPr lang="en-US" sz="1400" dirty="0"/>
            </a:br>
            <a:r>
              <a:rPr lang="en-US" sz="1400" dirty="0"/>
              <a:t>[ML’95] On the Learnability of Disjunctive Normal Form Formulas. </a:t>
            </a:r>
            <a:r>
              <a:rPr lang="en-US" sz="1400" dirty="0" err="1"/>
              <a:t>Aizenstein</a:t>
            </a:r>
            <a:r>
              <a:rPr lang="en-US" sz="1400" dirty="0"/>
              <a:t> and Pitt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Arial"/>
              <a:sym typeface="Arial"/>
              <a:rtl val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685512" y="5858540"/>
            <a:ext cx="4799486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[CAV’03] Interpolation and SAT-Based Model Checking, McMillan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[HVC’12] Computing Interpolants without Proofs. 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Chockler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Ivrii</a:t>
            </a:r>
            <a: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Matsliah</a:t>
            </a:r>
            <a:br>
              <a:rPr lang="en-US" sz="14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b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</a:b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[LPAR’13] Instantiations, Zippers and EPR Interpolation.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Bjørner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Gurfinkel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Korovin,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Lahav</a:t>
            </a:r>
            <a:endParaRPr lang="en-US" sz="1600" b="1" dirty="0">
              <a:solidFill>
                <a:srgbClr val="FF0000"/>
              </a:solidFill>
              <a:cs typeface="Arial"/>
              <a:sym typeface="Arial"/>
              <a:rtl val="0"/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Equivalence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𝝍</m:t>
                    </m:r>
                  </m:oMath>
                </a14:m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Membership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)=</a:t>
                </a:r>
                <a:r>
                  <a:rPr lang="en-US" sz="2300" b="1" dirty="0">
                    <a:solidFill>
                      <a:srgbClr val="00B050"/>
                    </a:solidFill>
                  </a:rPr>
                  <a:t> ✓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50" y="2761930"/>
                <a:ext cx="4189133" cy="2937627"/>
              </a:xfrm>
              <a:prstGeom prst="rect">
                <a:avLst/>
              </a:prstGeom>
              <a:blipFill>
                <a:blip r:embed="rId6"/>
                <a:stretch>
                  <a:fillRect l="-2032" t="-2479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false</m:t>
                    </m:r>
                  </m:oMath>
                </a14:m>
                <a:endParaRPr lang="en-US" sz="2300" dirty="0">
                  <a:solidFill>
                    <a:schemeClr val="tx1">
                      <a:alpha val="32000"/>
                    </a:schemeClr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while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_, </m:t>
                    </m:r>
                    <m:sSup>
                      <m:sSupPr>
                        <m:ctrlPr>
                          <a:rPr lang="en-US" sz="2300" b="0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300" i="1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counterexample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     to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Inductive</a:t>
                </a:r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2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)</a:t>
                </a: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  <a:t> :=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300" b="0" i="1" dirty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 ∨</m:t>
                    </m:r>
                    <m:r>
                      <a:rPr lang="en-US" sz="2300" b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</m:t>
                    </m:r>
                    <m:r>
                      <a:rPr lang="en-US" sz="2300" b="1" i="0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𝐞𝐫𝐚𝐥𝐢𝐳𝐞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tx1">
                                <a:alpha val="32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300" b="0" i="1" smtClean="0">
                                <a:solidFill>
                                  <a:schemeClr val="tx1">
                                    <a:alpha val="32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  <a:latin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300" b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𝐠𝐞𝐧𝐞𝐫𝐚𝐥𝐢𝐳𝐞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b="0" i="1" smtClean="0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: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drop literals from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00" i="1">
                        <a:solidFill>
                          <a:schemeClr val="tx1">
                            <a:alpha val="32000"/>
                          </a:schemeClr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</a:t>
                </a:r>
                <a:b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</a:br>
                <a:r>
                  <a:rPr lang="en-US" sz="2300" dirty="0">
                    <a:solidFill>
                      <a:schemeClr val="tx1">
                        <a:alpha val="32000"/>
                      </a:schemeClr>
                    </a:solidFill>
                  </a:rPr>
                  <a:t>       while </a:t>
                </a:r>
                <a:r>
                  <a:rPr lang="en-US" sz="2300" b="1" dirty="0">
                    <a:solidFill>
                      <a:srgbClr val="7030A0"/>
                    </a:solidFill>
                    <a:latin typeface="Consolas" panose="020B0609020204030204" pitchFamily="49" charset="0"/>
                  </a:rPr>
                  <a:t>BMC</a:t>
                </a:r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en-US" sz="23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300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sz="2300" b="1" dirty="0">
                    <a:solidFill>
                      <a:schemeClr val="tx2"/>
                    </a:solidFill>
                    <a:latin typeface="Consolas" panose="020B0609020204030204" pitchFamily="49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300" b="1" i="1" dirty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𝐁𝐚𝐝</m:t>
                    </m:r>
                    <m:r>
                      <a:rPr lang="en-US" sz="2300" b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300" b="1" dirty="0">
                    <a:solidFill>
                      <a:srgbClr val="00B050"/>
                    </a:solidFill>
                  </a:rPr>
                  <a:t> </a:t>
                </a:r>
                <a:endParaRPr lang="en-US" sz="2300" b="1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US" sz="2300" dirty="0">
                  <a:solidFill>
                    <a:schemeClr val="tx1">
                      <a:alpha val="32000"/>
                    </a:schemeClr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300" dirty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147" y="2761929"/>
                <a:ext cx="4294448" cy="2937627"/>
              </a:xfrm>
              <a:prstGeom prst="rect">
                <a:avLst/>
              </a:prstGeom>
              <a:blipFill>
                <a:blip r:embed="rId7"/>
                <a:stretch>
                  <a:fillRect l="-1983" t="-2479" r="-1700" b="-206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4231758" y="5447413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ular Callout 17"/>
          <p:cNvSpPr/>
          <p:nvPr/>
        </p:nvSpPr>
        <p:spPr>
          <a:xfrm>
            <a:off x="1338142" y="1222077"/>
            <a:ext cx="1497113" cy="527354"/>
          </a:xfrm>
          <a:prstGeom prst="wedgeRectCallout">
            <a:avLst>
              <a:gd name="adj1" fmla="val 5514"/>
              <a:gd name="adj2" fmla="val 3483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Efficiently</a:t>
            </a:r>
          </a:p>
        </p:txBody>
      </p:sp>
      <p:sp>
        <p:nvSpPr>
          <p:cNvPr id="20" name="Rectangular Callout 19"/>
          <p:cNvSpPr/>
          <p:nvPr/>
        </p:nvSpPr>
        <p:spPr>
          <a:xfrm>
            <a:off x="5946809" y="1222076"/>
            <a:ext cx="1497113" cy="527354"/>
          </a:xfrm>
          <a:prstGeom prst="wedgeRectCallout">
            <a:avLst>
              <a:gd name="adj1" fmla="val 5514"/>
              <a:gd name="adj2" fmla="val 3483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Efficiently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7FF370F-16E0-9863-C9CE-EB2DC8331623}"/>
              </a:ext>
            </a:extLst>
          </p:cNvPr>
          <p:cNvCxnSpPr/>
          <p:nvPr/>
        </p:nvCxnSpPr>
        <p:spPr>
          <a:xfrm>
            <a:off x="4231758" y="3728482"/>
            <a:ext cx="84617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2746856" y="2742823"/>
            <a:ext cx="4181741" cy="1532105"/>
            <a:chOff x="2924828" y="4102375"/>
            <a:chExt cx="4181741" cy="1532105"/>
          </a:xfrm>
        </p:grpSpPr>
        <p:sp>
          <p:nvSpPr>
            <p:cNvPr id="26" name="Rectangular Callout 25"/>
            <p:cNvSpPr/>
            <p:nvPr/>
          </p:nvSpPr>
          <p:spPr>
            <a:xfrm>
              <a:off x="2924828" y="4102375"/>
              <a:ext cx="3709025" cy="1532105"/>
            </a:xfrm>
            <a:prstGeom prst="wedgeRectCallout">
              <a:avLst>
                <a:gd name="adj1" fmla="val -2571"/>
                <a:gd name="adj2" fmla="val -7845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400" kern="0" dirty="0">
                <a:solidFill>
                  <a:srgbClr val="000000"/>
                </a:solidFill>
                <a:cs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4050982" y="4452928"/>
                  <a:ext cx="3055587" cy="8309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 defTabSz="685800">
                    <a:defRPr/>
                  </a:pPr>
                  <a:r>
                    <a:rPr lang="en-US" sz="2400" kern="0" dirty="0">
                      <a:solidFill>
                        <a:srgbClr val="000000"/>
                      </a:solidFill>
                      <a:cs typeface="Arial"/>
                    </a:rPr>
                    <a:t>The invariant is </a:t>
                  </a:r>
                  <a:br>
                    <a:rPr lang="en-US" sz="2400" b="1" i="1" kern="0" dirty="0">
                      <a:solidFill>
                        <a:srgbClr val="000000"/>
                      </a:solidFill>
                      <a:latin typeface="Cambria Math" panose="02040503050406030204" pitchFamily="18" charset="0"/>
                      <a:cs typeface="Arial"/>
                    </a:rPr>
                  </a:br>
                  <a14:m>
                    <m:oMath xmlns:m="http://schemas.openxmlformats.org/officeDocument/2006/math">
                      <m:r>
                        <a:rPr lang="en-US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/>
                        </a:rPr>
                        <m:t>𝒌</m:t>
                      </m:r>
                    </m:oMath>
                  </a14:m>
                  <a:r>
                    <a:rPr lang="en-US" sz="2400" b="1" kern="0" dirty="0">
                      <a:solidFill>
                        <a:srgbClr val="000000"/>
                      </a:solidFill>
                      <a:cs typeface="Arial"/>
                    </a:rPr>
                    <a:t>-fenced</a:t>
                  </a:r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0982" y="4452928"/>
                  <a:ext cx="3055587" cy="830997"/>
                </a:xfrm>
                <a:prstGeom prst="rect">
                  <a:avLst/>
                </a:prstGeom>
                <a:blipFill>
                  <a:blip r:embed="rId8"/>
                  <a:stretch>
                    <a:fillRect t="-5882" b="-161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06" name="Picture 30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471" y="2844350"/>
            <a:ext cx="1349479" cy="1416953"/>
          </a:xfrm>
          <a:prstGeom prst="rect">
            <a:avLst/>
          </a:prstGeom>
        </p:spPr>
      </p:pic>
      <p:grpSp>
        <p:nvGrpSpPr>
          <p:cNvPr id="305" name="Group 304"/>
          <p:cNvGrpSpPr/>
          <p:nvPr/>
        </p:nvGrpSpPr>
        <p:grpSpPr>
          <a:xfrm>
            <a:off x="2933859" y="3010080"/>
            <a:ext cx="1394701" cy="1040040"/>
            <a:chOff x="643620" y="1100977"/>
            <a:chExt cx="4104632" cy="3060859"/>
          </a:xfrm>
        </p:grpSpPr>
        <p:grpSp>
          <p:nvGrpSpPr>
            <p:cNvPr id="307" name="Group 306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570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571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308" name="Group 307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318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319" name="Group 318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320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477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540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561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62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63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64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65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66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67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68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69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541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552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3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4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5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6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7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8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9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60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542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543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4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5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6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7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8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49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0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51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478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510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531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2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3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4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5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6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7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8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9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511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522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3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4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5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6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7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8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9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30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512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513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4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5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6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7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8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19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0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21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479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480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501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2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3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4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5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6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7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8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9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81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492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3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4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5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6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7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8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9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500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82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483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4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5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6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7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8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89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0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91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321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447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468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9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70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71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72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73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74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75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76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448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459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0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1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2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3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4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5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6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67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449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450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1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2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3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4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5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6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7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458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322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354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417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438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9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40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41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42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43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44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45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46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18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429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0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1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2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3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4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5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6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37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419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420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1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2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3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4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5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6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7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28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355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387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408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9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0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1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2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3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4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5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16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388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399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0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1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2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3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4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5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6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407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389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390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1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2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3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4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5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6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7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98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356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357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378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9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0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1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2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3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4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5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86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358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369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0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1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2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3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4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5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6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77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359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360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1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2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3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4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5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6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7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368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323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324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345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46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47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48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49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50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51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52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53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325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336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7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8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9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40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41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42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43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44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326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327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8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29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0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1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2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3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4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335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sp>
          <p:nvSpPr>
            <p:cNvPr id="310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311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312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313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314" name="Oval 313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5" name="Oval 314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46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Complexity Upper Bounds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7711" y="5518298"/>
            <a:ext cx="305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46142" y="3367187"/>
            <a:ext cx="1329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+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45742" y="1135278"/>
            <a:ext cx="7453702" cy="753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u="sng" dirty="0" err="1"/>
              <a:t>Thm</a:t>
            </a:r>
            <a:r>
              <a:rPr lang="en-US" sz="2400" dirty="0"/>
              <a:t>. Interpolation-based inference finds an invariant in a </a:t>
            </a:r>
            <a:r>
              <a:rPr lang="en-US" sz="2400" dirty="0">
                <a:solidFill>
                  <a:srgbClr val="7030A0"/>
                </a:solidFill>
              </a:rPr>
              <a:t>polynomial number of SAT queries </a:t>
            </a:r>
            <a:r>
              <a:rPr lang="en-US" sz="2400" dirty="0"/>
              <a:t>when</a:t>
            </a:r>
            <a:endParaRPr lang="en-US" sz="2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1831" y="1877212"/>
                <a:ext cx="102874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∃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31" y="1877212"/>
                <a:ext cx="1028743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600477" y="2618435"/>
                <a:ext cx="628015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Fence condition: the </a:t>
                </a:r>
                <a:r>
                  <a:rPr lang="en-US" sz="2400" dirty="0">
                    <a:solidFill>
                      <a:srgbClr val="7030A0"/>
                    </a:solidFill>
                  </a:rPr>
                  <a:t>Hamming boundary </a:t>
                </a:r>
                <a:r>
                  <a:rPr lang="en-US" sz="2400" dirty="0">
                    <a:solidFill>
                      <a:prstClr val="black"/>
                    </a:solidFill>
                  </a:rPr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reaches bad states in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477" y="2618435"/>
                <a:ext cx="6280155" cy="830997"/>
              </a:xfrm>
              <a:prstGeom prst="rect">
                <a:avLst/>
              </a:prstGeom>
              <a:blipFill>
                <a:blip r:embed="rId6"/>
                <a:stretch>
                  <a:fillRect l="-1553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ular Callout 13"/>
          <p:cNvSpPr/>
          <p:nvPr/>
        </p:nvSpPr>
        <p:spPr>
          <a:xfrm>
            <a:off x="6123056" y="3413794"/>
            <a:ext cx="2854564" cy="470260"/>
          </a:xfrm>
          <a:prstGeom prst="wedgeRectCallout">
            <a:avLst>
              <a:gd name="adj1" fmla="val -94554"/>
              <a:gd name="adj2" fmla="val 11534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000000"/>
                </a:solidFill>
                <a:cs typeface="Arial"/>
              </a:rPr>
              <a:t>No negated variables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ular Callout 17"/>
              <p:cNvSpPr/>
              <p:nvPr/>
            </p:nvSpPr>
            <p:spPr>
              <a:xfrm>
                <a:off x="6088362" y="5275236"/>
                <a:ext cx="2923953" cy="654926"/>
              </a:xfrm>
              <a:prstGeom prst="wedgeRectCallout">
                <a:avLst>
                  <a:gd name="adj1" fmla="val -94323"/>
                  <a:gd name="adj2" fmla="val -45188"/>
                </a:avLst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 xmlns:m="http://schemas.openxmlformats.org/officeDocument/2006/math">
                    <m:r>
                      <a:rPr lang="en-US" sz="24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𝑂</m:t>
                    </m:r>
                    <m:r>
                      <a:rPr lang="en-US" sz="24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/>
                      </a:rPr>
                      <m:t>(1)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cs typeface="Arial"/>
                  </a:rPr>
                  <a:t> terms with negated variables</a:t>
                </a:r>
              </a:p>
            </p:txBody>
          </p:sp>
        </mc:Choice>
        <mc:Fallback xmlns="">
          <p:sp>
            <p:nvSpPr>
              <p:cNvPr id="18" name="Rectangular Callout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362" y="5275236"/>
                <a:ext cx="2923953" cy="654926"/>
              </a:xfrm>
              <a:prstGeom prst="wedgeRectCallout">
                <a:avLst>
                  <a:gd name="adj1" fmla="val -94323"/>
                  <a:gd name="adj2" fmla="val -45188"/>
                </a:avLst>
              </a:prstGeom>
              <a:blipFill>
                <a:blip r:embed="rId7"/>
                <a:stretch>
                  <a:fillRect t="-19266" b="-33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00476" y="4179840"/>
                <a:ext cx="566715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is a short monotone DNF (via </a:t>
                </a:r>
                <a:r>
                  <a:rPr lang="en-US" sz="2400" dirty="0" err="1">
                    <a:solidFill>
                      <a:prstClr val="black"/>
                    </a:solidFill>
                  </a:rPr>
                  <a:t>Angluin</a:t>
                </a:r>
                <a:r>
                  <a:rPr lang="en-US" sz="2400" dirty="0">
                    <a:solidFill>
                      <a:prstClr val="black"/>
                    </a:solidFill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476" y="4179840"/>
                <a:ext cx="5667153" cy="461665"/>
              </a:xfrm>
              <a:prstGeom prst="rect">
                <a:avLst/>
              </a:prstGeom>
              <a:blipFill>
                <a:blip r:embed="rId8"/>
                <a:stretch>
                  <a:fillRect l="-323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600476" y="4512653"/>
            <a:ext cx="453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600476" y="4884950"/>
                <a:ext cx="64326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is a short almost-monotone DNF (via </a:t>
                </a:r>
                <a:r>
                  <a:rPr lang="en-US" sz="2400" dirty="0" err="1">
                    <a:solidFill>
                      <a:prstClr val="black"/>
                    </a:solidFill>
                  </a:rPr>
                  <a:t>Bshouty</a:t>
                </a:r>
                <a:r>
                  <a:rPr lang="en-US" sz="2400" dirty="0">
                    <a:solidFill>
                      <a:prstClr val="black"/>
                    </a:solidFill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476" y="4884950"/>
                <a:ext cx="6432698" cy="461665"/>
              </a:xfrm>
              <a:prstGeom prst="rect">
                <a:avLst/>
              </a:prstGeom>
              <a:blipFill>
                <a:blip r:embed="rId9"/>
                <a:stretch>
                  <a:fillRect l="-2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[POPL’21] Learning the Boundary of Inductive Invariants. </a:t>
            </a:r>
            <a:r>
              <a:rPr lang="en-US" sz="1600" b="1" dirty="0">
                <a:solidFill>
                  <a:srgbClr val="7030A0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Shoham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Wilcox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20744" y="4226735"/>
            <a:ext cx="1296126" cy="1316430"/>
            <a:chOff x="1099520" y="2070011"/>
            <a:chExt cx="2426747" cy="246476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73" y="2554590"/>
            <a:ext cx="1429268" cy="150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4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5" grpId="0"/>
      <p:bldP spid="14" grpId="0" animBg="1"/>
      <p:bldP spid="18" grpId="0" animBg="1"/>
      <p:bldP spid="7" grpId="0"/>
      <p:bldP spid="10" grpId="0"/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Complexity Upper Bounds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7711" y="5518298"/>
            <a:ext cx="305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46142" y="3367187"/>
            <a:ext cx="1329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+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45742" y="1135278"/>
            <a:ext cx="7453702" cy="753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u="sng" dirty="0" err="1"/>
              <a:t>Thm</a:t>
            </a:r>
            <a:r>
              <a:rPr lang="en-US" sz="2400" dirty="0"/>
              <a:t>. Interpolation-based inference finds an invariant in a </a:t>
            </a:r>
            <a:r>
              <a:rPr lang="en-US" sz="2400" dirty="0">
                <a:solidFill>
                  <a:srgbClr val="7030A0"/>
                </a:solidFill>
              </a:rPr>
              <a:t>polynomial number of SAT queries </a:t>
            </a:r>
            <a:r>
              <a:rPr lang="en-US" sz="2400" dirty="0"/>
              <a:t>when</a:t>
            </a:r>
            <a:endParaRPr lang="en-US" sz="2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1831" y="1877212"/>
                <a:ext cx="102874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∃</m:t>
                      </m:r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31" y="1877212"/>
                <a:ext cx="1028743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600477" y="2618435"/>
                <a:ext cx="628015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Fence condition: the </a:t>
                </a:r>
                <a:r>
                  <a:rPr lang="en-US" sz="2400" dirty="0">
                    <a:solidFill>
                      <a:srgbClr val="7030A0"/>
                    </a:solidFill>
                  </a:rPr>
                  <a:t>Hamming boundary </a:t>
                </a:r>
                <a:r>
                  <a:rPr lang="en-US" sz="2400" dirty="0">
                    <a:solidFill>
                      <a:prstClr val="black"/>
                    </a:solidFill>
                  </a:rPr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reaches bad states in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477" y="2618435"/>
                <a:ext cx="6280155" cy="830997"/>
              </a:xfrm>
              <a:prstGeom prst="rect">
                <a:avLst/>
              </a:prstGeom>
              <a:blipFill>
                <a:blip r:embed="rId6"/>
                <a:stretch>
                  <a:fillRect l="-1553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00476" y="4179840"/>
                <a:ext cx="628015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has both short DNF and CNF representations –</a:t>
                </a:r>
                <a:br>
                  <a:rPr lang="en-US" sz="2400" dirty="0">
                    <a:solidFill>
                      <a:prstClr val="black"/>
                    </a:solidFill>
                  </a:rPr>
                </a:br>
                <a:r>
                  <a:rPr lang="en-US" sz="2400" dirty="0">
                    <a:solidFill>
                      <a:prstClr val="black"/>
                    </a:solidFill>
                  </a:rPr>
                  <a:t>in particular,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 is a decision tree</a:t>
                </a:r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476" y="4179840"/>
                <a:ext cx="6280156" cy="830997"/>
              </a:xfrm>
              <a:prstGeom prst="rect">
                <a:avLst/>
              </a:prstGeom>
              <a:blipFill>
                <a:blip r:embed="rId7"/>
                <a:stretch>
                  <a:fillRect l="-1553" t="-5882" r="-583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1020744" y="4226735"/>
            <a:ext cx="1296126" cy="1316430"/>
            <a:chOff x="1099520" y="2070011"/>
            <a:chExt cx="2426747" cy="246476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491653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prstClr val="black"/>
                </a:solidFill>
                <a:cs typeface="Arial"/>
                <a:sym typeface="Arial"/>
                <a:rtl val="0"/>
              </a:rPr>
              <a:t>[SAS’22] </a:t>
            </a:r>
            <a:r>
              <a:rPr lang="en-US" sz="1600" dirty="0">
                <a:solidFill>
                  <a:prstClr val="black"/>
                </a:solidFill>
              </a:rPr>
              <a:t>Invariant Inference With Provable Complexity From the Monotone Theory</a:t>
            </a:r>
            <a:r>
              <a:rPr lang="en-US" sz="1600" dirty="0">
                <a:solidFill>
                  <a:prstClr val="black"/>
                </a:solidFill>
                <a:cs typeface="Arial"/>
                <a:sym typeface="Arial"/>
                <a:rtl val="0"/>
              </a:rPr>
              <a:t>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prstClr val="black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prstClr val="black"/>
                </a:solidFill>
                <a:cs typeface="Arial"/>
                <a:sym typeface="Arial"/>
                <a:rtl val="0"/>
              </a:rPr>
              <a:t>Shoham</a:t>
            </a:r>
            <a:endParaRPr lang="en-US" sz="1600" b="1" dirty="0">
              <a:solidFill>
                <a:srgbClr val="FF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2600476" y="5065381"/>
            <a:ext cx="4957095" cy="708949"/>
          </a:xfrm>
          <a:prstGeom prst="wedgeRectCallout">
            <a:avLst>
              <a:gd name="adj1" fmla="val -34415"/>
              <a:gd name="adj2" fmla="val -818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7030A0"/>
                </a:solidFill>
              </a:rPr>
              <a:t>New algorithm </a:t>
            </a:r>
            <a:r>
              <a:rPr lang="en-US" sz="2400" b="1" dirty="0">
                <a:solidFill>
                  <a:srgbClr val="7030A0"/>
                </a:solidFill>
              </a:rPr>
              <a:t>inspired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/>
              <a:t>by </a:t>
            </a:r>
            <a:r>
              <a:rPr lang="en-US" sz="2400" dirty="0" err="1"/>
              <a:t>Bshouty’s</a:t>
            </a:r>
            <a:r>
              <a:rPr lang="en-US" sz="2400" dirty="0"/>
              <a:t> CDNF algorithm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73" y="2554590"/>
            <a:ext cx="1429268" cy="150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7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 Theory of Learning Invariants</a:t>
            </a:r>
          </a:p>
        </p:txBody>
      </p:sp>
      <p:sp>
        <p:nvSpPr>
          <p:cNvPr id="555" name="Content Placeholder 1"/>
          <p:cNvSpPr txBox="1">
            <a:spLocks/>
          </p:cNvSpPr>
          <p:nvPr/>
        </p:nvSpPr>
        <p:spPr>
          <a:xfrm>
            <a:off x="624021" y="121464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4664489" y="1229098"/>
            <a:ext cx="4086815" cy="3025030"/>
            <a:chOff x="259183" y="1509744"/>
            <a:chExt cx="4086815" cy="3025030"/>
          </a:xfrm>
        </p:grpSpPr>
        <p:sp>
          <p:nvSpPr>
            <p:cNvPr id="563" name="Content Placeholder 1"/>
            <p:cNvSpPr txBox="1">
              <a:spLocks/>
            </p:cNvSpPr>
            <p:nvPr/>
          </p:nvSpPr>
          <p:spPr>
            <a:xfrm>
              <a:off x="259183" y="1509744"/>
              <a:ext cx="4086815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3200" dirty="0"/>
                <a:t>Exact Concept Learning</a:t>
              </a:r>
            </a:p>
          </p:txBody>
        </p:sp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86" name="Rectangle 285"/>
          <p:cNvSpPr/>
          <p:nvPr/>
        </p:nvSpPr>
        <p:spPr>
          <a:xfrm>
            <a:off x="922193" y="4244583"/>
            <a:ext cx="6999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Query-based learning models for invariant inference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922192" y="4696060"/>
            <a:ext cx="7796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Invariant inference is harder than concept learning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922191" y="5109378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Complexity results for invariant inference algorithms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from concept learning algorithms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906862" y="5830425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Analysis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overapproximation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PDR from the  </a:t>
            </a:r>
            <a:b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monotone theory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22125F-710B-E72F-DE56-74FC78245B0F}"/>
              </a:ext>
            </a:extLst>
          </p:cNvPr>
          <p:cNvSpPr/>
          <p:nvPr/>
        </p:nvSpPr>
        <p:spPr>
          <a:xfrm>
            <a:off x="899888" y="5879011"/>
            <a:ext cx="6883226" cy="72398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18C11-6D4C-CA80-9E1F-47D75FDF7498}"/>
              </a:ext>
            </a:extLst>
          </p:cNvPr>
          <p:cNvSpPr txBox="1"/>
          <p:nvPr/>
        </p:nvSpPr>
        <p:spPr>
          <a:xfrm>
            <a:off x="8221807" y="6083316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702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>
          <a:xfrm>
            <a:off x="1593452" y="3194480"/>
            <a:ext cx="5478635" cy="3104786"/>
          </a:xfrm>
          <a:prstGeom prst="ellipse">
            <a:avLst/>
          </a:prstGeom>
          <a:solidFill>
            <a:srgbClr val="F4B183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246715" y="3090492"/>
                <a:ext cx="90948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≡</m:t>
                          </m:r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715" y="3090492"/>
                <a:ext cx="90948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374878" y="2776322"/>
            <a:ext cx="2550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inductive invariant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PDR’s Frames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7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Freeform 21"/>
          <p:cNvSpPr/>
          <p:nvPr/>
        </p:nvSpPr>
        <p:spPr>
          <a:xfrm rot="244390">
            <a:off x="5016323" y="3699475"/>
            <a:ext cx="1672993" cy="2069422"/>
          </a:xfrm>
          <a:custGeom>
            <a:avLst/>
            <a:gdLst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505838 w 1536970"/>
              <a:gd name="connsiteY2" fmla="*/ 525294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573932 w 1536970"/>
              <a:gd name="connsiteY4" fmla="*/ 1342417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759316 w 1536970"/>
              <a:gd name="connsiteY4" fmla="*/ 1303101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613166 w 1536970"/>
              <a:gd name="connsiteY2" fmla="*/ 476149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45915 h 1974715"/>
              <a:gd name="connsiteX1" fmla="*/ 1245140 w 1536970"/>
              <a:gd name="connsiteY1" fmla="*/ 0 h 1974715"/>
              <a:gd name="connsiteX2" fmla="*/ 759522 w 1536970"/>
              <a:gd name="connsiteY2" fmla="*/ 456492 h 1974715"/>
              <a:gd name="connsiteX3" fmla="*/ 1536970 w 1536970"/>
              <a:gd name="connsiteY3" fmla="*/ 593387 h 1974715"/>
              <a:gd name="connsiteX4" fmla="*/ 944699 w 1536970"/>
              <a:gd name="connsiteY4" fmla="*/ 1283443 h 1974715"/>
              <a:gd name="connsiteX5" fmla="*/ 1400783 w 1536970"/>
              <a:gd name="connsiteY5" fmla="*/ 1712068 h 1974715"/>
              <a:gd name="connsiteX6" fmla="*/ 0 w 1536970"/>
              <a:gd name="connsiteY6" fmla="*/ 1974715 h 1974715"/>
              <a:gd name="connsiteX0" fmla="*/ 29183 w 1536970"/>
              <a:gd name="connsiteY0" fmla="*/ 171806 h 2000606"/>
              <a:gd name="connsiteX1" fmla="*/ 1331346 w 1536970"/>
              <a:gd name="connsiteY1" fmla="*/ 0 h 2000606"/>
              <a:gd name="connsiteX2" fmla="*/ 759522 w 1536970"/>
              <a:gd name="connsiteY2" fmla="*/ 482383 h 2000606"/>
              <a:gd name="connsiteX3" fmla="*/ 1536970 w 1536970"/>
              <a:gd name="connsiteY3" fmla="*/ 619278 h 2000606"/>
              <a:gd name="connsiteX4" fmla="*/ 944699 w 1536970"/>
              <a:gd name="connsiteY4" fmla="*/ 1309334 h 2000606"/>
              <a:gd name="connsiteX5" fmla="*/ 1400783 w 1536970"/>
              <a:gd name="connsiteY5" fmla="*/ 1737959 h 2000606"/>
              <a:gd name="connsiteX6" fmla="*/ 0 w 1536970"/>
              <a:gd name="connsiteY6" fmla="*/ 2000606 h 2000606"/>
              <a:gd name="connsiteX0" fmla="*/ 29183 w 1673946"/>
              <a:gd name="connsiteY0" fmla="*/ 171806 h 2000606"/>
              <a:gd name="connsiteX1" fmla="*/ 1331346 w 1673946"/>
              <a:gd name="connsiteY1" fmla="*/ 0 h 2000606"/>
              <a:gd name="connsiteX2" fmla="*/ 759522 w 1673946"/>
              <a:gd name="connsiteY2" fmla="*/ 482383 h 2000606"/>
              <a:gd name="connsiteX3" fmla="*/ 1673946 w 1673946"/>
              <a:gd name="connsiteY3" fmla="*/ 481352 h 2000606"/>
              <a:gd name="connsiteX4" fmla="*/ 944699 w 1673946"/>
              <a:gd name="connsiteY4" fmla="*/ 1309334 h 2000606"/>
              <a:gd name="connsiteX5" fmla="*/ 1400783 w 1673946"/>
              <a:gd name="connsiteY5" fmla="*/ 1737959 h 2000606"/>
              <a:gd name="connsiteX6" fmla="*/ 0 w 1673946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400783 w 1678044"/>
              <a:gd name="connsiteY5" fmla="*/ 1737959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97289 w 1678044"/>
              <a:gd name="connsiteY5" fmla="*/ 1826894 h 2000606"/>
              <a:gd name="connsiteX6" fmla="*/ 0 w 1678044"/>
              <a:gd name="connsiteY6" fmla="*/ 2000606 h 2000606"/>
              <a:gd name="connsiteX0" fmla="*/ 29183 w 1678044"/>
              <a:gd name="connsiteY0" fmla="*/ 171806 h 2000606"/>
              <a:gd name="connsiteX1" fmla="*/ 1331346 w 1678044"/>
              <a:gd name="connsiteY1" fmla="*/ 0 h 2000606"/>
              <a:gd name="connsiteX2" fmla="*/ 759522 w 1678044"/>
              <a:gd name="connsiteY2" fmla="*/ 482383 h 2000606"/>
              <a:gd name="connsiteX3" fmla="*/ 1678044 w 1678044"/>
              <a:gd name="connsiteY3" fmla="*/ 816087 h 2000606"/>
              <a:gd name="connsiteX4" fmla="*/ 944699 w 1678044"/>
              <a:gd name="connsiteY4" fmla="*/ 1309334 h 2000606"/>
              <a:gd name="connsiteX5" fmla="*/ 1368755 w 1678044"/>
              <a:gd name="connsiteY5" fmla="*/ 1976749 h 2000606"/>
              <a:gd name="connsiteX6" fmla="*/ 0 w 1678044"/>
              <a:gd name="connsiteY6" fmla="*/ 2000606 h 2000606"/>
              <a:gd name="connsiteX0" fmla="*/ 29183 w 1678044"/>
              <a:gd name="connsiteY0" fmla="*/ 242559 h 2071359"/>
              <a:gd name="connsiteX1" fmla="*/ 1218746 w 1678044"/>
              <a:gd name="connsiteY1" fmla="*/ 0 h 2071359"/>
              <a:gd name="connsiteX2" fmla="*/ 759522 w 1678044"/>
              <a:gd name="connsiteY2" fmla="*/ 553136 h 2071359"/>
              <a:gd name="connsiteX3" fmla="*/ 1678044 w 1678044"/>
              <a:gd name="connsiteY3" fmla="*/ 886840 h 2071359"/>
              <a:gd name="connsiteX4" fmla="*/ 944699 w 1678044"/>
              <a:gd name="connsiteY4" fmla="*/ 1380087 h 2071359"/>
              <a:gd name="connsiteX5" fmla="*/ 1368755 w 1678044"/>
              <a:gd name="connsiteY5" fmla="*/ 2047502 h 2071359"/>
              <a:gd name="connsiteX6" fmla="*/ 0 w 1678044"/>
              <a:gd name="connsiteY6" fmla="*/ 2071359 h 2071359"/>
              <a:gd name="connsiteX0" fmla="*/ 29183 w 1678044"/>
              <a:gd name="connsiteY0" fmla="*/ 262167 h 2090967"/>
              <a:gd name="connsiteX1" fmla="*/ 1217360 w 1678044"/>
              <a:gd name="connsiteY1" fmla="*/ 0 h 2090967"/>
              <a:gd name="connsiteX2" fmla="*/ 759522 w 1678044"/>
              <a:gd name="connsiteY2" fmla="*/ 572744 h 2090967"/>
              <a:gd name="connsiteX3" fmla="*/ 1678044 w 1678044"/>
              <a:gd name="connsiteY3" fmla="*/ 906448 h 2090967"/>
              <a:gd name="connsiteX4" fmla="*/ 944699 w 1678044"/>
              <a:gd name="connsiteY4" fmla="*/ 1399695 h 2090967"/>
              <a:gd name="connsiteX5" fmla="*/ 1368755 w 1678044"/>
              <a:gd name="connsiteY5" fmla="*/ 2067110 h 2090967"/>
              <a:gd name="connsiteX6" fmla="*/ 0 w 1678044"/>
              <a:gd name="connsiteY6" fmla="*/ 2090967 h 209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78044" h="2090967">
                <a:moveTo>
                  <a:pt x="29183" y="262167"/>
                </a:moveTo>
                <a:lnTo>
                  <a:pt x="1217360" y="0"/>
                </a:lnTo>
                <a:lnTo>
                  <a:pt x="759522" y="572744"/>
                </a:lnTo>
                <a:lnTo>
                  <a:pt x="1678044" y="906448"/>
                </a:lnTo>
                <a:lnTo>
                  <a:pt x="944699" y="1399695"/>
                </a:lnTo>
                <a:lnTo>
                  <a:pt x="1368755" y="2067110"/>
                </a:lnTo>
                <a:lnTo>
                  <a:pt x="0" y="2090967"/>
                </a:ln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641002" y="4419659"/>
                <a:ext cx="1028423" cy="46166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002" y="4419659"/>
                <a:ext cx="1028423" cy="461665"/>
              </a:xfrm>
              <a:prstGeom prst="rect">
                <a:avLst/>
              </a:prstGeom>
              <a:blipFill>
                <a:blip r:embed="rId9"/>
                <a:stretch>
                  <a:fillRect r="-1183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Oval 57"/>
              <p:cNvSpPr/>
              <p:nvPr/>
            </p:nvSpPr>
            <p:spPr>
              <a:xfrm>
                <a:off x="7559666" y="4159742"/>
                <a:ext cx="1099788" cy="1114436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8" name="Oval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666" y="4159742"/>
                <a:ext cx="1099788" cy="1114436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11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3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5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(3)  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(4)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6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17"/>
          <p:cNvGrpSpPr/>
          <p:nvPr/>
        </p:nvGrpSpPr>
        <p:grpSpPr>
          <a:xfrm>
            <a:off x="7881848" y="2692519"/>
            <a:ext cx="412757" cy="545468"/>
            <a:chOff x="8001120" y="3152367"/>
            <a:chExt cx="609600" cy="838200"/>
          </a:xfrm>
        </p:grpSpPr>
        <p:sp>
          <p:nvSpPr>
            <p:cNvPr id="29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3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4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5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0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2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4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5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6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7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8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0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2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4318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2" grpId="0" animBg="1"/>
      <p:bldP spid="2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PDR’s Frames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6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4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(3)  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(4)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5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: states reachable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steps)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blipFill>
                <a:blip r:embed="rId16"/>
                <a:stretch>
                  <a:fillRect l="-2601" t="-4717" r="-86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solidFill>
                <a:srgbClr val="C39BE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Freeform 255"/>
          <p:cNvSpPr>
            <a:spLocks/>
          </p:cNvSpPr>
          <p:nvPr/>
        </p:nvSpPr>
        <p:spPr bwMode="auto">
          <a:xfrm>
            <a:off x="2543139" y="3582104"/>
            <a:ext cx="3819874" cy="169272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5" name="Freeform 255"/>
          <p:cNvSpPr>
            <a:spLocks/>
          </p:cNvSpPr>
          <p:nvPr/>
        </p:nvSpPr>
        <p:spPr bwMode="auto">
          <a:xfrm>
            <a:off x="2543139" y="4006092"/>
            <a:ext cx="2765081" cy="126465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26" name="Freeform 255"/>
          <p:cNvSpPr>
            <a:spLocks/>
          </p:cNvSpPr>
          <p:nvPr/>
        </p:nvSpPr>
        <p:spPr bwMode="auto">
          <a:xfrm>
            <a:off x="2543139" y="4354131"/>
            <a:ext cx="1719963" cy="92004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blipFill>
                <a:blip r:embed="rId1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6649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4" grpId="0" animBg="1"/>
      <p:bldP spid="25" grpId="0" animBg="1"/>
      <p:bldP spid="26" grpId="0" animBg="1"/>
      <p:bldP spid="27" grpId="0"/>
      <p:bldP spid="28" grpId="0"/>
      <p:bldP spid="2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PDR’s Frames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7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4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(3)  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(4)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5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: states reachable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steps)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blipFill>
                <a:blip r:embed="rId16"/>
                <a:stretch>
                  <a:fillRect l="-2601" t="-4717" r="-86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blipFill>
                <a:blip r:embed="rId1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solidFill>
                <a:srgbClr val="C39BE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948119" y="4053598"/>
                <a:ext cx="8768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……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119" y="4053598"/>
                <a:ext cx="876843" cy="55399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Freeform 255"/>
          <p:cNvSpPr>
            <a:spLocks/>
          </p:cNvSpPr>
          <p:nvPr/>
        </p:nvSpPr>
        <p:spPr bwMode="auto">
          <a:xfrm>
            <a:off x="2543139" y="3582104"/>
            <a:ext cx="3819874" cy="169272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" name="Freeform 255"/>
          <p:cNvSpPr>
            <a:spLocks/>
          </p:cNvSpPr>
          <p:nvPr/>
        </p:nvSpPr>
        <p:spPr bwMode="auto">
          <a:xfrm>
            <a:off x="2543139" y="4006092"/>
            <a:ext cx="2765081" cy="126465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5" name="Freeform 255"/>
          <p:cNvSpPr>
            <a:spLocks/>
          </p:cNvSpPr>
          <p:nvPr/>
        </p:nvSpPr>
        <p:spPr bwMode="auto">
          <a:xfrm>
            <a:off x="2543139" y="4354131"/>
            <a:ext cx="1719963" cy="92004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95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PDR’s Frames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 sequence of formulas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60" y="910232"/>
                <a:ext cx="7046067" cy="461665"/>
              </a:xfrm>
              <a:prstGeom prst="rect">
                <a:avLst/>
              </a:prstGeom>
              <a:blipFill>
                <a:blip r:embed="rId7"/>
                <a:stretch>
                  <a:fillRect l="-138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1593452" y="3101708"/>
            <a:ext cx="5402821" cy="3197559"/>
            <a:chOff x="603998" y="3175718"/>
            <a:chExt cx="5402821" cy="3197559"/>
          </a:xfrm>
        </p:grpSpPr>
        <p:sp>
          <p:nvSpPr>
            <p:cNvPr id="53" name="Oval 52"/>
            <p:cNvSpPr/>
            <p:nvPr/>
          </p:nvSpPr>
          <p:spPr>
            <a:xfrm>
              <a:off x="603998" y="3268490"/>
              <a:ext cx="5402821" cy="3104787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/>
                <p:cNvSpPr/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4" name="Rectangle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8315" y="3175718"/>
                  <a:ext cx="594778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Oval 62"/>
          <p:cNvSpPr/>
          <p:nvPr/>
        </p:nvSpPr>
        <p:spPr>
          <a:xfrm>
            <a:off x="1824416" y="3558584"/>
            <a:ext cx="3912140" cy="2395565"/>
          </a:xfrm>
          <a:prstGeom prst="ellipse">
            <a:avLst/>
          </a:prstGeom>
          <a:pattFill prst="wdDnDiag">
            <a:fgClr>
              <a:srgbClr val="FFC89E"/>
            </a:fgClr>
            <a:bgClr>
              <a:schemeClr val="bg1"/>
            </a:bgClr>
          </a:pattFill>
          <a:ln w="38100">
            <a:solidFill>
              <a:srgbClr val="F4B18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80981" y="3878497"/>
            <a:ext cx="2593019" cy="1716155"/>
            <a:chOff x="1191527" y="3952507"/>
            <a:chExt cx="2593019" cy="1716155"/>
          </a:xfrm>
        </p:grpSpPr>
        <p:sp>
          <p:nvSpPr>
            <p:cNvPr id="64" name="Oval 63"/>
            <p:cNvSpPr/>
            <p:nvPr/>
          </p:nvSpPr>
          <p:spPr>
            <a:xfrm>
              <a:off x="1191527" y="4081532"/>
              <a:ext cx="2384213" cy="1587130"/>
            </a:xfrm>
            <a:prstGeom prst="ellipse">
              <a:avLst/>
            </a:prstGeom>
            <a:pattFill prst="wdDnDiag">
              <a:fgClr>
                <a:srgbClr val="FFC89E"/>
              </a:fgClr>
              <a:bgClr>
                <a:schemeClr val="bg1"/>
              </a:bgClr>
            </a:pattFill>
            <a:ln w="38100">
              <a:solidFill>
                <a:srgbClr val="F4B183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/>
                <p:cNvSpPr/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6" name="Rectangle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9768" y="3952507"/>
                  <a:ext cx="594778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2589912" y="4255295"/>
            <a:ext cx="1524938" cy="967634"/>
            <a:chOff x="1600458" y="4329305"/>
            <a:chExt cx="1524938" cy="967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Oval 64"/>
                <p:cNvSpPr/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solidFill>
                  <a:srgbClr val="BDD7EE"/>
                </a:solidFill>
                <a:ln w="63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𝑰𝒏𝒊𝒕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Oval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0458" y="4647806"/>
                  <a:ext cx="1293974" cy="649133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618" y="4329305"/>
                  <a:ext cx="594778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784" y="3498741"/>
                <a:ext cx="594778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sz="2400" dirty="0"/>
                  <a:t>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Init</m:t>
                    </m:r>
                  </m:oMath>
                </a14:m>
                <a:r>
                  <a:rPr lang="en-US" sz="2400" dirty="0"/>
                  <a:t> 	</a:t>
                </a:r>
              </a:p>
              <a:p>
                <a:pPr marL="342900" indent="-342900">
                  <a:buAutoNum type="arabicParenBoth"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1305811"/>
                <a:ext cx="4941914" cy="830997"/>
              </a:xfrm>
              <a:prstGeom prst="rect">
                <a:avLst/>
              </a:prstGeom>
              <a:blipFill>
                <a:blip r:embed="rId14"/>
                <a:stretch>
                  <a:fillRect l="-1973" t="-656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(3)  	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)⟹</m:t>
                    </m:r>
                    <m:sSub>
                      <m:sSub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</a:rPr>
                  <a:t>(4)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⟹¬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Bad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112" y="2037131"/>
                <a:ext cx="4572000" cy="830997"/>
              </a:xfrm>
              <a:prstGeom prst="rect">
                <a:avLst/>
              </a:prstGeom>
              <a:blipFill>
                <a:blip r:embed="rId15"/>
                <a:stretch>
                  <a:fillRect l="-2000"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: states reachable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steps)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5" y="2197221"/>
                <a:ext cx="2114237" cy="646331"/>
              </a:xfrm>
              <a:prstGeom prst="rect">
                <a:avLst/>
              </a:prstGeom>
              <a:blipFill>
                <a:blip r:embed="rId16"/>
                <a:stretch>
                  <a:fillRect l="-2601" t="-4717" r="-86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22" y="1624038"/>
                <a:ext cx="183889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340" y="5306533"/>
                <a:ext cx="631070" cy="461665"/>
              </a:xfrm>
              <a:prstGeom prst="rect">
                <a:avLst/>
              </a:prstGeom>
              <a:blipFill>
                <a:blip r:embed="rId18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249" y="5306534"/>
                <a:ext cx="631070" cy="461665"/>
              </a:xfrm>
              <a:prstGeom prst="rect">
                <a:avLst/>
              </a:prstGeom>
              <a:blipFill>
                <a:blip r:embed="rId1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981" y="5312458"/>
                <a:ext cx="631070" cy="461665"/>
              </a:xfrm>
              <a:prstGeom prst="rect">
                <a:avLst/>
              </a:prstGeom>
              <a:blipFill>
                <a:blip r:embed="rId20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solidFill>
                <a:srgbClr val="C39BE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917" y="1590713"/>
                <a:ext cx="1838896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 255"/>
          <p:cNvSpPr>
            <a:spLocks/>
          </p:cNvSpPr>
          <p:nvPr/>
        </p:nvSpPr>
        <p:spPr bwMode="auto">
          <a:xfrm>
            <a:off x="2543139" y="3582104"/>
            <a:ext cx="3819874" cy="169272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3" name="Freeform 255"/>
          <p:cNvSpPr>
            <a:spLocks/>
          </p:cNvSpPr>
          <p:nvPr/>
        </p:nvSpPr>
        <p:spPr bwMode="auto">
          <a:xfrm>
            <a:off x="2543139" y="4006092"/>
            <a:ext cx="2765081" cy="1264654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" name="Freeform 255"/>
          <p:cNvSpPr>
            <a:spLocks/>
          </p:cNvSpPr>
          <p:nvPr/>
        </p:nvSpPr>
        <p:spPr bwMode="auto">
          <a:xfrm>
            <a:off x="2543139" y="4354131"/>
            <a:ext cx="1719963" cy="920047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chemeClr val="accent1">
              <a:lumMod val="20000"/>
              <a:lumOff val="80000"/>
              <a:alpha val="63000"/>
            </a:scheme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 rot="3367540">
                <a:off x="5826044" y="3895246"/>
                <a:ext cx="108074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↑↓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367540">
                <a:off x="5826044" y="3895246"/>
                <a:ext cx="1080744" cy="101566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3400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3" name="Rectangle 332"/>
              <p:cNvSpPr/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≔  ∗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br>
                  <a:rPr lang="en-US" sz="2200" i="1" dirty="0">
                    <a:latin typeface="Cambria Math" panose="02040503050406030204" pitchFamily="18" charset="0"/>
                  </a:rPr>
                </a:br>
                <a:r>
                  <a:rPr lang="en-US" sz="2200" i="1" dirty="0">
                    <a:latin typeface="Cambria Math" panose="02040503050406030204" pitchFamily="18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⋅(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   </a:t>
                </a:r>
                <a:r>
                  <a:rPr lang="en-US" sz="2000" dirty="0"/>
                  <a:t>(mod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333" name="Rectangle 3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30" y="1586601"/>
                <a:ext cx="5481058" cy="1107996"/>
              </a:xfrm>
              <a:prstGeom prst="rect">
                <a:avLst/>
              </a:prstGeom>
              <a:blipFill>
                <a:blip r:embed="rId4"/>
                <a:stretch>
                  <a:fillRect l="-111" b="-824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9" name="TextBox 338"/>
              <p:cNvSpPr txBox="1"/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u="sng" dirty="0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339" name="TextBox 3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807" y="1338563"/>
                <a:ext cx="1281869" cy="400110"/>
              </a:xfrm>
              <a:prstGeom prst="rect">
                <a:avLst/>
              </a:prstGeom>
              <a:blipFill>
                <a:blip r:embed="rId5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3" name="Rectangle 1402"/>
          <p:cNvSpPr/>
          <p:nvPr/>
        </p:nvSpPr>
        <p:spPr>
          <a:xfrm>
            <a:off x="4850677" y="5155222"/>
            <a:ext cx="4123202" cy="1691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850677" y="3327895"/>
            <a:ext cx="4123202" cy="18167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5" name="Group 1344"/>
          <p:cNvGrpSpPr/>
          <p:nvPr/>
        </p:nvGrpSpPr>
        <p:grpSpPr>
          <a:xfrm>
            <a:off x="583590" y="3654708"/>
            <a:ext cx="3397971" cy="2734046"/>
            <a:chOff x="2437964" y="3667347"/>
            <a:chExt cx="3397971" cy="2734046"/>
          </a:xfrm>
        </p:grpSpPr>
        <p:sp>
          <p:nvSpPr>
            <p:cNvPr id="1346" name="AutoShape 2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cap="flat">
                  <a:solidFill>
                    <a:srgbClr val="0066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1347" name="AutoShape 3"/>
            <p:cNvSpPr>
              <a:spLocks/>
            </p:cNvSpPr>
            <p:nvPr/>
          </p:nvSpPr>
          <p:spPr bwMode="auto">
            <a:xfrm>
              <a:off x="2437964" y="3667347"/>
              <a:ext cx="3397971" cy="273404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</a:pathLst>
            </a:custGeom>
            <a:noFill/>
            <a:ln w="38100" cap="flat">
              <a:solidFill>
                <a:srgbClr val="0066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≔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00…00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7" y="1667179"/>
                <a:ext cx="3009276" cy="430887"/>
              </a:xfrm>
              <a:prstGeom prst="rect">
                <a:avLst/>
              </a:prstGeom>
              <a:blipFill>
                <a:blip r:embed="rId6"/>
                <a:stretch>
                  <a:fillRect l="-1420" b="-1549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  = 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11…11</m:t>
                      </m:r>
                    </m:oMath>
                  </m:oMathPara>
                </a14:m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78" y="2467478"/>
                <a:ext cx="2939689" cy="430887"/>
              </a:xfrm>
              <a:prstGeom prst="rect">
                <a:avLst/>
              </a:prstGeom>
              <a:blipFill>
                <a:blip r:embed="rId7"/>
                <a:stretch>
                  <a:fillRect l="-1452" b="-1714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068225" y="1386546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Init</a:t>
            </a:r>
            <a:r>
              <a:rPr lang="en-US" dirty="0"/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8225" y="2181744"/>
            <a:ext cx="128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Bad</a:t>
            </a:r>
            <a:r>
              <a:rPr lang="en-US" dirty="0"/>
              <a:t>:</a:t>
            </a: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Inductive Invariants</a:t>
            </a:r>
          </a:p>
        </p:txBody>
      </p:sp>
      <p:grpSp>
        <p:nvGrpSpPr>
          <p:cNvPr id="1082" name="Group 1081"/>
          <p:cNvGrpSpPr/>
          <p:nvPr/>
        </p:nvGrpSpPr>
        <p:grpSpPr>
          <a:xfrm>
            <a:off x="578982" y="3327895"/>
            <a:ext cx="4102510" cy="3051711"/>
            <a:chOff x="2449393" y="3359793"/>
            <a:chExt cx="4102510" cy="3051711"/>
          </a:xfrm>
        </p:grpSpPr>
        <p:sp>
          <p:nvSpPr>
            <p:cNvPr id="1083" name="Rectangle 2"/>
            <p:cNvSpPr>
              <a:spLocks/>
            </p:cNvSpPr>
            <p:nvPr/>
          </p:nvSpPr>
          <p:spPr bwMode="auto">
            <a:xfrm>
              <a:off x="2449393" y="3359793"/>
              <a:ext cx="4102510" cy="305171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grpSp>
          <p:nvGrpSpPr>
            <p:cNvPr id="1084" name="Group 1083"/>
            <p:cNvGrpSpPr/>
            <p:nvPr/>
          </p:nvGrpSpPr>
          <p:grpSpPr>
            <a:xfrm>
              <a:off x="2499359" y="3406244"/>
              <a:ext cx="4034136" cy="2978968"/>
              <a:chOff x="2499359" y="3406244"/>
              <a:chExt cx="4034136" cy="2978968"/>
            </a:xfrm>
          </p:grpSpPr>
          <p:grpSp>
            <p:nvGrpSpPr>
              <p:cNvPr id="1085" name="Group 96"/>
              <p:cNvGrpSpPr>
                <a:grpSpLocks/>
              </p:cNvGrpSpPr>
              <p:nvPr/>
            </p:nvGrpSpPr>
            <p:grpSpPr bwMode="auto">
              <a:xfrm>
                <a:off x="2499359" y="4209925"/>
                <a:ext cx="2001289" cy="2133218"/>
                <a:chOff x="0" y="0"/>
                <a:chExt cx="2282" cy="2433"/>
              </a:xfrm>
            </p:grpSpPr>
            <p:grpSp>
              <p:nvGrpSpPr>
                <p:cNvPr id="1242" name="Group 33"/>
                <p:cNvGrpSpPr>
                  <a:grpSpLocks/>
                </p:cNvGrpSpPr>
                <p:nvPr/>
              </p:nvGrpSpPr>
              <p:grpSpPr bwMode="auto">
                <a:xfrm>
                  <a:off x="0" y="1754"/>
                  <a:ext cx="2282" cy="679"/>
                  <a:chOff x="0" y="0"/>
                  <a:chExt cx="2282" cy="678"/>
                </a:xfrm>
              </p:grpSpPr>
              <p:grpSp>
                <p:nvGrpSpPr>
                  <p:cNvPr id="130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26" name="Oval 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7" name="Oval 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8" name="Oval 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9" name="Oval 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0" name="Oval 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1" name="Oval 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2" name="Oval 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3" name="Oval 1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34" name="Oval 1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6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317" name="Oval 1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8" name="Oval 1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9" name="Oval 1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0" name="Oval 1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1" name="Oval 1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2" name="Oval 1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3" name="Oval 1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4" name="Oval 2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25" name="Oval 2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307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308" name="Oval 23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9" name="Oval 24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0" name="Oval 25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1" name="Oval 26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2" name="Oval 27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3" name="Oval 28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4" name="Oval 29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5" name="Oval 30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16" name="Oval 31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3" name="Group 64"/>
                <p:cNvGrpSpPr>
                  <a:grpSpLocks/>
                </p:cNvGrpSpPr>
                <p:nvPr/>
              </p:nvGrpSpPr>
              <p:grpSpPr bwMode="auto">
                <a:xfrm>
                  <a:off x="0" y="852"/>
                  <a:ext cx="2282" cy="679"/>
                  <a:chOff x="0" y="0"/>
                  <a:chExt cx="2282" cy="678"/>
                </a:xfrm>
              </p:grpSpPr>
              <p:grpSp>
                <p:nvGrpSpPr>
                  <p:cNvPr id="1275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96" name="Oval 3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7" name="Oval 3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8" name="Oval 3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9" name="Oval 3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0" name="Oval 3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1" name="Oval 3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2" name="Oval 4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3" name="Oval 4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304" name="Oval 4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6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87" name="Oval 4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8" name="Oval 4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9" name="Oval 4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0" name="Oval 4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1" name="Oval 4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2" name="Oval 4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3" name="Oval 5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4" name="Oval 5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95" name="Oval 5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77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78" name="Oval 54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9" name="Oval 55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0" name="Oval 56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1" name="Oval 57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2" name="Oval 58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3" name="Oval 59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4" name="Oval 60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5" name="Oval 61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86" name="Oval 62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244" name="Group 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282" cy="678"/>
                  <a:chOff x="0" y="0"/>
                  <a:chExt cx="2282" cy="678"/>
                </a:xfrm>
              </p:grpSpPr>
              <p:grpSp>
                <p:nvGrpSpPr>
                  <p:cNvPr id="124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66" name="Oval 6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7" name="Oval 6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8" name="Oval 6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9" name="Oval 6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0" name="Oval 6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1" name="Oval 7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2" name="Oval 7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3" name="Oval 7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74" name="Oval 7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6" name="Group 84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1257" name="Oval 7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8" name="Oval 7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9" name="Oval 7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0" name="Oval 7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1" name="Oval 7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2" name="Oval 8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3" name="Oval 8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4" name="Oval 8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65" name="Oval 8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247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1248" name="Oval 85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49" name="Oval 86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0" name="Oval 87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1" name="Oval 88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2" name="Oval 89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3" name="Oval 90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4" name="Oval 91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5" name="Oval 92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56" name="Oval 93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6" name="Group 127"/>
              <p:cNvGrpSpPr>
                <a:grpSpLocks/>
              </p:cNvGrpSpPr>
              <p:nvPr/>
            </p:nvGrpSpPr>
            <p:grpSpPr bwMode="auto">
              <a:xfrm>
                <a:off x="2502866" y="3406244"/>
                <a:ext cx="2001289" cy="595092"/>
                <a:chOff x="0" y="0"/>
                <a:chExt cx="2282" cy="678"/>
              </a:xfrm>
            </p:grpSpPr>
            <p:grpSp>
              <p:nvGrpSpPr>
                <p:cNvPr id="1212" name="Group 106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608" cy="661"/>
                  <a:chOff x="0" y="0"/>
                  <a:chExt cx="608" cy="660"/>
                </a:xfrm>
              </p:grpSpPr>
              <p:sp>
                <p:nvSpPr>
                  <p:cNvPr id="1233" name="Oval 9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4" name="Oval 9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5" name="Oval 9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6" name="Oval 10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7" name="Oval 10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8" name="Oval 10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9" name="Oval 10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0" name="Oval 10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41" name="Oval 10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3" name="Group 116"/>
                <p:cNvGrpSpPr>
                  <a:grpSpLocks/>
                </p:cNvGrpSpPr>
                <p:nvPr/>
              </p:nvGrpSpPr>
              <p:grpSpPr bwMode="auto">
                <a:xfrm>
                  <a:off x="811" y="0"/>
                  <a:ext cx="608" cy="660"/>
                  <a:chOff x="0" y="0"/>
                  <a:chExt cx="608" cy="660"/>
                </a:xfrm>
              </p:grpSpPr>
              <p:sp>
                <p:nvSpPr>
                  <p:cNvPr id="1224" name="Oval 10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5" name="Oval 10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6" name="Oval 10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7" name="Oval 11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8" name="Oval 11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9" name="Oval 11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0" name="Oval 11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1" name="Oval 11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32" name="Oval 11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214" name="Group 126"/>
                <p:cNvGrpSpPr>
                  <a:grpSpLocks/>
                </p:cNvGrpSpPr>
                <p:nvPr/>
              </p:nvGrpSpPr>
              <p:grpSpPr bwMode="auto">
                <a:xfrm>
                  <a:off x="1674" y="17"/>
                  <a:ext cx="608" cy="661"/>
                  <a:chOff x="0" y="0"/>
                  <a:chExt cx="608" cy="660"/>
                </a:xfrm>
              </p:grpSpPr>
              <p:sp>
                <p:nvSpPr>
                  <p:cNvPr id="1215" name="Oval 117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6" name="Oval 118"/>
                  <p:cNvSpPr>
                    <a:spLocks/>
                  </p:cNvSpPr>
                  <p:nvPr/>
                </p:nvSpPr>
                <p:spPr bwMode="auto">
                  <a:xfrm>
                    <a:off x="0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7" name="Oval 119"/>
                  <p:cNvSpPr>
                    <a:spLocks/>
                  </p:cNvSpPr>
                  <p:nvPr/>
                </p:nvSpPr>
                <p:spPr bwMode="auto">
                  <a:xfrm>
                    <a:off x="0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8" name="Oval 120"/>
                  <p:cNvSpPr>
                    <a:spLocks/>
                  </p:cNvSpPr>
                  <p:nvPr/>
                </p:nvSpPr>
                <p:spPr bwMode="auto">
                  <a:xfrm>
                    <a:off x="281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19" name="Oval 121"/>
                  <p:cNvSpPr>
                    <a:spLocks/>
                  </p:cNvSpPr>
                  <p:nvPr/>
                </p:nvSpPr>
                <p:spPr bwMode="auto">
                  <a:xfrm>
                    <a:off x="281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0" name="Oval 122"/>
                  <p:cNvSpPr>
                    <a:spLocks/>
                  </p:cNvSpPr>
                  <p:nvPr/>
                </p:nvSpPr>
                <p:spPr bwMode="auto">
                  <a:xfrm>
                    <a:off x="281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1" name="Oval 123"/>
                  <p:cNvSpPr>
                    <a:spLocks/>
                  </p:cNvSpPr>
                  <p:nvPr/>
                </p:nvSpPr>
                <p:spPr bwMode="auto">
                  <a:xfrm>
                    <a:off x="569" y="0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2" name="Oval 124"/>
                  <p:cNvSpPr>
                    <a:spLocks/>
                  </p:cNvSpPr>
                  <p:nvPr/>
                </p:nvSpPr>
                <p:spPr bwMode="auto">
                  <a:xfrm>
                    <a:off x="569" y="309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223" name="Oval 125"/>
                  <p:cNvSpPr>
                    <a:spLocks/>
                  </p:cNvSpPr>
                  <p:nvPr/>
                </p:nvSpPr>
                <p:spPr bwMode="auto">
                  <a:xfrm>
                    <a:off x="569" y="618"/>
                    <a:ext cx="39" cy="4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  <p:grpSp>
            <p:nvGrpSpPr>
              <p:cNvPr id="1087" name="Group 221"/>
              <p:cNvGrpSpPr>
                <a:grpSpLocks/>
              </p:cNvGrpSpPr>
              <p:nvPr/>
            </p:nvGrpSpPr>
            <p:grpSpPr bwMode="auto">
              <a:xfrm>
                <a:off x="4737331" y="4213431"/>
                <a:ext cx="1791780" cy="2171781"/>
                <a:chOff x="0" y="0"/>
                <a:chExt cx="2044" cy="2477"/>
              </a:xfrm>
            </p:grpSpPr>
            <p:grpSp>
              <p:nvGrpSpPr>
                <p:cNvPr id="1119" name="Group 158"/>
                <p:cNvGrpSpPr>
                  <a:grpSpLocks/>
                </p:cNvGrpSpPr>
                <p:nvPr/>
              </p:nvGrpSpPr>
              <p:grpSpPr bwMode="auto">
                <a:xfrm>
                  <a:off x="0" y="1786"/>
                  <a:ext cx="2044" cy="691"/>
                  <a:chOff x="0" y="0"/>
                  <a:chExt cx="2044" cy="690"/>
                </a:xfrm>
              </p:grpSpPr>
              <p:grpSp>
                <p:nvGrpSpPr>
                  <p:cNvPr id="1182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203" name="Oval 12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4" name="Oval 12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5" name="Oval 13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6" name="Oval 13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7" name="Oval 13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8" name="Oval 13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9" name="Oval 13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0" name="Oval 13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11" name="Oval 13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94" name="Oval 13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5" name="Oval 13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6" name="Oval 14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7" name="Oval 14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8" name="Oval 14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9" name="Oval 14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0" name="Oval 14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1" name="Oval 14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202" name="Oval 14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84" name="Group 157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85" name="Oval 148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6" name="Oval 149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7" name="Oval 150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8" name="Oval 151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9" name="Oval 152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0" name="Oval 153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1" name="Oval 154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2" name="Oval 155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93" name="Oval 156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0" name="Group 189"/>
                <p:cNvGrpSpPr>
                  <a:grpSpLocks/>
                </p:cNvGrpSpPr>
                <p:nvPr/>
              </p:nvGrpSpPr>
              <p:grpSpPr bwMode="auto">
                <a:xfrm>
                  <a:off x="0" y="868"/>
                  <a:ext cx="2044" cy="690"/>
                  <a:chOff x="0" y="0"/>
                  <a:chExt cx="2044" cy="690"/>
                </a:xfrm>
              </p:grpSpPr>
              <p:grpSp>
                <p:nvGrpSpPr>
                  <p:cNvPr id="1152" name="Group 168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73" name="Oval 15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4" name="Oval 16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5" name="Oval 16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6" name="Oval 16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7" name="Oval 16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8" name="Oval 16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9" name="Oval 16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0" name="Oval 16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81" name="Oval 16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3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64" name="Oval 16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5" name="Oval 17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6" name="Oval 17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7" name="Oval 17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8" name="Oval 17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9" name="Oval 17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0" name="Oval 17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1" name="Oval 17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72" name="Oval 17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5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55" name="Oval 179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6" name="Oval 180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7" name="Oval 181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8" name="Oval 182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9" name="Oval 183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0" name="Oval 184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1" name="Oval 185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2" name="Oval 186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63" name="Oval 187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1121" name="Group 22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044" cy="690"/>
                  <a:chOff x="0" y="0"/>
                  <a:chExt cx="2044" cy="690"/>
                </a:xfrm>
              </p:grpSpPr>
              <p:grpSp>
                <p:nvGrpSpPr>
                  <p:cNvPr id="1122" name="Group 199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73"/>
                    <a:chOff x="0" y="0"/>
                    <a:chExt cx="544" cy="672"/>
                  </a:xfrm>
                </p:grpSpPr>
                <p:sp>
                  <p:nvSpPr>
                    <p:cNvPr id="1143" name="Oval 19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4" name="Oval 19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5" name="Oval 19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6" name="Oval 19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7" name="Oval 19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8" name="Oval 19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9" name="Oval 19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0" name="Oval 19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51" name="Oval 19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3" name="Group 209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34" name="Oval 20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5" name="Oval 20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6" name="Oval 20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7" name="Oval 20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8" name="Oval 20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9" name="Oval 20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0" name="Oval 20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1" name="Oval 20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42" name="Oval 20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1124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1499" y="18"/>
                    <a:ext cx="545" cy="672"/>
                    <a:chOff x="0" y="0"/>
                    <a:chExt cx="544" cy="672"/>
                  </a:xfrm>
                </p:grpSpPr>
                <p:sp>
                  <p:nvSpPr>
                    <p:cNvPr id="1125" name="Oval 210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6" name="Oval 211"/>
                    <p:cNvSpPr>
                      <a:spLocks/>
                    </p:cNvSpPr>
                    <p:nvPr/>
                  </p:nvSpPr>
                  <p:spPr bwMode="auto">
                    <a:xfrm>
                      <a:off x="0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7" name="Oval 212"/>
                    <p:cNvSpPr>
                      <a:spLocks/>
                    </p:cNvSpPr>
                    <p:nvPr/>
                  </p:nvSpPr>
                  <p:spPr bwMode="auto">
                    <a:xfrm>
                      <a:off x="0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8" name="Oval 213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29" name="Oval 214"/>
                    <p:cNvSpPr>
                      <a:spLocks/>
                    </p:cNvSpPr>
                    <p:nvPr/>
                  </p:nvSpPr>
                  <p:spPr bwMode="auto">
                    <a:xfrm>
                      <a:off x="251" y="314"/>
                      <a:ext cx="36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0" name="Oval 215"/>
                    <p:cNvSpPr>
                      <a:spLocks/>
                    </p:cNvSpPr>
                    <p:nvPr/>
                  </p:nvSpPr>
                  <p:spPr bwMode="auto">
                    <a:xfrm>
                      <a:off x="251" y="629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1" name="Oval 216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2" name="Oval 217"/>
                    <p:cNvSpPr>
                      <a:spLocks/>
                    </p:cNvSpPr>
                    <p:nvPr/>
                  </p:nvSpPr>
                  <p:spPr bwMode="auto">
                    <a:xfrm>
                      <a:off x="509" y="314"/>
                      <a:ext cx="35" cy="44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1133" name="Oval 218"/>
                    <p:cNvSpPr>
                      <a:spLocks/>
                    </p:cNvSpPr>
                    <p:nvPr/>
                  </p:nvSpPr>
                  <p:spPr bwMode="auto">
                    <a:xfrm>
                      <a:off x="509" y="629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  <p:grpSp>
            <p:nvGrpSpPr>
              <p:cNvPr id="1088" name="Group 252"/>
              <p:cNvGrpSpPr>
                <a:grpSpLocks/>
              </p:cNvGrpSpPr>
              <p:nvPr/>
            </p:nvGrpSpPr>
            <p:grpSpPr bwMode="auto">
              <a:xfrm>
                <a:off x="4740838" y="3409749"/>
                <a:ext cx="1792657" cy="600351"/>
                <a:chOff x="0" y="0"/>
                <a:chExt cx="2044" cy="685"/>
              </a:xfrm>
            </p:grpSpPr>
            <p:grpSp>
              <p:nvGrpSpPr>
                <p:cNvPr id="1089" name="Group 23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544" cy="667"/>
                  <a:chOff x="0" y="0"/>
                  <a:chExt cx="544" cy="667"/>
                </a:xfrm>
              </p:grpSpPr>
              <p:sp>
                <p:nvSpPr>
                  <p:cNvPr id="1110" name="Oval 22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1" name="Oval 22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2" name="Oval 22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3" name="Oval 22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4" name="Oval 22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5" name="Oval 22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6" name="Oval 22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7" name="Oval 22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18" name="Oval 23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0" name="Group 241"/>
                <p:cNvGrpSpPr>
                  <a:grpSpLocks/>
                </p:cNvGrpSpPr>
                <p:nvPr/>
              </p:nvGrpSpPr>
              <p:grpSpPr bwMode="auto">
                <a:xfrm>
                  <a:off x="726" y="0"/>
                  <a:ext cx="545" cy="667"/>
                  <a:chOff x="0" y="0"/>
                  <a:chExt cx="544" cy="667"/>
                </a:xfrm>
              </p:grpSpPr>
              <p:sp>
                <p:nvSpPr>
                  <p:cNvPr id="1101" name="Oval 23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2" name="Oval 23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3" name="Oval 23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4" name="Oval 23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5" name="Oval 23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6" name="Oval 23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7" name="Oval 23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8" name="Oval 23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9" name="Oval 24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  <p:grpSp>
              <p:nvGrpSpPr>
                <p:cNvPr id="1091" name="Group 251"/>
                <p:cNvGrpSpPr>
                  <a:grpSpLocks/>
                </p:cNvGrpSpPr>
                <p:nvPr/>
              </p:nvGrpSpPr>
              <p:grpSpPr bwMode="auto">
                <a:xfrm>
                  <a:off x="1499" y="17"/>
                  <a:ext cx="545" cy="668"/>
                  <a:chOff x="0" y="0"/>
                  <a:chExt cx="544" cy="667"/>
                </a:xfrm>
              </p:grpSpPr>
              <p:sp>
                <p:nvSpPr>
                  <p:cNvPr id="1092" name="Oval 242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3" name="Oval 243"/>
                  <p:cNvSpPr>
                    <a:spLocks/>
                  </p:cNvSpPr>
                  <p:nvPr/>
                </p:nvSpPr>
                <p:spPr bwMode="auto">
                  <a:xfrm>
                    <a:off x="0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4" name="Oval 244"/>
                  <p:cNvSpPr>
                    <a:spLocks/>
                  </p:cNvSpPr>
                  <p:nvPr/>
                </p:nvSpPr>
                <p:spPr bwMode="auto">
                  <a:xfrm>
                    <a:off x="0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5" name="Oval 245"/>
                  <p:cNvSpPr>
                    <a:spLocks/>
                  </p:cNvSpPr>
                  <p:nvPr/>
                </p:nvSpPr>
                <p:spPr bwMode="auto">
                  <a:xfrm>
                    <a:off x="251" y="0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6" name="Oval 246"/>
                  <p:cNvSpPr>
                    <a:spLocks/>
                  </p:cNvSpPr>
                  <p:nvPr/>
                </p:nvSpPr>
                <p:spPr bwMode="auto">
                  <a:xfrm>
                    <a:off x="251" y="312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7" name="Oval 247"/>
                  <p:cNvSpPr>
                    <a:spLocks/>
                  </p:cNvSpPr>
                  <p:nvPr/>
                </p:nvSpPr>
                <p:spPr bwMode="auto">
                  <a:xfrm>
                    <a:off x="251" y="624"/>
                    <a:ext cx="36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8" name="Oval 248"/>
                  <p:cNvSpPr>
                    <a:spLocks/>
                  </p:cNvSpPr>
                  <p:nvPr/>
                </p:nvSpPr>
                <p:spPr bwMode="auto">
                  <a:xfrm>
                    <a:off x="509" y="0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099" name="Oval 249"/>
                  <p:cNvSpPr>
                    <a:spLocks/>
                  </p:cNvSpPr>
                  <p:nvPr/>
                </p:nvSpPr>
                <p:spPr bwMode="auto">
                  <a:xfrm>
                    <a:off x="509" y="312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  <p:sp>
                <p:nvSpPr>
                  <p:cNvPr id="1100" name="Oval 250"/>
                  <p:cNvSpPr>
                    <a:spLocks/>
                  </p:cNvSpPr>
                  <p:nvPr/>
                </p:nvSpPr>
                <p:spPr bwMode="auto">
                  <a:xfrm>
                    <a:off x="509" y="624"/>
                    <a:ext cx="35" cy="43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175" cap="flat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lIns="0" tIns="0" rIns="0" bIns="0"/>
                  <a:lstStyle/>
                  <a:p>
                    <a:endParaRPr lang="en-US" sz="1406"/>
                  </a:p>
                </p:txBody>
              </p:sp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48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48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9854" y="3365562"/>
                <a:ext cx="7886700" cy="565752"/>
              </a:xfrm>
              <a:blipFill>
                <a:blip r:embed="rId8"/>
                <a:stretch>
                  <a:fillRect l="-155" t="-1505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5" name="Content Placeholder 3"/>
          <p:cNvSpPr txBox="1">
            <a:spLocks/>
          </p:cNvSpPr>
          <p:nvPr/>
        </p:nvSpPr>
        <p:spPr>
          <a:xfrm>
            <a:off x="5066527" y="3767827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Not </a:t>
            </a:r>
            <a:r>
              <a:rPr lang="en-US" sz="2400" dirty="0"/>
              <a:t>inductive: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102727" y="5109898"/>
            <a:ext cx="1275863" cy="834289"/>
            <a:chOff x="1976678" y="3425436"/>
            <a:chExt cx="1270248" cy="891852"/>
          </a:xfrm>
        </p:grpSpPr>
        <p:sp>
          <p:nvSpPr>
            <p:cNvPr id="1358" name="Freeform 263"/>
            <p:cNvSpPr>
              <a:spLocks/>
            </p:cNvSpPr>
            <p:nvPr/>
          </p:nvSpPr>
          <p:spPr bwMode="auto">
            <a:xfrm rot="16200000">
              <a:off x="2165876" y="3236238"/>
              <a:ext cx="891852" cy="1270248"/>
            </a:xfrm>
            <a:custGeom>
              <a:avLst/>
              <a:gdLst>
                <a:gd name="T0" fmla="*/ 0 w 20714"/>
                <a:gd name="T1" fmla="*/ 0 h 21600"/>
                <a:gd name="T2" fmla="*/ 20653 w 20714"/>
                <a:gd name="T3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714" h="21600">
                  <a:moveTo>
                    <a:pt x="0" y="0"/>
                  </a:moveTo>
                  <a:cubicBezTo>
                    <a:pt x="11273" y="560"/>
                    <a:pt x="21600" y="11360"/>
                    <a:pt x="20653" y="21600"/>
                  </a:cubicBezTo>
                </a:path>
              </a:pathLst>
            </a:custGeom>
            <a:noFill/>
            <a:ln w="57150" cap="flat">
              <a:solidFill>
                <a:srgbClr val="292929"/>
              </a:solidFill>
              <a:prstDash val="solid"/>
              <a:miter lim="800000"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406"/>
            </a:p>
          </p:txBody>
        </p:sp>
        <p:pic>
          <p:nvPicPr>
            <p:cNvPr id="1359" name="Picture 264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20"/>
            <a:stretch>
              <a:fillRect/>
            </a:stretch>
          </p:blipFill>
          <p:spPr bwMode="auto">
            <a:xfrm>
              <a:off x="2084950" y="3445528"/>
              <a:ext cx="579314" cy="544711"/>
            </a:xfrm>
            <a:prstGeom prst="rect">
              <a:avLst/>
            </a:prstGeom>
            <a:noFill/>
            <a:ln w="12700" cap="rnd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60" name="Content Placeholder 3"/>
          <p:cNvSpPr txBox="1">
            <a:spLocks/>
          </p:cNvSpPr>
          <p:nvPr/>
        </p:nvSpPr>
        <p:spPr>
          <a:xfrm>
            <a:off x="5087587" y="5630462"/>
            <a:ext cx="7886700" cy="565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Inductive:</a:t>
            </a: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1" name="Content Placeholder 3"/>
              <p:cNvSpPr txBox="1">
                <a:spLocks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61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377" y="5232029"/>
                <a:ext cx="7886700" cy="565752"/>
              </a:xfrm>
              <a:prstGeom prst="rect">
                <a:avLst/>
              </a:prstGeom>
              <a:blipFill>
                <a:blip r:embed="rId10"/>
                <a:stretch>
                  <a:fillRect l="-232" t="-15054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2" name="Oval 21"/>
              <p:cNvSpPr>
                <a:spLocks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solidFill>
                <a:srgbClr val="A9D18E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</m:ctrlPr>
                        </m:sSubPr>
                        <m:e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en-US" sz="17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0</m:t>
                          </m:r>
                        </m:sub>
                      </m:sSub>
                      <m:r>
                        <a:rPr lang="en-US" altLang="en-US" sz="1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System Font Regular" charset="0"/>
                          <a:sym typeface="System Font Regular" charset="0"/>
                        </a:rPr>
                        <m:t>=0</m:t>
                      </m:r>
                    </m:oMath>
                  </m:oMathPara>
                </a14:m>
                <a:endParaRPr lang="en-US" altLang="en-US" sz="1700" dirty="0">
                  <a:solidFill>
                    <a:schemeClr val="tx1"/>
                  </a:solidFill>
                  <a:latin typeface="System Font Regular" charset="0"/>
                  <a:cs typeface="System Font Regular" charset="0"/>
                  <a:sym typeface="System Font Regular" charset="0"/>
                </a:endParaRPr>
              </a:p>
            </p:txBody>
          </p:sp>
        </mc:Choice>
        <mc:Fallback xmlns="">
          <p:sp>
            <p:nvSpPr>
              <p:cNvPr id="1362" name="Oval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16500" y="5881396"/>
                <a:ext cx="902318" cy="502113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3" name="Rectangle 1362"/>
              <p:cNvSpPr/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3" name="Rectangle 13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8617" y="6419801"/>
                <a:ext cx="348300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64" name="Group 17"/>
          <p:cNvGrpSpPr/>
          <p:nvPr/>
        </p:nvGrpSpPr>
        <p:grpSpPr>
          <a:xfrm>
            <a:off x="7996320" y="5608662"/>
            <a:ext cx="412757" cy="545468"/>
            <a:chOff x="8001120" y="3152367"/>
            <a:chExt cx="609600" cy="838200"/>
          </a:xfrm>
        </p:grpSpPr>
        <p:sp>
          <p:nvSpPr>
            <p:cNvPr id="1365" name="AutoShape 32"/>
            <p:cNvSpPr>
              <a:spLocks noChangeAspect="1" noChangeArrowheads="1" noTextEdit="1"/>
            </p:cNvSpPr>
            <p:nvPr/>
          </p:nvSpPr>
          <p:spPr bwMode="auto">
            <a:xfrm>
              <a:off x="8001120" y="3152367"/>
              <a:ext cx="6096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6" name="Freeform 33"/>
            <p:cNvSpPr>
              <a:spLocks/>
            </p:cNvSpPr>
            <p:nvPr/>
          </p:nvSpPr>
          <p:spPr bwMode="auto">
            <a:xfrm>
              <a:off x="8038870" y="3244581"/>
              <a:ext cx="510330" cy="701061"/>
            </a:xfrm>
            <a:custGeom>
              <a:avLst/>
              <a:gdLst/>
              <a:ahLst/>
              <a:cxnLst>
                <a:cxn ang="0">
                  <a:pos x="902" y="5"/>
                </a:cxn>
                <a:cxn ang="0">
                  <a:pos x="779" y="0"/>
                </a:cxn>
                <a:cxn ang="0">
                  <a:pos x="723" y="48"/>
                </a:cxn>
                <a:cxn ang="0">
                  <a:pos x="722" y="164"/>
                </a:cxn>
                <a:cxn ang="0">
                  <a:pos x="763" y="360"/>
                </a:cxn>
                <a:cxn ang="0">
                  <a:pos x="806" y="530"/>
                </a:cxn>
                <a:cxn ang="0">
                  <a:pos x="783" y="701"/>
                </a:cxn>
                <a:cxn ang="0">
                  <a:pos x="728" y="724"/>
                </a:cxn>
                <a:cxn ang="0">
                  <a:pos x="654" y="741"/>
                </a:cxn>
                <a:cxn ang="0">
                  <a:pos x="617" y="772"/>
                </a:cxn>
                <a:cxn ang="0">
                  <a:pos x="594" y="805"/>
                </a:cxn>
                <a:cxn ang="0">
                  <a:pos x="569" y="857"/>
                </a:cxn>
                <a:cxn ang="0">
                  <a:pos x="574" y="908"/>
                </a:cxn>
                <a:cxn ang="0">
                  <a:pos x="611" y="946"/>
                </a:cxn>
                <a:cxn ang="0">
                  <a:pos x="604" y="982"/>
                </a:cxn>
                <a:cxn ang="0">
                  <a:pos x="554" y="1058"/>
                </a:cxn>
                <a:cxn ang="0">
                  <a:pos x="538" y="1108"/>
                </a:cxn>
                <a:cxn ang="0">
                  <a:pos x="572" y="1189"/>
                </a:cxn>
                <a:cxn ang="0">
                  <a:pos x="617" y="1236"/>
                </a:cxn>
                <a:cxn ang="0">
                  <a:pos x="515" y="1386"/>
                </a:cxn>
                <a:cxn ang="0">
                  <a:pos x="358" y="1500"/>
                </a:cxn>
                <a:cxn ang="0">
                  <a:pos x="332" y="1505"/>
                </a:cxn>
                <a:cxn ang="0">
                  <a:pos x="295" y="1476"/>
                </a:cxn>
                <a:cxn ang="0">
                  <a:pos x="259" y="1472"/>
                </a:cxn>
                <a:cxn ang="0">
                  <a:pos x="159" y="1509"/>
                </a:cxn>
                <a:cxn ang="0">
                  <a:pos x="99" y="1465"/>
                </a:cxn>
                <a:cxn ang="0">
                  <a:pos x="57" y="1542"/>
                </a:cxn>
                <a:cxn ang="0">
                  <a:pos x="0" y="1696"/>
                </a:cxn>
                <a:cxn ang="0">
                  <a:pos x="0" y="2013"/>
                </a:cxn>
                <a:cxn ang="0">
                  <a:pos x="25" y="2229"/>
                </a:cxn>
                <a:cxn ang="0">
                  <a:pos x="352" y="2340"/>
                </a:cxn>
                <a:cxn ang="0">
                  <a:pos x="493" y="2375"/>
                </a:cxn>
                <a:cxn ang="0">
                  <a:pos x="595" y="2326"/>
                </a:cxn>
                <a:cxn ang="0">
                  <a:pos x="604" y="2201"/>
                </a:cxn>
                <a:cxn ang="0">
                  <a:pos x="723" y="2003"/>
                </a:cxn>
                <a:cxn ang="0">
                  <a:pos x="754" y="1884"/>
                </a:cxn>
                <a:cxn ang="0">
                  <a:pos x="992" y="1817"/>
                </a:cxn>
                <a:cxn ang="0">
                  <a:pos x="1091" y="1708"/>
                </a:cxn>
                <a:cxn ang="0">
                  <a:pos x="1211" y="1715"/>
                </a:cxn>
                <a:cxn ang="0">
                  <a:pos x="1352" y="1587"/>
                </a:cxn>
                <a:cxn ang="0">
                  <a:pos x="1321" y="1468"/>
                </a:cxn>
                <a:cxn ang="0">
                  <a:pos x="1360" y="1426"/>
                </a:cxn>
                <a:cxn ang="0">
                  <a:pos x="1389" y="1349"/>
                </a:cxn>
                <a:cxn ang="0">
                  <a:pos x="1389" y="1279"/>
                </a:cxn>
                <a:cxn ang="0">
                  <a:pos x="1437" y="1245"/>
                </a:cxn>
                <a:cxn ang="0">
                  <a:pos x="1463" y="1124"/>
                </a:cxn>
                <a:cxn ang="0">
                  <a:pos x="1443" y="1016"/>
                </a:cxn>
                <a:cxn ang="0">
                  <a:pos x="1426" y="989"/>
                </a:cxn>
                <a:cxn ang="0">
                  <a:pos x="1418" y="872"/>
                </a:cxn>
                <a:cxn ang="0">
                  <a:pos x="1392" y="824"/>
                </a:cxn>
                <a:cxn ang="0">
                  <a:pos x="1347" y="749"/>
                </a:cxn>
                <a:cxn ang="0">
                  <a:pos x="1284" y="655"/>
                </a:cxn>
                <a:cxn ang="0">
                  <a:pos x="1253" y="636"/>
                </a:cxn>
                <a:cxn ang="0">
                  <a:pos x="1221" y="627"/>
                </a:cxn>
                <a:cxn ang="0">
                  <a:pos x="1148" y="618"/>
                </a:cxn>
                <a:cxn ang="0">
                  <a:pos x="1079" y="635"/>
                </a:cxn>
                <a:cxn ang="0">
                  <a:pos x="1076" y="565"/>
                </a:cxn>
                <a:cxn ang="0">
                  <a:pos x="1122" y="321"/>
                </a:cxn>
                <a:cxn ang="0">
                  <a:pos x="1116" y="249"/>
                </a:cxn>
                <a:cxn ang="0">
                  <a:pos x="1075" y="149"/>
                </a:cxn>
                <a:cxn ang="0">
                  <a:pos x="983" y="42"/>
                </a:cxn>
                <a:cxn ang="0">
                  <a:pos x="902" y="5"/>
                </a:cxn>
                <a:cxn ang="0">
                  <a:pos x="902" y="5"/>
                </a:cxn>
              </a:cxnLst>
              <a:rect l="0" t="0" r="r" b="b"/>
              <a:pathLst>
                <a:path w="1463" h="2375">
                  <a:moveTo>
                    <a:pt x="902" y="5"/>
                  </a:moveTo>
                  <a:lnTo>
                    <a:pt x="779" y="0"/>
                  </a:lnTo>
                  <a:lnTo>
                    <a:pt x="723" y="48"/>
                  </a:lnTo>
                  <a:lnTo>
                    <a:pt x="722" y="164"/>
                  </a:lnTo>
                  <a:lnTo>
                    <a:pt x="763" y="360"/>
                  </a:lnTo>
                  <a:lnTo>
                    <a:pt x="806" y="530"/>
                  </a:lnTo>
                  <a:lnTo>
                    <a:pt x="783" y="701"/>
                  </a:lnTo>
                  <a:lnTo>
                    <a:pt x="728" y="724"/>
                  </a:lnTo>
                  <a:lnTo>
                    <a:pt x="654" y="741"/>
                  </a:lnTo>
                  <a:lnTo>
                    <a:pt x="617" y="772"/>
                  </a:lnTo>
                  <a:lnTo>
                    <a:pt x="594" y="805"/>
                  </a:lnTo>
                  <a:lnTo>
                    <a:pt x="569" y="857"/>
                  </a:lnTo>
                  <a:lnTo>
                    <a:pt x="574" y="908"/>
                  </a:lnTo>
                  <a:lnTo>
                    <a:pt x="611" y="946"/>
                  </a:lnTo>
                  <a:lnTo>
                    <a:pt x="604" y="982"/>
                  </a:lnTo>
                  <a:lnTo>
                    <a:pt x="554" y="1058"/>
                  </a:lnTo>
                  <a:lnTo>
                    <a:pt x="538" y="1108"/>
                  </a:lnTo>
                  <a:lnTo>
                    <a:pt x="572" y="1189"/>
                  </a:lnTo>
                  <a:lnTo>
                    <a:pt x="617" y="1236"/>
                  </a:lnTo>
                  <a:lnTo>
                    <a:pt x="515" y="1386"/>
                  </a:lnTo>
                  <a:lnTo>
                    <a:pt x="358" y="1500"/>
                  </a:lnTo>
                  <a:lnTo>
                    <a:pt x="332" y="1505"/>
                  </a:lnTo>
                  <a:lnTo>
                    <a:pt x="295" y="1476"/>
                  </a:lnTo>
                  <a:lnTo>
                    <a:pt x="259" y="1472"/>
                  </a:lnTo>
                  <a:lnTo>
                    <a:pt x="159" y="1509"/>
                  </a:lnTo>
                  <a:lnTo>
                    <a:pt x="99" y="1465"/>
                  </a:lnTo>
                  <a:lnTo>
                    <a:pt x="57" y="1542"/>
                  </a:lnTo>
                  <a:lnTo>
                    <a:pt x="0" y="1696"/>
                  </a:lnTo>
                  <a:lnTo>
                    <a:pt x="0" y="2013"/>
                  </a:lnTo>
                  <a:lnTo>
                    <a:pt x="25" y="2229"/>
                  </a:lnTo>
                  <a:lnTo>
                    <a:pt x="352" y="2340"/>
                  </a:lnTo>
                  <a:lnTo>
                    <a:pt x="493" y="2375"/>
                  </a:lnTo>
                  <a:lnTo>
                    <a:pt x="595" y="2326"/>
                  </a:lnTo>
                  <a:lnTo>
                    <a:pt x="604" y="2201"/>
                  </a:lnTo>
                  <a:lnTo>
                    <a:pt x="723" y="2003"/>
                  </a:lnTo>
                  <a:lnTo>
                    <a:pt x="754" y="1884"/>
                  </a:lnTo>
                  <a:lnTo>
                    <a:pt x="992" y="1817"/>
                  </a:lnTo>
                  <a:lnTo>
                    <a:pt x="1091" y="1708"/>
                  </a:lnTo>
                  <a:lnTo>
                    <a:pt x="1211" y="1715"/>
                  </a:lnTo>
                  <a:lnTo>
                    <a:pt x="1352" y="1587"/>
                  </a:lnTo>
                  <a:lnTo>
                    <a:pt x="1321" y="1468"/>
                  </a:lnTo>
                  <a:lnTo>
                    <a:pt x="1360" y="1426"/>
                  </a:lnTo>
                  <a:lnTo>
                    <a:pt x="1389" y="1349"/>
                  </a:lnTo>
                  <a:lnTo>
                    <a:pt x="1389" y="1279"/>
                  </a:lnTo>
                  <a:lnTo>
                    <a:pt x="1437" y="1245"/>
                  </a:lnTo>
                  <a:lnTo>
                    <a:pt x="1463" y="1124"/>
                  </a:lnTo>
                  <a:lnTo>
                    <a:pt x="1443" y="1016"/>
                  </a:lnTo>
                  <a:lnTo>
                    <a:pt x="1426" y="989"/>
                  </a:lnTo>
                  <a:lnTo>
                    <a:pt x="1418" y="872"/>
                  </a:lnTo>
                  <a:lnTo>
                    <a:pt x="1392" y="824"/>
                  </a:lnTo>
                  <a:lnTo>
                    <a:pt x="1347" y="749"/>
                  </a:lnTo>
                  <a:lnTo>
                    <a:pt x="1284" y="655"/>
                  </a:lnTo>
                  <a:lnTo>
                    <a:pt x="1253" y="636"/>
                  </a:lnTo>
                  <a:lnTo>
                    <a:pt x="1221" y="627"/>
                  </a:lnTo>
                  <a:lnTo>
                    <a:pt x="1148" y="618"/>
                  </a:lnTo>
                  <a:lnTo>
                    <a:pt x="1079" y="635"/>
                  </a:lnTo>
                  <a:lnTo>
                    <a:pt x="1076" y="565"/>
                  </a:lnTo>
                  <a:lnTo>
                    <a:pt x="1122" y="321"/>
                  </a:lnTo>
                  <a:lnTo>
                    <a:pt x="1116" y="249"/>
                  </a:lnTo>
                  <a:lnTo>
                    <a:pt x="1075" y="149"/>
                  </a:lnTo>
                  <a:lnTo>
                    <a:pt x="983" y="42"/>
                  </a:lnTo>
                  <a:lnTo>
                    <a:pt x="902" y="5"/>
                  </a:lnTo>
                  <a:lnTo>
                    <a:pt x="902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7" name="Freeform 34"/>
            <p:cNvSpPr>
              <a:spLocks/>
            </p:cNvSpPr>
            <p:nvPr/>
          </p:nvSpPr>
          <p:spPr bwMode="auto">
            <a:xfrm>
              <a:off x="8054250" y="3712743"/>
              <a:ext cx="199938" cy="22225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3" y="152"/>
                </a:cxn>
                <a:cxn ang="0">
                  <a:pos x="71" y="285"/>
                </a:cxn>
                <a:cxn ang="0">
                  <a:pos x="88" y="317"/>
                </a:cxn>
                <a:cxn ang="0">
                  <a:pos x="111" y="256"/>
                </a:cxn>
                <a:cxn ang="0">
                  <a:pos x="128" y="166"/>
                </a:cxn>
                <a:cxn ang="0">
                  <a:pos x="158" y="270"/>
                </a:cxn>
                <a:cxn ang="0">
                  <a:pos x="218" y="360"/>
                </a:cxn>
                <a:cxn ang="0">
                  <a:pos x="372" y="475"/>
                </a:cxn>
                <a:cxn ang="0">
                  <a:pos x="438" y="511"/>
                </a:cxn>
                <a:cxn ang="0">
                  <a:pos x="419" y="543"/>
                </a:cxn>
                <a:cxn ang="0">
                  <a:pos x="541" y="573"/>
                </a:cxn>
                <a:cxn ang="0">
                  <a:pos x="549" y="608"/>
                </a:cxn>
                <a:cxn ang="0">
                  <a:pos x="574" y="723"/>
                </a:cxn>
                <a:cxn ang="0">
                  <a:pos x="517" y="751"/>
                </a:cxn>
                <a:cxn ang="0">
                  <a:pos x="304" y="731"/>
                </a:cxn>
                <a:cxn ang="0">
                  <a:pos x="135" y="680"/>
                </a:cxn>
                <a:cxn ang="0">
                  <a:pos x="35" y="457"/>
                </a:cxn>
                <a:cxn ang="0">
                  <a:pos x="2" y="238"/>
                </a:cxn>
                <a:cxn ang="0">
                  <a:pos x="0" y="66"/>
                </a:cxn>
                <a:cxn ang="0">
                  <a:pos x="64" y="0"/>
                </a:cxn>
                <a:cxn ang="0">
                  <a:pos x="64" y="0"/>
                </a:cxn>
              </a:cxnLst>
              <a:rect l="0" t="0" r="r" b="b"/>
              <a:pathLst>
                <a:path w="574" h="751">
                  <a:moveTo>
                    <a:pt x="64" y="0"/>
                  </a:moveTo>
                  <a:lnTo>
                    <a:pt x="43" y="152"/>
                  </a:lnTo>
                  <a:lnTo>
                    <a:pt x="71" y="285"/>
                  </a:lnTo>
                  <a:lnTo>
                    <a:pt x="88" y="317"/>
                  </a:lnTo>
                  <a:lnTo>
                    <a:pt x="111" y="256"/>
                  </a:lnTo>
                  <a:lnTo>
                    <a:pt x="128" y="166"/>
                  </a:lnTo>
                  <a:lnTo>
                    <a:pt x="158" y="270"/>
                  </a:lnTo>
                  <a:lnTo>
                    <a:pt x="218" y="360"/>
                  </a:lnTo>
                  <a:lnTo>
                    <a:pt x="372" y="475"/>
                  </a:lnTo>
                  <a:lnTo>
                    <a:pt x="438" y="511"/>
                  </a:lnTo>
                  <a:lnTo>
                    <a:pt x="419" y="543"/>
                  </a:lnTo>
                  <a:lnTo>
                    <a:pt x="541" y="573"/>
                  </a:lnTo>
                  <a:lnTo>
                    <a:pt x="549" y="608"/>
                  </a:lnTo>
                  <a:lnTo>
                    <a:pt x="574" y="723"/>
                  </a:lnTo>
                  <a:lnTo>
                    <a:pt x="517" y="751"/>
                  </a:lnTo>
                  <a:lnTo>
                    <a:pt x="304" y="731"/>
                  </a:lnTo>
                  <a:lnTo>
                    <a:pt x="135" y="680"/>
                  </a:lnTo>
                  <a:lnTo>
                    <a:pt x="35" y="457"/>
                  </a:lnTo>
                  <a:lnTo>
                    <a:pt x="2" y="238"/>
                  </a:lnTo>
                  <a:lnTo>
                    <a:pt x="0" y="66"/>
                  </a:lnTo>
                  <a:lnTo>
                    <a:pt x="64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8C8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8" name="Freeform 35"/>
            <p:cNvSpPr>
              <a:spLocks/>
            </p:cNvSpPr>
            <p:nvPr/>
          </p:nvSpPr>
          <p:spPr bwMode="auto">
            <a:xfrm>
              <a:off x="8001120" y="3684370"/>
              <a:ext cx="237688" cy="299104"/>
            </a:xfrm>
            <a:custGeom>
              <a:avLst/>
              <a:gdLst/>
              <a:ahLst/>
              <a:cxnLst>
                <a:cxn ang="0">
                  <a:pos x="28" y="47"/>
                </a:cxn>
                <a:cxn ang="0">
                  <a:pos x="64" y="11"/>
                </a:cxn>
                <a:cxn ang="0">
                  <a:pos x="168" y="0"/>
                </a:cxn>
                <a:cxn ang="0">
                  <a:pos x="164" y="90"/>
                </a:cxn>
                <a:cxn ang="0">
                  <a:pos x="136" y="381"/>
                </a:cxn>
                <a:cxn ang="0">
                  <a:pos x="153" y="492"/>
                </a:cxn>
                <a:cxn ang="0">
                  <a:pos x="273" y="712"/>
                </a:cxn>
                <a:cxn ang="0">
                  <a:pos x="455" y="827"/>
                </a:cxn>
                <a:cxn ang="0">
                  <a:pos x="567" y="844"/>
                </a:cxn>
                <a:cxn ang="0">
                  <a:pos x="681" y="866"/>
                </a:cxn>
                <a:cxn ang="0">
                  <a:pos x="567" y="973"/>
                </a:cxn>
                <a:cxn ang="0">
                  <a:pos x="434" y="1010"/>
                </a:cxn>
                <a:cxn ang="0">
                  <a:pos x="326" y="996"/>
                </a:cxn>
                <a:cxn ang="0">
                  <a:pos x="204" y="934"/>
                </a:cxn>
                <a:cxn ang="0">
                  <a:pos x="53" y="812"/>
                </a:cxn>
                <a:cxn ang="0">
                  <a:pos x="0" y="690"/>
                </a:cxn>
                <a:cxn ang="0">
                  <a:pos x="60" y="434"/>
                </a:cxn>
                <a:cxn ang="0">
                  <a:pos x="38" y="190"/>
                </a:cxn>
                <a:cxn ang="0">
                  <a:pos x="89" y="57"/>
                </a:cxn>
                <a:cxn ang="0">
                  <a:pos x="28" y="47"/>
                </a:cxn>
                <a:cxn ang="0">
                  <a:pos x="28" y="47"/>
                </a:cxn>
              </a:cxnLst>
              <a:rect l="0" t="0" r="r" b="b"/>
              <a:pathLst>
                <a:path w="681" h="1010">
                  <a:moveTo>
                    <a:pt x="28" y="47"/>
                  </a:moveTo>
                  <a:lnTo>
                    <a:pt x="64" y="11"/>
                  </a:lnTo>
                  <a:lnTo>
                    <a:pt x="168" y="0"/>
                  </a:lnTo>
                  <a:lnTo>
                    <a:pt x="164" y="90"/>
                  </a:lnTo>
                  <a:lnTo>
                    <a:pt x="136" y="381"/>
                  </a:lnTo>
                  <a:lnTo>
                    <a:pt x="153" y="492"/>
                  </a:lnTo>
                  <a:lnTo>
                    <a:pt x="273" y="712"/>
                  </a:lnTo>
                  <a:lnTo>
                    <a:pt x="455" y="827"/>
                  </a:lnTo>
                  <a:lnTo>
                    <a:pt x="567" y="844"/>
                  </a:lnTo>
                  <a:lnTo>
                    <a:pt x="681" y="866"/>
                  </a:lnTo>
                  <a:lnTo>
                    <a:pt x="567" y="973"/>
                  </a:lnTo>
                  <a:lnTo>
                    <a:pt x="434" y="1010"/>
                  </a:lnTo>
                  <a:lnTo>
                    <a:pt x="326" y="996"/>
                  </a:lnTo>
                  <a:lnTo>
                    <a:pt x="204" y="934"/>
                  </a:lnTo>
                  <a:lnTo>
                    <a:pt x="53" y="812"/>
                  </a:lnTo>
                  <a:lnTo>
                    <a:pt x="0" y="690"/>
                  </a:lnTo>
                  <a:lnTo>
                    <a:pt x="60" y="434"/>
                  </a:lnTo>
                  <a:lnTo>
                    <a:pt x="38" y="190"/>
                  </a:lnTo>
                  <a:lnTo>
                    <a:pt x="89" y="57"/>
                  </a:lnTo>
                  <a:lnTo>
                    <a:pt x="28" y="47"/>
                  </a:lnTo>
                  <a:lnTo>
                    <a:pt x="28" y="47"/>
                  </a:lnTo>
                  <a:close/>
                </a:path>
              </a:pathLst>
            </a:custGeom>
            <a:solidFill>
              <a:srgbClr val="80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9" name="Freeform 36"/>
            <p:cNvSpPr>
              <a:spLocks/>
            </p:cNvSpPr>
            <p:nvPr/>
          </p:nvSpPr>
          <p:spPr bwMode="auto">
            <a:xfrm>
              <a:off x="8104584" y="3242216"/>
              <a:ext cx="440422" cy="612394"/>
            </a:xfrm>
            <a:custGeom>
              <a:avLst/>
              <a:gdLst/>
              <a:ahLst/>
              <a:cxnLst>
                <a:cxn ang="0">
                  <a:pos x="604" y="0"/>
                </a:cxn>
                <a:cxn ang="0">
                  <a:pos x="552" y="41"/>
                </a:cxn>
                <a:cxn ang="0">
                  <a:pos x="531" y="104"/>
                </a:cxn>
                <a:cxn ang="0">
                  <a:pos x="547" y="250"/>
                </a:cxn>
                <a:cxn ang="0">
                  <a:pos x="604" y="468"/>
                </a:cxn>
                <a:cxn ang="0">
                  <a:pos x="604" y="583"/>
                </a:cxn>
                <a:cxn ang="0">
                  <a:pos x="583" y="702"/>
                </a:cxn>
                <a:cxn ang="0">
                  <a:pos x="463" y="749"/>
                </a:cxn>
                <a:cxn ang="0">
                  <a:pos x="411" y="791"/>
                </a:cxn>
                <a:cxn ang="0">
                  <a:pos x="381" y="854"/>
                </a:cxn>
                <a:cxn ang="0">
                  <a:pos x="397" y="921"/>
                </a:cxn>
                <a:cxn ang="0">
                  <a:pos x="423" y="963"/>
                </a:cxn>
                <a:cxn ang="0">
                  <a:pos x="344" y="1087"/>
                </a:cxn>
                <a:cxn ang="0">
                  <a:pos x="365" y="1171"/>
                </a:cxn>
                <a:cxn ang="0">
                  <a:pos x="416" y="1223"/>
                </a:cxn>
                <a:cxn ang="0">
                  <a:pos x="324" y="1394"/>
                </a:cxn>
                <a:cxn ang="0">
                  <a:pos x="214" y="1488"/>
                </a:cxn>
                <a:cxn ang="0">
                  <a:pos x="89" y="1540"/>
                </a:cxn>
                <a:cxn ang="0">
                  <a:pos x="0" y="1577"/>
                </a:cxn>
                <a:cxn ang="0">
                  <a:pos x="58" y="1821"/>
                </a:cxn>
                <a:cxn ang="0">
                  <a:pos x="428" y="2072"/>
                </a:cxn>
                <a:cxn ang="0">
                  <a:pos x="484" y="2072"/>
                </a:cxn>
                <a:cxn ang="0">
                  <a:pos x="573" y="1889"/>
                </a:cxn>
                <a:cxn ang="0">
                  <a:pos x="656" y="1868"/>
                </a:cxn>
                <a:cxn ang="0">
                  <a:pos x="787" y="1842"/>
                </a:cxn>
                <a:cxn ang="0">
                  <a:pos x="813" y="1816"/>
                </a:cxn>
                <a:cxn ang="0">
                  <a:pos x="895" y="1723"/>
                </a:cxn>
                <a:cxn ang="0">
                  <a:pos x="1072" y="1692"/>
                </a:cxn>
                <a:cxn ang="0">
                  <a:pos x="1182" y="1593"/>
                </a:cxn>
                <a:cxn ang="0">
                  <a:pos x="1166" y="1514"/>
                </a:cxn>
                <a:cxn ang="0">
                  <a:pos x="1156" y="1446"/>
                </a:cxn>
                <a:cxn ang="0">
                  <a:pos x="1196" y="1296"/>
                </a:cxn>
                <a:cxn ang="0">
                  <a:pos x="1233" y="1260"/>
                </a:cxn>
                <a:cxn ang="0">
                  <a:pos x="1259" y="1087"/>
                </a:cxn>
                <a:cxn ang="0">
                  <a:pos x="1229" y="989"/>
                </a:cxn>
                <a:cxn ang="0">
                  <a:pos x="1224" y="848"/>
                </a:cxn>
                <a:cxn ang="0">
                  <a:pos x="1151" y="749"/>
                </a:cxn>
                <a:cxn ang="0">
                  <a:pos x="1109" y="672"/>
                </a:cxn>
                <a:cxn ang="0">
                  <a:pos x="1051" y="630"/>
                </a:cxn>
                <a:cxn ang="0">
                  <a:pos x="958" y="625"/>
                </a:cxn>
                <a:cxn ang="0">
                  <a:pos x="905" y="635"/>
                </a:cxn>
                <a:cxn ang="0">
                  <a:pos x="890" y="562"/>
                </a:cxn>
                <a:cxn ang="0">
                  <a:pos x="911" y="416"/>
                </a:cxn>
                <a:cxn ang="0">
                  <a:pos x="926" y="287"/>
                </a:cxn>
                <a:cxn ang="0">
                  <a:pos x="839" y="88"/>
                </a:cxn>
                <a:cxn ang="0">
                  <a:pos x="729" y="26"/>
                </a:cxn>
                <a:cxn ang="0">
                  <a:pos x="656" y="0"/>
                </a:cxn>
                <a:cxn ang="0">
                  <a:pos x="604" y="0"/>
                </a:cxn>
                <a:cxn ang="0">
                  <a:pos x="604" y="0"/>
                </a:cxn>
              </a:cxnLst>
              <a:rect l="0" t="0" r="r" b="b"/>
              <a:pathLst>
                <a:path w="1259" h="2072">
                  <a:moveTo>
                    <a:pt x="604" y="0"/>
                  </a:moveTo>
                  <a:lnTo>
                    <a:pt x="552" y="41"/>
                  </a:lnTo>
                  <a:lnTo>
                    <a:pt x="531" y="104"/>
                  </a:lnTo>
                  <a:lnTo>
                    <a:pt x="547" y="250"/>
                  </a:lnTo>
                  <a:lnTo>
                    <a:pt x="604" y="468"/>
                  </a:lnTo>
                  <a:lnTo>
                    <a:pt x="604" y="583"/>
                  </a:lnTo>
                  <a:lnTo>
                    <a:pt x="583" y="702"/>
                  </a:lnTo>
                  <a:lnTo>
                    <a:pt x="463" y="749"/>
                  </a:lnTo>
                  <a:lnTo>
                    <a:pt x="411" y="791"/>
                  </a:lnTo>
                  <a:lnTo>
                    <a:pt x="381" y="854"/>
                  </a:lnTo>
                  <a:lnTo>
                    <a:pt x="397" y="921"/>
                  </a:lnTo>
                  <a:lnTo>
                    <a:pt x="423" y="963"/>
                  </a:lnTo>
                  <a:lnTo>
                    <a:pt x="344" y="1087"/>
                  </a:lnTo>
                  <a:lnTo>
                    <a:pt x="365" y="1171"/>
                  </a:lnTo>
                  <a:lnTo>
                    <a:pt x="416" y="1223"/>
                  </a:lnTo>
                  <a:lnTo>
                    <a:pt x="324" y="1394"/>
                  </a:lnTo>
                  <a:lnTo>
                    <a:pt x="214" y="1488"/>
                  </a:lnTo>
                  <a:lnTo>
                    <a:pt x="89" y="1540"/>
                  </a:lnTo>
                  <a:lnTo>
                    <a:pt x="0" y="1577"/>
                  </a:lnTo>
                  <a:lnTo>
                    <a:pt x="58" y="1821"/>
                  </a:lnTo>
                  <a:lnTo>
                    <a:pt x="428" y="2072"/>
                  </a:lnTo>
                  <a:lnTo>
                    <a:pt x="484" y="2072"/>
                  </a:lnTo>
                  <a:lnTo>
                    <a:pt x="573" y="1889"/>
                  </a:lnTo>
                  <a:lnTo>
                    <a:pt x="656" y="1868"/>
                  </a:lnTo>
                  <a:lnTo>
                    <a:pt x="787" y="1842"/>
                  </a:lnTo>
                  <a:lnTo>
                    <a:pt x="813" y="1816"/>
                  </a:lnTo>
                  <a:lnTo>
                    <a:pt x="895" y="1723"/>
                  </a:lnTo>
                  <a:lnTo>
                    <a:pt x="1072" y="1692"/>
                  </a:lnTo>
                  <a:lnTo>
                    <a:pt x="1182" y="1593"/>
                  </a:lnTo>
                  <a:lnTo>
                    <a:pt x="1166" y="1514"/>
                  </a:lnTo>
                  <a:lnTo>
                    <a:pt x="1156" y="1446"/>
                  </a:lnTo>
                  <a:lnTo>
                    <a:pt x="1196" y="1296"/>
                  </a:lnTo>
                  <a:lnTo>
                    <a:pt x="1233" y="1260"/>
                  </a:lnTo>
                  <a:lnTo>
                    <a:pt x="1259" y="1087"/>
                  </a:lnTo>
                  <a:lnTo>
                    <a:pt x="1229" y="989"/>
                  </a:lnTo>
                  <a:lnTo>
                    <a:pt x="1224" y="848"/>
                  </a:lnTo>
                  <a:lnTo>
                    <a:pt x="1151" y="749"/>
                  </a:lnTo>
                  <a:lnTo>
                    <a:pt x="1109" y="672"/>
                  </a:lnTo>
                  <a:lnTo>
                    <a:pt x="1051" y="630"/>
                  </a:lnTo>
                  <a:lnTo>
                    <a:pt x="958" y="625"/>
                  </a:lnTo>
                  <a:lnTo>
                    <a:pt x="905" y="635"/>
                  </a:lnTo>
                  <a:lnTo>
                    <a:pt x="890" y="562"/>
                  </a:lnTo>
                  <a:lnTo>
                    <a:pt x="911" y="416"/>
                  </a:lnTo>
                  <a:lnTo>
                    <a:pt x="926" y="287"/>
                  </a:lnTo>
                  <a:lnTo>
                    <a:pt x="839" y="88"/>
                  </a:lnTo>
                  <a:lnTo>
                    <a:pt x="729" y="26"/>
                  </a:lnTo>
                  <a:lnTo>
                    <a:pt x="656" y="0"/>
                  </a:lnTo>
                  <a:lnTo>
                    <a:pt x="604" y="0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0" name="Freeform 37"/>
            <p:cNvSpPr>
              <a:spLocks/>
            </p:cNvSpPr>
            <p:nvPr/>
          </p:nvSpPr>
          <p:spPr bwMode="auto">
            <a:xfrm>
              <a:off x="8308716" y="3257585"/>
              <a:ext cx="107659" cy="189157"/>
            </a:xfrm>
            <a:custGeom>
              <a:avLst/>
              <a:gdLst/>
              <a:ahLst/>
              <a:cxnLst>
                <a:cxn ang="0">
                  <a:pos x="26" y="640"/>
                </a:cxn>
                <a:cxn ang="0">
                  <a:pos x="63" y="505"/>
                </a:cxn>
                <a:cxn ang="0">
                  <a:pos x="115" y="458"/>
                </a:cxn>
                <a:cxn ang="0">
                  <a:pos x="265" y="422"/>
                </a:cxn>
                <a:cxn ang="0">
                  <a:pos x="230" y="385"/>
                </a:cxn>
                <a:cxn ang="0">
                  <a:pos x="84" y="406"/>
                </a:cxn>
                <a:cxn ang="0">
                  <a:pos x="47" y="343"/>
                </a:cxn>
                <a:cxn ang="0">
                  <a:pos x="26" y="203"/>
                </a:cxn>
                <a:cxn ang="0">
                  <a:pos x="0" y="57"/>
                </a:cxn>
                <a:cxn ang="0">
                  <a:pos x="21" y="10"/>
                </a:cxn>
                <a:cxn ang="0">
                  <a:pos x="110" y="0"/>
                </a:cxn>
                <a:cxn ang="0">
                  <a:pos x="214" y="94"/>
                </a:cxn>
                <a:cxn ang="0">
                  <a:pos x="276" y="261"/>
                </a:cxn>
                <a:cxn ang="0">
                  <a:pos x="256" y="328"/>
                </a:cxn>
                <a:cxn ang="0">
                  <a:pos x="286" y="390"/>
                </a:cxn>
                <a:cxn ang="0">
                  <a:pos x="307" y="458"/>
                </a:cxn>
                <a:cxn ang="0">
                  <a:pos x="305" y="591"/>
                </a:cxn>
                <a:cxn ang="0">
                  <a:pos x="152" y="603"/>
                </a:cxn>
                <a:cxn ang="0">
                  <a:pos x="26" y="640"/>
                </a:cxn>
                <a:cxn ang="0">
                  <a:pos x="26" y="640"/>
                </a:cxn>
              </a:cxnLst>
              <a:rect l="0" t="0" r="r" b="b"/>
              <a:pathLst>
                <a:path w="307" h="640">
                  <a:moveTo>
                    <a:pt x="26" y="640"/>
                  </a:moveTo>
                  <a:lnTo>
                    <a:pt x="63" y="505"/>
                  </a:lnTo>
                  <a:lnTo>
                    <a:pt x="115" y="458"/>
                  </a:lnTo>
                  <a:lnTo>
                    <a:pt x="265" y="422"/>
                  </a:lnTo>
                  <a:lnTo>
                    <a:pt x="230" y="385"/>
                  </a:lnTo>
                  <a:lnTo>
                    <a:pt x="84" y="406"/>
                  </a:lnTo>
                  <a:lnTo>
                    <a:pt x="47" y="343"/>
                  </a:lnTo>
                  <a:lnTo>
                    <a:pt x="26" y="203"/>
                  </a:lnTo>
                  <a:lnTo>
                    <a:pt x="0" y="57"/>
                  </a:lnTo>
                  <a:lnTo>
                    <a:pt x="21" y="10"/>
                  </a:lnTo>
                  <a:lnTo>
                    <a:pt x="110" y="0"/>
                  </a:lnTo>
                  <a:lnTo>
                    <a:pt x="214" y="94"/>
                  </a:lnTo>
                  <a:lnTo>
                    <a:pt x="276" y="261"/>
                  </a:lnTo>
                  <a:lnTo>
                    <a:pt x="256" y="328"/>
                  </a:lnTo>
                  <a:lnTo>
                    <a:pt x="286" y="390"/>
                  </a:lnTo>
                  <a:lnTo>
                    <a:pt x="307" y="458"/>
                  </a:lnTo>
                  <a:lnTo>
                    <a:pt x="305" y="591"/>
                  </a:lnTo>
                  <a:lnTo>
                    <a:pt x="152" y="603"/>
                  </a:lnTo>
                  <a:lnTo>
                    <a:pt x="26" y="640"/>
                  </a:lnTo>
                  <a:lnTo>
                    <a:pt x="26" y="640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1" name="Freeform 38"/>
            <p:cNvSpPr>
              <a:spLocks/>
            </p:cNvSpPr>
            <p:nvPr/>
          </p:nvSpPr>
          <p:spPr bwMode="auto">
            <a:xfrm>
              <a:off x="8104584" y="3442013"/>
              <a:ext cx="434829" cy="429149"/>
            </a:xfrm>
            <a:custGeom>
              <a:avLst/>
              <a:gdLst/>
              <a:ahLst/>
              <a:cxnLst>
                <a:cxn ang="0">
                  <a:pos x="141" y="906"/>
                </a:cxn>
                <a:cxn ang="0">
                  <a:pos x="292" y="812"/>
                </a:cxn>
                <a:cxn ang="0">
                  <a:pos x="360" y="697"/>
                </a:cxn>
                <a:cxn ang="0">
                  <a:pos x="444" y="563"/>
                </a:cxn>
                <a:cxn ang="0">
                  <a:pos x="371" y="453"/>
                </a:cxn>
                <a:cxn ang="0">
                  <a:pos x="407" y="390"/>
                </a:cxn>
                <a:cxn ang="0">
                  <a:pos x="469" y="313"/>
                </a:cxn>
                <a:cxn ang="0">
                  <a:pos x="397" y="245"/>
                </a:cxn>
                <a:cxn ang="0">
                  <a:pos x="416" y="188"/>
                </a:cxn>
                <a:cxn ang="0">
                  <a:pos x="489" y="104"/>
                </a:cxn>
                <a:cxn ang="0">
                  <a:pos x="604" y="94"/>
                </a:cxn>
                <a:cxn ang="0">
                  <a:pos x="832" y="37"/>
                </a:cxn>
                <a:cxn ang="0">
                  <a:pos x="958" y="0"/>
                </a:cxn>
                <a:cxn ang="0">
                  <a:pos x="1025" y="0"/>
                </a:cxn>
                <a:cxn ang="0">
                  <a:pos x="1098" y="125"/>
                </a:cxn>
                <a:cxn ang="0">
                  <a:pos x="1135" y="120"/>
                </a:cxn>
                <a:cxn ang="0">
                  <a:pos x="1182" y="188"/>
                </a:cxn>
                <a:cxn ang="0">
                  <a:pos x="1192" y="282"/>
                </a:cxn>
                <a:cxn ang="0">
                  <a:pos x="1119" y="230"/>
                </a:cxn>
                <a:cxn ang="0">
                  <a:pos x="1051" y="214"/>
                </a:cxn>
                <a:cxn ang="0">
                  <a:pos x="859" y="240"/>
                </a:cxn>
                <a:cxn ang="0">
                  <a:pos x="745" y="308"/>
                </a:cxn>
                <a:cxn ang="0">
                  <a:pos x="879" y="298"/>
                </a:cxn>
                <a:cxn ang="0">
                  <a:pos x="1005" y="266"/>
                </a:cxn>
                <a:cxn ang="0">
                  <a:pos x="1031" y="292"/>
                </a:cxn>
                <a:cxn ang="0">
                  <a:pos x="1057" y="364"/>
                </a:cxn>
                <a:cxn ang="0">
                  <a:pos x="1093" y="287"/>
                </a:cxn>
                <a:cxn ang="0">
                  <a:pos x="1145" y="313"/>
                </a:cxn>
                <a:cxn ang="0">
                  <a:pos x="1217" y="411"/>
                </a:cxn>
                <a:cxn ang="0">
                  <a:pos x="1243" y="521"/>
                </a:cxn>
                <a:cxn ang="0">
                  <a:pos x="1233" y="584"/>
                </a:cxn>
                <a:cxn ang="0">
                  <a:pos x="1196" y="620"/>
                </a:cxn>
                <a:cxn ang="0">
                  <a:pos x="1161" y="552"/>
                </a:cxn>
                <a:cxn ang="0">
                  <a:pos x="1104" y="521"/>
                </a:cxn>
                <a:cxn ang="0">
                  <a:pos x="1020" y="500"/>
                </a:cxn>
                <a:cxn ang="0">
                  <a:pos x="900" y="547"/>
                </a:cxn>
                <a:cxn ang="0">
                  <a:pos x="740" y="578"/>
                </a:cxn>
                <a:cxn ang="0">
                  <a:pos x="635" y="558"/>
                </a:cxn>
                <a:cxn ang="0">
                  <a:pos x="719" y="615"/>
                </a:cxn>
                <a:cxn ang="0">
                  <a:pos x="848" y="620"/>
                </a:cxn>
                <a:cxn ang="0">
                  <a:pos x="999" y="573"/>
                </a:cxn>
                <a:cxn ang="0">
                  <a:pos x="1031" y="610"/>
                </a:cxn>
                <a:cxn ang="0">
                  <a:pos x="1041" y="672"/>
                </a:cxn>
                <a:cxn ang="0">
                  <a:pos x="1078" y="620"/>
                </a:cxn>
                <a:cxn ang="0">
                  <a:pos x="1078" y="552"/>
                </a:cxn>
                <a:cxn ang="0">
                  <a:pos x="1140" y="589"/>
                </a:cxn>
                <a:cxn ang="0">
                  <a:pos x="1171" y="693"/>
                </a:cxn>
                <a:cxn ang="0">
                  <a:pos x="1135" y="781"/>
                </a:cxn>
                <a:cxn ang="0">
                  <a:pos x="1166" y="838"/>
                </a:cxn>
                <a:cxn ang="0">
                  <a:pos x="1161" y="906"/>
                </a:cxn>
                <a:cxn ang="0">
                  <a:pos x="1072" y="1016"/>
                </a:cxn>
                <a:cxn ang="0">
                  <a:pos x="1020" y="1047"/>
                </a:cxn>
                <a:cxn ang="0">
                  <a:pos x="895" y="1047"/>
                </a:cxn>
                <a:cxn ang="0">
                  <a:pos x="813" y="1140"/>
                </a:cxn>
                <a:cxn ang="0">
                  <a:pos x="719" y="1166"/>
                </a:cxn>
                <a:cxn ang="0">
                  <a:pos x="573" y="1213"/>
                </a:cxn>
                <a:cxn ang="0">
                  <a:pos x="542" y="1291"/>
                </a:cxn>
                <a:cxn ang="0">
                  <a:pos x="457" y="1451"/>
                </a:cxn>
                <a:cxn ang="0">
                  <a:pos x="151" y="1357"/>
                </a:cxn>
                <a:cxn ang="0">
                  <a:pos x="12" y="1188"/>
                </a:cxn>
                <a:cxn ang="0">
                  <a:pos x="0" y="943"/>
                </a:cxn>
                <a:cxn ang="0">
                  <a:pos x="141" y="906"/>
                </a:cxn>
                <a:cxn ang="0">
                  <a:pos x="141" y="906"/>
                </a:cxn>
              </a:cxnLst>
              <a:rect l="0" t="0" r="r" b="b"/>
              <a:pathLst>
                <a:path w="1243" h="1451">
                  <a:moveTo>
                    <a:pt x="141" y="906"/>
                  </a:moveTo>
                  <a:lnTo>
                    <a:pt x="292" y="812"/>
                  </a:lnTo>
                  <a:lnTo>
                    <a:pt x="360" y="697"/>
                  </a:lnTo>
                  <a:lnTo>
                    <a:pt x="444" y="563"/>
                  </a:lnTo>
                  <a:lnTo>
                    <a:pt x="371" y="453"/>
                  </a:lnTo>
                  <a:lnTo>
                    <a:pt x="407" y="390"/>
                  </a:lnTo>
                  <a:lnTo>
                    <a:pt x="469" y="313"/>
                  </a:lnTo>
                  <a:lnTo>
                    <a:pt x="397" y="245"/>
                  </a:lnTo>
                  <a:lnTo>
                    <a:pt x="416" y="188"/>
                  </a:lnTo>
                  <a:lnTo>
                    <a:pt x="489" y="104"/>
                  </a:lnTo>
                  <a:lnTo>
                    <a:pt x="604" y="94"/>
                  </a:lnTo>
                  <a:lnTo>
                    <a:pt x="832" y="37"/>
                  </a:lnTo>
                  <a:lnTo>
                    <a:pt x="958" y="0"/>
                  </a:lnTo>
                  <a:lnTo>
                    <a:pt x="1025" y="0"/>
                  </a:lnTo>
                  <a:lnTo>
                    <a:pt x="1098" y="125"/>
                  </a:lnTo>
                  <a:lnTo>
                    <a:pt x="1135" y="120"/>
                  </a:lnTo>
                  <a:lnTo>
                    <a:pt x="1182" y="188"/>
                  </a:lnTo>
                  <a:lnTo>
                    <a:pt x="1192" y="282"/>
                  </a:lnTo>
                  <a:lnTo>
                    <a:pt x="1119" y="230"/>
                  </a:lnTo>
                  <a:lnTo>
                    <a:pt x="1051" y="214"/>
                  </a:lnTo>
                  <a:lnTo>
                    <a:pt x="859" y="240"/>
                  </a:lnTo>
                  <a:lnTo>
                    <a:pt x="745" y="308"/>
                  </a:lnTo>
                  <a:lnTo>
                    <a:pt x="879" y="298"/>
                  </a:lnTo>
                  <a:lnTo>
                    <a:pt x="1005" y="266"/>
                  </a:lnTo>
                  <a:lnTo>
                    <a:pt x="1031" y="292"/>
                  </a:lnTo>
                  <a:lnTo>
                    <a:pt x="1057" y="364"/>
                  </a:lnTo>
                  <a:lnTo>
                    <a:pt x="1093" y="287"/>
                  </a:lnTo>
                  <a:lnTo>
                    <a:pt x="1145" y="313"/>
                  </a:lnTo>
                  <a:lnTo>
                    <a:pt x="1217" y="411"/>
                  </a:lnTo>
                  <a:lnTo>
                    <a:pt x="1243" y="521"/>
                  </a:lnTo>
                  <a:lnTo>
                    <a:pt x="1233" y="584"/>
                  </a:lnTo>
                  <a:lnTo>
                    <a:pt x="1196" y="620"/>
                  </a:lnTo>
                  <a:lnTo>
                    <a:pt x="1161" y="552"/>
                  </a:lnTo>
                  <a:lnTo>
                    <a:pt x="1104" y="521"/>
                  </a:lnTo>
                  <a:lnTo>
                    <a:pt x="1020" y="500"/>
                  </a:lnTo>
                  <a:lnTo>
                    <a:pt x="900" y="547"/>
                  </a:lnTo>
                  <a:lnTo>
                    <a:pt x="740" y="578"/>
                  </a:lnTo>
                  <a:lnTo>
                    <a:pt x="635" y="558"/>
                  </a:lnTo>
                  <a:lnTo>
                    <a:pt x="719" y="615"/>
                  </a:lnTo>
                  <a:lnTo>
                    <a:pt x="848" y="620"/>
                  </a:lnTo>
                  <a:lnTo>
                    <a:pt x="999" y="573"/>
                  </a:lnTo>
                  <a:lnTo>
                    <a:pt x="1031" y="610"/>
                  </a:lnTo>
                  <a:lnTo>
                    <a:pt x="1041" y="672"/>
                  </a:lnTo>
                  <a:lnTo>
                    <a:pt x="1078" y="620"/>
                  </a:lnTo>
                  <a:lnTo>
                    <a:pt x="1078" y="552"/>
                  </a:lnTo>
                  <a:lnTo>
                    <a:pt x="1140" y="589"/>
                  </a:lnTo>
                  <a:lnTo>
                    <a:pt x="1171" y="693"/>
                  </a:lnTo>
                  <a:lnTo>
                    <a:pt x="1135" y="781"/>
                  </a:lnTo>
                  <a:lnTo>
                    <a:pt x="1166" y="838"/>
                  </a:lnTo>
                  <a:lnTo>
                    <a:pt x="1161" y="906"/>
                  </a:lnTo>
                  <a:lnTo>
                    <a:pt x="1072" y="1016"/>
                  </a:lnTo>
                  <a:lnTo>
                    <a:pt x="1020" y="1047"/>
                  </a:lnTo>
                  <a:lnTo>
                    <a:pt x="895" y="1047"/>
                  </a:lnTo>
                  <a:lnTo>
                    <a:pt x="813" y="1140"/>
                  </a:lnTo>
                  <a:lnTo>
                    <a:pt x="719" y="1166"/>
                  </a:lnTo>
                  <a:lnTo>
                    <a:pt x="573" y="1213"/>
                  </a:lnTo>
                  <a:lnTo>
                    <a:pt x="542" y="1291"/>
                  </a:lnTo>
                  <a:lnTo>
                    <a:pt x="457" y="1451"/>
                  </a:lnTo>
                  <a:lnTo>
                    <a:pt x="151" y="1357"/>
                  </a:lnTo>
                  <a:lnTo>
                    <a:pt x="12" y="1188"/>
                  </a:lnTo>
                  <a:lnTo>
                    <a:pt x="0" y="943"/>
                  </a:lnTo>
                  <a:lnTo>
                    <a:pt x="141" y="906"/>
                  </a:lnTo>
                  <a:lnTo>
                    <a:pt x="141" y="906"/>
                  </a:lnTo>
                  <a:close/>
                </a:path>
              </a:pathLst>
            </a:custGeom>
            <a:solidFill>
              <a:srgbClr val="FFC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2" name="Freeform 39"/>
            <p:cNvSpPr>
              <a:spLocks/>
            </p:cNvSpPr>
            <p:nvPr/>
          </p:nvSpPr>
          <p:spPr bwMode="auto">
            <a:xfrm>
              <a:off x="8326892" y="3406546"/>
              <a:ext cx="83890" cy="39014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8" y="37"/>
                </a:cxn>
                <a:cxn ang="0">
                  <a:pos x="162" y="0"/>
                </a:cxn>
                <a:cxn ang="0">
                  <a:pos x="239" y="89"/>
                </a:cxn>
                <a:cxn ang="0">
                  <a:pos x="131" y="101"/>
                </a:cxn>
                <a:cxn ang="0">
                  <a:pos x="0" y="131"/>
                </a:cxn>
                <a:cxn ang="0">
                  <a:pos x="0" y="131"/>
                </a:cxn>
              </a:cxnLst>
              <a:rect l="0" t="0" r="r" b="b"/>
              <a:pathLst>
                <a:path w="239" h="131">
                  <a:moveTo>
                    <a:pt x="0" y="131"/>
                  </a:moveTo>
                  <a:lnTo>
                    <a:pt x="68" y="37"/>
                  </a:lnTo>
                  <a:lnTo>
                    <a:pt x="162" y="0"/>
                  </a:lnTo>
                  <a:lnTo>
                    <a:pt x="239" y="89"/>
                  </a:lnTo>
                  <a:lnTo>
                    <a:pt x="131" y="101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3" name="Freeform 40"/>
            <p:cNvSpPr>
              <a:spLocks/>
            </p:cNvSpPr>
            <p:nvPr/>
          </p:nvSpPr>
          <p:spPr bwMode="auto">
            <a:xfrm>
              <a:off x="8300327" y="3485755"/>
              <a:ext cx="206928" cy="42560"/>
            </a:xfrm>
            <a:custGeom>
              <a:avLst/>
              <a:gdLst/>
              <a:ahLst/>
              <a:cxnLst>
                <a:cxn ang="0">
                  <a:pos x="203" y="115"/>
                </a:cxn>
                <a:cxn ang="0">
                  <a:pos x="68" y="141"/>
                </a:cxn>
                <a:cxn ang="0">
                  <a:pos x="0" y="105"/>
                </a:cxn>
                <a:cxn ang="0">
                  <a:pos x="0" y="58"/>
                </a:cxn>
                <a:cxn ang="0">
                  <a:pos x="136" y="27"/>
                </a:cxn>
                <a:cxn ang="0">
                  <a:pos x="265" y="27"/>
                </a:cxn>
                <a:cxn ang="0">
                  <a:pos x="385" y="0"/>
                </a:cxn>
                <a:cxn ang="0">
                  <a:pos x="448" y="6"/>
                </a:cxn>
                <a:cxn ang="0">
                  <a:pos x="505" y="0"/>
                </a:cxn>
                <a:cxn ang="0">
                  <a:pos x="573" y="37"/>
                </a:cxn>
                <a:cxn ang="0">
                  <a:pos x="594" y="94"/>
                </a:cxn>
                <a:cxn ang="0">
                  <a:pos x="494" y="63"/>
                </a:cxn>
                <a:cxn ang="0">
                  <a:pos x="322" y="84"/>
                </a:cxn>
                <a:cxn ang="0">
                  <a:pos x="203" y="115"/>
                </a:cxn>
                <a:cxn ang="0">
                  <a:pos x="203" y="115"/>
                </a:cxn>
              </a:cxnLst>
              <a:rect l="0" t="0" r="r" b="b"/>
              <a:pathLst>
                <a:path w="594" h="141">
                  <a:moveTo>
                    <a:pt x="203" y="115"/>
                  </a:moveTo>
                  <a:lnTo>
                    <a:pt x="68" y="141"/>
                  </a:lnTo>
                  <a:lnTo>
                    <a:pt x="0" y="105"/>
                  </a:lnTo>
                  <a:lnTo>
                    <a:pt x="0" y="58"/>
                  </a:lnTo>
                  <a:lnTo>
                    <a:pt x="136" y="27"/>
                  </a:lnTo>
                  <a:lnTo>
                    <a:pt x="265" y="27"/>
                  </a:lnTo>
                  <a:lnTo>
                    <a:pt x="385" y="0"/>
                  </a:lnTo>
                  <a:lnTo>
                    <a:pt x="448" y="6"/>
                  </a:lnTo>
                  <a:lnTo>
                    <a:pt x="505" y="0"/>
                  </a:lnTo>
                  <a:lnTo>
                    <a:pt x="573" y="37"/>
                  </a:lnTo>
                  <a:lnTo>
                    <a:pt x="594" y="94"/>
                  </a:lnTo>
                  <a:lnTo>
                    <a:pt x="494" y="63"/>
                  </a:lnTo>
                  <a:lnTo>
                    <a:pt x="322" y="84"/>
                  </a:lnTo>
                  <a:lnTo>
                    <a:pt x="203" y="115"/>
                  </a:lnTo>
                  <a:lnTo>
                    <a:pt x="203" y="115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4" name="Freeform 41"/>
            <p:cNvSpPr>
              <a:spLocks/>
            </p:cNvSpPr>
            <p:nvPr/>
          </p:nvSpPr>
          <p:spPr bwMode="auto">
            <a:xfrm>
              <a:off x="8315707" y="3548414"/>
              <a:ext cx="216716" cy="74480"/>
            </a:xfrm>
            <a:custGeom>
              <a:avLst/>
              <a:gdLst/>
              <a:ahLst/>
              <a:cxnLst>
                <a:cxn ang="0">
                  <a:pos x="110" y="183"/>
                </a:cxn>
                <a:cxn ang="0">
                  <a:pos x="16" y="157"/>
                </a:cxn>
                <a:cxn ang="0">
                  <a:pos x="0" y="120"/>
                </a:cxn>
                <a:cxn ang="0">
                  <a:pos x="31" y="89"/>
                </a:cxn>
                <a:cxn ang="0">
                  <a:pos x="110" y="89"/>
                </a:cxn>
                <a:cxn ang="0">
                  <a:pos x="249" y="94"/>
                </a:cxn>
                <a:cxn ang="0">
                  <a:pos x="395" y="89"/>
                </a:cxn>
                <a:cxn ang="0">
                  <a:pos x="432" y="115"/>
                </a:cxn>
                <a:cxn ang="0">
                  <a:pos x="531" y="115"/>
                </a:cxn>
                <a:cxn ang="0">
                  <a:pos x="557" y="0"/>
                </a:cxn>
                <a:cxn ang="0">
                  <a:pos x="620" y="120"/>
                </a:cxn>
                <a:cxn ang="0">
                  <a:pos x="613" y="256"/>
                </a:cxn>
                <a:cxn ang="0">
                  <a:pos x="557" y="193"/>
                </a:cxn>
                <a:cxn ang="0">
                  <a:pos x="500" y="162"/>
                </a:cxn>
                <a:cxn ang="0">
                  <a:pos x="395" y="146"/>
                </a:cxn>
                <a:cxn ang="0">
                  <a:pos x="296" y="188"/>
                </a:cxn>
                <a:cxn ang="0">
                  <a:pos x="110" y="183"/>
                </a:cxn>
                <a:cxn ang="0">
                  <a:pos x="110" y="183"/>
                </a:cxn>
              </a:cxnLst>
              <a:rect l="0" t="0" r="r" b="b"/>
              <a:pathLst>
                <a:path w="620" h="256">
                  <a:moveTo>
                    <a:pt x="110" y="183"/>
                  </a:moveTo>
                  <a:lnTo>
                    <a:pt x="16" y="157"/>
                  </a:lnTo>
                  <a:lnTo>
                    <a:pt x="0" y="120"/>
                  </a:lnTo>
                  <a:lnTo>
                    <a:pt x="31" y="89"/>
                  </a:lnTo>
                  <a:lnTo>
                    <a:pt x="110" y="89"/>
                  </a:lnTo>
                  <a:lnTo>
                    <a:pt x="249" y="94"/>
                  </a:lnTo>
                  <a:lnTo>
                    <a:pt x="395" y="89"/>
                  </a:lnTo>
                  <a:lnTo>
                    <a:pt x="432" y="115"/>
                  </a:lnTo>
                  <a:lnTo>
                    <a:pt x="531" y="115"/>
                  </a:lnTo>
                  <a:lnTo>
                    <a:pt x="557" y="0"/>
                  </a:lnTo>
                  <a:lnTo>
                    <a:pt x="620" y="120"/>
                  </a:lnTo>
                  <a:lnTo>
                    <a:pt x="613" y="256"/>
                  </a:lnTo>
                  <a:lnTo>
                    <a:pt x="557" y="193"/>
                  </a:lnTo>
                  <a:lnTo>
                    <a:pt x="500" y="162"/>
                  </a:lnTo>
                  <a:lnTo>
                    <a:pt x="395" y="146"/>
                  </a:lnTo>
                  <a:lnTo>
                    <a:pt x="296" y="188"/>
                  </a:lnTo>
                  <a:lnTo>
                    <a:pt x="110" y="183"/>
                  </a:lnTo>
                  <a:lnTo>
                    <a:pt x="110" y="183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5" name="Freeform 42"/>
            <p:cNvSpPr>
              <a:spLocks/>
            </p:cNvSpPr>
            <p:nvPr/>
          </p:nvSpPr>
          <p:spPr bwMode="auto">
            <a:xfrm>
              <a:off x="8350661" y="3626441"/>
              <a:ext cx="169178" cy="60294"/>
            </a:xfrm>
            <a:custGeom>
              <a:avLst/>
              <a:gdLst/>
              <a:ahLst/>
              <a:cxnLst>
                <a:cxn ang="0">
                  <a:pos x="63" y="187"/>
                </a:cxn>
                <a:cxn ang="0">
                  <a:pos x="0" y="119"/>
                </a:cxn>
                <a:cxn ang="0">
                  <a:pos x="47" y="88"/>
                </a:cxn>
                <a:cxn ang="0">
                  <a:pos x="124" y="109"/>
                </a:cxn>
                <a:cxn ang="0">
                  <a:pos x="229" y="114"/>
                </a:cxn>
                <a:cxn ang="0">
                  <a:pos x="395" y="79"/>
                </a:cxn>
                <a:cxn ang="0">
                  <a:pos x="432" y="0"/>
                </a:cxn>
                <a:cxn ang="0">
                  <a:pos x="484" y="114"/>
                </a:cxn>
                <a:cxn ang="0">
                  <a:pos x="432" y="156"/>
                </a:cxn>
                <a:cxn ang="0">
                  <a:pos x="375" y="125"/>
                </a:cxn>
                <a:cxn ang="0">
                  <a:pos x="140" y="203"/>
                </a:cxn>
                <a:cxn ang="0">
                  <a:pos x="63" y="187"/>
                </a:cxn>
                <a:cxn ang="0">
                  <a:pos x="63" y="187"/>
                </a:cxn>
              </a:cxnLst>
              <a:rect l="0" t="0" r="r" b="b"/>
              <a:pathLst>
                <a:path w="484" h="203">
                  <a:moveTo>
                    <a:pt x="63" y="187"/>
                  </a:moveTo>
                  <a:lnTo>
                    <a:pt x="0" y="119"/>
                  </a:lnTo>
                  <a:lnTo>
                    <a:pt x="47" y="88"/>
                  </a:lnTo>
                  <a:lnTo>
                    <a:pt x="124" y="109"/>
                  </a:lnTo>
                  <a:lnTo>
                    <a:pt x="229" y="114"/>
                  </a:lnTo>
                  <a:lnTo>
                    <a:pt x="395" y="79"/>
                  </a:lnTo>
                  <a:lnTo>
                    <a:pt x="432" y="0"/>
                  </a:lnTo>
                  <a:lnTo>
                    <a:pt x="484" y="114"/>
                  </a:lnTo>
                  <a:lnTo>
                    <a:pt x="432" y="156"/>
                  </a:lnTo>
                  <a:lnTo>
                    <a:pt x="375" y="125"/>
                  </a:lnTo>
                  <a:lnTo>
                    <a:pt x="140" y="203"/>
                  </a:lnTo>
                  <a:lnTo>
                    <a:pt x="63" y="187"/>
                  </a:lnTo>
                  <a:lnTo>
                    <a:pt x="63" y="187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6" name="Freeform 43"/>
            <p:cNvSpPr>
              <a:spLocks/>
            </p:cNvSpPr>
            <p:nvPr/>
          </p:nvSpPr>
          <p:spPr bwMode="auto">
            <a:xfrm>
              <a:off x="8104584" y="3629987"/>
              <a:ext cx="392884" cy="235263"/>
            </a:xfrm>
            <a:custGeom>
              <a:avLst/>
              <a:gdLst/>
              <a:ahLst/>
              <a:cxnLst>
                <a:cxn ang="0">
                  <a:pos x="542" y="354"/>
                </a:cxn>
                <a:cxn ang="0">
                  <a:pos x="625" y="364"/>
                </a:cxn>
                <a:cxn ang="0">
                  <a:pos x="682" y="328"/>
                </a:cxn>
                <a:cxn ang="0">
                  <a:pos x="771" y="338"/>
                </a:cxn>
                <a:cxn ang="0">
                  <a:pos x="869" y="322"/>
                </a:cxn>
                <a:cxn ang="0">
                  <a:pos x="937" y="296"/>
                </a:cxn>
                <a:cxn ang="0">
                  <a:pos x="1015" y="234"/>
                </a:cxn>
                <a:cxn ang="0">
                  <a:pos x="1057" y="275"/>
                </a:cxn>
                <a:cxn ang="0">
                  <a:pos x="1124" y="197"/>
                </a:cxn>
                <a:cxn ang="0">
                  <a:pos x="1124" y="281"/>
                </a:cxn>
                <a:cxn ang="0">
                  <a:pos x="1072" y="380"/>
                </a:cxn>
                <a:cxn ang="0">
                  <a:pos x="942" y="406"/>
                </a:cxn>
                <a:cxn ang="0">
                  <a:pos x="895" y="411"/>
                </a:cxn>
                <a:cxn ang="0">
                  <a:pos x="832" y="467"/>
                </a:cxn>
                <a:cxn ang="0">
                  <a:pos x="700" y="504"/>
                </a:cxn>
                <a:cxn ang="0">
                  <a:pos x="520" y="510"/>
                </a:cxn>
                <a:cxn ang="0">
                  <a:pos x="537" y="519"/>
                </a:cxn>
                <a:cxn ang="0">
                  <a:pos x="565" y="533"/>
                </a:cxn>
                <a:cxn ang="0">
                  <a:pos x="594" y="556"/>
                </a:cxn>
                <a:cxn ang="0">
                  <a:pos x="448" y="629"/>
                </a:cxn>
                <a:cxn ang="0">
                  <a:pos x="399" y="797"/>
                </a:cxn>
                <a:cxn ang="0">
                  <a:pos x="160" y="736"/>
                </a:cxn>
                <a:cxn ang="0">
                  <a:pos x="25" y="584"/>
                </a:cxn>
                <a:cxn ang="0">
                  <a:pos x="0" y="469"/>
                </a:cxn>
                <a:cxn ang="0">
                  <a:pos x="0" y="307"/>
                </a:cxn>
                <a:cxn ang="0">
                  <a:pos x="36" y="462"/>
                </a:cxn>
                <a:cxn ang="0">
                  <a:pos x="166" y="541"/>
                </a:cxn>
                <a:cxn ang="0">
                  <a:pos x="360" y="348"/>
                </a:cxn>
                <a:cxn ang="0">
                  <a:pos x="344" y="171"/>
                </a:cxn>
                <a:cxn ang="0">
                  <a:pos x="381" y="0"/>
                </a:cxn>
                <a:cxn ang="0">
                  <a:pos x="428" y="140"/>
                </a:cxn>
                <a:cxn ang="0">
                  <a:pos x="510" y="223"/>
                </a:cxn>
                <a:cxn ang="0">
                  <a:pos x="536" y="286"/>
                </a:cxn>
                <a:cxn ang="0">
                  <a:pos x="542" y="354"/>
                </a:cxn>
                <a:cxn ang="0">
                  <a:pos x="542" y="354"/>
                </a:cxn>
              </a:cxnLst>
              <a:rect l="0" t="0" r="r" b="b"/>
              <a:pathLst>
                <a:path w="1124" h="797">
                  <a:moveTo>
                    <a:pt x="542" y="354"/>
                  </a:moveTo>
                  <a:lnTo>
                    <a:pt x="625" y="364"/>
                  </a:lnTo>
                  <a:lnTo>
                    <a:pt x="682" y="328"/>
                  </a:lnTo>
                  <a:lnTo>
                    <a:pt x="771" y="338"/>
                  </a:lnTo>
                  <a:lnTo>
                    <a:pt x="869" y="322"/>
                  </a:lnTo>
                  <a:lnTo>
                    <a:pt x="937" y="296"/>
                  </a:lnTo>
                  <a:lnTo>
                    <a:pt x="1015" y="234"/>
                  </a:lnTo>
                  <a:lnTo>
                    <a:pt x="1057" y="275"/>
                  </a:lnTo>
                  <a:lnTo>
                    <a:pt x="1124" y="197"/>
                  </a:lnTo>
                  <a:lnTo>
                    <a:pt x="1124" y="281"/>
                  </a:lnTo>
                  <a:lnTo>
                    <a:pt x="1072" y="380"/>
                  </a:lnTo>
                  <a:lnTo>
                    <a:pt x="942" y="406"/>
                  </a:lnTo>
                  <a:lnTo>
                    <a:pt x="895" y="411"/>
                  </a:lnTo>
                  <a:lnTo>
                    <a:pt x="832" y="467"/>
                  </a:lnTo>
                  <a:lnTo>
                    <a:pt x="700" y="504"/>
                  </a:lnTo>
                  <a:lnTo>
                    <a:pt x="520" y="510"/>
                  </a:lnTo>
                  <a:lnTo>
                    <a:pt x="537" y="519"/>
                  </a:lnTo>
                  <a:lnTo>
                    <a:pt x="565" y="533"/>
                  </a:lnTo>
                  <a:lnTo>
                    <a:pt x="594" y="556"/>
                  </a:lnTo>
                  <a:lnTo>
                    <a:pt x="448" y="629"/>
                  </a:lnTo>
                  <a:lnTo>
                    <a:pt x="399" y="797"/>
                  </a:lnTo>
                  <a:lnTo>
                    <a:pt x="160" y="736"/>
                  </a:lnTo>
                  <a:lnTo>
                    <a:pt x="25" y="584"/>
                  </a:lnTo>
                  <a:lnTo>
                    <a:pt x="0" y="469"/>
                  </a:lnTo>
                  <a:lnTo>
                    <a:pt x="0" y="307"/>
                  </a:lnTo>
                  <a:lnTo>
                    <a:pt x="36" y="462"/>
                  </a:lnTo>
                  <a:lnTo>
                    <a:pt x="166" y="541"/>
                  </a:lnTo>
                  <a:lnTo>
                    <a:pt x="360" y="348"/>
                  </a:lnTo>
                  <a:lnTo>
                    <a:pt x="344" y="171"/>
                  </a:lnTo>
                  <a:lnTo>
                    <a:pt x="381" y="0"/>
                  </a:lnTo>
                  <a:lnTo>
                    <a:pt x="428" y="140"/>
                  </a:lnTo>
                  <a:lnTo>
                    <a:pt x="510" y="223"/>
                  </a:lnTo>
                  <a:lnTo>
                    <a:pt x="536" y="286"/>
                  </a:lnTo>
                  <a:lnTo>
                    <a:pt x="542" y="354"/>
                  </a:lnTo>
                  <a:lnTo>
                    <a:pt x="542" y="354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7" name="Freeform 44"/>
            <p:cNvSpPr>
              <a:spLocks/>
            </p:cNvSpPr>
            <p:nvPr/>
          </p:nvSpPr>
          <p:spPr bwMode="auto">
            <a:xfrm>
              <a:off x="8234614" y="3575605"/>
              <a:ext cx="47538" cy="673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21"/>
                </a:cxn>
                <a:cxn ang="0">
                  <a:pos x="113" y="57"/>
                </a:cxn>
                <a:cxn ang="0">
                  <a:pos x="134" y="136"/>
                </a:cxn>
                <a:cxn ang="0">
                  <a:pos x="92" y="193"/>
                </a:cxn>
                <a:cxn ang="0">
                  <a:pos x="45" y="230"/>
                </a:cxn>
                <a:cxn ang="0">
                  <a:pos x="73" y="1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4" h="230">
                  <a:moveTo>
                    <a:pt x="0" y="0"/>
                  </a:moveTo>
                  <a:lnTo>
                    <a:pt x="73" y="21"/>
                  </a:lnTo>
                  <a:lnTo>
                    <a:pt x="113" y="57"/>
                  </a:lnTo>
                  <a:lnTo>
                    <a:pt x="134" y="136"/>
                  </a:lnTo>
                  <a:lnTo>
                    <a:pt x="92" y="193"/>
                  </a:lnTo>
                  <a:lnTo>
                    <a:pt x="45" y="230"/>
                  </a:lnTo>
                  <a:lnTo>
                    <a:pt x="73" y="1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0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8" name="Freeform 45"/>
            <p:cNvSpPr>
              <a:spLocks/>
            </p:cNvSpPr>
            <p:nvPr/>
          </p:nvSpPr>
          <p:spPr bwMode="auto">
            <a:xfrm>
              <a:off x="8136742" y="3605161"/>
              <a:ext cx="121640" cy="95761"/>
            </a:xfrm>
            <a:custGeom>
              <a:avLst/>
              <a:gdLst/>
              <a:ahLst/>
              <a:cxnLst>
                <a:cxn ang="0">
                  <a:pos x="347" y="36"/>
                </a:cxn>
                <a:cxn ang="0">
                  <a:pos x="332" y="64"/>
                </a:cxn>
                <a:cxn ang="0">
                  <a:pos x="317" y="89"/>
                </a:cxn>
                <a:cxn ang="0">
                  <a:pos x="300" y="112"/>
                </a:cxn>
                <a:cxn ang="0">
                  <a:pos x="282" y="135"/>
                </a:cxn>
                <a:cxn ang="0">
                  <a:pos x="265" y="154"/>
                </a:cxn>
                <a:cxn ang="0">
                  <a:pos x="247" y="173"/>
                </a:cxn>
                <a:cxn ang="0">
                  <a:pos x="206" y="205"/>
                </a:cxn>
                <a:cxn ang="0">
                  <a:pos x="185" y="221"/>
                </a:cxn>
                <a:cxn ang="0">
                  <a:pos x="163" y="236"/>
                </a:cxn>
                <a:cxn ang="0">
                  <a:pos x="140" y="249"/>
                </a:cxn>
                <a:cxn ang="0">
                  <a:pos x="116" y="264"/>
                </a:cxn>
                <a:cxn ang="0">
                  <a:pos x="91" y="278"/>
                </a:cxn>
                <a:cxn ang="0">
                  <a:pos x="66" y="292"/>
                </a:cxn>
                <a:cxn ang="0">
                  <a:pos x="39" y="307"/>
                </a:cxn>
                <a:cxn ang="0">
                  <a:pos x="12" y="322"/>
                </a:cxn>
                <a:cxn ang="0">
                  <a:pos x="0" y="320"/>
                </a:cxn>
                <a:cxn ang="0">
                  <a:pos x="3" y="307"/>
                </a:cxn>
                <a:cxn ang="0">
                  <a:pos x="29" y="292"/>
                </a:cxn>
                <a:cxn ang="0">
                  <a:pos x="54" y="278"/>
                </a:cxn>
                <a:cxn ang="0">
                  <a:pos x="78" y="263"/>
                </a:cxn>
                <a:cxn ang="0">
                  <a:pos x="100" y="248"/>
                </a:cxn>
                <a:cxn ang="0">
                  <a:pos x="121" y="233"/>
                </a:cxn>
                <a:cxn ang="0">
                  <a:pos x="140" y="217"/>
                </a:cxn>
                <a:cxn ang="0">
                  <a:pos x="179" y="185"/>
                </a:cxn>
                <a:cxn ang="0">
                  <a:pos x="213" y="149"/>
                </a:cxn>
                <a:cxn ang="0">
                  <a:pos x="244" y="110"/>
                </a:cxn>
                <a:cxn ang="0">
                  <a:pos x="259" y="89"/>
                </a:cxn>
                <a:cxn ang="0">
                  <a:pos x="274" y="65"/>
                </a:cxn>
                <a:cxn ang="0">
                  <a:pos x="302" y="14"/>
                </a:cxn>
                <a:cxn ang="0">
                  <a:pos x="318" y="0"/>
                </a:cxn>
                <a:cxn ang="0">
                  <a:pos x="336" y="3"/>
                </a:cxn>
                <a:cxn ang="0">
                  <a:pos x="347" y="36"/>
                </a:cxn>
                <a:cxn ang="0">
                  <a:pos x="347" y="36"/>
                </a:cxn>
              </a:cxnLst>
              <a:rect l="0" t="0" r="r" b="b"/>
              <a:pathLst>
                <a:path w="347" h="322">
                  <a:moveTo>
                    <a:pt x="347" y="36"/>
                  </a:moveTo>
                  <a:lnTo>
                    <a:pt x="332" y="64"/>
                  </a:lnTo>
                  <a:lnTo>
                    <a:pt x="317" y="89"/>
                  </a:lnTo>
                  <a:lnTo>
                    <a:pt x="300" y="112"/>
                  </a:lnTo>
                  <a:lnTo>
                    <a:pt x="282" y="135"/>
                  </a:lnTo>
                  <a:lnTo>
                    <a:pt x="265" y="154"/>
                  </a:lnTo>
                  <a:lnTo>
                    <a:pt x="247" y="173"/>
                  </a:lnTo>
                  <a:lnTo>
                    <a:pt x="206" y="205"/>
                  </a:lnTo>
                  <a:lnTo>
                    <a:pt x="185" y="221"/>
                  </a:lnTo>
                  <a:lnTo>
                    <a:pt x="163" y="236"/>
                  </a:lnTo>
                  <a:lnTo>
                    <a:pt x="140" y="249"/>
                  </a:lnTo>
                  <a:lnTo>
                    <a:pt x="116" y="264"/>
                  </a:lnTo>
                  <a:lnTo>
                    <a:pt x="91" y="278"/>
                  </a:lnTo>
                  <a:lnTo>
                    <a:pt x="66" y="292"/>
                  </a:lnTo>
                  <a:lnTo>
                    <a:pt x="39" y="307"/>
                  </a:lnTo>
                  <a:lnTo>
                    <a:pt x="12" y="322"/>
                  </a:lnTo>
                  <a:lnTo>
                    <a:pt x="0" y="320"/>
                  </a:lnTo>
                  <a:lnTo>
                    <a:pt x="3" y="307"/>
                  </a:lnTo>
                  <a:lnTo>
                    <a:pt x="29" y="292"/>
                  </a:lnTo>
                  <a:lnTo>
                    <a:pt x="54" y="278"/>
                  </a:lnTo>
                  <a:lnTo>
                    <a:pt x="78" y="263"/>
                  </a:lnTo>
                  <a:lnTo>
                    <a:pt x="100" y="248"/>
                  </a:lnTo>
                  <a:lnTo>
                    <a:pt x="121" y="233"/>
                  </a:lnTo>
                  <a:lnTo>
                    <a:pt x="140" y="217"/>
                  </a:lnTo>
                  <a:lnTo>
                    <a:pt x="179" y="185"/>
                  </a:lnTo>
                  <a:lnTo>
                    <a:pt x="213" y="149"/>
                  </a:lnTo>
                  <a:lnTo>
                    <a:pt x="244" y="110"/>
                  </a:lnTo>
                  <a:lnTo>
                    <a:pt x="259" y="89"/>
                  </a:lnTo>
                  <a:lnTo>
                    <a:pt x="274" y="65"/>
                  </a:lnTo>
                  <a:lnTo>
                    <a:pt x="302" y="14"/>
                  </a:lnTo>
                  <a:lnTo>
                    <a:pt x="318" y="0"/>
                  </a:lnTo>
                  <a:lnTo>
                    <a:pt x="336" y="3"/>
                  </a:lnTo>
                  <a:lnTo>
                    <a:pt x="347" y="36"/>
                  </a:lnTo>
                  <a:lnTo>
                    <a:pt x="347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79" name="Freeform 46"/>
            <p:cNvSpPr>
              <a:spLocks/>
            </p:cNvSpPr>
            <p:nvPr/>
          </p:nvSpPr>
          <p:spPr bwMode="auto">
            <a:xfrm>
              <a:off x="8297531" y="3749392"/>
              <a:ext cx="125835" cy="46107"/>
            </a:xfrm>
            <a:custGeom>
              <a:avLst/>
              <a:gdLst/>
              <a:ahLst/>
              <a:cxnLst>
                <a:cxn ang="0">
                  <a:pos x="10" y="122"/>
                </a:cxn>
                <a:cxn ang="0">
                  <a:pos x="75" y="135"/>
                </a:cxn>
                <a:cxn ang="0">
                  <a:pos x="133" y="128"/>
                </a:cxn>
                <a:cxn ang="0">
                  <a:pos x="191" y="107"/>
                </a:cxn>
                <a:cxn ang="0">
                  <a:pos x="221" y="93"/>
                </a:cxn>
                <a:cxn ang="0">
                  <a:pos x="253" y="77"/>
                </a:cxn>
                <a:cxn ang="0">
                  <a:pos x="346" y="0"/>
                </a:cxn>
                <a:cxn ang="0">
                  <a:pos x="358" y="0"/>
                </a:cxn>
                <a:cxn ang="0">
                  <a:pos x="359" y="11"/>
                </a:cxn>
                <a:cxn ang="0">
                  <a:pos x="338" y="38"/>
                </a:cxn>
                <a:cxn ang="0">
                  <a:pos x="322" y="64"/>
                </a:cxn>
                <a:cxn ang="0">
                  <a:pos x="304" y="89"/>
                </a:cxn>
                <a:cxn ang="0">
                  <a:pos x="282" y="115"/>
                </a:cxn>
                <a:cxn ang="0">
                  <a:pos x="246" y="131"/>
                </a:cxn>
                <a:cxn ang="0">
                  <a:pos x="211" y="144"/>
                </a:cxn>
                <a:cxn ang="0">
                  <a:pos x="145" y="158"/>
                </a:cxn>
                <a:cxn ang="0">
                  <a:pos x="78" y="156"/>
                </a:cxn>
                <a:cxn ang="0">
                  <a:pos x="5" y="138"/>
                </a:cxn>
                <a:cxn ang="0">
                  <a:pos x="0" y="127"/>
                </a:cxn>
                <a:cxn ang="0">
                  <a:pos x="10" y="122"/>
                </a:cxn>
                <a:cxn ang="0">
                  <a:pos x="10" y="122"/>
                </a:cxn>
              </a:cxnLst>
              <a:rect l="0" t="0" r="r" b="b"/>
              <a:pathLst>
                <a:path w="359" h="158">
                  <a:moveTo>
                    <a:pt x="10" y="122"/>
                  </a:moveTo>
                  <a:lnTo>
                    <a:pt x="75" y="135"/>
                  </a:lnTo>
                  <a:lnTo>
                    <a:pt x="133" y="128"/>
                  </a:lnTo>
                  <a:lnTo>
                    <a:pt x="191" y="107"/>
                  </a:lnTo>
                  <a:lnTo>
                    <a:pt x="221" y="93"/>
                  </a:lnTo>
                  <a:lnTo>
                    <a:pt x="253" y="77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59" y="11"/>
                  </a:lnTo>
                  <a:lnTo>
                    <a:pt x="338" y="38"/>
                  </a:lnTo>
                  <a:lnTo>
                    <a:pt x="322" y="64"/>
                  </a:lnTo>
                  <a:lnTo>
                    <a:pt x="304" y="89"/>
                  </a:lnTo>
                  <a:lnTo>
                    <a:pt x="282" y="115"/>
                  </a:lnTo>
                  <a:lnTo>
                    <a:pt x="246" y="131"/>
                  </a:lnTo>
                  <a:lnTo>
                    <a:pt x="211" y="144"/>
                  </a:lnTo>
                  <a:lnTo>
                    <a:pt x="145" y="158"/>
                  </a:lnTo>
                  <a:lnTo>
                    <a:pt x="78" y="156"/>
                  </a:lnTo>
                  <a:lnTo>
                    <a:pt x="5" y="138"/>
                  </a:lnTo>
                  <a:lnTo>
                    <a:pt x="0" y="127"/>
                  </a:lnTo>
                  <a:lnTo>
                    <a:pt x="10" y="122"/>
                  </a:lnTo>
                  <a:lnTo>
                    <a:pt x="10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0" name="Freeform 47"/>
            <p:cNvSpPr>
              <a:spLocks/>
            </p:cNvSpPr>
            <p:nvPr/>
          </p:nvSpPr>
          <p:spPr bwMode="auto">
            <a:xfrm>
              <a:off x="8273762" y="3789588"/>
              <a:ext cx="67112" cy="46107"/>
            </a:xfrm>
            <a:custGeom>
              <a:avLst/>
              <a:gdLst/>
              <a:ahLst/>
              <a:cxnLst>
                <a:cxn ang="0">
                  <a:pos x="191" y="19"/>
                </a:cxn>
                <a:cxn ang="0">
                  <a:pos x="174" y="28"/>
                </a:cxn>
                <a:cxn ang="0">
                  <a:pos x="152" y="40"/>
                </a:cxn>
                <a:cxn ang="0">
                  <a:pos x="113" y="62"/>
                </a:cxn>
                <a:cxn ang="0">
                  <a:pos x="78" y="105"/>
                </a:cxn>
                <a:cxn ang="0">
                  <a:pos x="39" y="143"/>
                </a:cxn>
                <a:cxn ang="0">
                  <a:pos x="24" y="154"/>
                </a:cxn>
                <a:cxn ang="0">
                  <a:pos x="10" y="158"/>
                </a:cxn>
                <a:cxn ang="0">
                  <a:pos x="0" y="153"/>
                </a:cxn>
                <a:cxn ang="0">
                  <a:pos x="1" y="141"/>
                </a:cxn>
                <a:cxn ang="0">
                  <a:pos x="39" y="75"/>
                </a:cxn>
                <a:cxn ang="0">
                  <a:pos x="79" y="28"/>
                </a:cxn>
                <a:cxn ang="0">
                  <a:pos x="106" y="7"/>
                </a:cxn>
                <a:cxn ang="0">
                  <a:pos x="132" y="0"/>
                </a:cxn>
                <a:cxn ang="0">
                  <a:pos x="166" y="0"/>
                </a:cxn>
                <a:cxn ang="0">
                  <a:pos x="191" y="6"/>
                </a:cxn>
                <a:cxn ang="0">
                  <a:pos x="191" y="19"/>
                </a:cxn>
                <a:cxn ang="0">
                  <a:pos x="191" y="19"/>
                </a:cxn>
              </a:cxnLst>
              <a:rect l="0" t="0" r="r" b="b"/>
              <a:pathLst>
                <a:path w="191" h="158">
                  <a:moveTo>
                    <a:pt x="191" y="19"/>
                  </a:moveTo>
                  <a:lnTo>
                    <a:pt x="174" y="28"/>
                  </a:lnTo>
                  <a:lnTo>
                    <a:pt x="152" y="40"/>
                  </a:lnTo>
                  <a:lnTo>
                    <a:pt x="113" y="62"/>
                  </a:lnTo>
                  <a:lnTo>
                    <a:pt x="78" y="105"/>
                  </a:lnTo>
                  <a:lnTo>
                    <a:pt x="39" y="143"/>
                  </a:lnTo>
                  <a:lnTo>
                    <a:pt x="24" y="154"/>
                  </a:lnTo>
                  <a:lnTo>
                    <a:pt x="10" y="158"/>
                  </a:lnTo>
                  <a:lnTo>
                    <a:pt x="0" y="153"/>
                  </a:lnTo>
                  <a:lnTo>
                    <a:pt x="1" y="141"/>
                  </a:lnTo>
                  <a:lnTo>
                    <a:pt x="39" y="75"/>
                  </a:lnTo>
                  <a:lnTo>
                    <a:pt x="79" y="28"/>
                  </a:lnTo>
                  <a:lnTo>
                    <a:pt x="106" y="7"/>
                  </a:lnTo>
                  <a:lnTo>
                    <a:pt x="132" y="0"/>
                  </a:lnTo>
                  <a:lnTo>
                    <a:pt x="166" y="0"/>
                  </a:lnTo>
                  <a:lnTo>
                    <a:pt x="191" y="6"/>
                  </a:lnTo>
                  <a:lnTo>
                    <a:pt x="191" y="19"/>
                  </a:lnTo>
                  <a:lnTo>
                    <a:pt x="19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1" name="Freeform 48"/>
            <p:cNvSpPr>
              <a:spLocks/>
            </p:cNvSpPr>
            <p:nvPr/>
          </p:nvSpPr>
          <p:spPr bwMode="auto">
            <a:xfrm>
              <a:off x="8223428" y="3734023"/>
              <a:ext cx="41945" cy="73298"/>
            </a:xfrm>
            <a:custGeom>
              <a:avLst/>
              <a:gdLst/>
              <a:ahLst/>
              <a:cxnLst>
                <a:cxn ang="0">
                  <a:pos x="104" y="11"/>
                </a:cxn>
                <a:cxn ang="0">
                  <a:pos x="94" y="40"/>
                </a:cxn>
                <a:cxn ang="0">
                  <a:pos x="102" y="71"/>
                </a:cxn>
                <a:cxn ang="0">
                  <a:pos x="123" y="138"/>
                </a:cxn>
                <a:cxn ang="0">
                  <a:pos x="120" y="151"/>
                </a:cxn>
                <a:cxn ang="0">
                  <a:pos x="97" y="181"/>
                </a:cxn>
                <a:cxn ang="0">
                  <a:pos x="72" y="204"/>
                </a:cxn>
                <a:cxn ang="0">
                  <a:pos x="15" y="249"/>
                </a:cxn>
                <a:cxn ang="0">
                  <a:pos x="0" y="248"/>
                </a:cxn>
                <a:cxn ang="0">
                  <a:pos x="2" y="233"/>
                </a:cxn>
                <a:cxn ang="0">
                  <a:pos x="44" y="186"/>
                </a:cxn>
                <a:cxn ang="0">
                  <a:pos x="60" y="161"/>
                </a:cxn>
                <a:cxn ang="0">
                  <a:pos x="77" y="133"/>
                </a:cxn>
                <a:cxn ang="0">
                  <a:pos x="71" y="64"/>
                </a:cxn>
                <a:cxn ang="0">
                  <a:pos x="74" y="32"/>
                </a:cxn>
                <a:cxn ang="0">
                  <a:pos x="91" y="1"/>
                </a:cxn>
                <a:cxn ang="0">
                  <a:pos x="102" y="0"/>
                </a:cxn>
                <a:cxn ang="0">
                  <a:pos x="104" y="11"/>
                </a:cxn>
                <a:cxn ang="0">
                  <a:pos x="104" y="11"/>
                </a:cxn>
              </a:cxnLst>
              <a:rect l="0" t="0" r="r" b="b"/>
              <a:pathLst>
                <a:path w="123" h="249">
                  <a:moveTo>
                    <a:pt x="104" y="11"/>
                  </a:moveTo>
                  <a:lnTo>
                    <a:pt x="94" y="40"/>
                  </a:lnTo>
                  <a:lnTo>
                    <a:pt x="102" y="71"/>
                  </a:lnTo>
                  <a:lnTo>
                    <a:pt x="123" y="138"/>
                  </a:lnTo>
                  <a:lnTo>
                    <a:pt x="120" y="151"/>
                  </a:lnTo>
                  <a:lnTo>
                    <a:pt x="97" y="181"/>
                  </a:lnTo>
                  <a:lnTo>
                    <a:pt x="72" y="204"/>
                  </a:lnTo>
                  <a:lnTo>
                    <a:pt x="15" y="249"/>
                  </a:lnTo>
                  <a:lnTo>
                    <a:pt x="0" y="248"/>
                  </a:lnTo>
                  <a:lnTo>
                    <a:pt x="2" y="233"/>
                  </a:lnTo>
                  <a:lnTo>
                    <a:pt x="44" y="186"/>
                  </a:lnTo>
                  <a:lnTo>
                    <a:pt x="60" y="161"/>
                  </a:lnTo>
                  <a:lnTo>
                    <a:pt x="77" y="133"/>
                  </a:lnTo>
                  <a:lnTo>
                    <a:pt x="71" y="64"/>
                  </a:lnTo>
                  <a:lnTo>
                    <a:pt x="74" y="32"/>
                  </a:lnTo>
                  <a:lnTo>
                    <a:pt x="91" y="1"/>
                  </a:lnTo>
                  <a:lnTo>
                    <a:pt x="102" y="0"/>
                  </a:lnTo>
                  <a:lnTo>
                    <a:pt x="104" y="11"/>
                  </a:lnTo>
                  <a:lnTo>
                    <a:pt x="104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2" name="Freeform 49"/>
            <p:cNvSpPr>
              <a:spLocks/>
            </p:cNvSpPr>
            <p:nvPr/>
          </p:nvSpPr>
          <p:spPr bwMode="auto">
            <a:xfrm>
              <a:off x="8286346" y="3237487"/>
              <a:ext cx="151002" cy="216348"/>
            </a:xfrm>
            <a:custGeom>
              <a:avLst/>
              <a:gdLst/>
              <a:ahLst/>
              <a:cxnLst>
                <a:cxn ang="0">
                  <a:pos x="365" y="628"/>
                </a:cxn>
                <a:cxn ang="0">
                  <a:pos x="369" y="526"/>
                </a:cxn>
                <a:cxn ang="0">
                  <a:pos x="386" y="434"/>
                </a:cxn>
                <a:cxn ang="0">
                  <a:pos x="395" y="344"/>
                </a:cxn>
                <a:cxn ang="0">
                  <a:pos x="389" y="297"/>
                </a:cxn>
                <a:cxn ang="0">
                  <a:pos x="374" y="248"/>
                </a:cxn>
                <a:cxn ang="0">
                  <a:pos x="350" y="207"/>
                </a:cxn>
                <a:cxn ang="0">
                  <a:pos x="332" y="172"/>
                </a:cxn>
                <a:cxn ang="0">
                  <a:pos x="311" y="138"/>
                </a:cxn>
                <a:cxn ang="0">
                  <a:pos x="280" y="104"/>
                </a:cxn>
                <a:cxn ang="0">
                  <a:pos x="264" y="91"/>
                </a:cxn>
                <a:cxn ang="0">
                  <a:pos x="249" y="80"/>
                </a:cxn>
                <a:cxn ang="0">
                  <a:pos x="221" y="63"/>
                </a:cxn>
                <a:cxn ang="0">
                  <a:pos x="189" y="52"/>
                </a:cxn>
                <a:cxn ang="0">
                  <a:pos x="152" y="43"/>
                </a:cxn>
                <a:cxn ang="0">
                  <a:pos x="83" y="43"/>
                </a:cxn>
                <a:cxn ang="0">
                  <a:pos x="34" y="82"/>
                </a:cxn>
                <a:cxn ang="0">
                  <a:pos x="37" y="202"/>
                </a:cxn>
                <a:cxn ang="0">
                  <a:pos x="36" y="232"/>
                </a:cxn>
                <a:cxn ang="0">
                  <a:pos x="48" y="283"/>
                </a:cxn>
                <a:cxn ang="0">
                  <a:pos x="60" y="328"/>
                </a:cxn>
                <a:cxn ang="0">
                  <a:pos x="84" y="413"/>
                </a:cxn>
                <a:cxn ang="0">
                  <a:pos x="110" y="597"/>
                </a:cxn>
                <a:cxn ang="0">
                  <a:pos x="90" y="713"/>
                </a:cxn>
                <a:cxn ang="0">
                  <a:pos x="83" y="726"/>
                </a:cxn>
                <a:cxn ang="0">
                  <a:pos x="69" y="733"/>
                </a:cxn>
                <a:cxn ang="0">
                  <a:pos x="58" y="732"/>
                </a:cxn>
                <a:cxn ang="0">
                  <a:pos x="53" y="721"/>
                </a:cxn>
                <a:cxn ang="0">
                  <a:pos x="70" y="591"/>
                </a:cxn>
                <a:cxn ang="0">
                  <a:pos x="64" y="495"/>
                </a:cxn>
                <a:cxn ang="0">
                  <a:pos x="47" y="412"/>
                </a:cxn>
                <a:cxn ang="0">
                  <a:pos x="26" y="330"/>
                </a:cxn>
                <a:cxn ang="0">
                  <a:pos x="1" y="236"/>
                </a:cxn>
                <a:cxn ang="0">
                  <a:pos x="0" y="202"/>
                </a:cxn>
                <a:cxn ang="0">
                  <a:pos x="2" y="73"/>
                </a:cxn>
                <a:cxn ang="0">
                  <a:pos x="13" y="52"/>
                </a:cxn>
                <a:cxn ang="0">
                  <a:pos x="28" y="35"/>
                </a:cxn>
                <a:cxn ang="0">
                  <a:pos x="46" y="21"/>
                </a:cxn>
                <a:cxn ang="0">
                  <a:pos x="65" y="11"/>
                </a:cxn>
                <a:cxn ang="0">
                  <a:pos x="108" y="0"/>
                </a:cxn>
                <a:cxn ang="0">
                  <a:pos x="158" y="0"/>
                </a:cxn>
                <a:cxn ang="0">
                  <a:pos x="239" y="24"/>
                </a:cxn>
                <a:cxn ang="0">
                  <a:pos x="274" y="43"/>
                </a:cxn>
                <a:cxn ang="0">
                  <a:pos x="310" y="71"/>
                </a:cxn>
                <a:cxn ang="0">
                  <a:pos x="343" y="108"/>
                </a:cxn>
                <a:cxn ang="0">
                  <a:pos x="368" y="145"/>
                </a:cxn>
                <a:cxn ang="0">
                  <a:pos x="389" y="184"/>
                </a:cxn>
                <a:cxn ang="0">
                  <a:pos x="413" y="227"/>
                </a:cxn>
                <a:cxn ang="0">
                  <a:pos x="432" y="328"/>
                </a:cxn>
                <a:cxn ang="0">
                  <a:pos x="427" y="376"/>
                </a:cxn>
                <a:cxn ang="0">
                  <a:pos x="416" y="423"/>
                </a:cxn>
                <a:cxn ang="0">
                  <a:pos x="381" y="627"/>
                </a:cxn>
                <a:cxn ang="0">
                  <a:pos x="374" y="637"/>
                </a:cxn>
                <a:cxn ang="0">
                  <a:pos x="365" y="628"/>
                </a:cxn>
                <a:cxn ang="0">
                  <a:pos x="365" y="628"/>
                </a:cxn>
              </a:cxnLst>
              <a:rect l="0" t="0" r="r" b="b"/>
              <a:pathLst>
                <a:path w="432" h="733">
                  <a:moveTo>
                    <a:pt x="365" y="628"/>
                  </a:moveTo>
                  <a:lnTo>
                    <a:pt x="369" y="526"/>
                  </a:lnTo>
                  <a:lnTo>
                    <a:pt x="386" y="434"/>
                  </a:lnTo>
                  <a:lnTo>
                    <a:pt x="395" y="344"/>
                  </a:lnTo>
                  <a:lnTo>
                    <a:pt x="389" y="297"/>
                  </a:lnTo>
                  <a:lnTo>
                    <a:pt x="374" y="248"/>
                  </a:lnTo>
                  <a:lnTo>
                    <a:pt x="350" y="207"/>
                  </a:lnTo>
                  <a:lnTo>
                    <a:pt x="332" y="172"/>
                  </a:lnTo>
                  <a:lnTo>
                    <a:pt x="311" y="138"/>
                  </a:lnTo>
                  <a:lnTo>
                    <a:pt x="280" y="104"/>
                  </a:lnTo>
                  <a:lnTo>
                    <a:pt x="264" y="91"/>
                  </a:lnTo>
                  <a:lnTo>
                    <a:pt x="249" y="80"/>
                  </a:lnTo>
                  <a:lnTo>
                    <a:pt x="221" y="63"/>
                  </a:lnTo>
                  <a:lnTo>
                    <a:pt x="189" y="52"/>
                  </a:lnTo>
                  <a:lnTo>
                    <a:pt x="152" y="43"/>
                  </a:lnTo>
                  <a:lnTo>
                    <a:pt x="83" y="43"/>
                  </a:lnTo>
                  <a:lnTo>
                    <a:pt x="34" y="82"/>
                  </a:lnTo>
                  <a:lnTo>
                    <a:pt x="37" y="202"/>
                  </a:lnTo>
                  <a:lnTo>
                    <a:pt x="36" y="232"/>
                  </a:lnTo>
                  <a:lnTo>
                    <a:pt x="48" y="283"/>
                  </a:lnTo>
                  <a:lnTo>
                    <a:pt x="60" y="328"/>
                  </a:lnTo>
                  <a:lnTo>
                    <a:pt x="84" y="413"/>
                  </a:lnTo>
                  <a:lnTo>
                    <a:pt x="110" y="597"/>
                  </a:lnTo>
                  <a:lnTo>
                    <a:pt x="90" y="713"/>
                  </a:lnTo>
                  <a:lnTo>
                    <a:pt x="83" y="726"/>
                  </a:lnTo>
                  <a:lnTo>
                    <a:pt x="69" y="733"/>
                  </a:lnTo>
                  <a:lnTo>
                    <a:pt x="58" y="732"/>
                  </a:lnTo>
                  <a:lnTo>
                    <a:pt x="53" y="721"/>
                  </a:lnTo>
                  <a:lnTo>
                    <a:pt x="70" y="591"/>
                  </a:lnTo>
                  <a:lnTo>
                    <a:pt x="64" y="495"/>
                  </a:lnTo>
                  <a:lnTo>
                    <a:pt x="47" y="412"/>
                  </a:lnTo>
                  <a:lnTo>
                    <a:pt x="26" y="330"/>
                  </a:lnTo>
                  <a:lnTo>
                    <a:pt x="1" y="236"/>
                  </a:lnTo>
                  <a:lnTo>
                    <a:pt x="0" y="202"/>
                  </a:lnTo>
                  <a:lnTo>
                    <a:pt x="2" y="73"/>
                  </a:lnTo>
                  <a:lnTo>
                    <a:pt x="13" y="52"/>
                  </a:lnTo>
                  <a:lnTo>
                    <a:pt x="28" y="35"/>
                  </a:lnTo>
                  <a:lnTo>
                    <a:pt x="46" y="21"/>
                  </a:lnTo>
                  <a:lnTo>
                    <a:pt x="65" y="11"/>
                  </a:lnTo>
                  <a:lnTo>
                    <a:pt x="108" y="0"/>
                  </a:lnTo>
                  <a:lnTo>
                    <a:pt x="158" y="0"/>
                  </a:lnTo>
                  <a:lnTo>
                    <a:pt x="239" y="24"/>
                  </a:lnTo>
                  <a:lnTo>
                    <a:pt x="274" y="43"/>
                  </a:lnTo>
                  <a:lnTo>
                    <a:pt x="310" y="71"/>
                  </a:lnTo>
                  <a:lnTo>
                    <a:pt x="343" y="108"/>
                  </a:lnTo>
                  <a:lnTo>
                    <a:pt x="368" y="145"/>
                  </a:lnTo>
                  <a:lnTo>
                    <a:pt x="389" y="184"/>
                  </a:lnTo>
                  <a:lnTo>
                    <a:pt x="413" y="227"/>
                  </a:lnTo>
                  <a:lnTo>
                    <a:pt x="432" y="328"/>
                  </a:lnTo>
                  <a:lnTo>
                    <a:pt x="427" y="376"/>
                  </a:lnTo>
                  <a:lnTo>
                    <a:pt x="416" y="423"/>
                  </a:lnTo>
                  <a:lnTo>
                    <a:pt x="381" y="627"/>
                  </a:lnTo>
                  <a:lnTo>
                    <a:pt x="374" y="637"/>
                  </a:lnTo>
                  <a:lnTo>
                    <a:pt x="365" y="628"/>
                  </a:lnTo>
                  <a:lnTo>
                    <a:pt x="365" y="6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3" name="Freeform 50"/>
            <p:cNvSpPr>
              <a:spLocks/>
            </p:cNvSpPr>
            <p:nvPr/>
          </p:nvSpPr>
          <p:spPr bwMode="auto">
            <a:xfrm>
              <a:off x="8329689" y="3369897"/>
              <a:ext cx="71306" cy="15369"/>
            </a:xfrm>
            <a:custGeom>
              <a:avLst/>
              <a:gdLst/>
              <a:ahLst/>
              <a:cxnLst>
                <a:cxn ang="0">
                  <a:pos x="16" y="17"/>
                </a:cxn>
                <a:cxn ang="0">
                  <a:pos x="40" y="6"/>
                </a:cxn>
                <a:cxn ang="0">
                  <a:pos x="116" y="0"/>
                </a:cxn>
                <a:cxn ang="0">
                  <a:pos x="192" y="8"/>
                </a:cxn>
                <a:cxn ang="0">
                  <a:pos x="202" y="21"/>
                </a:cxn>
                <a:cxn ang="0">
                  <a:pos x="196" y="32"/>
                </a:cxn>
                <a:cxn ang="0">
                  <a:pos x="118" y="28"/>
                </a:cxn>
                <a:cxn ang="0">
                  <a:pos x="57" y="45"/>
                </a:cxn>
                <a:cxn ang="0">
                  <a:pos x="32" y="49"/>
                </a:cxn>
                <a:cxn ang="0">
                  <a:pos x="7" y="40"/>
                </a:cxn>
                <a:cxn ang="0">
                  <a:pos x="0" y="24"/>
                </a:cxn>
                <a:cxn ang="0">
                  <a:pos x="5" y="17"/>
                </a:cxn>
                <a:cxn ang="0">
                  <a:pos x="16" y="17"/>
                </a:cxn>
                <a:cxn ang="0">
                  <a:pos x="16" y="17"/>
                </a:cxn>
              </a:cxnLst>
              <a:rect l="0" t="0" r="r" b="b"/>
              <a:pathLst>
                <a:path w="202" h="49">
                  <a:moveTo>
                    <a:pt x="16" y="17"/>
                  </a:moveTo>
                  <a:lnTo>
                    <a:pt x="40" y="6"/>
                  </a:lnTo>
                  <a:lnTo>
                    <a:pt x="116" y="0"/>
                  </a:lnTo>
                  <a:lnTo>
                    <a:pt x="192" y="8"/>
                  </a:lnTo>
                  <a:lnTo>
                    <a:pt x="202" y="21"/>
                  </a:lnTo>
                  <a:lnTo>
                    <a:pt x="196" y="32"/>
                  </a:lnTo>
                  <a:lnTo>
                    <a:pt x="118" y="28"/>
                  </a:lnTo>
                  <a:lnTo>
                    <a:pt x="57" y="45"/>
                  </a:lnTo>
                  <a:lnTo>
                    <a:pt x="32" y="49"/>
                  </a:lnTo>
                  <a:lnTo>
                    <a:pt x="7" y="40"/>
                  </a:lnTo>
                  <a:lnTo>
                    <a:pt x="0" y="24"/>
                  </a:lnTo>
                  <a:lnTo>
                    <a:pt x="5" y="17"/>
                  </a:lnTo>
                  <a:lnTo>
                    <a:pt x="16" y="17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4" name="Freeform 51"/>
            <p:cNvSpPr>
              <a:spLocks/>
            </p:cNvSpPr>
            <p:nvPr/>
          </p:nvSpPr>
          <p:spPr bwMode="auto">
            <a:xfrm>
              <a:off x="8223428" y="3426644"/>
              <a:ext cx="219512" cy="276641"/>
            </a:xfrm>
            <a:custGeom>
              <a:avLst/>
              <a:gdLst/>
              <a:ahLst/>
              <a:cxnLst>
                <a:cxn ang="0">
                  <a:pos x="618" y="17"/>
                </a:cxn>
                <a:cxn ang="0">
                  <a:pos x="437" y="39"/>
                </a:cxn>
                <a:cxn ang="0">
                  <a:pos x="353" y="60"/>
                </a:cxn>
                <a:cxn ang="0">
                  <a:pos x="310" y="75"/>
                </a:cxn>
                <a:cxn ang="0">
                  <a:pos x="263" y="94"/>
                </a:cxn>
                <a:cxn ang="0">
                  <a:pos x="162" y="132"/>
                </a:cxn>
                <a:cxn ang="0">
                  <a:pos x="71" y="185"/>
                </a:cxn>
                <a:cxn ang="0">
                  <a:pos x="47" y="250"/>
                </a:cxn>
                <a:cxn ang="0">
                  <a:pos x="57" y="270"/>
                </a:cxn>
                <a:cxn ang="0">
                  <a:pos x="75" y="286"/>
                </a:cxn>
                <a:cxn ang="0">
                  <a:pos x="100" y="347"/>
                </a:cxn>
                <a:cxn ang="0">
                  <a:pos x="83" y="370"/>
                </a:cxn>
                <a:cxn ang="0">
                  <a:pos x="64" y="392"/>
                </a:cxn>
                <a:cxn ang="0">
                  <a:pos x="21" y="464"/>
                </a:cxn>
                <a:cxn ang="0">
                  <a:pos x="21" y="486"/>
                </a:cxn>
                <a:cxn ang="0">
                  <a:pos x="32" y="503"/>
                </a:cxn>
                <a:cxn ang="0">
                  <a:pos x="64" y="539"/>
                </a:cxn>
                <a:cxn ang="0">
                  <a:pos x="104" y="581"/>
                </a:cxn>
                <a:cxn ang="0">
                  <a:pos x="116" y="629"/>
                </a:cxn>
                <a:cxn ang="0">
                  <a:pos x="102" y="675"/>
                </a:cxn>
                <a:cxn ang="0">
                  <a:pos x="75" y="775"/>
                </a:cxn>
                <a:cxn ang="0">
                  <a:pos x="91" y="796"/>
                </a:cxn>
                <a:cxn ang="0">
                  <a:pos x="111" y="814"/>
                </a:cxn>
                <a:cxn ang="0">
                  <a:pos x="146" y="868"/>
                </a:cxn>
                <a:cxn ang="0">
                  <a:pos x="160" y="895"/>
                </a:cxn>
                <a:cxn ang="0">
                  <a:pos x="179" y="924"/>
                </a:cxn>
                <a:cxn ang="0">
                  <a:pos x="176" y="935"/>
                </a:cxn>
                <a:cxn ang="0">
                  <a:pos x="164" y="934"/>
                </a:cxn>
                <a:cxn ang="0">
                  <a:pos x="144" y="905"/>
                </a:cxn>
                <a:cxn ang="0">
                  <a:pos x="126" y="883"/>
                </a:cxn>
                <a:cxn ang="0">
                  <a:pos x="107" y="860"/>
                </a:cxn>
                <a:cxn ang="0">
                  <a:pos x="88" y="833"/>
                </a:cxn>
                <a:cxn ang="0">
                  <a:pos x="46" y="783"/>
                </a:cxn>
                <a:cxn ang="0">
                  <a:pos x="50" y="735"/>
                </a:cxn>
                <a:cxn ang="0">
                  <a:pos x="63" y="693"/>
                </a:cxn>
                <a:cxn ang="0">
                  <a:pos x="70" y="652"/>
                </a:cxn>
                <a:cxn ang="0">
                  <a:pos x="59" y="609"/>
                </a:cxn>
                <a:cxn ang="0">
                  <a:pos x="21" y="570"/>
                </a:cxn>
                <a:cxn ang="0">
                  <a:pos x="0" y="516"/>
                </a:cxn>
                <a:cxn ang="0">
                  <a:pos x="5" y="456"/>
                </a:cxn>
                <a:cxn ang="0">
                  <a:pos x="49" y="384"/>
                </a:cxn>
                <a:cxn ang="0">
                  <a:pos x="64" y="342"/>
                </a:cxn>
                <a:cxn ang="0">
                  <a:pos x="44" y="307"/>
                </a:cxn>
                <a:cxn ang="0">
                  <a:pos x="31" y="281"/>
                </a:cxn>
                <a:cxn ang="0">
                  <a:pos x="28" y="249"/>
                </a:cxn>
                <a:cxn ang="0">
                  <a:pos x="55" y="178"/>
                </a:cxn>
                <a:cxn ang="0">
                  <a:pos x="74" y="153"/>
                </a:cxn>
                <a:cxn ang="0">
                  <a:pos x="94" y="133"/>
                </a:cxn>
                <a:cxn ang="0">
                  <a:pos x="117" y="116"/>
                </a:cxn>
                <a:cxn ang="0">
                  <a:pos x="146" y="102"/>
                </a:cxn>
                <a:cxn ang="0">
                  <a:pos x="199" y="86"/>
                </a:cxn>
                <a:cxn ang="0">
                  <a:pos x="253" y="73"/>
                </a:cxn>
                <a:cxn ang="0">
                  <a:pos x="301" y="54"/>
                </a:cxn>
                <a:cxn ang="0">
                  <a:pos x="345" y="39"/>
                </a:cxn>
                <a:cxn ang="0">
                  <a:pos x="431" y="21"/>
                </a:cxn>
                <a:cxn ang="0">
                  <a:pos x="617" y="0"/>
                </a:cxn>
                <a:cxn ang="0">
                  <a:pos x="627" y="7"/>
                </a:cxn>
                <a:cxn ang="0">
                  <a:pos x="618" y="17"/>
                </a:cxn>
                <a:cxn ang="0">
                  <a:pos x="618" y="17"/>
                </a:cxn>
              </a:cxnLst>
              <a:rect l="0" t="0" r="r" b="b"/>
              <a:pathLst>
                <a:path w="627" h="935">
                  <a:moveTo>
                    <a:pt x="618" y="17"/>
                  </a:moveTo>
                  <a:lnTo>
                    <a:pt x="437" y="39"/>
                  </a:lnTo>
                  <a:lnTo>
                    <a:pt x="353" y="60"/>
                  </a:lnTo>
                  <a:lnTo>
                    <a:pt x="310" y="75"/>
                  </a:lnTo>
                  <a:lnTo>
                    <a:pt x="263" y="94"/>
                  </a:lnTo>
                  <a:lnTo>
                    <a:pt x="162" y="132"/>
                  </a:lnTo>
                  <a:lnTo>
                    <a:pt x="71" y="185"/>
                  </a:lnTo>
                  <a:lnTo>
                    <a:pt x="47" y="250"/>
                  </a:lnTo>
                  <a:lnTo>
                    <a:pt x="57" y="270"/>
                  </a:lnTo>
                  <a:lnTo>
                    <a:pt x="75" y="286"/>
                  </a:lnTo>
                  <a:lnTo>
                    <a:pt x="100" y="347"/>
                  </a:lnTo>
                  <a:lnTo>
                    <a:pt x="83" y="370"/>
                  </a:lnTo>
                  <a:lnTo>
                    <a:pt x="64" y="392"/>
                  </a:lnTo>
                  <a:lnTo>
                    <a:pt x="21" y="464"/>
                  </a:lnTo>
                  <a:lnTo>
                    <a:pt x="21" y="486"/>
                  </a:lnTo>
                  <a:lnTo>
                    <a:pt x="32" y="503"/>
                  </a:lnTo>
                  <a:lnTo>
                    <a:pt x="64" y="539"/>
                  </a:lnTo>
                  <a:lnTo>
                    <a:pt x="104" y="581"/>
                  </a:lnTo>
                  <a:lnTo>
                    <a:pt x="116" y="629"/>
                  </a:lnTo>
                  <a:lnTo>
                    <a:pt x="102" y="675"/>
                  </a:lnTo>
                  <a:lnTo>
                    <a:pt x="75" y="775"/>
                  </a:lnTo>
                  <a:lnTo>
                    <a:pt x="91" y="796"/>
                  </a:lnTo>
                  <a:lnTo>
                    <a:pt x="111" y="814"/>
                  </a:lnTo>
                  <a:lnTo>
                    <a:pt x="146" y="868"/>
                  </a:lnTo>
                  <a:lnTo>
                    <a:pt x="160" y="895"/>
                  </a:lnTo>
                  <a:lnTo>
                    <a:pt x="179" y="924"/>
                  </a:lnTo>
                  <a:lnTo>
                    <a:pt x="176" y="935"/>
                  </a:lnTo>
                  <a:lnTo>
                    <a:pt x="164" y="934"/>
                  </a:lnTo>
                  <a:lnTo>
                    <a:pt x="144" y="905"/>
                  </a:lnTo>
                  <a:lnTo>
                    <a:pt x="126" y="883"/>
                  </a:lnTo>
                  <a:lnTo>
                    <a:pt x="107" y="860"/>
                  </a:lnTo>
                  <a:lnTo>
                    <a:pt x="88" y="833"/>
                  </a:lnTo>
                  <a:lnTo>
                    <a:pt x="46" y="783"/>
                  </a:lnTo>
                  <a:lnTo>
                    <a:pt x="50" y="735"/>
                  </a:lnTo>
                  <a:lnTo>
                    <a:pt x="63" y="693"/>
                  </a:lnTo>
                  <a:lnTo>
                    <a:pt x="70" y="652"/>
                  </a:lnTo>
                  <a:lnTo>
                    <a:pt x="59" y="609"/>
                  </a:lnTo>
                  <a:lnTo>
                    <a:pt x="21" y="570"/>
                  </a:lnTo>
                  <a:lnTo>
                    <a:pt x="0" y="516"/>
                  </a:lnTo>
                  <a:lnTo>
                    <a:pt x="5" y="456"/>
                  </a:lnTo>
                  <a:lnTo>
                    <a:pt x="49" y="384"/>
                  </a:lnTo>
                  <a:lnTo>
                    <a:pt x="64" y="342"/>
                  </a:lnTo>
                  <a:lnTo>
                    <a:pt x="44" y="307"/>
                  </a:lnTo>
                  <a:lnTo>
                    <a:pt x="31" y="281"/>
                  </a:lnTo>
                  <a:lnTo>
                    <a:pt x="28" y="249"/>
                  </a:lnTo>
                  <a:lnTo>
                    <a:pt x="55" y="178"/>
                  </a:lnTo>
                  <a:lnTo>
                    <a:pt x="74" y="153"/>
                  </a:lnTo>
                  <a:lnTo>
                    <a:pt x="94" y="133"/>
                  </a:lnTo>
                  <a:lnTo>
                    <a:pt x="117" y="116"/>
                  </a:lnTo>
                  <a:lnTo>
                    <a:pt x="146" y="102"/>
                  </a:lnTo>
                  <a:lnTo>
                    <a:pt x="199" y="86"/>
                  </a:lnTo>
                  <a:lnTo>
                    <a:pt x="253" y="73"/>
                  </a:lnTo>
                  <a:lnTo>
                    <a:pt x="301" y="54"/>
                  </a:lnTo>
                  <a:lnTo>
                    <a:pt x="345" y="39"/>
                  </a:lnTo>
                  <a:lnTo>
                    <a:pt x="431" y="21"/>
                  </a:lnTo>
                  <a:lnTo>
                    <a:pt x="617" y="0"/>
                  </a:lnTo>
                  <a:lnTo>
                    <a:pt x="627" y="7"/>
                  </a:lnTo>
                  <a:lnTo>
                    <a:pt x="618" y="17"/>
                  </a:lnTo>
                  <a:lnTo>
                    <a:pt x="6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5" name="Freeform 52"/>
            <p:cNvSpPr>
              <a:spLocks/>
            </p:cNvSpPr>
            <p:nvPr/>
          </p:nvSpPr>
          <p:spPr bwMode="auto">
            <a:xfrm>
              <a:off x="8277957" y="3721019"/>
              <a:ext cx="39149" cy="26009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28" y="29"/>
                </a:cxn>
                <a:cxn ang="0">
                  <a:pos x="47" y="44"/>
                </a:cxn>
                <a:cxn ang="0">
                  <a:pos x="77" y="58"/>
                </a:cxn>
                <a:cxn ang="0">
                  <a:pos x="108" y="72"/>
                </a:cxn>
                <a:cxn ang="0">
                  <a:pos x="114" y="83"/>
                </a:cxn>
                <a:cxn ang="0">
                  <a:pos x="103" y="88"/>
                </a:cxn>
                <a:cxn ang="0">
                  <a:pos x="35" y="68"/>
                </a:cxn>
                <a:cxn ang="0">
                  <a:pos x="10" y="4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114" h="88">
                  <a:moveTo>
                    <a:pt x="18" y="8"/>
                  </a:moveTo>
                  <a:lnTo>
                    <a:pt x="28" y="29"/>
                  </a:lnTo>
                  <a:lnTo>
                    <a:pt x="47" y="44"/>
                  </a:lnTo>
                  <a:lnTo>
                    <a:pt x="77" y="58"/>
                  </a:lnTo>
                  <a:lnTo>
                    <a:pt x="108" y="72"/>
                  </a:lnTo>
                  <a:lnTo>
                    <a:pt x="114" y="83"/>
                  </a:lnTo>
                  <a:lnTo>
                    <a:pt x="103" y="88"/>
                  </a:lnTo>
                  <a:lnTo>
                    <a:pt x="35" y="68"/>
                  </a:lnTo>
                  <a:lnTo>
                    <a:pt x="10" y="4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6" name="Freeform 53"/>
            <p:cNvSpPr>
              <a:spLocks/>
            </p:cNvSpPr>
            <p:nvPr/>
          </p:nvSpPr>
          <p:spPr bwMode="auto">
            <a:xfrm>
              <a:off x="8324096" y="3713926"/>
              <a:ext cx="135622" cy="46107"/>
            </a:xfrm>
            <a:custGeom>
              <a:avLst/>
              <a:gdLst/>
              <a:ahLst/>
              <a:cxnLst>
                <a:cxn ang="0">
                  <a:pos x="9" y="142"/>
                </a:cxn>
                <a:cxn ang="0">
                  <a:pos x="136" y="121"/>
                </a:cxn>
                <a:cxn ang="0">
                  <a:pos x="258" y="86"/>
                </a:cxn>
                <a:cxn ang="0">
                  <a:pos x="328" y="62"/>
                </a:cxn>
                <a:cxn ang="0">
                  <a:pos x="373" y="4"/>
                </a:cxn>
                <a:cxn ang="0">
                  <a:pos x="384" y="0"/>
                </a:cxn>
                <a:cxn ang="0">
                  <a:pos x="389" y="12"/>
                </a:cxn>
                <a:cxn ang="0">
                  <a:pos x="373" y="52"/>
                </a:cxn>
                <a:cxn ang="0">
                  <a:pos x="353" y="91"/>
                </a:cxn>
                <a:cxn ang="0">
                  <a:pos x="313" y="107"/>
                </a:cxn>
                <a:cxn ang="0">
                  <a:pos x="273" y="121"/>
                </a:cxn>
                <a:cxn ang="0">
                  <a:pos x="239" y="132"/>
                </a:cxn>
                <a:cxn ang="0">
                  <a:pos x="207" y="141"/>
                </a:cxn>
                <a:cxn ang="0">
                  <a:pos x="145" y="149"/>
                </a:cxn>
                <a:cxn ang="0">
                  <a:pos x="12" y="160"/>
                </a:cxn>
                <a:cxn ang="0">
                  <a:pos x="0" y="152"/>
                </a:cxn>
                <a:cxn ang="0">
                  <a:pos x="9" y="142"/>
                </a:cxn>
                <a:cxn ang="0">
                  <a:pos x="9" y="142"/>
                </a:cxn>
              </a:cxnLst>
              <a:rect l="0" t="0" r="r" b="b"/>
              <a:pathLst>
                <a:path w="389" h="160">
                  <a:moveTo>
                    <a:pt x="9" y="142"/>
                  </a:moveTo>
                  <a:lnTo>
                    <a:pt x="136" y="121"/>
                  </a:lnTo>
                  <a:lnTo>
                    <a:pt x="258" y="86"/>
                  </a:lnTo>
                  <a:lnTo>
                    <a:pt x="328" y="62"/>
                  </a:lnTo>
                  <a:lnTo>
                    <a:pt x="373" y="4"/>
                  </a:lnTo>
                  <a:lnTo>
                    <a:pt x="384" y="0"/>
                  </a:lnTo>
                  <a:lnTo>
                    <a:pt x="389" y="12"/>
                  </a:lnTo>
                  <a:lnTo>
                    <a:pt x="373" y="52"/>
                  </a:lnTo>
                  <a:lnTo>
                    <a:pt x="353" y="91"/>
                  </a:lnTo>
                  <a:lnTo>
                    <a:pt x="313" y="107"/>
                  </a:lnTo>
                  <a:lnTo>
                    <a:pt x="273" y="121"/>
                  </a:lnTo>
                  <a:lnTo>
                    <a:pt x="239" y="132"/>
                  </a:lnTo>
                  <a:lnTo>
                    <a:pt x="207" y="141"/>
                  </a:lnTo>
                  <a:lnTo>
                    <a:pt x="145" y="149"/>
                  </a:lnTo>
                  <a:lnTo>
                    <a:pt x="12" y="160"/>
                  </a:lnTo>
                  <a:lnTo>
                    <a:pt x="0" y="152"/>
                  </a:lnTo>
                  <a:lnTo>
                    <a:pt x="9" y="142"/>
                  </a:lnTo>
                  <a:lnTo>
                    <a:pt x="9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7" name="Freeform 54"/>
            <p:cNvSpPr>
              <a:spLocks/>
            </p:cNvSpPr>
            <p:nvPr/>
          </p:nvSpPr>
          <p:spPr bwMode="auto">
            <a:xfrm>
              <a:off x="8352059" y="3663090"/>
              <a:ext cx="137020" cy="2364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5" y="21"/>
                </a:cxn>
                <a:cxn ang="0">
                  <a:pos x="133" y="35"/>
                </a:cxn>
                <a:cxn ang="0">
                  <a:pos x="258" y="18"/>
                </a:cxn>
                <a:cxn ang="0">
                  <a:pos x="317" y="9"/>
                </a:cxn>
                <a:cxn ang="0">
                  <a:pos x="384" y="5"/>
                </a:cxn>
                <a:cxn ang="0">
                  <a:pos x="392" y="14"/>
                </a:cxn>
                <a:cxn ang="0">
                  <a:pos x="384" y="22"/>
                </a:cxn>
                <a:cxn ang="0">
                  <a:pos x="317" y="31"/>
                </a:cxn>
                <a:cxn ang="0">
                  <a:pos x="259" y="50"/>
                </a:cxn>
                <a:cxn ang="0">
                  <a:pos x="201" y="71"/>
                </a:cxn>
                <a:cxn ang="0">
                  <a:pos x="134" y="82"/>
                </a:cxn>
                <a:cxn ang="0">
                  <a:pos x="85" y="77"/>
                </a:cxn>
                <a:cxn ang="0">
                  <a:pos x="38" y="61"/>
                </a:cxn>
                <a:cxn ang="0">
                  <a:pos x="22" y="36"/>
                </a:cxn>
                <a:cxn ang="0">
                  <a:pos x="5" y="16"/>
                </a:cxn>
                <a:cxn ang="0">
                  <a:pos x="0" y="4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392" h="82">
                  <a:moveTo>
                    <a:pt x="12" y="0"/>
                  </a:moveTo>
                  <a:lnTo>
                    <a:pt x="65" y="21"/>
                  </a:lnTo>
                  <a:lnTo>
                    <a:pt x="133" y="35"/>
                  </a:lnTo>
                  <a:lnTo>
                    <a:pt x="258" y="18"/>
                  </a:lnTo>
                  <a:lnTo>
                    <a:pt x="317" y="9"/>
                  </a:lnTo>
                  <a:lnTo>
                    <a:pt x="384" y="5"/>
                  </a:lnTo>
                  <a:lnTo>
                    <a:pt x="392" y="14"/>
                  </a:lnTo>
                  <a:lnTo>
                    <a:pt x="384" y="22"/>
                  </a:lnTo>
                  <a:lnTo>
                    <a:pt x="317" y="31"/>
                  </a:lnTo>
                  <a:lnTo>
                    <a:pt x="259" y="50"/>
                  </a:lnTo>
                  <a:lnTo>
                    <a:pt x="201" y="71"/>
                  </a:lnTo>
                  <a:lnTo>
                    <a:pt x="134" y="82"/>
                  </a:lnTo>
                  <a:lnTo>
                    <a:pt x="85" y="77"/>
                  </a:lnTo>
                  <a:lnTo>
                    <a:pt x="38" y="61"/>
                  </a:lnTo>
                  <a:lnTo>
                    <a:pt x="22" y="36"/>
                  </a:lnTo>
                  <a:lnTo>
                    <a:pt x="5" y="16"/>
                  </a:lnTo>
                  <a:lnTo>
                    <a:pt x="0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8" name="Freeform 55"/>
            <p:cNvSpPr>
              <a:spLocks/>
            </p:cNvSpPr>
            <p:nvPr/>
          </p:nvSpPr>
          <p:spPr bwMode="auto">
            <a:xfrm>
              <a:off x="8321300" y="3583880"/>
              <a:ext cx="145409" cy="18916"/>
            </a:xfrm>
            <a:custGeom>
              <a:avLst/>
              <a:gdLst/>
              <a:ahLst/>
              <a:cxnLst>
                <a:cxn ang="0">
                  <a:pos x="11" y="24"/>
                </a:cxn>
                <a:cxn ang="0">
                  <a:pos x="79" y="26"/>
                </a:cxn>
                <a:cxn ang="0">
                  <a:pos x="147" y="13"/>
                </a:cxn>
                <a:cxn ang="0">
                  <a:pos x="216" y="2"/>
                </a:cxn>
                <a:cxn ang="0">
                  <a:pos x="277" y="0"/>
                </a:cxn>
                <a:cxn ang="0">
                  <a:pos x="406" y="1"/>
                </a:cxn>
                <a:cxn ang="0">
                  <a:pos x="415" y="8"/>
                </a:cxn>
                <a:cxn ang="0">
                  <a:pos x="406" y="18"/>
                </a:cxn>
                <a:cxn ang="0">
                  <a:pos x="283" y="33"/>
                </a:cxn>
                <a:cxn ang="0">
                  <a:pos x="226" y="48"/>
                </a:cxn>
                <a:cxn ang="0">
                  <a:pos x="159" y="64"/>
                </a:cxn>
                <a:cxn ang="0">
                  <a:pos x="84" y="61"/>
                </a:cxn>
                <a:cxn ang="0">
                  <a:pos x="7" y="42"/>
                </a:cxn>
                <a:cxn ang="0">
                  <a:pos x="0" y="31"/>
                </a:cxn>
                <a:cxn ang="0">
                  <a:pos x="11" y="24"/>
                </a:cxn>
                <a:cxn ang="0">
                  <a:pos x="11" y="24"/>
                </a:cxn>
              </a:cxnLst>
              <a:rect l="0" t="0" r="r" b="b"/>
              <a:pathLst>
                <a:path w="415" h="64">
                  <a:moveTo>
                    <a:pt x="11" y="24"/>
                  </a:moveTo>
                  <a:lnTo>
                    <a:pt x="79" y="26"/>
                  </a:lnTo>
                  <a:lnTo>
                    <a:pt x="147" y="13"/>
                  </a:lnTo>
                  <a:lnTo>
                    <a:pt x="216" y="2"/>
                  </a:lnTo>
                  <a:lnTo>
                    <a:pt x="277" y="0"/>
                  </a:lnTo>
                  <a:lnTo>
                    <a:pt x="406" y="1"/>
                  </a:lnTo>
                  <a:lnTo>
                    <a:pt x="415" y="8"/>
                  </a:lnTo>
                  <a:lnTo>
                    <a:pt x="406" y="18"/>
                  </a:lnTo>
                  <a:lnTo>
                    <a:pt x="283" y="33"/>
                  </a:lnTo>
                  <a:lnTo>
                    <a:pt x="226" y="48"/>
                  </a:lnTo>
                  <a:lnTo>
                    <a:pt x="159" y="64"/>
                  </a:lnTo>
                  <a:lnTo>
                    <a:pt x="84" y="61"/>
                  </a:lnTo>
                  <a:lnTo>
                    <a:pt x="7" y="42"/>
                  </a:lnTo>
                  <a:lnTo>
                    <a:pt x="0" y="31"/>
                  </a:lnTo>
                  <a:lnTo>
                    <a:pt x="11" y="24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89" name="Freeform 56"/>
            <p:cNvSpPr>
              <a:spLocks/>
            </p:cNvSpPr>
            <p:nvPr/>
          </p:nvSpPr>
          <p:spPr bwMode="auto">
            <a:xfrm>
              <a:off x="8304522" y="3501124"/>
              <a:ext cx="180363" cy="27191"/>
            </a:xfrm>
            <a:custGeom>
              <a:avLst/>
              <a:gdLst/>
              <a:ahLst/>
              <a:cxnLst>
                <a:cxn ang="0">
                  <a:pos x="11" y="41"/>
                </a:cxn>
                <a:cxn ang="0">
                  <a:pos x="81" y="43"/>
                </a:cxn>
                <a:cxn ang="0">
                  <a:pos x="123" y="43"/>
                </a:cxn>
                <a:cxn ang="0">
                  <a:pos x="164" y="37"/>
                </a:cxn>
                <a:cxn ang="0">
                  <a:pos x="211" y="25"/>
                </a:cxn>
                <a:cxn ang="0">
                  <a:pos x="253" y="16"/>
                </a:cxn>
                <a:cxn ang="0">
                  <a:pos x="332" y="7"/>
                </a:cxn>
                <a:cxn ang="0">
                  <a:pos x="504" y="0"/>
                </a:cxn>
                <a:cxn ang="0">
                  <a:pos x="514" y="7"/>
                </a:cxn>
                <a:cxn ang="0">
                  <a:pos x="506" y="16"/>
                </a:cxn>
                <a:cxn ang="0">
                  <a:pos x="339" y="41"/>
                </a:cxn>
                <a:cxn ang="0">
                  <a:pos x="261" y="61"/>
                </a:cxn>
                <a:cxn ang="0">
                  <a:pos x="221" y="72"/>
                </a:cxn>
                <a:cxn ang="0">
                  <a:pos x="175" y="85"/>
                </a:cxn>
                <a:cxn ang="0">
                  <a:pos x="123" y="93"/>
                </a:cxn>
                <a:cxn ang="0">
                  <a:pos x="71" y="93"/>
                </a:cxn>
                <a:cxn ang="0">
                  <a:pos x="38" y="75"/>
                </a:cxn>
                <a:cxn ang="0">
                  <a:pos x="23" y="65"/>
                </a:cxn>
                <a:cxn ang="0">
                  <a:pos x="6" y="57"/>
                </a:cxn>
                <a:cxn ang="0">
                  <a:pos x="0" y="46"/>
                </a:cxn>
                <a:cxn ang="0">
                  <a:pos x="11" y="41"/>
                </a:cxn>
                <a:cxn ang="0">
                  <a:pos x="11" y="41"/>
                </a:cxn>
              </a:cxnLst>
              <a:rect l="0" t="0" r="r" b="b"/>
              <a:pathLst>
                <a:path w="514" h="93">
                  <a:moveTo>
                    <a:pt x="11" y="41"/>
                  </a:moveTo>
                  <a:lnTo>
                    <a:pt x="81" y="43"/>
                  </a:lnTo>
                  <a:lnTo>
                    <a:pt x="123" y="43"/>
                  </a:lnTo>
                  <a:lnTo>
                    <a:pt x="164" y="37"/>
                  </a:lnTo>
                  <a:lnTo>
                    <a:pt x="211" y="25"/>
                  </a:lnTo>
                  <a:lnTo>
                    <a:pt x="253" y="16"/>
                  </a:lnTo>
                  <a:lnTo>
                    <a:pt x="332" y="7"/>
                  </a:lnTo>
                  <a:lnTo>
                    <a:pt x="504" y="0"/>
                  </a:lnTo>
                  <a:lnTo>
                    <a:pt x="514" y="7"/>
                  </a:lnTo>
                  <a:lnTo>
                    <a:pt x="506" y="16"/>
                  </a:lnTo>
                  <a:lnTo>
                    <a:pt x="339" y="41"/>
                  </a:lnTo>
                  <a:lnTo>
                    <a:pt x="261" y="61"/>
                  </a:lnTo>
                  <a:lnTo>
                    <a:pt x="221" y="72"/>
                  </a:lnTo>
                  <a:lnTo>
                    <a:pt x="175" y="85"/>
                  </a:lnTo>
                  <a:lnTo>
                    <a:pt x="123" y="93"/>
                  </a:lnTo>
                  <a:lnTo>
                    <a:pt x="71" y="93"/>
                  </a:lnTo>
                  <a:lnTo>
                    <a:pt x="38" y="75"/>
                  </a:lnTo>
                  <a:lnTo>
                    <a:pt x="23" y="65"/>
                  </a:lnTo>
                  <a:lnTo>
                    <a:pt x="6" y="57"/>
                  </a:lnTo>
                  <a:lnTo>
                    <a:pt x="0" y="46"/>
                  </a:lnTo>
                  <a:lnTo>
                    <a:pt x="11" y="41"/>
                  </a:lnTo>
                  <a:lnTo>
                    <a:pt x="11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0" name="Freeform 57"/>
            <p:cNvSpPr>
              <a:spLocks/>
            </p:cNvSpPr>
            <p:nvPr/>
          </p:nvSpPr>
          <p:spPr bwMode="auto">
            <a:xfrm>
              <a:off x="8462514" y="3442013"/>
              <a:ext cx="23769" cy="40196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42" y="33"/>
                </a:cxn>
                <a:cxn ang="0">
                  <a:pos x="70" y="65"/>
                </a:cxn>
                <a:cxn ang="0">
                  <a:pos x="67" y="125"/>
                </a:cxn>
                <a:cxn ang="0">
                  <a:pos x="58" y="133"/>
                </a:cxn>
                <a:cxn ang="0">
                  <a:pos x="49" y="125"/>
                </a:cxn>
                <a:cxn ang="0">
                  <a:pos x="39" y="76"/>
                </a:cxn>
                <a:cxn ang="0">
                  <a:pos x="0" y="11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5" y="2"/>
                </a:cxn>
              </a:cxnLst>
              <a:rect l="0" t="0" r="r" b="b"/>
              <a:pathLst>
                <a:path w="70" h="133">
                  <a:moveTo>
                    <a:pt x="15" y="2"/>
                  </a:moveTo>
                  <a:lnTo>
                    <a:pt x="42" y="33"/>
                  </a:lnTo>
                  <a:lnTo>
                    <a:pt x="70" y="65"/>
                  </a:lnTo>
                  <a:lnTo>
                    <a:pt x="67" y="125"/>
                  </a:lnTo>
                  <a:lnTo>
                    <a:pt x="58" y="133"/>
                  </a:lnTo>
                  <a:lnTo>
                    <a:pt x="49" y="125"/>
                  </a:lnTo>
                  <a:lnTo>
                    <a:pt x="39" y="76"/>
                  </a:lnTo>
                  <a:lnTo>
                    <a:pt x="0" y="11"/>
                  </a:lnTo>
                  <a:lnTo>
                    <a:pt x="3" y="0"/>
                  </a:lnTo>
                  <a:lnTo>
                    <a:pt x="15" y="2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1" name="Freeform 58"/>
            <p:cNvSpPr>
              <a:spLocks/>
            </p:cNvSpPr>
            <p:nvPr/>
          </p:nvSpPr>
          <p:spPr bwMode="auto">
            <a:xfrm>
              <a:off x="8475098" y="3430191"/>
              <a:ext cx="67112" cy="112312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6" y="53"/>
                </a:cxn>
                <a:cxn ang="0">
                  <a:pos x="84" y="84"/>
                </a:cxn>
                <a:cxn ang="0">
                  <a:pos x="105" y="117"/>
                </a:cxn>
                <a:cxn ang="0">
                  <a:pos x="120" y="137"/>
                </a:cxn>
                <a:cxn ang="0">
                  <a:pos x="134" y="156"/>
                </a:cxn>
                <a:cxn ang="0">
                  <a:pos x="162" y="189"/>
                </a:cxn>
                <a:cxn ang="0">
                  <a:pos x="194" y="268"/>
                </a:cxn>
                <a:cxn ang="0">
                  <a:pos x="193" y="342"/>
                </a:cxn>
                <a:cxn ang="0">
                  <a:pos x="183" y="355"/>
                </a:cxn>
                <a:cxn ang="0">
                  <a:pos x="174" y="370"/>
                </a:cxn>
                <a:cxn ang="0">
                  <a:pos x="164" y="378"/>
                </a:cxn>
                <a:cxn ang="0">
                  <a:pos x="157" y="368"/>
                </a:cxn>
                <a:cxn ang="0">
                  <a:pos x="152" y="337"/>
                </a:cxn>
                <a:cxn ang="0">
                  <a:pos x="152" y="318"/>
                </a:cxn>
                <a:cxn ang="0">
                  <a:pos x="152" y="311"/>
                </a:cxn>
                <a:cxn ang="0">
                  <a:pos x="152" y="302"/>
                </a:cxn>
                <a:cxn ang="0">
                  <a:pos x="152" y="295"/>
                </a:cxn>
                <a:cxn ang="0">
                  <a:pos x="152" y="288"/>
                </a:cxn>
                <a:cxn ang="0">
                  <a:pos x="152" y="269"/>
                </a:cxn>
                <a:cxn ang="0">
                  <a:pos x="146" y="228"/>
                </a:cxn>
                <a:cxn ang="0">
                  <a:pos x="132" y="194"/>
                </a:cxn>
                <a:cxn ang="0">
                  <a:pos x="114" y="162"/>
                </a:cxn>
                <a:cxn ang="0">
                  <a:pos x="90" y="126"/>
                </a:cxn>
                <a:cxn ang="0">
                  <a:pos x="52" y="66"/>
                </a:cxn>
                <a:cxn ang="0">
                  <a:pos x="32" y="38"/>
                </a:cxn>
                <a:cxn ang="0">
                  <a:pos x="3" y="14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94" h="378">
                  <a:moveTo>
                    <a:pt x="13" y="0"/>
                  </a:moveTo>
                  <a:lnTo>
                    <a:pt x="66" y="53"/>
                  </a:lnTo>
                  <a:lnTo>
                    <a:pt x="84" y="84"/>
                  </a:lnTo>
                  <a:lnTo>
                    <a:pt x="105" y="117"/>
                  </a:lnTo>
                  <a:lnTo>
                    <a:pt x="120" y="137"/>
                  </a:lnTo>
                  <a:lnTo>
                    <a:pt x="134" y="156"/>
                  </a:lnTo>
                  <a:lnTo>
                    <a:pt x="162" y="189"/>
                  </a:lnTo>
                  <a:lnTo>
                    <a:pt x="194" y="268"/>
                  </a:lnTo>
                  <a:lnTo>
                    <a:pt x="193" y="342"/>
                  </a:lnTo>
                  <a:lnTo>
                    <a:pt x="183" y="355"/>
                  </a:lnTo>
                  <a:lnTo>
                    <a:pt x="174" y="370"/>
                  </a:lnTo>
                  <a:lnTo>
                    <a:pt x="164" y="378"/>
                  </a:lnTo>
                  <a:lnTo>
                    <a:pt x="157" y="368"/>
                  </a:lnTo>
                  <a:lnTo>
                    <a:pt x="152" y="337"/>
                  </a:lnTo>
                  <a:lnTo>
                    <a:pt x="152" y="318"/>
                  </a:lnTo>
                  <a:lnTo>
                    <a:pt x="152" y="311"/>
                  </a:lnTo>
                  <a:lnTo>
                    <a:pt x="152" y="302"/>
                  </a:lnTo>
                  <a:lnTo>
                    <a:pt x="152" y="295"/>
                  </a:lnTo>
                  <a:lnTo>
                    <a:pt x="152" y="288"/>
                  </a:lnTo>
                  <a:lnTo>
                    <a:pt x="152" y="269"/>
                  </a:lnTo>
                  <a:lnTo>
                    <a:pt x="146" y="228"/>
                  </a:lnTo>
                  <a:lnTo>
                    <a:pt x="132" y="194"/>
                  </a:lnTo>
                  <a:lnTo>
                    <a:pt x="114" y="162"/>
                  </a:lnTo>
                  <a:lnTo>
                    <a:pt x="90" y="126"/>
                  </a:lnTo>
                  <a:lnTo>
                    <a:pt x="52" y="66"/>
                  </a:lnTo>
                  <a:lnTo>
                    <a:pt x="32" y="38"/>
                  </a:lnTo>
                  <a:lnTo>
                    <a:pt x="3" y="14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2" name="Freeform 59"/>
            <p:cNvSpPr>
              <a:spLocks/>
            </p:cNvSpPr>
            <p:nvPr/>
          </p:nvSpPr>
          <p:spPr bwMode="auto">
            <a:xfrm>
              <a:off x="8497469" y="3508218"/>
              <a:ext cx="57325" cy="12058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61" y="34"/>
                </a:cxn>
                <a:cxn ang="0">
                  <a:pos x="104" y="76"/>
                </a:cxn>
                <a:cxn ang="0">
                  <a:pos x="151" y="154"/>
                </a:cxn>
                <a:cxn ang="0">
                  <a:pos x="157" y="184"/>
                </a:cxn>
                <a:cxn ang="0">
                  <a:pos x="163" y="261"/>
                </a:cxn>
                <a:cxn ang="0">
                  <a:pos x="156" y="298"/>
                </a:cxn>
                <a:cxn ang="0">
                  <a:pos x="144" y="338"/>
                </a:cxn>
                <a:cxn ang="0">
                  <a:pos x="130" y="360"/>
                </a:cxn>
                <a:cxn ang="0">
                  <a:pos x="114" y="377"/>
                </a:cxn>
                <a:cxn ang="0">
                  <a:pos x="76" y="409"/>
                </a:cxn>
                <a:cxn ang="0">
                  <a:pos x="68" y="403"/>
                </a:cxn>
                <a:cxn ang="0">
                  <a:pos x="76" y="387"/>
                </a:cxn>
                <a:cxn ang="0">
                  <a:pos x="97" y="360"/>
                </a:cxn>
                <a:cxn ang="0">
                  <a:pos x="110" y="325"/>
                </a:cxn>
                <a:cxn ang="0">
                  <a:pos x="129" y="258"/>
                </a:cxn>
                <a:cxn ang="0">
                  <a:pos x="126" y="188"/>
                </a:cxn>
                <a:cxn ang="0">
                  <a:pos x="118" y="163"/>
                </a:cxn>
                <a:cxn ang="0">
                  <a:pos x="103" y="128"/>
                </a:cxn>
                <a:cxn ang="0">
                  <a:pos x="79" y="98"/>
                </a:cxn>
                <a:cxn ang="0">
                  <a:pos x="45" y="53"/>
                </a:cxn>
                <a:cxn ang="0">
                  <a:pos x="29" y="32"/>
                </a:cxn>
                <a:cxn ang="0">
                  <a:pos x="4" y="1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63" h="409">
                  <a:moveTo>
                    <a:pt x="13" y="0"/>
                  </a:moveTo>
                  <a:lnTo>
                    <a:pt x="61" y="34"/>
                  </a:lnTo>
                  <a:lnTo>
                    <a:pt x="104" y="76"/>
                  </a:lnTo>
                  <a:lnTo>
                    <a:pt x="151" y="154"/>
                  </a:lnTo>
                  <a:lnTo>
                    <a:pt x="157" y="184"/>
                  </a:lnTo>
                  <a:lnTo>
                    <a:pt x="163" y="261"/>
                  </a:lnTo>
                  <a:lnTo>
                    <a:pt x="156" y="298"/>
                  </a:lnTo>
                  <a:lnTo>
                    <a:pt x="144" y="338"/>
                  </a:lnTo>
                  <a:lnTo>
                    <a:pt x="130" y="360"/>
                  </a:lnTo>
                  <a:lnTo>
                    <a:pt x="114" y="377"/>
                  </a:lnTo>
                  <a:lnTo>
                    <a:pt x="76" y="409"/>
                  </a:lnTo>
                  <a:lnTo>
                    <a:pt x="68" y="403"/>
                  </a:lnTo>
                  <a:lnTo>
                    <a:pt x="76" y="387"/>
                  </a:lnTo>
                  <a:lnTo>
                    <a:pt x="97" y="360"/>
                  </a:lnTo>
                  <a:lnTo>
                    <a:pt x="110" y="325"/>
                  </a:lnTo>
                  <a:lnTo>
                    <a:pt x="129" y="258"/>
                  </a:lnTo>
                  <a:lnTo>
                    <a:pt x="126" y="188"/>
                  </a:lnTo>
                  <a:lnTo>
                    <a:pt x="118" y="163"/>
                  </a:lnTo>
                  <a:lnTo>
                    <a:pt x="103" y="128"/>
                  </a:lnTo>
                  <a:lnTo>
                    <a:pt x="79" y="98"/>
                  </a:lnTo>
                  <a:lnTo>
                    <a:pt x="45" y="53"/>
                  </a:lnTo>
                  <a:lnTo>
                    <a:pt x="29" y="32"/>
                  </a:lnTo>
                  <a:lnTo>
                    <a:pt x="4" y="1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3" name="Freeform 60"/>
            <p:cNvSpPr>
              <a:spLocks/>
            </p:cNvSpPr>
            <p:nvPr/>
          </p:nvSpPr>
          <p:spPr bwMode="auto">
            <a:xfrm>
              <a:off x="8476496" y="3524769"/>
              <a:ext cx="23769" cy="53200"/>
            </a:xfrm>
            <a:custGeom>
              <a:avLst/>
              <a:gdLst/>
              <a:ahLst/>
              <a:cxnLst>
                <a:cxn ang="0">
                  <a:pos x="40" y="4"/>
                </a:cxn>
                <a:cxn ang="0">
                  <a:pos x="63" y="55"/>
                </a:cxn>
                <a:cxn ang="0">
                  <a:pos x="67" y="108"/>
                </a:cxn>
                <a:cxn ang="0">
                  <a:pos x="58" y="129"/>
                </a:cxn>
                <a:cxn ang="0">
                  <a:pos x="46" y="147"/>
                </a:cxn>
                <a:cxn ang="0">
                  <a:pos x="12" y="179"/>
                </a:cxn>
                <a:cxn ang="0">
                  <a:pos x="0" y="179"/>
                </a:cxn>
                <a:cxn ang="0">
                  <a:pos x="0" y="168"/>
                </a:cxn>
                <a:cxn ang="0">
                  <a:pos x="17" y="136"/>
                </a:cxn>
                <a:cxn ang="0">
                  <a:pos x="25" y="99"/>
                </a:cxn>
                <a:cxn ang="0">
                  <a:pos x="24" y="12"/>
                </a:cxn>
                <a:cxn ang="0">
                  <a:pos x="27" y="0"/>
                </a:cxn>
                <a:cxn ang="0">
                  <a:pos x="40" y="4"/>
                </a:cxn>
                <a:cxn ang="0">
                  <a:pos x="40" y="4"/>
                </a:cxn>
              </a:cxnLst>
              <a:rect l="0" t="0" r="r" b="b"/>
              <a:pathLst>
                <a:path w="67" h="179">
                  <a:moveTo>
                    <a:pt x="40" y="4"/>
                  </a:moveTo>
                  <a:lnTo>
                    <a:pt x="63" y="55"/>
                  </a:lnTo>
                  <a:lnTo>
                    <a:pt x="67" y="108"/>
                  </a:lnTo>
                  <a:lnTo>
                    <a:pt x="58" y="129"/>
                  </a:lnTo>
                  <a:lnTo>
                    <a:pt x="46" y="147"/>
                  </a:lnTo>
                  <a:lnTo>
                    <a:pt x="12" y="179"/>
                  </a:lnTo>
                  <a:lnTo>
                    <a:pt x="0" y="179"/>
                  </a:lnTo>
                  <a:lnTo>
                    <a:pt x="0" y="168"/>
                  </a:lnTo>
                  <a:lnTo>
                    <a:pt x="17" y="136"/>
                  </a:lnTo>
                  <a:lnTo>
                    <a:pt x="25" y="99"/>
                  </a:lnTo>
                  <a:lnTo>
                    <a:pt x="24" y="12"/>
                  </a:lnTo>
                  <a:lnTo>
                    <a:pt x="27" y="0"/>
                  </a:lnTo>
                  <a:lnTo>
                    <a:pt x="40" y="4"/>
                  </a:lnTo>
                  <a:lnTo>
                    <a:pt x="4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4" name="Freeform 61"/>
            <p:cNvSpPr>
              <a:spLocks/>
            </p:cNvSpPr>
            <p:nvPr/>
          </p:nvSpPr>
          <p:spPr bwMode="auto">
            <a:xfrm>
              <a:off x="8482089" y="3589792"/>
              <a:ext cx="47538" cy="8748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16" y="87"/>
                </a:cxn>
                <a:cxn ang="0">
                  <a:pos x="135" y="161"/>
                </a:cxn>
                <a:cxn ang="0">
                  <a:pos x="132" y="198"/>
                </a:cxn>
                <a:cxn ang="0">
                  <a:pos x="121" y="239"/>
                </a:cxn>
                <a:cxn ang="0">
                  <a:pos x="110" y="265"/>
                </a:cxn>
                <a:cxn ang="0">
                  <a:pos x="92" y="287"/>
                </a:cxn>
                <a:cxn ang="0">
                  <a:pos x="76" y="294"/>
                </a:cxn>
                <a:cxn ang="0">
                  <a:pos x="61" y="289"/>
                </a:cxn>
                <a:cxn ang="0">
                  <a:pos x="60" y="261"/>
                </a:cxn>
                <a:cxn ang="0">
                  <a:pos x="81" y="227"/>
                </a:cxn>
                <a:cxn ang="0">
                  <a:pos x="93" y="192"/>
                </a:cxn>
                <a:cxn ang="0">
                  <a:pos x="104" y="160"/>
                </a:cxn>
                <a:cxn ang="0">
                  <a:pos x="108" y="128"/>
                </a:cxn>
                <a:cxn ang="0">
                  <a:pos x="99" y="95"/>
                </a:cxn>
                <a:cxn ang="0">
                  <a:pos x="81" y="66"/>
                </a:cxn>
                <a:cxn ang="0">
                  <a:pos x="60" y="46"/>
                </a:cxn>
                <a:cxn ang="0">
                  <a:pos x="33" y="30"/>
                </a:cxn>
                <a:cxn ang="0">
                  <a:pos x="3" y="13"/>
                </a:cxn>
                <a:cxn ang="0">
                  <a:pos x="0" y="2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35" h="294">
                  <a:moveTo>
                    <a:pt x="12" y="0"/>
                  </a:moveTo>
                  <a:lnTo>
                    <a:pt x="116" y="87"/>
                  </a:lnTo>
                  <a:lnTo>
                    <a:pt x="135" y="161"/>
                  </a:lnTo>
                  <a:lnTo>
                    <a:pt x="132" y="198"/>
                  </a:lnTo>
                  <a:lnTo>
                    <a:pt x="121" y="239"/>
                  </a:lnTo>
                  <a:lnTo>
                    <a:pt x="110" y="265"/>
                  </a:lnTo>
                  <a:lnTo>
                    <a:pt x="92" y="287"/>
                  </a:lnTo>
                  <a:lnTo>
                    <a:pt x="76" y="294"/>
                  </a:lnTo>
                  <a:lnTo>
                    <a:pt x="61" y="289"/>
                  </a:lnTo>
                  <a:lnTo>
                    <a:pt x="60" y="261"/>
                  </a:lnTo>
                  <a:lnTo>
                    <a:pt x="81" y="227"/>
                  </a:lnTo>
                  <a:lnTo>
                    <a:pt x="93" y="192"/>
                  </a:lnTo>
                  <a:lnTo>
                    <a:pt x="104" y="160"/>
                  </a:lnTo>
                  <a:lnTo>
                    <a:pt x="108" y="128"/>
                  </a:lnTo>
                  <a:lnTo>
                    <a:pt x="99" y="95"/>
                  </a:lnTo>
                  <a:lnTo>
                    <a:pt x="81" y="66"/>
                  </a:lnTo>
                  <a:lnTo>
                    <a:pt x="60" y="46"/>
                  </a:lnTo>
                  <a:lnTo>
                    <a:pt x="33" y="30"/>
                  </a:lnTo>
                  <a:lnTo>
                    <a:pt x="3" y="13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5" name="Freeform 62"/>
            <p:cNvSpPr>
              <a:spLocks/>
            </p:cNvSpPr>
            <p:nvPr/>
          </p:nvSpPr>
          <p:spPr bwMode="auto">
            <a:xfrm>
              <a:off x="8477894" y="3601614"/>
              <a:ext cx="22371" cy="43742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63" y="108"/>
                </a:cxn>
                <a:cxn ang="0">
                  <a:pos x="49" y="127"/>
                </a:cxn>
                <a:cxn ang="0">
                  <a:pos x="35" y="145"/>
                </a:cxn>
                <a:cxn ang="0">
                  <a:pos x="24" y="150"/>
                </a:cxn>
                <a:cxn ang="0">
                  <a:pos x="19" y="139"/>
                </a:cxn>
                <a:cxn ang="0">
                  <a:pos x="26" y="101"/>
                </a:cxn>
                <a:cxn ang="0">
                  <a:pos x="20" y="54"/>
                </a:cxn>
                <a:cxn ang="0">
                  <a:pos x="0" y="11"/>
                </a:cxn>
                <a:cxn ang="0">
                  <a:pos x="5" y="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63" h="150">
                  <a:moveTo>
                    <a:pt x="16" y="2"/>
                  </a:moveTo>
                  <a:lnTo>
                    <a:pt x="63" y="108"/>
                  </a:lnTo>
                  <a:lnTo>
                    <a:pt x="49" y="127"/>
                  </a:lnTo>
                  <a:lnTo>
                    <a:pt x="35" y="145"/>
                  </a:lnTo>
                  <a:lnTo>
                    <a:pt x="24" y="150"/>
                  </a:lnTo>
                  <a:lnTo>
                    <a:pt x="19" y="139"/>
                  </a:lnTo>
                  <a:lnTo>
                    <a:pt x="26" y="101"/>
                  </a:lnTo>
                  <a:lnTo>
                    <a:pt x="20" y="54"/>
                  </a:lnTo>
                  <a:lnTo>
                    <a:pt x="0" y="11"/>
                  </a:lnTo>
                  <a:lnTo>
                    <a:pt x="5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6" name="Freeform 63"/>
            <p:cNvSpPr>
              <a:spLocks/>
            </p:cNvSpPr>
            <p:nvPr/>
          </p:nvSpPr>
          <p:spPr bwMode="auto">
            <a:xfrm>
              <a:off x="8403792" y="3671365"/>
              <a:ext cx="118844" cy="85120"/>
            </a:xfrm>
            <a:custGeom>
              <a:avLst/>
              <a:gdLst/>
              <a:ahLst/>
              <a:cxnLst>
                <a:cxn ang="0">
                  <a:pos x="276" y="0"/>
                </a:cxn>
                <a:cxn ang="0">
                  <a:pos x="310" y="25"/>
                </a:cxn>
                <a:cxn ang="0">
                  <a:pos x="331" y="56"/>
                </a:cxn>
                <a:cxn ang="0">
                  <a:pos x="339" y="135"/>
                </a:cxn>
                <a:cxn ang="0">
                  <a:pos x="323" y="168"/>
                </a:cxn>
                <a:cxn ang="0">
                  <a:pos x="302" y="193"/>
                </a:cxn>
                <a:cxn ang="0">
                  <a:pos x="284" y="218"/>
                </a:cxn>
                <a:cxn ang="0">
                  <a:pos x="259" y="241"/>
                </a:cxn>
                <a:cxn ang="0">
                  <a:pos x="233" y="263"/>
                </a:cxn>
                <a:cxn ang="0">
                  <a:pos x="206" y="278"/>
                </a:cxn>
                <a:cxn ang="0">
                  <a:pos x="145" y="289"/>
                </a:cxn>
                <a:cxn ang="0">
                  <a:pos x="7" y="279"/>
                </a:cxn>
                <a:cxn ang="0">
                  <a:pos x="0" y="269"/>
                </a:cxn>
                <a:cxn ang="0">
                  <a:pos x="8" y="262"/>
                </a:cxn>
                <a:cxn ang="0">
                  <a:pos x="128" y="262"/>
                </a:cxn>
                <a:cxn ang="0">
                  <a:pos x="180" y="246"/>
                </a:cxn>
                <a:cxn ang="0">
                  <a:pos x="226" y="211"/>
                </a:cxn>
                <a:cxn ang="0">
                  <a:pos x="253" y="193"/>
                </a:cxn>
                <a:cxn ang="0">
                  <a:pos x="284" y="148"/>
                </a:cxn>
                <a:cxn ang="0">
                  <a:pos x="296" y="121"/>
                </a:cxn>
                <a:cxn ang="0">
                  <a:pos x="298" y="62"/>
                </a:cxn>
                <a:cxn ang="0">
                  <a:pos x="289" y="37"/>
                </a:cxn>
                <a:cxn ang="0">
                  <a:pos x="265" y="19"/>
                </a:cxn>
                <a:cxn ang="0">
                  <a:pos x="261" y="4"/>
                </a:cxn>
                <a:cxn ang="0">
                  <a:pos x="276" y="0"/>
                </a:cxn>
                <a:cxn ang="0">
                  <a:pos x="276" y="0"/>
                </a:cxn>
              </a:cxnLst>
              <a:rect l="0" t="0" r="r" b="b"/>
              <a:pathLst>
                <a:path w="339" h="289">
                  <a:moveTo>
                    <a:pt x="276" y="0"/>
                  </a:moveTo>
                  <a:lnTo>
                    <a:pt x="310" y="25"/>
                  </a:lnTo>
                  <a:lnTo>
                    <a:pt x="331" y="56"/>
                  </a:lnTo>
                  <a:lnTo>
                    <a:pt x="339" y="135"/>
                  </a:lnTo>
                  <a:lnTo>
                    <a:pt x="323" y="168"/>
                  </a:lnTo>
                  <a:lnTo>
                    <a:pt x="302" y="193"/>
                  </a:lnTo>
                  <a:lnTo>
                    <a:pt x="284" y="218"/>
                  </a:lnTo>
                  <a:lnTo>
                    <a:pt x="259" y="241"/>
                  </a:lnTo>
                  <a:lnTo>
                    <a:pt x="233" y="263"/>
                  </a:lnTo>
                  <a:lnTo>
                    <a:pt x="206" y="278"/>
                  </a:lnTo>
                  <a:lnTo>
                    <a:pt x="145" y="289"/>
                  </a:lnTo>
                  <a:lnTo>
                    <a:pt x="7" y="279"/>
                  </a:lnTo>
                  <a:lnTo>
                    <a:pt x="0" y="269"/>
                  </a:lnTo>
                  <a:lnTo>
                    <a:pt x="8" y="262"/>
                  </a:lnTo>
                  <a:lnTo>
                    <a:pt x="128" y="262"/>
                  </a:lnTo>
                  <a:lnTo>
                    <a:pt x="180" y="246"/>
                  </a:lnTo>
                  <a:lnTo>
                    <a:pt x="226" y="211"/>
                  </a:lnTo>
                  <a:lnTo>
                    <a:pt x="253" y="193"/>
                  </a:lnTo>
                  <a:lnTo>
                    <a:pt x="284" y="148"/>
                  </a:lnTo>
                  <a:lnTo>
                    <a:pt x="296" y="121"/>
                  </a:lnTo>
                  <a:lnTo>
                    <a:pt x="298" y="62"/>
                  </a:lnTo>
                  <a:lnTo>
                    <a:pt x="289" y="37"/>
                  </a:lnTo>
                  <a:lnTo>
                    <a:pt x="265" y="19"/>
                  </a:lnTo>
                  <a:lnTo>
                    <a:pt x="261" y="4"/>
                  </a:lnTo>
                  <a:lnTo>
                    <a:pt x="276" y="0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7" name="Freeform 64"/>
            <p:cNvSpPr>
              <a:spLocks/>
            </p:cNvSpPr>
            <p:nvPr/>
          </p:nvSpPr>
          <p:spPr bwMode="auto">
            <a:xfrm>
              <a:off x="8096195" y="3682005"/>
              <a:ext cx="209725" cy="231717"/>
            </a:xfrm>
            <a:custGeom>
              <a:avLst/>
              <a:gdLst/>
              <a:ahLst/>
              <a:cxnLst>
                <a:cxn ang="0">
                  <a:pos x="182" y="21"/>
                </a:cxn>
                <a:cxn ang="0">
                  <a:pos x="85" y="79"/>
                </a:cxn>
                <a:cxn ang="0">
                  <a:pos x="45" y="169"/>
                </a:cxn>
                <a:cxn ang="0">
                  <a:pos x="32" y="280"/>
                </a:cxn>
                <a:cxn ang="0">
                  <a:pos x="60" y="385"/>
                </a:cxn>
                <a:cxn ang="0">
                  <a:pos x="143" y="492"/>
                </a:cxn>
                <a:cxn ang="0">
                  <a:pos x="273" y="563"/>
                </a:cxn>
                <a:cxn ang="0">
                  <a:pos x="381" y="581"/>
                </a:cxn>
                <a:cxn ang="0">
                  <a:pos x="448" y="567"/>
                </a:cxn>
                <a:cxn ang="0">
                  <a:pos x="507" y="502"/>
                </a:cxn>
                <a:cxn ang="0">
                  <a:pos x="589" y="452"/>
                </a:cxn>
                <a:cxn ang="0">
                  <a:pos x="600" y="510"/>
                </a:cxn>
                <a:cxn ang="0">
                  <a:pos x="560" y="608"/>
                </a:cxn>
                <a:cxn ang="0">
                  <a:pos x="521" y="689"/>
                </a:cxn>
                <a:cxn ang="0">
                  <a:pos x="337" y="783"/>
                </a:cxn>
                <a:cxn ang="0">
                  <a:pos x="297" y="766"/>
                </a:cxn>
                <a:cxn ang="0">
                  <a:pos x="405" y="665"/>
                </a:cxn>
                <a:cxn ang="0">
                  <a:pos x="376" y="621"/>
                </a:cxn>
                <a:cxn ang="0">
                  <a:pos x="247" y="610"/>
                </a:cxn>
                <a:cxn ang="0">
                  <a:pos x="124" y="531"/>
                </a:cxn>
                <a:cxn ang="0">
                  <a:pos x="42" y="441"/>
                </a:cxn>
                <a:cxn ang="0">
                  <a:pos x="0" y="291"/>
                </a:cxn>
                <a:cxn ang="0">
                  <a:pos x="2" y="161"/>
                </a:cxn>
                <a:cxn ang="0">
                  <a:pos x="39" y="54"/>
                </a:cxn>
                <a:cxn ang="0">
                  <a:pos x="85" y="11"/>
                </a:cxn>
                <a:cxn ang="0">
                  <a:pos x="139" y="0"/>
                </a:cxn>
                <a:cxn ang="0">
                  <a:pos x="182" y="21"/>
                </a:cxn>
                <a:cxn ang="0">
                  <a:pos x="182" y="21"/>
                </a:cxn>
              </a:cxnLst>
              <a:rect l="0" t="0" r="r" b="b"/>
              <a:pathLst>
                <a:path w="600" h="783">
                  <a:moveTo>
                    <a:pt x="182" y="21"/>
                  </a:moveTo>
                  <a:lnTo>
                    <a:pt x="85" y="79"/>
                  </a:lnTo>
                  <a:lnTo>
                    <a:pt x="45" y="169"/>
                  </a:lnTo>
                  <a:lnTo>
                    <a:pt x="32" y="280"/>
                  </a:lnTo>
                  <a:lnTo>
                    <a:pt x="60" y="385"/>
                  </a:lnTo>
                  <a:lnTo>
                    <a:pt x="143" y="492"/>
                  </a:lnTo>
                  <a:lnTo>
                    <a:pt x="273" y="563"/>
                  </a:lnTo>
                  <a:lnTo>
                    <a:pt x="381" y="581"/>
                  </a:lnTo>
                  <a:lnTo>
                    <a:pt x="448" y="567"/>
                  </a:lnTo>
                  <a:lnTo>
                    <a:pt x="507" y="502"/>
                  </a:lnTo>
                  <a:lnTo>
                    <a:pt x="589" y="452"/>
                  </a:lnTo>
                  <a:lnTo>
                    <a:pt x="600" y="510"/>
                  </a:lnTo>
                  <a:lnTo>
                    <a:pt x="560" y="608"/>
                  </a:lnTo>
                  <a:lnTo>
                    <a:pt x="521" y="689"/>
                  </a:lnTo>
                  <a:lnTo>
                    <a:pt x="337" y="783"/>
                  </a:lnTo>
                  <a:lnTo>
                    <a:pt x="297" y="766"/>
                  </a:lnTo>
                  <a:lnTo>
                    <a:pt x="405" y="665"/>
                  </a:lnTo>
                  <a:lnTo>
                    <a:pt x="376" y="621"/>
                  </a:lnTo>
                  <a:lnTo>
                    <a:pt x="247" y="610"/>
                  </a:lnTo>
                  <a:lnTo>
                    <a:pt x="124" y="531"/>
                  </a:lnTo>
                  <a:lnTo>
                    <a:pt x="42" y="441"/>
                  </a:lnTo>
                  <a:lnTo>
                    <a:pt x="0" y="291"/>
                  </a:lnTo>
                  <a:lnTo>
                    <a:pt x="2" y="161"/>
                  </a:lnTo>
                  <a:lnTo>
                    <a:pt x="39" y="54"/>
                  </a:lnTo>
                  <a:lnTo>
                    <a:pt x="85" y="11"/>
                  </a:lnTo>
                  <a:lnTo>
                    <a:pt x="139" y="0"/>
                  </a:lnTo>
                  <a:lnTo>
                    <a:pt x="182" y="21"/>
                  </a:lnTo>
                  <a:lnTo>
                    <a:pt x="182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98" name="Freeform 65"/>
            <p:cNvSpPr>
              <a:spLocks/>
            </p:cNvSpPr>
            <p:nvPr/>
          </p:nvSpPr>
          <p:spPr bwMode="auto">
            <a:xfrm>
              <a:off x="8023491" y="3674912"/>
              <a:ext cx="241883" cy="297922"/>
            </a:xfrm>
            <a:custGeom>
              <a:avLst/>
              <a:gdLst/>
              <a:ahLst/>
              <a:cxnLst>
                <a:cxn ang="0">
                  <a:pos x="301" y="14"/>
                </a:cxn>
                <a:cxn ang="0">
                  <a:pos x="208" y="38"/>
                </a:cxn>
                <a:cxn ang="0">
                  <a:pos x="179" y="0"/>
                </a:cxn>
                <a:cxn ang="0">
                  <a:pos x="115" y="2"/>
                </a:cxn>
                <a:cxn ang="0">
                  <a:pos x="0" y="43"/>
                </a:cxn>
                <a:cxn ang="0">
                  <a:pos x="87" y="49"/>
                </a:cxn>
                <a:cxn ang="0">
                  <a:pos x="72" y="104"/>
                </a:cxn>
                <a:cxn ang="0">
                  <a:pos x="47" y="218"/>
                </a:cxn>
                <a:cxn ang="0">
                  <a:pos x="58" y="333"/>
                </a:cxn>
                <a:cxn ang="0">
                  <a:pos x="50" y="481"/>
                </a:cxn>
                <a:cxn ang="0">
                  <a:pos x="83" y="592"/>
                </a:cxn>
                <a:cxn ang="0">
                  <a:pos x="119" y="675"/>
                </a:cxn>
                <a:cxn ang="0">
                  <a:pos x="179" y="748"/>
                </a:cxn>
                <a:cxn ang="0">
                  <a:pos x="230" y="834"/>
                </a:cxn>
                <a:cxn ang="0">
                  <a:pos x="337" y="898"/>
                </a:cxn>
                <a:cxn ang="0">
                  <a:pos x="435" y="930"/>
                </a:cxn>
                <a:cxn ang="0">
                  <a:pos x="542" y="930"/>
                </a:cxn>
                <a:cxn ang="0">
                  <a:pos x="503" y="1005"/>
                </a:cxn>
                <a:cxn ang="0">
                  <a:pos x="651" y="930"/>
                </a:cxn>
                <a:cxn ang="0">
                  <a:pos x="690" y="847"/>
                </a:cxn>
                <a:cxn ang="0">
                  <a:pos x="664" y="722"/>
                </a:cxn>
                <a:cxn ang="0">
                  <a:pos x="636" y="736"/>
                </a:cxn>
                <a:cxn ang="0">
                  <a:pos x="640" y="826"/>
                </a:cxn>
                <a:cxn ang="0">
                  <a:pos x="578" y="866"/>
                </a:cxn>
                <a:cxn ang="0">
                  <a:pos x="414" y="855"/>
                </a:cxn>
                <a:cxn ang="0">
                  <a:pos x="284" y="772"/>
                </a:cxn>
                <a:cxn ang="0">
                  <a:pos x="222" y="675"/>
                </a:cxn>
                <a:cxn ang="0">
                  <a:pos x="132" y="560"/>
                </a:cxn>
                <a:cxn ang="0">
                  <a:pos x="100" y="252"/>
                </a:cxn>
                <a:cxn ang="0">
                  <a:pos x="132" y="179"/>
                </a:cxn>
                <a:cxn ang="0">
                  <a:pos x="190" y="92"/>
                </a:cxn>
                <a:cxn ang="0">
                  <a:pos x="211" y="72"/>
                </a:cxn>
                <a:cxn ang="0">
                  <a:pos x="301" y="14"/>
                </a:cxn>
                <a:cxn ang="0">
                  <a:pos x="301" y="14"/>
                </a:cxn>
              </a:cxnLst>
              <a:rect l="0" t="0" r="r" b="b"/>
              <a:pathLst>
                <a:path w="690" h="1005">
                  <a:moveTo>
                    <a:pt x="301" y="14"/>
                  </a:moveTo>
                  <a:lnTo>
                    <a:pt x="208" y="38"/>
                  </a:lnTo>
                  <a:lnTo>
                    <a:pt x="179" y="0"/>
                  </a:lnTo>
                  <a:lnTo>
                    <a:pt x="115" y="2"/>
                  </a:lnTo>
                  <a:lnTo>
                    <a:pt x="0" y="43"/>
                  </a:lnTo>
                  <a:lnTo>
                    <a:pt x="87" y="49"/>
                  </a:lnTo>
                  <a:lnTo>
                    <a:pt x="72" y="104"/>
                  </a:lnTo>
                  <a:lnTo>
                    <a:pt x="47" y="218"/>
                  </a:lnTo>
                  <a:lnTo>
                    <a:pt x="58" y="333"/>
                  </a:lnTo>
                  <a:lnTo>
                    <a:pt x="50" y="481"/>
                  </a:lnTo>
                  <a:lnTo>
                    <a:pt x="83" y="592"/>
                  </a:lnTo>
                  <a:lnTo>
                    <a:pt x="119" y="675"/>
                  </a:lnTo>
                  <a:lnTo>
                    <a:pt x="179" y="748"/>
                  </a:lnTo>
                  <a:lnTo>
                    <a:pt x="230" y="834"/>
                  </a:lnTo>
                  <a:lnTo>
                    <a:pt x="337" y="898"/>
                  </a:lnTo>
                  <a:lnTo>
                    <a:pt x="435" y="930"/>
                  </a:lnTo>
                  <a:lnTo>
                    <a:pt x="542" y="930"/>
                  </a:lnTo>
                  <a:lnTo>
                    <a:pt x="503" y="1005"/>
                  </a:lnTo>
                  <a:lnTo>
                    <a:pt x="651" y="930"/>
                  </a:lnTo>
                  <a:lnTo>
                    <a:pt x="690" y="847"/>
                  </a:lnTo>
                  <a:lnTo>
                    <a:pt x="664" y="722"/>
                  </a:lnTo>
                  <a:lnTo>
                    <a:pt x="636" y="736"/>
                  </a:lnTo>
                  <a:lnTo>
                    <a:pt x="640" y="826"/>
                  </a:lnTo>
                  <a:lnTo>
                    <a:pt x="578" y="866"/>
                  </a:lnTo>
                  <a:lnTo>
                    <a:pt x="414" y="855"/>
                  </a:lnTo>
                  <a:lnTo>
                    <a:pt x="284" y="772"/>
                  </a:lnTo>
                  <a:lnTo>
                    <a:pt x="222" y="675"/>
                  </a:lnTo>
                  <a:lnTo>
                    <a:pt x="132" y="560"/>
                  </a:lnTo>
                  <a:lnTo>
                    <a:pt x="100" y="252"/>
                  </a:lnTo>
                  <a:lnTo>
                    <a:pt x="132" y="179"/>
                  </a:lnTo>
                  <a:lnTo>
                    <a:pt x="190" y="92"/>
                  </a:lnTo>
                  <a:lnTo>
                    <a:pt x="211" y="72"/>
                  </a:lnTo>
                  <a:lnTo>
                    <a:pt x="301" y="14"/>
                  </a:lnTo>
                  <a:lnTo>
                    <a:pt x="30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3429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399" name="AutoShape 268"/>
          <p:cNvSpPr>
            <a:spLocks/>
          </p:cNvSpPr>
          <p:nvPr/>
        </p:nvSpPr>
        <p:spPr bwMode="auto">
          <a:xfrm rot="5400000" flipH="1">
            <a:off x="7358601" y="5858268"/>
            <a:ext cx="707803" cy="36068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3518" y="20985"/>
                </a:moveTo>
                <a:cubicBezTo>
                  <a:pt x="1759" y="20985"/>
                  <a:pt x="0" y="15739"/>
                  <a:pt x="0" y="10493"/>
                </a:cubicBezTo>
                <a:cubicBezTo>
                  <a:pt x="0" y="5246"/>
                  <a:pt x="5400" y="0"/>
                  <a:pt x="10800" y="0"/>
                </a:cubicBezTo>
                <a:cubicBezTo>
                  <a:pt x="16200" y="0"/>
                  <a:pt x="21600" y="5400"/>
                  <a:pt x="21600" y="10800"/>
                </a:cubicBezTo>
                <a:cubicBezTo>
                  <a:pt x="21600" y="16200"/>
                  <a:pt x="17495" y="21600"/>
                  <a:pt x="13391" y="21600"/>
                </a:cubicBezTo>
              </a:path>
            </a:pathLst>
          </a:custGeom>
          <a:noFill/>
          <a:ln w="31750" cap="flat">
            <a:solidFill>
              <a:srgbClr val="292929"/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0" name="TextBox 1399"/>
              <p:cNvSpPr txBox="1"/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00" name="TextBox 13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258" y="6345435"/>
                <a:ext cx="185371" cy="276999"/>
              </a:xfrm>
              <a:prstGeom prst="rect">
                <a:avLst/>
              </a:prstGeom>
              <a:blipFill>
                <a:blip r:embed="rId13"/>
                <a:stretch>
                  <a:fillRect l="-32258" r="-22581" b="-888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/>
          <p:cNvGrpSpPr/>
          <p:nvPr/>
        </p:nvGrpSpPr>
        <p:grpSpPr>
          <a:xfrm>
            <a:off x="5506581" y="4104245"/>
            <a:ext cx="2691925" cy="1011625"/>
            <a:chOff x="5506581" y="3934116"/>
            <a:chExt cx="2691925" cy="1011625"/>
          </a:xfrm>
        </p:grpSpPr>
        <p:grpSp>
          <p:nvGrpSpPr>
            <p:cNvPr id="1349" name="Group 6"/>
            <p:cNvGrpSpPr>
              <a:grpSpLocks/>
            </p:cNvGrpSpPr>
            <p:nvPr/>
          </p:nvGrpSpPr>
          <p:grpSpPr bwMode="auto">
            <a:xfrm>
              <a:off x="7223713" y="4029519"/>
              <a:ext cx="974793" cy="503531"/>
              <a:chOff x="0" y="0"/>
              <a:chExt cx="1214" cy="354"/>
            </a:xfrm>
          </p:grpSpPr>
          <p:sp>
            <p:nvSpPr>
              <p:cNvPr id="1350" name="Oval 4"/>
              <p:cNvSpPr>
                <a:spLocks/>
              </p:cNvSpPr>
              <p:nvPr/>
            </p:nvSpPr>
            <p:spPr bwMode="auto">
              <a:xfrm>
                <a:off x="0" y="0"/>
                <a:ext cx="1214" cy="354"/>
              </a:xfrm>
              <a:prstGeom prst="ellipse">
                <a:avLst/>
              </a:prstGeom>
              <a:solidFill>
                <a:srgbClr val="FF0000"/>
              </a:solidFill>
              <a:ln w="12700" cap="flat">
                <a:solidFill>
                  <a:srgbClr val="42719B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1" name="Rectangle 5"/>
                  <p:cNvSpPr>
                    <a:spLocks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26789" tIns="26789" rIns="26789" bIns="26789" anchor="ctr"/>
                  <a:lstStyle>
                    <a:lvl1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1pPr>
                    <a:lvl2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2pPr>
                    <a:lvl3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3pPr>
                    <a:lvl4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4pPr>
                    <a:lvl5pPr algn="l"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chemeClr val="tx1"/>
                        </a:solidFill>
                        <a:latin typeface="Hoefler Text"/>
                      </a:defRPr>
                    </a:lvl9pPr>
                  </a:lstStyle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System Font Regular" charset="0"/>
                              <a:sym typeface="System Font Regular" charset="0"/>
                            </a:rPr>
                            <m:t>11…11</m:t>
                          </m:r>
                        </m:oMath>
                      </m:oMathPara>
                    </a14:m>
                    <a:endParaRPr lang="en-US" altLang="en-US" sz="2000" dirty="0">
                      <a:solidFill>
                        <a:schemeClr val="tx1"/>
                      </a:solidFill>
                      <a:latin typeface="System Font Regular" charset="0"/>
                      <a:cs typeface="System Font Regular" charset="0"/>
                      <a:sym typeface="System Font Regular" charset="0"/>
                    </a:endParaRPr>
                  </a:p>
                </p:txBody>
              </p:sp>
            </mc:Choice>
            <mc:Fallback xmlns="">
              <p:sp>
                <p:nvSpPr>
                  <p:cNvPr id="1351" name="Rectangle 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35" y="60"/>
                    <a:ext cx="856" cy="2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 l="-28319" r="-19469" b="-1852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 cap="flat">
                        <a:solidFill>
                          <a:srgbClr val="000000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I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2" name="Oval 21"/>
                <p:cNvSpPr>
                  <a:spLocks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solidFill>
                  <a:srgbClr val="A9D18E"/>
                </a:solid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ystem Font Regular" charset="0"/>
                            <a:sym typeface="System Font Regular" charset="0"/>
                          </a:rPr>
                          <m:t>00…1</m:t>
                        </m:r>
                      </m:oMath>
                    </m:oMathPara>
                  </a14:m>
                  <a:endParaRPr lang="en-US" altLang="en-US" dirty="0">
                    <a:solidFill>
                      <a:schemeClr val="tx1"/>
                    </a:solidFill>
                    <a:latin typeface="System Font Regular" charset="0"/>
                    <a:cs typeface="System Font Regular" charset="0"/>
                    <a:sym typeface="System Font Regular" charset="0"/>
                  </a:endParaRPr>
                </a:p>
              </p:txBody>
            </p:sp>
          </mc:Choice>
          <mc:Fallback xmlns="">
            <p:sp>
              <p:nvSpPr>
                <p:cNvPr id="1352" name="Oval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06581" y="4030937"/>
                  <a:ext cx="902318" cy="502113"/>
                </a:xfrm>
                <a:prstGeom prst="ellipse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12700" cap="flat">
                  <a:solidFill>
                    <a:srgbClr val="42719B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53" name="Line 16"/>
            <p:cNvSpPr>
              <a:spLocks noChangeShapeType="1"/>
            </p:cNvSpPr>
            <p:nvPr/>
          </p:nvSpPr>
          <p:spPr bwMode="auto">
            <a:xfrm>
              <a:off x="6408899" y="4279370"/>
              <a:ext cx="814814" cy="9159"/>
            </a:xfrm>
            <a:prstGeom prst="line">
              <a:avLst/>
            </a:prstGeom>
            <a:noFill/>
            <a:ln w="254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354" name="AutoShape 15"/>
            <p:cNvSpPr>
              <a:spLocks/>
            </p:cNvSpPr>
            <p:nvPr/>
          </p:nvSpPr>
          <p:spPr bwMode="auto">
            <a:xfrm>
              <a:off x="6678673" y="3934116"/>
              <a:ext cx="275266" cy="28673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6737" y="14094"/>
                  </a:moveTo>
                  <a:cubicBezTo>
                    <a:pt x="18511" y="10731"/>
                    <a:pt x="17290" y="6529"/>
                    <a:pt x="14011" y="4710"/>
                  </a:cubicBezTo>
                  <a:cubicBezTo>
                    <a:pt x="11977" y="3581"/>
                    <a:pt x="9520" y="3599"/>
                    <a:pt x="7502" y="4759"/>
                  </a:cubicBezTo>
                  <a:close/>
                  <a:moveTo>
                    <a:pt x="4863" y="7506"/>
                  </a:moveTo>
                  <a:cubicBezTo>
                    <a:pt x="3089" y="10869"/>
                    <a:pt x="4310" y="15071"/>
                    <a:pt x="7589" y="16890"/>
                  </a:cubicBezTo>
                  <a:cubicBezTo>
                    <a:pt x="9623" y="18019"/>
                    <a:pt x="12080" y="18001"/>
                    <a:pt x="14098" y="16841"/>
                  </a:cubicBezTo>
                  <a:close/>
                  <a:moveTo>
                    <a:pt x="4863" y="7506"/>
                  </a:moveTo>
                </a:path>
              </a:pathLst>
            </a:custGeom>
            <a:solidFill>
              <a:srgbClr val="FF0000"/>
            </a:solidFill>
            <a:ln w="127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6" name="Rectangle 1355"/>
                <p:cNvSpPr/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6" name="Rectangle 13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4565" y="4545631"/>
                  <a:ext cx="348300" cy="40011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7" name="Rectangle 1356"/>
                <p:cNvSpPr/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57" name="Rectangle 13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6959" y="4510646"/>
                  <a:ext cx="540661" cy="40011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1" name="TextBox 1400"/>
                <p:cNvSpPr txBox="1"/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01" name="TextBox 14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9628" y="4294610"/>
                  <a:ext cx="185371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32258" r="-22581" b="-6522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1" name="Freeform 255"/>
          <p:cNvSpPr>
            <a:spLocks/>
          </p:cNvSpPr>
          <p:nvPr/>
        </p:nvSpPr>
        <p:spPr bwMode="auto">
          <a:xfrm>
            <a:off x="576860" y="4218803"/>
            <a:ext cx="2383875" cy="215249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90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4" name="Freeform 259"/>
          <p:cNvSpPr>
            <a:spLocks/>
          </p:cNvSpPr>
          <p:nvPr/>
        </p:nvSpPr>
        <p:spPr bwMode="auto">
          <a:xfrm>
            <a:off x="580208" y="5112364"/>
            <a:ext cx="1528485" cy="1269063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3" name="Freeform 258"/>
          <p:cNvSpPr>
            <a:spLocks/>
          </p:cNvSpPr>
          <p:nvPr/>
        </p:nvSpPr>
        <p:spPr bwMode="auto">
          <a:xfrm>
            <a:off x="577376" y="5333302"/>
            <a:ext cx="1219984" cy="1044698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36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p:sp>
        <p:nvSpPr>
          <p:cNvPr id="342" name="Freeform 257"/>
          <p:cNvSpPr>
            <a:spLocks/>
          </p:cNvSpPr>
          <p:nvPr/>
        </p:nvSpPr>
        <p:spPr bwMode="auto">
          <a:xfrm>
            <a:off x="579956" y="5542763"/>
            <a:ext cx="981596" cy="827345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16835 w 21600"/>
              <a:gd name="T5" fmla="*/ 2737 h 21600"/>
              <a:gd name="T6" fmla="*/ 21600 w 21600"/>
              <a:gd name="T7" fmla="*/ 21600 h 21600"/>
              <a:gd name="T8" fmla="*/ 0 w 21600"/>
              <a:gd name="T9" fmla="*/ 21600 h 21600"/>
              <a:gd name="T10" fmla="*/ 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16835" y="2737"/>
                </a:lnTo>
                <a:lnTo>
                  <a:pt x="21600" y="21600"/>
                </a:lnTo>
                <a:lnTo>
                  <a:pt x="0" y="21600"/>
                </a:lnTo>
                <a:close/>
                <a:moveTo>
                  <a:pt x="0" y="21600"/>
                </a:moveTo>
              </a:path>
            </a:pathLst>
          </a:custGeom>
          <a:solidFill>
            <a:srgbClr val="EAF2FA">
              <a:alpha val="81000"/>
            </a:srgbClr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40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6" name="Oval 345"/>
              <p:cNvSpPr/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solidFill>
                <a:srgbClr val="BDD7EE"/>
              </a:solidFill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sz="24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6" name="Oval 3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05" y="5803976"/>
                <a:ext cx="753688" cy="406511"/>
              </a:xfrm>
              <a:prstGeom prst="ellipse">
                <a:avLst/>
              </a:prstGeom>
              <a:blipFill>
                <a:blip r:embed="rId19"/>
                <a:stretch>
                  <a:fillRect/>
                </a:stretch>
              </a:blipFill>
              <a:ln w="63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8" name="Oval 347"/>
              <p:cNvSpPr/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solidFill>
                <a:srgbClr val="FF5757"/>
              </a:solidFill>
              <a:ln w="254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𝑩𝒂𝒅</m:t>
                      </m:r>
                    </m:oMath>
                  </m:oMathPara>
                </a14:m>
                <a:endParaRPr lang="en-US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8" name="Oval 3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377" y="3469119"/>
                <a:ext cx="801704" cy="745733"/>
              </a:xfrm>
              <a:prstGeom prst="ellipse">
                <a:avLst/>
              </a:prstGeom>
              <a:blipFill>
                <a:blip r:embed="rId20"/>
                <a:stretch>
                  <a:fillRect/>
                </a:stretch>
              </a:blipFill>
              <a:ln w="25400">
                <a:solidFill>
                  <a:schemeClr val="bg2">
                    <a:lumMod val="25000"/>
                  </a:schemeClr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9" name="Rectangle 328"/>
          <p:cNvSpPr/>
          <p:nvPr/>
        </p:nvSpPr>
        <p:spPr>
          <a:xfrm>
            <a:off x="352183" y="1068129"/>
            <a:ext cx="8686798" cy="5751782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30" name="Group 329"/>
          <p:cNvGrpSpPr/>
          <p:nvPr/>
        </p:nvGrpSpPr>
        <p:grpSpPr>
          <a:xfrm>
            <a:off x="875382" y="1599509"/>
            <a:ext cx="7415374" cy="1446975"/>
            <a:chOff x="875382" y="1423237"/>
            <a:chExt cx="7415374" cy="1446975"/>
          </a:xfrm>
        </p:grpSpPr>
        <p:sp>
          <p:nvSpPr>
            <p:cNvPr id="331" name="Rectangular Callout 330"/>
            <p:cNvSpPr/>
            <p:nvPr/>
          </p:nvSpPr>
          <p:spPr>
            <a:xfrm>
              <a:off x="875382" y="1423237"/>
              <a:ext cx="7415374" cy="1446975"/>
            </a:xfrm>
            <a:prstGeom prst="wedgeRectCallout">
              <a:avLst>
                <a:gd name="adj1" fmla="val -16417"/>
                <a:gd name="adj2" fmla="val -33773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defTabSz="685800">
                <a:defRPr/>
              </a:pPr>
              <a:endParaRPr lang="en-US" sz="2800" kern="0" dirty="0"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332" name="Rectangle 331"/>
            <p:cNvSpPr/>
            <p:nvPr/>
          </p:nvSpPr>
          <p:spPr>
            <a:xfrm>
              <a:off x="1666524" y="1464086"/>
              <a:ext cx="5811206" cy="13849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kern="0" dirty="0">
                  <a:solidFill>
                    <a:srgbClr val="7030A0"/>
                  </a:solidFill>
                  <a:cs typeface="Arial"/>
                </a:rPr>
                <a:t>SAT-based</a:t>
              </a:r>
              <a:r>
                <a:rPr lang="en-US" sz="2800" b="1" kern="0" dirty="0">
                  <a:solidFill>
                    <a:srgbClr val="000000"/>
                  </a:solidFill>
                  <a:cs typeface="Arial"/>
                </a:rPr>
                <a:t> Invariant Inference</a:t>
              </a:r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:</a:t>
              </a:r>
            </a:p>
            <a:p>
              <a:pPr algn="ctr"/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Find inductive invariants automatically</a:t>
              </a:r>
              <a:br>
                <a:rPr lang="en-US" sz="2800" kern="0" dirty="0">
                  <a:solidFill>
                    <a:srgbClr val="000000"/>
                  </a:solidFill>
                  <a:cs typeface="Arial"/>
                </a:rPr>
              </a:br>
              <a:r>
                <a:rPr lang="en-US" sz="2800" kern="0" dirty="0">
                  <a:solidFill>
                    <a:srgbClr val="000000"/>
                  </a:solidFill>
                  <a:cs typeface="Arial"/>
                </a:rPr>
                <a:t>employing a SAT solver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057063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/>
              <a:t>Overapproximation</a:t>
            </a:r>
            <a:r>
              <a:rPr lang="en-US" dirty="0"/>
              <a:t> in PDR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9108" y="1198606"/>
            <a:ext cx="8511702" cy="9588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7030A0"/>
                </a:solidFill>
              </a:rPr>
              <a:t>PDR</a:t>
            </a:r>
            <a:r>
              <a:rPr lang="en-US" dirty="0"/>
              <a:t> is (roughly) an </a:t>
            </a:r>
            <a:r>
              <a:rPr lang="en-US" dirty="0">
                <a:solidFill>
                  <a:srgbClr val="7030A0"/>
                </a:solidFill>
              </a:rPr>
              <a:t>abstract interpretation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based on </a:t>
            </a:r>
            <a:r>
              <a:rPr lang="en-US" dirty="0" err="1"/>
              <a:t>Bshouty’s</a:t>
            </a:r>
            <a:r>
              <a:rPr lang="en-US" dirty="0"/>
              <a:t> </a:t>
            </a:r>
            <a:r>
              <a:rPr lang="en-US" dirty="0">
                <a:solidFill>
                  <a:srgbClr val="7030A0"/>
                </a:solidFill>
              </a:rPr>
              <a:t>monotone theory</a:t>
            </a:r>
            <a:r>
              <a:rPr lang="en-US" dirty="0"/>
              <a:t> from exact learning</a:t>
            </a: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998553" y="2835707"/>
            <a:ext cx="1202776" cy="5747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/>
              <a:t>PDR</a:t>
            </a:r>
          </a:p>
        </p:txBody>
      </p:sp>
      <p:sp>
        <p:nvSpPr>
          <p:cNvPr id="14" name="Content Placeholder 1"/>
          <p:cNvSpPr txBox="1">
            <a:spLocks/>
          </p:cNvSpPr>
          <p:nvPr/>
        </p:nvSpPr>
        <p:spPr>
          <a:xfrm>
            <a:off x="2843775" y="3939203"/>
            <a:ext cx="2726056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/>
              <a:t>Abstract Interpretation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13480" y="2599221"/>
            <a:ext cx="211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+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1"/>
              <p:cNvSpPr txBox="1">
                <a:spLocks/>
              </p:cNvSpPr>
              <p:nvPr/>
            </p:nvSpPr>
            <p:spPr>
              <a:xfrm>
                <a:off x="2111742" y="2707939"/>
                <a:ext cx="1202776" cy="8303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0" i="1" dirty="0" smtClean="0"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4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742" y="2707939"/>
                <a:ext cx="1202776" cy="8303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Content Placeholder 1"/>
          <p:cNvSpPr txBox="1">
            <a:spLocks/>
          </p:cNvSpPr>
          <p:nvPr/>
        </p:nvSpPr>
        <p:spPr>
          <a:xfrm>
            <a:off x="420312" y="5154716"/>
            <a:ext cx="8511702" cy="9588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903749" y="4997196"/>
            <a:ext cx="7370685" cy="996221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Principle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/>
              <a:t>of how PDR achieves </a:t>
            </a:r>
            <a:r>
              <a:rPr lang="en-US" sz="3200" dirty="0" err="1">
                <a:solidFill>
                  <a:srgbClr val="7030A0"/>
                </a:solidFill>
              </a:rPr>
              <a:t>overapproximation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7" name="Content Placeholder 1"/>
          <p:cNvSpPr txBox="1">
            <a:spLocks/>
          </p:cNvSpPr>
          <p:nvPr/>
        </p:nvSpPr>
        <p:spPr>
          <a:xfrm>
            <a:off x="5929757" y="3939202"/>
            <a:ext cx="2559319" cy="1178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/>
              <a:t>Monotone</a:t>
            </a:r>
            <a:br>
              <a:rPr lang="en-US" sz="2400" dirty="0"/>
            </a:br>
            <a:r>
              <a:rPr lang="en-US" sz="2400" dirty="0"/>
              <a:t>Theory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262" y="2115343"/>
            <a:ext cx="1654311" cy="173702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229792" y="2185006"/>
            <a:ext cx="1868408" cy="1754197"/>
            <a:chOff x="3404486" y="2996395"/>
            <a:chExt cx="3793982" cy="3268663"/>
          </a:xfrm>
        </p:grpSpPr>
        <p:sp>
          <p:nvSpPr>
            <p:cNvPr id="19" name="Oval 18"/>
            <p:cNvSpPr/>
            <p:nvPr/>
          </p:nvSpPr>
          <p:spPr>
            <a:xfrm>
              <a:off x="3505604" y="2996395"/>
              <a:ext cx="1429966" cy="326866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404486" y="3473928"/>
              <a:ext cx="1847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000" dirty="0"/>
            </a:p>
          </p:txBody>
        </p:sp>
        <p:sp>
          <p:nvSpPr>
            <p:cNvPr id="22" name="Diamond 21"/>
            <p:cNvSpPr/>
            <p:nvPr/>
          </p:nvSpPr>
          <p:spPr>
            <a:xfrm>
              <a:off x="5612277" y="2996396"/>
              <a:ext cx="1586191" cy="3268662"/>
            </a:xfrm>
            <a:prstGeom prst="diamond">
              <a:avLst/>
            </a:prstGeom>
            <a:solidFill>
              <a:srgbClr val="DEC8EE"/>
            </a:solidFill>
            <a:ln w="24000">
              <a:solidFill>
                <a:srgbClr val="AC75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lang="en-US" sz="1800">
                <a:solidFill>
                  <a:srgbClr val="ED1C24"/>
                </a:solidFill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 bwMode="auto">
            <a:xfrm flipH="1">
              <a:off x="4233686" y="4064269"/>
              <a:ext cx="2171688" cy="0"/>
            </a:xfrm>
            <a:prstGeom prst="straightConnector1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5570" y="3071763"/>
                  <a:ext cx="944615" cy="97493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>
              <a:off x="4220587" y="5285132"/>
              <a:ext cx="2120895" cy="0"/>
            </a:xfrm>
            <a:prstGeom prst="line">
              <a:avLst/>
            </a:prstGeom>
            <a:ln w="240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2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2325" y="5096469"/>
                  <a:ext cx="999299" cy="97493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167948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/>
      <p:bldP spid="14" grpId="0"/>
      <p:bldP spid="16" grpId="0"/>
      <p:bldP spid="24" grpId="0"/>
      <p:bldP spid="32" grpId="0" animBg="1"/>
      <p:bldP spid="1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Understanding PDR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272599" y="2253114"/>
            <a:ext cx="90974" cy="2147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5668" t="7863"/>
          <a:stretch/>
        </p:blipFill>
        <p:spPr>
          <a:xfrm>
            <a:off x="4306181" y="1005803"/>
            <a:ext cx="4512134" cy="3164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4565" t="8655" r="59492"/>
          <a:stretch/>
        </p:blipFill>
        <p:spPr>
          <a:xfrm>
            <a:off x="659222" y="1041984"/>
            <a:ext cx="3648914" cy="312938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44394" y="4011071"/>
            <a:ext cx="8106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Rich SAT queries necessary for incremental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construction </a:t>
            </a:r>
            <a:b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(Hoare queries)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44394" y="4892808"/>
            <a:ext cx="68409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Efficient construction from learning algorithms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44393" y="5405213"/>
            <a:ext cx="87654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Convergence to invariants with nice reachability properties</a:t>
            </a:r>
            <a:br>
              <a:rPr lang="en-US" sz="240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(fence condition)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44392" y="6256885"/>
            <a:ext cx="87654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Frames generate successive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/>
              </a:rPr>
              <a:t>overapproximation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343476" y="2733085"/>
            <a:ext cx="193075" cy="329761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616295" y="2720833"/>
            <a:ext cx="2364053" cy="329761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36551" y="2447661"/>
                <a:ext cx="8752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𝐁𝐌𝐂</m:t>
                      </m:r>
                      <m:r>
                        <a:rPr lang="en-US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b="1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551" y="2447661"/>
                <a:ext cx="875240" cy="276999"/>
              </a:xfrm>
              <a:prstGeom prst="rect">
                <a:avLst/>
              </a:prstGeom>
              <a:blipFill>
                <a:blip r:embed="rId5"/>
                <a:stretch>
                  <a:fillRect l="-5556" t="-4444" r="-9722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ectangle 51"/>
          <p:cNvSpPr/>
          <p:nvPr/>
        </p:nvSpPr>
        <p:spPr>
          <a:xfrm>
            <a:off x="8080895" y="2733085"/>
            <a:ext cx="531477" cy="329761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7536552" y="2733084"/>
            <a:ext cx="544343" cy="329761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536551" y="2455283"/>
                <a:ext cx="4841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𝑰𝒏𝒊𝒕</m:t>
                      </m:r>
                    </m:oMath>
                  </m:oMathPara>
                </a14:m>
                <a:endParaRPr lang="en-US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551" y="2455283"/>
                <a:ext cx="484107" cy="276999"/>
              </a:xfrm>
              <a:prstGeom prst="rect">
                <a:avLst/>
              </a:prstGeom>
              <a:blipFill>
                <a:blip r:embed="rId6"/>
                <a:stretch>
                  <a:fillRect l="-10000" r="-125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7544247" y="2443270"/>
            <a:ext cx="69063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Frames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251342" y="4585744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234885" y="5287388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234884" y="6328299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954165" y="2195597"/>
            <a:ext cx="2860765" cy="258884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1959528" y="2870791"/>
            <a:ext cx="1521859" cy="297628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64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48" grpId="0"/>
      <p:bldP spid="49" grpId="0"/>
      <p:bldP spid="50" grpId="0" animBg="1"/>
      <p:bldP spid="51" grpId="0" animBg="1"/>
      <p:bldP spid="9" grpId="0"/>
      <p:bldP spid="9" grpId="1"/>
      <p:bldP spid="52" grpId="0" animBg="1"/>
      <p:bldP spid="54" grpId="0" animBg="1"/>
      <p:bldP spid="55" grpId="0"/>
      <p:bldP spid="55" grpId="1"/>
      <p:bldP spid="56" grpId="0"/>
      <p:bldP spid="57" grpId="0"/>
      <p:bldP spid="58" grpId="0"/>
      <p:bldP spid="59" grpId="0"/>
      <p:bldP spid="60" grpId="0" animBg="1"/>
      <p:bldP spid="6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 Theory of Learning Invariants</a:t>
            </a:r>
          </a:p>
        </p:txBody>
      </p:sp>
      <p:sp>
        <p:nvSpPr>
          <p:cNvPr id="555" name="Content Placeholder 1"/>
          <p:cNvSpPr txBox="1">
            <a:spLocks/>
          </p:cNvSpPr>
          <p:nvPr/>
        </p:nvSpPr>
        <p:spPr>
          <a:xfrm>
            <a:off x="624021" y="121464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4664489" y="1229098"/>
            <a:ext cx="4086815" cy="3025030"/>
            <a:chOff x="259183" y="1509744"/>
            <a:chExt cx="4086815" cy="3025030"/>
          </a:xfrm>
        </p:grpSpPr>
        <p:sp>
          <p:nvSpPr>
            <p:cNvPr id="563" name="Content Placeholder 1"/>
            <p:cNvSpPr txBox="1">
              <a:spLocks/>
            </p:cNvSpPr>
            <p:nvPr/>
          </p:nvSpPr>
          <p:spPr>
            <a:xfrm>
              <a:off x="259183" y="1509744"/>
              <a:ext cx="4086815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3200" dirty="0"/>
                <a:t>Exact Concept Learning</a:t>
              </a:r>
            </a:p>
          </p:txBody>
        </p:sp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86" name="Rectangle 285"/>
          <p:cNvSpPr/>
          <p:nvPr/>
        </p:nvSpPr>
        <p:spPr>
          <a:xfrm>
            <a:off x="922193" y="4244583"/>
            <a:ext cx="6999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Query-based learning models for invariant inference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922192" y="4696060"/>
            <a:ext cx="7796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Invariant inference is harder than concept learning</a:t>
            </a:r>
          </a:p>
        </p:txBody>
      </p:sp>
      <p:sp>
        <p:nvSpPr>
          <p:cNvPr id="288" name="Rectangle 287"/>
          <p:cNvSpPr/>
          <p:nvPr/>
        </p:nvSpPr>
        <p:spPr>
          <a:xfrm>
            <a:off x="922191" y="5109378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Complexity results for invariant inference algorithms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from concept learning algorithms</a:t>
            </a:r>
          </a:p>
        </p:txBody>
      </p:sp>
      <p:sp>
        <p:nvSpPr>
          <p:cNvPr id="289" name="Rectangle 288"/>
          <p:cNvSpPr/>
          <p:nvPr/>
        </p:nvSpPr>
        <p:spPr>
          <a:xfrm>
            <a:off x="906862" y="5830425"/>
            <a:ext cx="7318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Analysis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overapproximation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PDR from the  </a:t>
            </a:r>
            <a:b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monotone theory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D5692-8408-59E5-A2C5-C1AA0DF14EFC}"/>
              </a:ext>
            </a:extLst>
          </p:cNvPr>
          <p:cNvSpPr txBox="1"/>
          <p:nvPr/>
        </p:nvSpPr>
        <p:spPr>
          <a:xfrm>
            <a:off x="8221807" y="5949504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67C77-CCDC-4FD7-5044-9B03696BD9AB}"/>
              </a:ext>
            </a:extLst>
          </p:cNvPr>
          <p:cNvSpPr txBox="1"/>
          <p:nvPr/>
        </p:nvSpPr>
        <p:spPr>
          <a:xfrm>
            <a:off x="8221807" y="5246981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55D15B-36DB-F728-0F75-E87417B3D3A1}"/>
              </a:ext>
            </a:extLst>
          </p:cNvPr>
          <p:cNvSpPr txBox="1"/>
          <p:nvPr/>
        </p:nvSpPr>
        <p:spPr>
          <a:xfrm>
            <a:off x="8221807" y="4388331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C13DD0-EDFA-75E3-D708-9B8E3C299A6A}"/>
              </a:ext>
            </a:extLst>
          </p:cNvPr>
          <p:cNvSpPr txBox="1"/>
          <p:nvPr/>
        </p:nvSpPr>
        <p:spPr>
          <a:xfrm>
            <a:off x="8221807" y="4834379"/>
            <a:ext cx="7341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POPL20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447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38A271A-A81E-15E3-4AB6-5D56269E74F7}"/>
              </a:ext>
            </a:extLst>
          </p:cNvPr>
          <p:cNvGrpSpPr/>
          <p:nvPr/>
        </p:nvGrpSpPr>
        <p:grpSpPr>
          <a:xfrm>
            <a:off x="2078989" y="1339577"/>
            <a:ext cx="4986022" cy="4940362"/>
            <a:chOff x="3009402" y="1228065"/>
            <a:chExt cx="3325997" cy="329553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9402" y="1238033"/>
              <a:ext cx="1714500" cy="17145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49474" y="1228065"/>
              <a:ext cx="1685925" cy="173443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6784" y="2942565"/>
              <a:ext cx="1748615" cy="1581039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09402" y="2942565"/>
              <a:ext cx="1640072" cy="1573620"/>
            </a:xfrm>
            <a:prstGeom prst="rect">
              <a:avLst/>
            </a:prstGeom>
          </p:spPr>
        </p:pic>
      </p:grpSp>
      <p:sp>
        <p:nvSpPr>
          <p:cNvPr id="295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Thanks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10489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Future Work</a:t>
            </a:r>
          </a:p>
        </p:txBody>
      </p:sp>
      <p:sp>
        <p:nvSpPr>
          <p:cNvPr id="555" name="Content Placeholder 1"/>
          <p:cNvSpPr txBox="1">
            <a:spLocks/>
          </p:cNvSpPr>
          <p:nvPr/>
        </p:nvSpPr>
        <p:spPr>
          <a:xfrm>
            <a:off x="624021" y="1214643"/>
            <a:ext cx="3490322" cy="89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Invariant Inference</a:t>
            </a:r>
          </a:p>
        </p:txBody>
      </p:sp>
      <p:sp>
        <p:nvSpPr>
          <p:cNvPr id="558" name="Content Placeholder 1"/>
          <p:cNvSpPr txBox="1">
            <a:spLocks/>
          </p:cNvSpPr>
          <p:nvPr/>
        </p:nvSpPr>
        <p:spPr>
          <a:xfrm>
            <a:off x="4360521" y="2681006"/>
            <a:ext cx="694437" cy="54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vs.</a:t>
            </a:r>
          </a:p>
        </p:txBody>
      </p:sp>
      <p:grpSp>
        <p:nvGrpSpPr>
          <p:cNvPr id="562" name="Group 561"/>
          <p:cNvGrpSpPr/>
          <p:nvPr/>
        </p:nvGrpSpPr>
        <p:grpSpPr>
          <a:xfrm>
            <a:off x="4664489" y="1229098"/>
            <a:ext cx="4086815" cy="3025030"/>
            <a:chOff x="259183" y="1509744"/>
            <a:chExt cx="4086815" cy="3025030"/>
          </a:xfrm>
        </p:grpSpPr>
        <p:sp>
          <p:nvSpPr>
            <p:cNvPr id="563" name="Content Placeholder 1"/>
            <p:cNvSpPr txBox="1">
              <a:spLocks/>
            </p:cNvSpPr>
            <p:nvPr/>
          </p:nvSpPr>
          <p:spPr>
            <a:xfrm>
              <a:off x="259183" y="1509744"/>
              <a:ext cx="4086815" cy="89313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3200" dirty="0"/>
                <a:t>Exact Concept Learning</a:t>
              </a:r>
            </a:p>
          </p:txBody>
        </p:sp>
        <p:pic>
          <p:nvPicPr>
            <p:cNvPr id="564" name="Picture 56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9520" y="2070011"/>
              <a:ext cx="2426747" cy="2464763"/>
            </a:xfrm>
            <a:prstGeom prst="rect">
              <a:avLst/>
            </a:prstGeom>
          </p:spPr>
        </p:pic>
        <p:sp>
          <p:nvSpPr>
            <p:cNvPr id="565" name="Rectangle 564"/>
            <p:cNvSpPr/>
            <p:nvPr/>
          </p:nvSpPr>
          <p:spPr>
            <a:xfrm>
              <a:off x="3183404" y="3196152"/>
              <a:ext cx="323532" cy="185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1847" y="1855904"/>
            <a:ext cx="3092270" cy="2305932"/>
            <a:chOff x="643620" y="1100977"/>
            <a:chExt cx="4104632" cy="3060859"/>
          </a:xfrm>
        </p:grpSpPr>
        <p:grpSp>
          <p:nvGrpSpPr>
            <p:cNvPr id="281" name="Group 280"/>
            <p:cNvGrpSpPr/>
            <p:nvPr/>
          </p:nvGrpSpPr>
          <p:grpSpPr>
            <a:xfrm>
              <a:off x="650350" y="1427790"/>
              <a:ext cx="3397971" cy="2734046"/>
              <a:chOff x="2437964" y="3667347"/>
              <a:chExt cx="3397971" cy="2734046"/>
            </a:xfrm>
          </p:grpSpPr>
          <p:sp>
            <p:nvSpPr>
              <p:cNvPr id="282" name="AutoShape 2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ap="flat">
                    <a:solidFill>
                      <a:srgbClr val="006600"/>
                    </a:solidFill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sp>
            <p:nvSpPr>
              <p:cNvPr id="283" name="AutoShape 3"/>
              <p:cNvSpPr>
                <a:spLocks/>
              </p:cNvSpPr>
              <p:nvPr/>
            </p:nvSpPr>
            <p:spPr bwMode="auto">
              <a:xfrm>
                <a:off x="2437964" y="3667347"/>
                <a:ext cx="3397971" cy="2734046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38100" cap="flat">
                <a:solidFill>
                  <a:srgbClr val="0066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5742" y="1100977"/>
              <a:ext cx="4102510" cy="3051711"/>
              <a:chOff x="2449393" y="3359793"/>
              <a:chExt cx="4102510" cy="3051711"/>
            </a:xfrm>
          </p:grpSpPr>
          <p:sp>
            <p:nvSpPr>
              <p:cNvPr id="544" name="Rectangle 2"/>
              <p:cNvSpPr>
                <a:spLocks/>
              </p:cNvSpPr>
              <p:nvPr/>
            </p:nvSpPr>
            <p:spPr bwMode="auto">
              <a:xfrm>
                <a:off x="2449393" y="3359793"/>
                <a:ext cx="4102510" cy="3051711"/>
              </a:xfrm>
              <a:prstGeom prst="rect">
                <a:avLst/>
              </a:prstGeom>
              <a:noFill/>
              <a:ln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grpSp>
            <p:nvGrpSpPr>
              <p:cNvPr id="545" name="Group 544"/>
              <p:cNvGrpSpPr/>
              <p:nvPr/>
            </p:nvGrpSpPr>
            <p:grpSpPr>
              <a:xfrm>
                <a:off x="2499359" y="3406244"/>
                <a:ext cx="4034136" cy="2978968"/>
                <a:chOff x="2499359" y="3406244"/>
                <a:chExt cx="4034136" cy="2978968"/>
              </a:xfrm>
            </p:grpSpPr>
            <p:grpSp>
              <p:nvGrpSpPr>
                <p:cNvPr id="554" name="Group 96"/>
                <p:cNvGrpSpPr>
                  <a:grpSpLocks/>
                </p:cNvGrpSpPr>
                <p:nvPr/>
              </p:nvGrpSpPr>
              <p:grpSpPr bwMode="auto">
                <a:xfrm>
                  <a:off x="2499359" y="4209925"/>
                  <a:ext cx="2001289" cy="2133218"/>
                  <a:chOff x="0" y="0"/>
                  <a:chExt cx="2282" cy="2433"/>
                </a:xfrm>
              </p:grpSpPr>
              <p:grpSp>
                <p:nvGrpSpPr>
                  <p:cNvPr id="72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0" y="1754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83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804" name="Oval 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5" name="Oval 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6" name="Oval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7" name="Oval 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8" name="Oval 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9" name="Oval 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0" name="Oval 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1" name="Oval 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12" name="Oval 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4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95" name="Oval 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6" name="Oval 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7" name="Oval 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8" name="Oval 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9" name="Oval 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0" name="Oval 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1" name="Oval 1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2" name="Oval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803" name="Oval 2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85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86" name="Oval 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7" name="Oval 2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8" name="Oval 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9" name="Oval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0" name="Oval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1" name="Oval 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2" name="Oval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3" name="Oval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94" name="Oval 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1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0" y="852"/>
                    <a:ext cx="2282" cy="679"/>
                    <a:chOff x="0" y="0"/>
                    <a:chExt cx="2282" cy="678"/>
                  </a:xfrm>
                </p:grpSpPr>
                <p:grpSp>
                  <p:nvGrpSpPr>
                    <p:cNvPr id="75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74" name="Oval 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5" name="Oval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6" name="Oval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7" name="Oval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8" name="Oval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9" name="Oval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0" name="Oval 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1" name="Oval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82" name="Oval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4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65" name="Oval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6" name="Oval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7" name="Oval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8" name="Oval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9" name="Oval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0" name="Oval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1" name="Oval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2" name="Oval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73" name="Oval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55" name="Group 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56" name="Oval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7" name="Oval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8" name="Oval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9" name="Oval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0" name="Oval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1" name="Oval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2" name="Oval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3" name="Oval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64" name="Oval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722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282" cy="678"/>
                    <a:chOff x="0" y="0"/>
                    <a:chExt cx="2282" cy="678"/>
                  </a:xfrm>
                </p:grpSpPr>
                <p:grpSp>
                  <p:nvGrpSpPr>
                    <p:cNvPr id="723" name="Group 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44" name="Oval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5" name="Oval 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6" name="Oval 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7" name="Oval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8" name="Oval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9" name="Oval 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0" name="Oval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1" name="Oval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52" name="Oval 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4" name="Group 8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1" y="0"/>
                      <a:ext cx="608" cy="660"/>
                      <a:chOff x="0" y="0"/>
                      <a:chExt cx="608" cy="660"/>
                    </a:xfrm>
                  </p:grpSpPr>
                  <p:sp>
                    <p:nvSpPr>
                      <p:cNvPr id="735" name="Oval 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6" name="Oval 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7" name="Oval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8" name="Oval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9" name="Oval 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0" name="Oval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1" name="Oval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2" name="Oval 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43" name="Oval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725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74" y="17"/>
                      <a:ext cx="608" cy="661"/>
                      <a:chOff x="0" y="0"/>
                      <a:chExt cx="608" cy="660"/>
                    </a:xfrm>
                  </p:grpSpPr>
                  <p:sp>
                    <p:nvSpPr>
                      <p:cNvPr id="726" name="Oval 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7" name="Oval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8" name="Oval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29" name="Oval 8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0" name="Oval 8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1" name="Oval 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81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2" name="Oval 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0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3" name="Oval 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309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734" name="Oval 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69" y="618"/>
                        <a:ext cx="39" cy="42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56" name="Group 127"/>
                <p:cNvGrpSpPr>
                  <a:grpSpLocks/>
                </p:cNvGrpSpPr>
                <p:nvPr/>
              </p:nvGrpSpPr>
              <p:grpSpPr bwMode="auto">
                <a:xfrm>
                  <a:off x="2502866" y="3406244"/>
                  <a:ext cx="2001289" cy="595092"/>
                  <a:chOff x="0" y="0"/>
                  <a:chExt cx="2282" cy="678"/>
                </a:xfrm>
              </p:grpSpPr>
              <p:grpSp>
                <p:nvGrpSpPr>
                  <p:cNvPr id="69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711" name="Oval 9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2" name="Oval 9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3" name="Oval 9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4" name="Oval 10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5" name="Oval 10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6" name="Oval 10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7" name="Oval 10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8" name="Oval 10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9" name="Oval 10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1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811" y="0"/>
                    <a:ext cx="608" cy="660"/>
                    <a:chOff x="0" y="0"/>
                    <a:chExt cx="608" cy="660"/>
                  </a:xfrm>
                </p:grpSpPr>
                <p:sp>
                  <p:nvSpPr>
                    <p:cNvPr id="702" name="Oval 10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3" name="Oval 10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4" name="Oval 10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5" name="Oval 11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6" name="Oval 11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7" name="Oval 11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8" name="Oval 11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9" name="Oval 11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10" name="Oval 11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69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1674" y="17"/>
                    <a:ext cx="608" cy="661"/>
                    <a:chOff x="0" y="0"/>
                    <a:chExt cx="608" cy="660"/>
                  </a:xfrm>
                </p:grpSpPr>
                <p:sp>
                  <p:nvSpPr>
                    <p:cNvPr id="693" name="Oval 117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4" name="Oval 118"/>
                    <p:cNvSpPr>
                      <a:spLocks/>
                    </p:cNvSpPr>
                    <p:nvPr/>
                  </p:nvSpPr>
                  <p:spPr bwMode="auto">
                    <a:xfrm>
                      <a:off x="0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5" name="Oval 119"/>
                    <p:cNvSpPr>
                      <a:spLocks/>
                    </p:cNvSpPr>
                    <p:nvPr/>
                  </p:nvSpPr>
                  <p:spPr bwMode="auto">
                    <a:xfrm>
                      <a:off x="0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6" name="Oval 120"/>
                    <p:cNvSpPr>
                      <a:spLocks/>
                    </p:cNvSpPr>
                    <p:nvPr/>
                  </p:nvSpPr>
                  <p:spPr bwMode="auto">
                    <a:xfrm>
                      <a:off x="281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7" name="Oval 121"/>
                    <p:cNvSpPr>
                      <a:spLocks/>
                    </p:cNvSpPr>
                    <p:nvPr/>
                  </p:nvSpPr>
                  <p:spPr bwMode="auto">
                    <a:xfrm>
                      <a:off x="281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8" name="Oval 122"/>
                    <p:cNvSpPr>
                      <a:spLocks/>
                    </p:cNvSpPr>
                    <p:nvPr/>
                  </p:nvSpPr>
                  <p:spPr bwMode="auto">
                    <a:xfrm>
                      <a:off x="281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699" name="Oval 123"/>
                    <p:cNvSpPr>
                      <a:spLocks/>
                    </p:cNvSpPr>
                    <p:nvPr/>
                  </p:nvSpPr>
                  <p:spPr bwMode="auto">
                    <a:xfrm>
                      <a:off x="569" y="0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0" name="Oval 124"/>
                    <p:cNvSpPr>
                      <a:spLocks/>
                    </p:cNvSpPr>
                    <p:nvPr/>
                  </p:nvSpPr>
                  <p:spPr bwMode="auto">
                    <a:xfrm>
                      <a:off x="569" y="309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701" name="Oval 125"/>
                    <p:cNvSpPr>
                      <a:spLocks/>
                    </p:cNvSpPr>
                    <p:nvPr/>
                  </p:nvSpPr>
                  <p:spPr bwMode="auto">
                    <a:xfrm>
                      <a:off x="569" y="618"/>
                      <a:ext cx="39" cy="4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  <p:grpSp>
              <p:nvGrpSpPr>
                <p:cNvPr id="557" name="Group 221"/>
                <p:cNvGrpSpPr>
                  <a:grpSpLocks/>
                </p:cNvGrpSpPr>
                <p:nvPr/>
              </p:nvGrpSpPr>
              <p:grpSpPr bwMode="auto">
                <a:xfrm>
                  <a:off x="4737331" y="4213431"/>
                  <a:ext cx="1791780" cy="2171781"/>
                  <a:chOff x="0" y="0"/>
                  <a:chExt cx="2044" cy="2477"/>
                </a:xfrm>
              </p:grpSpPr>
              <p:grpSp>
                <p:nvGrpSpPr>
                  <p:cNvPr id="597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044" cy="691"/>
                    <a:chOff x="0" y="0"/>
                    <a:chExt cx="2044" cy="690"/>
                  </a:xfrm>
                </p:grpSpPr>
                <p:grpSp>
                  <p:nvGrpSpPr>
                    <p:cNvPr id="660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81" name="Oval 12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2" name="Oval 1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3" name="Oval 1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4" name="Oval 13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5" name="Oval 1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6" name="Oval 1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7" name="Oval 1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8" name="Oval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9" name="Oval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1" name="Group 14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72" name="Oval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3" name="Oval 1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4" name="Oval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5" name="Oval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6" name="Oval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7" name="Oval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8" name="Oval 1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9" name="Oval 1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80" name="Oval 1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62" name="Group 1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63" name="Oval 1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4" name="Oval 1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5" name="Oval 1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6" name="Oval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7" name="Oval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8" name="Oval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69" name="Oval 1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0" name="Oval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71" name="Oval 1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8" name="Group 189"/>
                  <p:cNvGrpSpPr>
                    <a:grpSpLocks/>
                  </p:cNvGrpSpPr>
                  <p:nvPr/>
                </p:nvGrpSpPr>
                <p:grpSpPr bwMode="auto">
                  <a:xfrm>
                    <a:off x="0" y="868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30" name="Group 16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51" name="Oval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2" name="Oval 1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3" name="Oval 1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4" name="Oval 1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5" name="Oval 1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6" name="Oval 1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7" name="Oval 1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8" name="Oval 16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9" name="Oval 1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1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42" name="Oval 1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3" name="Oval 17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4" name="Oval 1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5" name="Oval 1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6" name="Oval 1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7" name="Oval 1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8" name="Oval 17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9" name="Oval 17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50" name="Oval 1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32" name="Group 1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33" name="Oval 17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4" name="Oval 1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5" name="Oval 1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6" name="Oval 18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7" name="Oval 1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8" name="Oval 1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39" name="Oval 18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0" name="Oval 1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41" name="Oval 1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  <p:grpSp>
                <p:nvGrpSpPr>
                  <p:cNvPr id="599" name="Group 220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044" cy="690"/>
                    <a:chOff x="0" y="0"/>
                    <a:chExt cx="2044" cy="690"/>
                  </a:xfrm>
                </p:grpSpPr>
                <p:grpSp>
                  <p:nvGrpSpPr>
                    <p:cNvPr id="600" name="Group 1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544" cy="673"/>
                      <a:chOff x="0" y="0"/>
                      <a:chExt cx="544" cy="672"/>
                    </a:xfrm>
                  </p:grpSpPr>
                  <p:sp>
                    <p:nvSpPr>
                      <p:cNvPr id="621" name="Oval 19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2" name="Oval 19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3" name="Oval 19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4" name="Oval 19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5" name="Oval 19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6" name="Oval 19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7" name="Oval 19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8" name="Oval 1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9" name="Oval 1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1" name="Group 2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26" y="0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12" name="Oval 20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3" name="Oval 20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4" name="Oval 20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5" name="Oval 20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6" name="Oval 2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7" name="Oval 2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8" name="Oval 20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9" name="Oval 2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20" name="Oval 2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  <p:grpSp>
                  <p:nvGrpSpPr>
                    <p:cNvPr id="602" name="Group 2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99" y="18"/>
                      <a:ext cx="545" cy="672"/>
                      <a:chOff x="0" y="0"/>
                      <a:chExt cx="544" cy="672"/>
                    </a:xfrm>
                  </p:grpSpPr>
                  <p:sp>
                    <p:nvSpPr>
                      <p:cNvPr id="603" name="Oval 2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4" name="Oval 21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5" name="Oval 2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6" name="Oval 2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0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7" name="Oval 2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314"/>
                        <a:ext cx="36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8" name="Oval 2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" y="629"/>
                        <a:ext cx="36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09" name="Oval 21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0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0" name="Oval 2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314"/>
                        <a:ext cx="35" cy="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  <p:sp>
                    <p:nvSpPr>
                      <p:cNvPr id="611" name="Oval 21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509" y="629"/>
                        <a:ext cx="35" cy="43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lIns="0" tIns="0" rIns="0" bIns="0"/>
                      <a:lstStyle/>
                      <a:p>
                        <a:endParaRPr lang="en-US" sz="1406"/>
                      </a:p>
                    </p:txBody>
                  </p:sp>
                </p:grpSp>
              </p:grpSp>
            </p:grpSp>
            <p:grpSp>
              <p:nvGrpSpPr>
                <p:cNvPr id="566" name="Group 252"/>
                <p:cNvGrpSpPr>
                  <a:grpSpLocks/>
                </p:cNvGrpSpPr>
                <p:nvPr/>
              </p:nvGrpSpPr>
              <p:grpSpPr bwMode="auto">
                <a:xfrm>
                  <a:off x="4740838" y="3409749"/>
                  <a:ext cx="1792657" cy="600351"/>
                  <a:chOff x="0" y="0"/>
                  <a:chExt cx="2044" cy="685"/>
                </a:xfrm>
              </p:grpSpPr>
              <p:grpSp>
                <p:nvGrpSpPr>
                  <p:cNvPr id="56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544" cy="667"/>
                    <a:chOff x="0" y="0"/>
                    <a:chExt cx="544" cy="667"/>
                  </a:xfrm>
                </p:grpSpPr>
                <p:sp>
                  <p:nvSpPr>
                    <p:cNvPr id="588" name="Oval 22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9" name="Oval 22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0" name="Oval 22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1" name="Oval 22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2" name="Oval 22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3" name="Oval 22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4" name="Oval 22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5" name="Oval 22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96" name="Oval 23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8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726" y="0"/>
                    <a:ext cx="545" cy="667"/>
                    <a:chOff x="0" y="0"/>
                    <a:chExt cx="544" cy="667"/>
                  </a:xfrm>
                </p:grpSpPr>
                <p:sp>
                  <p:nvSpPr>
                    <p:cNvPr id="579" name="Oval 23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0" name="Oval 23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1" name="Oval 23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2" name="Oval 23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3" name="Oval 23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4" name="Oval 23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5" name="Oval 23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6" name="Oval 23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87" name="Oval 24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  <p:grpSp>
                <p:nvGrpSpPr>
                  <p:cNvPr id="569" name="Group 251"/>
                  <p:cNvGrpSpPr>
                    <a:grpSpLocks/>
                  </p:cNvGrpSpPr>
                  <p:nvPr/>
                </p:nvGrpSpPr>
                <p:grpSpPr bwMode="auto">
                  <a:xfrm>
                    <a:off x="1499" y="17"/>
                    <a:ext cx="545" cy="668"/>
                    <a:chOff x="0" y="0"/>
                    <a:chExt cx="544" cy="667"/>
                  </a:xfrm>
                </p:grpSpPr>
                <p:sp>
                  <p:nvSpPr>
                    <p:cNvPr id="570" name="Oval 242"/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1" name="Oval 243"/>
                    <p:cNvSpPr>
                      <a:spLocks/>
                    </p:cNvSpPr>
                    <p:nvPr/>
                  </p:nvSpPr>
                  <p:spPr bwMode="auto">
                    <a:xfrm>
                      <a:off x="0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2" name="Oval 244"/>
                    <p:cNvSpPr>
                      <a:spLocks/>
                    </p:cNvSpPr>
                    <p:nvPr/>
                  </p:nvSpPr>
                  <p:spPr bwMode="auto">
                    <a:xfrm>
                      <a:off x="0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3" name="Oval 245"/>
                    <p:cNvSpPr>
                      <a:spLocks/>
                    </p:cNvSpPr>
                    <p:nvPr/>
                  </p:nvSpPr>
                  <p:spPr bwMode="auto">
                    <a:xfrm>
                      <a:off x="251" y="0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4" name="Oval 246"/>
                    <p:cNvSpPr>
                      <a:spLocks/>
                    </p:cNvSpPr>
                    <p:nvPr/>
                  </p:nvSpPr>
                  <p:spPr bwMode="auto">
                    <a:xfrm>
                      <a:off x="251" y="312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5" name="Oval 247"/>
                    <p:cNvSpPr>
                      <a:spLocks/>
                    </p:cNvSpPr>
                    <p:nvPr/>
                  </p:nvSpPr>
                  <p:spPr bwMode="auto">
                    <a:xfrm>
                      <a:off x="251" y="624"/>
                      <a:ext cx="36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6" name="Oval 248"/>
                    <p:cNvSpPr>
                      <a:spLocks/>
                    </p:cNvSpPr>
                    <p:nvPr/>
                  </p:nvSpPr>
                  <p:spPr bwMode="auto">
                    <a:xfrm>
                      <a:off x="509" y="0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7" name="Oval 249"/>
                    <p:cNvSpPr>
                      <a:spLocks/>
                    </p:cNvSpPr>
                    <p:nvPr/>
                  </p:nvSpPr>
                  <p:spPr bwMode="auto">
                    <a:xfrm>
                      <a:off x="509" y="312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  <p:sp>
                  <p:nvSpPr>
                    <p:cNvPr id="578" name="Oval 250"/>
                    <p:cNvSpPr>
                      <a:spLocks/>
                    </p:cNvSpPr>
                    <p:nvPr/>
                  </p:nvSpPr>
                  <p:spPr bwMode="auto">
                    <a:xfrm>
                      <a:off x="509" y="624"/>
                      <a:ext cx="35" cy="43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lIns="0" tIns="0" rIns="0" bIns="0"/>
                    <a:lstStyle/>
                    <a:p>
                      <a:endParaRPr lang="en-US" sz="1406"/>
                    </a:p>
                  </p:txBody>
                </p:sp>
              </p:grpSp>
            </p:grpSp>
          </p:grpSp>
        </p:grpSp>
        <p:grpSp>
          <p:nvGrpSpPr>
            <p:cNvPr id="813" name="Group 812"/>
            <p:cNvGrpSpPr/>
            <p:nvPr/>
          </p:nvGrpSpPr>
          <p:grpSpPr>
            <a:xfrm>
              <a:off x="3169487" y="2882980"/>
              <a:ext cx="1275863" cy="834289"/>
              <a:chOff x="1976678" y="3425436"/>
              <a:chExt cx="1270248" cy="891852"/>
            </a:xfrm>
          </p:grpSpPr>
          <p:sp>
            <p:nvSpPr>
              <p:cNvPr id="814" name="Freeform 263"/>
              <p:cNvSpPr>
                <a:spLocks/>
              </p:cNvSpPr>
              <p:nvPr/>
            </p:nvSpPr>
            <p:spPr bwMode="auto">
              <a:xfrm rot="16200000">
                <a:off x="2165876" y="3236238"/>
                <a:ext cx="891852" cy="1270248"/>
              </a:xfrm>
              <a:custGeom>
                <a:avLst/>
                <a:gdLst>
                  <a:gd name="T0" fmla="*/ 0 w 20714"/>
                  <a:gd name="T1" fmla="*/ 0 h 21600"/>
                  <a:gd name="T2" fmla="*/ 20653 w 20714"/>
                  <a:gd name="T3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714" h="21600">
                    <a:moveTo>
                      <a:pt x="0" y="0"/>
                    </a:moveTo>
                    <a:cubicBezTo>
                      <a:pt x="11273" y="560"/>
                      <a:pt x="21600" y="11360"/>
                      <a:pt x="20653" y="21600"/>
                    </a:cubicBezTo>
                  </a:path>
                </a:pathLst>
              </a:custGeom>
              <a:noFill/>
              <a:ln w="57150" cap="flat">
                <a:solidFill>
                  <a:srgbClr val="292929"/>
                </a:solidFill>
                <a:prstDash val="solid"/>
                <a:miter lim="800000"/>
                <a:headEnd type="none" w="med" len="med"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 sz="1406"/>
              </a:p>
            </p:txBody>
          </p:sp>
          <p:pic>
            <p:nvPicPr>
              <p:cNvPr id="815" name="Picture 26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4950" y="3445528"/>
                <a:ext cx="579314" cy="544711"/>
              </a:xfrm>
              <a:prstGeom prst="rect">
                <a:avLst/>
              </a:prstGeom>
              <a:noFill/>
              <a:ln w="12700" cap="rnd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16" name="Freeform 255"/>
            <p:cNvSpPr>
              <a:spLocks/>
            </p:cNvSpPr>
            <p:nvPr/>
          </p:nvSpPr>
          <p:spPr bwMode="auto">
            <a:xfrm>
              <a:off x="643620" y="1991885"/>
              <a:ext cx="2383875" cy="2152499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90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7" name="Freeform 259"/>
            <p:cNvSpPr>
              <a:spLocks/>
            </p:cNvSpPr>
            <p:nvPr/>
          </p:nvSpPr>
          <p:spPr bwMode="auto">
            <a:xfrm>
              <a:off x="646968" y="2885446"/>
              <a:ext cx="1528485" cy="1269063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8" name="Freeform 258"/>
            <p:cNvSpPr>
              <a:spLocks/>
            </p:cNvSpPr>
            <p:nvPr/>
          </p:nvSpPr>
          <p:spPr bwMode="auto">
            <a:xfrm>
              <a:off x="644136" y="3106384"/>
              <a:ext cx="1219984" cy="1044698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36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19" name="Freeform 257"/>
            <p:cNvSpPr>
              <a:spLocks/>
            </p:cNvSpPr>
            <p:nvPr/>
          </p:nvSpPr>
          <p:spPr bwMode="auto">
            <a:xfrm>
              <a:off x="646716" y="3315845"/>
              <a:ext cx="981596" cy="827345"/>
            </a:xfrm>
            <a:custGeom>
              <a:avLst/>
              <a:gdLst>
                <a:gd name="T0" fmla="*/ 0 w 21600"/>
                <a:gd name="T1" fmla="*/ 21600 h 21600"/>
                <a:gd name="T2" fmla="*/ 0 w 21600"/>
                <a:gd name="T3" fmla="*/ 0 h 21600"/>
                <a:gd name="T4" fmla="*/ 16835 w 21600"/>
                <a:gd name="T5" fmla="*/ 2737 h 21600"/>
                <a:gd name="T6" fmla="*/ 21600 w 21600"/>
                <a:gd name="T7" fmla="*/ 21600 h 21600"/>
                <a:gd name="T8" fmla="*/ 0 w 21600"/>
                <a:gd name="T9" fmla="*/ 21600 h 21600"/>
                <a:gd name="T10" fmla="*/ 0 w 21600"/>
                <a:gd name="T11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0" y="0"/>
                  </a:lnTo>
                  <a:lnTo>
                    <a:pt x="16835" y="273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EAF2FA">
                <a:alpha val="81000"/>
              </a:srgbClr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 sz="1406"/>
            </a:p>
          </p:txBody>
        </p:sp>
        <p:sp>
          <p:nvSpPr>
            <p:cNvPr id="820" name="Oval 819"/>
            <p:cNvSpPr/>
            <p:nvPr/>
          </p:nvSpPr>
          <p:spPr>
            <a:xfrm>
              <a:off x="681965" y="3577058"/>
              <a:ext cx="753688" cy="406511"/>
            </a:xfrm>
            <a:prstGeom prst="ellipse">
              <a:avLst/>
            </a:prstGeom>
            <a:solidFill>
              <a:srgbClr val="BDD7EE"/>
            </a:solidFill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1" name="Oval 820"/>
            <p:cNvSpPr/>
            <p:nvPr/>
          </p:nvSpPr>
          <p:spPr>
            <a:xfrm>
              <a:off x="3810137" y="1242201"/>
              <a:ext cx="801704" cy="745733"/>
            </a:xfrm>
            <a:prstGeom prst="ellipse">
              <a:avLst/>
            </a:prstGeom>
            <a:solidFill>
              <a:srgbClr val="FF5757"/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9" name="Rectangle 278"/>
              <p:cNvSpPr/>
              <p:nvPr/>
            </p:nvSpPr>
            <p:spPr>
              <a:xfrm>
                <a:off x="922193" y="4244583"/>
                <a:ext cx="69991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  Separation between H</a:t>
                </a:r>
                <a:r>
                  <a:rPr lang="en-US" sz="2400" dirty="0" err="1">
                    <a:solidFill>
                      <a:prstClr val="black"/>
                    </a:solidFill>
                    <a:latin typeface="Calibri" panose="020F0502020204030204"/>
                  </a:rPr>
                  <a:t>oare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𝑘</m:t>
                    </m:r>
                  </m:oMath>
                </a14:m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 and Hoare(1)</a:t>
                </a:r>
              </a:p>
            </p:txBody>
          </p:sp>
        </mc:Choice>
        <mc:Fallback xmlns="">
          <p:sp>
            <p:nvSpPr>
              <p:cNvPr id="279" name="Rectangle 2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193" y="4244583"/>
                <a:ext cx="6999101" cy="461665"/>
              </a:xfrm>
              <a:prstGeom prst="rect">
                <a:avLst/>
              </a:prstGeom>
              <a:blipFill>
                <a:blip r:embed="rId6"/>
                <a:stretch>
                  <a:fillRect l="-1307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0" name="Rectangle 279"/>
          <p:cNvSpPr/>
          <p:nvPr/>
        </p:nvSpPr>
        <p:spPr>
          <a:xfrm>
            <a:off x="922192" y="4696060"/>
            <a:ext cx="7796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Probabilistic analysis of interpolation-based inference</a:t>
            </a:r>
          </a:p>
        </p:txBody>
      </p:sp>
      <p:sp>
        <p:nvSpPr>
          <p:cNvPr id="285" name="Rectangle 284"/>
          <p:cNvSpPr/>
          <p:nvPr/>
        </p:nvSpPr>
        <p:spPr>
          <a:xfrm>
            <a:off x="922191" y="5109378"/>
            <a:ext cx="7318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Complexity results for PDR itself</a:t>
            </a:r>
          </a:p>
        </p:txBody>
      </p:sp>
      <p:sp>
        <p:nvSpPr>
          <p:cNvPr id="290" name="Rectangle 289"/>
          <p:cNvSpPr/>
          <p:nvPr/>
        </p:nvSpPr>
        <p:spPr>
          <a:xfrm>
            <a:off x="922191" y="5543779"/>
            <a:ext cx="7318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Practical takeaways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34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" grpId="0"/>
      <p:bldP spid="280" grpId="0"/>
      <p:bldP spid="285" grpId="0"/>
      <p:bldP spid="2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45742" y="1174983"/>
                <a:ext cx="7893767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Boolean transition systems,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u="sng" dirty="0"/>
                  <a:t>Given</a:t>
                </a:r>
                <a:r>
                  <a:rPr lang="en-US" dirty="0"/>
                  <a:t> a transition system, </a:t>
                </a:r>
                <a:r>
                  <a:rPr lang="en-US" u="sng" dirty="0"/>
                  <a:t>find</a:t>
                </a:r>
                <a:r>
                  <a:rPr lang="en-US" dirty="0"/>
                  <a:t> an inductive invariant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5742" y="1174983"/>
                <a:ext cx="7893767" cy="4351338"/>
              </a:xfrm>
              <a:blipFill>
                <a:blip r:embed="rId3"/>
                <a:stretch>
                  <a:fillRect l="-1622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35801" y="3640503"/>
                <a:ext cx="5306581" cy="52924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0" dirty="0"/>
                  <a:t>(Decision problem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</m:sSubSup>
                  </m:oMath>
                </a14:m>
                <a:r>
                  <a:rPr lang="en-US" sz="2800" dirty="0"/>
                  <a:t>-complete.)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801" y="3640503"/>
                <a:ext cx="5306581" cy="529247"/>
              </a:xfrm>
              <a:prstGeom prst="rect">
                <a:avLst/>
              </a:prstGeom>
              <a:blipFill>
                <a:blip r:embed="rId4"/>
                <a:stretch>
                  <a:fillRect l="-2414" t="-9195" r="-1379" b="-321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77639" y="2379979"/>
                <a:ext cx="2588722" cy="58477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m:rPr>
                          <m:sty m:val="p"/>
                        </m:rPr>
                        <a:rPr lang="en-US" sz="32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poly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639" y="2379979"/>
                <a:ext cx="258872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32167" y="6369979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[POPL’20] Complexity and Information in Invariant Inference. </a:t>
            </a:r>
            <a:r>
              <a:rPr lang="en-US" sz="1600" b="1" dirty="0">
                <a:solidFill>
                  <a:srgbClr val="934BC9"/>
                </a:solidFill>
                <a:cs typeface="Arial"/>
                <a:sym typeface="Arial"/>
                <a:rtl val="0"/>
              </a:rPr>
              <a:t>F.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Immerman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Shoham,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Sagiv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32167" y="6100485"/>
            <a:ext cx="9024487" cy="53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292929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  <a:defRPr/>
            </a:pP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[CADE’09] Complexity and Algorithms for Monomial and Clausal Predicate Abstraction.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Lahiri</a:t>
            </a:r>
            <a:r>
              <a:rPr lang="en-US" sz="1600" dirty="0">
                <a:solidFill>
                  <a:schemeClr val="tx1"/>
                </a:solidFill>
                <a:cs typeface="Arial"/>
                <a:sym typeface="Arial"/>
                <a:rtl val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cs typeface="Arial"/>
                <a:sym typeface="Arial"/>
                <a:rtl val="0"/>
              </a:rPr>
              <a:t>Qadeer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  <a:rtl val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45742" y="443626"/>
            <a:ext cx="7886700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Problem Setting</a:t>
            </a:r>
          </a:p>
        </p:txBody>
      </p:sp>
    </p:spTree>
    <p:extLst>
      <p:ext uri="{BB962C8B-B14F-4D97-AF65-F5344CB8AC3E}">
        <p14:creationId xmlns:p14="http://schemas.microsoft.com/office/powerpoint/2010/main" val="4533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SAT-Based Invariant Inference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E13B859-C4EC-10C1-8288-FFCC72D64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947" y="2141093"/>
            <a:ext cx="3328053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2500" dirty="0"/>
              <a:t>predicate abstraction </a:t>
            </a:r>
            <a:br>
              <a:rPr lang="en-US" sz="2500" dirty="0"/>
            </a:br>
            <a:r>
              <a:rPr lang="en-US" sz="1800" dirty="0"/>
              <a:t>[CAV’97, POPL’02]</a:t>
            </a:r>
          </a:p>
          <a:p>
            <a:r>
              <a:rPr lang="en-US" sz="2400" dirty="0"/>
              <a:t>symbolic abstraction</a:t>
            </a:r>
            <a:r>
              <a:rPr lang="en-US" dirty="0"/>
              <a:t> </a:t>
            </a:r>
            <a:br>
              <a:rPr lang="en-US" dirty="0"/>
            </a:br>
            <a:r>
              <a:rPr lang="en-US" sz="1800" dirty="0"/>
              <a:t>[VMCAI’04,’16]</a:t>
            </a:r>
            <a:endParaRPr lang="en-US" sz="2000" dirty="0">
              <a:solidFill>
                <a:prstClr val="black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interpolation 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[CAV’03,TACAS’06]</a:t>
            </a: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IC3/PDR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[VMCAI’11, FMCAD’11]</a:t>
            </a: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abduction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[OOPSLA’13]</a:t>
            </a:r>
          </a:p>
          <a:p>
            <a:r>
              <a:rPr lang="en-US" sz="2400" dirty="0" err="1">
                <a:solidFill>
                  <a:prstClr val="black"/>
                </a:solidFill>
              </a:rPr>
              <a:t>SyGuS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[FMCAD’13,…]</a:t>
            </a: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ICE learning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[CAV’14, POPL’15]</a:t>
            </a:r>
            <a:endParaRPr lang="en-US" sz="2000" dirty="0">
              <a:solidFill>
                <a:prstClr val="black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…</a:t>
            </a: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" name="Left Arrow 15">
            <a:extLst>
              <a:ext uri="{FF2B5EF4-FFF2-40B4-BE49-F238E27FC236}">
                <a16:creationId xmlns:a16="http://schemas.microsoft.com/office/drawing/2014/main" id="{D1E28417-E505-6C5B-A3CD-3E823D0BE0EB}"/>
              </a:ext>
            </a:extLst>
          </p:cNvPr>
          <p:cNvSpPr/>
          <p:nvPr/>
        </p:nvSpPr>
        <p:spPr>
          <a:xfrm>
            <a:off x="3866038" y="3769373"/>
            <a:ext cx="820396" cy="461473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15">
            <a:extLst>
              <a:ext uri="{FF2B5EF4-FFF2-40B4-BE49-F238E27FC236}">
                <a16:creationId xmlns:a16="http://schemas.microsoft.com/office/drawing/2014/main" id="{8E517CFC-CC2E-0461-3881-C911B88175F6}"/>
              </a:ext>
            </a:extLst>
          </p:cNvPr>
          <p:cNvSpPr/>
          <p:nvPr/>
        </p:nvSpPr>
        <p:spPr>
          <a:xfrm>
            <a:off x="3866038" y="3271680"/>
            <a:ext cx="820396" cy="461473"/>
          </a:xfrm>
          <a:prstGeom prst="lef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ular Callout 31">
            <a:extLst>
              <a:ext uri="{FF2B5EF4-FFF2-40B4-BE49-F238E27FC236}">
                <a16:creationId xmlns:a16="http://schemas.microsoft.com/office/drawing/2014/main" id="{B11C7779-08F6-7D7D-A260-F98F51C9350B}"/>
              </a:ext>
            </a:extLst>
          </p:cNvPr>
          <p:cNvSpPr/>
          <p:nvPr/>
        </p:nvSpPr>
        <p:spPr>
          <a:xfrm>
            <a:off x="886657" y="1136227"/>
            <a:ext cx="7370685" cy="726027"/>
          </a:xfrm>
          <a:prstGeom prst="wedgeRectCallout">
            <a:avLst>
              <a:gd name="adj1" fmla="val -16417"/>
              <a:gd name="adj2" fmla="val -3377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Significant advances in practice</a:t>
            </a:r>
            <a:endParaRPr lang="en-US" sz="3200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761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SAT-Based Invariant Inference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41522" y="5562720"/>
            <a:ext cx="12324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makeameme.org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599" y="1441612"/>
            <a:ext cx="4333110" cy="54163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6035"/>
            <a:ext cx="4584599" cy="49619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232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45742" y="443626"/>
            <a:ext cx="7839039" cy="627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SAT-Based Invariant Inference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41522" y="5562720"/>
            <a:ext cx="12324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makeameme.org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9318" t="2917" r="39622" b="53194"/>
          <a:stretch/>
        </p:blipFill>
        <p:spPr>
          <a:xfrm>
            <a:off x="-3126" y="1215958"/>
            <a:ext cx="9147125" cy="48384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84455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6|3.9|1.9|7|3.8|12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6|3.9|1.9|7|3.8|12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7.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2.2|7|2|2|3.1|4.6|1.8|1.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6|3.9|1.9|7|3.8|12.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1|0.4|0.4|0.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2.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6|3.9|1.9|7|3.8|1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9.1|6.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9050">
          <a:solidFill>
            <a:schemeClr val="tx1"/>
          </a:solidFill>
        </a:ln>
        <a:effectLst>
          <a:outerShdw blurRad="50800" sx="1000" sy="1000" algn="ctr" rotWithShape="0">
            <a:srgbClr val="FFFFFF">
              <a:alpha val="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3915</Words>
  <Application>Microsoft Office PowerPoint</Application>
  <PresentationFormat>On-screen Show (4:3)</PresentationFormat>
  <Paragraphs>638</Paragraphs>
  <Slides>54</Slides>
  <Notes>51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6" baseType="lpstr">
      <vt:lpstr>Arial</vt:lpstr>
      <vt:lpstr>Calibri</vt:lpstr>
      <vt:lpstr>Calibri Light</vt:lpstr>
      <vt:lpstr>Cambria Math</vt:lpstr>
      <vt:lpstr>Comic Sans MS</vt:lpstr>
      <vt:lpstr>Consolas</vt:lpstr>
      <vt:lpstr>David</vt:lpstr>
      <vt:lpstr>Nexa Light</vt:lpstr>
      <vt:lpstr>System Font Regular</vt:lpstr>
      <vt:lpstr>Times New Roman</vt:lpstr>
      <vt:lpstr>Office Theme</vt:lpstr>
      <vt:lpstr>1_Office Theme</vt:lpstr>
      <vt:lpstr>Towards a Theory of  Learning Inductive Invariants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2024-04-14T11:31:24Z</dcterms:created>
  <dcterms:modified xsi:type="dcterms:W3CDTF">2024-04-14T11:50:18Z</dcterms:modified>
</cp:coreProperties>
</file>