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notesSlides/notesSlide20.xml" ContentType="application/vnd.openxmlformats-officedocument.presentationml.notesSlide+xml"/>
  <Override PartName="/ppt/tags/tag19.xml" ContentType="application/vnd.openxmlformats-officedocument.presentationml.tags+xml"/>
  <Override PartName="/ppt/notesSlides/notesSlide21.xml" ContentType="application/vnd.openxmlformats-officedocument.presentationml.notesSlide+xml"/>
  <Override PartName="/ppt/tags/tag20.xml" ContentType="application/vnd.openxmlformats-officedocument.presentationml.tags+xml"/>
  <Override PartName="/ppt/notesSlides/notesSlide22.xml" ContentType="application/vnd.openxmlformats-officedocument.presentationml.notesSlide+xml"/>
  <Override PartName="/ppt/tags/tag21.xml" ContentType="application/vnd.openxmlformats-officedocument.presentationml.tags+xml"/>
  <Override PartName="/ppt/notesSlides/notesSlide23.xml" ContentType="application/vnd.openxmlformats-officedocument.presentationml.notesSlide+xml"/>
  <Override PartName="/ppt/tags/tag22.xml" ContentType="application/vnd.openxmlformats-officedocument.presentationml.tags+xml"/>
  <Override PartName="/ppt/notesSlides/notesSlide24.xml" ContentType="application/vnd.openxmlformats-officedocument.presentationml.notesSlide+xml"/>
  <Override PartName="/ppt/tags/tag23.xml" ContentType="application/vnd.openxmlformats-officedocument.presentationml.tags+xml"/>
  <Override PartName="/ppt/notesSlides/notesSlide25.xml" ContentType="application/vnd.openxmlformats-officedocument.presentationml.notesSlide+xml"/>
  <Override PartName="/ppt/tags/tag24.xml" ContentType="application/vnd.openxmlformats-officedocument.presentationml.tags+xml"/>
  <Override PartName="/ppt/notesSlides/notesSlide26.xml" ContentType="application/vnd.openxmlformats-officedocument.presentationml.notesSlide+xml"/>
  <Override PartName="/ppt/tags/tag25.xml" ContentType="application/vnd.openxmlformats-officedocument.presentationml.tags+xml"/>
  <Override PartName="/ppt/notesSlides/notesSlide27.xml" ContentType="application/vnd.openxmlformats-officedocument.presentationml.notesSlide+xml"/>
  <Override PartName="/ppt/tags/tag26.xml" ContentType="application/vnd.openxmlformats-officedocument.presentationml.tags+xml"/>
  <Override PartName="/ppt/notesSlides/notesSlide28.xml" ContentType="application/vnd.openxmlformats-officedocument.presentationml.notesSlide+xml"/>
  <Override PartName="/ppt/tags/tag27.xml" ContentType="application/vnd.openxmlformats-officedocument.presentationml.tags+xml"/>
  <Override PartName="/ppt/notesSlides/notesSlide29.xml" ContentType="application/vnd.openxmlformats-officedocument.presentationml.notesSlide+xml"/>
  <Override PartName="/ppt/tags/tag28.xml" ContentType="application/vnd.openxmlformats-officedocument.presentationml.tags+xml"/>
  <Override PartName="/ppt/notesSlides/notesSlide30.xml" ContentType="application/vnd.openxmlformats-officedocument.presentationml.notesSlide+xml"/>
  <Override PartName="/ppt/tags/tag29.xml" ContentType="application/vnd.openxmlformats-officedocument.presentationml.tags+xml"/>
  <Override PartName="/ppt/notesSlides/notesSlide31.xml" ContentType="application/vnd.openxmlformats-officedocument.presentationml.notesSlide+xml"/>
  <Override PartName="/ppt/tags/tag30.xml" ContentType="application/vnd.openxmlformats-officedocument.presentationml.tags+xml"/>
  <Override PartName="/ppt/notesSlides/notesSlide32.xml" ContentType="application/vnd.openxmlformats-officedocument.presentationml.notesSlide+xml"/>
  <Override PartName="/ppt/tags/tag31.xml" ContentType="application/vnd.openxmlformats-officedocument.presentationml.tags+xml"/>
  <Override PartName="/ppt/notesSlides/notesSlide33.xml" ContentType="application/vnd.openxmlformats-officedocument.presentationml.notesSlide+xml"/>
  <Override PartName="/ppt/tags/tag32.xml" ContentType="application/vnd.openxmlformats-officedocument.presentationml.tags+xml"/>
  <Override PartName="/ppt/notesSlides/notesSlide34.xml" ContentType="application/vnd.openxmlformats-officedocument.presentationml.notesSlide+xml"/>
  <Override PartName="/ppt/tags/tag33.xml" ContentType="application/vnd.openxmlformats-officedocument.presentationml.tags+xml"/>
  <Override PartName="/ppt/notesSlides/notesSlide35.xml" ContentType="application/vnd.openxmlformats-officedocument.presentationml.notesSlide+xml"/>
  <Override PartName="/ppt/tags/tag34.xml" ContentType="application/vnd.openxmlformats-officedocument.presentationml.tags+xml"/>
  <Override PartName="/ppt/notesSlides/notesSlide36.xml" ContentType="application/vnd.openxmlformats-officedocument.presentationml.notesSlide+xml"/>
  <Override PartName="/ppt/tags/tag35.xml" ContentType="application/vnd.openxmlformats-officedocument.presentationml.tags+xml"/>
  <Override PartName="/ppt/notesSlides/notesSlide37.xml" ContentType="application/vnd.openxmlformats-officedocument.presentationml.notesSlide+xml"/>
  <Override PartName="/ppt/tags/tag36.xml" ContentType="application/vnd.openxmlformats-officedocument.presentationml.tags+xml"/>
  <Override PartName="/ppt/notesSlides/notesSlide38.xml" ContentType="application/vnd.openxmlformats-officedocument.presentationml.notesSlide+xml"/>
  <Override PartName="/ppt/tags/tag37.xml" ContentType="application/vnd.openxmlformats-officedocument.presentationml.tags+xml"/>
  <Override PartName="/ppt/notesSlides/notesSlide39.xml" ContentType="application/vnd.openxmlformats-officedocument.presentationml.notesSlide+xml"/>
  <Override PartName="/ppt/tags/tag38.xml" ContentType="application/vnd.openxmlformats-officedocument.presentationml.tags+xml"/>
  <Override PartName="/ppt/notesSlides/notesSlide40.xml" ContentType="application/vnd.openxmlformats-officedocument.presentationml.notesSlide+xml"/>
  <Override PartName="/ppt/tags/tag39.xml" ContentType="application/vnd.openxmlformats-officedocument.presentationml.tags+xml"/>
  <Override PartName="/ppt/notesSlides/notesSlide41.xml" ContentType="application/vnd.openxmlformats-officedocument.presentationml.notesSlide+xml"/>
  <Override PartName="/ppt/tags/tag40.xml" ContentType="application/vnd.openxmlformats-officedocument.presentationml.tags+xml"/>
  <Override PartName="/ppt/notesSlides/notesSlide42.xml" ContentType="application/vnd.openxmlformats-officedocument.presentationml.notesSlide+xml"/>
  <Override PartName="/ppt/tags/tag41.xml" ContentType="application/vnd.openxmlformats-officedocument.presentationml.tags+xml"/>
  <Override PartName="/ppt/notesSlides/notesSlide43.xml" ContentType="application/vnd.openxmlformats-officedocument.presentationml.notesSlide+xml"/>
  <Override PartName="/ppt/tags/tag42.xml" ContentType="application/vnd.openxmlformats-officedocument.presentationml.tags+xml"/>
  <Override PartName="/ppt/notesSlides/notesSlide44.xml" ContentType="application/vnd.openxmlformats-officedocument.presentationml.notesSlide+xml"/>
  <Override PartName="/ppt/tags/tag43.xml" ContentType="application/vnd.openxmlformats-officedocument.presentationml.tags+xml"/>
  <Override PartName="/ppt/notesSlides/notesSlide45.xml" ContentType="application/vnd.openxmlformats-officedocument.presentationml.notesSlide+xml"/>
  <Override PartName="/ppt/tags/tag44.xml" ContentType="application/vnd.openxmlformats-officedocument.presentationml.tags+xml"/>
  <Override PartName="/ppt/notesSlides/notesSlide46.xml" ContentType="application/vnd.openxmlformats-officedocument.presentationml.notesSlide+xml"/>
  <Override PartName="/ppt/tags/tag45.xml" ContentType="application/vnd.openxmlformats-officedocument.presentationml.tags+xml"/>
  <Override PartName="/ppt/notesSlides/notesSlide47.xml" ContentType="application/vnd.openxmlformats-officedocument.presentationml.notesSlide+xml"/>
  <Override PartName="/ppt/tags/tag46.xml" ContentType="application/vnd.openxmlformats-officedocument.presentationml.tags+xml"/>
  <Override PartName="/ppt/notesSlides/notesSlide48.xml" ContentType="application/vnd.openxmlformats-officedocument.presentationml.notesSlide+xml"/>
  <Override PartName="/ppt/tags/tag47.xml" ContentType="application/vnd.openxmlformats-officedocument.presentationml.tags+xml"/>
  <Override PartName="/ppt/notesSlides/notesSlide49.xml" ContentType="application/vnd.openxmlformats-officedocument.presentationml.notesSlide+xml"/>
  <Override PartName="/ppt/tags/tag48.xml" ContentType="application/vnd.openxmlformats-officedocument.presentationml.tags+xml"/>
  <Override PartName="/ppt/notesSlides/notesSlide50.xml" ContentType="application/vnd.openxmlformats-officedocument.presentationml.notesSlide+xml"/>
  <Override PartName="/ppt/tags/tag49.xml" ContentType="application/vnd.openxmlformats-officedocument.presentationml.tags+xml"/>
  <Override PartName="/ppt/notesSlides/notesSlide51.xml" ContentType="application/vnd.openxmlformats-officedocument.presentationml.notesSlide+xml"/>
  <Override PartName="/ppt/tags/tag50.xml" ContentType="application/vnd.openxmlformats-officedocument.presentationml.tags+xml"/>
  <Override PartName="/ppt/notesSlides/notesSlide52.xml" ContentType="application/vnd.openxmlformats-officedocument.presentationml.notesSlide+xml"/>
  <Override PartName="/ppt/tags/tag51.xml" ContentType="application/vnd.openxmlformats-officedocument.presentationml.tags+xml"/>
  <Override PartName="/ppt/notesSlides/notesSlide53.xml" ContentType="application/vnd.openxmlformats-officedocument.presentationml.notesSlide+xml"/>
  <Override PartName="/ppt/tags/tag52.xml" ContentType="application/vnd.openxmlformats-officedocument.presentationml.tags+xml"/>
  <Override PartName="/ppt/notesSlides/notesSlide54.xml" ContentType="application/vnd.openxmlformats-officedocument.presentationml.notesSlide+xml"/>
  <Override PartName="/ppt/tags/tag53.xml" ContentType="application/vnd.openxmlformats-officedocument.presentationml.tags+xml"/>
  <Override PartName="/ppt/notesSlides/notesSlide55.xml" ContentType="application/vnd.openxmlformats-officedocument.presentationml.notesSlide+xml"/>
  <Override PartName="/ppt/tags/tag54.xml" ContentType="application/vnd.openxmlformats-officedocument.presentationml.tags+xml"/>
  <Override PartName="/ppt/notesSlides/notesSlide56.xml" ContentType="application/vnd.openxmlformats-officedocument.presentationml.notesSlide+xml"/>
  <Override PartName="/ppt/tags/tag55.xml" ContentType="application/vnd.openxmlformats-officedocument.presentationml.tags+xml"/>
  <Override PartName="/ppt/notesSlides/notesSlide57.xml" ContentType="application/vnd.openxmlformats-officedocument.presentationml.notesSlide+xml"/>
  <Override PartName="/ppt/tags/tag56.xml" ContentType="application/vnd.openxmlformats-officedocument.presentationml.tags+xml"/>
  <Override PartName="/ppt/notesSlides/notesSlide58.xml" ContentType="application/vnd.openxmlformats-officedocument.presentationml.notesSlide+xml"/>
  <Override PartName="/ppt/tags/tag57.xml" ContentType="application/vnd.openxmlformats-officedocument.presentationml.tags+xml"/>
  <Override PartName="/ppt/notesSlides/notesSlide59.xml" ContentType="application/vnd.openxmlformats-officedocument.presentationml.notesSlide+xml"/>
  <Override PartName="/ppt/tags/tag58.xml" ContentType="application/vnd.openxmlformats-officedocument.presentationml.tags+xml"/>
  <Override PartName="/ppt/notesSlides/notesSlide60.xml" ContentType="application/vnd.openxmlformats-officedocument.presentationml.notesSlide+xml"/>
  <Override PartName="/ppt/tags/tag59.xml" ContentType="application/vnd.openxmlformats-officedocument.presentationml.tags+xml"/>
  <Override PartName="/ppt/notesSlides/notesSlide61.xml" ContentType="application/vnd.openxmlformats-officedocument.presentationml.notesSlide+xml"/>
  <Override PartName="/ppt/tags/tag60.xml" ContentType="application/vnd.openxmlformats-officedocument.presentationml.tags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7" r:id="rId1"/>
    <p:sldMasterId id="2147483793" r:id="rId2"/>
  </p:sldMasterIdLst>
  <p:notesMasterIdLst>
    <p:notesMasterId r:id="rId68"/>
  </p:notesMasterIdLst>
  <p:sldIdLst>
    <p:sldId id="695" r:id="rId3"/>
    <p:sldId id="1047" r:id="rId4"/>
    <p:sldId id="1049" r:id="rId5"/>
    <p:sldId id="1050" r:id="rId6"/>
    <p:sldId id="1051" r:id="rId7"/>
    <p:sldId id="1136" r:id="rId8"/>
    <p:sldId id="1137" r:id="rId9"/>
    <p:sldId id="1215" r:id="rId10"/>
    <p:sldId id="1210" r:id="rId11"/>
    <p:sldId id="1227" r:id="rId12"/>
    <p:sldId id="1191" r:id="rId13"/>
    <p:sldId id="1192" r:id="rId14"/>
    <p:sldId id="1233" r:id="rId15"/>
    <p:sldId id="1230" r:id="rId16"/>
    <p:sldId id="1194" r:id="rId17"/>
    <p:sldId id="1195" r:id="rId18"/>
    <p:sldId id="1196" r:id="rId19"/>
    <p:sldId id="1198" r:id="rId20"/>
    <p:sldId id="1199" r:id="rId21"/>
    <p:sldId id="1200" r:id="rId22"/>
    <p:sldId id="1201" r:id="rId23"/>
    <p:sldId id="1202" r:id="rId24"/>
    <p:sldId id="1203" r:id="rId25"/>
    <p:sldId id="1204" r:id="rId26"/>
    <p:sldId id="1214" r:id="rId27"/>
    <p:sldId id="1205" r:id="rId28"/>
    <p:sldId id="1216" r:id="rId29"/>
    <p:sldId id="1206" r:id="rId30"/>
    <p:sldId id="1220" r:id="rId31"/>
    <p:sldId id="1223" r:id="rId32"/>
    <p:sldId id="1228" r:id="rId33"/>
    <p:sldId id="1217" r:id="rId34"/>
    <p:sldId id="1053" r:id="rId35"/>
    <p:sldId id="1106" r:id="rId36"/>
    <p:sldId id="1164" r:id="rId37"/>
    <p:sldId id="1163" r:id="rId38"/>
    <p:sldId id="1122" r:id="rId39"/>
    <p:sldId id="1165" r:id="rId40"/>
    <p:sldId id="1221" r:id="rId41"/>
    <p:sldId id="1209" r:id="rId42"/>
    <p:sldId id="1148" r:id="rId43"/>
    <p:sldId id="1231" r:id="rId44"/>
    <p:sldId id="1232" r:id="rId45"/>
    <p:sldId id="1222" r:id="rId46"/>
    <p:sldId id="1186" r:id="rId47"/>
    <p:sldId id="1225" r:id="rId48"/>
    <p:sldId id="1226" r:id="rId49"/>
    <p:sldId id="1188" r:id="rId50"/>
    <p:sldId id="1189" r:id="rId51"/>
    <p:sldId id="1134" r:id="rId52"/>
    <p:sldId id="1119" r:id="rId53"/>
    <p:sldId id="1178" r:id="rId54"/>
    <p:sldId id="1152" r:id="rId55"/>
    <p:sldId id="1153" r:id="rId56"/>
    <p:sldId id="1154" r:id="rId57"/>
    <p:sldId id="1155" r:id="rId58"/>
    <p:sldId id="1156" r:id="rId59"/>
    <p:sldId id="1157" r:id="rId60"/>
    <p:sldId id="1158" r:id="rId61"/>
    <p:sldId id="1159" r:id="rId62"/>
    <p:sldId id="1160" r:id="rId63"/>
    <p:sldId id="1161" r:id="rId64"/>
    <p:sldId id="1120" r:id="rId65"/>
    <p:sldId id="1121" r:id="rId66"/>
    <p:sldId id="1135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AEDA"/>
    <a:srgbClr val="A9D18E"/>
    <a:srgbClr val="0C6D0C"/>
    <a:srgbClr val="3A5F2F"/>
    <a:srgbClr val="66FF66"/>
    <a:srgbClr val="036702"/>
    <a:srgbClr val="DEEBF7"/>
    <a:srgbClr val="EE853E"/>
    <a:srgbClr val="F5B58A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85" autoAdjust="0"/>
    <p:restoredTop sz="76786" autoAdjust="0"/>
  </p:normalViewPr>
  <p:slideViewPr>
    <p:cSldViewPr snapToGrid="0">
      <p:cViewPr varScale="1">
        <p:scale>
          <a:sx n="57" d="100"/>
          <a:sy n="57" d="100"/>
        </p:scale>
        <p:origin x="1456" y="36"/>
      </p:cViewPr>
      <p:guideLst/>
    </p:cSldViewPr>
  </p:slideViewPr>
  <p:outlineViewPr>
    <p:cViewPr>
      <p:scale>
        <a:sx n="33" d="100"/>
        <a:sy n="33" d="100"/>
      </p:scale>
      <p:origin x="0" y="-64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64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BE04D-146D-46F8-98A9-6F0EAD47FC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A4574-660D-4DA8-AED8-24003F4BC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27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7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60CE6-C82A-48CC-A240-B43DECF50A4A}" type="slidenum">
              <a:rPr kumimoji="0" lang="ar-SA" alt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pPr marL="0" marR="0" lvl="0" indent="0" algn="r" defTabSz="9274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he-I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507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baseline="0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20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87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7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73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39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49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97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684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9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93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882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442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276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0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426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788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34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76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393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021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75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88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732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986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0082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510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749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053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630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508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857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2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8521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3611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803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6891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9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274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7120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4654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857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6071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39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704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4662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3976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93127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51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3632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15535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8527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406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3740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80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9733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5494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9362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706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42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23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baseline="0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aseline="0" dirty="0" smtClean="0"/>
                  <a:t>Domain of all formulas that can be expressed as the conjunction of all clauses that block states from </a:t>
                </a:r>
                <a:r>
                  <a:rPr lang="en-US" baseline="0" dirty="0" err="1" smtClean="0"/>
                  <a:t>B_k</a:t>
                </a:r>
                <a:r>
                  <a:rPr lang="en-US" baseline="0" dirty="0" smtClean="0"/>
                  <a:t>.</a:t>
                </a:r>
              </a:p>
              <a:p>
                <a:r>
                  <a:rPr lang="en-US" b="0" i="0" baseline="0" smtClean="0">
                    <a:latin typeface="Cambria Math" panose="02040503050406030204" pitchFamily="18" charset="0"/>
                  </a:rPr>
                  <a:t>Λ</a:t>
                </a:r>
                <a:r>
                  <a:rPr lang="en-US" baseline="0" dirty="0" smtClean="0"/>
                  <a:t>-PDR does Kleene iterations with the best abstract transformer.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489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D5AC3-53B5-4C40-B5B7-A8CD97C73FCF}" type="datetime1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8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78727-86A3-47E1-AB3C-C4DFB646C362}" type="datetime1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8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F509C-E7E9-4CC1-A171-AB39682E0E00}" type="datetime1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61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 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61">
            <a:extLst>
              <a:ext uri="{FF2B5EF4-FFF2-40B4-BE49-F238E27FC236}">
                <a16:creationId xmlns:a16="http://schemas.microsoft.com/office/drawing/2014/main" id="{5D5F5A74-372F-4F1B-A8D6-C19F24AC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383" y="3023292"/>
            <a:ext cx="4121658" cy="612648"/>
          </a:xfrm>
          <a:prstGeom prst="rect">
            <a:avLst/>
          </a:prstGeom>
          <a:effectLst>
            <a:outerShdw blurRad="50800" dist="38100" dir="5400000" algn="t" rotWithShape="0">
              <a:prstClr val="black"/>
            </a:outerShdw>
          </a:effectLst>
          <a:scene3d>
            <a:camera prst="orthographicFront">
              <a:rot lat="0" lon="1799953" rev="0"/>
            </a:camera>
            <a:lightRig rig="threePt" dir="t"/>
          </a:scene3d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665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326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726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896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512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786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413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5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3B2F-7A2F-4571-A768-065B68305D12}" type="datetime1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15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625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460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323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5238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638" y="677863"/>
            <a:ext cx="8229600" cy="911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30375"/>
            <a:ext cx="4038600" cy="4395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0375"/>
            <a:ext cx="4038600" cy="4395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9D0E86-ED5E-4DC6-B426-3181D9151283}" type="slidenum">
              <a:rPr kumimoji="0" lang="he-I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92138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0DED0-9F5D-4090-B66A-512DDC34B881}" type="datetime1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0D9C-C765-4746-B3A5-7DDDE810D4ED}" type="datetime1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5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7827-A538-4364-BCD8-5D9B4523F9CA}" type="datetime1">
              <a:rPr lang="en-US" smtClean="0"/>
              <a:t>10/7/2023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0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B706-97C5-4971-8AA9-84E57C99DCDA}" type="datetime1">
              <a:rPr lang="en-US" smtClean="0"/>
              <a:t>10/7/2023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2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7709-1A1E-49F4-A7A2-D513B4824658}" type="datetime1">
              <a:rPr lang="en-US" smtClean="0"/>
              <a:t>10/7/2023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11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2416-BBEA-4D99-B318-075EE2FE73B1}" type="datetime1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2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CA19-D1FA-42AF-BBD0-074BBA72C5AB}" type="datetime1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4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2BC78-0137-433A-8AA4-CDDB7BDD2326}" type="datetime1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5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80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6900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013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604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</p:sldLayoutIdLst>
  <p:hf sldNum="0" hdr="0" ftr="0" dt="0"/>
  <p:txStyles>
    <p:titleStyle>
      <a:lvl1pPr marL="320040" algn="l" defTabSz="457200" rtl="0" eaLnBrk="1" latinLnBrk="0" hangingPunct="1">
        <a:spcBef>
          <a:spcPct val="0"/>
        </a:spcBef>
        <a:buFont typeface="Arial"/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twitter.com/yotamfe" TargetMode="External"/><Relationship Id="rId4" Type="http://schemas.openxmlformats.org/officeDocument/2006/relationships/hyperlink" Target="https://twitter.com/kalevalp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0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0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0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050.png"/><Relationship Id="rId5" Type="http://schemas.openxmlformats.org/officeDocument/2006/relationships/image" Target="../media/image10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0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0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050.png"/><Relationship Id="rId10" Type="http://schemas.openxmlformats.org/officeDocument/2006/relationships/image" Target="../media/image17.pn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0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050.png"/><Relationship Id="rId5" Type="http://schemas.openxmlformats.org/officeDocument/2006/relationships/image" Target="../media/image1040.pn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0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050.png"/><Relationship Id="rId5" Type="http://schemas.openxmlformats.org/officeDocument/2006/relationships/image" Target="../media/image1040.png"/><Relationship Id="rId10" Type="http://schemas.openxmlformats.org/officeDocument/2006/relationships/image" Target="../media/image20.pn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061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050.png"/><Relationship Id="rId11" Type="http://schemas.openxmlformats.org/officeDocument/2006/relationships/image" Target="../media/image21.png"/><Relationship Id="rId5" Type="http://schemas.openxmlformats.org/officeDocument/2006/relationships/image" Target="../media/image1040.png"/><Relationship Id="rId10" Type="http://schemas.openxmlformats.org/officeDocument/2006/relationships/image" Target="../media/image200.png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0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1711.png"/><Relationship Id="rId5" Type="http://schemas.openxmlformats.org/officeDocument/2006/relationships/image" Target="../media/image1610.png"/><Relationship Id="rId4" Type="http://schemas.openxmlformats.org/officeDocument/2006/relationships/image" Target="../media/image8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4.png"/><Relationship Id="rId5" Type="http://schemas.openxmlformats.org/officeDocument/2006/relationships/image" Target="../media/image1030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24" Type="http://schemas.openxmlformats.org/officeDocument/2006/relationships/image" Target="../media/image9.png"/><Relationship Id="rId5" Type="http://schemas.openxmlformats.org/officeDocument/2006/relationships/image" Target="../media/image7.png"/><Relationship Id="rId23" Type="http://schemas.openxmlformats.org/officeDocument/2006/relationships/image" Target="../media/image411.png"/><Relationship Id="rId9" Type="http://schemas.openxmlformats.org/officeDocument/2006/relationships/image" Target="../media/image180.png"/><Relationship Id="rId2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4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28.pn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Relationship Id="rId1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1110.png"/><Relationship Id="rId5" Type="http://schemas.openxmlformats.org/officeDocument/2006/relationships/image" Target="../media/image520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5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1110.png"/><Relationship Id="rId5" Type="http://schemas.openxmlformats.org/officeDocument/2006/relationships/image" Target="../media/image520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530.png"/><Relationship Id="rId11" Type="http://schemas.openxmlformats.org/officeDocument/2006/relationships/image" Target="../media/image740.png"/><Relationship Id="rId10" Type="http://schemas.openxmlformats.org/officeDocument/2006/relationships/image" Target="../media/image730.png"/><Relationship Id="rId9" Type="http://schemas.openxmlformats.org/officeDocument/2006/relationships/image" Target="../media/image710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png"/><Relationship Id="rId18" Type="http://schemas.openxmlformats.org/officeDocument/2006/relationships/image" Target="../media/image1320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302.png"/><Relationship Id="rId12" Type="http://schemas.openxmlformats.org/officeDocument/2006/relationships/image" Target="../media/image10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4.png"/><Relationship Id="rId20" Type="http://schemas.openxmlformats.org/officeDocument/2006/relationships/image" Target="../media/image1912.png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24" Type="http://schemas.openxmlformats.org/officeDocument/2006/relationships/image" Target="../media/image9.png"/><Relationship Id="rId5" Type="http://schemas.openxmlformats.org/officeDocument/2006/relationships/image" Target="../media/image7.png"/><Relationship Id="rId15" Type="http://schemas.openxmlformats.org/officeDocument/2006/relationships/image" Target="../media/image10110.png"/><Relationship Id="rId23" Type="http://schemas.openxmlformats.org/officeDocument/2006/relationships/image" Target="../media/image411.png"/><Relationship Id="rId10" Type="http://schemas.openxmlformats.org/officeDocument/2006/relationships/image" Target="../media/image84.png"/><Relationship Id="rId19" Type="http://schemas.openxmlformats.org/officeDocument/2006/relationships/image" Target="../media/image1411.png"/><Relationship Id="rId9" Type="http://schemas.openxmlformats.org/officeDocument/2006/relationships/image" Target="../media/image180.png"/><Relationship Id="rId14" Type="http://schemas.openxmlformats.org/officeDocument/2006/relationships/image" Target="../media/image9100.png"/><Relationship Id="rId2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71.png"/><Relationship Id="rId5" Type="http://schemas.openxmlformats.org/officeDocument/2006/relationships/image" Target="../media/image1030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5" Type="http://schemas.openxmlformats.org/officeDocument/2006/relationships/image" Target="../media/image43.png"/><Relationship Id="rId4" Type="http://schemas.openxmlformats.org/officeDocument/2006/relationships/image" Target="../media/image811.png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139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46.png"/><Relationship Id="rId5" Type="http://schemas.openxmlformats.org/officeDocument/2006/relationships/image" Target="../media/image811.png"/><Relationship Id="rId15" Type="http://schemas.openxmlformats.org/officeDocument/2006/relationships/image" Target="../media/image39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Relationship Id="rId1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139.pn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51.png"/><Relationship Id="rId5" Type="http://schemas.openxmlformats.org/officeDocument/2006/relationships/image" Target="../media/image811.png"/><Relationship Id="rId15" Type="http://schemas.openxmlformats.org/officeDocument/2006/relationships/image" Target="../media/image39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Relationship Id="rId1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5.png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811.png"/><Relationship Id="rId15" Type="http://schemas.openxmlformats.org/officeDocument/2006/relationships/image" Target="../media/image50.png"/><Relationship Id="rId4" Type="http://schemas.openxmlformats.org/officeDocument/2006/relationships/image" Target="../media/image45.png"/><Relationship Id="rId14" Type="http://schemas.openxmlformats.org/officeDocument/2006/relationships/image" Target="../media/image13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5" Type="http://schemas.openxmlformats.org/officeDocument/2006/relationships/image" Target="../media/image70.png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6" Type="http://schemas.openxmlformats.org/officeDocument/2006/relationships/image" Target="../media/image1210.png"/><Relationship Id="rId5" Type="http://schemas.openxmlformats.org/officeDocument/2006/relationships/image" Target="../media/image70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6" Type="http://schemas.openxmlformats.org/officeDocument/2006/relationships/image" Target="../media/image71.png"/><Relationship Id="rId5" Type="http://schemas.openxmlformats.org/officeDocument/2006/relationships/image" Target="../media/image1030.png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6" Type="http://schemas.openxmlformats.org/officeDocument/2006/relationships/image" Target="../media/image79.png"/><Relationship Id="rId5" Type="http://schemas.openxmlformats.org/officeDocument/2006/relationships/image" Target="../media/image40.png"/><Relationship Id="rId10" Type="http://schemas.openxmlformats.org/officeDocument/2006/relationships/image" Target="../media/image86.png"/><Relationship Id="rId9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Relationship Id="rId6" Type="http://schemas.openxmlformats.org/officeDocument/2006/relationships/image" Target="../media/image71.png"/><Relationship Id="rId5" Type="http://schemas.openxmlformats.org/officeDocument/2006/relationships/image" Target="../media/image1030.png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6" Type="http://schemas.openxmlformats.org/officeDocument/2006/relationships/image" Target="../media/image79.png"/><Relationship Id="rId11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86.png"/><Relationship Id="rId4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Relationship Id="rId6" Type="http://schemas.openxmlformats.org/officeDocument/2006/relationships/image" Target="../media/image87.png"/><Relationship Id="rId5" Type="http://schemas.openxmlformats.org/officeDocument/2006/relationships/image" Target="../media/image1030.png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7.png"/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139.png"/><Relationship Id="rId12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Relationship Id="rId6" Type="http://schemas.openxmlformats.org/officeDocument/2006/relationships/image" Target="../media/image620.png"/><Relationship Id="rId11" Type="http://schemas.openxmlformats.org/officeDocument/2006/relationships/image" Target="../media/image65.png"/><Relationship Id="rId5" Type="http://schemas.openxmlformats.org/officeDocument/2006/relationships/image" Target="../media/image811.png"/><Relationship Id="rId10" Type="http://schemas.openxmlformats.org/officeDocument/2006/relationships/image" Target="../media/image640.png"/><Relationship Id="rId9" Type="http://schemas.openxmlformats.org/officeDocument/2006/relationships/image" Target="../media/image63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8.png"/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139.png"/><Relationship Id="rId12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Relationship Id="rId6" Type="http://schemas.openxmlformats.org/officeDocument/2006/relationships/image" Target="../media/image620.png"/><Relationship Id="rId11" Type="http://schemas.openxmlformats.org/officeDocument/2006/relationships/image" Target="../media/image65.png"/><Relationship Id="rId5" Type="http://schemas.openxmlformats.org/officeDocument/2006/relationships/image" Target="../media/image811.png"/><Relationship Id="rId10" Type="http://schemas.openxmlformats.org/officeDocument/2006/relationships/image" Target="../media/image640.png"/><Relationship Id="rId9" Type="http://schemas.openxmlformats.org/officeDocument/2006/relationships/image" Target="../media/image63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Relationship Id="rId5" Type="http://schemas.openxmlformats.org/officeDocument/2006/relationships/image" Target="../media/image89.png"/><Relationship Id="rId4" Type="http://schemas.openxmlformats.org/officeDocument/2006/relationships/image" Target="../media/image9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090.png"/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163.png"/><Relationship Id="rId17" Type="http://schemas.openxmlformats.org/officeDocument/2006/relationships/image" Target="../media/image54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31.png"/><Relationship Id="rId1" Type="http://schemas.openxmlformats.org/officeDocument/2006/relationships/tags" Target="../tags/tag48.xml"/><Relationship Id="rId15" Type="http://schemas.openxmlformats.org/officeDocument/2006/relationships/image" Target="../media/image521.png"/><Relationship Id="rId9" Type="http://schemas.openxmlformats.org/officeDocument/2006/relationships/image" Target="../media/image1060.png"/><Relationship Id="rId14" Type="http://schemas.openxmlformats.org/officeDocument/2006/relationships/image" Target="../media/image51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0.png"/><Relationship Id="rId13" Type="http://schemas.openxmlformats.org/officeDocument/2006/relationships/image" Target="../media/image110.png"/><Relationship Id="rId18" Type="http://schemas.openxmlformats.org/officeDocument/2006/relationships/image" Target="../media/image521.png"/><Relationship Id="rId3" Type="http://schemas.openxmlformats.org/officeDocument/2006/relationships/notesSlide" Target="../notesSlides/notesSlide51.xml"/><Relationship Id="rId21" Type="http://schemas.openxmlformats.org/officeDocument/2006/relationships/image" Target="../media/image560.png"/><Relationship Id="rId17" Type="http://schemas.openxmlformats.org/officeDocument/2006/relationships/image" Target="../media/image51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50.png"/><Relationship Id="rId20" Type="http://schemas.openxmlformats.org/officeDocument/2006/relationships/image" Target="../media/image540.png"/><Relationship Id="rId1" Type="http://schemas.openxmlformats.org/officeDocument/2006/relationships/tags" Target="../tags/tag49.xml"/><Relationship Id="rId15" Type="http://schemas.openxmlformats.org/officeDocument/2006/relationships/image" Target="../media/image111.png"/><Relationship Id="rId10" Type="http://schemas.openxmlformats.org/officeDocument/2006/relationships/image" Target="../media/image167.png"/><Relationship Id="rId19" Type="http://schemas.openxmlformats.org/officeDocument/2006/relationships/image" Target="../media/image531.png"/><Relationship Id="rId22" Type="http://schemas.openxmlformats.org/officeDocument/2006/relationships/image" Target="../media/image57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0.png"/><Relationship Id="rId13" Type="http://schemas.openxmlformats.org/officeDocument/2006/relationships/image" Target="../media/image110.png"/><Relationship Id="rId18" Type="http://schemas.openxmlformats.org/officeDocument/2006/relationships/image" Target="../media/image521.png"/><Relationship Id="rId3" Type="http://schemas.openxmlformats.org/officeDocument/2006/relationships/notesSlide" Target="../notesSlides/notesSlide52.xml"/><Relationship Id="rId21" Type="http://schemas.openxmlformats.org/officeDocument/2006/relationships/image" Target="../media/image94.png"/><Relationship Id="rId17" Type="http://schemas.openxmlformats.org/officeDocument/2006/relationships/image" Target="../media/image51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50.png"/><Relationship Id="rId20" Type="http://schemas.openxmlformats.org/officeDocument/2006/relationships/image" Target="../media/image540.png"/><Relationship Id="rId1" Type="http://schemas.openxmlformats.org/officeDocument/2006/relationships/tags" Target="../tags/tag50.xml"/><Relationship Id="rId15" Type="http://schemas.openxmlformats.org/officeDocument/2006/relationships/image" Target="../media/image111.png"/><Relationship Id="rId10" Type="http://schemas.openxmlformats.org/officeDocument/2006/relationships/image" Target="../media/image167.png"/><Relationship Id="rId19" Type="http://schemas.openxmlformats.org/officeDocument/2006/relationships/image" Target="../media/image531.png"/><Relationship Id="rId4" Type="http://schemas.openxmlformats.org/officeDocument/2006/relationships/image" Target="../media/image560.png"/><Relationship Id="rId22" Type="http://schemas.openxmlformats.org/officeDocument/2006/relationships/image" Target="../media/image9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1.png"/><Relationship Id="rId13" Type="http://schemas.openxmlformats.org/officeDocument/2006/relationships/image" Target="../media/image880.png"/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521.png"/><Relationship Id="rId12" Type="http://schemas.openxmlformats.org/officeDocument/2006/relationships/image" Target="../media/image87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10.png"/><Relationship Id="rId1" Type="http://schemas.openxmlformats.org/officeDocument/2006/relationships/tags" Target="../tags/tag51.xml"/><Relationship Id="rId6" Type="http://schemas.openxmlformats.org/officeDocument/2006/relationships/image" Target="../media/image510.png"/><Relationship Id="rId11" Type="http://schemas.openxmlformats.org/officeDocument/2006/relationships/image" Target="../media/image860.png"/><Relationship Id="rId5" Type="http://schemas.openxmlformats.org/officeDocument/2006/relationships/image" Target="../media/image96.png"/><Relationship Id="rId15" Type="http://schemas.openxmlformats.org/officeDocument/2006/relationships/image" Target="../media/image900.png"/><Relationship Id="rId10" Type="http://schemas.openxmlformats.org/officeDocument/2006/relationships/image" Target="../media/image850.png"/><Relationship Id="rId4" Type="http://schemas.openxmlformats.org/officeDocument/2006/relationships/image" Target="../media/image820.png"/><Relationship Id="rId9" Type="http://schemas.openxmlformats.org/officeDocument/2006/relationships/image" Target="../media/image540.png"/><Relationship Id="rId14" Type="http://schemas.openxmlformats.org/officeDocument/2006/relationships/image" Target="../media/image9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0.png"/><Relationship Id="rId3" Type="http://schemas.openxmlformats.org/officeDocument/2006/relationships/notesSlide" Target="../notesSlides/notesSlide54.xml"/><Relationship Id="rId7" Type="http://schemas.openxmlformats.org/officeDocument/2006/relationships/image" Target="../media/image540.png"/><Relationship Id="rId12" Type="http://schemas.openxmlformats.org/officeDocument/2006/relationships/image" Target="../media/image9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Relationship Id="rId6" Type="http://schemas.openxmlformats.org/officeDocument/2006/relationships/image" Target="../media/image531.png"/><Relationship Id="rId11" Type="http://schemas.openxmlformats.org/officeDocument/2006/relationships/image" Target="../media/image880.png"/><Relationship Id="rId5" Type="http://schemas.openxmlformats.org/officeDocument/2006/relationships/image" Target="../media/image521.png"/><Relationship Id="rId10" Type="http://schemas.openxmlformats.org/officeDocument/2006/relationships/image" Target="../media/image870.png"/><Relationship Id="rId4" Type="http://schemas.openxmlformats.org/officeDocument/2006/relationships/image" Target="../media/image510.png"/><Relationship Id="rId9" Type="http://schemas.openxmlformats.org/officeDocument/2006/relationships/image" Target="../media/image86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9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Relationship Id="rId6" Type="http://schemas.openxmlformats.org/officeDocument/2006/relationships/image" Target="../media/image103.png"/><Relationship Id="rId4" Type="http://schemas.openxmlformats.org/officeDocument/2006/relationships/image" Target="../media/image9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Relationship Id="rId5" Type="http://schemas.openxmlformats.org/officeDocument/2006/relationships/image" Target="../media/image931.png"/><Relationship Id="rId4" Type="http://schemas.openxmlformats.org/officeDocument/2006/relationships/image" Target="../media/image9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png"/><Relationship Id="rId13" Type="http://schemas.openxmlformats.org/officeDocument/2006/relationships/image" Target="../media/image1570.png"/><Relationship Id="rId18" Type="http://schemas.openxmlformats.org/officeDocument/2006/relationships/image" Target="../media/image1700.png"/><Relationship Id="rId3" Type="http://schemas.openxmlformats.org/officeDocument/2006/relationships/notesSlide" Target="../notesSlides/notesSlide57.xml"/><Relationship Id="rId21" Type="http://schemas.openxmlformats.org/officeDocument/2006/relationships/image" Target="../media/image1780.png"/><Relationship Id="rId7" Type="http://schemas.openxmlformats.org/officeDocument/2006/relationships/image" Target="../media/image262.png"/><Relationship Id="rId12" Type="http://schemas.openxmlformats.org/officeDocument/2006/relationships/image" Target="../media/image1560.png"/><Relationship Id="rId17" Type="http://schemas.openxmlformats.org/officeDocument/2006/relationships/image" Target="../media/image169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20.png"/><Relationship Id="rId20" Type="http://schemas.openxmlformats.org/officeDocument/2006/relationships/image" Target="../media/image1730.png"/><Relationship Id="rId1" Type="http://schemas.openxmlformats.org/officeDocument/2006/relationships/tags" Target="../tags/tag55.xml"/><Relationship Id="rId6" Type="http://schemas.openxmlformats.org/officeDocument/2006/relationships/image" Target="../media/image259.png"/><Relationship Id="rId11" Type="http://schemas.openxmlformats.org/officeDocument/2006/relationships/image" Target="../media/image1550.png"/><Relationship Id="rId5" Type="http://schemas.openxmlformats.org/officeDocument/2006/relationships/image" Target="../media/image258.png"/><Relationship Id="rId15" Type="http://schemas.openxmlformats.org/officeDocument/2006/relationships/image" Target="../media/image1590.png"/><Relationship Id="rId10" Type="http://schemas.openxmlformats.org/officeDocument/2006/relationships/image" Target="../media/image1551.png"/><Relationship Id="rId19" Type="http://schemas.openxmlformats.org/officeDocument/2006/relationships/image" Target="../media/image1710.png"/><Relationship Id="rId4" Type="http://schemas.openxmlformats.org/officeDocument/2006/relationships/image" Target="../media/image940.png"/><Relationship Id="rId9" Type="http://schemas.openxmlformats.org/officeDocument/2006/relationships/image" Target="../media/image930.png"/><Relationship Id="rId14" Type="http://schemas.openxmlformats.org/officeDocument/2006/relationships/image" Target="../media/image1580.png"/><Relationship Id="rId22" Type="http://schemas.openxmlformats.org/officeDocument/2006/relationships/image" Target="../media/image95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7" Type="http://schemas.openxmlformats.org/officeDocument/2006/relationships/image" Target="../media/image10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Relationship Id="rId5" Type="http://schemas.openxmlformats.org/officeDocument/2006/relationships/image" Target="../media/image1020.png"/><Relationship Id="rId4" Type="http://schemas.openxmlformats.org/officeDocument/2006/relationships/image" Target="../media/image101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21.png"/><Relationship Id="rId18" Type="http://schemas.openxmlformats.org/officeDocument/2006/relationships/image" Target="../media/image127.png"/><Relationship Id="rId3" Type="http://schemas.openxmlformats.org/officeDocument/2006/relationships/notesSlide" Target="../notesSlides/notesSlide60.xml"/><Relationship Id="rId7" Type="http://schemas.openxmlformats.org/officeDocument/2006/relationships/image" Target="../media/image1150.png"/><Relationship Id="rId12" Type="http://schemas.openxmlformats.org/officeDocument/2006/relationships/image" Target="../media/image120.png"/><Relationship Id="rId17" Type="http://schemas.openxmlformats.org/officeDocument/2006/relationships/image" Target="../media/image12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5.png"/><Relationship Id="rId1" Type="http://schemas.openxmlformats.org/officeDocument/2006/relationships/tags" Target="../tags/tag58.xml"/><Relationship Id="rId6" Type="http://schemas.openxmlformats.org/officeDocument/2006/relationships/image" Target="../media/image1140.png"/><Relationship Id="rId11" Type="http://schemas.openxmlformats.org/officeDocument/2006/relationships/image" Target="../media/image107.png"/><Relationship Id="rId5" Type="http://schemas.openxmlformats.org/officeDocument/2006/relationships/image" Target="../media/image1091.png"/><Relationship Id="rId15" Type="http://schemas.openxmlformats.org/officeDocument/2006/relationships/image" Target="../media/image123.png"/><Relationship Id="rId10" Type="http://schemas.openxmlformats.org/officeDocument/2006/relationships/image" Target="../media/image106.png"/><Relationship Id="rId19" Type="http://schemas.openxmlformats.org/officeDocument/2006/relationships/image" Target="../media/image128.png"/><Relationship Id="rId4" Type="http://schemas.openxmlformats.org/officeDocument/2006/relationships/image" Target="../media/image1080.png"/><Relationship Id="rId9" Type="http://schemas.openxmlformats.org/officeDocument/2006/relationships/image" Target="../media/image1170.png"/><Relationship Id="rId14" Type="http://schemas.openxmlformats.org/officeDocument/2006/relationships/image" Target="../media/image122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0.png"/><Relationship Id="rId13" Type="http://schemas.openxmlformats.org/officeDocument/2006/relationships/image" Target="../media/image121.png"/><Relationship Id="rId18" Type="http://schemas.openxmlformats.org/officeDocument/2006/relationships/image" Target="../media/image137.png"/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129.png"/><Relationship Id="rId12" Type="http://schemas.openxmlformats.org/officeDocument/2006/relationships/image" Target="../media/image133.png"/><Relationship Id="rId17" Type="http://schemas.openxmlformats.org/officeDocument/2006/relationships/image" Target="../media/image13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5.png"/><Relationship Id="rId20" Type="http://schemas.openxmlformats.org/officeDocument/2006/relationships/image" Target="../media/image108.png"/><Relationship Id="rId1" Type="http://schemas.openxmlformats.org/officeDocument/2006/relationships/tags" Target="../tags/tag59.xml"/><Relationship Id="rId6" Type="http://schemas.openxmlformats.org/officeDocument/2006/relationships/image" Target="../media/image1140.png"/><Relationship Id="rId11" Type="http://schemas.openxmlformats.org/officeDocument/2006/relationships/image" Target="../media/image132.png"/><Relationship Id="rId5" Type="http://schemas.openxmlformats.org/officeDocument/2006/relationships/image" Target="../media/image1091.png"/><Relationship Id="rId15" Type="http://schemas.openxmlformats.org/officeDocument/2006/relationships/image" Target="../media/image134.png"/><Relationship Id="rId10" Type="http://schemas.openxmlformats.org/officeDocument/2006/relationships/image" Target="../media/image131.png"/><Relationship Id="rId19" Type="http://schemas.openxmlformats.org/officeDocument/2006/relationships/image" Target="../media/image138.png"/><Relationship Id="rId4" Type="http://schemas.openxmlformats.org/officeDocument/2006/relationships/image" Target="../media/image1080.png"/><Relationship Id="rId9" Type="http://schemas.openxmlformats.org/officeDocument/2006/relationships/image" Target="../media/image130.png"/><Relationship Id="rId14" Type="http://schemas.openxmlformats.org/officeDocument/2006/relationships/image" Target="../media/image12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13" Type="http://schemas.openxmlformats.org/officeDocument/2006/relationships/image" Target="../media/image1620.png"/><Relationship Id="rId26" Type="http://schemas.openxmlformats.org/officeDocument/2006/relationships/image" Target="../media/image960.png"/><Relationship Id="rId3" Type="http://schemas.openxmlformats.org/officeDocument/2006/relationships/notesSlide" Target="../notesSlides/notesSlide62.xml"/><Relationship Id="rId21" Type="http://schemas.openxmlformats.org/officeDocument/2006/relationships/image" Target="../media/image1780.png"/><Relationship Id="rId12" Type="http://schemas.openxmlformats.org/officeDocument/2006/relationships/image" Target="../media/image267.png"/><Relationship Id="rId25" Type="http://schemas.openxmlformats.org/officeDocument/2006/relationships/image" Target="../media/image18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6.png"/><Relationship Id="rId20" Type="http://schemas.openxmlformats.org/officeDocument/2006/relationships/image" Target="../media/image1730.png"/><Relationship Id="rId29" Type="http://schemas.openxmlformats.org/officeDocument/2006/relationships/image" Target="../media/image990.png"/><Relationship Id="rId1" Type="http://schemas.openxmlformats.org/officeDocument/2006/relationships/tags" Target="../tags/tag60.xml"/><Relationship Id="rId11" Type="http://schemas.openxmlformats.org/officeDocument/2006/relationships/image" Target="../media/image266.png"/><Relationship Id="rId24" Type="http://schemas.openxmlformats.org/officeDocument/2006/relationships/image" Target="../media/image1820.png"/><Relationship Id="rId15" Type="http://schemas.openxmlformats.org/officeDocument/2006/relationships/image" Target="../media/image961.png"/><Relationship Id="rId23" Type="http://schemas.openxmlformats.org/officeDocument/2006/relationships/image" Target="../media/image1811.png"/><Relationship Id="rId28" Type="http://schemas.openxmlformats.org/officeDocument/2006/relationships/image" Target="../media/image980.png"/><Relationship Id="rId10" Type="http://schemas.openxmlformats.org/officeDocument/2006/relationships/image" Target="../media/image1812.png"/><Relationship Id="rId19" Type="http://schemas.openxmlformats.org/officeDocument/2006/relationships/image" Target="../media/image1710.png"/><Relationship Id="rId4" Type="http://schemas.openxmlformats.org/officeDocument/2006/relationships/image" Target="../media/image940.png"/><Relationship Id="rId9" Type="http://schemas.openxmlformats.org/officeDocument/2006/relationships/image" Target="../media/image248.png"/><Relationship Id="rId14" Type="http://schemas.openxmlformats.org/officeDocument/2006/relationships/image" Target="../media/image1690.png"/><Relationship Id="rId22" Type="http://schemas.openxmlformats.org/officeDocument/2006/relationships/image" Target="../media/image950.png"/><Relationship Id="rId27" Type="http://schemas.openxmlformats.org/officeDocument/2006/relationships/image" Target="../media/image9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81" y="312738"/>
            <a:ext cx="8398669" cy="185569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dirty="0"/>
              <a:t>Invariant Inference </a:t>
            </a:r>
            <a:br>
              <a:rPr lang="en-US" dirty="0"/>
            </a:br>
            <a:r>
              <a:rPr lang="en-US" dirty="0"/>
              <a:t>With Provable Complexity </a:t>
            </a:r>
            <a:br>
              <a:rPr lang="en-US" dirty="0"/>
            </a:br>
            <a:r>
              <a:rPr lang="en-US" dirty="0"/>
              <a:t>From the Monotone Theory</a:t>
            </a:r>
            <a:endParaRPr lang="en-US" sz="4000" dirty="0">
              <a:solidFill>
                <a:srgbClr val="29292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AutoShape 4" descr="Image result for neil immerman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13" name="AutoShape 8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AutoShape 10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כותרת משנה 2"/>
          <p:cNvSpPr txBox="1">
            <a:spLocks/>
          </p:cNvSpPr>
          <p:nvPr/>
        </p:nvSpPr>
        <p:spPr>
          <a:xfrm>
            <a:off x="2151456" y="2794013"/>
            <a:ext cx="274320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Yotam Feldman</a:t>
            </a:r>
            <a:endParaRPr kumimoji="0" lang="en-US" sz="24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</a:endParaRPr>
          </a:p>
        </p:txBody>
      </p:sp>
      <p:sp>
        <p:nvSpPr>
          <p:cNvPr id="11" name="כותרת משנה 2"/>
          <p:cNvSpPr txBox="1">
            <a:spLocks/>
          </p:cNvSpPr>
          <p:nvPr/>
        </p:nvSpPr>
        <p:spPr>
          <a:xfrm>
            <a:off x="4894656" y="2794013"/>
            <a:ext cx="274320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Sharon Shoham</a:t>
            </a:r>
          </a:p>
        </p:txBody>
      </p:sp>
      <p:pic>
        <p:nvPicPr>
          <p:cNvPr id="12" name="Picture 2" descr="Home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757" y="3447323"/>
            <a:ext cx="839640" cy="45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ome P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141" y="3408517"/>
            <a:ext cx="794105" cy="43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hlinkClick r:id="rId4"/>
            <a:extLst>
              <a:ext uri="{FF2B5EF4-FFF2-40B4-BE49-F238E27FC236}">
                <a16:creationId xmlns:a16="http://schemas.microsoft.com/office/drawing/2014/main" id="{D10C7FB2-FCE8-0D4E-B67C-79379B2D5206}"/>
              </a:ext>
            </a:extLst>
          </p:cNvPr>
          <p:cNvSpPr/>
          <p:nvPr/>
        </p:nvSpPr>
        <p:spPr>
          <a:xfrm>
            <a:off x="2469089" y="4209382"/>
            <a:ext cx="1205779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5"/>
              </a:rPr>
              <a:t>@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5"/>
              </a:rPr>
              <a:t>yotamfe</a:t>
            </a:r>
            <a:endParaRPr lang="en-US" dirty="0">
              <a:solidFill>
                <a:schemeClr val="bg2">
                  <a:lumMod val="50000"/>
                </a:schemeClr>
              </a:solidFill>
              <a:latin typeface="Nexa Light" panose="02000000000000000000" pitchFamily="50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61F1220-9C7E-164F-B282-BB5E4C9CBD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39" y="4064546"/>
            <a:ext cx="418972" cy="41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22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This Work</a:t>
            </a:r>
          </a:p>
        </p:txBody>
      </p:sp>
      <p:sp>
        <p:nvSpPr>
          <p:cNvPr id="20" name="Right Arrow 19"/>
          <p:cNvSpPr/>
          <p:nvPr/>
        </p:nvSpPr>
        <p:spPr>
          <a:xfrm rot="2450516">
            <a:off x="5793705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1"/>
          <p:cNvSpPr txBox="1">
            <a:spLocks/>
          </p:cNvSpPr>
          <p:nvPr/>
        </p:nvSpPr>
        <p:spPr>
          <a:xfrm>
            <a:off x="5057185" y="3088671"/>
            <a:ext cx="4086815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inference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complex invariants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1"/>
              <p:cNvSpPr txBox="1">
                <a:spLocks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b="1" dirty="0">
                    <a:solidFill>
                      <a:srgbClr val="7030A0"/>
                    </a:solidFill>
                  </a:rPr>
                  <a:t>Super-Efficient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>
                    <a:solidFill>
                      <a:srgbClr val="7030A0"/>
                    </a:solidFill>
                  </a:rPr>
                  <a:t>inference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  <a:blipFill>
                <a:blip r:embed="rId4"/>
                <a:stretch>
                  <a:fillRect t="-17808"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5272644" y="3018275"/>
            <a:ext cx="3586348" cy="128778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b="1" dirty="0">
                    <a:solidFill>
                      <a:srgbClr val="7030A0"/>
                    </a:solidFill>
                  </a:rPr>
                  <a:t>abstract interpretation</a:t>
                </a:r>
                <a:r>
                  <a:rPr lang="en-US" sz="3200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  <a:blipFill>
                <a:blip r:embed="rId5"/>
                <a:stretch>
                  <a:fillRect t="-12683" b="-1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 rot="8037951">
            <a:off x="2010713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ular Callout 13"/>
          <p:cNvSpPr/>
          <p:nvPr/>
        </p:nvSpPr>
        <p:spPr>
          <a:xfrm>
            <a:off x="1993468" y="4717417"/>
            <a:ext cx="5179228" cy="1425844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>
              <a:defRPr/>
            </a:pPr>
            <a:endParaRPr lang="en-US" sz="2800" kern="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93468" y="4758266"/>
            <a:ext cx="529984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kern="0" dirty="0">
                <a:solidFill>
                  <a:srgbClr val="000000"/>
                </a:solidFill>
                <a:cs typeface="Arial"/>
              </a:rPr>
              <a:t>Goal:</a:t>
            </a:r>
          </a:p>
          <a:p>
            <a:pPr algn="ctr"/>
            <a:r>
              <a:rPr lang="en-US" sz="2800" kern="0" dirty="0">
                <a:solidFill>
                  <a:srgbClr val="000000"/>
                </a:solidFill>
                <a:cs typeface="Arial"/>
              </a:rPr>
              <a:t>Efficiently infer complex invariants </a:t>
            </a:r>
            <a:br>
              <a:rPr lang="en-US" sz="2800" kern="0" dirty="0">
                <a:solidFill>
                  <a:srgbClr val="000000"/>
                </a:solidFill>
                <a:cs typeface="Arial"/>
              </a:rPr>
            </a:br>
            <a:r>
              <a:rPr lang="en-US" sz="2800" kern="0" dirty="0">
                <a:solidFill>
                  <a:srgbClr val="000000"/>
                </a:solidFill>
                <a:cs typeface="Arial"/>
              </a:rPr>
              <a:t>beyond monotone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272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427996" y="1869817"/>
            <a:ext cx="3397971" cy="2734046"/>
            <a:chOff x="2437964" y="3667347"/>
            <a:chExt cx="3397971" cy="2734046"/>
          </a:xfrm>
        </p:grpSpPr>
        <p:sp>
          <p:nvSpPr>
            <p:cNvPr id="8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cap="flat">
                  <a:solidFill>
                    <a:srgbClr val="0066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9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23388" y="1543004"/>
            <a:ext cx="4102510" cy="3051711"/>
            <a:chOff x="2449393" y="3359793"/>
            <a:chExt cx="4102510" cy="3051711"/>
          </a:xfrm>
        </p:grpSpPr>
        <p:sp>
          <p:nvSpPr>
            <p:cNvPr id="11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4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73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23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57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8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9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0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1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2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3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4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5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7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48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9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0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1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2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3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4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5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6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8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39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0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1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2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3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4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5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6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7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4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206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27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8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9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0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1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2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3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4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5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7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18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9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0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1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2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3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4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5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6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8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09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0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1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2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3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4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5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6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7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5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7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97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8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9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0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1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2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3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4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5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7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88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9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0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1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2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3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4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5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6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8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79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0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1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2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3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4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5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6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7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5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43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64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5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6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7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8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9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0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1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2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4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55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6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7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8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9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0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1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2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3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5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46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7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8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9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0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1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2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3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4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8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50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3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34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5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6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7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8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9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0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1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2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4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25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2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3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1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83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04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5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6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7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8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9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0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1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4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95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6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7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8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9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0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1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2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3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5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86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9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0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1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2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3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4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2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53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74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6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7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8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4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65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6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5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56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0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1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2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3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4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9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20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41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2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3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4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5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6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7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8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9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1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32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3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4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5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6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7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8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9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0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2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23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6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7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8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9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0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1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267" name="Freeform 263"/>
          <p:cNvSpPr>
            <a:spLocks/>
          </p:cNvSpPr>
          <p:nvPr/>
        </p:nvSpPr>
        <p:spPr bwMode="auto">
          <a:xfrm rot="16200000">
            <a:off x="5261744" y="2521415"/>
            <a:ext cx="647596" cy="971475"/>
          </a:xfrm>
          <a:custGeom>
            <a:avLst/>
            <a:gdLst>
              <a:gd name="T0" fmla="*/ 0 w 20714"/>
              <a:gd name="T1" fmla="*/ 0 h 21600"/>
              <a:gd name="T2" fmla="*/ 20653 w 20714"/>
              <a:gd name="T3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714" h="21600">
                <a:moveTo>
                  <a:pt x="0" y="0"/>
                </a:moveTo>
                <a:cubicBezTo>
                  <a:pt x="11273" y="560"/>
                  <a:pt x="21600" y="11360"/>
                  <a:pt x="20653" y="21600"/>
                </a:cubicBezTo>
              </a:path>
            </a:pathLst>
          </a:custGeom>
          <a:noFill/>
          <a:ln w="571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Oval 274"/>
              <p:cNvSpPr/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5" name="Oval 2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Oval 275"/>
              <p:cNvSpPr/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Oval 2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Oval 273"/>
              <p:cNvSpPr/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Oval 2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270" name="Content Placeholder 2"/>
          <p:cNvSpPr txBox="1">
            <a:spLocks/>
          </p:cNvSpPr>
          <p:nvPr/>
        </p:nvSpPr>
        <p:spPr bwMode="auto">
          <a:xfrm>
            <a:off x="414900" y="6262831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494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 animBg="1"/>
      <p:bldP spid="275" grpId="0" animBg="1"/>
      <p:bldP spid="276" grpId="0" animBg="1"/>
      <p:bldP spid="2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Right Triangle 279"/>
          <p:cNvSpPr/>
          <p:nvPr/>
        </p:nvSpPr>
        <p:spPr>
          <a:xfrm rot="10800000">
            <a:off x="2423386" y="2170130"/>
            <a:ext cx="1260209" cy="2382487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1" name="Right Triangle 280"/>
          <p:cNvSpPr/>
          <p:nvPr/>
        </p:nvSpPr>
        <p:spPr>
          <a:xfrm>
            <a:off x="2428077" y="2147627"/>
            <a:ext cx="1311276" cy="2450546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ight Triangle 267"/>
          <p:cNvSpPr/>
          <p:nvPr/>
        </p:nvSpPr>
        <p:spPr>
          <a:xfrm rot="10800000">
            <a:off x="2962544" y="2166672"/>
            <a:ext cx="943836" cy="2385942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4" name="Right Triangle 273"/>
          <p:cNvSpPr/>
          <p:nvPr/>
        </p:nvSpPr>
        <p:spPr>
          <a:xfrm>
            <a:off x="3518703" y="2276552"/>
            <a:ext cx="1170952" cy="2308665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6" name="Right Triangle 275"/>
          <p:cNvSpPr/>
          <p:nvPr/>
        </p:nvSpPr>
        <p:spPr>
          <a:xfrm rot="5400000" flipH="1">
            <a:off x="4012094" y="2750219"/>
            <a:ext cx="967247" cy="2751052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7" name="Rectangle 276"/>
          <p:cNvSpPr/>
          <p:nvPr/>
        </p:nvSpPr>
        <p:spPr>
          <a:xfrm rot="486108">
            <a:off x="3588297" y="3129670"/>
            <a:ext cx="1085663" cy="987835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Right Triangle 277"/>
          <p:cNvSpPr/>
          <p:nvPr/>
        </p:nvSpPr>
        <p:spPr>
          <a:xfrm rot="16200000" flipH="1">
            <a:off x="4756059" y="3608258"/>
            <a:ext cx="320755" cy="1566938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423388" y="1543004"/>
            <a:ext cx="4102510" cy="3051711"/>
            <a:chOff x="2449393" y="3359793"/>
            <a:chExt cx="4102510" cy="3051711"/>
          </a:xfrm>
        </p:grpSpPr>
        <p:sp>
          <p:nvSpPr>
            <p:cNvPr id="11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4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73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23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57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8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9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0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1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2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3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4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5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7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48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9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0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1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2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3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4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5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6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8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39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0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1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2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3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4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5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6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7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4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206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27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8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9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0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1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2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3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4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5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7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18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9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0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1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2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3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4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5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6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8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09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0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1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2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3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4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5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6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7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5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7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97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8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9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0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1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2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3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4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5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7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88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9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0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1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2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3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4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5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6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8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79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0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1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2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3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4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5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6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7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5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43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64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5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6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7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8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9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0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1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2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4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55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6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7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8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9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0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1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2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3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5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46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7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8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9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0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1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2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3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4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8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50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3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34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5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6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7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8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9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0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1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2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4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25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2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3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1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83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04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5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6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7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8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9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0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1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4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95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6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7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8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9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0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1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2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3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5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86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9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0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1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2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3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4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2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53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74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6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7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8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4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65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6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5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56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0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1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2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3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4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9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20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41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2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3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4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5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6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7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8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9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1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32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3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4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5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6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7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8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9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0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2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23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6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7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8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9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0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1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267" name="Freeform 263"/>
          <p:cNvSpPr>
            <a:spLocks/>
          </p:cNvSpPr>
          <p:nvPr/>
        </p:nvSpPr>
        <p:spPr bwMode="auto">
          <a:xfrm rot="16200000">
            <a:off x="5261744" y="2521415"/>
            <a:ext cx="647596" cy="971475"/>
          </a:xfrm>
          <a:custGeom>
            <a:avLst/>
            <a:gdLst>
              <a:gd name="T0" fmla="*/ 0 w 20714"/>
              <a:gd name="T1" fmla="*/ 0 h 21600"/>
              <a:gd name="T2" fmla="*/ 20653 w 20714"/>
              <a:gd name="T3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714" h="21600">
                <a:moveTo>
                  <a:pt x="0" y="0"/>
                </a:moveTo>
                <a:cubicBezTo>
                  <a:pt x="11273" y="560"/>
                  <a:pt x="21600" y="11360"/>
                  <a:pt x="20653" y="21600"/>
                </a:cubicBezTo>
              </a:path>
            </a:pathLst>
          </a:custGeom>
          <a:noFill/>
          <a:ln w="571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3" name="Oval 272"/>
              <p:cNvSpPr/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3" name="Oval 2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Oval 274"/>
              <p:cNvSpPr/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5" name="Oval 2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2" name="Oval 281"/>
              <p:cNvSpPr/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2" name="Oval 2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270" name="Content Placeholder 2"/>
          <p:cNvSpPr txBox="1">
            <a:spLocks/>
          </p:cNvSpPr>
          <p:nvPr/>
        </p:nvSpPr>
        <p:spPr bwMode="auto">
          <a:xfrm>
            <a:off x="414900" y="6262831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2059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427996" y="1869817"/>
            <a:ext cx="3397971" cy="2734046"/>
            <a:chOff x="2437964" y="3667347"/>
            <a:chExt cx="3397971" cy="2734046"/>
          </a:xfrm>
        </p:grpSpPr>
        <p:sp>
          <p:nvSpPr>
            <p:cNvPr id="8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cap="flat">
                  <a:solidFill>
                    <a:srgbClr val="0066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9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23388" y="1543004"/>
            <a:ext cx="4102510" cy="3051711"/>
            <a:chOff x="2449393" y="3359793"/>
            <a:chExt cx="4102510" cy="3051711"/>
          </a:xfrm>
        </p:grpSpPr>
        <p:sp>
          <p:nvSpPr>
            <p:cNvPr id="11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4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73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23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57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8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9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0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1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2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3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4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5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7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48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9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0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1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2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3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4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5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6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8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39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0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1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2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3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4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5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6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7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4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206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27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8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9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0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1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2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3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4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5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7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18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9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0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1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2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3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4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5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6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8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09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0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1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2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3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4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5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6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7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5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7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97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8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9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0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1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2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3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4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5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7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88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9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0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1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2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3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4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5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6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8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79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0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1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2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3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4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5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6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7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5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43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64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5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6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7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8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9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0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1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2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4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55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6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7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8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9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0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1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2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3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5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46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7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8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9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0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1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2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3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4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8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50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3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34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5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6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7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8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9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0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1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2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4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25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2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3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1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83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04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5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6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7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8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9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0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1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4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95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6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7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8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9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0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1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2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3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5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86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9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0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1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2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3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4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2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53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74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6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7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8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4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65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6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5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56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0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1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2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3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4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9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20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41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2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3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4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5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6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7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8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9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1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32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3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4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5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6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7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8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9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0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2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23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6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7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8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9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0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1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267" name="Freeform 263"/>
          <p:cNvSpPr>
            <a:spLocks/>
          </p:cNvSpPr>
          <p:nvPr/>
        </p:nvSpPr>
        <p:spPr bwMode="auto">
          <a:xfrm rot="16200000">
            <a:off x="5261744" y="2521415"/>
            <a:ext cx="647596" cy="971475"/>
          </a:xfrm>
          <a:custGeom>
            <a:avLst/>
            <a:gdLst>
              <a:gd name="T0" fmla="*/ 0 w 20714"/>
              <a:gd name="T1" fmla="*/ 0 h 21600"/>
              <a:gd name="T2" fmla="*/ 20653 w 20714"/>
              <a:gd name="T3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714" h="21600">
                <a:moveTo>
                  <a:pt x="0" y="0"/>
                </a:moveTo>
                <a:cubicBezTo>
                  <a:pt x="11273" y="560"/>
                  <a:pt x="21600" y="11360"/>
                  <a:pt x="20653" y="21600"/>
                </a:cubicBezTo>
              </a:path>
            </a:pathLst>
          </a:custGeom>
          <a:noFill/>
          <a:ln w="571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Oval 274"/>
              <p:cNvSpPr/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5" name="Oval 2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Oval 275"/>
              <p:cNvSpPr/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Oval 2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Oval 273"/>
              <p:cNvSpPr/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Oval 2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270" name="Content Placeholder 2"/>
          <p:cNvSpPr txBox="1">
            <a:spLocks/>
          </p:cNvSpPr>
          <p:nvPr/>
        </p:nvSpPr>
        <p:spPr bwMode="auto">
          <a:xfrm>
            <a:off x="414900" y="6262831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494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427996" y="1869817"/>
            <a:ext cx="3397971" cy="2734046"/>
            <a:chOff x="2437964" y="3667347"/>
            <a:chExt cx="3397971" cy="2734046"/>
          </a:xfrm>
        </p:grpSpPr>
        <p:sp>
          <p:nvSpPr>
            <p:cNvPr id="8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cap="flat">
                  <a:solidFill>
                    <a:srgbClr val="0066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9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23388" y="1543004"/>
            <a:ext cx="4102510" cy="3051711"/>
            <a:chOff x="2449393" y="3359793"/>
            <a:chExt cx="4102510" cy="3051711"/>
          </a:xfrm>
        </p:grpSpPr>
        <p:sp>
          <p:nvSpPr>
            <p:cNvPr id="11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4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73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23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57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8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9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0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1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2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3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4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5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7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48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9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0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1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2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3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4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5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6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8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39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0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1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2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3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4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5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6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7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4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206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27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8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9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0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1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2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3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4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5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7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18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9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0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1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2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3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4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5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6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8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09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0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1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2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3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4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5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6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7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5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7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97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8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9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0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1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2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3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4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5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7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88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9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0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1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2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3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4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5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6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8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79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0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1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2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3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4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5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6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7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5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43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64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5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6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7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8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9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0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1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2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4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55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6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7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8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9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0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1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2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3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5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46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7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8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9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0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1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2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3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4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8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50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3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34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5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6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7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8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9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0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1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2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4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25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2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3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1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83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04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5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6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7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8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9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0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1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4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95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6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7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8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9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0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1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2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3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5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86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9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0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1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2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3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4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2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53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74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6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7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8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4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65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6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5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56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0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1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2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3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4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9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20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41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2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3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4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5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6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7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8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9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1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32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3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4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5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6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7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8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9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0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2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23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6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7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8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9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0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1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267" name="Freeform 263"/>
          <p:cNvSpPr>
            <a:spLocks/>
          </p:cNvSpPr>
          <p:nvPr/>
        </p:nvSpPr>
        <p:spPr bwMode="auto">
          <a:xfrm rot="16200000">
            <a:off x="5261744" y="2521415"/>
            <a:ext cx="647596" cy="971475"/>
          </a:xfrm>
          <a:custGeom>
            <a:avLst/>
            <a:gdLst>
              <a:gd name="T0" fmla="*/ 0 w 20714"/>
              <a:gd name="T1" fmla="*/ 0 h 21600"/>
              <a:gd name="T2" fmla="*/ 20653 w 20714"/>
              <a:gd name="T3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714" h="21600">
                <a:moveTo>
                  <a:pt x="0" y="0"/>
                </a:moveTo>
                <a:cubicBezTo>
                  <a:pt x="11273" y="560"/>
                  <a:pt x="21600" y="11360"/>
                  <a:pt x="20653" y="21600"/>
                </a:cubicBezTo>
              </a:path>
            </a:pathLst>
          </a:custGeom>
          <a:noFill/>
          <a:ln w="571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Oval 274"/>
              <p:cNvSpPr/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5" name="Oval 2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Oval 275"/>
              <p:cNvSpPr/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Oval 2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Oval 273"/>
              <p:cNvSpPr/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Oval 2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270" name="Content Placeholder 2"/>
          <p:cNvSpPr txBox="1">
            <a:spLocks/>
          </p:cNvSpPr>
          <p:nvPr/>
        </p:nvSpPr>
        <p:spPr bwMode="auto">
          <a:xfrm>
            <a:off x="414900" y="6262831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Oval 267"/>
              <p:cNvSpPr/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8" name="Oval 2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Rectangle 270"/>
              <p:cNvSpPr/>
              <p:nvPr/>
            </p:nvSpPr>
            <p:spPr>
              <a:xfrm>
                <a:off x="2719939" y="4739199"/>
                <a:ext cx="36971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8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8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8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71" name="Rectangle 2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939" y="4739199"/>
                <a:ext cx="3697102" cy="523220"/>
              </a:xfrm>
              <a:prstGeom prst="rect">
                <a:avLst/>
              </a:prstGeom>
              <a:blipFill>
                <a:blip r:embed="rId10"/>
                <a:stretch>
                  <a:fillRect l="-3295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2" name="Freeform 255"/>
          <p:cNvSpPr>
            <a:spLocks/>
          </p:cNvSpPr>
          <p:nvPr/>
        </p:nvSpPr>
        <p:spPr bwMode="auto">
          <a:xfrm>
            <a:off x="2421266" y="2971814"/>
            <a:ext cx="1869763" cy="161459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3" name="Freeform 259"/>
          <p:cNvSpPr>
            <a:spLocks/>
          </p:cNvSpPr>
          <p:nvPr/>
        </p:nvSpPr>
        <p:spPr bwMode="auto">
          <a:xfrm>
            <a:off x="2424614" y="3327473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7" name="Freeform 258"/>
          <p:cNvSpPr>
            <a:spLocks/>
          </p:cNvSpPr>
          <p:nvPr/>
        </p:nvSpPr>
        <p:spPr bwMode="auto">
          <a:xfrm>
            <a:off x="2421782" y="3548410"/>
            <a:ext cx="1219984" cy="10497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8" name="Freeform 257"/>
          <p:cNvSpPr>
            <a:spLocks/>
          </p:cNvSpPr>
          <p:nvPr/>
        </p:nvSpPr>
        <p:spPr bwMode="auto">
          <a:xfrm>
            <a:off x="2424362" y="3757872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9" name="Oval 278"/>
              <p:cNvSpPr/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9" name="Oval 2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0" name="Rectangle 279"/>
          <p:cNvSpPr/>
          <p:nvPr/>
        </p:nvSpPr>
        <p:spPr>
          <a:xfrm>
            <a:off x="4931354" y="5471721"/>
            <a:ext cx="32164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prstClr val="black"/>
                </a:solidFill>
              </a:rPr>
              <a:t>Bounded model checking</a:t>
            </a:r>
            <a:endParaRPr lang="en-US" dirty="0"/>
          </a:p>
        </p:txBody>
      </p:sp>
      <p:cxnSp>
        <p:nvCxnSpPr>
          <p:cNvPr id="281" name="Straight Arrow Connector 280"/>
          <p:cNvCxnSpPr>
            <a:stCxn id="280" idx="1"/>
          </p:cNvCxnSpPr>
          <p:nvPr/>
        </p:nvCxnSpPr>
        <p:spPr>
          <a:xfrm flipH="1" flipV="1">
            <a:off x="4102790" y="5271044"/>
            <a:ext cx="828564" cy="4161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70086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prev inv"/>
          <p:cNvGrpSpPr/>
          <p:nvPr/>
        </p:nvGrpSpPr>
        <p:grpSpPr>
          <a:xfrm>
            <a:off x="2427996" y="1869817"/>
            <a:ext cx="3397971" cy="2734046"/>
            <a:chOff x="2437964" y="3667347"/>
            <a:chExt cx="3397971" cy="273404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84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grpFill/>
            <a:ln w="38100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285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grpFill/>
            <a:ln w="38100" cap="flat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p:sp>
        <p:nvSpPr>
          <p:cNvPr id="280" name="Right Triangle 279"/>
          <p:cNvSpPr/>
          <p:nvPr/>
        </p:nvSpPr>
        <p:spPr>
          <a:xfrm rot="10800000">
            <a:off x="2423386" y="2170130"/>
            <a:ext cx="1260209" cy="2382487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1" name="Right Triangle 280"/>
          <p:cNvSpPr/>
          <p:nvPr/>
        </p:nvSpPr>
        <p:spPr>
          <a:xfrm>
            <a:off x="2428077" y="2147627"/>
            <a:ext cx="1311276" cy="2450546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ight Triangle 267"/>
          <p:cNvSpPr/>
          <p:nvPr/>
        </p:nvSpPr>
        <p:spPr>
          <a:xfrm rot="10800000">
            <a:off x="2962544" y="2166672"/>
            <a:ext cx="943836" cy="2385942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4" name="Right Triangle 273"/>
          <p:cNvSpPr/>
          <p:nvPr/>
        </p:nvSpPr>
        <p:spPr>
          <a:xfrm>
            <a:off x="3518703" y="2276552"/>
            <a:ext cx="1170952" cy="2308665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6" name="Right Triangle 275"/>
          <p:cNvSpPr/>
          <p:nvPr/>
        </p:nvSpPr>
        <p:spPr>
          <a:xfrm rot="5400000" flipH="1">
            <a:off x="4012094" y="2750219"/>
            <a:ext cx="967247" cy="2751052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7" name="Rectangle 276"/>
          <p:cNvSpPr/>
          <p:nvPr/>
        </p:nvSpPr>
        <p:spPr>
          <a:xfrm rot="486108">
            <a:off x="3588297" y="3129670"/>
            <a:ext cx="1085663" cy="987835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Right Triangle 277"/>
          <p:cNvSpPr/>
          <p:nvPr/>
        </p:nvSpPr>
        <p:spPr>
          <a:xfrm rot="16200000" flipH="1">
            <a:off x="4756059" y="3608258"/>
            <a:ext cx="320755" cy="1566938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423388" y="1543004"/>
            <a:ext cx="4102510" cy="3051711"/>
            <a:chOff x="2449393" y="3359793"/>
            <a:chExt cx="4102510" cy="3051711"/>
          </a:xfrm>
        </p:grpSpPr>
        <p:sp>
          <p:nvSpPr>
            <p:cNvPr id="11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4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73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23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57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8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9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0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1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2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3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4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5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7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48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9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0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1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2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3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4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5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6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8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39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0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1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2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3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4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5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6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7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4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206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27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8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9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0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1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2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3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4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5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7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18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9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0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1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2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3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4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5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6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8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09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0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1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2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3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4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5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6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7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5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7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97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8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9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0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1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2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3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4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5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7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88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9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0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1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2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3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4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5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6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8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79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0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1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2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3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4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5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6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7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5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43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64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5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6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7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8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9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0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1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2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4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55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6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7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8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9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0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1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2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3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5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46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7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8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9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0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1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2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3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4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8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50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3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34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5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6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7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8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9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0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1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2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4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25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2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3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1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83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04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5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6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7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8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9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0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1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4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95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6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7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8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9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0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1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2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3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5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86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9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0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1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2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3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4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2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53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74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6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7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8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4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65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6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5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56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0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1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2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3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4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9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20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41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2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3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4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5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6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7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8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9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1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32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3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4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5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6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7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8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9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0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2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23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6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7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8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9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0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1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267" name="Freeform 263"/>
          <p:cNvSpPr>
            <a:spLocks/>
          </p:cNvSpPr>
          <p:nvPr/>
        </p:nvSpPr>
        <p:spPr bwMode="auto">
          <a:xfrm rot="16200000">
            <a:off x="5261744" y="2521415"/>
            <a:ext cx="647596" cy="971475"/>
          </a:xfrm>
          <a:custGeom>
            <a:avLst/>
            <a:gdLst>
              <a:gd name="T0" fmla="*/ 0 w 20714"/>
              <a:gd name="T1" fmla="*/ 0 h 21600"/>
              <a:gd name="T2" fmla="*/ 20653 w 20714"/>
              <a:gd name="T3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714" h="21600">
                <a:moveTo>
                  <a:pt x="0" y="0"/>
                </a:moveTo>
                <a:cubicBezTo>
                  <a:pt x="11273" y="560"/>
                  <a:pt x="21600" y="11360"/>
                  <a:pt x="20653" y="21600"/>
                </a:cubicBezTo>
              </a:path>
            </a:pathLst>
          </a:custGeom>
          <a:noFill/>
          <a:ln w="571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69" name="Freeform 255"/>
          <p:cNvSpPr>
            <a:spLocks/>
          </p:cNvSpPr>
          <p:nvPr/>
        </p:nvSpPr>
        <p:spPr bwMode="auto">
          <a:xfrm>
            <a:off x="2421266" y="2971814"/>
            <a:ext cx="1869763" cy="161459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0" name="Freeform 259"/>
          <p:cNvSpPr>
            <a:spLocks/>
          </p:cNvSpPr>
          <p:nvPr/>
        </p:nvSpPr>
        <p:spPr bwMode="auto">
          <a:xfrm>
            <a:off x="2424614" y="3327473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1" name="Freeform 258"/>
          <p:cNvSpPr>
            <a:spLocks/>
          </p:cNvSpPr>
          <p:nvPr/>
        </p:nvSpPr>
        <p:spPr bwMode="auto">
          <a:xfrm>
            <a:off x="2421782" y="3548410"/>
            <a:ext cx="1219984" cy="10497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2" name="Freeform 257"/>
          <p:cNvSpPr>
            <a:spLocks/>
          </p:cNvSpPr>
          <p:nvPr/>
        </p:nvSpPr>
        <p:spPr bwMode="auto">
          <a:xfrm>
            <a:off x="2424362" y="3757872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3" name="Oval 272"/>
              <p:cNvSpPr/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3" name="Oval 2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Oval 274"/>
              <p:cNvSpPr/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5" name="Oval 2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2" name="Oval 281"/>
              <p:cNvSpPr/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2" name="Oval 2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6" name="Rectangle 285"/>
              <p:cNvSpPr/>
              <p:nvPr/>
            </p:nvSpPr>
            <p:spPr>
              <a:xfrm>
                <a:off x="2719939" y="4739199"/>
                <a:ext cx="36902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8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800" b="0" i="1" dirty="0" smtClean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sz="28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86" name="Rectangle 2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939" y="4739199"/>
                <a:ext cx="3690241" cy="523220"/>
              </a:xfrm>
              <a:prstGeom prst="rect">
                <a:avLst/>
              </a:prstGeom>
              <a:blipFill>
                <a:blip r:embed="rId8"/>
                <a:stretch>
                  <a:fillRect l="-3300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26231" y="1587969"/>
                <a:ext cx="56105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solidFill>
                            <a:srgbClr val="EE853E"/>
                          </a:solidFill>
                          <a:latin typeface="Cambria Math" panose="02040503050406030204" pitchFamily="18" charset="0"/>
                        </a:rPr>
                        <m:t>𝜒</m:t>
                      </m:r>
                    </m:oMath>
                  </m:oMathPara>
                </a14:m>
                <a:endParaRPr lang="en-US" dirty="0">
                  <a:solidFill>
                    <a:srgbClr val="EE853E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231" y="1587969"/>
                <a:ext cx="561051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3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287" name="Content Placeholder 2"/>
          <p:cNvSpPr txBox="1">
            <a:spLocks/>
          </p:cNvSpPr>
          <p:nvPr/>
        </p:nvSpPr>
        <p:spPr bwMode="auto">
          <a:xfrm>
            <a:off x="414900" y="6262831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6058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prev inv"/>
          <p:cNvGrpSpPr/>
          <p:nvPr/>
        </p:nvGrpSpPr>
        <p:grpSpPr>
          <a:xfrm>
            <a:off x="2427996" y="1869817"/>
            <a:ext cx="3397971" cy="2734046"/>
            <a:chOff x="2437964" y="3667347"/>
            <a:chExt cx="3397971" cy="273404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84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grpFill/>
            <a:ln w="38100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285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grpFill/>
            <a:ln w="38100" cap="flat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p:sp>
        <p:nvSpPr>
          <p:cNvPr id="280" name="Right Triangle 279"/>
          <p:cNvSpPr/>
          <p:nvPr/>
        </p:nvSpPr>
        <p:spPr>
          <a:xfrm rot="10800000">
            <a:off x="2423386" y="2170130"/>
            <a:ext cx="1260209" cy="2382487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1" name="Right Triangle 280"/>
          <p:cNvSpPr/>
          <p:nvPr/>
        </p:nvSpPr>
        <p:spPr>
          <a:xfrm>
            <a:off x="2428077" y="2147627"/>
            <a:ext cx="1311276" cy="2450546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ight Triangle 267"/>
          <p:cNvSpPr/>
          <p:nvPr/>
        </p:nvSpPr>
        <p:spPr>
          <a:xfrm rot="10800000">
            <a:off x="2962544" y="2166672"/>
            <a:ext cx="943836" cy="2385942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4" name="Right Triangle 273"/>
          <p:cNvSpPr/>
          <p:nvPr/>
        </p:nvSpPr>
        <p:spPr>
          <a:xfrm>
            <a:off x="3518703" y="2276552"/>
            <a:ext cx="1170952" cy="2308665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6" name="Right Triangle 275"/>
          <p:cNvSpPr/>
          <p:nvPr/>
        </p:nvSpPr>
        <p:spPr>
          <a:xfrm rot="5400000" flipH="1">
            <a:off x="4012094" y="2750219"/>
            <a:ext cx="967247" cy="2751052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7" name="Rectangle 276"/>
          <p:cNvSpPr/>
          <p:nvPr/>
        </p:nvSpPr>
        <p:spPr>
          <a:xfrm rot="486108">
            <a:off x="3588297" y="3129670"/>
            <a:ext cx="1085663" cy="987835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Right Triangle 277"/>
          <p:cNvSpPr/>
          <p:nvPr/>
        </p:nvSpPr>
        <p:spPr>
          <a:xfrm rot="16200000" flipH="1">
            <a:off x="4756059" y="3608258"/>
            <a:ext cx="320755" cy="1566938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423388" y="1543004"/>
            <a:ext cx="4102510" cy="3051711"/>
            <a:chOff x="2449393" y="3359793"/>
            <a:chExt cx="4102510" cy="3051711"/>
          </a:xfrm>
        </p:grpSpPr>
        <p:sp>
          <p:nvSpPr>
            <p:cNvPr id="11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4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73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23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57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8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9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0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1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2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3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4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5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7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48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9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0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1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2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3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4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5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6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8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39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0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1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2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3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4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5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6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7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4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206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27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8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9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0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1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2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3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4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5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7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18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9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0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1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2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3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4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5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6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8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09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0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1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2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3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4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5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6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7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5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7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97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8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9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0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1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2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3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4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5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7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88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9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0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1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2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3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4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5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6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8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79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0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1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2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3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4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5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6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7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5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43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64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5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6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7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8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9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0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1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2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4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55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6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7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8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9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0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1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2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3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5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46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7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8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9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0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1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2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3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4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8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50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3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34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5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6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7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8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9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0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1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2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4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25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2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3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1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83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04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5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6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7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8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9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0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1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4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95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6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7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8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9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0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1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2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3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5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86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9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0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1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2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3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4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2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53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74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6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7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8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4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65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6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5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56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0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1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2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3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4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9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20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41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2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3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4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5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6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7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8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9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1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32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3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4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5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6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7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8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9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0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2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23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6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7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8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9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0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1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267" name="Freeform 263"/>
          <p:cNvSpPr>
            <a:spLocks/>
          </p:cNvSpPr>
          <p:nvPr/>
        </p:nvSpPr>
        <p:spPr bwMode="auto">
          <a:xfrm rot="16200000">
            <a:off x="5261744" y="2521415"/>
            <a:ext cx="647596" cy="971475"/>
          </a:xfrm>
          <a:custGeom>
            <a:avLst/>
            <a:gdLst>
              <a:gd name="T0" fmla="*/ 0 w 20714"/>
              <a:gd name="T1" fmla="*/ 0 h 21600"/>
              <a:gd name="T2" fmla="*/ 20653 w 20714"/>
              <a:gd name="T3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714" h="21600">
                <a:moveTo>
                  <a:pt x="0" y="0"/>
                </a:moveTo>
                <a:cubicBezTo>
                  <a:pt x="11273" y="560"/>
                  <a:pt x="21600" y="11360"/>
                  <a:pt x="20653" y="21600"/>
                </a:cubicBezTo>
              </a:path>
            </a:pathLst>
          </a:custGeom>
          <a:noFill/>
          <a:ln w="571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69" name="Freeform 255"/>
          <p:cNvSpPr>
            <a:spLocks/>
          </p:cNvSpPr>
          <p:nvPr/>
        </p:nvSpPr>
        <p:spPr bwMode="auto">
          <a:xfrm>
            <a:off x="2421266" y="2971814"/>
            <a:ext cx="1869763" cy="161459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0" name="Freeform 259"/>
          <p:cNvSpPr>
            <a:spLocks/>
          </p:cNvSpPr>
          <p:nvPr/>
        </p:nvSpPr>
        <p:spPr bwMode="auto">
          <a:xfrm>
            <a:off x="2424614" y="3327473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1" name="Freeform 258"/>
          <p:cNvSpPr>
            <a:spLocks/>
          </p:cNvSpPr>
          <p:nvPr/>
        </p:nvSpPr>
        <p:spPr bwMode="auto">
          <a:xfrm>
            <a:off x="2421782" y="3548410"/>
            <a:ext cx="1219984" cy="10497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2" name="Freeform 257"/>
          <p:cNvSpPr>
            <a:spLocks/>
          </p:cNvSpPr>
          <p:nvPr/>
        </p:nvSpPr>
        <p:spPr bwMode="auto">
          <a:xfrm>
            <a:off x="2424362" y="3757872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3" name="Oval 272"/>
              <p:cNvSpPr/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3" name="Oval 2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Oval 274"/>
              <p:cNvSpPr/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5" name="Oval 2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2" name="Oval 281"/>
              <p:cNvSpPr/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2" name="Oval 2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6" name="Rectangle 285"/>
              <p:cNvSpPr/>
              <p:nvPr/>
            </p:nvSpPr>
            <p:spPr>
              <a:xfrm>
                <a:off x="2719939" y="4739199"/>
                <a:ext cx="36902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8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800" b="0" i="1" dirty="0" smtClean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sz="28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86" name="Rectangle 2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939" y="4739199"/>
                <a:ext cx="3690241" cy="523220"/>
              </a:xfrm>
              <a:prstGeom prst="rect">
                <a:avLst/>
              </a:prstGeom>
              <a:blipFill>
                <a:blip r:embed="rId8"/>
                <a:stretch>
                  <a:fillRect l="-3300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26231" y="1587969"/>
                <a:ext cx="56105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solidFill>
                            <a:srgbClr val="EE853E"/>
                          </a:solidFill>
                          <a:latin typeface="Cambria Math" panose="02040503050406030204" pitchFamily="18" charset="0"/>
                        </a:rPr>
                        <m:t>𝜒</m:t>
                      </m:r>
                    </m:oMath>
                  </m:oMathPara>
                </a14:m>
                <a:endParaRPr lang="en-US" dirty="0">
                  <a:solidFill>
                    <a:srgbClr val="EE853E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231" y="1587969"/>
                <a:ext cx="561051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3" name="Rectangle 282"/>
              <p:cNvSpPr/>
              <p:nvPr/>
            </p:nvSpPr>
            <p:spPr>
              <a:xfrm>
                <a:off x="1112472" y="5250751"/>
                <a:ext cx="672434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800" dirty="0"/>
                  <a:t>is a term (conjunction of literals) </a:t>
                </a:r>
                <a:r>
                  <a:rPr lang="en-US" sz="2800" dirty="0" err="1"/>
                  <a:t>s.t.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sz="3200" i="1" dirty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83" name="Rectangle 2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472" y="5250751"/>
                <a:ext cx="6724341" cy="584775"/>
              </a:xfrm>
              <a:prstGeom prst="rect">
                <a:avLst/>
              </a:prstGeom>
              <a:blipFill>
                <a:blip r:embed="rId10"/>
                <a:stretch>
                  <a:fillRect t="-1042" b="-27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7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288" name="Content Placeholder 2"/>
          <p:cNvSpPr txBox="1">
            <a:spLocks/>
          </p:cNvSpPr>
          <p:nvPr/>
        </p:nvSpPr>
        <p:spPr bwMode="auto">
          <a:xfrm>
            <a:off x="414900" y="6262831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621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prev inv"/>
          <p:cNvGrpSpPr/>
          <p:nvPr/>
        </p:nvGrpSpPr>
        <p:grpSpPr>
          <a:xfrm>
            <a:off x="2427996" y="1869817"/>
            <a:ext cx="3397971" cy="2734046"/>
            <a:chOff x="2437964" y="3667347"/>
            <a:chExt cx="3397971" cy="273404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84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grpFill/>
            <a:ln w="38100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285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grpFill/>
            <a:ln w="38100" cap="flat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p:sp>
        <p:nvSpPr>
          <p:cNvPr id="280" name="Right Triangle 279"/>
          <p:cNvSpPr/>
          <p:nvPr/>
        </p:nvSpPr>
        <p:spPr>
          <a:xfrm rot="10800000">
            <a:off x="2423386" y="2170130"/>
            <a:ext cx="1260209" cy="2382487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1" name="Right Triangle 280"/>
          <p:cNvSpPr/>
          <p:nvPr/>
        </p:nvSpPr>
        <p:spPr>
          <a:xfrm>
            <a:off x="2428077" y="2147627"/>
            <a:ext cx="1311276" cy="2450546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ight Triangle 267"/>
          <p:cNvSpPr/>
          <p:nvPr/>
        </p:nvSpPr>
        <p:spPr>
          <a:xfrm rot="10800000">
            <a:off x="2962544" y="2166672"/>
            <a:ext cx="943836" cy="2385942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4" name="Right Triangle 273"/>
          <p:cNvSpPr/>
          <p:nvPr/>
        </p:nvSpPr>
        <p:spPr>
          <a:xfrm>
            <a:off x="3518703" y="2276552"/>
            <a:ext cx="1170952" cy="2308665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6" name="Right Triangle 275"/>
          <p:cNvSpPr/>
          <p:nvPr/>
        </p:nvSpPr>
        <p:spPr>
          <a:xfrm rot="5400000" flipH="1">
            <a:off x="4012094" y="2750219"/>
            <a:ext cx="967247" cy="2751052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7" name="Rectangle 276"/>
          <p:cNvSpPr/>
          <p:nvPr/>
        </p:nvSpPr>
        <p:spPr>
          <a:xfrm rot="486108">
            <a:off x="3588297" y="3129670"/>
            <a:ext cx="1085663" cy="987835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Right Triangle 277"/>
          <p:cNvSpPr/>
          <p:nvPr/>
        </p:nvSpPr>
        <p:spPr>
          <a:xfrm rot="16200000" flipH="1">
            <a:off x="4756059" y="3608258"/>
            <a:ext cx="320755" cy="1566938"/>
          </a:xfrm>
          <a:prstGeom prst="rtTriangl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423388" y="1543004"/>
            <a:ext cx="4102510" cy="3051711"/>
            <a:chOff x="2449393" y="3359793"/>
            <a:chExt cx="4102510" cy="3051711"/>
          </a:xfrm>
        </p:grpSpPr>
        <p:sp>
          <p:nvSpPr>
            <p:cNvPr id="11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4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73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23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57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8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9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0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1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2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3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4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65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7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48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9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0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1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2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3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4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5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56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38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39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0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1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2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3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4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5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6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47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4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206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27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8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9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0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1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2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3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4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35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7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218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9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0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1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2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3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4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5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26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208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209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0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1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2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3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4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5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6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17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75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7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97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8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9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0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1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2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3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4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205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7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88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9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0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1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2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3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4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5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96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78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79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0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1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2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3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4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5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6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87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5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43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64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5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6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7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8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9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0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1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72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4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55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6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7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8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9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0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1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2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63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45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46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7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8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49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0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1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2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3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54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8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50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3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34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5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6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7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8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9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0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1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42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4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25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2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3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1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83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04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5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6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7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8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9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0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1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4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95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6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7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8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9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0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1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2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03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5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86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9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0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1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2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3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94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2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53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74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6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7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8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4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65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6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5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56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0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1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2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3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4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9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20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41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2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3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4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5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6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7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8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9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1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32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3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4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5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6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7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8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9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40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2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23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6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7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8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9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0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31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267" name="Freeform 263"/>
          <p:cNvSpPr>
            <a:spLocks/>
          </p:cNvSpPr>
          <p:nvPr/>
        </p:nvSpPr>
        <p:spPr bwMode="auto">
          <a:xfrm rot="16200000">
            <a:off x="5261744" y="2521415"/>
            <a:ext cx="647596" cy="971475"/>
          </a:xfrm>
          <a:custGeom>
            <a:avLst/>
            <a:gdLst>
              <a:gd name="T0" fmla="*/ 0 w 20714"/>
              <a:gd name="T1" fmla="*/ 0 h 21600"/>
              <a:gd name="T2" fmla="*/ 20653 w 20714"/>
              <a:gd name="T3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714" h="21600">
                <a:moveTo>
                  <a:pt x="0" y="0"/>
                </a:moveTo>
                <a:cubicBezTo>
                  <a:pt x="11273" y="560"/>
                  <a:pt x="21600" y="11360"/>
                  <a:pt x="20653" y="21600"/>
                </a:cubicBezTo>
              </a:path>
            </a:pathLst>
          </a:custGeom>
          <a:noFill/>
          <a:ln w="571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69" name="Freeform 255"/>
          <p:cNvSpPr>
            <a:spLocks/>
          </p:cNvSpPr>
          <p:nvPr/>
        </p:nvSpPr>
        <p:spPr bwMode="auto">
          <a:xfrm>
            <a:off x="2421266" y="2971814"/>
            <a:ext cx="1869763" cy="161459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0" name="Freeform 259"/>
          <p:cNvSpPr>
            <a:spLocks/>
          </p:cNvSpPr>
          <p:nvPr/>
        </p:nvSpPr>
        <p:spPr bwMode="auto">
          <a:xfrm>
            <a:off x="2424614" y="3327473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1" name="Freeform 258"/>
          <p:cNvSpPr>
            <a:spLocks/>
          </p:cNvSpPr>
          <p:nvPr/>
        </p:nvSpPr>
        <p:spPr bwMode="auto">
          <a:xfrm>
            <a:off x="2421782" y="3548410"/>
            <a:ext cx="1219984" cy="10497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72" name="Freeform 257"/>
          <p:cNvSpPr>
            <a:spLocks/>
          </p:cNvSpPr>
          <p:nvPr/>
        </p:nvSpPr>
        <p:spPr bwMode="auto">
          <a:xfrm>
            <a:off x="2424362" y="3757872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3" name="Oval 272"/>
              <p:cNvSpPr/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3" name="Oval 2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611" y="4019085"/>
                <a:ext cx="753688" cy="406511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Oval 274"/>
              <p:cNvSpPr/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5" name="Oval 2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034" y="3187208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2" name="Oval 281"/>
              <p:cNvSpPr/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2" name="Oval 2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149" y="1620857"/>
                <a:ext cx="801704" cy="74573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6" name="Rectangle 285"/>
              <p:cNvSpPr/>
              <p:nvPr/>
            </p:nvSpPr>
            <p:spPr>
              <a:xfrm>
                <a:off x="2719939" y="4739199"/>
                <a:ext cx="36902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8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8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800" b="0" i="1" dirty="0" smtClean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sz="28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86" name="Rectangle 2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939" y="4739199"/>
                <a:ext cx="3690241" cy="523220"/>
              </a:xfrm>
              <a:prstGeom prst="rect">
                <a:avLst/>
              </a:prstGeom>
              <a:blipFill>
                <a:blip r:embed="rId8"/>
                <a:stretch>
                  <a:fillRect l="-3300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26231" y="1587969"/>
                <a:ext cx="56105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solidFill>
                            <a:srgbClr val="EE853E"/>
                          </a:solidFill>
                          <a:latin typeface="Cambria Math" panose="02040503050406030204" pitchFamily="18" charset="0"/>
                        </a:rPr>
                        <m:t>𝜒</m:t>
                      </m:r>
                    </m:oMath>
                  </m:oMathPara>
                </a14:m>
                <a:endParaRPr lang="en-US" dirty="0">
                  <a:solidFill>
                    <a:srgbClr val="EE853E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231" y="1587969"/>
                <a:ext cx="561051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7" name="Rectangle 286"/>
              <p:cNvSpPr/>
              <p:nvPr/>
            </p:nvSpPr>
            <p:spPr>
              <a:xfrm>
                <a:off x="2421266" y="5237994"/>
                <a:ext cx="428681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800" dirty="0"/>
                  <a:t>is a conjunction </a:t>
                </a:r>
                <a:r>
                  <a:rPr lang="en-US" sz="2800" dirty="0" err="1"/>
                  <a:t>s.t.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sz="3200" i="1" dirty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87" name="Rectangle 2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5237994"/>
                <a:ext cx="4286815" cy="584775"/>
              </a:xfrm>
              <a:prstGeom prst="rect">
                <a:avLst/>
              </a:prstGeom>
              <a:blipFill>
                <a:blip r:embed="rId10"/>
                <a:stretch>
                  <a:fillRect t="-1042" b="-27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8" name="Rectangle 287"/>
          <p:cNvSpPr/>
          <p:nvPr/>
        </p:nvSpPr>
        <p:spPr>
          <a:xfrm>
            <a:off x="352183" y="1105998"/>
            <a:ext cx="8686798" cy="3633201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Rectangular Callout 288"/>
              <p:cNvSpPr/>
              <p:nvPr/>
            </p:nvSpPr>
            <p:spPr>
              <a:xfrm>
                <a:off x="610720" y="1906371"/>
                <a:ext cx="7987016" cy="508848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        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∧…∧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he-IL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∧(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9" name="Rectangular Callout 2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20" y="1906371"/>
                <a:ext cx="7987016" cy="508848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11"/>
                <a:stretch>
                  <a:fillRect b="-10714"/>
                </a:stretch>
              </a:blip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0" name="Rectangular Callout 289"/>
              <p:cNvSpPr/>
              <p:nvPr/>
            </p:nvSpPr>
            <p:spPr>
              <a:xfrm>
                <a:off x="610719" y="2875201"/>
                <a:ext cx="7987017" cy="508848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  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∧¬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0" name="Rectangular Callout 2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19" y="2875201"/>
                <a:ext cx="7987017" cy="508848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1" name="Rectangular Callout 290"/>
              <p:cNvSpPr/>
              <p:nvPr/>
            </p:nvSpPr>
            <p:spPr>
              <a:xfrm>
                <a:off x="610719" y="2376207"/>
                <a:ext cx="7987016" cy="508848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2400" b="0" i="1" smtClean="0">
                          <a:solidFill>
                            <a:srgbClr val="EE853E"/>
                          </a:solidFill>
                          <a:latin typeface="Cambria Math" panose="02040503050406030204" pitchFamily="18" charset="0"/>
                        </a:rPr>
                        <m:t>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        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40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EEBF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DEEBF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DEEBF7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solidFill>
                                    <a:srgbClr val="DEEBF7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DEEBF7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i="1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∧…∧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EEBF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DEEBF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he-IL" sz="2400" i="1">
                                  <a:solidFill>
                                    <a:srgbClr val="DEEBF7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i="1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1" name="Rectangular Callout 2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19" y="2376207"/>
                <a:ext cx="7987016" cy="508848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13"/>
                <a:stretch>
                  <a:fillRect b="-10714"/>
                </a:stretch>
              </a:blip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2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293" name="Content Placeholder 2"/>
          <p:cNvSpPr txBox="1">
            <a:spLocks/>
          </p:cNvSpPr>
          <p:nvPr/>
        </p:nvSpPr>
        <p:spPr bwMode="auto">
          <a:xfrm>
            <a:off x="414900" y="6262831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70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" grpId="0" animBg="1"/>
      <p:bldP spid="290" grpId="0" animBg="1"/>
      <p:bldP spid="2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00570" y="1660176"/>
                <a:ext cx="5738750" cy="513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∨…∨</m:t>
                          </m:r>
                          <m:sSubSup>
                            <m:sSub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 …∧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∨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∨</m:t>
                          </m:r>
                          <m:sSubSup>
                            <m:sSub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570" y="1660176"/>
                <a:ext cx="5738750" cy="5133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1706896" y="2176916"/>
            <a:ext cx="2088928" cy="701410"/>
            <a:chOff x="1619650" y="2402562"/>
            <a:chExt cx="2644005" cy="701410"/>
          </a:xfrm>
        </p:grpSpPr>
        <p:sp>
          <p:nvSpPr>
            <p:cNvPr id="12" name="Right Brace 11"/>
            <p:cNvSpPr/>
            <p:nvPr/>
          </p:nvSpPr>
          <p:spPr>
            <a:xfrm rot="5400000">
              <a:off x="2791003" y="1231209"/>
              <a:ext cx="301299" cy="2644005"/>
            </a:xfrm>
            <a:prstGeom prst="rightBrace">
              <a:avLst>
                <a:gd name="adj1" fmla="val 8333"/>
                <a:gd name="adj2" fmla="val 48971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gen(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blipFill>
                  <a:blip r:embed="rId5"/>
                  <a:stretch>
                    <a:fillRect l="-6215"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/>
          <p:cNvGrpSpPr/>
          <p:nvPr/>
        </p:nvGrpSpPr>
        <p:grpSpPr>
          <a:xfrm>
            <a:off x="5007934" y="2189729"/>
            <a:ext cx="2307265" cy="701410"/>
            <a:chOff x="1619650" y="2402562"/>
            <a:chExt cx="2644005" cy="701410"/>
          </a:xfrm>
        </p:grpSpPr>
        <p:sp>
          <p:nvSpPr>
            <p:cNvPr id="25" name="Right Brace 24"/>
            <p:cNvSpPr/>
            <p:nvPr/>
          </p:nvSpPr>
          <p:spPr>
            <a:xfrm rot="5400000">
              <a:off x="2791003" y="1231209"/>
              <a:ext cx="301299" cy="2644005"/>
            </a:xfrm>
            <a:prstGeom prst="rightBrace">
              <a:avLst>
                <a:gd name="adj1" fmla="val 8333"/>
                <a:gd name="adj2" fmla="val 48971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gen(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blipFill>
                  <a:blip r:embed="rId6"/>
                  <a:stretch>
                    <a:fillRect l="-5102"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Box 13"/>
          <p:cNvSpPr txBox="1"/>
          <p:nvPr/>
        </p:nvSpPr>
        <p:spPr>
          <a:xfrm>
            <a:off x="414900" y="1213082"/>
            <a:ext cx="375269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/>
              <a:t>Inferring invariant in CNF: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_)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7"/>
                <a:stretch>
                  <a:fillRect l="-1839" t="-268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400926" y="5073944"/>
                <a:ext cx="4572000" cy="11610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=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400" i="1" dirty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sz="24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1161023"/>
              </a:xfrm>
              <a:prstGeom prst="rect">
                <a:avLst/>
              </a:prstGeom>
              <a:blipFill>
                <a:blip r:embed="rId8"/>
                <a:stretch>
                  <a:fillRect l="-1067" t="-3665" b="-10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14900" y="6262831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477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3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. Model-based interpolation finds an invariant in</a:t>
                </a: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/>
                  <a:t>-BMC SAT queries</a:t>
                </a:r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/>
                  <a:t> is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-fenced</a:t>
                </a:r>
                <a:r>
                  <a:rPr lang="en-US" sz="2600" dirty="0"/>
                  <a:t> invariant</a:t>
                </a:r>
              </a:p>
              <a:p>
                <a:pPr marL="0" indent="0">
                  <a:buNone/>
                </a:pPr>
                <a:endParaRPr lang="en-US" sz="2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_)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5"/>
                <a:stretch>
                  <a:fillRect l="-1839" t="-268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193601" y="2274963"/>
            <a:ext cx="2907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</a:rPr>
              <a:t>which is </a:t>
            </a:r>
            <a:r>
              <a:rPr lang="en-US" sz="2600" dirty="0">
                <a:solidFill>
                  <a:srgbClr val="7030A0"/>
                </a:solidFill>
              </a:rPr>
              <a:t>monotone</a:t>
            </a:r>
            <a:r>
              <a:rPr lang="en-US" sz="2600" dirty="0">
                <a:solidFill>
                  <a:prstClr val="black"/>
                </a:solidFill>
              </a:rPr>
              <a:t>.</a:t>
            </a:r>
            <a:endParaRPr lang="en-US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400926" y="5073944"/>
                <a:ext cx="4572000" cy="11610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=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400" i="1" dirty="0">
                        <a:solidFill>
                          <a:srgbClr val="EE853E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sz="24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1161023"/>
              </a:xfrm>
              <a:prstGeom prst="rect">
                <a:avLst/>
              </a:prstGeom>
              <a:blipFill>
                <a:blip r:embed="rId6"/>
                <a:stretch>
                  <a:fillRect l="-1067" t="-3665" b="-10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343527" y="2923019"/>
            <a:ext cx="8686798" cy="3446959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421266" y="2896550"/>
                <a:ext cx="3038354" cy="798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solidFill>
                      <a:prstClr val="black"/>
                    </a:solidFill>
                  </a:rPr>
                  <a:t>#clauses in shortest CNF representation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2896550"/>
                <a:ext cx="3038354" cy="798424"/>
              </a:xfrm>
              <a:prstGeom prst="rect">
                <a:avLst/>
              </a:prstGeom>
              <a:blipFill>
                <a:blip r:embed="rId7"/>
                <a:stretch>
                  <a:fillRect l="-2605" t="-5344" r="-1002" b="-114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752589" y="2941630"/>
            <a:ext cx="13427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prstClr val="black"/>
                </a:solidFill>
              </a:rPr>
              <a:t>#variables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0" idx="0"/>
          </p:cNvCxnSpPr>
          <p:nvPr/>
        </p:nvCxnSpPr>
        <p:spPr>
          <a:xfrm flipV="1">
            <a:off x="1423959" y="2293502"/>
            <a:ext cx="540095" cy="6481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2860845" y="2293502"/>
            <a:ext cx="680881" cy="7079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7702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19" grpId="1"/>
      <p:bldP spid="20" grpId="0"/>
      <p:bldP spid="2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  <a:blipFill>
                <a:blip r:embed="rId5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  <a:blipFill>
                <a:blip r:embed="rId6"/>
                <a:stretch>
                  <a:fillRect l="-1452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Init</a:t>
            </a:r>
            <a:r>
              <a:rPr lang="en-US" dirty="0"/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Bad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9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Safety of Transition Systems</a:t>
            </a:r>
          </a:p>
        </p:txBody>
      </p:sp>
      <p:grpSp>
        <p:nvGrpSpPr>
          <p:cNvPr id="1082" name="Group 1081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1083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084" name="Group 1083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085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242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130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26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7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8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9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0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1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2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3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4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317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8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9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0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1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2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3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4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5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7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08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9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0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1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2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3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4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5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6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3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127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96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7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8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9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0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1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2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3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4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87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8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9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0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1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2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3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4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5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78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9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0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1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2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3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4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5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6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4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24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66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7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8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9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0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1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2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3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4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57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8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9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0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1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2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3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4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5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48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9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0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1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2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3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4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5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6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6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212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233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4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5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6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7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8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9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0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1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3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224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5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6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7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8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9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0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1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2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4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215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6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7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8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9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0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1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2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3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087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1119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82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203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4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5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6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7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8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9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0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1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94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5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6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7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8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9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0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1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2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4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85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6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7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8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9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0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1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2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3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0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1152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73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4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5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6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7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8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9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0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1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4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5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6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7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8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9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0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1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2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55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6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7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8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9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0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1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2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3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1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1122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43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4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5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6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7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8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9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0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1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3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34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5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6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7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8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9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0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1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2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4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25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6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7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8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9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0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1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2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3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8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1089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1110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1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2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3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4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5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6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7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8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0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1101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2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3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4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5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6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7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8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9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1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1092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3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4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5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6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7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8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9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0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341" name="Freeform 255"/>
          <p:cNvSpPr>
            <a:spLocks/>
          </p:cNvSpPr>
          <p:nvPr/>
        </p:nvSpPr>
        <p:spPr bwMode="auto">
          <a:xfrm>
            <a:off x="576860" y="4218803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4" name="Freeform 259"/>
          <p:cNvSpPr>
            <a:spLocks/>
          </p:cNvSpPr>
          <p:nvPr/>
        </p:nvSpPr>
        <p:spPr bwMode="auto">
          <a:xfrm>
            <a:off x="580208" y="5112364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3" name="Freeform 258"/>
          <p:cNvSpPr>
            <a:spLocks/>
          </p:cNvSpPr>
          <p:nvPr/>
        </p:nvSpPr>
        <p:spPr bwMode="auto">
          <a:xfrm>
            <a:off x="577376" y="5333302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2" name="Freeform 257"/>
          <p:cNvSpPr>
            <a:spLocks/>
          </p:cNvSpPr>
          <p:nvPr/>
        </p:nvSpPr>
        <p:spPr bwMode="auto">
          <a:xfrm>
            <a:off x="579956" y="554276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6" name="Oval 345"/>
              <p:cNvSpPr/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6" name="Oval 3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blipFill>
                <a:blip r:embed="rId22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7" name="Rectangle 336"/>
              <p:cNvSpPr/>
              <p:nvPr/>
            </p:nvSpPr>
            <p:spPr>
              <a:xfrm>
                <a:off x="3950347" y="1664245"/>
                <a:ext cx="548105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37" name="Rectangle 3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347" y="1664245"/>
                <a:ext cx="5481058" cy="43088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Oval 347"/>
              <p:cNvSpPr/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8" name="Oval 3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blipFill>
                <a:blip r:embed="rId24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13040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346" grpId="0" animBg="1"/>
      <p:bldP spid="337" grpId="0"/>
      <p:bldP spid="34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5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. Model-based interpolation finds an invariant in</a:t>
                </a: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/>
                  <a:t>-BMC SAT queries</a:t>
                </a:r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/>
                  <a:t> is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-fenced</a:t>
                </a:r>
                <a:r>
                  <a:rPr lang="en-US" sz="2600" dirty="0"/>
                  <a:t> invariant</a:t>
                </a:r>
              </a:p>
              <a:p>
                <a:pPr marL="0" indent="0">
                  <a:buNone/>
                </a:pPr>
                <a:endParaRPr lang="en-US" sz="2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0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0" name="Rectangle 299"/>
          <p:cNvSpPr/>
          <p:nvPr/>
        </p:nvSpPr>
        <p:spPr>
          <a:xfrm>
            <a:off x="4193601" y="2274963"/>
            <a:ext cx="2907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</a:rPr>
              <a:t>which is </a:t>
            </a:r>
            <a:r>
              <a:rPr lang="en-US" sz="2600" dirty="0">
                <a:solidFill>
                  <a:srgbClr val="7030A0"/>
                </a:solidFill>
              </a:rPr>
              <a:t>monotone</a:t>
            </a:r>
            <a:r>
              <a:rPr lang="en-US" sz="2600" dirty="0">
                <a:solidFill>
                  <a:prstClr val="black"/>
                </a:solidFill>
              </a:rPr>
              <a:t>.</a:t>
            </a:r>
            <a:endParaRPr lang="en-US" sz="2600" dirty="0"/>
          </a:p>
        </p:txBody>
      </p:sp>
      <p:sp>
        <p:nvSpPr>
          <p:cNvPr id="327" name="Oval 326"/>
          <p:cNvSpPr/>
          <p:nvPr/>
        </p:nvSpPr>
        <p:spPr>
          <a:xfrm>
            <a:off x="1340715" y="4963823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8" name="Straight Connector 327"/>
          <p:cNvCxnSpPr>
            <a:stCxn id="327" idx="6"/>
          </p:cNvCxnSpPr>
          <p:nvPr/>
        </p:nvCxnSpPr>
        <p:spPr>
          <a:xfrm flipV="1">
            <a:off x="1512165" y="5045466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Oval 328"/>
          <p:cNvSpPr/>
          <p:nvPr/>
        </p:nvSpPr>
        <p:spPr>
          <a:xfrm>
            <a:off x="2704150" y="4963823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0" name="Straight Connector 329"/>
          <p:cNvCxnSpPr>
            <a:stCxn id="327" idx="7"/>
            <a:endCxn id="331" idx="3"/>
          </p:cNvCxnSpPr>
          <p:nvPr/>
        </p:nvCxnSpPr>
        <p:spPr>
          <a:xfrm flipV="1">
            <a:off x="1487057" y="438385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/>
          <p:cNvSpPr/>
          <p:nvPr/>
        </p:nvSpPr>
        <p:spPr>
          <a:xfrm>
            <a:off x="2042843" y="4237509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2" name="Straight Connector 331"/>
          <p:cNvCxnSpPr>
            <a:stCxn id="331" idx="6"/>
          </p:cNvCxnSpPr>
          <p:nvPr/>
        </p:nvCxnSpPr>
        <p:spPr>
          <a:xfrm flipV="1">
            <a:off x="2214293" y="431915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Oval 332"/>
          <p:cNvSpPr/>
          <p:nvPr/>
        </p:nvSpPr>
        <p:spPr>
          <a:xfrm>
            <a:off x="3406278" y="4237509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4" name="Straight Connector 333"/>
          <p:cNvCxnSpPr>
            <a:stCxn id="329" idx="7"/>
            <a:endCxn id="333" idx="3"/>
          </p:cNvCxnSpPr>
          <p:nvPr/>
        </p:nvCxnSpPr>
        <p:spPr>
          <a:xfrm flipV="1">
            <a:off x="2850492" y="438385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Oval 334"/>
          <p:cNvSpPr/>
          <p:nvPr/>
        </p:nvSpPr>
        <p:spPr>
          <a:xfrm>
            <a:off x="1340715" y="3920024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6" name="Straight Connector 335"/>
          <p:cNvCxnSpPr>
            <a:stCxn id="335" idx="6"/>
          </p:cNvCxnSpPr>
          <p:nvPr/>
        </p:nvCxnSpPr>
        <p:spPr>
          <a:xfrm flipV="1">
            <a:off x="1512165" y="400166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/>
          <p:cNvSpPr/>
          <p:nvPr/>
        </p:nvSpPr>
        <p:spPr>
          <a:xfrm>
            <a:off x="2704150" y="3920024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8" name="Straight Connector 337"/>
          <p:cNvCxnSpPr>
            <a:stCxn id="335" idx="7"/>
            <a:endCxn id="339" idx="3"/>
          </p:cNvCxnSpPr>
          <p:nvPr/>
        </p:nvCxnSpPr>
        <p:spPr>
          <a:xfrm flipV="1">
            <a:off x="1487057" y="3340052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/>
          <p:cNvSpPr/>
          <p:nvPr/>
        </p:nvSpPr>
        <p:spPr>
          <a:xfrm>
            <a:off x="2042843" y="3193710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0" name="Straight Connector 339"/>
          <p:cNvCxnSpPr>
            <a:stCxn id="339" idx="6"/>
          </p:cNvCxnSpPr>
          <p:nvPr/>
        </p:nvCxnSpPr>
        <p:spPr>
          <a:xfrm flipV="1">
            <a:off x="2214293" y="3275353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" name="Oval 340"/>
          <p:cNvSpPr/>
          <p:nvPr/>
        </p:nvSpPr>
        <p:spPr>
          <a:xfrm>
            <a:off x="3406278" y="3193710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2" name="Straight Connector 341"/>
          <p:cNvCxnSpPr>
            <a:stCxn id="337" idx="7"/>
            <a:endCxn id="341" idx="3"/>
          </p:cNvCxnSpPr>
          <p:nvPr/>
        </p:nvCxnSpPr>
        <p:spPr>
          <a:xfrm flipV="1">
            <a:off x="2850492" y="3340052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/>
          <p:cNvCxnSpPr>
            <a:stCxn id="335" idx="4"/>
            <a:endCxn id="327" idx="0"/>
          </p:cNvCxnSpPr>
          <p:nvPr/>
        </p:nvCxnSpPr>
        <p:spPr>
          <a:xfrm>
            <a:off x="1426440" y="4091474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/>
          <p:cNvCxnSpPr/>
          <p:nvPr/>
        </p:nvCxnSpPr>
        <p:spPr>
          <a:xfrm>
            <a:off x="2134011" y="3365160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/>
          <p:cNvCxnSpPr/>
          <p:nvPr/>
        </p:nvCxnSpPr>
        <p:spPr>
          <a:xfrm>
            <a:off x="3502889" y="3365160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/>
          <p:cNvCxnSpPr>
            <a:stCxn id="337" idx="4"/>
            <a:endCxn id="329" idx="0"/>
          </p:cNvCxnSpPr>
          <p:nvPr/>
        </p:nvCxnSpPr>
        <p:spPr>
          <a:xfrm>
            <a:off x="2789875" y="4091474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7" name="TextBox 346"/>
              <p:cNvSpPr txBox="1"/>
              <p:nvPr/>
            </p:nvSpPr>
            <p:spPr>
              <a:xfrm>
                <a:off x="3638960" y="2998354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7" name="TextBox 3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960" y="2998354"/>
                <a:ext cx="726161" cy="276999"/>
              </a:xfrm>
              <a:prstGeom prst="rect">
                <a:avLst/>
              </a:prstGeom>
              <a:blipFill>
                <a:blip r:embed="rId5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TextBox 347"/>
              <p:cNvSpPr txBox="1"/>
              <p:nvPr/>
            </p:nvSpPr>
            <p:spPr>
              <a:xfrm>
                <a:off x="593298" y="5135272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8" name="TextBox 3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98" y="5135272"/>
                <a:ext cx="726161" cy="276999"/>
              </a:xfrm>
              <a:prstGeom prst="rect">
                <a:avLst/>
              </a:prstGeom>
              <a:blipFill>
                <a:blip r:embed="rId6"/>
                <a:stretch>
                  <a:fillRect l="-10924" t="-2174" r="-1176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2" name="TextBox 351"/>
              <p:cNvSpPr txBox="1"/>
              <p:nvPr/>
            </p:nvSpPr>
            <p:spPr>
              <a:xfrm>
                <a:off x="3005085" y="5101734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2" name="TextBox 3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85" y="5101734"/>
                <a:ext cx="726161" cy="276999"/>
              </a:xfrm>
              <a:prstGeom prst="rect">
                <a:avLst/>
              </a:prstGeom>
              <a:blipFill>
                <a:blip r:embed="rId7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3" name="TextBox 352"/>
              <p:cNvSpPr txBox="1"/>
              <p:nvPr/>
            </p:nvSpPr>
            <p:spPr>
              <a:xfrm>
                <a:off x="460343" y="3814475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3" name="TextBox 3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43" y="3814475"/>
                <a:ext cx="726161" cy="276999"/>
              </a:xfrm>
              <a:prstGeom prst="rect">
                <a:avLst/>
              </a:prstGeom>
              <a:blipFill>
                <a:blip r:embed="rId8"/>
                <a:stretch>
                  <a:fillRect l="-10924" t="-4444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4" name="TextBox 353"/>
              <p:cNvSpPr txBox="1"/>
              <p:nvPr/>
            </p:nvSpPr>
            <p:spPr>
              <a:xfrm>
                <a:off x="1917372" y="4502219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4" name="TextBox 3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72" y="4502219"/>
                <a:ext cx="726161" cy="276999"/>
              </a:xfrm>
              <a:prstGeom prst="rect">
                <a:avLst/>
              </a:prstGeom>
              <a:blipFill>
                <a:blip r:embed="rId9"/>
                <a:stretch>
                  <a:fillRect l="-10924" t="-4444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1" name="Rectangle 360"/>
          <p:cNvSpPr/>
          <p:nvPr/>
        </p:nvSpPr>
        <p:spPr>
          <a:xfrm>
            <a:off x="1701800" y="2274963"/>
            <a:ext cx="1303286" cy="50859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067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" grpId="0" animBg="1"/>
      <p:bldP spid="329" grpId="0" animBg="1"/>
      <p:bldP spid="331" grpId="0" animBg="1"/>
      <p:bldP spid="333" grpId="0" animBg="1"/>
      <p:bldP spid="335" grpId="0" animBg="1"/>
      <p:bldP spid="337" grpId="0" animBg="1"/>
      <p:bldP spid="339" grpId="0" animBg="1"/>
      <p:bldP spid="341" grpId="0" animBg="1"/>
      <p:bldP spid="347" grpId="0"/>
      <p:bldP spid="348" grpId="0"/>
      <p:bldP spid="352" grpId="0"/>
      <p:bldP spid="353" grpId="0"/>
      <p:bldP spid="3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5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. Model-based interpolation finds an invariant in</a:t>
                </a: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/>
                  <a:t>-BMC SAT queries</a:t>
                </a:r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/>
                  <a:t> is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-fenced</a:t>
                </a:r>
                <a:r>
                  <a:rPr lang="en-US" sz="2600" dirty="0"/>
                  <a:t> invariant</a:t>
                </a:r>
              </a:p>
              <a:p>
                <a:pPr marL="0" indent="0">
                  <a:buNone/>
                </a:pPr>
                <a:endParaRPr lang="en-US" sz="2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0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0" name="Rectangle 299"/>
          <p:cNvSpPr/>
          <p:nvPr/>
        </p:nvSpPr>
        <p:spPr>
          <a:xfrm>
            <a:off x="4193601" y="2274963"/>
            <a:ext cx="2907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</a:rPr>
              <a:t>which is </a:t>
            </a:r>
            <a:r>
              <a:rPr lang="en-US" sz="2600" dirty="0">
                <a:solidFill>
                  <a:srgbClr val="7030A0"/>
                </a:solidFill>
              </a:rPr>
              <a:t>monotone</a:t>
            </a:r>
            <a:r>
              <a:rPr lang="en-US" sz="2600" dirty="0">
                <a:solidFill>
                  <a:prstClr val="black"/>
                </a:solidFill>
              </a:rPr>
              <a:t>.</a:t>
            </a:r>
            <a:endParaRPr lang="en-US" sz="2600" dirty="0"/>
          </a:p>
        </p:txBody>
      </p:sp>
      <p:sp>
        <p:nvSpPr>
          <p:cNvPr id="327" name="Oval 326"/>
          <p:cNvSpPr/>
          <p:nvPr/>
        </p:nvSpPr>
        <p:spPr>
          <a:xfrm>
            <a:off x="1340715" y="4963823"/>
            <a:ext cx="171450" cy="171450"/>
          </a:xfrm>
          <a:prstGeom prst="ellipse">
            <a:avLst/>
          </a:prstGeom>
          <a:solidFill>
            <a:srgbClr val="A9D18E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8" name="Straight Connector 327"/>
          <p:cNvCxnSpPr>
            <a:stCxn id="327" idx="6"/>
          </p:cNvCxnSpPr>
          <p:nvPr/>
        </p:nvCxnSpPr>
        <p:spPr>
          <a:xfrm flipV="1">
            <a:off x="1512165" y="5045466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Oval 328"/>
          <p:cNvSpPr/>
          <p:nvPr/>
        </p:nvSpPr>
        <p:spPr>
          <a:xfrm>
            <a:off x="2704150" y="4963823"/>
            <a:ext cx="171450" cy="171450"/>
          </a:xfrm>
          <a:prstGeom prst="ellipse">
            <a:avLst/>
          </a:prstGeom>
          <a:solidFill>
            <a:srgbClr val="A9D18E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0" name="Straight Connector 329"/>
          <p:cNvCxnSpPr>
            <a:stCxn id="327" idx="7"/>
            <a:endCxn id="331" idx="3"/>
          </p:cNvCxnSpPr>
          <p:nvPr/>
        </p:nvCxnSpPr>
        <p:spPr>
          <a:xfrm flipV="1">
            <a:off x="1487057" y="438385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/>
          <p:cNvSpPr/>
          <p:nvPr/>
        </p:nvSpPr>
        <p:spPr>
          <a:xfrm>
            <a:off x="2042843" y="4237509"/>
            <a:ext cx="171450" cy="171450"/>
          </a:xfrm>
          <a:prstGeom prst="ellipse">
            <a:avLst/>
          </a:prstGeom>
          <a:solidFill>
            <a:srgbClr val="A9D18E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2" name="Straight Connector 331"/>
          <p:cNvCxnSpPr>
            <a:stCxn id="331" idx="6"/>
          </p:cNvCxnSpPr>
          <p:nvPr/>
        </p:nvCxnSpPr>
        <p:spPr>
          <a:xfrm flipV="1">
            <a:off x="2214293" y="431915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Oval 332"/>
          <p:cNvSpPr/>
          <p:nvPr/>
        </p:nvSpPr>
        <p:spPr>
          <a:xfrm>
            <a:off x="3406278" y="4237509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4" name="Straight Connector 333"/>
          <p:cNvCxnSpPr>
            <a:stCxn id="329" idx="7"/>
            <a:endCxn id="333" idx="3"/>
          </p:cNvCxnSpPr>
          <p:nvPr/>
        </p:nvCxnSpPr>
        <p:spPr>
          <a:xfrm flipV="1">
            <a:off x="2850492" y="438385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Oval 334"/>
          <p:cNvSpPr/>
          <p:nvPr/>
        </p:nvSpPr>
        <p:spPr>
          <a:xfrm>
            <a:off x="1340715" y="3920024"/>
            <a:ext cx="171450" cy="171450"/>
          </a:xfrm>
          <a:prstGeom prst="ellipse">
            <a:avLst/>
          </a:prstGeom>
          <a:solidFill>
            <a:srgbClr val="A9D18E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6" name="Straight Connector 335"/>
          <p:cNvCxnSpPr>
            <a:stCxn id="335" idx="6"/>
          </p:cNvCxnSpPr>
          <p:nvPr/>
        </p:nvCxnSpPr>
        <p:spPr>
          <a:xfrm flipV="1">
            <a:off x="1512165" y="400166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/>
          <p:cNvSpPr/>
          <p:nvPr/>
        </p:nvSpPr>
        <p:spPr>
          <a:xfrm>
            <a:off x="2704150" y="3920024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8" name="Straight Connector 337"/>
          <p:cNvCxnSpPr>
            <a:stCxn id="335" idx="7"/>
            <a:endCxn id="339" idx="3"/>
          </p:cNvCxnSpPr>
          <p:nvPr/>
        </p:nvCxnSpPr>
        <p:spPr>
          <a:xfrm flipV="1">
            <a:off x="1487057" y="3340052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/>
          <p:cNvSpPr/>
          <p:nvPr/>
        </p:nvSpPr>
        <p:spPr>
          <a:xfrm>
            <a:off x="2042843" y="3193710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0" name="Straight Connector 339"/>
          <p:cNvCxnSpPr>
            <a:stCxn id="339" idx="6"/>
          </p:cNvCxnSpPr>
          <p:nvPr/>
        </p:nvCxnSpPr>
        <p:spPr>
          <a:xfrm flipV="1">
            <a:off x="2214293" y="3275353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" name="Oval 340"/>
          <p:cNvSpPr/>
          <p:nvPr/>
        </p:nvSpPr>
        <p:spPr>
          <a:xfrm>
            <a:off x="3406278" y="3193710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2" name="Straight Connector 341"/>
          <p:cNvCxnSpPr>
            <a:stCxn id="337" idx="7"/>
            <a:endCxn id="341" idx="3"/>
          </p:cNvCxnSpPr>
          <p:nvPr/>
        </p:nvCxnSpPr>
        <p:spPr>
          <a:xfrm flipV="1">
            <a:off x="2850492" y="3340052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/>
          <p:cNvCxnSpPr>
            <a:stCxn id="335" idx="4"/>
            <a:endCxn id="327" idx="0"/>
          </p:cNvCxnSpPr>
          <p:nvPr/>
        </p:nvCxnSpPr>
        <p:spPr>
          <a:xfrm>
            <a:off x="1426440" y="4091474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/>
          <p:cNvCxnSpPr/>
          <p:nvPr/>
        </p:nvCxnSpPr>
        <p:spPr>
          <a:xfrm>
            <a:off x="2134011" y="3365160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/>
          <p:cNvCxnSpPr/>
          <p:nvPr/>
        </p:nvCxnSpPr>
        <p:spPr>
          <a:xfrm>
            <a:off x="3502889" y="3365160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/>
          <p:cNvCxnSpPr>
            <a:stCxn id="337" idx="4"/>
            <a:endCxn id="329" idx="0"/>
          </p:cNvCxnSpPr>
          <p:nvPr/>
        </p:nvCxnSpPr>
        <p:spPr>
          <a:xfrm>
            <a:off x="2789875" y="4091474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7" name="TextBox 346"/>
              <p:cNvSpPr txBox="1"/>
              <p:nvPr/>
            </p:nvSpPr>
            <p:spPr>
              <a:xfrm>
                <a:off x="3638960" y="2998354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7" name="TextBox 3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960" y="2998354"/>
                <a:ext cx="726161" cy="276999"/>
              </a:xfrm>
              <a:prstGeom prst="rect">
                <a:avLst/>
              </a:prstGeom>
              <a:blipFill>
                <a:blip r:embed="rId5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TextBox 347"/>
              <p:cNvSpPr txBox="1"/>
              <p:nvPr/>
            </p:nvSpPr>
            <p:spPr>
              <a:xfrm>
                <a:off x="593298" y="5135272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8" name="TextBox 3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98" y="5135272"/>
                <a:ext cx="726161" cy="276999"/>
              </a:xfrm>
              <a:prstGeom prst="rect">
                <a:avLst/>
              </a:prstGeom>
              <a:blipFill>
                <a:blip r:embed="rId6"/>
                <a:stretch>
                  <a:fillRect l="-10924" t="-2174" r="-1176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0" name="TextBox 349"/>
              <p:cNvSpPr txBox="1"/>
              <p:nvPr/>
            </p:nvSpPr>
            <p:spPr>
              <a:xfrm>
                <a:off x="1298192" y="5367033"/>
                <a:ext cx="18886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0" name="TextBox 3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192" y="5367033"/>
                <a:ext cx="188865" cy="430887"/>
              </a:xfrm>
              <a:prstGeom prst="rect">
                <a:avLst/>
              </a:prstGeom>
              <a:blipFill>
                <a:blip r:embed="rId7"/>
                <a:stretch>
                  <a:fillRect r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1" name="TextBox 350"/>
              <p:cNvSpPr txBox="1"/>
              <p:nvPr/>
            </p:nvSpPr>
            <p:spPr>
              <a:xfrm>
                <a:off x="2701773" y="2929899"/>
                <a:ext cx="504138" cy="36933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1" name="TextBox 3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773" y="2929899"/>
                <a:ext cx="504138" cy="369332"/>
              </a:xfrm>
              <a:prstGeom prst="rect">
                <a:avLst/>
              </a:prstGeom>
              <a:blipFill>
                <a:blip r:embed="rId8"/>
                <a:stretch>
                  <a:fillRect l="-8434" r="-6024" b="-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2" name="TextBox 351"/>
              <p:cNvSpPr txBox="1"/>
              <p:nvPr/>
            </p:nvSpPr>
            <p:spPr>
              <a:xfrm>
                <a:off x="3005085" y="5101734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2" name="TextBox 3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85" y="5101734"/>
                <a:ext cx="726161" cy="276999"/>
              </a:xfrm>
              <a:prstGeom prst="rect">
                <a:avLst/>
              </a:prstGeom>
              <a:blipFill>
                <a:blip r:embed="rId9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3" name="TextBox 352"/>
              <p:cNvSpPr txBox="1"/>
              <p:nvPr/>
            </p:nvSpPr>
            <p:spPr>
              <a:xfrm>
                <a:off x="460343" y="3814475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3" name="TextBox 3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43" y="3814475"/>
                <a:ext cx="726161" cy="276999"/>
              </a:xfrm>
              <a:prstGeom prst="rect">
                <a:avLst/>
              </a:prstGeom>
              <a:blipFill>
                <a:blip r:embed="rId10"/>
                <a:stretch>
                  <a:fillRect l="-10924" t="-4444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4" name="TextBox 353"/>
              <p:cNvSpPr txBox="1"/>
              <p:nvPr/>
            </p:nvSpPr>
            <p:spPr>
              <a:xfrm>
                <a:off x="1917372" y="4502219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4" name="TextBox 3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72" y="4502219"/>
                <a:ext cx="726161" cy="276999"/>
              </a:xfrm>
              <a:prstGeom prst="rect">
                <a:avLst/>
              </a:prstGeom>
              <a:blipFill>
                <a:blip r:embed="rId11"/>
                <a:stretch>
                  <a:fillRect l="-10924" t="-4444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701800" y="2274963"/>
            <a:ext cx="1303286" cy="50859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7910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5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. Model-based interpolation finds an invariant in</a:t>
                </a: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/>
                  <a:t>-BMC SAT queries</a:t>
                </a:r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/>
                  <a:t> is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-fenced</a:t>
                </a:r>
                <a:r>
                  <a:rPr lang="en-US" sz="2600" dirty="0"/>
                  <a:t> invariant</a:t>
                </a:r>
              </a:p>
              <a:p>
                <a:pPr marL="0" indent="0">
                  <a:buNone/>
                </a:pPr>
                <a:endParaRPr lang="en-US" sz="2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0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0" name="Rectangle 299"/>
          <p:cNvSpPr/>
          <p:nvPr/>
        </p:nvSpPr>
        <p:spPr>
          <a:xfrm>
            <a:off x="4193601" y="2274963"/>
            <a:ext cx="2907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</a:rPr>
              <a:t>which is </a:t>
            </a:r>
            <a:r>
              <a:rPr lang="en-US" sz="2600" dirty="0">
                <a:solidFill>
                  <a:srgbClr val="7030A0"/>
                </a:solidFill>
              </a:rPr>
              <a:t>monotone</a:t>
            </a:r>
            <a:r>
              <a:rPr lang="en-US" sz="2600" dirty="0">
                <a:solidFill>
                  <a:prstClr val="black"/>
                </a:solidFill>
              </a:rPr>
              <a:t>.</a:t>
            </a:r>
            <a:endParaRPr lang="en-US" sz="2600" dirty="0"/>
          </a:p>
        </p:txBody>
      </p:sp>
      <p:sp>
        <p:nvSpPr>
          <p:cNvPr id="327" name="Oval 326"/>
          <p:cNvSpPr/>
          <p:nvPr/>
        </p:nvSpPr>
        <p:spPr>
          <a:xfrm>
            <a:off x="1340715" y="4963823"/>
            <a:ext cx="171450" cy="171450"/>
          </a:xfrm>
          <a:prstGeom prst="ellipse">
            <a:avLst/>
          </a:prstGeom>
          <a:solidFill>
            <a:srgbClr val="A9D18E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8" name="Straight Connector 327"/>
          <p:cNvCxnSpPr>
            <a:stCxn id="327" idx="6"/>
          </p:cNvCxnSpPr>
          <p:nvPr/>
        </p:nvCxnSpPr>
        <p:spPr>
          <a:xfrm flipV="1">
            <a:off x="1512165" y="5045466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Oval 328"/>
          <p:cNvSpPr/>
          <p:nvPr/>
        </p:nvSpPr>
        <p:spPr>
          <a:xfrm>
            <a:off x="2704150" y="4963823"/>
            <a:ext cx="171450" cy="171450"/>
          </a:xfrm>
          <a:prstGeom prst="ellipse">
            <a:avLst/>
          </a:prstGeom>
          <a:solidFill>
            <a:srgbClr val="A9D18E"/>
          </a:solidFill>
          <a:ln>
            <a:noFill/>
          </a:ln>
          <a:effectLst>
            <a:glow rad="228600">
              <a:srgbClr val="7030A0">
                <a:alpha val="4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0" name="Straight Connector 329"/>
          <p:cNvCxnSpPr>
            <a:stCxn id="327" idx="7"/>
            <a:endCxn id="331" idx="3"/>
          </p:cNvCxnSpPr>
          <p:nvPr/>
        </p:nvCxnSpPr>
        <p:spPr>
          <a:xfrm flipV="1">
            <a:off x="1487057" y="438385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/>
          <p:cNvSpPr/>
          <p:nvPr/>
        </p:nvSpPr>
        <p:spPr>
          <a:xfrm>
            <a:off x="2042843" y="4237509"/>
            <a:ext cx="171450" cy="171450"/>
          </a:xfrm>
          <a:prstGeom prst="ellipse">
            <a:avLst/>
          </a:prstGeom>
          <a:solidFill>
            <a:srgbClr val="A9D18E"/>
          </a:solidFill>
          <a:ln>
            <a:noFill/>
          </a:ln>
          <a:effectLst>
            <a:glow rad="228600">
              <a:srgbClr val="7030A0">
                <a:alpha val="4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2" name="Straight Connector 331"/>
          <p:cNvCxnSpPr>
            <a:stCxn id="331" idx="6"/>
          </p:cNvCxnSpPr>
          <p:nvPr/>
        </p:nvCxnSpPr>
        <p:spPr>
          <a:xfrm flipV="1">
            <a:off x="2214293" y="431915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Oval 332"/>
          <p:cNvSpPr/>
          <p:nvPr/>
        </p:nvSpPr>
        <p:spPr>
          <a:xfrm>
            <a:off x="3406278" y="4237509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4" name="Straight Connector 333"/>
          <p:cNvCxnSpPr>
            <a:stCxn id="329" idx="7"/>
            <a:endCxn id="333" idx="3"/>
          </p:cNvCxnSpPr>
          <p:nvPr/>
        </p:nvCxnSpPr>
        <p:spPr>
          <a:xfrm flipV="1">
            <a:off x="2850492" y="438385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Oval 334"/>
          <p:cNvSpPr/>
          <p:nvPr/>
        </p:nvSpPr>
        <p:spPr>
          <a:xfrm>
            <a:off x="1340715" y="3920024"/>
            <a:ext cx="171450" cy="171450"/>
          </a:xfrm>
          <a:prstGeom prst="ellipse">
            <a:avLst/>
          </a:prstGeom>
          <a:solidFill>
            <a:srgbClr val="A9D18E"/>
          </a:solidFill>
          <a:ln>
            <a:noFill/>
          </a:ln>
          <a:effectLst>
            <a:glow rad="228600">
              <a:srgbClr val="7030A0">
                <a:alpha val="4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6" name="Straight Connector 335"/>
          <p:cNvCxnSpPr>
            <a:stCxn id="335" idx="6"/>
          </p:cNvCxnSpPr>
          <p:nvPr/>
        </p:nvCxnSpPr>
        <p:spPr>
          <a:xfrm flipV="1">
            <a:off x="1512165" y="400166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/>
          <p:cNvSpPr/>
          <p:nvPr/>
        </p:nvSpPr>
        <p:spPr>
          <a:xfrm>
            <a:off x="2704150" y="3920024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8" name="Straight Connector 337"/>
          <p:cNvCxnSpPr>
            <a:stCxn id="335" idx="7"/>
            <a:endCxn id="339" idx="3"/>
          </p:cNvCxnSpPr>
          <p:nvPr/>
        </p:nvCxnSpPr>
        <p:spPr>
          <a:xfrm flipV="1">
            <a:off x="1487057" y="3340052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/>
          <p:cNvSpPr/>
          <p:nvPr/>
        </p:nvSpPr>
        <p:spPr>
          <a:xfrm>
            <a:off x="2042843" y="3193710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0" name="Straight Connector 339"/>
          <p:cNvCxnSpPr>
            <a:stCxn id="339" idx="6"/>
          </p:cNvCxnSpPr>
          <p:nvPr/>
        </p:nvCxnSpPr>
        <p:spPr>
          <a:xfrm flipV="1">
            <a:off x="2214293" y="3275353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" name="Oval 340"/>
          <p:cNvSpPr/>
          <p:nvPr/>
        </p:nvSpPr>
        <p:spPr>
          <a:xfrm>
            <a:off x="3406278" y="3193710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2" name="Straight Connector 341"/>
          <p:cNvCxnSpPr>
            <a:stCxn id="337" idx="7"/>
            <a:endCxn id="341" idx="3"/>
          </p:cNvCxnSpPr>
          <p:nvPr/>
        </p:nvCxnSpPr>
        <p:spPr>
          <a:xfrm flipV="1">
            <a:off x="2850492" y="3340052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/>
          <p:cNvCxnSpPr>
            <a:stCxn id="335" idx="4"/>
            <a:endCxn id="327" idx="0"/>
          </p:cNvCxnSpPr>
          <p:nvPr/>
        </p:nvCxnSpPr>
        <p:spPr>
          <a:xfrm>
            <a:off x="1426440" y="4091474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/>
          <p:cNvCxnSpPr/>
          <p:nvPr/>
        </p:nvCxnSpPr>
        <p:spPr>
          <a:xfrm>
            <a:off x="2134011" y="3365160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/>
          <p:cNvCxnSpPr/>
          <p:nvPr/>
        </p:nvCxnSpPr>
        <p:spPr>
          <a:xfrm>
            <a:off x="3502889" y="3365160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/>
          <p:cNvCxnSpPr>
            <a:stCxn id="337" idx="4"/>
            <a:endCxn id="329" idx="0"/>
          </p:cNvCxnSpPr>
          <p:nvPr/>
        </p:nvCxnSpPr>
        <p:spPr>
          <a:xfrm>
            <a:off x="2789875" y="4091474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7" name="TextBox 346"/>
              <p:cNvSpPr txBox="1"/>
              <p:nvPr/>
            </p:nvSpPr>
            <p:spPr>
              <a:xfrm>
                <a:off x="3638960" y="2998354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7" name="TextBox 3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960" y="2998354"/>
                <a:ext cx="726161" cy="276999"/>
              </a:xfrm>
              <a:prstGeom prst="rect">
                <a:avLst/>
              </a:prstGeom>
              <a:blipFill>
                <a:blip r:embed="rId5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TextBox 347"/>
              <p:cNvSpPr txBox="1"/>
              <p:nvPr/>
            </p:nvSpPr>
            <p:spPr>
              <a:xfrm>
                <a:off x="593298" y="5135272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8" name="TextBox 3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98" y="5135272"/>
                <a:ext cx="726161" cy="276999"/>
              </a:xfrm>
              <a:prstGeom prst="rect">
                <a:avLst/>
              </a:prstGeom>
              <a:blipFill>
                <a:blip r:embed="rId6"/>
                <a:stretch>
                  <a:fillRect l="-10924" t="-2174" r="-1176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9" name="TextBox 348"/>
              <p:cNvSpPr txBox="1"/>
              <p:nvPr/>
            </p:nvSpPr>
            <p:spPr>
              <a:xfrm>
                <a:off x="4391988" y="3771841"/>
                <a:ext cx="1402692" cy="553998"/>
              </a:xfrm>
              <a:prstGeom prst="rect">
                <a:avLst/>
              </a:prstGeom>
              <a:noFill/>
              <a:ln>
                <a:solidFill>
                  <a:srgbClr val="C7AEDA"/>
                </a:solidFill>
              </a:ln>
              <a:effectLst>
                <a:glow rad="228600">
                  <a:srgbClr val="7030A0">
                    <a:alpha val="40000"/>
                  </a:srgbClr>
                </a:glow>
              </a:effectLst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3A5F2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3A5F2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>
                  <a:solidFill>
                    <a:srgbClr val="3A5F2F"/>
                  </a:solidFill>
                </a:endParaRPr>
              </a:p>
            </p:txBody>
          </p:sp>
        </mc:Choice>
        <mc:Fallback xmlns="">
          <p:sp>
            <p:nvSpPr>
              <p:cNvPr id="349" name="TextBox 3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988" y="3771841"/>
                <a:ext cx="1402692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C7AEDA"/>
                </a:solidFill>
              </a:ln>
              <a:effectLst>
                <a:glow rad="228600">
                  <a:srgbClr val="7030A0">
                    <a:alpha val="40000"/>
                  </a:srgb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0" name="TextBox 349"/>
              <p:cNvSpPr txBox="1"/>
              <p:nvPr/>
            </p:nvSpPr>
            <p:spPr>
              <a:xfrm>
                <a:off x="1298192" y="5367033"/>
                <a:ext cx="18886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0" name="TextBox 3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192" y="5367033"/>
                <a:ext cx="188865" cy="430887"/>
              </a:xfrm>
              <a:prstGeom prst="rect">
                <a:avLst/>
              </a:prstGeom>
              <a:blipFill>
                <a:blip r:embed="rId8"/>
                <a:stretch>
                  <a:fillRect r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1" name="TextBox 350"/>
              <p:cNvSpPr txBox="1"/>
              <p:nvPr/>
            </p:nvSpPr>
            <p:spPr>
              <a:xfrm>
                <a:off x="2701773" y="2929899"/>
                <a:ext cx="504138" cy="36933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1" name="TextBox 3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773" y="2929899"/>
                <a:ext cx="504138" cy="369332"/>
              </a:xfrm>
              <a:prstGeom prst="rect">
                <a:avLst/>
              </a:prstGeom>
              <a:blipFill>
                <a:blip r:embed="rId9"/>
                <a:stretch>
                  <a:fillRect l="-8434" r="-6024" b="-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2" name="TextBox 351"/>
              <p:cNvSpPr txBox="1"/>
              <p:nvPr/>
            </p:nvSpPr>
            <p:spPr>
              <a:xfrm>
                <a:off x="3005085" y="5101734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2" name="TextBox 3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85" y="5101734"/>
                <a:ext cx="726161" cy="276999"/>
              </a:xfrm>
              <a:prstGeom prst="rect">
                <a:avLst/>
              </a:prstGeom>
              <a:blipFill>
                <a:blip r:embed="rId10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3" name="TextBox 352"/>
              <p:cNvSpPr txBox="1"/>
              <p:nvPr/>
            </p:nvSpPr>
            <p:spPr>
              <a:xfrm>
                <a:off x="460343" y="3814475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3" name="TextBox 3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43" y="3814475"/>
                <a:ext cx="726161" cy="276999"/>
              </a:xfrm>
              <a:prstGeom prst="rect">
                <a:avLst/>
              </a:prstGeom>
              <a:blipFill>
                <a:blip r:embed="rId11"/>
                <a:stretch>
                  <a:fillRect l="-10924" t="-4444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4" name="TextBox 353"/>
              <p:cNvSpPr txBox="1"/>
              <p:nvPr/>
            </p:nvSpPr>
            <p:spPr>
              <a:xfrm>
                <a:off x="1917372" y="4502219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4" name="TextBox 3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72" y="4502219"/>
                <a:ext cx="726161" cy="276999"/>
              </a:xfrm>
              <a:prstGeom prst="rect">
                <a:avLst/>
              </a:prstGeom>
              <a:blipFill>
                <a:blip r:embed="rId12"/>
                <a:stretch>
                  <a:fillRect l="-10924" t="-4444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1701800" y="2274963"/>
            <a:ext cx="1303286" cy="50859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628960" y="3141277"/>
            <a:ext cx="3025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Boundary: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5066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5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. Model-based interpolation finds an invariant in</a:t>
                </a: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/>
                  <a:t>-BMC SAT queries</a:t>
                </a:r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/>
                  <a:t> is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-fenced</a:t>
                </a:r>
                <a:r>
                  <a:rPr lang="en-US" sz="2600" dirty="0"/>
                  <a:t> invariant</a:t>
                </a:r>
              </a:p>
              <a:p>
                <a:pPr marL="0" indent="0">
                  <a:buNone/>
                </a:pPr>
                <a:endParaRPr lang="en-US" sz="2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0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0" name="Rectangle 299"/>
          <p:cNvSpPr/>
          <p:nvPr/>
        </p:nvSpPr>
        <p:spPr>
          <a:xfrm>
            <a:off x="4193601" y="2274963"/>
            <a:ext cx="2907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</a:rPr>
              <a:t>which is </a:t>
            </a:r>
            <a:r>
              <a:rPr lang="en-US" sz="2600" dirty="0">
                <a:solidFill>
                  <a:srgbClr val="7030A0"/>
                </a:solidFill>
              </a:rPr>
              <a:t>monotone</a:t>
            </a:r>
            <a:r>
              <a:rPr lang="en-US" sz="2600" dirty="0">
                <a:solidFill>
                  <a:prstClr val="black"/>
                </a:solidFill>
              </a:rPr>
              <a:t>.</a:t>
            </a:r>
            <a:endParaRPr lang="en-US" sz="2600" dirty="0"/>
          </a:p>
        </p:txBody>
      </p:sp>
      <p:sp>
        <p:nvSpPr>
          <p:cNvPr id="327" name="Oval 326"/>
          <p:cNvSpPr/>
          <p:nvPr/>
        </p:nvSpPr>
        <p:spPr>
          <a:xfrm>
            <a:off x="1340715" y="4963823"/>
            <a:ext cx="171450" cy="171450"/>
          </a:xfrm>
          <a:prstGeom prst="ellipse">
            <a:avLst/>
          </a:prstGeom>
          <a:solidFill>
            <a:srgbClr val="A9D18E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8" name="Straight Connector 327"/>
          <p:cNvCxnSpPr>
            <a:stCxn id="327" idx="6"/>
          </p:cNvCxnSpPr>
          <p:nvPr/>
        </p:nvCxnSpPr>
        <p:spPr>
          <a:xfrm flipV="1">
            <a:off x="1512165" y="5045466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Oval 328"/>
          <p:cNvSpPr/>
          <p:nvPr/>
        </p:nvSpPr>
        <p:spPr>
          <a:xfrm>
            <a:off x="2704150" y="4963823"/>
            <a:ext cx="171450" cy="171450"/>
          </a:xfrm>
          <a:prstGeom prst="ellipse">
            <a:avLst/>
          </a:prstGeom>
          <a:solidFill>
            <a:srgbClr val="A9D18E"/>
          </a:solidFill>
          <a:ln>
            <a:noFill/>
          </a:ln>
          <a:effectLst>
            <a:glow rad="228600">
              <a:srgbClr val="7030A0">
                <a:alpha val="4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0" name="Straight Connector 329"/>
          <p:cNvCxnSpPr>
            <a:stCxn id="327" idx="7"/>
            <a:endCxn id="331" idx="3"/>
          </p:cNvCxnSpPr>
          <p:nvPr/>
        </p:nvCxnSpPr>
        <p:spPr>
          <a:xfrm flipV="1">
            <a:off x="1487057" y="438385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/>
          <p:cNvSpPr/>
          <p:nvPr/>
        </p:nvSpPr>
        <p:spPr>
          <a:xfrm>
            <a:off x="2042843" y="4237509"/>
            <a:ext cx="171450" cy="171450"/>
          </a:xfrm>
          <a:prstGeom prst="ellipse">
            <a:avLst/>
          </a:prstGeom>
          <a:solidFill>
            <a:srgbClr val="A9D18E"/>
          </a:solidFill>
          <a:ln>
            <a:noFill/>
          </a:ln>
          <a:effectLst>
            <a:glow rad="228600">
              <a:srgbClr val="7030A0">
                <a:alpha val="4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2" name="Straight Connector 331"/>
          <p:cNvCxnSpPr>
            <a:stCxn id="331" idx="6"/>
          </p:cNvCxnSpPr>
          <p:nvPr/>
        </p:nvCxnSpPr>
        <p:spPr>
          <a:xfrm flipV="1">
            <a:off x="2214293" y="431915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Oval 332"/>
          <p:cNvSpPr/>
          <p:nvPr/>
        </p:nvSpPr>
        <p:spPr>
          <a:xfrm>
            <a:off x="3406278" y="4237509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4" name="Straight Connector 333"/>
          <p:cNvCxnSpPr>
            <a:stCxn id="329" idx="7"/>
            <a:endCxn id="333" idx="3"/>
          </p:cNvCxnSpPr>
          <p:nvPr/>
        </p:nvCxnSpPr>
        <p:spPr>
          <a:xfrm flipV="1">
            <a:off x="2850492" y="438385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Oval 334"/>
          <p:cNvSpPr/>
          <p:nvPr/>
        </p:nvSpPr>
        <p:spPr>
          <a:xfrm>
            <a:off x="1340715" y="3920024"/>
            <a:ext cx="171450" cy="171450"/>
          </a:xfrm>
          <a:prstGeom prst="ellipse">
            <a:avLst/>
          </a:prstGeom>
          <a:solidFill>
            <a:srgbClr val="A9D18E"/>
          </a:solidFill>
          <a:ln>
            <a:noFill/>
          </a:ln>
          <a:effectLst>
            <a:glow rad="228600">
              <a:srgbClr val="7030A0">
                <a:alpha val="4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6" name="Straight Connector 335"/>
          <p:cNvCxnSpPr>
            <a:stCxn id="335" idx="6"/>
          </p:cNvCxnSpPr>
          <p:nvPr/>
        </p:nvCxnSpPr>
        <p:spPr>
          <a:xfrm flipV="1">
            <a:off x="1512165" y="400166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/>
          <p:cNvSpPr/>
          <p:nvPr/>
        </p:nvSpPr>
        <p:spPr>
          <a:xfrm>
            <a:off x="2704150" y="3920024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8" name="Straight Connector 337"/>
          <p:cNvCxnSpPr>
            <a:stCxn id="335" idx="7"/>
            <a:endCxn id="339" idx="3"/>
          </p:cNvCxnSpPr>
          <p:nvPr/>
        </p:nvCxnSpPr>
        <p:spPr>
          <a:xfrm flipV="1">
            <a:off x="1487057" y="3340052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/>
          <p:cNvSpPr/>
          <p:nvPr/>
        </p:nvSpPr>
        <p:spPr>
          <a:xfrm>
            <a:off x="2042843" y="3193710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0" name="Straight Connector 339"/>
          <p:cNvCxnSpPr>
            <a:stCxn id="339" idx="6"/>
          </p:cNvCxnSpPr>
          <p:nvPr/>
        </p:nvCxnSpPr>
        <p:spPr>
          <a:xfrm flipV="1">
            <a:off x="2214293" y="3275353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" name="Oval 340"/>
          <p:cNvSpPr/>
          <p:nvPr/>
        </p:nvSpPr>
        <p:spPr>
          <a:xfrm>
            <a:off x="3406278" y="3193710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2" name="Straight Connector 341"/>
          <p:cNvCxnSpPr>
            <a:stCxn id="337" idx="7"/>
            <a:endCxn id="341" idx="3"/>
          </p:cNvCxnSpPr>
          <p:nvPr/>
        </p:nvCxnSpPr>
        <p:spPr>
          <a:xfrm flipV="1">
            <a:off x="2850492" y="3340052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/>
          <p:cNvCxnSpPr>
            <a:stCxn id="335" idx="4"/>
            <a:endCxn id="327" idx="0"/>
          </p:cNvCxnSpPr>
          <p:nvPr/>
        </p:nvCxnSpPr>
        <p:spPr>
          <a:xfrm>
            <a:off x="1426440" y="4091474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/>
          <p:cNvCxnSpPr/>
          <p:nvPr/>
        </p:nvCxnSpPr>
        <p:spPr>
          <a:xfrm>
            <a:off x="2134011" y="3365160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/>
          <p:cNvCxnSpPr/>
          <p:nvPr/>
        </p:nvCxnSpPr>
        <p:spPr>
          <a:xfrm>
            <a:off x="3502889" y="3365160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/>
          <p:cNvCxnSpPr>
            <a:stCxn id="337" idx="4"/>
            <a:endCxn id="329" idx="0"/>
          </p:cNvCxnSpPr>
          <p:nvPr/>
        </p:nvCxnSpPr>
        <p:spPr>
          <a:xfrm>
            <a:off x="2789875" y="4091474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7" name="TextBox 346"/>
              <p:cNvSpPr txBox="1"/>
              <p:nvPr/>
            </p:nvSpPr>
            <p:spPr>
              <a:xfrm>
                <a:off x="3638960" y="2998354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7" name="TextBox 3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960" y="2998354"/>
                <a:ext cx="726161" cy="276999"/>
              </a:xfrm>
              <a:prstGeom prst="rect">
                <a:avLst/>
              </a:prstGeom>
              <a:blipFill>
                <a:blip r:embed="rId5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TextBox 347"/>
              <p:cNvSpPr txBox="1"/>
              <p:nvPr/>
            </p:nvSpPr>
            <p:spPr>
              <a:xfrm>
                <a:off x="593298" y="5135272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8" name="TextBox 3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98" y="5135272"/>
                <a:ext cx="726161" cy="276999"/>
              </a:xfrm>
              <a:prstGeom prst="rect">
                <a:avLst/>
              </a:prstGeom>
              <a:blipFill>
                <a:blip r:embed="rId6"/>
                <a:stretch>
                  <a:fillRect l="-10924" t="-2174" r="-1176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0" name="TextBox 349"/>
              <p:cNvSpPr txBox="1"/>
              <p:nvPr/>
            </p:nvSpPr>
            <p:spPr>
              <a:xfrm>
                <a:off x="1298192" y="5367033"/>
                <a:ext cx="18886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0" name="TextBox 3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192" y="5367033"/>
                <a:ext cx="188865" cy="430887"/>
              </a:xfrm>
              <a:prstGeom prst="rect">
                <a:avLst/>
              </a:prstGeom>
              <a:blipFill>
                <a:blip r:embed="rId7"/>
                <a:stretch>
                  <a:fillRect r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1" name="TextBox 350"/>
              <p:cNvSpPr txBox="1"/>
              <p:nvPr/>
            </p:nvSpPr>
            <p:spPr>
              <a:xfrm>
                <a:off x="2701773" y="2929899"/>
                <a:ext cx="504138" cy="36933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1" name="TextBox 3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773" y="2929899"/>
                <a:ext cx="504138" cy="369332"/>
              </a:xfrm>
              <a:prstGeom prst="rect">
                <a:avLst/>
              </a:prstGeom>
              <a:blipFill>
                <a:blip r:embed="rId8"/>
                <a:stretch>
                  <a:fillRect l="-8434" r="-6024" b="-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2" name="TextBox 351"/>
              <p:cNvSpPr txBox="1"/>
              <p:nvPr/>
            </p:nvSpPr>
            <p:spPr>
              <a:xfrm>
                <a:off x="3005085" y="5101734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2" name="TextBox 3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85" y="5101734"/>
                <a:ext cx="726161" cy="276999"/>
              </a:xfrm>
              <a:prstGeom prst="rect">
                <a:avLst/>
              </a:prstGeom>
              <a:blipFill>
                <a:blip r:embed="rId9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3" name="TextBox 352"/>
              <p:cNvSpPr txBox="1"/>
              <p:nvPr/>
            </p:nvSpPr>
            <p:spPr>
              <a:xfrm>
                <a:off x="460343" y="3814475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3" name="TextBox 3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43" y="3814475"/>
                <a:ext cx="726161" cy="276999"/>
              </a:xfrm>
              <a:prstGeom prst="rect">
                <a:avLst/>
              </a:prstGeom>
              <a:blipFill>
                <a:blip r:embed="rId10"/>
                <a:stretch>
                  <a:fillRect l="-10924" t="-4444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4" name="TextBox 353"/>
              <p:cNvSpPr txBox="1"/>
              <p:nvPr/>
            </p:nvSpPr>
            <p:spPr>
              <a:xfrm>
                <a:off x="1917372" y="4502219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4" name="TextBox 3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72" y="4502219"/>
                <a:ext cx="726161" cy="276999"/>
              </a:xfrm>
              <a:prstGeom prst="rect">
                <a:avLst/>
              </a:prstGeom>
              <a:blipFill>
                <a:blip r:embed="rId11"/>
                <a:stretch>
                  <a:fillRect l="-10924" t="-4444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5" name="TextBox 354"/>
          <p:cNvSpPr txBox="1"/>
          <p:nvPr/>
        </p:nvSpPr>
        <p:spPr>
          <a:xfrm>
            <a:off x="4628960" y="3141277"/>
            <a:ext cx="3025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Fence condition: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701800" y="2274963"/>
            <a:ext cx="1303286" cy="50859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760866" y="3777131"/>
                <a:ext cx="327544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⊆ </m:t>
                    </m:r>
                  </m:oMath>
                </a14:m>
                <a:r>
                  <a:rPr lang="en-US" sz="32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32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32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32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2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866" y="3777131"/>
                <a:ext cx="3275448" cy="584775"/>
              </a:xfrm>
              <a:prstGeom prst="rect">
                <a:avLst/>
              </a:prstGeom>
              <a:blipFill>
                <a:blip r:embed="rId13"/>
                <a:stretch>
                  <a:fillRect t="-13542" r="-409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391988" y="3771841"/>
                <a:ext cx="1402692" cy="55399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3A5F2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3A5F2F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3A5F2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>
                  <a:solidFill>
                    <a:srgbClr val="3A5F2F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988" y="3771841"/>
                <a:ext cx="1402692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6816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5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. Model-based interpolation finds an invariant in</a:t>
                </a: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/>
                  <a:t>-BMC SAT queries</a:t>
                </a:r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/>
                  <a:t> is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-fenced</a:t>
                </a:r>
                <a:r>
                  <a:rPr lang="en-US" sz="2600" dirty="0"/>
                  <a:t> invariant</a:t>
                </a:r>
              </a:p>
              <a:p>
                <a:pPr marL="0" indent="0">
                  <a:buNone/>
                </a:pPr>
                <a:endParaRPr lang="en-US" sz="2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0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352183" y="1105998"/>
            <a:ext cx="8686798" cy="116896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00" name="Rectangle 299"/>
          <p:cNvSpPr/>
          <p:nvPr/>
        </p:nvSpPr>
        <p:spPr>
          <a:xfrm>
            <a:off x="4193601" y="2274963"/>
            <a:ext cx="2907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</a:rPr>
              <a:t>which is </a:t>
            </a:r>
            <a:r>
              <a:rPr lang="en-US" sz="2600" b="1" dirty="0">
                <a:solidFill>
                  <a:srgbClr val="7030A0"/>
                </a:solidFill>
              </a:rPr>
              <a:t>monotone</a:t>
            </a:r>
            <a:r>
              <a:rPr lang="en-US" sz="2600" dirty="0">
                <a:solidFill>
                  <a:prstClr val="black"/>
                </a:solidFill>
              </a:rPr>
              <a:t>.</a:t>
            </a:r>
            <a:endParaRPr lang="en-US" sz="2600" dirty="0"/>
          </a:p>
        </p:txBody>
      </p:sp>
      <p:sp>
        <p:nvSpPr>
          <p:cNvPr id="302" name="Rectangle 301"/>
          <p:cNvSpPr/>
          <p:nvPr/>
        </p:nvSpPr>
        <p:spPr>
          <a:xfrm>
            <a:off x="5397500" y="2246938"/>
            <a:ext cx="1587500" cy="50859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ular Callout 7"/>
          <p:cNvSpPr/>
          <p:nvPr/>
        </p:nvSpPr>
        <p:spPr>
          <a:xfrm>
            <a:off x="4541752" y="1407181"/>
            <a:ext cx="3473850" cy="723273"/>
          </a:xfrm>
          <a:prstGeom prst="wedgeRectCallout">
            <a:avLst>
              <a:gd name="adj1" fmla="val -35621"/>
              <a:gd name="adj2" fmla="val -3885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All variables appear positively (un-negated)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970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02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. Model-based interpolation finds an invariant in</a:t>
                </a: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/>
                  <a:t>-BMC SAT queries</a:t>
                </a:r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/>
                  <a:t> is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-fenced</a:t>
                </a:r>
                <a:r>
                  <a:rPr lang="en-US" sz="2600" dirty="0"/>
                  <a:t> invariant</a:t>
                </a:r>
              </a:p>
              <a:p>
                <a:pPr marL="0" indent="0">
                  <a:buNone/>
                </a:pPr>
                <a:endParaRPr lang="en-US" sz="2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_)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5"/>
                <a:stretch>
                  <a:fillRect l="-1839" t="-268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352183" y="1105998"/>
            <a:ext cx="8686798" cy="116896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0" i="1" dirty="0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  <a:blipFill>
                <a:blip r:embed="rId6"/>
                <a:stretch>
                  <a:fillRect l="-1067" t="-3684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4193601" y="2274963"/>
            <a:ext cx="2907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</a:rPr>
              <a:t>which is </a:t>
            </a:r>
            <a:r>
              <a:rPr lang="en-US" sz="2600" b="1" dirty="0">
                <a:solidFill>
                  <a:srgbClr val="7030A0"/>
                </a:solidFill>
              </a:rPr>
              <a:t>monotone</a:t>
            </a:r>
            <a:r>
              <a:rPr lang="en-US" sz="2600" dirty="0">
                <a:solidFill>
                  <a:prstClr val="black"/>
                </a:solidFill>
              </a:rPr>
              <a:t>.</a:t>
            </a:r>
            <a:endParaRPr lang="en-US" sz="2600" dirty="0"/>
          </a:p>
        </p:txBody>
      </p:sp>
      <p:sp>
        <p:nvSpPr>
          <p:cNvPr id="10" name="Rectangle 9"/>
          <p:cNvSpPr/>
          <p:nvPr/>
        </p:nvSpPr>
        <p:spPr>
          <a:xfrm>
            <a:off x="225091" y="2782015"/>
            <a:ext cx="8686798" cy="407598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317854" y="3063640"/>
            <a:ext cx="8540395" cy="3511971"/>
          </a:xfrm>
          <a:prstGeom prst="wedgeRectCallout">
            <a:avLst>
              <a:gd name="adj1" fmla="val -16417"/>
              <a:gd name="adj2" fmla="val -337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98867" y="299851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7348" y="3244240"/>
            <a:ext cx="745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Example</a:t>
            </a:r>
            <a:r>
              <a:rPr lang="en-US" sz="2400" dirty="0"/>
              <a:t>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97500" y="2246938"/>
            <a:ext cx="1587500" cy="50859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ver"/>
          <p:cNvSpPr/>
          <p:nvPr/>
        </p:nvSpPr>
        <p:spPr>
          <a:xfrm>
            <a:off x="3252555" y="4975697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over"/>
          <p:cNvSpPr/>
          <p:nvPr/>
        </p:nvSpPr>
        <p:spPr>
          <a:xfrm>
            <a:off x="3315017" y="3793743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ver"/>
          <p:cNvSpPr/>
          <p:nvPr/>
        </p:nvSpPr>
        <p:spPr>
          <a:xfrm>
            <a:off x="1639010" y="3773885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ver"/>
          <p:cNvSpPr/>
          <p:nvPr/>
        </p:nvSpPr>
        <p:spPr>
          <a:xfrm>
            <a:off x="5101344" y="3793743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8305" y="3719443"/>
                <a:ext cx="509972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)∨(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05" y="3719443"/>
                <a:ext cx="5099729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565541" y="3679529"/>
            <a:ext cx="1712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>
                <a:solidFill>
                  <a:srgbClr val="00B050"/>
                </a:solidFill>
              </a:rPr>
              <a:t>monotone</a:t>
            </a:r>
            <a:endParaRPr lang="en-US" sz="2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90230" y="4914144"/>
                <a:ext cx="509972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)∨(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30" y="4914144"/>
                <a:ext cx="5099729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5562335" y="4852716"/>
            <a:ext cx="22922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>
                <a:solidFill>
                  <a:srgbClr val="FF0000"/>
                </a:solidFill>
              </a:rPr>
              <a:t>not monotone</a:t>
            </a:r>
          </a:p>
        </p:txBody>
      </p:sp>
      <p:sp>
        <p:nvSpPr>
          <p:cNvPr id="27" name="Rectangular Callout 26"/>
          <p:cNvSpPr/>
          <p:nvPr/>
        </p:nvSpPr>
        <p:spPr>
          <a:xfrm>
            <a:off x="4541752" y="1407181"/>
            <a:ext cx="3473850" cy="723273"/>
          </a:xfrm>
          <a:prstGeom prst="wedgeRectCallout">
            <a:avLst>
              <a:gd name="adj1" fmla="val -35621"/>
              <a:gd name="adj2" fmla="val -3885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All variables appear positively (un-negated)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635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. Model-based interpolation finds an invariant in</a:t>
                </a: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/>
                  <a:t>-BMC SAT queries</a:t>
                </a:r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/>
                  <a:t> is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-fenced</a:t>
                </a:r>
                <a:r>
                  <a:rPr lang="en-US" sz="2600" dirty="0"/>
                  <a:t> invariant</a:t>
                </a:r>
              </a:p>
              <a:p>
                <a:pPr marL="0" indent="0">
                  <a:buNone/>
                </a:pPr>
                <a:endParaRPr lang="en-US" sz="2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_)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5"/>
                <a:stretch>
                  <a:fillRect l="-1839" t="-268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0" i="1" dirty="0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  <a:blipFill>
                <a:blip r:embed="rId6"/>
                <a:stretch>
                  <a:fillRect l="-1067" t="-3684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4193601" y="2274963"/>
            <a:ext cx="2907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</a:rPr>
              <a:t>which is </a:t>
            </a:r>
            <a:r>
              <a:rPr lang="en-US" sz="2600" b="1" dirty="0">
                <a:solidFill>
                  <a:srgbClr val="7030A0"/>
                </a:solidFill>
              </a:rPr>
              <a:t>monotone</a:t>
            </a:r>
            <a:r>
              <a:rPr lang="en-US" sz="2600" dirty="0">
                <a:solidFill>
                  <a:prstClr val="black"/>
                </a:solidFill>
              </a:rPr>
              <a:t>.</a:t>
            </a:r>
            <a:endParaRPr lang="en-US" sz="2600" dirty="0"/>
          </a:p>
        </p:txBody>
      </p:sp>
      <p:sp>
        <p:nvSpPr>
          <p:cNvPr id="10" name="Rectangle 9"/>
          <p:cNvSpPr/>
          <p:nvPr/>
        </p:nvSpPr>
        <p:spPr>
          <a:xfrm>
            <a:off x="225091" y="2782015"/>
            <a:ext cx="8686798" cy="407598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317854" y="3063640"/>
            <a:ext cx="8540395" cy="3511971"/>
          </a:xfrm>
          <a:prstGeom prst="wedgeRectCallout">
            <a:avLst>
              <a:gd name="adj1" fmla="val -16417"/>
              <a:gd name="adj2" fmla="val -337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4" name="cover"/>
          <p:cNvSpPr/>
          <p:nvPr/>
        </p:nvSpPr>
        <p:spPr>
          <a:xfrm>
            <a:off x="5492912" y="3862352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ver"/>
          <p:cNvSpPr/>
          <p:nvPr/>
        </p:nvSpPr>
        <p:spPr>
          <a:xfrm>
            <a:off x="4028881" y="3862352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298867" y="299851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0821" y="3768084"/>
                <a:ext cx="8416278" cy="5007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e-IL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he-IL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he-IL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⋁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≠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≠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≠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21" y="3768084"/>
                <a:ext cx="8416278" cy="5007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77348" y="3244240"/>
            <a:ext cx="745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Example</a:t>
            </a:r>
            <a:r>
              <a:rPr lang="en-US" sz="2400" dirty="0"/>
              <a:t>: At least two variables 0, at least two variables 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97500" y="2246938"/>
            <a:ext cx="1587500" cy="50859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ultiply 21"/>
          <p:cNvSpPr/>
          <p:nvPr/>
        </p:nvSpPr>
        <p:spPr>
          <a:xfrm>
            <a:off x="4482940" y="2343419"/>
            <a:ext cx="2007143" cy="477130"/>
          </a:xfrm>
          <a:prstGeom prst="mathMultiply">
            <a:avLst/>
          </a:prstGeom>
          <a:solidFill>
            <a:srgbClr val="C00000">
              <a:alpha val="74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033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4" grpId="0" animBg="1"/>
      <p:bldP spid="23" grpId="0" animBg="1"/>
      <p:bldP spid="13" grpId="0"/>
      <p:bldP spid="16" grpId="0"/>
      <p:bldP spid="15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. Model-based interpolation finds an invariant in</a:t>
                </a: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/>
                  <a:t>-BMC SAT queries</a:t>
                </a:r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/>
                  <a:t> is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-fenced</a:t>
                </a:r>
                <a:r>
                  <a:rPr lang="en-US" sz="2600" dirty="0"/>
                  <a:t> invariant</a:t>
                </a:r>
              </a:p>
              <a:p>
                <a:pPr marL="0" indent="0">
                  <a:buNone/>
                </a:pPr>
                <a:endParaRPr lang="en-US" sz="2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4193601" y="2274963"/>
            <a:ext cx="2907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</a:rPr>
              <a:t>which is </a:t>
            </a:r>
            <a:r>
              <a:rPr lang="en-US" sz="2600" b="1" dirty="0">
                <a:solidFill>
                  <a:srgbClr val="7030A0"/>
                </a:solidFill>
              </a:rPr>
              <a:t>monotone</a:t>
            </a:r>
            <a:r>
              <a:rPr lang="en-US" sz="2600" dirty="0">
                <a:solidFill>
                  <a:prstClr val="black"/>
                </a:solidFill>
              </a:rPr>
              <a:t>.</a:t>
            </a:r>
            <a:endParaRPr lang="en-US" sz="2600" dirty="0"/>
          </a:p>
        </p:txBody>
      </p:sp>
      <p:sp>
        <p:nvSpPr>
          <p:cNvPr id="18" name="Multiply 17"/>
          <p:cNvSpPr/>
          <p:nvPr/>
        </p:nvSpPr>
        <p:spPr>
          <a:xfrm>
            <a:off x="4482940" y="2343419"/>
            <a:ext cx="2007143" cy="477130"/>
          </a:xfrm>
          <a:prstGeom prst="mathMultiply">
            <a:avLst/>
          </a:prstGeom>
          <a:solidFill>
            <a:srgbClr val="C00000">
              <a:alpha val="74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ular Callout 22"/>
          <p:cNvSpPr/>
          <p:nvPr/>
        </p:nvSpPr>
        <p:spPr>
          <a:xfrm>
            <a:off x="1922216" y="3155176"/>
            <a:ext cx="5179228" cy="1425844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>
              <a:defRPr/>
            </a:pPr>
            <a:endParaRPr lang="en-US" sz="2800" kern="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922216" y="3196025"/>
            <a:ext cx="529984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kern="0" dirty="0">
                <a:solidFill>
                  <a:srgbClr val="000000"/>
                </a:solidFill>
                <a:cs typeface="Arial"/>
              </a:rPr>
              <a:t>Goal:</a:t>
            </a:r>
          </a:p>
          <a:p>
            <a:pPr algn="ctr"/>
            <a:r>
              <a:rPr lang="en-US" sz="2800" kern="0" dirty="0">
                <a:solidFill>
                  <a:srgbClr val="000000"/>
                </a:solidFill>
                <a:cs typeface="Arial"/>
              </a:rPr>
              <a:t>Efficiently infer complex invariants </a:t>
            </a:r>
            <a:br>
              <a:rPr lang="en-US" sz="2800" kern="0" dirty="0">
                <a:solidFill>
                  <a:srgbClr val="000000"/>
                </a:solidFill>
                <a:cs typeface="Arial"/>
              </a:rPr>
            </a:br>
            <a:r>
              <a:rPr lang="en-US" sz="2800" kern="0" dirty="0">
                <a:solidFill>
                  <a:srgbClr val="000000"/>
                </a:solidFill>
                <a:cs typeface="Arial"/>
              </a:rPr>
              <a:t>beyond monotone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419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CDNF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</a:t>
                </a:r>
                <a:r>
                  <a:rPr lang="en-US" dirty="0">
                    <a:solidFill>
                      <a:srgbClr val="7030A0"/>
                    </a:solidFill>
                  </a:rPr>
                  <a:t>CDNF</a:t>
                </a:r>
                <a:r>
                  <a:rPr lang="en-US" dirty="0"/>
                  <a:t> model-based interpolation finds an invariant in</a:t>
                </a:r>
              </a:p>
              <a:p>
                <a:pPr marL="0" indent="0">
                  <a:buNone/>
                </a:pPr>
                <a:r>
                  <a:rPr lang="en-US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-BMC SAT queries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-fenced</a:t>
                </a:r>
                <a:r>
                  <a:rPr lang="en-US" dirty="0"/>
                  <a:t> invariant.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458264" y="3217773"/>
                <a:ext cx="3038354" cy="798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solidFill>
                      <a:prstClr val="black"/>
                    </a:solidFill>
                  </a:rPr>
                  <a:t>#clauses in shortest CNF representation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264" y="3217773"/>
                <a:ext cx="3038354" cy="798424"/>
              </a:xfrm>
              <a:prstGeom prst="rect">
                <a:avLst/>
              </a:prstGeom>
              <a:blipFill>
                <a:blip r:embed="rId5"/>
                <a:stretch>
                  <a:fillRect l="-2605" t="-5344" r="-1002" b="-10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746294" y="3217773"/>
                <a:ext cx="2922608" cy="798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solidFill>
                      <a:prstClr val="black"/>
                    </a:solidFill>
                  </a:rPr>
                  <a:t>#terms in shortest DNF representation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294" y="3217773"/>
                <a:ext cx="2922608" cy="798424"/>
              </a:xfrm>
              <a:prstGeom prst="rect">
                <a:avLst/>
              </a:prstGeom>
              <a:blipFill>
                <a:blip r:embed="rId6"/>
                <a:stretch>
                  <a:fillRect l="-2714" t="-5344" r="-626" b="-10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696264" y="3217773"/>
            <a:ext cx="13427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prstClr val="black"/>
                </a:solidFill>
              </a:rPr>
              <a:t>#variables</a:t>
            </a:r>
            <a:endParaRPr lang="en-US" dirty="0"/>
          </a:p>
        </p:txBody>
      </p:sp>
      <p:cxnSp>
        <p:nvCxnSpPr>
          <p:cNvPr id="22" name="Straight Arrow Connector 21"/>
          <p:cNvCxnSpPr>
            <a:stCxn id="19" idx="0"/>
          </p:cNvCxnSpPr>
          <p:nvPr/>
        </p:nvCxnSpPr>
        <p:spPr>
          <a:xfrm flipV="1">
            <a:off x="1367634" y="2280213"/>
            <a:ext cx="588488" cy="93756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4375230" y="2280214"/>
            <a:ext cx="2141317" cy="83337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2860846" y="2280214"/>
            <a:ext cx="565260" cy="9375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31521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CDNF Interpolation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317854" y="3063640"/>
            <a:ext cx="8540395" cy="3511971"/>
          </a:xfrm>
          <a:prstGeom prst="wedgeRectCallout">
            <a:avLst>
              <a:gd name="adj1" fmla="val -16417"/>
              <a:gd name="adj2" fmla="val -337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98867" y="299851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0821" y="3768084"/>
                <a:ext cx="8416278" cy="5007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e-IL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he-IL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he-IL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⋁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≠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≠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≠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21" y="3768084"/>
                <a:ext cx="8416278" cy="5007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91653" y="5046053"/>
                <a:ext cx="6035819" cy="4964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he-IL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he-IL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he-IL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⋀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⋁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 ⋀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⋀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⋁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53" y="5046053"/>
                <a:ext cx="6035819" cy="4964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77348" y="3244240"/>
            <a:ext cx="745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Example</a:t>
            </a:r>
            <a:r>
              <a:rPr lang="en-US" sz="2400" dirty="0"/>
              <a:t>: At least two variables 0, at least two variables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</a:t>
                </a:r>
                <a:r>
                  <a:rPr lang="en-US" dirty="0">
                    <a:solidFill>
                      <a:srgbClr val="7030A0"/>
                    </a:solidFill>
                  </a:rPr>
                  <a:t>CDNF</a:t>
                </a:r>
                <a:r>
                  <a:rPr lang="en-US" dirty="0"/>
                  <a:t> model-based interpolation finds an invariant in</a:t>
                </a:r>
              </a:p>
              <a:p>
                <a:pPr marL="0" indent="0">
                  <a:buNone/>
                </a:pPr>
                <a:r>
                  <a:rPr lang="en-US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-BMC SAT queries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-fenced</a:t>
                </a:r>
                <a:r>
                  <a:rPr lang="en-US" dirty="0"/>
                  <a:t> invariant.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8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709433" y="4429233"/>
                <a:ext cx="269362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dnf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𝒪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433" y="4429233"/>
                <a:ext cx="269362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709433" y="5602536"/>
                <a:ext cx="24944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cnf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𝒪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433" y="5602536"/>
                <a:ext cx="249440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382172" y="5917900"/>
                <a:ext cx="352635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  </a:t>
                </a:r>
                <a:r>
                  <a:rPr lang="en-US" sz="2800" b="1" dirty="0">
                    <a:solidFill>
                      <a:srgbClr val="7030A0"/>
                    </a:solidFill>
                  </a:rPr>
                  <a:t>efficient inference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172" y="5917900"/>
                <a:ext cx="3526350" cy="523220"/>
              </a:xfrm>
              <a:prstGeom prst="rect">
                <a:avLst/>
              </a:prstGeom>
              <a:blipFill>
                <a:blip r:embed="rId11"/>
                <a:stretch>
                  <a:fillRect t="-11628" r="-692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51160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5" grpId="0"/>
      <p:bldP spid="16" grpId="0"/>
      <p:bldP spid="11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Rectangle 1402"/>
          <p:cNvSpPr/>
          <p:nvPr/>
        </p:nvSpPr>
        <p:spPr>
          <a:xfrm>
            <a:off x="4850677" y="5155222"/>
            <a:ext cx="4123202" cy="1691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850677" y="3327895"/>
            <a:ext cx="4123202" cy="18167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5" name="Group 1344"/>
          <p:cNvGrpSpPr/>
          <p:nvPr/>
        </p:nvGrpSpPr>
        <p:grpSpPr>
          <a:xfrm>
            <a:off x="583590" y="3654708"/>
            <a:ext cx="3397971" cy="2734046"/>
            <a:chOff x="2437964" y="3667347"/>
            <a:chExt cx="3397971" cy="2734046"/>
          </a:xfrm>
        </p:grpSpPr>
        <p:sp>
          <p:nvSpPr>
            <p:cNvPr id="1346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cap="flat">
                  <a:solidFill>
                    <a:srgbClr val="0066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1347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  <a:blipFill>
                <a:blip r:embed="rId5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  <a:blipFill>
                <a:blip r:embed="rId6"/>
                <a:stretch>
                  <a:fillRect l="-1452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Init</a:t>
            </a:r>
            <a:r>
              <a:rPr lang="en-US" dirty="0"/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Bad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9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Inductive Invariants</a:t>
            </a:r>
          </a:p>
        </p:txBody>
      </p:sp>
      <p:grpSp>
        <p:nvGrpSpPr>
          <p:cNvPr id="1082" name="Group 1081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1083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084" name="Group 1083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085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242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130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26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7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8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9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0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1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2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3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4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317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8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9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0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1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2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3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4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5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7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08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9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0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1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2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3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4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5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6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3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127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96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7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8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9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0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1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2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3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4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87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8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9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0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1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2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3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4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5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78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9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0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1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2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3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4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5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6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4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24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66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7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8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9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0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1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2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3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4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57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8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9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0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1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2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3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4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5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48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9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0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1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2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3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4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5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6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6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212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233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4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5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6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7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8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9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0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1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3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224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5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6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7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8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9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0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1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2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4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215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6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7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8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9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0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1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2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3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087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1119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82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203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4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5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6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7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8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9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0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1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94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5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6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7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8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9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0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1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2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4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85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6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7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8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9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0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1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2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3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0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1152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73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4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5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6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7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8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9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0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1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4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5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6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7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8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9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0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1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2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55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6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7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8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9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0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1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2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3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1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1122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43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4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5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6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7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8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9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0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1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3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34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5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6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7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8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9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0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1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2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4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25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6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7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8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9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0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1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2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3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8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1089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1110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1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2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3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4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5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6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7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8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0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1101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2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3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4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5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6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7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8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9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1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1092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3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4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5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6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7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8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9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0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48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48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  <a:blipFill>
                <a:blip r:embed="rId10"/>
                <a:stretch>
                  <a:fillRect l="-155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5" name="Content Placeholder 3"/>
          <p:cNvSpPr txBox="1">
            <a:spLocks/>
          </p:cNvSpPr>
          <p:nvPr/>
        </p:nvSpPr>
        <p:spPr>
          <a:xfrm>
            <a:off x="5066527" y="3767827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Not </a:t>
            </a:r>
            <a:r>
              <a:rPr lang="en-US" sz="2400" dirty="0"/>
              <a:t>inductive: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102727" y="5109898"/>
            <a:ext cx="1275863" cy="834289"/>
            <a:chOff x="1976678" y="3425436"/>
            <a:chExt cx="1270248" cy="891852"/>
          </a:xfrm>
        </p:grpSpPr>
        <p:sp>
          <p:nvSpPr>
            <p:cNvPr id="1358" name="Freeform 263"/>
            <p:cNvSpPr>
              <a:spLocks/>
            </p:cNvSpPr>
            <p:nvPr/>
          </p:nvSpPr>
          <p:spPr bwMode="auto">
            <a:xfrm rot="16200000">
              <a:off x="2165876" y="3236238"/>
              <a:ext cx="891852" cy="1270248"/>
            </a:xfrm>
            <a:custGeom>
              <a:avLst/>
              <a:gdLst>
                <a:gd name="T0" fmla="*/ 0 w 20714"/>
                <a:gd name="T1" fmla="*/ 0 h 21600"/>
                <a:gd name="T2" fmla="*/ 20653 w 20714"/>
                <a:gd name="T3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714" h="21600">
                  <a:moveTo>
                    <a:pt x="0" y="0"/>
                  </a:moveTo>
                  <a:cubicBezTo>
                    <a:pt x="11273" y="560"/>
                    <a:pt x="21600" y="11360"/>
                    <a:pt x="20653" y="21600"/>
                  </a:cubicBezTo>
                </a:path>
              </a:pathLst>
            </a:custGeom>
            <a:noFill/>
            <a:ln w="57150" cap="flat">
              <a:solidFill>
                <a:srgbClr val="292929"/>
              </a:solidFill>
              <a:prstDash val="solid"/>
              <a:miter lim="800000"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pic>
          <p:nvPicPr>
            <p:cNvPr id="1359" name="Picture 264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4950" y="3445528"/>
              <a:ext cx="579314" cy="544711"/>
            </a:xfrm>
            <a:prstGeom prst="rect">
              <a:avLst/>
            </a:prstGeom>
            <a:noFill/>
            <a:ln w="12700" cap="rnd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60" name="Content Placeholder 3"/>
          <p:cNvSpPr txBox="1">
            <a:spLocks/>
          </p:cNvSpPr>
          <p:nvPr/>
        </p:nvSpPr>
        <p:spPr>
          <a:xfrm>
            <a:off x="5087587" y="5630462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Inductive:</a:t>
            </a: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1" name="Content Placeholder 3"/>
              <p:cNvSpPr txBox="1">
                <a:spLocks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61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  <a:blipFill>
                <a:blip r:embed="rId12"/>
                <a:stretch>
                  <a:fillRect l="-232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2" name="Oval 21"/>
              <p:cNvSpPr>
                <a:spLocks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solidFill>
                <a:srgbClr val="A9D18E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</m:ctrlPr>
                        </m:sSubPr>
                        <m:e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0</m:t>
                          </m:r>
                        </m:sub>
                      </m:sSub>
                      <m:r>
                        <a:rPr lang="en-US" altLang="en-US" sz="1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ystem Font Regular" charset="0"/>
                          <a:sym typeface="System Font Regular" charset="0"/>
                        </a:rPr>
                        <m:t>=</m:t>
                      </m:r>
                      <m:r>
                        <a:rPr lang="en-US" altLang="en-US" sz="1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ystem Font Regular" charset="0"/>
                          <a:sym typeface="System Font Regular" charset="0"/>
                        </a:rPr>
                        <m:t>0</m:t>
                      </m:r>
                    </m:oMath>
                  </m:oMathPara>
                </a14:m>
                <a:endParaRPr lang="en-US" altLang="en-US" sz="1700" dirty="0">
                  <a:solidFill>
                    <a:schemeClr val="tx1"/>
                  </a:solidFill>
                  <a:latin typeface="System Font Regular" charset="0"/>
                  <a:cs typeface="System Font Regular" charset="0"/>
                  <a:sym typeface="System Font Regular" charset="0"/>
                </a:endParaRPr>
              </a:p>
            </p:txBody>
          </p:sp>
        </mc:Choice>
        <mc:Fallback xmlns="">
          <p:sp>
            <p:nvSpPr>
              <p:cNvPr id="136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3" name="Rectangle 1362"/>
              <p:cNvSpPr/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3" name="Rectangle 13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64" name="Group 17"/>
          <p:cNvGrpSpPr/>
          <p:nvPr/>
        </p:nvGrpSpPr>
        <p:grpSpPr>
          <a:xfrm>
            <a:off x="7996320" y="5608662"/>
            <a:ext cx="412757" cy="545468"/>
            <a:chOff x="8001120" y="3152367"/>
            <a:chExt cx="609600" cy="838200"/>
          </a:xfrm>
        </p:grpSpPr>
        <p:sp>
          <p:nvSpPr>
            <p:cNvPr id="1365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6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7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8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9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0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1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2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3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4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5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6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7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8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9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0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1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2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3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4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5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6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7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8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9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0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1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2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3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4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5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6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7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8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99" name="AutoShape 268"/>
          <p:cNvSpPr>
            <a:spLocks/>
          </p:cNvSpPr>
          <p:nvPr/>
        </p:nvSpPr>
        <p:spPr bwMode="auto">
          <a:xfrm rot="5400000" flipH="1">
            <a:off x="7358601" y="5858268"/>
            <a:ext cx="707803" cy="36068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3518" y="20985"/>
                </a:moveTo>
                <a:cubicBezTo>
                  <a:pt x="1759" y="20985"/>
                  <a:pt x="0" y="15739"/>
                  <a:pt x="0" y="10493"/>
                </a:cubicBezTo>
                <a:cubicBezTo>
                  <a:pt x="0" y="5246"/>
                  <a:pt x="5400" y="0"/>
                  <a:pt x="10800" y="0"/>
                </a:cubicBezTo>
                <a:cubicBezTo>
                  <a:pt x="16200" y="0"/>
                  <a:pt x="21600" y="5400"/>
                  <a:pt x="21600" y="10800"/>
                </a:cubicBezTo>
                <a:cubicBezTo>
                  <a:pt x="21600" y="16200"/>
                  <a:pt x="17495" y="21600"/>
                  <a:pt x="13391" y="21600"/>
                </a:cubicBezTo>
              </a:path>
            </a:pathLst>
          </a:custGeom>
          <a:noFill/>
          <a:ln w="317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0" name="TextBox 1399"/>
              <p:cNvSpPr txBox="1"/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00" name="TextBox 13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blipFill>
                <a:blip r:embed="rId15"/>
                <a:stretch>
                  <a:fillRect l="-32258" r="-22581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5506581" y="4104245"/>
            <a:ext cx="2691925" cy="1011625"/>
            <a:chOff x="5506581" y="3934116"/>
            <a:chExt cx="2691925" cy="1011625"/>
          </a:xfrm>
        </p:grpSpPr>
        <p:grpSp>
          <p:nvGrpSpPr>
            <p:cNvPr id="1349" name="Group 6"/>
            <p:cNvGrpSpPr>
              <a:grpSpLocks/>
            </p:cNvGrpSpPr>
            <p:nvPr/>
          </p:nvGrpSpPr>
          <p:grpSpPr bwMode="auto">
            <a:xfrm>
              <a:off x="7223713" y="4029519"/>
              <a:ext cx="974793" cy="503531"/>
              <a:chOff x="0" y="0"/>
              <a:chExt cx="1214" cy="354"/>
            </a:xfrm>
          </p:grpSpPr>
          <p:sp>
            <p:nvSpPr>
              <p:cNvPr id="1350" name="Oval 4"/>
              <p:cNvSpPr>
                <a:spLocks/>
              </p:cNvSpPr>
              <p:nvPr/>
            </p:nvSpPr>
            <p:spPr bwMode="auto">
              <a:xfrm>
                <a:off x="0" y="0"/>
                <a:ext cx="1214" cy="354"/>
              </a:xfrm>
              <a:prstGeom prst="ellipse">
                <a:avLst/>
              </a:prstGeom>
              <a:solidFill>
                <a:srgbClr val="FF0000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1" name="Rectangle 5"/>
                  <p:cNvSpPr>
                    <a:spLocks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26789" tIns="26789" rIns="26789" bIns="26789" anchor="ctr"/>
                  <a:lstStyle>
                    <a:lvl1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1pPr>
                    <a:lvl2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2pPr>
                    <a:lvl3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3pPr>
                    <a:lvl4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4pPr>
                    <a:lvl5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9pPr>
                  </a:lstStyle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10</m:t>
                          </m:r>
                          <m:r>
                            <a:rPr lang="en-US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…</m:t>
                          </m:r>
                          <m:r>
                            <a:rPr lang="en-US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01</m:t>
                          </m:r>
                        </m:oMath>
                      </m:oMathPara>
                    </a14:m>
                    <a:endParaRPr lang="en-US" altLang="en-US" sz="2000" dirty="0">
                      <a:solidFill>
                        <a:schemeClr val="tx1"/>
                      </a:solidFill>
                      <a:latin typeface="System Font Regular" charset="0"/>
                      <a:cs typeface="System Font Regular" charset="0"/>
                      <a:sym typeface="System Font Regular" charset="0"/>
                    </a:endParaRPr>
                  </a:p>
                </p:txBody>
              </p:sp>
            </mc:Choice>
            <mc:Fallback xmlns="">
              <p:sp>
                <p:nvSpPr>
                  <p:cNvPr id="1351" name="Rectangle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29204" r="-18584" b="-5556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2" name="Oval 21"/>
                <p:cNvSpPr>
                  <a:spLocks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solidFill>
                  <a:schemeClr val="bg1"/>
                </a:solid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ystem Font Regular" charset="0"/>
                            <a:sym typeface="System Font Regular" charset="0"/>
                          </a:rPr>
                          <m:t>01</m:t>
                        </m:r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ystem Font Regular" charset="0"/>
                            <a:sym typeface="System Font Regular" charset="0"/>
                          </a:rPr>
                          <m:t>…</m:t>
                        </m:r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ystem Font Regular" charset="0"/>
                            <a:sym typeface="System Font Regular" charset="0"/>
                          </a:rPr>
                          <m:t>1</m:t>
                        </m:r>
                      </m:oMath>
                    </m:oMathPara>
                  </a14:m>
                  <a:endParaRPr lang="en-US" altLang="en-US" dirty="0">
                    <a:solidFill>
                      <a:schemeClr val="tx1"/>
                    </a:solidFill>
                    <a:latin typeface="System Font Regular" charset="0"/>
                    <a:cs typeface="System Font Regular" charset="0"/>
                    <a:sym typeface="System Font Regular" charset="0"/>
                  </a:endParaRPr>
                </a:p>
              </p:txBody>
            </p:sp>
          </mc:Choice>
          <mc:Fallback xmlns="">
            <p:sp>
              <p:nvSpPr>
                <p:cNvPr id="1352" name="Oval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53" name="Line 16"/>
            <p:cNvSpPr>
              <a:spLocks noChangeShapeType="1"/>
            </p:cNvSpPr>
            <p:nvPr/>
          </p:nvSpPr>
          <p:spPr bwMode="auto">
            <a:xfrm>
              <a:off x="6408899" y="4279370"/>
              <a:ext cx="814814" cy="9159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54" name="AutoShape 15"/>
            <p:cNvSpPr>
              <a:spLocks/>
            </p:cNvSpPr>
            <p:nvPr/>
          </p:nvSpPr>
          <p:spPr bwMode="auto">
            <a:xfrm>
              <a:off x="6678673" y="3934116"/>
              <a:ext cx="275266" cy="2867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737" y="14094"/>
                  </a:moveTo>
                  <a:cubicBezTo>
                    <a:pt x="18511" y="10731"/>
                    <a:pt x="17290" y="6529"/>
                    <a:pt x="14011" y="4710"/>
                  </a:cubicBezTo>
                  <a:cubicBezTo>
                    <a:pt x="11977" y="3581"/>
                    <a:pt x="9520" y="3599"/>
                    <a:pt x="7502" y="4759"/>
                  </a:cubicBezTo>
                  <a:close/>
                  <a:moveTo>
                    <a:pt x="4863" y="7506"/>
                  </a:moveTo>
                  <a:cubicBezTo>
                    <a:pt x="3089" y="10869"/>
                    <a:pt x="4310" y="15071"/>
                    <a:pt x="7589" y="16890"/>
                  </a:cubicBezTo>
                  <a:cubicBezTo>
                    <a:pt x="9623" y="18019"/>
                    <a:pt x="12080" y="18001"/>
                    <a:pt x="14098" y="16841"/>
                  </a:cubicBezTo>
                  <a:close/>
                  <a:moveTo>
                    <a:pt x="4863" y="7506"/>
                  </a:moveTo>
                </a:path>
              </a:pathLst>
            </a:custGeom>
            <a:solidFill>
              <a:srgbClr val="FF0000"/>
            </a:solidFill>
            <a:ln w="127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6" name="Rectangle 1355"/>
                <p:cNvSpPr/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6" name="Rectangle 13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7" name="Rectangle 1356"/>
                <p:cNvSpPr/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7" name="Rectangle 13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1" name="TextBox 1400"/>
                <p:cNvSpPr txBox="1"/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01" name="TextBox 14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32258" r="-2258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1" name="Freeform 255"/>
          <p:cNvSpPr>
            <a:spLocks/>
          </p:cNvSpPr>
          <p:nvPr/>
        </p:nvSpPr>
        <p:spPr bwMode="auto">
          <a:xfrm>
            <a:off x="576860" y="4218803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4" name="Freeform 259"/>
          <p:cNvSpPr>
            <a:spLocks/>
          </p:cNvSpPr>
          <p:nvPr/>
        </p:nvSpPr>
        <p:spPr bwMode="auto">
          <a:xfrm>
            <a:off x="580208" y="5112364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3" name="Freeform 258"/>
          <p:cNvSpPr>
            <a:spLocks/>
          </p:cNvSpPr>
          <p:nvPr/>
        </p:nvSpPr>
        <p:spPr bwMode="auto">
          <a:xfrm>
            <a:off x="577376" y="5333302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2" name="Freeform 257"/>
          <p:cNvSpPr>
            <a:spLocks/>
          </p:cNvSpPr>
          <p:nvPr/>
        </p:nvSpPr>
        <p:spPr bwMode="auto">
          <a:xfrm>
            <a:off x="579956" y="554276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6" name="Oval 345"/>
              <p:cNvSpPr/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6" name="Oval 3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blipFill>
                <a:blip r:embed="rId22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7" name="Rectangle 336"/>
              <p:cNvSpPr/>
              <p:nvPr/>
            </p:nvSpPr>
            <p:spPr>
              <a:xfrm>
                <a:off x="3950347" y="1664245"/>
                <a:ext cx="548105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37" name="Rectangle 3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347" y="1664245"/>
                <a:ext cx="5481058" cy="43088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4" name="Rectangle 333"/>
          <p:cNvSpPr/>
          <p:nvPr/>
        </p:nvSpPr>
        <p:spPr>
          <a:xfrm>
            <a:off x="352183" y="1068130"/>
            <a:ext cx="8686798" cy="200291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35" name="Group 334"/>
          <p:cNvGrpSpPr/>
          <p:nvPr/>
        </p:nvGrpSpPr>
        <p:grpSpPr>
          <a:xfrm>
            <a:off x="875382" y="1599509"/>
            <a:ext cx="7415374" cy="1054599"/>
            <a:chOff x="875382" y="1423237"/>
            <a:chExt cx="7415374" cy="1054599"/>
          </a:xfrm>
        </p:grpSpPr>
        <p:sp>
          <p:nvSpPr>
            <p:cNvPr id="336" name="Rectangular Callout 335"/>
            <p:cNvSpPr/>
            <p:nvPr/>
          </p:nvSpPr>
          <p:spPr>
            <a:xfrm>
              <a:off x="875382" y="1423237"/>
              <a:ext cx="7415374" cy="1054599"/>
            </a:xfrm>
            <a:prstGeom prst="wedgeRectCallout">
              <a:avLst>
                <a:gd name="adj1" fmla="val -16417"/>
                <a:gd name="adj2" fmla="val -33773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>
                <a:defRPr/>
              </a:pPr>
              <a:endParaRPr lang="en-US" sz="2800" kern="0" dirty="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338" name="Rectangle 337"/>
            <p:cNvSpPr/>
            <p:nvPr/>
          </p:nvSpPr>
          <p:spPr>
            <a:xfrm>
              <a:off x="1666524" y="1464086"/>
              <a:ext cx="5811207" cy="5595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Goal:</a:t>
              </a:r>
            </a:p>
            <a:p>
              <a:pPr algn="ctr"/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Find inductive invariants automatically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Oval 347"/>
              <p:cNvSpPr/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8" name="Oval 3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blipFill>
                <a:blip r:embed="rId24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07631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" grpId="0" animBg="1"/>
      <p:bldP spid="18" grpId="0" animBg="1"/>
      <p:bldP spid="1348" grpId="0" build="p"/>
      <p:bldP spid="1355" grpId="0"/>
      <p:bldP spid="1360" grpId="0"/>
      <p:bldP spid="1361" grpId="0"/>
      <p:bldP spid="1362" grpId="0" animBg="1"/>
      <p:bldP spid="1363" grpId="0"/>
      <p:bldP spid="1399" grpId="0" animBg="1"/>
      <p:bldP spid="1400" grpId="0"/>
      <p:bldP spid="341" grpId="0" animBg="1"/>
      <p:bldP spid="344" grpId="0" animBg="1"/>
      <p:bldP spid="343" grpId="0" animBg="1"/>
      <p:bldP spid="342" grpId="0" animBg="1"/>
      <p:bldP spid="33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CDNF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</a:t>
                </a:r>
                <a:r>
                  <a:rPr lang="en-US" dirty="0">
                    <a:solidFill>
                      <a:srgbClr val="7030A0"/>
                    </a:solidFill>
                  </a:rPr>
                  <a:t>CDNF</a:t>
                </a:r>
                <a:r>
                  <a:rPr lang="en-US" dirty="0"/>
                  <a:t> model-based interpolation finds an invariant in</a:t>
                </a:r>
              </a:p>
              <a:p>
                <a:pPr marL="0" indent="0">
                  <a:buNone/>
                </a:pPr>
                <a:r>
                  <a:rPr lang="en-US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-BMC SAT queries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-fenced</a:t>
                </a:r>
                <a:r>
                  <a:rPr lang="en-US" dirty="0"/>
                  <a:t> invariant.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ular Callout 9"/>
          <p:cNvSpPr/>
          <p:nvPr/>
        </p:nvSpPr>
        <p:spPr>
          <a:xfrm>
            <a:off x="5165766" y="3026226"/>
            <a:ext cx="2970847" cy="1074771"/>
          </a:xfrm>
          <a:prstGeom prst="wedgeRectCallout">
            <a:avLst>
              <a:gd name="adj1" fmla="val -77499"/>
              <a:gd name="adj2" fmla="val -109910"/>
            </a:avLst>
          </a:prstGeom>
          <a:solidFill>
            <a:srgbClr val="DAC2EC"/>
          </a:solidFill>
          <a:ln>
            <a:solidFill>
              <a:srgbClr val="DAC2E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Efficient for Boolean decision trees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240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CDNF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</a:t>
                </a:r>
                <a:r>
                  <a:rPr lang="en-US" dirty="0">
                    <a:solidFill>
                      <a:srgbClr val="7030A0"/>
                    </a:solidFill>
                  </a:rPr>
                  <a:t>CDNF</a:t>
                </a:r>
                <a:r>
                  <a:rPr lang="en-US" dirty="0"/>
                  <a:t> model-based interpolation finds an invariant in</a:t>
                </a:r>
              </a:p>
              <a:p>
                <a:pPr marL="0" indent="0">
                  <a:buNone/>
                </a:pPr>
                <a:r>
                  <a:rPr lang="en-US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-BMC SAT queries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-fenced</a:t>
                </a:r>
                <a:r>
                  <a:rPr lang="en-US" dirty="0"/>
                  <a:t> invariant.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_)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5"/>
                <a:stretch>
                  <a:fillRect l="-1839" t="-268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400926" y="5073944"/>
                <a:ext cx="4572000" cy="80021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return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7030A0"/>
                        </a:solidFill>
                        <a:latin typeface="Consolas" panose="020B0609020204030204" pitchFamily="49" charset="0"/>
                      </a:rPr>
                      <m:t>BMC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m:t>(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m:t>)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800219"/>
              </a:xfrm>
              <a:prstGeom prst="rect">
                <a:avLst/>
              </a:prstGeom>
              <a:blipFill>
                <a:blip r:embed="rId6"/>
                <a:stretch>
                  <a:fillRect l="-1067" t="-5303" b="-15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2400926" y="4940323"/>
            <a:ext cx="4314788" cy="128778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532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This 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/>
              <p:cNvSpPr txBox="1">
                <a:spLocks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b="1" dirty="0">
                    <a:solidFill>
                      <a:srgbClr val="7030A0"/>
                    </a:solidFill>
                  </a:rPr>
                  <a:t>abstract interpretation</a:t>
                </a:r>
                <a:r>
                  <a:rPr lang="en-US" sz="3200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  <a:blipFill>
                <a:blip r:embed="rId2"/>
                <a:stretch>
                  <a:fillRect t="-12683" b="-1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Arrow 5"/>
          <p:cNvSpPr/>
          <p:nvPr/>
        </p:nvSpPr>
        <p:spPr>
          <a:xfrm rot="2450516">
            <a:off x="5793705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8037951">
            <a:off x="2010713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5057185" y="3088671"/>
            <a:ext cx="4086815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inference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CDNF invariants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1"/>
              <p:cNvSpPr txBox="1">
                <a:spLocks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b="1" dirty="0">
                    <a:solidFill>
                      <a:srgbClr val="7030A0"/>
                    </a:solidFill>
                  </a:rPr>
                  <a:t>Super-Efficient 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>
                    <a:solidFill>
                      <a:srgbClr val="7030A0"/>
                    </a:solidFill>
                  </a:rPr>
                  <a:t>inference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  <a:blipFill>
                <a:blip r:embed="rId3"/>
                <a:stretch>
                  <a:fillRect t="-17808"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827833" y="1404100"/>
            <a:ext cx="1376568" cy="596259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60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Monotone Formulas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70632" y="1249580"/>
            <a:ext cx="95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Def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1849869" y="1720810"/>
                <a:ext cx="5667212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800" dirty="0"/>
                  <a:t> has a DNF representation where </a:t>
                </a:r>
                <a:br>
                  <a:rPr lang="en-US" sz="2800" dirty="0"/>
                </a:br>
                <a:r>
                  <a:rPr lang="en-US" sz="2800" dirty="0"/>
                  <a:t>all variables appear </a:t>
                </a:r>
                <a:r>
                  <a:rPr lang="en-US" sz="2800" dirty="0">
                    <a:solidFill>
                      <a:srgbClr val="7030A0"/>
                    </a:solidFill>
                  </a:rPr>
                  <a:t>positively</a:t>
                </a:r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869" y="1720810"/>
                <a:ext cx="5667212" cy="954107"/>
              </a:xfrm>
              <a:prstGeom prst="rect">
                <a:avLst/>
              </a:prstGeom>
              <a:blipFill>
                <a:blip r:embed="rId5"/>
                <a:stretch>
                  <a:fillRect l="-2151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/>
          <p:cNvSpPr/>
          <p:nvPr/>
        </p:nvSpPr>
        <p:spPr>
          <a:xfrm>
            <a:off x="1694102" y="1239419"/>
            <a:ext cx="25097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is </a:t>
            </a:r>
            <a:r>
              <a:rPr lang="en-US" sz="2800" i="1" dirty="0"/>
              <a:t>monotone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ular Callout 35"/>
              <p:cNvSpPr/>
              <p:nvPr/>
            </p:nvSpPr>
            <p:spPr>
              <a:xfrm>
                <a:off x="1694102" y="3156308"/>
                <a:ext cx="5379114" cy="57827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⊨</m:t>
                      </m:r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⟹   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↦</m:t>
                          </m:r>
                          <m:r>
                            <a:rPr lang="en-US" sz="28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⊨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Rectangular Callout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102" y="3156308"/>
                <a:ext cx="5379114" cy="57827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69944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41" grpId="0"/>
      <p:bldP spid="42" grpId="0"/>
      <p:bldP spid="43" grpId="0"/>
      <p:bldP spid="3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ular Callout 16"/>
          <p:cNvSpPr/>
          <p:nvPr/>
        </p:nvSpPr>
        <p:spPr>
          <a:xfrm>
            <a:off x="317854" y="3063640"/>
            <a:ext cx="8540395" cy="3511971"/>
          </a:xfrm>
          <a:prstGeom prst="wedgeRectCallout">
            <a:avLst>
              <a:gd name="adj1" fmla="val -16417"/>
              <a:gd name="adj2" fmla="val -337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dirty="0"/>
                  <a:t>Monotone Formulas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70632" y="1249580"/>
            <a:ext cx="95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Def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565541" y="3679529"/>
                <a:ext cx="300665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00</m:t>
                    </m:r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00</m:t>
                    </m:r>
                  </m:oMath>
                </a14:m>
                <a:r>
                  <a:rPr lang="en-US" sz="2800" dirty="0">
                    <a:solidFill>
                      <a:srgbClr val="00B050"/>
                    </a:solidFill>
                  </a:rPr>
                  <a:t>-monotone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541" y="3679529"/>
                <a:ext cx="3006657" cy="523220"/>
              </a:xfrm>
              <a:prstGeom prst="rect">
                <a:avLst/>
              </a:prstGeom>
              <a:blipFill>
                <a:blip r:embed="rId6"/>
                <a:stretch>
                  <a:fillRect t="-11765" r="-2637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91932" y="3094605"/>
                <a:ext cx="21364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32" y="3094605"/>
                <a:ext cx="213648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275397" y="5352028"/>
                <a:ext cx="35869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800" dirty="0">
                    <a:solidFill>
                      <a:srgbClr val="FF0000"/>
                    </a:solidFill>
                  </a:rPr>
                  <a:t>not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00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00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-monotone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5397" y="5352028"/>
                <a:ext cx="3586944" cy="523220"/>
              </a:xfrm>
              <a:prstGeom prst="rect">
                <a:avLst/>
              </a:prstGeom>
              <a:blipFill>
                <a:blip r:embed="rId8"/>
                <a:stretch>
                  <a:fillRect l="-3396" t="-11628" r="-2037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849869" y="1720810"/>
                <a:ext cx="6367856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800" dirty="0"/>
                  <a:t> has a DNF representation where </a:t>
                </a:r>
                <a:br>
                  <a:rPr lang="en-US" sz="2800" dirty="0"/>
                </a:br>
                <a:r>
                  <a:rPr lang="en-US" sz="2800" dirty="0"/>
                  <a:t>all variables are in polarity</a:t>
                </a:r>
                <a:r>
                  <a:rPr lang="en-US" sz="2800" i="1" dirty="0">
                    <a:latin typeface="Cambria Math" panose="02040503050406030204" pitchFamily="18" charset="0"/>
                  </a:rPr>
                  <a:t> </a:t>
                </a:r>
                <a:r>
                  <a:rPr lang="en-US" sz="2800" dirty="0">
                    <a:solidFill>
                      <a:srgbClr val="7030A0"/>
                    </a:solidFill>
                    <a:latin typeface="Cambria Math" panose="02040503050406030204" pitchFamily="18" charset="0"/>
                  </a:rPr>
                  <a:t>opposite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869" y="1720810"/>
                <a:ext cx="6367856" cy="954107"/>
              </a:xfrm>
              <a:prstGeom prst="rect">
                <a:avLst/>
              </a:prstGeom>
              <a:blipFill>
                <a:blip r:embed="rId9"/>
                <a:stretch>
                  <a:fillRect l="-1914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</a:rPr>
                  <a:t>-</a:t>
                </a:r>
                <a:r>
                  <a:rPr lang="en-US" sz="2800" i="1" dirty="0"/>
                  <a:t>monotone</a:t>
                </a:r>
                <a:endParaRPr lang="en-US" sz="28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  <a:blipFill>
                <a:blip r:embed="rId10"/>
                <a:stretch>
                  <a:fillRect l="-5097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over"/>
          <p:cNvSpPr/>
          <p:nvPr/>
        </p:nvSpPr>
        <p:spPr>
          <a:xfrm>
            <a:off x="3252555" y="4975697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ver"/>
          <p:cNvSpPr/>
          <p:nvPr/>
        </p:nvSpPr>
        <p:spPr>
          <a:xfrm>
            <a:off x="3315017" y="3793743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ver"/>
          <p:cNvSpPr/>
          <p:nvPr/>
        </p:nvSpPr>
        <p:spPr>
          <a:xfrm>
            <a:off x="1639010" y="3773885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ver"/>
          <p:cNvSpPr/>
          <p:nvPr/>
        </p:nvSpPr>
        <p:spPr>
          <a:xfrm>
            <a:off x="5101344" y="3793743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18305" y="3719443"/>
                <a:ext cx="509972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)∨(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05" y="3719443"/>
                <a:ext cx="5099729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90230" y="4914144"/>
                <a:ext cx="509972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)∨(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30" y="4914144"/>
                <a:ext cx="5099729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9848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2" grpId="0"/>
      <p:bldP spid="21" grpId="0"/>
      <p:bldP spid="23" grpId="0" animBg="1"/>
      <p:bldP spid="25" grpId="0" animBg="1"/>
      <p:bldP spid="27" grpId="0" animBg="1"/>
      <p:bldP spid="32" grpId="0" animBg="1"/>
      <p:bldP spid="34" grpId="0"/>
      <p:bldP spid="3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ular Callout 16"/>
          <p:cNvSpPr/>
          <p:nvPr/>
        </p:nvSpPr>
        <p:spPr>
          <a:xfrm>
            <a:off x="317854" y="3063640"/>
            <a:ext cx="8540395" cy="3511971"/>
          </a:xfrm>
          <a:prstGeom prst="wedgeRectCallout">
            <a:avLst>
              <a:gd name="adj1" fmla="val -16417"/>
              <a:gd name="adj2" fmla="val -337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dirty="0"/>
                  <a:t>Monotone Formulas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70632" y="1249580"/>
            <a:ext cx="95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Def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580771" y="4914144"/>
                <a:ext cx="300665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00</m:t>
                    </m:r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US" sz="2800" dirty="0">
                    <a:solidFill>
                      <a:srgbClr val="00B050"/>
                    </a:solidFill>
                  </a:rPr>
                  <a:t>-monotone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771" y="4914144"/>
                <a:ext cx="3006657" cy="523220"/>
              </a:xfrm>
              <a:prstGeom prst="rect">
                <a:avLst/>
              </a:prstGeom>
              <a:blipFill>
                <a:blip r:embed="rId6"/>
                <a:stretch>
                  <a:fillRect t="-10465" r="-2632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91932" y="3094605"/>
                <a:ext cx="21364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32" y="3094605"/>
                <a:ext cx="213648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196613" y="4196563"/>
                <a:ext cx="35869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800" dirty="0">
                    <a:solidFill>
                      <a:srgbClr val="FF0000"/>
                    </a:solidFill>
                  </a:rPr>
                  <a:t>not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00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-monotone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613" y="4196563"/>
                <a:ext cx="3586944" cy="523220"/>
              </a:xfrm>
              <a:prstGeom prst="rect">
                <a:avLst/>
              </a:prstGeom>
              <a:blipFill>
                <a:blip r:embed="rId8"/>
                <a:stretch>
                  <a:fillRect l="-3396" t="-10465" r="-2037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849869" y="1720810"/>
                <a:ext cx="6367856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800" dirty="0"/>
                  <a:t> has a DNF representation where </a:t>
                </a:r>
                <a:br>
                  <a:rPr lang="en-US" sz="2800" dirty="0"/>
                </a:br>
                <a:r>
                  <a:rPr lang="en-US" sz="2800" dirty="0"/>
                  <a:t>all variables are in polarity</a:t>
                </a:r>
                <a:r>
                  <a:rPr lang="en-US" sz="2800" i="1" dirty="0">
                    <a:latin typeface="Cambria Math" panose="02040503050406030204" pitchFamily="18" charset="0"/>
                  </a:rPr>
                  <a:t> </a:t>
                </a:r>
                <a:r>
                  <a:rPr lang="en-US" sz="2800" dirty="0">
                    <a:solidFill>
                      <a:srgbClr val="7030A0"/>
                    </a:solidFill>
                    <a:latin typeface="Cambria Math" panose="02040503050406030204" pitchFamily="18" charset="0"/>
                  </a:rPr>
                  <a:t>opposite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869" y="1720810"/>
                <a:ext cx="6367856" cy="954107"/>
              </a:xfrm>
              <a:prstGeom prst="rect">
                <a:avLst/>
              </a:prstGeom>
              <a:blipFill>
                <a:blip r:embed="rId9"/>
                <a:stretch>
                  <a:fillRect l="-1914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</a:rPr>
                  <a:t>-</a:t>
                </a:r>
                <a:r>
                  <a:rPr lang="en-US" sz="2800" i="1" dirty="0"/>
                  <a:t>monotone</a:t>
                </a:r>
                <a:endParaRPr lang="en-US" sz="28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  <a:blipFill>
                <a:blip r:embed="rId10"/>
                <a:stretch>
                  <a:fillRect l="-5097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over"/>
          <p:cNvSpPr/>
          <p:nvPr/>
        </p:nvSpPr>
        <p:spPr>
          <a:xfrm>
            <a:off x="3300055" y="3776299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ver"/>
          <p:cNvSpPr/>
          <p:nvPr/>
        </p:nvSpPr>
        <p:spPr>
          <a:xfrm>
            <a:off x="3267517" y="4981279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ver"/>
          <p:cNvSpPr/>
          <p:nvPr/>
        </p:nvSpPr>
        <p:spPr>
          <a:xfrm>
            <a:off x="1615260" y="4973292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ver"/>
          <p:cNvSpPr/>
          <p:nvPr/>
        </p:nvSpPr>
        <p:spPr>
          <a:xfrm>
            <a:off x="5101344" y="4981273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18305" y="3719443"/>
                <a:ext cx="509972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)∨(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05" y="3719443"/>
                <a:ext cx="5099729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90230" y="4914144"/>
                <a:ext cx="509972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)∨(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30" y="4914144"/>
                <a:ext cx="5099729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87591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21" grpId="0"/>
      <p:bldP spid="23" grpId="0" animBg="1"/>
      <p:bldP spid="25" grpId="0" animBg="1"/>
      <p:bldP spid="27" grpId="0" animBg="1"/>
      <p:bldP spid="3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dirty="0"/>
                  <a:t>Monotone Formulas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70632" y="1249580"/>
            <a:ext cx="95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Def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1849868" y="1720810"/>
                <a:ext cx="634410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800" dirty="0"/>
                  <a:t> has a DNF representation where </a:t>
                </a:r>
                <a:br>
                  <a:rPr lang="en-US" sz="2800" dirty="0"/>
                </a:br>
                <a:r>
                  <a:rPr lang="en-US" sz="2800" dirty="0"/>
                  <a:t>all variables are in polarity</a:t>
                </a:r>
                <a:r>
                  <a:rPr lang="en-US" sz="2800" i="1" dirty="0">
                    <a:latin typeface="Cambria Math" panose="02040503050406030204" pitchFamily="18" charset="0"/>
                  </a:rPr>
                  <a:t> </a:t>
                </a:r>
                <a:r>
                  <a:rPr lang="en-US" sz="2800" dirty="0">
                    <a:solidFill>
                      <a:srgbClr val="7030A0"/>
                    </a:solidFill>
                    <a:latin typeface="Cambria Math" panose="02040503050406030204" pitchFamily="18" charset="0"/>
                  </a:rPr>
                  <a:t>opposite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868" y="1720810"/>
                <a:ext cx="6344105" cy="954107"/>
              </a:xfrm>
              <a:prstGeom prst="rect">
                <a:avLst/>
              </a:prstGeom>
              <a:blipFill>
                <a:blip r:embed="rId6"/>
                <a:stretch>
                  <a:fillRect l="-1921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</a:rPr>
                  <a:t>-</a:t>
                </a:r>
                <a:r>
                  <a:rPr lang="en-US" sz="2800" i="1" dirty="0"/>
                  <a:t>monotone</a:t>
                </a:r>
                <a:endParaRPr lang="en-US" sz="2800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  <a:blipFill>
                <a:blip r:embed="rId15"/>
                <a:stretch>
                  <a:fillRect l="-5097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ular Callout 27"/>
              <p:cNvSpPr/>
              <p:nvPr/>
            </p:nvSpPr>
            <p:spPr>
              <a:xfrm>
                <a:off x="1875704" y="3170059"/>
                <a:ext cx="5379114" cy="57827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⊨</m:t>
                      </m:r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⟹   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↦</m:t>
                          </m:r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¬</m:t>
                          </m:r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d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⊨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Rectangular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5704" y="3170059"/>
                <a:ext cx="5379114" cy="57827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9876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ular Callout 10"/>
          <p:cNvSpPr/>
          <p:nvPr/>
        </p:nvSpPr>
        <p:spPr>
          <a:xfrm>
            <a:off x="305978" y="3137442"/>
            <a:ext cx="8540395" cy="1573449"/>
          </a:xfrm>
          <a:prstGeom prst="wedgeRectCallout">
            <a:avLst>
              <a:gd name="adj1" fmla="val -16417"/>
              <a:gd name="adj2" fmla="val -337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/>
              <a:t>Monotonization</a:t>
            </a:r>
            <a:endParaRPr lang="en-US" dirty="0"/>
          </a:p>
        </p:txBody>
      </p:sp>
      <p:sp>
        <p:nvSpPr>
          <p:cNvPr id="23" name="cover"/>
          <p:cNvSpPr/>
          <p:nvPr/>
        </p:nvSpPr>
        <p:spPr>
          <a:xfrm>
            <a:off x="1104406" y="4166481"/>
            <a:ext cx="498764" cy="266225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ver"/>
          <p:cNvSpPr/>
          <p:nvPr/>
        </p:nvSpPr>
        <p:spPr>
          <a:xfrm>
            <a:off x="5693215" y="3354904"/>
            <a:ext cx="363201" cy="321980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ver"/>
          <p:cNvSpPr/>
          <p:nvPr/>
        </p:nvSpPr>
        <p:spPr>
          <a:xfrm>
            <a:off x="7079088" y="3354880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over"/>
          <p:cNvSpPr/>
          <p:nvPr/>
        </p:nvSpPr>
        <p:spPr>
          <a:xfrm>
            <a:off x="5159787" y="3357084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1250910" y="1171785"/>
                <a:ext cx="6848061" cy="22848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/>
                  <a:t>Given a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and a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least (w.r.t.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)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-monotone,</a:t>
                </a:r>
              </a:p>
              <a:p>
                <a:pPr marL="0" indent="0">
                  <a:buNone/>
                </a:pPr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910" y="1171785"/>
                <a:ext cx="6848061" cy="2284814"/>
              </a:xfrm>
              <a:prstGeom prst="rect">
                <a:avLst/>
              </a:prstGeom>
              <a:blipFill>
                <a:blip r:embed="rId4"/>
                <a:stretch>
                  <a:fillRect l="-1779" t="-4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77353" y="3244643"/>
            <a:ext cx="745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Example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35312" y="3243065"/>
                <a:ext cx="656037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∧…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312" y="3243065"/>
                <a:ext cx="656037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70098" y="3928349"/>
                <a:ext cx="209147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01</m:t>
                          </m:r>
                        </m:sub>
                      </m:sSub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):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98" y="3928349"/>
                <a:ext cx="209147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928871" y="3253556"/>
                <a:ext cx="61952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71" y="3253556"/>
                <a:ext cx="61952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360917" y="3909487"/>
                <a:ext cx="656037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∧…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r>
                            <a:rPr lang="en-US" sz="28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917" y="3909487"/>
                <a:ext cx="656037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937679" y="4887402"/>
                <a:ext cx="7453702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 (</a:t>
                </a:r>
                <a:r>
                  <a:rPr lang="en-US" dirty="0" err="1"/>
                  <a:t>Bshouty</a:t>
                </a:r>
                <a:r>
                  <a:rPr lang="en-US" dirty="0"/>
                  <a:t>). A DNF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  <a:r>
                  <a:rPr lang="en-US" dirty="0"/>
                  <a:t>can be obtained from a DNF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  <a:r>
                  <a:rPr lang="en-US" dirty="0"/>
                  <a:t>by deleting the literals that agree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679" y="4887402"/>
                <a:ext cx="7453702" cy="1641170"/>
              </a:xfrm>
              <a:prstGeom prst="rect">
                <a:avLst/>
              </a:prstGeom>
              <a:blipFill>
                <a:blip r:embed="rId9"/>
                <a:stretch>
                  <a:fillRect l="-1717" t="-6320" r="-1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0831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 animBg="1"/>
      <p:bldP spid="22" grpId="0" animBg="1"/>
      <p:bldP spid="21" grpId="0" animBg="1"/>
      <p:bldP spid="20" grpId="0" animBg="1"/>
      <p:bldP spid="9" grpId="0"/>
      <p:bldP spid="12" grpId="0"/>
      <p:bldP spid="13" grpId="0"/>
      <p:bldP spid="16" grpId="0"/>
      <p:bldP spid="18" grpId="0"/>
      <p:bldP spid="19" grpId="0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The Monotone Theory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1"/>
              <p:cNvSpPr txBox="1">
                <a:spLocks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r>
                  <a:rPr lang="en-US" sz="3200" dirty="0">
                    <a:solidFill>
                      <a:srgbClr val="7030A0"/>
                    </a:solidFill>
                  </a:rPr>
                  <a:t> 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/>
                  <a:t>learning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3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  <a:blipFill>
                <a:blip r:embed="rId4"/>
                <a:stretch>
                  <a:fillRect t="-17808"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Content Placeholder 1"/>
          <p:cNvSpPr txBox="1">
            <a:spLocks/>
          </p:cNvSpPr>
          <p:nvPr/>
        </p:nvSpPr>
        <p:spPr>
          <a:xfrm>
            <a:off x="2500384" y="3360185"/>
            <a:ext cx="4086815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dirty="0"/>
              <a:t>learning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CDNF formulas</a:t>
            </a:r>
          </a:p>
        </p:txBody>
      </p:sp>
      <p:sp>
        <p:nvSpPr>
          <p:cNvPr id="35" name="Right Arrow 34"/>
          <p:cNvSpPr/>
          <p:nvPr/>
        </p:nvSpPr>
        <p:spPr>
          <a:xfrm rot="5400000">
            <a:off x="3841040" y="2587126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ular Callout 35"/>
              <p:cNvSpPr/>
              <p:nvPr/>
            </p:nvSpPr>
            <p:spPr>
              <a:xfrm>
                <a:off x="2266286" y="4736168"/>
                <a:ext cx="4597950" cy="795105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𝜓</m:t>
                      </m:r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≡</m:t>
                      </m:r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ℳ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𝜓</m:t>
                          </m:r>
                        </m:e>
                      </m:d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∧…∧</m:t>
                      </m:r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ℳ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𝑚</m:t>
                              </m:r>
                            </m:sub>
                          </m:sSub>
                        </m:sub>
                      </m:sSub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(</m:t>
                      </m:r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𝜓</m:t>
                      </m:r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)</m:t>
                      </m:r>
                    </m:oMath>
                  </m:oMathPara>
                </a14:m>
                <a:endParaRPr lang="en-US" sz="28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6" name="Rectangular Callout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286" y="4736168"/>
                <a:ext cx="4597950" cy="795105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81322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This Work</a:t>
            </a:r>
          </a:p>
        </p:txBody>
      </p:sp>
      <p:sp>
        <p:nvSpPr>
          <p:cNvPr id="3" name="Right Arrow 2"/>
          <p:cNvSpPr/>
          <p:nvPr/>
        </p:nvSpPr>
        <p:spPr>
          <a:xfrm rot="5400000">
            <a:off x="3841040" y="2587126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ular Callout 10"/>
              <p:cNvSpPr/>
              <p:nvPr/>
            </p:nvSpPr>
            <p:spPr>
              <a:xfrm>
                <a:off x="2266286" y="4736168"/>
                <a:ext cx="4597950" cy="795105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∗</m:t>
                          </m:r>
                        </m:sup>
                      </m:sSup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≡</m:t>
                      </m:r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ℳ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pPr>
                            <m:e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𝐼</m:t>
                              </m:r>
                            </m:e>
                            <m:sup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∧…∧</m:t>
                      </m:r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ℳ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𝑚</m:t>
                              </m:r>
                            </m:sub>
                          </m:sSub>
                        </m:sub>
                      </m:sSub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(</m:t>
                      </m:r>
                      <m:sSup>
                        <m:sSup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∗</m:t>
                          </m:r>
                        </m:sup>
                      </m:sSup>
                      <m:r>
                        <a:rPr lang="en-US" sz="2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)</m:t>
                      </m:r>
                    </m:oMath>
                  </m:oMathPara>
                </a14:m>
                <a:endParaRPr lang="en-US" sz="28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11" name="Rectangular Callout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286" y="4736168"/>
                <a:ext cx="4597950" cy="795105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"/>
              <p:cNvSpPr txBox="1">
                <a:spLocks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r>
                  <a:rPr lang="en-US" sz="3200" dirty="0">
                    <a:solidFill>
                      <a:srgbClr val="7030A0"/>
                    </a:solidFill>
                  </a:rPr>
                  <a:t> 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>
                    <a:solidFill>
                      <a:srgbClr val="7030A0"/>
                    </a:solidFill>
                  </a:rPr>
                  <a:t>inference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  <a:blipFill>
                <a:blip r:embed="rId6"/>
                <a:stretch>
                  <a:fillRect t="-17808"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528" y="2285999"/>
            <a:ext cx="1559233" cy="821196"/>
          </a:xfrm>
          <a:prstGeom prst="rect">
            <a:avLst/>
          </a:prstGeom>
        </p:spPr>
      </p:pic>
      <p:sp>
        <p:nvSpPr>
          <p:cNvPr id="16" name="Content Placeholder 1"/>
          <p:cNvSpPr txBox="1">
            <a:spLocks/>
          </p:cNvSpPr>
          <p:nvPr/>
        </p:nvSpPr>
        <p:spPr>
          <a:xfrm>
            <a:off x="2500384" y="3360185"/>
            <a:ext cx="4086815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inference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CDNF invariants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1917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Learning and Invariant Inference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5504826" y="1789365"/>
            <a:ext cx="2426747" cy="2464763"/>
            <a:chOff x="1099520" y="2070011"/>
            <a:chExt cx="2426747" cy="2464763"/>
          </a:xfrm>
        </p:grpSpPr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75" name="Content Placeholder 1"/>
          <p:cNvSpPr txBox="1">
            <a:spLocks/>
          </p:cNvSpPr>
          <p:nvPr/>
        </p:nvSpPr>
        <p:spPr>
          <a:xfrm>
            <a:off x="5504826" y="4493954"/>
            <a:ext cx="2457382" cy="8931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theory</a:t>
            </a:r>
            <a:br>
              <a:rPr lang="en-US" sz="3200" dirty="0"/>
            </a:br>
            <a:r>
              <a:rPr lang="en-US" sz="3200" dirty="0"/>
              <a:t>&amp; algorithms</a:t>
            </a:r>
          </a:p>
        </p:txBody>
      </p:sp>
      <p:sp>
        <p:nvSpPr>
          <p:cNvPr id="276" name="Content Placeholder 1"/>
          <p:cNvSpPr txBox="1">
            <a:spLocks/>
          </p:cNvSpPr>
          <p:nvPr/>
        </p:nvSpPr>
        <p:spPr>
          <a:xfrm>
            <a:off x="1188542" y="4493954"/>
            <a:ext cx="2457382" cy="8931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theory</a:t>
            </a:r>
            <a:br>
              <a:rPr lang="en-US" sz="3200" dirty="0"/>
            </a:br>
            <a:r>
              <a:rPr lang="en-US" sz="3200" dirty="0"/>
              <a:t>&amp; algorithms</a:t>
            </a:r>
          </a:p>
        </p:txBody>
      </p:sp>
      <p:sp>
        <p:nvSpPr>
          <p:cNvPr id="278" name="Left Arrow 277"/>
          <p:cNvSpPr/>
          <p:nvPr/>
        </p:nvSpPr>
        <p:spPr>
          <a:xfrm>
            <a:off x="4348086" y="4646087"/>
            <a:ext cx="779841" cy="384343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Content Placeholder 1"/>
          <p:cNvSpPr txBox="1">
            <a:spLocks/>
          </p:cNvSpPr>
          <p:nvPr/>
        </p:nvSpPr>
        <p:spPr>
          <a:xfrm>
            <a:off x="4664489" y="1229098"/>
            <a:ext cx="4086815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Exact Concept Learning</a:t>
            </a:r>
          </a:p>
        </p:txBody>
      </p:sp>
      <p:sp>
        <p:nvSpPr>
          <p:cNvPr id="280" name="Content Placeholder 1"/>
          <p:cNvSpPr txBox="1">
            <a:spLocks/>
          </p:cNvSpPr>
          <p:nvPr/>
        </p:nvSpPr>
        <p:spPr>
          <a:xfrm>
            <a:off x="645742" y="126472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  <a:br>
              <a:rPr lang="en-US" sz="3200" dirty="0"/>
            </a:br>
            <a:endParaRPr lang="en-US" sz="3200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555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/>
      <p:bldP spid="276" grpId="0"/>
      <p:bldP spid="27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CDNF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</a:t>
                </a:r>
                <a:r>
                  <a:rPr lang="en-US" dirty="0">
                    <a:solidFill>
                      <a:srgbClr val="7030A0"/>
                    </a:solidFill>
                  </a:rPr>
                  <a:t>CDNF</a:t>
                </a:r>
                <a:r>
                  <a:rPr lang="en-US" dirty="0"/>
                  <a:t> model-based interpolation finds an invariant in</a:t>
                </a:r>
              </a:p>
              <a:p>
                <a:pPr marL="0" indent="0">
                  <a:buNone/>
                </a:pPr>
                <a:r>
                  <a:rPr lang="en-US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-BMC SAT queries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-fenced</a:t>
                </a:r>
                <a:r>
                  <a:rPr lang="en-US" dirty="0"/>
                  <a:t> invariant.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_)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5"/>
                <a:stretch>
                  <a:fillRect l="-1839" t="-268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400926" y="5073944"/>
                <a:ext cx="4572000" cy="80021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return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7030A0"/>
                        </a:solidFill>
                        <a:latin typeface="Consolas" panose="020B0609020204030204" pitchFamily="49" charset="0"/>
                      </a:rPr>
                      <m:t>BMC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m:t>(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m:t>)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800219"/>
              </a:xfrm>
              <a:prstGeom prst="rect">
                <a:avLst/>
              </a:prstGeom>
              <a:blipFill>
                <a:blip r:embed="rId6"/>
                <a:stretch>
                  <a:fillRect l="-1067" t="-5303" b="-15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2400926" y="4940323"/>
            <a:ext cx="4314788" cy="128778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99619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444379" y="1769831"/>
            <a:ext cx="1032712" cy="622443"/>
          </a:xfrm>
          <a:prstGeom prst="ellipse">
            <a:avLst/>
          </a:prstGeom>
          <a:solidFill>
            <a:srgbClr val="FFD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Proof Idea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</a:t>
                </a:r>
                <a:r>
                  <a:rPr lang="en-US" dirty="0">
                    <a:solidFill>
                      <a:srgbClr val="7030A0"/>
                    </a:solidFill>
                  </a:rPr>
                  <a:t>CDNF</a:t>
                </a:r>
                <a:r>
                  <a:rPr lang="en-US" dirty="0"/>
                  <a:t> model-based interpolation finds an invariant in</a:t>
                </a:r>
              </a:p>
              <a:p>
                <a:pPr marL="0" indent="0">
                  <a:buNone/>
                </a:pPr>
                <a:r>
                  <a:rPr lang="en-US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-BMC SAT queries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-fenced</a:t>
                </a:r>
                <a:r>
                  <a:rPr lang="en-US" dirty="0"/>
                  <a:t> invariant.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5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Rectangle 280"/>
              <p:cNvSpPr/>
              <p:nvPr/>
            </p:nvSpPr>
            <p:spPr>
              <a:xfrm>
                <a:off x="2955064" y="3922927"/>
                <a:ext cx="187653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sub>
                      </m:sSub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1" name="Rectangle 2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064" y="3922927"/>
                <a:ext cx="187653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2" name="Rectangle 281"/>
              <p:cNvSpPr/>
              <p:nvPr/>
            </p:nvSpPr>
            <p:spPr>
              <a:xfrm>
                <a:off x="3287019" y="2938042"/>
                <a:ext cx="33849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sub>
                      </m:sSub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7030A0"/>
                          </a:solidFill>
                          <a:latin typeface="Consolas" panose="020B0609020204030204" pitchFamily="49" charset="0"/>
                        </a:rPr>
                        <m:t>BMC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44546A"/>
                          </a:solidFill>
                          <a:latin typeface="Consolas" panose="020B0609020204030204" pitchFamily="49" charset="0"/>
                        </a:rPr>
                        <m:t>(</m:t>
                      </m:r>
                      <m:r>
                        <a:rPr lang="en-US" sz="28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8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8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44546A"/>
                          </a:solidFill>
                          <a:latin typeface="Consolas" panose="020B0609020204030204" pitchFamily="49" charset="0"/>
                        </a:rPr>
                        <m:t>)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2" name="Rectangle 2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019" y="2938042"/>
                <a:ext cx="338496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Rectangular Callout 283"/>
              <p:cNvSpPr/>
              <p:nvPr/>
            </p:nvSpPr>
            <p:spPr>
              <a:xfrm>
                <a:off x="2586067" y="4553391"/>
                <a:ext cx="4250277" cy="616832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𝐼</m:t>
                          </m:r>
                        </m:e>
                        <m:sup>
                          <m: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∗</m:t>
                          </m:r>
                        </m:sup>
                      </m:sSup>
                      <m:r>
                        <a:rPr lang="en-US" sz="26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≡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ℳ</m:t>
                          </m:r>
                        </m:e>
                        <m:sub>
                          <m:sSub>
                            <m:sSubPr>
                              <m:ctrlPr>
                                <a:rPr lang="en-US" sz="26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sz="26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6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pPr>
                            <m:e>
                              <m:r>
                                <a:rPr lang="en-US" sz="26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𝐼</m:t>
                              </m:r>
                            </m:e>
                            <m:sup>
                              <m:r>
                                <a:rPr lang="en-US" sz="26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sz="26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∧…∧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ℳ</m:t>
                          </m:r>
                        </m:e>
                        <m:sub>
                          <m:sSub>
                            <m:sSubPr>
                              <m:ctrlPr>
                                <a:rPr lang="en-US" sz="26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sz="26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600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𝑚</m:t>
                              </m:r>
                            </m:sub>
                          </m:sSub>
                        </m:sub>
                      </m:sSub>
                      <m:r>
                        <a:rPr lang="en-US" sz="26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(</m:t>
                      </m:r>
                      <m:sSup>
                        <m:sSupPr>
                          <m:ctrlP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𝐼</m:t>
                          </m:r>
                        </m:e>
                        <m:sup>
                          <m:r>
                            <a:rPr lang="en-US" sz="26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∗</m:t>
                          </m:r>
                        </m:sup>
                      </m:sSup>
                      <m:r>
                        <a:rPr lang="en-US" sz="26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)</m:t>
                      </m:r>
                    </m:oMath>
                  </m:oMathPara>
                </a14:m>
                <a:endParaRPr lang="en-US" sz="26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84" name="Rectangular Callout 2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067" y="4553391"/>
                <a:ext cx="4250277" cy="616832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8" name="Rectangle 287"/>
              <p:cNvSpPr/>
              <p:nvPr/>
            </p:nvSpPr>
            <p:spPr>
              <a:xfrm>
                <a:off x="1203037" y="3461262"/>
                <a:ext cx="31131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u="sng" dirty="0"/>
                  <a:t>Claim</a:t>
                </a:r>
                <a:r>
                  <a:rPr lang="en-US" sz="2400" dirty="0"/>
                  <a:t>.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/>
                  <a:t>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/>
                  <a:t>-fenced, </a:t>
                </a:r>
              </a:p>
            </p:txBody>
          </p:sp>
        </mc:Choice>
        <mc:Fallback xmlns="">
          <p:sp>
            <p:nvSpPr>
              <p:cNvPr id="288" name="Rectangle 2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037" y="3461262"/>
                <a:ext cx="3113160" cy="461665"/>
              </a:xfrm>
              <a:prstGeom prst="rect">
                <a:avLst/>
              </a:prstGeom>
              <a:blipFill>
                <a:blip r:embed="rId10"/>
                <a:stretch>
                  <a:fillRect l="-2935" t="-10526" r="-1957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49324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1" grpId="0"/>
      <p:bldP spid="282" grpId="0"/>
      <p:bldP spid="284" grpId="0" animBg="1"/>
      <p:bldP spid="28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2444379" y="1769831"/>
            <a:ext cx="1032712" cy="622443"/>
          </a:xfrm>
          <a:prstGeom prst="ellipse">
            <a:avLst/>
          </a:prstGeom>
          <a:solidFill>
            <a:srgbClr val="FFD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Super-Efficient </a:t>
            </a:r>
            <a:r>
              <a:rPr lang="en-US" dirty="0" err="1"/>
              <a:t>Monotonization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</a:t>
                </a:r>
                <a:r>
                  <a:rPr lang="en-US" dirty="0">
                    <a:solidFill>
                      <a:srgbClr val="7030A0"/>
                    </a:solidFill>
                  </a:rPr>
                  <a:t>CDNF</a:t>
                </a:r>
                <a:r>
                  <a:rPr lang="en-US" dirty="0"/>
                  <a:t> model-based interpolation finds an invariant in</a:t>
                </a:r>
              </a:p>
              <a:p>
                <a:pPr marL="0" indent="0">
                  <a:buNone/>
                </a:pPr>
                <a:r>
                  <a:rPr lang="en-US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-BMC SAT queries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-fenced</a:t>
                </a:r>
                <a:r>
                  <a:rPr lang="en-US" dirty="0"/>
                  <a:t> invariant.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_)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5"/>
                <a:stretch>
                  <a:fillRect l="-1839" t="-268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400926" y="5073944"/>
                <a:ext cx="4572000" cy="80021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return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7030A0"/>
                        </a:solidFill>
                        <a:latin typeface="Consolas" panose="020B0609020204030204" pitchFamily="49" charset="0"/>
                      </a:rPr>
                      <m:t>BMC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m:t>(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m:t>)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800219"/>
              </a:xfrm>
              <a:prstGeom prst="rect">
                <a:avLst/>
              </a:prstGeom>
              <a:blipFill>
                <a:blip r:embed="rId6"/>
                <a:stretch>
                  <a:fillRect l="-1067" t="-5303" b="-15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545793" y="3236325"/>
            <a:ext cx="8686798" cy="221725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ular Callout 12"/>
              <p:cNvSpPr/>
              <p:nvPr/>
            </p:nvSpPr>
            <p:spPr>
              <a:xfrm>
                <a:off x="2062396" y="3736635"/>
                <a:ext cx="5012188" cy="1524134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:r>
                  <a:rPr lang="en-US" sz="2800" kern="0" dirty="0">
                    <a:solidFill>
                      <a:schemeClr val="tx1"/>
                    </a:solidFill>
                    <a:cs typeface="Arial"/>
                  </a:rPr>
                  <a:t>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ℳ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𝜎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/>
                      </a:rPr>
                      <m:t>𝜓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/>
                      </a:rPr>
                      <m:t>)</m:t>
                    </m:r>
                  </m:oMath>
                </a14:m>
                <a:r>
                  <a:rPr lang="en-US" sz="2800" b="0" i="1" kern="0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/>
                  </a:rPr>
                  <a:t> </a:t>
                </a:r>
                <a:r>
                  <a:rPr lang="en-US" sz="2800" kern="0" dirty="0">
                    <a:solidFill>
                      <a:schemeClr val="tx1"/>
                    </a:solidFill>
                    <a:cs typeface="Arial"/>
                  </a:rPr>
                  <a:t>in</a:t>
                </a:r>
                <a:br>
                  <a:rPr lang="en-US" sz="2800" b="0" i="1" kern="0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/>
                  </a:rPr>
                </a:b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/>
                      </a:rPr>
                      <m:t>𝒪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/>
                      </a:rPr>
                      <m:t>(</m:t>
                    </m:r>
                    <m:sSup>
                      <m:sSupPr>
                        <m:ctrlP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𝑛</m:t>
                        </m:r>
                      </m:e>
                      <m:sup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kern="0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kern="0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sz="2800" b="0" i="1" kern="0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𝜎</m:t>
                                </m:r>
                              </m:sub>
                            </m:sSub>
                            <m:r>
                              <a:rPr lang="en-US" sz="2800" b="0" i="1" kern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(</m:t>
                            </m:r>
                            <m:r>
                              <a:rPr lang="en-US" sz="2800" b="0" i="1" kern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𝜓</m:t>
                            </m:r>
                            <m:r>
                              <a:rPr lang="en-US" sz="2800" b="0" i="1" kern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)</m:t>
                            </m:r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dnf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/>
                      </a:rPr>
                      <m:t>)</m:t>
                    </m:r>
                  </m:oMath>
                </a14:m>
                <a:r>
                  <a:rPr lang="en-US" sz="2800" kern="0" dirty="0">
                    <a:solidFill>
                      <a:schemeClr val="tx1"/>
                    </a:solidFill>
                    <a:cs typeface="Arial"/>
                  </a:rPr>
                  <a:t> </a:t>
                </a:r>
                <a:br>
                  <a:rPr lang="en-US" sz="2800" kern="0" dirty="0">
                    <a:solidFill>
                      <a:schemeClr val="tx1"/>
                    </a:solidFill>
                    <a:cs typeface="Arial"/>
                  </a:rPr>
                </a:br>
                <a:r>
                  <a:rPr lang="en-US" sz="2800" kern="0" dirty="0">
                    <a:solidFill>
                      <a:schemeClr val="tx1"/>
                    </a:solidFill>
                    <a:cs typeface="Arial"/>
                  </a:rPr>
                  <a:t>SAT queries</a:t>
                </a:r>
              </a:p>
            </p:txBody>
          </p:sp>
        </mc:Choice>
        <mc:Fallback xmlns="">
          <p:sp>
            <p:nvSpPr>
              <p:cNvPr id="13" name="Rectangular Callou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2396" y="3736635"/>
                <a:ext cx="5012188" cy="1524134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8"/>
                <a:stretch>
                  <a:fillRect b="-5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50679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val 285"/>
          <p:cNvSpPr/>
          <p:nvPr/>
        </p:nvSpPr>
        <p:spPr>
          <a:xfrm>
            <a:off x="3512229" y="1768010"/>
            <a:ext cx="1032712" cy="622443"/>
          </a:xfrm>
          <a:prstGeom prst="ellipse">
            <a:avLst/>
          </a:prstGeom>
          <a:solidFill>
            <a:srgbClr val="FFD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2444379" y="1769831"/>
            <a:ext cx="1032712" cy="622443"/>
          </a:xfrm>
          <a:prstGeom prst="ellipse">
            <a:avLst/>
          </a:prstGeom>
          <a:solidFill>
            <a:srgbClr val="FFD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5" name="Rectangular Callout 284"/>
              <p:cNvSpPr/>
              <p:nvPr/>
            </p:nvSpPr>
            <p:spPr>
              <a:xfrm>
                <a:off x="1203037" y="5000045"/>
                <a:ext cx="5673835" cy="743920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noFill/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ℳ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2400" dirty="0">
                                      <a:solidFill>
                                        <a:srgbClr val="7030A0"/>
                                      </a:solidFill>
                                      <a:latin typeface="Consolas" panose="020B0609020204030204" pitchFamily="49" charset="0"/>
                                    </a:rPr>
                                    <m:t>BMC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 dirty="0">
                                      <a:solidFill>
                                        <a:srgbClr val="44546A"/>
                                      </a:solidFill>
                                      <a:latin typeface="Consolas" panose="020B0609020204030204" pitchFamily="49" charset="0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solidFill>
                                        <a:srgbClr val="44546A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  <m:r>
                                    <a:rPr lang="en-US" sz="2400" i="1">
                                      <a:solidFill>
                                        <a:srgbClr val="44546A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solidFill>
                                        <a:srgbClr val="44546A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𝐼𝑛𝑖𝑡</m:t>
                                  </m:r>
                                  <m:r>
                                    <a:rPr lang="en-US" sz="2400" i="1">
                                      <a:solidFill>
                                        <a:srgbClr val="44546A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 dirty="0">
                                      <a:solidFill>
                                        <a:srgbClr val="44546A"/>
                                      </a:solidFill>
                                      <a:latin typeface="Consolas" panose="020B0609020204030204" pitchFamily="49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dnf</m:t>
                          </m:r>
                        </m:sub>
                      </m:sSub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ℳ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dnf</m:t>
                          </m:r>
                        </m:sub>
                      </m:sSub>
                    </m:oMath>
                  </m:oMathPara>
                </a14:m>
                <a:endParaRPr lang="en-US" sz="26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85" name="Rectangular Callout 2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037" y="5000045"/>
                <a:ext cx="5673835" cy="743920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Proof Idea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</a:t>
                </a:r>
                <a:r>
                  <a:rPr lang="en-US" dirty="0">
                    <a:solidFill>
                      <a:srgbClr val="7030A0"/>
                    </a:solidFill>
                  </a:rPr>
                  <a:t>CDNF</a:t>
                </a:r>
                <a:r>
                  <a:rPr lang="en-US" dirty="0"/>
                  <a:t> model-based interpolation finds an invariant in</a:t>
                </a:r>
              </a:p>
              <a:p>
                <a:pPr marL="0" indent="0">
                  <a:buNone/>
                </a:pPr>
                <a:r>
                  <a:rPr lang="en-US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-BMC SAT queries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-fenced</a:t>
                </a:r>
                <a:r>
                  <a:rPr lang="en-US" dirty="0"/>
                  <a:t> invariant.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5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0" name="Rectangle 279"/>
          <p:cNvSpPr/>
          <p:nvPr/>
        </p:nvSpPr>
        <p:spPr>
          <a:xfrm>
            <a:off x="1185363" y="4701721"/>
            <a:ext cx="1436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/>
              <a:t>Corollary</a:t>
            </a:r>
            <a:r>
              <a:rPr lang="en-US" sz="24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Rectangle 280"/>
              <p:cNvSpPr/>
              <p:nvPr/>
            </p:nvSpPr>
            <p:spPr>
              <a:xfrm>
                <a:off x="2955064" y="3922927"/>
                <a:ext cx="187653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sub>
                      </m:sSub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1" name="Rectangle 2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064" y="3922927"/>
                <a:ext cx="187653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3" name="Rectangle 282"/>
              <p:cNvSpPr/>
              <p:nvPr/>
            </p:nvSpPr>
            <p:spPr>
              <a:xfrm>
                <a:off x="6386441" y="5141172"/>
                <a:ext cx="1388265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dnf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3" name="Rectangle 2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441" y="5141172"/>
                <a:ext cx="1388265" cy="461665"/>
              </a:xfrm>
              <a:prstGeom prst="rect">
                <a:avLst/>
              </a:prstGeom>
              <a:blipFill>
                <a:blip r:embed="rId7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8" name="Rectangle 287"/>
              <p:cNvSpPr/>
              <p:nvPr/>
            </p:nvSpPr>
            <p:spPr>
              <a:xfrm>
                <a:off x="1203037" y="3461262"/>
                <a:ext cx="31131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u="sng" dirty="0"/>
                  <a:t>Claim</a:t>
                </a:r>
                <a:r>
                  <a:rPr lang="en-US" sz="2400" dirty="0"/>
                  <a:t>.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/>
                  <a:t>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/>
                  <a:t>-fenced, </a:t>
                </a:r>
              </a:p>
            </p:txBody>
          </p:sp>
        </mc:Choice>
        <mc:Fallback xmlns="">
          <p:sp>
            <p:nvSpPr>
              <p:cNvPr id="288" name="Rectangle 2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037" y="3461262"/>
                <a:ext cx="3113160" cy="461665"/>
              </a:xfrm>
              <a:prstGeom prst="rect">
                <a:avLst/>
              </a:prstGeom>
              <a:blipFill>
                <a:blip r:embed="rId10"/>
                <a:stretch>
                  <a:fillRect l="-2935" t="-10526" r="-1957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287019" y="2938042"/>
                <a:ext cx="33849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sub>
                      </m:sSub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7030A0"/>
                          </a:solidFill>
                          <a:latin typeface="Consolas" panose="020B0609020204030204" pitchFamily="49" charset="0"/>
                        </a:rPr>
                        <m:t>BMC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44546A"/>
                          </a:solidFill>
                          <a:latin typeface="Consolas" panose="020B0609020204030204" pitchFamily="49" charset="0"/>
                        </a:rPr>
                        <m:t>(</m:t>
                      </m:r>
                      <m:r>
                        <a:rPr lang="en-US" sz="28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8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8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44546A"/>
                          </a:solidFill>
                          <a:latin typeface="Consolas" panose="020B0609020204030204" pitchFamily="49" charset="0"/>
                        </a:rPr>
                        <m:t>)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019" y="2938042"/>
                <a:ext cx="338496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9245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" grpId="0" animBg="1"/>
      <p:bldP spid="285" grpId="0"/>
      <p:bldP spid="280" grpId="0"/>
      <p:bldP spid="28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CDNF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</a:t>
                </a:r>
                <a:r>
                  <a:rPr lang="en-US" dirty="0">
                    <a:solidFill>
                      <a:srgbClr val="7030A0"/>
                    </a:solidFill>
                  </a:rPr>
                  <a:t>CDNF</a:t>
                </a:r>
                <a:r>
                  <a:rPr lang="en-US" dirty="0"/>
                  <a:t> model-based interpolation finds an invariant in</a:t>
                </a:r>
              </a:p>
              <a:p>
                <a:pPr marL="0" indent="0">
                  <a:buNone/>
                </a:pPr>
                <a:r>
                  <a:rPr lang="en-US" b="0" dirty="0">
                    <a:solidFill>
                      <a:srgbClr val="7030A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cnf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-BMC SAT queries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-fenced</a:t>
                </a:r>
                <a:r>
                  <a:rPr lang="en-US" dirty="0"/>
                  <a:t> invariant.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3" y="1360291"/>
                <a:ext cx="8325557" cy="1641170"/>
              </a:xfrm>
              <a:prstGeom prst="rect">
                <a:avLst/>
              </a:prstGeom>
              <a:blipFill>
                <a:blip r:embed="rId4"/>
                <a:stretch>
                  <a:fillRect l="-1319" t="-5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_)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5"/>
                <a:stretch>
                  <a:fillRect l="-1839" t="-268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400926" y="5073944"/>
                <a:ext cx="4572000" cy="80021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7030A0"/>
                        </a:solidFill>
                        <a:latin typeface="Consolas" panose="020B0609020204030204" pitchFamily="49" charset="0"/>
                      </a:rPr>
                      <m:t>BMC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m:t>(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m:t>)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800219"/>
              </a:xfrm>
              <a:prstGeom prst="rect">
                <a:avLst/>
              </a:prstGeom>
              <a:blipFill>
                <a:blip r:embed="rId6"/>
                <a:stretch>
                  <a:fillRect l="-1067" t="-5303" b="-15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ular Callout 8"/>
          <p:cNvSpPr/>
          <p:nvPr/>
        </p:nvSpPr>
        <p:spPr>
          <a:xfrm>
            <a:off x="386570" y="4017518"/>
            <a:ext cx="2428189" cy="1888385"/>
          </a:xfrm>
          <a:prstGeom prst="wedgeRectCallout">
            <a:avLst>
              <a:gd name="adj1" fmla="val 36997"/>
              <a:gd name="adj2" fmla="val -5807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Significantly different from </a:t>
            </a:r>
            <a:r>
              <a:rPr lang="en-US" sz="2400" kern="0" dirty="0" err="1">
                <a:solidFill>
                  <a:srgbClr val="000000"/>
                </a:solidFill>
                <a:cs typeface="Arial"/>
              </a:rPr>
              <a:t>Bshouty’s</a:t>
            </a:r>
            <a:r>
              <a:rPr lang="en-US" sz="2400" kern="0" dirty="0">
                <a:solidFill>
                  <a:srgbClr val="000000"/>
                </a:solidFill>
                <a:cs typeface="Arial"/>
              </a:rPr>
              <a:t> CDNF learning algorithm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70" y="3317902"/>
            <a:ext cx="1559233" cy="8211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178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This 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1"/>
              <p:cNvSpPr txBox="1">
                <a:spLocks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b="1" dirty="0">
                    <a:solidFill>
                      <a:srgbClr val="7030A0"/>
                    </a:solidFill>
                  </a:rPr>
                  <a:t>abstract interpretation</a:t>
                </a:r>
                <a:r>
                  <a:rPr lang="en-US" sz="3200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  <a:blipFill>
                <a:blip r:embed="rId4"/>
                <a:stretch>
                  <a:fillRect t="-12683" b="-1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Arrow 19"/>
          <p:cNvSpPr/>
          <p:nvPr/>
        </p:nvSpPr>
        <p:spPr>
          <a:xfrm rot="2450516">
            <a:off x="5793705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8037951">
            <a:off x="2010713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1"/>
          <p:cNvSpPr txBox="1">
            <a:spLocks/>
          </p:cNvSpPr>
          <p:nvPr/>
        </p:nvSpPr>
        <p:spPr>
          <a:xfrm>
            <a:off x="5057185" y="3088671"/>
            <a:ext cx="4086815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inference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CDNF invariants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1"/>
              <p:cNvSpPr txBox="1">
                <a:spLocks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b="1" dirty="0">
                    <a:solidFill>
                      <a:srgbClr val="7030A0"/>
                    </a:solidFill>
                  </a:rPr>
                  <a:t>Super-Efficient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>
                    <a:solidFill>
                      <a:srgbClr val="7030A0"/>
                    </a:solidFill>
                  </a:rPr>
                  <a:t>inference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  <a:blipFill>
                <a:blip r:embed="rId5"/>
                <a:stretch>
                  <a:fillRect t="-17808"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416943" y="3063551"/>
            <a:ext cx="3750197" cy="128778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02733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ular Callout 17"/>
          <p:cNvSpPr/>
          <p:nvPr/>
        </p:nvSpPr>
        <p:spPr>
          <a:xfrm>
            <a:off x="1629904" y="2730377"/>
            <a:ext cx="5422512" cy="707101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>
              <a:defRPr/>
            </a:pPr>
            <a:endParaRPr lang="en-US" sz="2800" kern="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As an Abstract Domain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70632" y="1249580"/>
            <a:ext cx="95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Def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849868" y="1720810"/>
                <a:ext cx="607097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800" dirty="0"/>
                  <a:t> has a DNF representation where </a:t>
                </a:r>
                <a:br>
                  <a:rPr lang="en-US" sz="2800" dirty="0"/>
                </a:br>
                <a:r>
                  <a:rPr lang="en-US" sz="2800" dirty="0"/>
                  <a:t>all variables are in polarity</a:t>
                </a:r>
                <a:r>
                  <a:rPr lang="en-US" sz="2800" i="1" dirty="0">
                    <a:latin typeface="Cambria Math" panose="02040503050406030204" pitchFamily="18" charset="0"/>
                  </a:rPr>
                  <a:t> </a:t>
                </a:r>
                <a:r>
                  <a:rPr lang="en-US" sz="2800" dirty="0">
                    <a:solidFill>
                      <a:srgbClr val="7030A0"/>
                    </a:solidFill>
                    <a:latin typeface="Cambria Math" panose="02040503050406030204" pitchFamily="18" charset="0"/>
                  </a:rPr>
                  <a:t>opposite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868" y="1720810"/>
                <a:ext cx="6070973" cy="954107"/>
              </a:xfrm>
              <a:prstGeom prst="rect">
                <a:avLst/>
              </a:prstGeom>
              <a:blipFill>
                <a:blip r:embed="rId6"/>
                <a:stretch>
                  <a:fillRect l="-2008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</a:rPr>
                  <a:t>-</a:t>
                </a:r>
                <a:r>
                  <a:rPr lang="en-US" sz="2800" i="1" dirty="0"/>
                  <a:t>monotone</a:t>
                </a:r>
                <a:endParaRPr lang="en-US" sz="28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  <a:blipFill>
                <a:blip r:embed="rId8"/>
                <a:stretch>
                  <a:fillRect l="-5097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1944122" y="2836604"/>
            <a:ext cx="1650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Notation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3657121" y="2762459"/>
                <a:ext cx="316060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MSpan</m:t>
                      </m:r>
                      <m:r>
                        <a:rPr lang="en-US" sz="3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121" y="2762459"/>
                <a:ext cx="316060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645742" y="3487714"/>
            <a:ext cx="7232281" cy="1377649"/>
            <a:chOff x="645742" y="3487714"/>
            <a:chExt cx="7232281" cy="13776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4457663" y="3789457"/>
                  <a:ext cx="3420360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/>
                    <a:t>⟨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MSpan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{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𝜎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}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, ⟹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7663" y="3789457"/>
                  <a:ext cx="3420360" cy="584775"/>
                </a:xfrm>
                <a:prstGeom prst="rect">
                  <a:avLst/>
                </a:prstGeom>
                <a:blipFill>
                  <a:blip r:embed="rId10"/>
                  <a:stretch>
                    <a:fillRect l="-4456" t="-15625" b="-31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/>
            <p:cNvCxnSpPr/>
            <p:nvPr/>
          </p:nvCxnSpPr>
          <p:spPr bwMode="auto">
            <a:xfrm flipH="1">
              <a:off x="2415737" y="3999603"/>
              <a:ext cx="1925423" cy="0"/>
            </a:xfrm>
            <a:prstGeom prst="straightConnector1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3232322" y="3487714"/>
                  <a:ext cx="46519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2322" y="3487714"/>
                  <a:ext cx="465192" cy="52322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/>
            <p:cNvCxnSpPr/>
            <p:nvPr/>
          </p:nvCxnSpPr>
          <p:spPr bwMode="auto">
            <a:xfrm flipH="1">
              <a:off x="2424533" y="4190103"/>
              <a:ext cx="1925423" cy="0"/>
            </a:xfrm>
            <a:prstGeom prst="straightConnector1">
              <a:avLst/>
            </a:prstGeom>
            <a:ln w="240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645742" y="3788145"/>
                  <a:ext cx="2229328" cy="10772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3200" dirty="0" smtClean="0"/>
                          <m:t>⟨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,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</a:rPr>
                          <m:t>⊆</m:t>
                        </m:r>
                        <m:r>
                          <m:rPr>
                            <m:nor/>
                          </m:rPr>
                          <a:rPr lang="en-US" sz="3200"/>
                          <m:t>⟩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 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  <a:p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742" y="3788145"/>
                  <a:ext cx="2229328" cy="107721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3172372" y="4098476"/>
                  <a:ext cx="49212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2372" y="4098476"/>
                  <a:ext cx="492121" cy="52322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273084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4" grpId="0"/>
      <p:bldP spid="3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ular Callout 39"/>
          <p:cNvSpPr/>
          <p:nvPr/>
        </p:nvSpPr>
        <p:spPr>
          <a:xfrm>
            <a:off x="1629904" y="2730377"/>
            <a:ext cx="5422512" cy="707101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>
              <a:defRPr/>
            </a:pPr>
            <a:endParaRPr lang="en-US" sz="2800" kern="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As an Abstract Domain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130" y="1210501"/>
                <a:ext cx="444738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70632" y="1249580"/>
            <a:ext cx="95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Def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849868" y="1720810"/>
                <a:ext cx="607097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800" dirty="0"/>
                  <a:t> has a DNF representation where </a:t>
                </a:r>
                <a:br>
                  <a:rPr lang="en-US" sz="2800" dirty="0"/>
                </a:br>
                <a:r>
                  <a:rPr lang="en-US" sz="2800" dirty="0"/>
                  <a:t>all variables are in polarity</a:t>
                </a:r>
                <a:r>
                  <a:rPr lang="en-US" sz="2800" i="1" dirty="0">
                    <a:latin typeface="Cambria Math" panose="02040503050406030204" pitchFamily="18" charset="0"/>
                  </a:rPr>
                  <a:t> </a:t>
                </a:r>
                <a:r>
                  <a:rPr lang="en-US" sz="2800" dirty="0">
                    <a:solidFill>
                      <a:srgbClr val="7030A0"/>
                    </a:solidFill>
                    <a:latin typeface="Cambria Math" panose="02040503050406030204" pitchFamily="18" charset="0"/>
                  </a:rPr>
                  <a:t>opposite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868" y="1720810"/>
                <a:ext cx="6070973" cy="954107"/>
              </a:xfrm>
              <a:prstGeom prst="rect">
                <a:avLst/>
              </a:prstGeom>
              <a:blipFill>
                <a:blip r:embed="rId6"/>
                <a:stretch>
                  <a:fillRect l="-2008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431" y="1225668"/>
                <a:ext cx="76174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</a:rPr>
                  <a:t>-</a:t>
                </a:r>
                <a:r>
                  <a:rPr lang="en-US" sz="2800" i="1" dirty="0"/>
                  <a:t>monotone</a:t>
                </a:r>
                <a:endParaRPr lang="en-US" sz="28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102" y="1239419"/>
                <a:ext cx="2509722" cy="523220"/>
              </a:xfrm>
              <a:prstGeom prst="rect">
                <a:avLst/>
              </a:prstGeom>
              <a:blipFill>
                <a:blip r:embed="rId8"/>
                <a:stretch>
                  <a:fillRect l="-5097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1944122" y="2836604"/>
            <a:ext cx="1650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Notation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3657121" y="2762459"/>
                <a:ext cx="316060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MSpan</m:t>
                      </m:r>
                      <m:r>
                        <a:rPr lang="en-US" sz="3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121" y="2762459"/>
                <a:ext cx="316060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645742" y="3487714"/>
            <a:ext cx="7232281" cy="1377649"/>
            <a:chOff x="645742" y="3487714"/>
            <a:chExt cx="7232281" cy="13776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4457663" y="3789457"/>
                  <a:ext cx="3420360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/>
                    <a:t>⟨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MSpan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{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𝜎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}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, ⟹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7663" y="3789457"/>
                  <a:ext cx="3420360" cy="584775"/>
                </a:xfrm>
                <a:prstGeom prst="rect">
                  <a:avLst/>
                </a:prstGeom>
                <a:blipFill>
                  <a:blip r:embed="rId10"/>
                  <a:stretch>
                    <a:fillRect l="-4456" t="-15625" b="-31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/>
            <p:cNvCxnSpPr/>
            <p:nvPr/>
          </p:nvCxnSpPr>
          <p:spPr bwMode="auto">
            <a:xfrm flipH="1">
              <a:off x="2415737" y="3999603"/>
              <a:ext cx="1925423" cy="0"/>
            </a:xfrm>
            <a:prstGeom prst="straightConnector1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3232322" y="3487714"/>
                  <a:ext cx="46519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2322" y="3487714"/>
                  <a:ext cx="465192" cy="52322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/>
            <p:cNvCxnSpPr/>
            <p:nvPr/>
          </p:nvCxnSpPr>
          <p:spPr bwMode="auto">
            <a:xfrm flipH="1">
              <a:off x="2424533" y="4190103"/>
              <a:ext cx="1925423" cy="0"/>
            </a:xfrm>
            <a:prstGeom prst="straightConnector1">
              <a:avLst/>
            </a:prstGeom>
            <a:ln w="240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645742" y="3788145"/>
                  <a:ext cx="2229328" cy="10772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3200" dirty="0" smtClean="0"/>
                          <m:t>⟨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,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</a:rPr>
                          <m:t>⊆</m:t>
                        </m:r>
                        <m:r>
                          <m:rPr>
                            <m:nor/>
                          </m:rPr>
                          <a:rPr lang="en-US" sz="3200"/>
                          <m:t>⟩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 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  <a:p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742" y="3788145"/>
                  <a:ext cx="2229328" cy="107721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2425791" y="4134244"/>
                  <a:ext cx="193773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US" sz="28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800" b="1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𝓜</m:t>
                            </m:r>
                          </m:e>
                          <m:sub>
                            <m:r>
                              <a:rPr lang="en-US" sz="2800" b="1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sub>
                        </m:sSub>
                      </m:oMath>
                    </m:oMathPara>
                  </a14:m>
                  <a:endParaRPr lang="en-US" sz="2800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5791" y="4134244"/>
                  <a:ext cx="1937733" cy="52322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491653" y="616809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[POPL’22] Property-directed reachability as abstract interpretation in the monotone theory. 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1299796" y="4792104"/>
            <a:ext cx="6082728" cy="1048291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>
              <a:defRPr/>
            </a:pPr>
            <a:r>
              <a:rPr lang="en-US" sz="2800" kern="0" dirty="0">
                <a:solidFill>
                  <a:schemeClr val="tx1"/>
                </a:solidFill>
                <a:cs typeface="Arial"/>
              </a:rPr>
              <a:t>Used to study </a:t>
            </a:r>
            <a:r>
              <a:rPr lang="en-US" sz="2800" kern="0" dirty="0" err="1">
                <a:solidFill>
                  <a:schemeClr val="tx1"/>
                </a:solidFill>
                <a:cs typeface="Arial"/>
              </a:rPr>
              <a:t>overapproxmation</a:t>
            </a:r>
            <a:r>
              <a:rPr lang="en-US" sz="2800" kern="0" dirty="0">
                <a:solidFill>
                  <a:schemeClr val="tx1"/>
                </a:solidFill>
                <a:cs typeface="Arial"/>
              </a:rPr>
              <a:t> in property-directed reachability (IC3/PDR)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662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Efficient Abstract Interpretation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1146933" y="1265910"/>
                <a:ext cx="7453702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Abstract interpretation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})</m:t>
                    </m:r>
                  </m:oMath>
                </a14:m>
                <a:r>
                  <a:rPr lang="en-US" dirty="0"/>
                  <a:t> terminates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rgbClr val="7030A0"/>
                    </a:solidFill>
                  </a:rPr>
                  <a:t>SAT queries</a:t>
                </a:r>
                <a:r>
                  <a:rPr lang="en-US" dirty="0"/>
                  <a:t>, where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𝐼𝑛𝑖𝑡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33" y="1265910"/>
                <a:ext cx="7453702" cy="1641170"/>
              </a:xfrm>
              <a:prstGeom prst="rect">
                <a:avLst/>
              </a:prstGeom>
              <a:blipFill>
                <a:blip r:embed="rId4"/>
                <a:stretch>
                  <a:fillRect l="-1635" t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2690068" y="1974326"/>
            <a:ext cx="802692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368114" y="2907080"/>
            <a:ext cx="2951797" cy="976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7030A0"/>
                </a:solidFill>
              </a:rPr>
              <a:t>indicator of </a:t>
            </a:r>
            <a:br>
              <a:rPr lang="en-US" sz="2400" dirty="0">
                <a:solidFill>
                  <a:srgbClr val="7030A0"/>
                </a:solidFill>
              </a:rPr>
            </a:br>
            <a:r>
              <a:rPr lang="en-US" sz="2400" dirty="0" err="1">
                <a:solidFill>
                  <a:srgbClr val="7030A0"/>
                </a:solidFill>
              </a:rPr>
              <a:t>overapproximation</a:t>
            </a:r>
            <a:endParaRPr lang="en-US" sz="2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268585" y="3681351"/>
                <a:ext cx="7875415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dirty="0"/>
                  <a:t>The number of </a:t>
                </a:r>
                <a:r>
                  <a:rPr lang="en-US" sz="2400" dirty="0">
                    <a:solidFill>
                      <a:srgbClr val="7030A0"/>
                    </a:solidFill>
                  </a:rPr>
                  <a:t>concrete</a:t>
                </a:r>
                <a:r>
                  <a:rPr lang="en-US" sz="2400" dirty="0"/>
                  <a:t> iterations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The number of </a:t>
                </a:r>
                <a:r>
                  <a:rPr lang="en-US" sz="2400" dirty="0">
                    <a:solidFill>
                      <a:srgbClr val="7030A0"/>
                    </a:solidFill>
                  </a:rPr>
                  <a:t>abstract</a:t>
                </a:r>
                <a:r>
                  <a:rPr lang="en-US" sz="2400" dirty="0"/>
                  <a:t> iterations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400" dirty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585" y="3681351"/>
                <a:ext cx="7875415" cy="1641170"/>
              </a:xfrm>
              <a:prstGeom prst="rect">
                <a:avLst/>
              </a:prstGeom>
              <a:blipFill>
                <a:blip r:embed="rId5"/>
                <a:stretch>
                  <a:fillRect l="-1161" t="-5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91653" y="616809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[POPL’22] Property-directed reachability as abstract interpretation in the monotone theory. 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798195" y="1968874"/>
            <a:ext cx="767066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464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  <p:bldP spid="12" grpId="0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Efficient Abstract Interpretation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1146933" y="3101716"/>
                <a:ext cx="7770021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Extension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⨂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𝓑</m:t>
                        </m:r>
                      </m:sub>
                    </m:sSub>
                    <m:r>
                      <m:rPr>
                        <m:sty m:val="p"/>
                      </m:rP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  <m: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:r>
                  <a:rPr lang="en-US" dirty="0">
                    <a:solidFill>
                      <a:prstClr val="black"/>
                    </a:solidFill>
                  </a:rPr>
                  <a:t>– in the paper</a:t>
                </a:r>
                <a:endParaRPr lang="en-US" sz="14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33" y="3101716"/>
                <a:ext cx="7770021" cy="1641170"/>
              </a:xfrm>
              <a:prstGeom prst="rect">
                <a:avLst/>
              </a:prstGeom>
              <a:blipFill>
                <a:blip r:embed="rId4"/>
                <a:stretch>
                  <a:fillRect l="-1569" t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146933" y="1265910"/>
                <a:ext cx="7453702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Abstract interpretation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})</m:t>
                    </m:r>
                  </m:oMath>
                </a14:m>
                <a:r>
                  <a:rPr lang="en-US" dirty="0"/>
                  <a:t> terminates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rgbClr val="7030A0"/>
                    </a:solidFill>
                  </a:rPr>
                  <a:t>SAT queries</a:t>
                </a:r>
                <a:r>
                  <a:rPr lang="en-US" dirty="0"/>
                  <a:t>, where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𝐼𝑛𝑖𝑡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33" y="1265910"/>
                <a:ext cx="7453702" cy="1641170"/>
              </a:xfrm>
              <a:prstGeom prst="rect">
                <a:avLst/>
              </a:prstGeom>
              <a:blipFill>
                <a:blip r:embed="rId5"/>
                <a:stretch>
                  <a:fillRect l="-1635" t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4324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This Work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5504826" y="1789365"/>
            <a:ext cx="2426747" cy="2464763"/>
            <a:chOff x="1099520" y="2070011"/>
            <a:chExt cx="2426747" cy="2464763"/>
          </a:xfrm>
        </p:grpSpPr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76" name="Content Placeholder 1"/>
          <p:cNvSpPr txBox="1">
            <a:spLocks/>
          </p:cNvSpPr>
          <p:nvPr/>
        </p:nvSpPr>
        <p:spPr>
          <a:xfrm>
            <a:off x="5067613" y="4401152"/>
            <a:ext cx="3382949" cy="1443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Monotone theory</a:t>
            </a:r>
            <a:br>
              <a:rPr lang="en-US" sz="3200" dirty="0"/>
            </a:br>
            <a:r>
              <a:rPr lang="en-US" sz="3200" dirty="0"/>
              <a:t>[</a:t>
            </a:r>
            <a:r>
              <a:rPr lang="en-US" sz="3200" dirty="0" err="1"/>
              <a:t>Bshouty</a:t>
            </a:r>
            <a:r>
              <a:rPr lang="en-US" sz="3200" dirty="0"/>
              <a:t>]</a:t>
            </a:r>
          </a:p>
        </p:txBody>
      </p:sp>
      <p:sp>
        <p:nvSpPr>
          <p:cNvPr id="277" name="Left Arrow 276"/>
          <p:cNvSpPr/>
          <p:nvPr/>
        </p:nvSpPr>
        <p:spPr>
          <a:xfrm>
            <a:off x="4317818" y="4646087"/>
            <a:ext cx="779841" cy="384343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Content Placeholder 1"/>
          <p:cNvSpPr txBox="1">
            <a:spLocks/>
          </p:cNvSpPr>
          <p:nvPr/>
        </p:nvSpPr>
        <p:spPr>
          <a:xfrm>
            <a:off x="98483" y="4401152"/>
            <a:ext cx="4409061" cy="1788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Abstract interpretation </a:t>
            </a:r>
            <a:br>
              <a:rPr lang="en-US" sz="3200" dirty="0"/>
            </a:br>
            <a:r>
              <a:rPr lang="en-US" sz="3200" dirty="0"/>
              <a:t>&amp; interpolation</a:t>
            </a:r>
            <a:br>
              <a:rPr lang="en-US" sz="3200" dirty="0"/>
            </a:br>
            <a:r>
              <a:rPr lang="en-US" sz="3200" dirty="0"/>
              <a:t>with</a:t>
            </a:r>
            <a:r>
              <a:rPr lang="en-US" sz="3200" dirty="0">
                <a:solidFill>
                  <a:srgbClr val="7030A0"/>
                </a:solidFill>
              </a:rPr>
              <a:t> provable complexity</a:t>
            </a:r>
          </a:p>
        </p:txBody>
      </p:sp>
      <p:sp>
        <p:nvSpPr>
          <p:cNvPr id="279" name="Content Placeholder 1"/>
          <p:cNvSpPr txBox="1">
            <a:spLocks/>
          </p:cNvSpPr>
          <p:nvPr/>
        </p:nvSpPr>
        <p:spPr>
          <a:xfrm>
            <a:off x="4664489" y="1229098"/>
            <a:ext cx="4086815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Exact Concept Learning</a:t>
            </a:r>
          </a:p>
        </p:txBody>
      </p:sp>
      <p:sp>
        <p:nvSpPr>
          <p:cNvPr id="280" name="Content Placeholder 1"/>
          <p:cNvSpPr txBox="1">
            <a:spLocks/>
          </p:cNvSpPr>
          <p:nvPr/>
        </p:nvSpPr>
        <p:spPr>
          <a:xfrm>
            <a:off x="645742" y="126472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  <a:br>
              <a:rPr lang="en-US" sz="3200" dirty="0"/>
            </a:br>
            <a:endParaRPr lang="en-US" sz="3200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886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" grpId="0"/>
      <p:bldP spid="277" grpId="0" animBg="1"/>
      <p:bldP spid="27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Invariant Inference from the Monotone Theory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1"/>
              <p:cNvSpPr txBox="1">
                <a:spLocks/>
              </p:cNvSpPr>
              <p:nvPr/>
            </p:nvSpPr>
            <p:spPr>
              <a:xfrm>
                <a:off x="248635" y="3749071"/>
                <a:ext cx="4086815" cy="12528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b="1" dirty="0">
                    <a:solidFill>
                      <a:srgbClr val="7030A0"/>
                    </a:solidFill>
                  </a:rPr>
                  <a:t>abstract interpretation</a:t>
                </a:r>
                <a:r>
                  <a:rPr lang="en-US" sz="3200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35" y="3749071"/>
                <a:ext cx="4086815" cy="1252858"/>
              </a:xfrm>
              <a:prstGeom prst="rect">
                <a:avLst/>
              </a:prstGeom>
              <a:blipFill>
                <a:blip r:embed="rId4"/>
                <a:stretch>
                  <a:fillRect t="-12621" b="-10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Arrow 19"/>
          <p:cNvSpPr/>
          <p:nvPr/>
        </p:nvSpPr>
        <p:spPr>
          <a:xfrm rot="2450516">
            <a:off x="5793705" y="31241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8037951">
            <a:off x="2010713" y="31241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1"/>
          <p:cNvSpPr txBox="1">
            <a:spLocks/>
          </p:cNvSpPr>
          <p:nvPr/>
        </p:nvSpPr>
        <p:spPr>
          <a:xfrm>
            <a:off x="5057185" y="3749071"/>
            <a:ext cx="4086815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inference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CDNF invariants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1"/>
              <p:cNvSpPr txBox="1">
                <a:spLocks/>
              </p:cNvSpPr>
              <p:nvPr/>
            </p:nvSpPr>
            <p:spPr>
              <a:xfrm>
                <a:off x="2500386" y="18002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b="1" dirty="0">
                    <a:solidFill>
                      <a:srgbClr val="7030A0"/>
                    </a:solidFill>
                  </a:rPr>
                  <a:t>Super-Efficient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>
                    <a:solidFill>
                      <a:srgbClr val="7030A0"/>
                    </a:solidFill>
                  </a:rPr>
                  <a:t>inference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800273"/>
                <a:ext cx="4086815" cy="893136"/>
              </a:xfrm>
              <a:prstGeom prst="rect">
                <a:avLst/>
              </a:prstGeom>
              <a:blipFill>
                <a:blip r:embed="rId5"/>
                <a:stretch>
                  <a:fillRect t="-1768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52607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19657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5521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Monotone Span Domain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sp>
        <p:nvSpPr>
          <p:cNvPr id="55" name="Oval 54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6735073" y="4981697"/>
            <a:ext cx="185799" cy="400110"/>
            <a:chOff x="6659432" y="4714997"/>
            <a:chExt cx="185799" cy="400110"/>
          </a:xfrm>
        </p:grpSpPr>
        <p:sp>
          <p:nvSpPr>
            <p:cNvPr id="25" name="Oval 24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60500" y="4714997"/>
              <a:ext cx="1847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endParaRPr lang="en-US" sz="2000" b="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736141" y="4981697"/>
                <a:ext cx="42729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141" y="4981697"/>
                <a:ext cx="427296" cy="400110"/>
              </a:xfrm>
              <a:prstGeom prst="rect">
                <a:avLst/>
              </a:prstGeom>
              <a:blipFill>
                <a:blip r:embed="rId1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4001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{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𝑏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}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400162" cy="584775"/>
              </a:xfrm>
              <a:prstGeom prst="rect">
                <a:avLst/>
              </a:prstGeom>
              <a:blipFill>
                <a:blip r:embed="rId14"/>
                <a:stretch>
                  <a:fillRect l="-4480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5799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72" grpId="0"/>
      <p:bldP spid="2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stCxn id="41" idx="7"/>
            <a:endCxn id="79" idx="3"/>
          </p:cNvCxnSpPr>
          <p:nvPr/>
        </p:nvCxnSpPr>
        <p:spPr bwMode="auto">
          <a:xfrm>
            <a:off x="2961629" y="4001108"/>
            <a:ext cx="3250341" cy="702770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6276263" y="4466590"/>
            <a:ext cx="2463778" cy="411871"/>
            <a:chOff x="6276263" y="4466590"/>
            <a:chExt cx="2463778" cy="411871"/>
          </a:xfrm>
        </p:grpSpPr>
        <p:sp>
          <p:nvSpPr>
            <p:cNvPr id="28" name="Rectangle 27"/>
            <p:cNvSpPr/>
            <p:nvPr/>
          </p:nvSpPr>
          <p:spPr>
            <a:xfrm>
              <a:off x="6276263" y="4489674"/>
              <a:ext cx="2463778" cy="388787"/>
            </a:xfrm>
            <a:prstGeom prst="rect">
              <a:avLst/>
            </a:prstGeom>
            <a:solidFill>
              <a:srgbClr val="DEC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6491189" y="4466590"/>
                  <a:ext cx="21725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: 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n-US" sz="16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1189" y="4466590"/>
                  <a:ext cx="2172518" cy="400110"/>
                </a:xfrm>
                <a:prstGeom prst="rect">
                  <a:avLst/>
                </a:prstGeom>
                <a:blipFill>
                  <a:blip r:embed="rId13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11970" y="4466590"/>
                <a:ext cx="42101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970" y="4466590"/>
                <a:ext cx="421013" cy="400110"/>
              </a:xfrm>
              <a:prstGeom prst="rect">
                <a:avLst/>
              </a:prstGeom>
              <a:blipFill>
                <a:blip r:embed="rId1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320199" y="4332304"/>
                <a:ext cx="150817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199" y="4332304"/>
                <a:ext cx="1508170" cy="430887"/>
              </a:xfrm>
              <a:prstGeom prst="rect">
                <a:avLst/>
              </a:prstGeom>
              <a:blipFill>
                <a:blip r:embed="rId16"/>
                <a:stretch>
                  <a:fillRect r="-810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Monotone Span Domain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4001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{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𝑏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}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400162" cy="584775"/>
              </a:xfrm>
              <a:prstGeom prst="rect">
                <a:avLst/>
              </a:prstGeom>
              <a:blipFill>
                <a:blip r:embed="rId17"/>
                <a:stretch>
                  <a:fillRect l="-4480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3589217" y="2439416"/>
                <a:ext cx="21195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217" y="2439416"/>
                <a:ext cx="2119555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65704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4" grpId="0"/>
      <p:bldP spid="7" grpId="0"/>
      <p:bldP spid="30" grpId="0"/>
      <p:bldP spid="4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3589217" y="2439416"/>
                <a:ext cx="21195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217" y="2439416"/>
                <a:ext cx="211955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stCxn id="41" idx="7"/>
            <a:endCxn id="79" idx="3"/>
          </p:cNvCxnSpPr>
          <p:nvPr/>
        </p:nvCxnSpPr>
        <p:spPr bwMode="auto">
          <a:xfrm>
            <a:off x="2961629" y="4001108"/>
            <a:ext cx="3250341" cy="702770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6276263" y="4466590"/>
            <a:ext cx="2463778" cy="411871"/>
            <a:chOff x="6276263" y="4466590"/>
            <a:chExt cx="2463778" cy="411871"/>
          </a:xfrm>
        </p:grpSpPr>
        <p:sp>
          <p:nvSpPr>
            <p:cNvPr id="28" name="Rectangle 27"/>
            <p:cNvSpPr/>
            <p:nvPr/>
          </p:nvSpPr>
          <p:spPr>
            <a:xfrm>
              <a:off x="6276263" y="4489674"/>
              <a:ext cx="2463778" cy="388787"/>
            </a:xfrm>
            <a:prstGeom prst="rect">
              <a:avLst/>
            </a:prstGeom>
            <a:solidFill>
              <a:srgbClr val="DEC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6491189" y="4466590"/>
                  <a:ext cx="21725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: 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n-US" sz="16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1189" y="4466590"/>
                  <a:ext cx="2172518" cy="400110"/>
                </a:xfrm>
                <a:prstGeom prst="rect">
                  <a:avLst/>
                </a:prstGeom>
                <a:blipFill>
                  <a:blip r:embed="rId13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11970" y="4466590"/>
                <a:ext cx="42101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970" y="4466590"/>
                <a:ext cx="421013" cy="400110"/>
              </a:xfrm>
              <a:prstGeom prst="rect">
                <a:avLst/>
              </a:prstGeom>
              <a:blipFill>
                <a:blip r:embed="rId1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320199" y="4332304"/>
                <a:ext cx="150817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199" y="4332304"/>
                <a:ext cx="1508170" cy="430887"/>
              </a:xfrm>
              <a:prstGeom prst="rect">
                <a:avLst/>
              </a:prstGeom>
              <a:blipFill>
                <a:blip r:embed="rId16"/>
                <a:stretch>
                  <a:fillRect r="-810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Monotone Span Domain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4001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{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𝑏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}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400162" cy="584775"/>
              </a:xfrm>
              <a:prstGeom prst="rect">
                <a:avLst/>
              </a:prstGeom>
              <a:blipFill>
                <a:blip r:embed="rId17"/>
                <a:stretch>
                  <a:fillRect l="-4480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221862" y="2251228"/>
            <a:ext cx="8686798" cy="4339474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442814" y="2344198"/>
            <a:ext cx="4293651" cy="834976"/>
            <a:chOff x="2442814" y="2344198"/>
            <a:chExt cx="4293651" cy="834976"/>
          </a:xfrm>
        </p:grpSpPr>
        <p:sp>
          <p:nvSpPr>
            <p:cNvPr id="26" name="Rectangular Callout 25"/>
            <p:cNvSpPr/>
            <p:nvPr/>
          </p:nvSpPr>
          <p:spPr>
            <a:xfrm>
              <a:off x="2442814" y="2344198"/>
              <a:ext cx="4293651" cy="834976"/>
            </a:xfrm>
            <a:prstGeom prst="wedgeRectCallout">
              <a:avLst>
                <a:gd name="adj1" fmla="val -16417"/>
                <a:gd name="adj2" fmla="val -33773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>
                <a:defRPr/>
              </a:pPr>
              <a:endParaRPr lang="en-US" sz="2800" kern="0" dirty="0">
                <a:solidFill>
                  <a:schemeClr val="tx1"/>
                </a:solidFill>
                <a:cs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/>
                <p:cNvSpPr/>
                <p:nvPr/>
              </p:nvSpPr>
              <p:spPr>
                <a:xfrm>
                  <a:off x="2442815" y="2491072"/>
                  <a:ext cx="115409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Rectangle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42815" y="2491072"/>
                  <a:ext cx="1154098" cy="461665"/>
                </a:xfrm>
                <a:prstGeom prst="rect">
                  <a:avLst/>
                </a:prstGeom>
                <a:blipFill>
                  <a:blip r:embed="rId21"/>
                  <a:stretch>
                    <a:fillRect b="-2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3409712" y="2483620"/>
                  <a:ext cx="322327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a14:m>
                  <a:r>
                    <a:rPr lang="en-US" sz="2400" dirty="0"/>
                    <a:t> per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MSpan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9712" y="2483620"/>
                  <a:ext cx="3223271" cy="461665"/>
                </a:xfrm>
                <a:prstGeom prst="rect">
                  <a:avLst/>
                </a:prstGeom>
                <a:blipFill>
                  <a:blip r:embed="rId22"/>
                  <a:stretch>
                    <a:fillRect t="-10526" r="-1323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189961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Monotone Span (Full)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78139" y="4838293"/>
                <a:ext cx="3470167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𝜓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≡</m:t>
                      </m:r>
                      <m:sSub>
                        <m:sSub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e>
                        <m:sub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∧…∧</m:t>
                      </m:r>
                      <m:sSub>
                        <m:sSub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e>
                        <m:sub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139" y="4838293"/>
                <a:ext cx="3470167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1413388" y="5367259"/>
                <a:ext cx="6497746" cy="9887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conjunction</m:t>
                      </m:r>
                      <m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some</m:t>
                      </m:r>
                      <m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𝐜𝐥𝐚𝐮𝐬𝐞𝐬</m:t>
                      </m:r>
                      <m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e>
                        <m:sub>
                          <m:r>
                            <a:rPr kumimoji="0" lang="en-US" sz="28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US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…,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sub>
                      </m:sSub>
                      <m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</m:t>
                      </m:r>
                      <m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m:rPr>
                          <m:sty m:val="p"/>
                        </m:rP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</m:t>
                      </m:r>
                      <m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nsolas" panose="020B0609020204030204" pitchFamily="49" charset="0"/>
                    <a:ea typeface="+mn-ea"/>
                    <a:cs typeface="+mn-cs"/>
                  </a:rPr>
                  <a:t>	   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∀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𝑖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  <m:r>
                      <a:rPr kumimoji="0" 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sSub>
                      <m:sSub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𝑏</m:t>
                        </m:r>
                      </m:e>
                      <m:sub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𝑗</m:t>
                        </m:r>
                      </m:sub>
                    </m:sSub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⊨¬</m:t>
                    </m:r>
                    <m:sSub>
                      <m:sSub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8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</m:t>
                        </m:r>
                      </m:e>
                      <m:sub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</m:sub>
                    </m:sSub>
                    <m:r>
                      <a:rPr kumimoji="0" lang="en-US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</m:t>
                    </m:r>
                    <m:r>
                      <m:rPr>
                        <m:sty m:val="p"/>
                      </m:rPr>
                      <a:rPr kumimoji="0" lang="en-US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for</m:t>
                    </m:r>
                    <m:r>
                      <a:rPr kumimoji="0" lang="en-US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US" sz="2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𝐬𝐨𝐦𝐞</m:t>
                    </m:r>
                    <m:r>
                      <a:rPr kumimoji="0" lang="en-US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sSub>
                      <m:sSub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𝑏</m:t>
                        </m:r>
                      </m:e>
                      <m:sub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𝑗</m:t>
                        </m:r>
                      </m:sub>
                    </m:sSub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∈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𝓑</m:t>
                    </m:r>
                  </m:oMath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388" y="5367259"/>
                <a:ext cx="6497746" cy="9887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1202936" y="4409042"/>
            <a:ext cx="672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Bshouty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47675" y="938077"/>
            <a:ext cx="8216032" cy="1377649"/>
            <a:chOff x="447675" y="938077"/>
            <a:chExt cx="8216032" cy="1377649"/>
          </a:xfrm>
          <a:noFill/>
        </p:grpSpPr>
        <p:sp>
          <p:nvSpPr>
            <p:cNvPr id="13" name="Rectangle 12"/>
            <p:cNvSpPr/>
            <p:nvPr/>
          </p:nvSpPr>
          <p:spPr>
            <a:xfrm>
              <a:off x="447675" y="1033646"/>
              <a:ext cx="8216032" cy="110884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5145960" y="1239820"/>
                  <a:ext cx="3400162" cy="58477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/>
                    <a:t>⟨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MSpan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{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}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, ⟹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5960" y="1239820"/>
                  <a:ext cx="3400162" cy="584775"/>
                </a:xfrm>
                <a:prstGeom prst="rect">
                  <a:avLst/>
                </a:prstGeom>
                <a:blipFill>
                  <a:blip r:embed="rId6"/>
                  <a:stretch>
                    <a:fillRect l="-4480" t="-15625" b="-31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/>
            <p:cNvCxnSpPr/>
            <p:nvPr/>
          </p:nvCxnSpPr>
          <p:spPr bwMode="auto">
            <a:xfrm flipH="1">
              <a:off x="3104034" y="1449966"/>
              <a:ext cx="1925423" cy="0"/>
            </a:xfrm>
            <a:prstGeom prst="straightConnector1">
              <a:avLst/>
            </a:prstGeom>
            <a:grpFill/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920619" y="938077"/>
                  <a:ext cx="465192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0619" y="938077"/>
                  <a:ext cx="465192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/>
            <p:nvPr/>
          </p:nvCxnSpPr>
          <p:spPr bwMode="auto">
            <a:xfrm flipH="1">
              <a:off x="3112830" y="1640466"/>
              <a:ext cx="1925423" cy="0"/>
            </a:xfrm>
            <a:prstGeom prst="straightConnector1">
              <a:avLst/>
            </a:prstGeom>
            <a:grpFill/>
            <a:ln w="240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1334039" y="1238508"/>
                  <a:ext cx="2229328" cy="1077218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3200" dirty="0" smtClean="0"/>
                          <m:t>⟨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,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</a:rPr>
                          <m:t>⊆</m:t>
                        </m:r>
                        <m:r>
                          <m:rPr>
                            <m:nor/>
                          </m:rPr>
                          <a:rPr lang="en-US" sz="3200"/>
                          <m:t>⟩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 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  <a:p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4039" y="1238508"/>
                  <a:ext cx="2229328" cy="107721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3860669" y="1548839"/>
                  <a:ext cx="492121" cy="52322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0669" y="1548839"/>
                  <a:ext cx="492121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440793" y="2165706"/>
            <a:ext cx="8216032" cy="1880038"/>
            <a:chOff x="447675" y="938077"/>
            <a:chExt cx="8216032" cy="1880038"/>
          </a:xfrm>
          <a:noFill/>
        </p:grpSpPr>
        <p:sp>
          <p:nvSpPr>
            <p:cNvPr id="22" name="Rectangle 21"/>
            <p:cNvSpPr/>
            <p:nvPr/>
          </p:nvSpPr>
          <p:spPr>
            <a:xfrm>
              <a:off x="447675" y="1033646"/>
              <a:ext cx="8216032" cy="178446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5145960" y="1239820"/>
                  <a:ext cx="3382016" cy="58477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/>
                    <a:t>⟨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MSpan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𝓑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,  ⟹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5960" y="1239820"/>
                  <a:ext cx="3382016" cy="584775"/>
                </a:xfrm>
                <a:prstGeom prst="rect">
                  <a:avLst/>
                </a:prstGeom>
                <a:blipFill>
                  <a:blip r:embed="rId10"/>
                  <a:stretch>
                    <a:fillRect l="-4505" t="-15625" b="-31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Arrow Connector 23"/>
            <p:cNvCxnSpPr/>
            <p:nvPr/>
          </p:nvCxnSpPr>
          <p:spPr bwMode="auto">
            <a:xfrm flipH="1">
              <a:off x="3104034" y="1449966"/>
              <a:ext cx="1925423" cy="0"/>
            </a:xfrm>
            <a:prstGeom prst="straightConnector1">
              <a:avLst/>
            </a:prstGeom>
            <a:grpFill/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3920619" y="938077"/>
                  <a:ext cx="465192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0619" y="938077"/>
                  <a:ext cx="465192" cy="52322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/>
            <p:cNvCxnSpPr/>
            <p:nvPr/>
          </p:nvCxnSpPr>
          <p:spPr bwMode="auto">
            <a:xfrm flipH="1">
              <a:off x="3112830" y="1640466"/>
              <a:ext cx="1925423" cy="0"/>
            </a:xfrm>
            <a:prstGeom prst="straightConnector1">
              <a:avLst/>
            </a:prstGeom>
            <a:grpFill/>
            <a:ln w="240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1334039" y="1238508"/>
                  <a:ext cx="2229328" cy="1077218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3200" dirty="0" smtClean="0"/>
                          <m:t>⟨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,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</a:rPr>
                          <m:t>⊆</m:t>
                        </m:r>
                        <m:r>
                          <m:rPr>
                            <m:nor/>
                          </m:rPr>
                          <a:rPr lang="en-US" sz="3200"/>
                          <m:t>⟩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 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  <a:p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4039" y="1238508"/>
                  <a:ext cx="2229328" cy="107721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3860669" y="1548839"/>
                  <a:ext cx="492121" cy="52322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0669" y="1548839"/>
                  <a:ext cx="492121" cy="52322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77812" y="3170039"/>
                <a:ext cx="367427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=⨂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𝓑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MSpan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812" y="3170039"/>
                <a:ext cx="3674275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175355" y="4801600"/>
                <a:ext cx="288450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MSpan</m:t>
                      </m:r>
                      <m:d>
                        <m:d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𝓑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355" y="4801600"/>
                <a:ext cx="2884508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4352790" y="4779861"/>
                <a:ext cx="7617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790" y="4779861"/>
                <a:ext cx="761747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7923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5" grpId="0"/>
      <p:bldP spid="36" grpId="0"/>
      <p:bldP spid="3" grpId="0"/>
      <p:bldP spid="6" grpId="0"/>
      <p:bldP spid="3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Monotone Span (Full)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47675" y="938077"/>
            <a:ext cx="8216032" cy="1377649"/>
            <a:chOff x="447675" y="938077"/>
            <a:chExt cx="8216032" cy="1377649"/>
          </a:xfrm>
          <a:noFill/>
        </p:grpSpPr>
        <p:sp>
          <p:nvSpPr>
            <p:cNvPr id="13" name="Rectangle 12"/>
            <p:cNvSpPr/>
            <p:nvPr/>
          </p:nvSpPr>
          <p:spPr>
            <a:xfrm>
              <a:off x="447675" y="1033646"/>
              <a:ext cx="8216032" cy="110884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5145960" y="1239820"/>
                  <a:ext cx="3400162" cy="58477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/>
                    <a:t>⟨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MSpan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{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}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, ⟹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5960" y="1239820"/>
                  <a:ext cx="3400162" cy="584775"/>
                </a:xfrm>
                <a:prstGeom prst="rect">
                  <a:avLst/>
                </a:prstGeom>
                <a:blipFill>
                  <a:blip r:embed="rId4"/>
                  <a:stretch>
                    <a:fillRect l="-4480" t="-15625" b="-31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/>
            <p:cNvCxnSpPr/>
            <p:nvPr/>
          </p:nvCxnSpPr>
          <p:spPr bwMode="auto">
            <a:xfrm flipH="1">
              <a:off x="3104034" y="1449966"/>
              <a:ext cx="1925423" cy="0"/>
            </a:xfrm>
            <a:prstGeom prst="straightConnector1">
              <a:avLst/>
            </a:prstGeom>
            <a:grpFill/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920619" y="938077"/>
                  <a:ext cx="465192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0619" y="938077"/>
                  <a:ext cx="465192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/>
            <p:nvPr/>
          </p:nvCxnSpPr>
          <p:spPr bwMode="auto">
            <a:xfrm flipH="1">
              <a:off x="3112830" y="1640466"/>
              <a:ext cx="1925423" cy="0"/>
            </a:xfrm>
            <a:prstGeom prst="straightConnector1">
              <a:avLst/>
            </a:prstGeom>
            <a:grpFill/>
            <a:ln w="240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1334039" y="1238508"/>
                  <a:ext cx="2229328" cy="1077218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3200" dirty="0" smtClean="0"/>
                          <m:t>⟨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,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</a:rPr>
                          <m:t>⊆</m:t>
                        </m:r>
                        <m:r>
                          <m:rPr>
                            <m:nor/>
                          </m:rPr>
                          <a:rPr lang="en-US" sz="3200"/>
                          <m:t>⟩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 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  <a:p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4039" y="1238508"/>
                  <a:ext cx="2229328" cy="107721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3860669" y="1548839"/>
                  <a:ext cx="492121" cy="52322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0669" y="1548839"/>
                  <a:ext cx="492121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440793" y="2165706"/>
            <a:ext cx="8216032" cy="1880038"/>
            <a:chOff x="447675" y="938077"/>
            <a:chExt cx="8216032" cy="1880038"/>
          </a:xfrm>
          <a:noFill/>
        </p:grpSpPr>
        <p:sp>
          <p:nvSpPr>
            <p:cNvPr id="22" name="Rectangle 21"/>
            <p:cNvSpPr/>
            <p:nvPr/>
          </p:nvSpPr>
          <p:spPr>
            <a:xfrm>
              <a:off x="447675" y="1033646"/>
              <a:ext cx="8216032" cy="178446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5145960" y="1239820"/>
                  <a:ext cx="3382016" cy="58477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/>
                    <a:t>⟨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MSpan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𝓑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,  ⟹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5960" y="1239820"/>
                  <a:ext cx="3382016" cy="584775"/>
                </a:xfrm>
                <a:prstGeom prst="rect">
                  <a:avLst/>
                </a:prstGeom>
                <a:blipFill>
                  <a:blip r:embed="rId8"/>
                  <a:stretch>
                    <a:fillRect l="-4505" t="-15625" b="-31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Arrow Connector 23"/>
            <p:cNvCxnSpPr/>
            <p:nvPr/>
          </p:nvCxnSpPr>
          <p:spPr bwMode="auto">
            <a:xfrm flipH="1">
              <a:off x="3104034" y="1449966"/>
              <a:ext cx="1925423" cy="0"/>
            </a:xfrm>
            <a:prstGeom prst="straightConnector1">
              <a:avLst/>
            </a:prstGeom>
            <a:grpFill/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3920619" y="938077"/>
                  <a:ext cx="465192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0619" y="938077"/>
                  <a:ext cx="465192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/>
            <p:cNvCxnSpPr/>
            <p:nvPr/>
          </p:nvCxnSpPr>
          <p:spPr bwMode="auto">
            <a:xfrm flipH="1">
              <a:off x="3112830" y="1640466"/>
              <a:ext cx="1925423" cy="0"/>
            </a:xfrm>
            <a:prstGeom prst="straightConnector1">
              <a:avLst/>
            </a:prstGeom>
            <a:grpFill/>
            <a:ln w="240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/>
                <p:nvPr/>
              </p:nvSpPr>
              <p:spPr>
                <a:xfrm>
                  <a:off x="1334039" y="1238508"/>
                  <a:ext cx="2229328" cy="1077218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3200" dirty="0" smtClean="0"/>
                          <m:t>⟨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,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</a:rPr>
                          <m:t>⊆</m:t>
                        </m:r>
                        <m:r>
                          <m:rPr>
                            <m:nor/>
                          </m:rPr>
                          <a:rPr lang="en-US" sz="3200"/>
                          <m:t>⟩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 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  <a:p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31EF246-416E-4F1F-AD49-AC99CEC42F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4039" y="1238508"/>
                  <a:ext cx="2229328" cy="107721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3860669" y="1548839"/>
                  <a:ext cx="492121" cy="52322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0669" y="1548839"/>
                  <a:ext cx="492121" cy="52322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77812" y="3170039"/>
                <a:ext cx="367427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=⨂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𝓑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MSpan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812" y="3170039"/>
                <a:ext cx="3674275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491653" y="616809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[POPL’22] Property-directed reachability as abstract interpretation in the monotone theory. 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1523897" y="4438081"/>
            <a:ext cx="6082728" cy="1048291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>
              <a:defRPr/>
            </a:pPr>
            <a:r>
              <a:rPr lang="en-US" sz="2800" kern="0" dirty="0">
                <a:solidFill>
                  <a:schemeClr val="tx1"/>
                </a:solidFill>
                <a:cs typeface="Arial"/>
              </a:rPr>
              <a:t>Used to study </a:t>
            </a:r>
            <a:r>
              <a:rPr lang="en-US" sz="2800" kern="0" dirty="0" err="1">
                <a:solidFill>
                  <a:schemeClr val="tx1"/>
                </a:solidFill>
                <a:cs typeface="Arial"/>
              </a:rPr>
              <a:t>overapproxmation</a:t>
            </a:r>
            <a:r>
              <a:rPr lang="en-US" sz="2800" kern="0" dirty="0">
                <a:solidFill>
                  <a:schemeClr val="tx1"/>
                </a:solidFill>
                <a:cs typeface="Arial"/>
              </a:rPr>
              <a:t> in property-directed reachability (IC3/PDR)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07510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Efficient Abstract Interpretation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031079" y="3045229"/>
                <a:ext cx="7453702" cy="346244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 err="1"/>
                  <a:t>Alg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𝐼𝑛𝑖𝑡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b="0" dirty="0"/>
                  <a:t>until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𝑝𝑜𝑠𝑡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79" y="3045229"/>
                <a:ext cx="7453702" cy="3462449"/>
              </a:xfrm>
              <a:prstGeom prst="rect">
                <a:avLst/>
              </a:prstGeom>
              <a:blipFill>
                <a:blip r:embed="rId4"/>
                <a:stretch>
                  <a:fillRect l="-1635" t="-2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1828106" y="3728854"/>
            <a:ext cx="1663239" cy="581891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094691" y="4722533"/>
            <a:ext cx="2688592" cy="773765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1"/>
              <p:cNvSpPr txBox="1">
                <a:spLocks/>
              </p:cNvSpPr>
              <p:nvPr/>
            </p:nvSpPr>
            <p:spPr>
              <a:xfrm>
                <a:off x="3387578" y="3515184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b="1" dirty="0">
                    <a:solidFill>
                      <a:srgbClr val="7030A0"/>
                    </a:solidFill>
                  </a:rPr>
                  <a:t>Super</a:t>
                </a:r>
                <a:r>
                  <a:rPr lang="en-US" dirty="0">
                    <a:solidFill>
                      <a:srgbClr val="7030A0"/>
                    </a:solidFill>
                  </a:rPr>
                  <a:t>-Efficient </a:t>
                </a:r>
                <a:r>
                  <a:rPr lang="en-US" dirty="0"/>
                  <a:t>inference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7578" y="3515184"/>
                <a:ext cx="4086815" cy="893136"/>
              </a:xfrm>
              <a:prstGeom prst="rect">
                <a:avLst/>
              </a:prstGeom>
              <a:blipFill>
                <a:blip r:embed="rId6"/>
                <a:stretch>
                  <a:fillRect t="-11644" r="-896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2664668" y="2040181"/>
            <a:ext cx="802692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307148" y="1981313"/>
            <a:ext cx="767066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371608" y="1979857"/>
            <a:ext cx="767066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924969" y="1979857"/>
            <a:ext cx="767066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1146933" y="1265910"/>
                <a:ext cx="7453702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Abstract interpretation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})</m:t>
                    </m:r>
                  </m:oMath>
                </a14:m>
                <a:r>
                  <a:rPr lang="en-US" dirty="0"/>
                  <a:t> terminates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rgbClr val="7030A0"/>
                    </a:solidFill>
                  </a:rPr>
                  <a:t>SAT queries</a:t>
                </a:r>
                <a:r>
                  <a:rPr lang="en-US" dirty="0"/>
                  <a:t>, where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𝐼𝑛𝑖𝑡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33" y="1265910"/>
                <a:ext cx="7453702" cy="1641170"/>
              </a:xfrm>
              <a:prstGeom prst="rect">
                <a:avLst/>
              </a:prstGeom>
              <a:blipFill>
                <a:blip r:embed="rId7"/>
                <a:stretch>
                  <a:fillRect l="-1635" t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5650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9" grpId="0" animBg="1"/>
      <p:bldP spid="11" grpId="0" animBg="1"/>
      <p:bldP spid="18" grpId="0" animBg="1"/>
      <p:bldP spid="1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Efficient Abstract Interpretation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1146933" y="1265910"/>
                <a:ext cx="7453702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Abstract interpretation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})</m:t>
                    </m:r>
                  </m:oMath>
                </a14:m>
                <a:r>
                  <a:rPr lang="en-US" dirty="0"/>
                  <a:t> terminates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rgbClr val="7030A0"/>
                    </a:solidFill>
                  </a:rPr>
                  <a:t>SAT queries</a:t>
                </a:r>
                <a:r>
                  <a:rPr lang="en-US" dirty="0"/>
                  <a:t>, where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𝐼𝑛𝑖𝑡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33" y="1265910"/>
                <a:ext cx="7453702" cy="1641170"/>
              </a:xfrm>
              <a:prstGeom prst="rect">
                <a:avLst/>
              </a:prstGeom>
              <a:blipFill>
                <a:blip r:embed="rId4"/>
                <a:stretch>
                  <a:fillRect l="-1635" t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2664668" y="2040181"/>
            <a:ext cx="802692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368114" y="2907080"/>
            <a:ext cx="2951797" cy="976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7030A0"/>
                </a:solidFill>
              </a:rPr>
              <a:t>indicator of </a:t>
            </a:r>
            <a:br>
              <a:rPr lang="en-US" sz="2400" dirty="0">
                <a:solidFill>
                  <a:srgbClr val="7030A0"/>
                </a:solidFill>
              </a:rPr>
            </a:br>
            <a:r>
              <a:rPr lang="en-US" sz="2400" dirty="0" err="1">
                <a:solidFill>
                  <a:srgbClr val="7030A0"/>
                </a:solidFill>
              </a:rPr>
              <a:t>overapproximation</a:t>
            </a:r>
            <a:endParaRPr lang="en-US" sz="2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268585" y="3681351"/>
                <a:ext cx="7875415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dirty="0"/>
                  <a:t>The number of </a:t>
                </a:r>
                <a:r>
                  <a:rPr lang="en-US" sz="2400" dirty="0">
                    <a:solidFill>
                      <a:srgbClr val="7030A0"/>
                    </a:solidFill>
                  </a:rPr>
                  <a:t>concrete</a:t>
                </a:r>
                <a:r>
                  <a:rPr lang="en-US" sz="2400" dirty="0"/>
                  <a:t> iterations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The number of </a:t>
                </a:r>
                <a:r>
                  <a:rPr lang="en-US" sz="2400" dirty="0">
                    <a:solidFill>
                      <a:srgbClr val="7030A0"/>
                    </a:solidFill>
                  </a:rPr>
                  <a:t>abstract</a:t>
                </a:r>
                <a:r>
                  <a:rPr lang="en-US" sz="2400" dirty="0"/>
                  <a:t> iterations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sSup>
                                  <m:sSupPr>
                                    <m:ctrl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400" dirty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585" y="3681351"/>
                <a:ext cx="7875415" cy="1641170"/>
              </a:xfrm>
              <a:prstGeom prst="rect">
                <a:avLst/>
              </a:prstGeom>
              <a:blipFill>
                <a:blip r:embed="rId5"/>
                <a:stretch>
                  <a:fillRect l="-1161" t="-5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91653" y="616809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[POPL’22] Property-directed reachability as abstract interpretation in the monotone theory. 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307148" y="1981313"/>
            <a:ext cx="767066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335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The Monotone Theory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1"/>
              <p:cNvSpPr txBox="1">
                <a:spLocks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r>
                  <a:rPr lang="en-US" sz="3200" dirty="0">
                    <a:solidFill>
                      <a:srgbClr val="7030A0"/>
                    </a:solidFill>
                  </a:rPr>
                  <a:t> 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/>
                  <a:t>learning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3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  <a:blipFill>
                <a:blip r:embed="rId4"/>
                <a:stretch>
                  <a:fillRect t="-17808"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Content Placeholder 1"/>
          <p:cNvSpPr txBox="1">
            <a:spLocks/>
          </p:cNvSpPr>
          <p:nvPr/>
        </p:nvSpPr>
        <p:spPr>
          <a:xfrm>
            <a:off x="2500384" y="3360185"/>
            <a:ext cx="4086815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dirty="0"/>
              <a:t>learning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complex formulas</a:t>
            </a:r>
          </a:p>
        </p:txBody>
      </p:sp>
      <p:sp>
        <p:nvSpPr>
          <p:cNvPr id="35" name="Right Arrow 34"/>
          <p:cNvSpPr/>
          <p:nvPr/>
        </p:nvSpPr>
        <p:spPr>
          <a:xfrm rot="5400000">
            <a:off x="3841040" y="2587126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87964" y="2233687"/>
            <a:ext cx="23723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prstClr val="black"/>
                </a:solidFill>
              </a:rPr>
              <a:t>“</a:t>
            </a:r>
            <a:r>
              <a:rPr lang="en-US" sz="2200" dirty="0" err="1">
                <a:solidFill>
                  <a:prstClr val="black"/>
                </a:solidFill>
              </a:rPr>
              <a:t>monotonization</a:t>
            </a:r>
            <a:r>
              <a:rPr lang="en-US" sz="2200" dirty="0">
                <a:solidFill>
                  <a:prstClr val="black"/>
                </a:solidFill>
              </a:rPr>
              <a:t>”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flipH="1" flipV="1">
            <a:off x="5359400" y="2033009"/>
            <a:ext cx="828564" cy="41612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4254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dirty="0">
                    <a:latin typeface="Cambria Math" panose="02040503050406030204" pitchFamily="18" charset="0"/>
                  </a:rPr>
                  <a:t>𝜁 : </a:t>
                </a:r>
                <a:r>
                  <a:rPr lang="en-US" dirty="0" err="1"/>
                  <a:t>Monotonization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7864" b="-52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84077" y="1305660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305660"/>
                <a:ext cx="3009276" cy="430887"/>
              </a:xfrm>
              <a:prstGeom prst="rect">
                <a:avLst/>
              </a:prstGeom>
              <a:blipFill>
                <a:blip r:embed="rId5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84078" y="2105959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105959"/>
                <a:ext cx="2939689" cy="430887"/>
              </a:xfrm>
              <a:prstGeom prst="rect">
                <a:avLst/>
              </a:prstGeom>
              <a:blipFill>
                <a:blip r:embed="rId6"/>
                <a:stretch>
                  <a:fillRect l="-1452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068225" y="1025027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Init</a:t>
            </a:r>
            <a:r>
              <a:rPr lang="en-US" dirty="0"/>
              <a:t>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8225" y="1820225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Bad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02807" y="977044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977044"/>
                <a:ext cx="1281869" cy="400110"/>
              </a:xfrm>
              <a:prstGeom prst="rect">
                <a:avLst/>
              </a:prstGeom>
              <a:blipFill>
                <a:blip r:embed="rId7"/>
                <a:stretch>
                  <a:fillRect t="-1515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950347" y="1302726"/>
                <a:ext cx="548105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347" y="1302726"/>
                <a:ext cx="5481058" cy="430887"/>
              </a:xfrm>
              <a:prstGeom prst="rect">
                <a:avLst/>
              </a:prstGeom>
              <a:blipFill>
                <a:blip r:embed="rId8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820527" y="2509310"/>
                <a:ext cx="119629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sz="28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8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8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0527" y="2509310"/>
                <a:ext cx="119629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936450" y="2576780"/>
                <a:ext cx="702220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0" dirty="0"/>
                  <a:t>DNF form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:</a:t>
                </a: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450" y="2576780"/>
                <a:ext cx="7022209" cy="523220"/>
              </a:xfrm>
              <a:prstGeom prst="rect">
                <a:avLst/>
              </a:prstGeom>
              <a:blipFill>
                <a:blip r:embed="rId10"/>
                <a:stretch>
                  <a:fillRect l="-1823"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087344" y="3622232"/>
                <a:ext cx="639743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3622232"/>
                <a:ext cx="6397437" cy="430887"/>
              </a:xfrm>
              <a:prstGeom prst="rect">
                <a:avLst/>
              </a:prstGeom>
              <a:blipFill>
                <a:blip r:embed="rId11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1624611" y="3437566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3437566"/>
                <a:ext cx="5645888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2087344" y="3159079"/>
                <a:ext cx="631237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3159079"/>
                <a:ext cx="6312377" cy="430887"/>
              </a:xfrm>
              <a:prstGeom prst="rect">
                <a:avLst/>
              </a:prstGeom>
              <a:blipFill>
                <a:blip r:embed="rId13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087344" y="4143477"/>
                <a:ext cx="651439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0100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01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4143477"/>
                <a:ext cx="6514396" cy="430887"/>
              </a:xfrm>
              <a:prstGeom prst="rect">
                <a:avLst/>
              </a:prstGeom>
              <a:blipFill>
                <a:blip r:embed="rId14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1624611" y="3958811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3958811"/>
                <a:ext cx="5645888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2087344" y="4622257"/>
                <a:ext cx="639743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4622257"/>
                <a:ext cx="6397437" cy="4308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1624611" y="4437591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4437591"/>
                <a:ext cx="5645888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2087344" y="5128813"/>
                <a:ext cx="623794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01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5128813"/>
                <a:ext cx="6237949" cy="430887"/>
              </a:xfrm>
              <a:prstGeom prst="rect">
                <a:avLst/>
              </a:prstGeom>
              <a:blipFill>
                <a:blip r:embed="rId18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1624611" y="4944147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4944147"/>
                <a:ext cx="5645888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2087344" y="5638535"/>
                <a:ext cx="607845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5638535"/>
                <a:ext cx="6078459" cy="4308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1624611" y="5453869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5453869"/>
                <a:ext cx="5645888" cy="40011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077946" y="2037617"/>
                <a:ext cx="21195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946" y="2037617"/>
                <a:ext cx="2119555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2999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32" grpId="0"/>
      <p:bldP spid="33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2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Efficient Abstract Interpretation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1031079" y="1289660"/>
                <a:ext cx="7453702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Abstract interpretation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})</m:t>
                    </m:r>
                  </m:oMath>
                </a14:m>
                <a:r>
                  <a:rPr lang="en-US" dirty="0"/>
                  <a:t> terminates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rgbClr val="7030A0"/>
                    </a:solidFill>
                  </a:rPr>
                  <a:t>SAT queries</a:t>
                </a:r>
                <a:r>
                  <a:rPr lang="en-US" dirty="0"/>
                  <a:t>, where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𝐼𝑛𝑖𝑡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79" y="1289660"/>
                <a:ext cx="7453702" cy="1641170"/>
              </a:xfrm>
              <a:prstGeom prst="rect">
                <a:avLst/>
              </a:prstGeom>
              <a:blipFill>
                <a:blip r:embed="rId4"/>
                <a:stretch>
                  <a:fillRect l="-1635" t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031079" y="3045229"/>
                <a:ext cx="7453702" cy="346244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Alg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𝐼𝑛𝑖𝑡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b="0" dirty="0"/>
                  <a:t>until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𝑝𝑜𝑠𝑡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79" y="3045229"/>
                <a:ext cx="7453702" cy="3462449"/>
              </a:xfrm>
              <a:prstGeom prst="rect">
                <a:avLst/>
              </a:prstGeom>
              <a:blipFill>
                <a:blip r:embed="rId5"/>
                <a:stretch>
                  <a:fillRect l="-1635" t="-2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1828106" y="3728854"/>
            <a:ext cx="1663239" cy="581891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094691" y="4722533"/>
            <a:ext cx="2688592" cy="773765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1"/>
              <p:cNvSpPr txBox="1">
                <a:spLocks/>
              </p:cNvSpPr>
              <p:nvPr/>
            </p:nvSpPr>
            <p:spPr>
              <a:xfrm>
                <a:off x="3387578" y="3515184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b="1" dirty="0">
                    <a:solidFill>
                      <a:srgbClr val="7030A0"/>
                    </a:solidFill>
                  </a:rPr>
                  <a:t>Super</a:t>
                </a:r>
                <a:r>
                  <a:rPr lang="en-US" dirty="0">
                    <a:solidFill>
                      <a:srgbClr val="7030A0"/>
                    </a:solidFill>
                  </a:rPr>
                  <a:t>-Efficient </a:t>
                </a:r>
                <a:r>
                  <a:rPr lang="en-US" dirty="0"/>
                  <a:t>inference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7578" y="3515184"/>
                <a:ext cx="4086815" cy="893136"/>
              </a:xfrm>
              <a:prstGeom prst="rect">
                <a:avLst/>
              </a:prstGeom>
              <a:blipFill>
                <a:blip r:embed="rId6"/>
                <a:stretch>
                  <a:fillRect t="-11644" r="-896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1"/>
              <p:cNvSpPr txBox="1">
                <a:spLocks/>
              </p:cNvSpPr>
              <p:nvPr/>
            </p:nvSpPr>
            <p:spPr>
              <a:xfrm>
                <a:off x="5894123" y="4522719"/>
                <a:ext cx="3428007" cy="144324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u="sng" dirty="0"/>
                  <a:t>claim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𝑝𝑜𝑠𝑡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br>
                  <a:rPr lang="en-US" sz="24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ℳ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∧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dnf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123" y="4522719"/>
                <a:ext cx="3428007" cy="1443249"/>
              </a:xfrm>
              <a:prstGeom prst="rect">
                <a:avLst/>
              </a:prstGeom>
              <a:blipFill>
                <a:blip r:embed="rId7"/>
                <a:stretch>
                  <a:fillRect l="-2847" t="-21519" b="-14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2664668" y="2040181"/>
            <a:ext cx="802692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235898" y="1981313"/>
            <a:ext cx="767066" cy="866899"/>
          </a:xfrm>
          <a:prstGeom prst="ellipse">
            <a:avLst/>
          </a:prstGeom>
          <a:solidFill>
            <a:srgbClr val="7030A0">
              <a:alpha val="21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685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Efficient Abstract Interpretation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1031079" y="1289660"/>
                <a:ext cx="7453702" cy="1641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Abstract interpretation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})</m:t>
                    </m:r>
                  </m:oMath>
                </a14:m>
                <a:r>
                  <a:rPr lang="en-US" dirty="0"/>
                  <a:t> terminates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rgbClr val="7030A0"/>
                    </a:solidFill>
                  </a:rPr>
                  <a:t>SAT queries</a:t>
                </a:r>
                <a:r>
                  <a:rPr lang="en-US" dirty="0"/>
                  <a:t>, where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𝐼𝑛𝑖𝑡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79" y="1289660"/>
                <a:ext cx="7453702" cy="1641170"/>
              </a:xfrm>
              <a:prstGeom prst="rect">
                <a:avLst/>
              </a:prstGeom>
              <a:blipFill>
                <a:blip r:embed="rId4"/>
                <a:stretch>
                  <a:fillRect l="-1635" t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1031079" y="3328733"/>
                <a:ext cx="7453702" cy="292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Thm</a:t>
                </a:r>
                <a:r>
                  <a:rPr lang="en-US" dirty="0"/>
                  <a:t>. Abstract interpretation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ℬ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terminates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nary>
                      <m:naryPr>
                        <m:chr m:val="∏"/>
                        <m:subHide m:val="on"/>
                        <m:supHide m:val="on"/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rgbClr val="7030A0"/>
                    </a:solidFill>
                  </a:rPr>
                  <a:t>SAT queries</a:t>
                </a:r>
                <a:r>
                  <a:rPr lang="en-US" dirty="0"/>
                  <a:t>, where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ℳ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sSubSup>
                                  <m:sSub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dnf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𝐼𝑛𝑖𝑡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ℬ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∨…∨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 is a DNF representation.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79" y="3328733"/>
                <a:ext cx="7453702" cy="2921596"/>
              </a:xfrm>
              <a:prstGeom prst="rect">
                <a:avLst/>
              </a:prstGeom>
              <a:blipFill>
                <a:blip r:embed="rId5"/>
                <a:stretch>
                  <a:fillRect l="-1635" t="-33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39013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ver"/>
          <p:cNvSpPr/>
          <p:nvPr/>
        </p:nvSpPr>
        <p:spPr>
          <a:xfrm>
            <a:off x="7148946" y="3916591"/>
            <a:ext cx="1009402" cy="357321"/>
          </a:xfrm>
          <a:prstGeom prst="rect">
            <a:avLst/>
          </a:prstGeom>
          <a:solidFill>
            <a:srgbClr val="DAC2E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901225" y="1746686"/>
                <a:ext cx="4395170" cy="332407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⟹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∨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𝐦𝐨𝐧𝐨𝐭𝐨𝐧𝐢𝐳𝐞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25" y="1746686"/>
                <a:ext cx="4395170" cy="3324077"/>
              </a:xfrm>
              <a:prstGeom prst="rect">
                <a:avLst/>
              </a:prstGeom>
              <a:blipFill>
                <a:blip r:embed="rId4"/>
                <a:stretch>
                  <a:fillRect l="-1936" t="-237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Super-Efficient Inference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34650" y="1027166"/>
                <a:ext cx="17317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𝓜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d>
                        <m:dPr>
                          <m:ctrlP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𝝍</m:t>
                          </m:r>
                        </m:e>
                      </m:d>
                      <m:r>
                        <a:rPr lang="en-US" sz="32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650" y="1027166"/>
                <a:ext cx="173175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80885" y="3530151"/>
                <a:ext cx="4572000" cy="150810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𝐦𝐨𝐧𝐨𝐭𝐨𝐧𝐢𝐳𝐞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eagerly flip variables in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like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2300" b="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SAT(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∧(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⊔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rgbClr val="7030A0"/>
                    </a:solidFill>
                  </a:rPr>
                  <a:t>)</a:t>
                </a:r>
              </a:p>
              <a:p>
                <a:pPr lvl="0"/>
                <a:r>
                  <a:rPr lang="en-US" sz="2300" dirty="0">
                    <a:solidFill>
                      <a:srgbClr val="7030A0"/>
                    </a:solidFill>
                  </a:rPr>
                  <a:t>       </a:t>
                </a:r>
                <a:r>
                  <a:rPr lang="en-US" sz="2300" dirty="0"/>
                  <a:t>return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⊔!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23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85" y="3530151"/>
                <a:ext cx="4572000" cy="1508105"/>
              </a:xfrm>
              <a:prstGeom prst="rect">
                <a:avLst/>
              </a:prstGeom>
              <a:blipFill>
                <a:blip r:embed="rId6"/>
                <a:stretch>
                  <a:fillRect l="-267" t="-2834" b="-8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096747" y="1095386"/>
                <a:ext cx="6928503" cy="492443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01</m:t>
                          </m:r>
                        </m:sub>
                      </m:sSub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∧…</m:t>
                      </m:r>
                      <m:sSub>
                        <m:sSubPr>
                          <m:ctrlP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5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sz="25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srgbClr val="DEEBF7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5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747" y="1095386"/>
                <a:ext cx="6928503" cy="492443"/>
              </a:xfrm>
              <a:prstGeom prst="rect">
                <a:avLst/>
              </a:prstGeom>
              <a:blipFill>
                <a:blip r:embed="rId7"/>
                <a:stretch>
                  <a:fillRect l="-88" r="-616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877486" y="2035770"/>
                <a:ext cx="99585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486" y="2035770"/>
                <a:ext cx="995855" cy="523220"/>
              </a:xfrm>
              <a:prstGeom prst="rect">
                <a:avLst/>
              </a:prstGeom>
              <a:blipFill>
                <a:blip r:embed="rId8"/>
                <a:stretch>
                  <a:fillRect r="-24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958342" y="2035770"/>
                <a:ext cx="5797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342" y="2035770"/>
                <a:ext cx="579774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877486" y="3825971"/>
                <a:ext cx="99585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486" y="3825971"/>
                <a:ext cx="995855" cy="523220"/>
              </a:xfrm>
              <a:prstGeom prst="rect">
                <a:avLst/>
              </a:prstGeom>
              <a:blipFill>
                <a:blip r:embed="rId10"/>
                <a:stretch>
                  <a:fillRect r="-23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own Arrow 1"/>
          <p:cNvSpPr/>
          <p:nvPr/>
        </p:nvSpPr>
        <p:spPr>
          <a:xfrm>
            <a:off x="7528538" y="3358058"/>
            <a:ext cx="250218" cy="4479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999173" y="4473877"/>
                <a:ext cx="130894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173" y="4473877"/>
                <a:ext cx="1308948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157888" y="5451351"/>
                <a:ext cx="11524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888" y="5451351"/>
                <a:ext cx="1152401" cy="461665"/>
              </a:xfrm>
              <a:prstGeom prst="rect">
                <a:avLst/>
              </a:prstGeom>
              <a:blipFill>
                <a:blip r:embed="rId12"/>
                <a:stretch>
                  <a:fillRect l="-1587" r="-4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444202" y="5038256"/>
                <a:ext cx="5797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202" y="5038256"/>
                <a:ext cx="579774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255974" y="5050882"/>
                <a:ext cx="110305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⊔</m:t>
                    </m:r>
                    <m:r>
                      <a:rPr lang="en-US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: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974" y="5050882"/>
                <a:ext cx="1103059" cy="523220"/>
              </a:xfrm>
              <a:prstGeom prst="rect">
                <a:avLst/>
              </a:prstGeom>
              <a:blipFill>
                <a:blip r:embed="rId14"/>
                <a:stretch>
                  <a:fillRect r="-2210" b="-1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206632" y="5451351"/>
                <a:ext cx="135579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632" y="5451351"/>
                <a:ext cx="1355796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5217347" y="5076728"/>
            <a:ext cx="776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Consolas" panose="020B0609020204030204" pitchFamily="49" charset="0"/>
              </a:rPr>
              <a:t>SAT</a:t>
            </a:r>
            <a:r>
              <a:rPr lang="en-US" sz="2400" dirty="0">
                <a:solidFill>
                  <a:srgbClr val="7030A0"/>
                </a:solidFill>
              </a:rPr>
              <a:t>:</a:t>
            </a:r>
            <a:endParaRPr lang="en-US" sz="2400" dirty="0"/>
          </a:p>
        </p:txBody>
      </p:sp>
      <p:sp>
        <p:nvSpPr>
          <p:cNvPr id="21" name="Rectangle 20"/>
          <p:cNvSpPr/>
          <p:nvPr/>
        </p:nvSpPr>
        <p:spPr>
          <a:xfrm>
            <a:off x="5353249" y="5426275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✓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157888" y="5820675"/>
                <a:ext cx="11524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888" y="5820675"/>
                <a:ext cx="1152401" cy="461665"/>
              </a:xfrm>
              <a:prstGeom prst="rect">
                <a:avLst/>
              </a:prstGeom>
              <a:blipFill>
                <a:blip r:embed="rId16"/>
                <a:stretch>
                  <a:fillRect l="-1587" r="-4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237012" y="5792504"/>
                <a:ext cx="123804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012" y="5792504"/>
                <a:ext cx="1238046" cy="461665"/>
              </a:xfrm>
              <a:prstGeom prst="rect">
                <a:avLst/>
              </a:prstGeom>
              <a:blipFill>
                <a:blip r:embed="rId17"/>
                <a:stretch>
                  <a:fillRect r="-1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353249" y="5795599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✓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157888" y="6159589"/>
                <a:ext cx="11524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888" y="6159589"/>
                <a:ext cx="1152401" cy="461665"/>
              </a:xfrm>
              <a:prstGeom prst="rect">
                <a:avLst/>
              </a:prstGeom>
              <a:blipFill>
                <a:blip r:embed="rId18"/>
                <a:stretch>
                  <a:fillRect l="-1587" r="-4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255974" y="6159589"/>
                <a:ext cx="123804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1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974" y="6159589"/>
                <a:ext cx="1238046" cy="461665"/>
              </a:xfrm>
              <a:prstGeom prst="rect">
                <a:avLst/>
              </a:prstGeom>
              <a:blipFill>
                <a:blip r:embed="rId19"/>
                <a:stretch>
                  <a:fillRect l="-985" t="-10526" r="-246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5353249" y="6134513"/>
            <a:ext cx="436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112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7" grpId="0" animBg="1"/>
      <p:bldP spid="9" grpId="0"/>
      <p:bldP spid="10" grpId="0"/>
      <p:bldP spid="11" grpId="0"/>
      <p:bldP spid="2" grpId="0" animBg="1"/>
      <p:bldP spid="5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ver"/>
          <p:cNvSpPr/>
          <p:nvPr/>
        </p:nvSpPr>
        <p:spPr>
          <a:xfrm>
            <a:off x="6877486" y="3916592"/>
            <a:ext cx="1340239" cy="357320"/>
          </a:xfrm>
          <a:prstGeom prst="rect">
            <a:avLst/>
          </a:prstGeom>
          <a:solidFill>
            <a:srgbClr val="DAC2E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901225" y="1746686"/>
                <a:ext cx="4395170" cy="332407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⟹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∨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𝐦𝐨𝐧𝐨𝐭𝐨𝐧𝐢𝐳𝐞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25" y="1746686"/>
                <a:ext cx="4395170" cy="3324077"/>
              </a:xfrm>
              <a:prstGeom prst="rect">
                <a:avLst/>
              </a:prstGeom>
              <a:blipFill>
                <a:blip r:embed="rId4"/>
                <a:stretch>
                  <a:fillRect l="-1936" t="-237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Super-Efficient Inference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34650" y="1027166"/>
                <a:ext cx="17317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𝓜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d>
                        <m:dPr>
                          <m:ctrlP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𝝍</m:t>
                          </m:r>
                        </m:e>
                      </m:d>
                      <m:r>
                        <a:rPr lang="en-US" sz="32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650" y="1027166"/>
                <a:ext cx="173175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80885" y="3530151"/>
                <a:ext cx="4572000" cy="150810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𝐦𝐨𝐧𝐨𝐭𝐨𝐧𝐢𝐳𝐞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eagerly flip variables in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like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2300" b="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SAT(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∧(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⊔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3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rgbClr val="7030A0"/>
                    </a:solidFill>
                  </a:rPr>
                  <a:t>)</a:t>
                </a:r>
              </a:p>
              <a:p>
                <a:pPr lvl="0"/>
                <a:r>
                  <a:rPr lang="en-US" sz="2300" dirty="0">
                    <a:solidFill>
                      <a:srgbClr val="7030A0"/>
                    </a:solidFill>
                  </a:rPr>
                  <a:t>       </a:t>
                </a:r>
                <a:r>
                  <a:rPr lang="en-US" sz="2300" dirty="0"/>
                  <a:t>return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⊔!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23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85" y="3530151"/>
                <a:ext cx="4572000" cy="1508105"/>
              </a:xfrm>
              <a:prstGeom prst="rect">
                <a:avLst/>
              </a:prstGeom>
              <a:blipFill>
                <a:blip r:embed="rId6"/>
                <a:stretch>
                  <a:fillRect l="-267" t="-2834" b="-8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877486" y="2035770"/>
                <a:ext cx="115240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486" y="2035770"/>
                <a:ext cx="1152401" cy="523220"/>
              </a:xfrm>
              <a:prstGeom prst="rect">
                <a:avLst/>
              </a:prstGeom>
              <a:blipFill>
                <a:blip r:embed="rId7"/>
                <a:stretch>
                  <a:fillRect r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958342" y="2035770"/>
                <a:ext cx="5797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342" y="2035770"/>
                <a:ext cx="579774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877486" y="3825971"/>
                <a:ext cx="134023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486" y="3825971"/>
                <a:ext cx="1340239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own Arrow 1"/>
          <p:cNvSpPr/>
          <p:nvPr/>
        </p:nvSpPr>
        <p:spPr>
          <a:xfrm>
            <a:off x="7404682" y="3471373"/>
            <a:ext cx="250218" cy="4479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066039" y="4515036"/>
                <a:ext cx="91082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6039" y="4515036"/>
                <a:ext cx="910826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096747" y="1095386"/>
                <a:ext cx="6928503" cy="492443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00</m:t>
                          </m:r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00</m:t>
                          </m:r>
                        </m:sub>
                      </m:sSub>
                      <m: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even</m:t>
                      </m:r>
                      <m: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number</m:t>
                      </m:r>
                      <m: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bits</m:t>
                      </m:r>
                      <m:r>
                        <a:rPr lang="en-US" sz="25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747" y="1095386"/>
                <a:ext cx="6928503" cy="492443"/>
              </a:xfrm>
              <a:prstGeom prst="rect">
                <a:avLst/>
              </a:prstGeom>
              <a:blipFill>
                <a:blip r:embed="rId11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157888" y="5451351"/>
                <a:ext cx="11524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888" y="5451351"/>
                <a:ext cx="1152401" cy="461665"/>
              </a:xfrm>
              <a:prstGeom prst="rect">
                <a:avLst/>
              </a:prstGeom>
              <a:blipFill>
                <a:blip r:embed="rId12"/>
                <a:stretch>
                  <a:fillRect l="-1587" r="-4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444202" y="5038256"/>
                <a:ext cx="5797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202" y="5038256"/>
                <a:ext cx="579774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255974" y="5050882"/>
                <a:ext cx="110305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⊔</m:t>
                    </m:r>
                    <m:r>
                      <a:rPr lang="en-US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:</a:t>
                </a: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974" y="5050882"/>
                <a:ext cx="1103059" cy="523220"/>
              </a:xfrm>
              <a:prstGeom prst="rect">
                <a:avLst/>
              </a:prstGeom>
              <a:blipFill>
                <a:blip r:embed="rId14"/>
                <a:stretch>
                  <a:fillRect r="-2210" b="-1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3206632" y="5451351"/>
                <a:ext cx="11524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…∗∗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632" y="5451351"/>
                <a:ext cx="1152401" cy="461665"/>
              </a:xfrm>
              <a:prstGeom prst="rect">
                <a:avLst/>
              </a:prstGeom>
              <a:blipFill>
                <a:blip r:embed="rId15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5217347" y="5076728"/>
            <a:ext cx="776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Consolas" panose="020B0609020204030204" pitchFamily="49" charset="0"/>
              </a:rPr>
              <a:t>SAT</a:t>
            </a:r>
            <a:r>
              <a:rPr lang="en-US" sz="2400" dirty="0">
                <a:solidFill>
                  <a:srgbClr val="7030A0"/>
                </a:solidFill>
              </a:rPr>
              <a:t>:</a:t>
            </a:r>
            <a:endParaRPr lang="en-US" sz="2400" dirty="0"/>
          </a:p>
        </p:txBody>
      </p:sp>
      <p:sp>
        <p:nvSpPr>
          <p:cNvPr id="36" name="Rectangle 35"/>
          <p:cNvSpPr/>
          <p:nvPr/>
        </p:nvSpPr>
        <p:spPr>
          <a:xfrm>
            <a:off x="5353249" y="5426275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✓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1157888" y="5820675"/>
                <a:ext cx="11524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888" y="5820675"/>
                <a:ext cx="1152401" cy="461665"/>
              </a:xfrm>
              <a:prstGeom prst="rect">
                <a:avLst/>
              </a:prstGeom>
              <a:blipFill>
                <a:blip r:embed="rId16"/>
                <a:stretch>
                  <a:fillRect l="-1587" r="-4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3206632" y="5820675"/>
                <a:ext cx="123804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632" y="5820675"/>
                <a:ext cx="1238046" cy="461665"/>
              </a:xfrm>
              <a:prstGeom prst="rect">
                <a:avLst/>
              </a:prstGeom>
              <a:blipFill>
                <a:blip r:embed="rId17"/>
                <a:stretch>
                  <a:fillRect l="-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5353249" y="5795599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✓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1157888" y="6159589"/>
                <a:ext cx="11524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888" y="6159589"/>
                <a:ext cx="1152401" cy="461665"/>
              </a:xfrm>
              <a:prstGeom prst="rect">
                <a:avLst/>
              </a:prstGeom>
              <a:blipFill>
                <a:blip r:embed="rId18"/>
                <a:stretch>
                  <a:fillRect l="-1587" r="-4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3188480" y="6159589"/>
                <a:ext cx="123804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480" y="6159589"/>
                <a:ext cx="1238046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5353249" y="6134513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✓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ular Callout 43"/>
              <p:cNvSpPr/>
              <p:nvPr/>
            </p:nvSpPr>
            <p:spPr>
              <a:xfrm>
                <a:off x="5119416" y="3097060"/>
                <a:ext cx="2428189" cy="526243"/>
              </a:xfrm>
              <a:prstGeom prst="wedgeRectCallout">
                <a:avLst>
                  <a:gd name="adj1" fmla="val -170872"/>
                  <a:gd name="adj2" fmla="val 479928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 kern="0" dirty="0">
                    <a:solidFill>
                      <a:srgbClr val="000000"/>
                    </a:solidFill>
                    <a:cs typeface="Arial"/>
                  </a:rPr>
                  <a:t>not a state of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𝜓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cs typeface="Arial"/>
                  </a:rPr>
                  <a:t>! </a:t>
                </a:r>
              </a:p>
            </p:txBody>
          </p:sp>
        </mc:Choice>
        <mc:Fallback xmlns="">
          <p:sp>
            <p:nvSpPr>
              <p:cNvPr id="44" name="Rectangular Callout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416" y="3097060"/>
                <a:ext cx="2428189" cy="526243"/>
              </a:xfrm>
              <a:prstGeom prst="wedgeRectCallout">
                <a:avLst>
                  <a:gd name="adj1" fmla="val -170872"/>
                  <a:gd name="adj2" fmla="val 479928"/>
                </a:avLst>
              </a:prstGeom>
              <a:blipFill>
                <a:blip r:embed="rId20"/>
                <a:stretch>
                  <a:fillRect t="-436" r="-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6746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9" grpId="0"/>
      <p:bldP spid="10" grpId="0"/>
      <p:bldP spid="11" grpId="0"/>
      <p:bldP spid="2" grpId="0" animBg="1"/>
      <p:bldP spid="5" grpId="0"/>
      <p:bldP spid="21" grpId="0" animBg="1"/>
      <p:bldP spid="26" grpId="0"/>
      <p:bldP spid="27" grpId="0"/>
      <p:bldP spid="30" grpId="0"/>
      <p:bldP spid="31" grpId="0"/>
      <p:bldP spid="35" grpId="0"/>
      <p:bldP spid="36" grpId="0"/>
      <p:bldP spid="38" grpId="0"/>
      <p:bldP spid="39" grpId="0"/>
      <p:bldP spid="40" grpId="0"/>
      <p:bldP spid="41" grpId="0"/>
      <p:bldP spid="42" grpId="0"/>
      <p:bldP spid="43" grpId="0"/>
      <p:bldP spid="4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1212919" y="6164839"/>
            <a:ext cx="1504881" cy="4330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087343" y="5127087"/>
            <a:ext cx="6237949" cy="4330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over"/>
          <p:cNvSpPr/>
          <p:nvPr/>
        </p:nvSpPr>
        <p:spPr>
          <a:xfrm>
            <a:off x="3202459" y="2813454"/>
            <a:ext cx="848680" cy="264210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ver"/>
          <p:cNvSpPr/>
          <p:nvPr/>
        </p:nvSpPr>
        <p:spPr>
          <a:xfrm>
            <a:off x="3966730" y="2813454"/>
            <a:ext cx="1461797" cy="264209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over"/>
          <p:cNvSpPr/>
          <p:nvPr/>
        </p:nvSpPr>
        <p:spPr>
          <a:xfrm>
            <a:off x="7873921" y="3688073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ver"/>
          <p:cNvSpPr/>
          <p:nvPr/>
        </p:nvSpPr>
        <p:spPr>
          <a:xfrm>
            <a:off x="7110919" y="3223457"/>
            <a:ext cx="758758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over"/>
          <p:cNvSpPr/>
          <p:nvPr/>
        </p:nvSpPr>
        <p:spPr>
          <a:xfrm>
            <a:off x="7110662" y="3707824"/>
            <a:ext cx="622570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over"/>
          <p:cNvSpPr/>
          <p:nvPr/>
        </p:nvSpPr>
        <p:spPr>
          <a:xfrm>
            <a:off x="7110662" y="4201101"/>
            <a:ext cx="622570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over"/>
          <p:cNvSpPr/>
          <p:nvPr/>
        </p:nvSpPr>
        <p:spPr>
          <a:xfrm>
            <a:off x="6932142" y="5193997"/>
            <a:ext cx="1093306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over"/>
          <p:cNvSpPr/>
          <p:nvPr/>
        </p:nvSpPr>
        <p:spPr>
          <a:xfrm>
            <a:off x="3793353" y="5199542"/>
            <a:ext cx="1281127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over"/>
          <p:cNvSpPr/>
          <p:nvPr/>
        </p:nvSpPr>
        <p:spPr>
          <a:xfrm>
            <a:off x="3780871" y="4219700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over"/>
          <p:cNvSpPr/>
          <p:nvPr/>
        </p:nvSpPr>
        <p:spPr>
          <a:xfrm>
            <a:off x="3780870" y="3700005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over"/>
          <p:cNvSpPr/>
          <p:nvPr/>
        </p:nvSpPr>
        <p:spPr>
          <a:xfrm>
            <a:off x="3780869" y="3249853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over"/>
          <p:cNvSpPr/>
          <p:nvPr/>
        </p:nvSpPr>
        <p:spPr>
          <a:xfrm>
            <a:off x="4879725" y="3227209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over"/>
          <p:cNvSpPr/>
          <p:nvPr/>
        </p:nvSpPr>
        <p:spPr>
          <a:xfrm>
            <a:off x="4741490" y="3690518"/>
            <a:ext cx="307710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over"/>
          <p:cNvSpPr/>
          <p:nvPr/>
        </p:nvSpPr>
        <p:spPr>
          <a:xfrm>
            <a:off x="4882512" y="4219699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cover"/>
          <p:cNvSpPr/>
          <p:nvPr/>
        </p:nvSpPr>
        <p:spPr>
          <a:xfrm>
            <a:off x="4564571" y="4207250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dirty="0">
                    <a:latin typeface="Cambria Math" panose="02040503050406030204" pitchFamily="18" charset="0"/>
                  </a:rPr>
                  <a:t>𝜁 : </a:t>
                </a:r>
                <a:r>
                  <a:rPr lang="en-US" dirty="0" err="1"/>
                  <a:t>Monotonization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7864" b="-52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087344" y="3622232"/>
                <a:ext cx="639743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3622232"/>
                <a:ext cx="6397437" cy="430887"/>
              </a:xfrm>
              <a:prstGeom prst="rect">
                <a:avLst/>
              </a:prstGeom>
              <a:blipFill>
                <a:blip r:embed="rId8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624611" y="3437566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3437566"/>
                <a:ext cx="564588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087344" y="3159079"/>
                <a:ext cx="631237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3159079"/>
                <a:ext cx="6312377" cy="430887"/>
              </a:xfrm>
              <a:prstGeom prst="rect">
                <a:avLst/>
              </a:prstGeom>
              <a:blipFill>
                <a:blip r:embed="rId10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087344" y="4143477"/>
                <a:ext cx="651439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0100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01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4143477"/>
                <a:ext cx="6514396" cy="430887"/>
              </a:xfrm>
              <a:prstGeom prst="rect">
                <a:avLst/>
              </a:prstGeom>
              <a:blipFill>
                <a:blip r:embed="rId11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624611" y="3958811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3958811"/>
                <a:ext cx="5645888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2087344" y="4622257"/>
                <a:ext cx="639743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4622257"/>
                <a:ext cx="6397437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624611" y="4437591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4437591"/>
                <a:ext cx="5645888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895917" y="2575853"/>
                <a:ext cx="7022209" cy="5727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0" dirty="0"/>
                  <a:t>DNF form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</m:oMath>
                </a14:m>
                <a:r>
                  <a:rPr lang="en-US" sz="2800" dirty="0"/>
                  <a:t>:</a:t>
                </a: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917" y="2575853"/>
                <a:ext cx="7022209" cy="572721"/>
              </a:xfrm>
              <a:prstGeom prst="rect">
                <a:avLst/>
              </a:prstGeom>
              <a:blipFill>
                <a:blip r:embed="rId15"/>
                <a:stretch>
                  <a:fillRect l="-1823" t="-10753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087344" y="5128813"/>
                <a:ext cx="623794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01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5128813"/>
                <a:ext cx="6237949" cy="430887"/>
              </a:xfrm>
              <a:prstGeom prst="rect">
                <a:avLst/>
              </a:prstGeom>
              <a:blipFill>
                <a:blip r:embed="rId16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624611" y="4944147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4944147"/>
                <a:ext cx="5645888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087344" y="5638535"/>
                <a:ext cx="607845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5638535"/>
                <a:ext cx="6078459" cy="4308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624611" y="5453869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5453869"/>
                <a:ext cx="5645888" cy="40011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7127052" y="2528950"/>
                <a:ext cx="166321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𝜁</m:t>
                      </m:r>
                      <m:r>
                        <a:rPr lang="en-US" sz="28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𝒪</m:t>
                      </m:r>
                      <m:r>
                        <a:rPr lang="en-US" sz="28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052" y="2528950"/>
                <a:ext cx="1663212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152589" y="4424105"/>
                <a:ext cx="56265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589" y="4424105"/>
                <a:ext cx="562654" cy="83099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 rot="10800000">
                <a:off x="7291379" y="4417718"/>
                <a:ext cx="56265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7291379" y="4417718"/>
                <a:ext cx="562655" cy="83099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212919" y="6147848"/>
                <a:ext cx="150488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≡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919" y="6147848"/>
                <a:ext cx="1504881" cy="461665"/>
              </a:xfrm>
              <a:prstGeom prst="rect">
                <a:avLst/>
              </a:prstGeom>
              <a:blipFill>
                <a:blip r:embed="rId25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3793352" y="5144202"/>
            <a:ext cx="1255848" cy="41549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6932142" y="5135849"/>
            <a:ext cx="1093306" cy="423851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7110662" y="4188201"/>
            <a:ext cx="633219" cy="34143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7115926" y="3671382"/>
            <a:ext cx="633219" cy="34143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7110662" y="3173305"/>
            <a:ext cx="786964" cy="40743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3780869" y="3316431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4895345" y="3323433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3780868" y="3788823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3797255" y="4285494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4544665" y="4285494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4879724" y="4295543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7846837" y="3773405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4717544" y="3730056"/>
            <a:ext cx="409029" cy="227860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784077" y="1305660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305660"/>
                <a:ext cx="3009276" cy="430887"/>
              </a:xfrm>
              <a:prstGeom prst="rect">
                <a:avLst/>
              </a:prstGeom>
              <a:blipFill>
                <a:blip r:embed="rId26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784078" y="2105959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105959"/>
                <a:ext cx="2939689" cy="430887"/>
              </a:xfrm>
              <a:prstGeom prst="rect">
                <a:avLst/>
              </a:prstGeom>
              <a:blipFill>
                <a:blip r:embed="rId27"/>
                <a:stretch>
                  <a:fillRect l="-1452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61"/>
          <p:cNvSpPr txBox="1"/>
          <p:nvPr/>
        </p:nvSpPr>
        <p:spPr>
          <a:xfrm>
            <a:off x="1068225" y="1025027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Init</a:t>
            </a:r>
            <a:r>
              <a:rPr lang="en-US" dirty="0"/>
              <a:t>: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68225" y="1820225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Bad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302807" y="977044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977044"/>
                <a:ext cx="1281869" cy="400110"/>
              </a:xfrm>
              <a:prstGeom prst="rect">
                <a:avLst/>
              </a:prstGeom>
              <a:blipFill>
                <a:blip r:embed="rId28"/>
                <a:stretch>
                  <a:fillRect t="-1515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3950347" y="1302726"/>
                <a:ext cx="548105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347" y="1302726"/>
                <a:ext cx="5481058" cy="430887"/>
              </a:xfrm>
              <a:prstGeom prst="rect">
                <a:avLst/>
              </a:prstGeom>
              <a:blipFill>
                <a:blip r:embed="rId29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4077946" y="2037617"/>
                <a:ext cx="21195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946" y="2037617"/>
                <a:ext cx="2119555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58401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5" grpId="0" animBg="1"/>
      <p:bldP spid="35" grpId="0" animBg="1"/>
      <p:bldP spid="38" grpId="0" animBg="1"/>
      <p:bldP spid="50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8" grpId="0" animBg="1"/>
      <p:bldP spid="49" grpId="0" animBg="1"/>
      <p:bldP spid="29" grpId="0"/>
      <p:bldP spid="51" grpId="0"/>
      <p:bldP spid="56" grpId="0"/>
      <p:bldP spid="57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This Work</a:t>
            </a: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1821688" y="3401228"/>
            <a:ext cx="5444208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inference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complex invariants</a:t>
            </a:r>
          </a:p>
        </p:txBody>
      </p:sp>
      <p:sp>
        <p:nvSpPr>
          <p:cNvPr id="3" name="Right Arrow 2"/>
          <p:cNvSpPr/>
          <p:nvPr/>
        </p:nvSpPr>
        <p:spPr>
          <a:xfrm rot="5400000">
            <a:off x="3841040" y="2587126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"/>
              <p:cNvSpPr txBox="1">
                <a:spLocks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r>
                  <a:rPr lang="en-US" sz="3200" dirty="0">
                    <a:solidFill>
                      <a:srgbClr val="7030A0"/>
                    </a:solidFill>
                  </a:rPr>
                  <a:t> 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>
                    <a:solidFill>
                      <a:srgbClr val="7030A0"/>
                    </a:solidFill>
                  </a:rPr>
                  <a:t>inference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  <a:blipFill>
                <a:blip r:embed="rId4"/>
                <a:stretch>
                  <a:fillRect t="-17808"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528" y="2285999"/>
            <a:ext cx="1559233" cy="821196"/>
          </a:xfrm>
          <a:prstGeom prst="rect">
            <a:avLst/>
          </a:prstGeom>
        </p:spPr>
      </p:pic>
      <p:sp>
        <p:nvSpPr>
          <p:cNvPr id="18" name="Content Placeholder 2"/>
          <p:cNvSpPr txBox="1">
            <a:spLocks/>
          </p:cNvSpPr>
          <p:nvPr/>
        </p:nvSpPr>
        <p:spPr>
          <a:xfrm>
            <a:off x="1044022" y="5113251"/>
            <a:ext cx="7323011" cy="909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/>
              <a:t>(No efficient way to implement in invariant inference </a:t>
            </a:r>
            <a:br>
              <a:rPr lang="en-US" sz="2400" dirty="0"/>
            </a:br>
            <a:r>
              <a:rPr lang="en-US" sz="2400" dirty="0"/>
              <a:t>a teacher for equivalence and membership queries.)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491652" y="6381491"/>
            <a:ext cx="9024487" cy="31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Complexity and Information in Invariant Inference.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272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9" grpId="0"/>
      <p:bldP spid="1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This 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"/>
              <p:cNvSpPr txBox="1">
                <a:spLocks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b="1" dirty="0">
                    <a:solidFill>
                      <a:srgbClr val="7030A0"/>
                    </a:solidFill>
                  </a:rPr>
                  <a:t>abstract interpretation</a:t>
                </a:r>
                <a:r>
                  <a:rPr lang="en-US" sz="3200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  <a:blipFill>
                <a:blip r:embed="rId3"/>
                <a:stretch>
                  <a:fillRect t="-12683" b="-1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ight Arrow 11"/>
          <p:cNvSpPr/>
          <p:nvPr/>
        </p:nvSpPr>
        <p:spPr>
          <a:xfrm rot="2450516">
            <a:off x="5793705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8037951">
            <a:off x="2010713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5057185" y="3088671"/>
            <a:ext cx="4086815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inference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complex invariants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1"/>
              <p:cNvSpPr txBox="1">
                <a:spLocks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r>
                  <a:rPr lang="en-US" sz="3200" dirty="0">
                    <a:solidFill>
                      <a:srgbClr val="7030A0"/>
                    </a:solidFill>
                  </a:rPr>
                  <a:t> 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>
                    <a:solidFill>
                      <a:srgbClr val="7030A0"/>
                    </a:solidFill>
                  </a:rPr>
                  <a:t>inference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  <a:blipFill>
                <a:blip r:embed="rId4"/>
                <a:stretch>
                  <a:fillRect t="-17808"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369788" y="4479446"/>
            <a:ext cx="4390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with</a:t>
            </a:r>
            <a:r>
              <a:rPr lang="en-US" sz="3200" dirty="0">
                <a:solidFill>
                  <a:srgbClr val="7030A0"/>
                </a:solidFill>
              </a:rPr>
              <a:t> provable complexity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009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This Work</a:t>
            </a:r>
          </a:p>
        </p:txBody>
      </p:sp>
      <p:sp>
        <p:nvSpPr>
          <p:cNvPr id="20" name="Right Arrow 19"/>
          <p:cNvSpPr/>
          <p:nvPr/>
        </p:nvSpPr>
        <p:spPr>
          <a:xfrm rot="2450516">
            <a:off x="5793705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1"/>
          <p:cNvSpPr txBox="1">
            <a:spLocks/>
          </p:cNvSpPr>
          <p:nvPr/>
        </p:nvSpPr>
        <p:spPr>
          <a:xfrm>
            <a:off x="5057185" y="3088671"/>
            <a:ext cx="4086815" cy="1252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/>
              <a:t>Efficient</a:t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>inference </a:t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dirty="0"/>
              <a:t>of complex invariants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1"/>
              <p:cNvSpPr txBox="1">
                <a:spLocks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b="1" dirty="0">
                    <a:solidFill>
                      <a:srgbClr val="7030A0"/>
                    </a:solidFill>
                  </a:rPr>
                  <a:t>Super-Efficient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dirty="0">
                    <a:solidFill>
                      <a:srgbClr val="7030A0"/>
                    </a:solidFill>
                  </a:rPr>
                  <a:t>inference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86" y="1139873"/>
                <a:ext cx="4086815" cy="893136"/>
              </a:xfrm>
              <a:prstGeom prst="rect">
                <a:avLst/>
              </a:prstGeom>
              <a:blipFill>
                <a:blip r:embed="rId4"/>
                <a:stretch>
                  <a:fillRect t="-17808"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369788" y="4479446"/>
            <a:ext cx="4390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with</a:t>
            </a:r>
            <a:r>
              <a:rPr lang="en-US" sz="3200" dirty="0">
                <a:solidFill>
                  <a:srgbClr val="7030A0"/>
                </a:solidFill>
              </a:rPr>
              <a:t> provable complexity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200" dirty="0"/>
                  <a:t>Efficient</a:t>
                </a:r>
                <a:br>
                  <a:rPr lang="en-US" sz="3200" dirty="0">
                    <a:solidFill>
                      <a:srgbClr val="7030A0"/>
                    </a:solidFill>
                  </a:rPr>
                </a:br>
                <a:r>
                  <a:rPr lang="en-US" sz="3200" b="1" dirty="0">
                    <a:solidFill>
                      <a:srgbClr val="7030A0"/>
                    </a:solidFill>
                  </a:rPr>
                  <a:t>abstract interpretation</a:t>
                </a:r>
                <a:r>
                  <a:rPr lang="en-US" sz="3200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35" y="3088671"/>
                <a:ext cx="4086815" cy="1252858"/>
              </a:xfrm>
              <a:prstGeom prst="rect">
                <a:avLst/>
              </a:prstGeom>
              <a:blipFill>
                <a:blip r:embed="rId5"/>
                <a:stretch>
                  <a:fillRect t="-12683" b="-1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 rot="8037951">
            <a:off x="2010713" y="2463747"/>
            <a:ext cx="1405504" cy="1406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7653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6|3.9|1.9|7|3.8|12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6|3.9|1.9|7|3.8|12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9050">
          <a:solidFill>
            <a:schemeClr val="tx1"/>
          </a:solidFill>
        </a:ln>
        <a:effectLst>
          <a:outerShdw blurRad="50800" sx="1000" sy="1000" algn="ctr" rotWithShape="0">
            <a:srgbClr val="FFFFFF">
              <a:alpha val="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3772</Words>
  <Application>Microsoft Office PowerPoint</Application>
  <PresentationFormat>On-screen Show (4:3)</PresentationFormat>
  <Paragraphs>674</Paragraphs>
  <Slides>65</Slides>
  <Notes>62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76" baseType="lpstr">
      <vt:lpstr>Arial</vt:lpstr>
      <vt:lpstr>Calibri</vt:lpstr>
      <vt:lpstr>Calibri Light</vt:lpstr>
      <vt:lpstr>Cambria Math</vt:lpstr>
      <vt:lpstr>Comic Sans MS</vt:lpstr>
      <vt:lpstr>Consolas</vt:lpstr>
      <vt:lpstr>Nexa Light</vt:lpstr>
      <vt:lpstr>System Font Regular</vt:lpstr>
      <vt:lpstr>Times New Roman</vt:lpstr>
      <vt:lpstr>Office Theme</vt:lpstr>
      <vt:lpstr>1_Office Theme</vt:lpstr>
      <vt:lpstr>Invariant Inference  With Provable Complexity  From the Monotone Theory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2023-10-07T20:21:28Z</dcterms:created>
  <dcterms:modified xsi:type="dcterms:W3CDTF">2023-10-07T20:21:44Z</dcterms:modified>
</cp:coreProperties>
</file>