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ppt/notesSlides/notesSlide22.xml" ContentType="application/vnd.openxmlformats-officedocument.presentationml.notesSlide+xml"/>
  <Override PartName="/ppt/tags/tag21.xml" ContentType="application/vnd.openxmlformats-officedocument.presentationml.tags+xml"/>
  <Override PartName="/ppt/notesSlides/notesSlide23.xml" ContentType="application/vnd.openxmlformats-officedocument.presentationml.notesSlide+xml"/>
  <Override PartName="/ppt/tags/tag22.xml" ContentType="application/vnd.openxmlformats-officedocument.presentationml.tags+xml"/>
  <Override PartName="/ppt/notesSlides/notesSlide24.xml" ContentType="application/vnd.openxmlformats-officedocument.presentationml.notesSlide+xml"/>
  <Override PartName="/ppt/tags/tag23.xml" ContentType="application/vnd.openxmlformats-officedocument.presentationml.tags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tags/tag25.xml" ContentType="application/vnd.openxmlformats-officedocument.presentationml.tags+xml"/>
  <Override PartName="/ppt/notesSlides/notesSlide27.xml" ContentType="application/vnd.openxmlformats-officedocument.presentationml.notesSlide+xml"/>
  <Override PartName="/ppt/tags/tag26.xml" ContentType="application/vnd.openxmlformats-officedocument.presentationml.tags+xml"/>
  <Override PartName="/ppt/notesSlides/notesSlide28.xml" ContentType="application/vnd.openxmlformats-officedocument.presentationml.notesSlide+xml"/>
  <Override PartName="/ppt/tags/tag27.xml" ContentType="application/vnd.openxmlformats-officedocument.presentationml.tags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notesSlides/notesSlide31.xml" ContentType="application/vnd.openxmlformats-officedocument.presentationml.notesSlide+xml"/>
  <Override PartName="/ppt/tags/tag30.xml" ContentType="application/vnd.openxmlformats-officedocument.presentationml.tags+xml"/>
  <Override PartName="/ppt/notesSlides/notesSlide32.xml" ContentType="application/vnd.openxmlformats-officedocument.presentationml.notesSlide+xml"/>
  <Override PartName="/ppt/tags/tag31.xml" ContentType="application/vnd.openxmlformats-officedocument.presentationml.tags+xml"/>
  <Override PartName="/ppt/notesSlides/notesSlide33.xml" ContentType="application/vnd.openxmlformats-officedocument.presentationml.notesSlide+xml"/>
  <Override PartName="/ppt/tags/tag32.xml" ContentType="application/vnd.openxmlformats-officedocument.presentationml.tags+xml"/>
  <Override PartName="/ppt/notesSlides/notesSlide34.xml" ContentType="application/vnd.openxmlformats-officedocument.presentationml.notesSlide+xml"/>
  <Override PartName="/ppt/tags/tag33.xml" ContentType="application/vnd.openxmlformats-officedocument.presentationml.tags+xml"/>
  <Override PartName="/ppt/notesSlides/notesSlide35.xml" ContentType="application/vnd.openxmlformats-officedocument.presentationml.notesSlide+xml"/>
  <Override PartName="/ppt/tags/tag34.xml" ContentType="application/vnd.openxmlformats-officedocument.presentationml.tags+xml"/>
  <Override PartName="/ppt/notesSlides/notesSlide36.xml" ContentType="application/vnd.openxmlformats-officedocument.presentationml.notesSlide+xml"/>
  <Override PartName="/ppt/tags/tag35.xml" ContentType="application/vnd.openxmlformats-officedocument.presentationml.tags+xml"/>
  <Override PartName="/ppt/notesSlides/notesSlide37.xml" ContentType="application/vnd.openxmlformats-officedocument.presentationml.notesSlide+xml"/>
  <Override PartName="/ppt/tags/tag36.xml" ContentType="application/vnd.openxmlformats-officedocument.presentationml.tags+xml"/>
  <Override PartName="/ppt/notesSlides/notesSlide38.xml" ContentType="application/vnd.openxmlformats-officedocument.presentationml.notesSlide+xml"/>
  <Override PartName="/ppt/tags/tag37.xml" ContentType="application/vnd.openxmlformats-officedocument.presentationml.tags+xml"/>
  <Override PartName="/ppt/notesSlides/notesSlide39.xml" ContentType="application/vnd.openxmlformats-officedocument.presentationml.notesSlide+xml"/>
  <Override PartName="/ppt/tags/tag38.xml" ContentType="application/vnd.openxmlformats-officedocument.presentationml.tags+xml"/>
  <Override PartName="/ppt/notesSlides/notesSlide40.xml" ContentType="application/vnd.openxmlformats-officedocument.presentationml.notesSlide+xml"/>
  <Override PartName="/ppt/tags/tag39.xml" ContentType="application/vnd.openxmlformats-officedocument.presentationml.tags+xml"/>
  <Override PartName="/ppt/notesSlides/notesSlide41.xml" ContentType="application/vnd.openxmlformats-officedocument.presentationml.notesSlide+xml"/>
  <Override PartName="/ppt/tags/tag40.xml" ContentType="application/vnd.openxmlformats-officedocument.presentationml.tags+xml"/>
  <Override PartName="/ppt/notesSlides/notesSlide42.xml" ContentType="application/vnd.openxmlformats-officedocument.presentationml.notesSlide+xml"/>
  <Override PartName="/ppt/tags/tag41.xml" ContentType="application/vnd.openxmlformats-officedocument.presentationml.tags+xml"/>
  <Override PartName="/ppt/notesSlides/notesSlide43.xml" ContentType="application/vnd.openxmlformats-officedocument.presentationml.notesSlide+xml"/>
  <Override PartName="/ppt/tags/tag42.xml" ContentType="application/vnd.openxmlformats-officedocument.presentationml.tags+xml"/>
  <Override PartName="/ppt/notesSlides/notesSlide44.xml" ContentType="application/vnd.openxmlformats-officedocument.presentationml.notesSlide+xml"/>
  <Override PartName="/ppt/tags/tag43.xml" ContentType="application/vnd.openxmlformats-officedocument.presentationml.tags+xml"/>
  <Override PartName="/ppt/notesSlides/notesSlide45.xml" ContentType="application/vnd.openxmlformats-officedocument.presentationml.notesSlide+xml"/>
  <Override PartName="/ppt/tags/tag44.xml" ContentType="application/vnd.openxmlformats-officedocument.presentationml.tags+xml"/>
  <Override PartName="/ppt/notesSlides/notesSlide46.xml" ContentType="application/vnd.openxmlformats-officedocument.presentationml.notesSlide+xml"/>
  <Override PartName="/ppt/tags/tag45.xml" ContentType="application/vnd.openxmlformats-officedocument.presentationml.tags+xml"/>
  <Override PartName="/ppt/notesSlides/notesSlide47.xml" ContentType="application/vnd.openxmlformats-officedocument.presentationml.notesSlide+xml"/>
  <Override PartName="/ppt/tags/tag46.xml" ContentType="application/vnd.openxmlformats-officedocument.presentationml.tags+xml"/>
  <Override PartName="/ppt/notesSlides/notesSlide48.xml" ContentType="application/vnd.openxmlformats-officedocument.presentationml.notesSlide+xml"/>
  <Override PartName="/ppt/tags/tag47.xml" ContentType="application/vnd.openxmlformats-officedocument.presentationml.tags+xml"/>
  <Override PartName="/ppt/notesSlides/notesSlide49.xml" ContentType="application/vnd.openxmlformats-officedocument.presentationml.notesSlide+xml"/>
  <Override PartName="/ppt/tags/tag48.xml" ContentType="application/vnd.openxmlformats-officedocument.presentationml.tags+xml"/>
  <Override PartName="/ppt/notesSlides/notesSlide50.xml" ContentType="application/vnd.openxmlformats-officedocument.presentationml.notesSlide+xml"/>
  <Override PartName="/ppt/tags/tag49.xml" ContentType="application/vnd.openxmlformats-officedocument.presentationml.tags+xml"/>
  <Override PartName="/ppt/notesSlides/notesSlide51.xml" ContentType="application/vnd.openxmlformats-officedocument.presentationml.notesSlide+xml"/>
  <Override PartName="/ppt/tags/tag50.xml" ContentType="application/vnd.openxmlformats-officedocument.presentationml.tags+xml"/>
  <Override PartName="/ppt/notesSlides/notesSlide52.xml" ContentType="application/vnd.openxmlformats-officedocument.presentationml.notesSlide+xml"/>
  <Override PartName="/ppt/tags/tag51.xml" ContentType="application/vnd.openxmlformats-officedocument.presentationml.tags+xml"/>
  <Override PartName="/ppt/notesSlides/notesSlide53.xml" ContentType="application/vnd.openxmlformats-officedocument.presentationml.notesSlide+xml"/>
  <Override PartName="/ppt/tags/tag52.xml" ContentType="application/vnd.openxmlformats-officedocument.presentationml.tags+xml"/>
  <Override PartName="/ppt/notesSlides/notesSlide54.xml" ContentType="application/vnd.openxmlformats-officedocument.presentationml.notesSlide+xml"/>
  <Override PartName="/ppt/tags/tag53.xml" ContentType="application/vnd.openxmlformats-officedocument.presentationml.tags+xml"/>
  <Override PartName="/ppt/notesSlides/notesSlide55.xml" ContentType="application/vnd.openxmlformats-officedocument.presentationml.notesSlide+xml"/>
  <Override PartName="/ppt/tags/tag54.xml" ContentType="application/vnd.openxmlformats-officedocument.presentationml.tags+xml"/>
  <Override PartName="/ppt/notesSlides/notesSlide56.xml" ContentType="application/vnd.openxmlformats-officedocument.presentationml.notesSlide+xml"/>
  <Override PartName="/ppt/tags/tag55.xml" ContentType="application/vnd.openxmlformats-officedocument.presentationml.tags+xml"/>
  <Override PartName="/ppt/notesSlides/notesSlide57.xml" ContentType="application/vnd.openxmlformats-officedocument.presentationml.notesSlide+xml"/>
  <Override PartName="/ppt/tags/tag56.xml" ContentType="application/vnd.openxmlformats-officedocument.presentationml.tags+xml"/>
  <Override PartName="/ppt/notesSlides/notesSlide58.xml" ContentType="application/vnd.openxmlformats-officedocument.presentationml.notesSlide+xml"/>
  <Override PartName="/ppt/tags/tag57.xml" ContentType="application/vnd.openxmlformats-officedocument.presentationml.tags+xml"/>
  <Override PartName="/ppt/notesSlides/notesSlide59.xml" ContentType="application/vnd.openxmlformats-officedocument.presentationml.notesSlide+xml"/>
  <Override PartName="/ppt/tags/tag58.xml" ContentType="application/vnd.openxmlformats-officedocument.presentationml.tags+xml"/>
  <Override PartName="/ppt/notesSlides/notesSlide60.xml" ContentType="application/vnd.openxmlformats-officedocument.presentationml.notesSlide+xml"/>
  <Override PartName="/ppt/tags/tag59.xml" ContentType="application/vnd.openxmlformats-officedocument.presentationml.tags+xml"/>
  <Override PartName="/ppt/notesSlides/notesSlide61.xml" ContentType="application/vnd.openxmlformats-officedocument.presentationml.notesSlide+xml"/>
  <Override PartName="/ppt/tags/tag60.xml" ContentType="application/vnd.openxmlformats-officedocument.presentationml.tags+xml"/>
  <Override PartName="/ppt/notesSlides/notesSlide62.xml" ContentType="application/vnd.openxmlformats-officedocument.presentationml.notesSlide+xml"/>
  <Override PartName="/ppt/tags/tag61.xml" ContentType="application/vnd.openxmlformats-officedocument.presentationml.tags+xml"/>
  <Override PartName="/ppt/notesSlides/notesSlide63.xml" ContentType="application/vnd.openxmlformats-officedocument.presentationml.notesSlide+xml"/>
  <Override PartName="/ppt/tags/tag62.xml" ContentType="application/vnd.openxmlformats-officedocument.presentationml.tags+xml"/>
  <Override PartName="/ppt/notesSlides/notesSlide64.xml" ContentType="application/vnd.openxmlformats-officedocument.presentationml.notesSlide+xml"/>
  <Override PartName="/ppt/tags/tag63.xml" ContentType="application/vnd.openxmlformats-officedocument.presentationml.tags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71"/>
  </p:notesMasterIdLst>
  <p:sldIdLst>
    <p:sldId id="695" r:id="rId2"/>
    <p:sldId id="721" r:id="rId3"/>
    <p:sldId id="1031" r:id="rId4"/>
    <p:sldId id="972" r:id="rId5"/>
    <p:sldId id="973" r:id="rId6"/>
    <p:sldId id="974" r:id="rId7"/>
    <p:sldId id="975" r:id="rId8"/>
    <p:sldId id="976" r:id="rId9"/>
    <p:sldId id="977" r:id="rId10"/>
    <p:sldId id="978" r:id="rId11"/>
    <p:sldId id="979" r:id="rId12"/>
    <p:sldId id="980" r:id="rId13"/>
    <p:sldId id="1005" r:id="rId14"/>
    <p:sldId id="1006" r:id="rId15"/>
    <p:sldId id="1007" r:id="rId16"/>
    <p:sldId id="1008" r:id="rId17"/>
    <p:sldId id="1033" r:id="rId18"/>
    <p:sldId id="1034" r:id="rId19"/>
    <p:sldId id="1022" r:id="rId20"/>
    <p:sldId id="1037" r:id="rId21"/>
    <p:sldId id="1038" r:id="rId22"/>
    <p:sldId id="1059" r:id="rId23"/>
    <p:sldId id="1039" r:id="rId24"/>
    <p:sldId id="1042" r:id="rId25"/>
    <p:sldId id="1043" r:id="rId26"/>
    <p:sldId id="1044" r:id="rId27"/>
    <p:sldId id="1057" r:id="rId28"/>
    <p:sldId id="1036" r:id="rId29"/>
    <p:sldId id="939" r:id="rId30"/>
    <p:sldId id="1017" r:id="rId31"/>
    <p:sldId id="982" r:id="rId32"/>
    <p:sldId id="905" r:id="rId33"/>
    <p:sldId id="1046" r:id="rId34"/>
    <p:sldId id="943" r:id="rId35"/>
    <p:sldId id="944" r:id="rId36"/>
    <p:sldId id="990" r:id="rId37"/>
    <p:sldId id="1065" r:id="rId38"/>
    <p:sldId id="1061" r:id="rId39"/>
    <p:sldId id="1064" r:id="rId40"/>
    <p:sldId id="1071" r:id="rId41"/>
    <p:sldId id="988" r:id="rId42"/>
    <p:sldId id="948" r:id="rId43"/>
    <p:sldId id="1048" r:id="rId44"/>
    <p:sldId id="1049" r:id="rId45"/>
    <p:sldId id="1072" r:id="rId46"/>
    <p:sldId id="1050" r:id="rId47"/>
    <p:sldId id="1052" r:id="rId48"/>
    <p:sldId id="1066" r:id="rId49"/>
    <p:sldId id="1067" r:id="rId50"/>
    <p:sldId id="1053" r:id="rId51"/>
    <p:sldId id="1068" r:id="rId52"/>
    <p:sldId id="1054" r:id="rId53"/>
    <p:sldId id="1069" r:id="rId54"/>
    <p:sldId id="1070" r:id="rId55"/>
    <p:sldId id="1056" r:id="rId56"/>
    <p:sldId id="965" r:id="rId57"/>
    <p:sldId id="985" r:id="rId58"/>
    <p:sldId id="995" r:id="rId59"/>
    <p:sldId id="996" r:id="rId60"/>
    <p:sldId id="1026" r:id="rId61"/>
    <p:sldId id="1027" r:id="rId62"/>
    <p:sldId id="1020" r:id="rId63"/>
    <p:sldId id="918" r:id="rId64"/>
    <p:sldId id="986" r:id="rId65"/>
    <p:sldId id="1076" r:id="rId66"/>
    <p:sldId id="1074" r:id="rId67"/>
    <p:sldId id="1075" r:id="rId68"/>
    <p:sldId id="904" r:id="rId69"/>
    <p:sldId id="1073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ong talk" id="{2804FEB4-E82A-4FC3-AE65-4FF0FE225C42}">
          <p14:sldIdLst>
            <p14:sldId id="695"/>
            <p14:sldId id="721"/>
            <p14:sldId id="1031"/>
            <p14:sldId id="972"/>
            <p14:sldId id="973"/>
            <p14:sldId id="974"/>
            <p14:sldId id="975"/>
            <p14:sldId id="976"/>
            <p14:sldId id="977"/>
            <p14:sldId id="978"/>
            <p14:sldId id="979"/>
            <p14:sldId id="980"/>
            <p14:sldId id="1005"/>
            <p14:sldId id="1006"/>
            <p14:sldId id="1007"/>
            <p14:sldId id="1008"/>
            <p14:sldId id="1033"/>
            <p14:sldId id="1034"/>
            <p14:sldId id="1022"/>
            <p14:sldId id="1037"/>
            <p14:sldId id="1038"/>
            <p14:sldId id="1059"/>
            <p14:sldId id="1039"/>
            <p14:sldId id="1042"/>
            <p14:sldId id="1043"/>
            <p14:sldId id="1044"/>
            <p14:sldId id="1057"/>
            <p14:sldId id="1036"/>
            <p14:sldId id="939"/>
            <p14:sldId id="1017"/>
            <p14:sldId id="982"/>
            <p14:sldId id="905"/>
            <p14:sldId id="1046"/>
            <p14:sldId id="943"/>
            <p14:sldId id="944"/>
            <p14:sldId id="990"/>
            <p14:sldId id="1065"/>
            <p14:sldId id="1061"/>
            <p14:sldId id="1064"/>
            <p14:sldId id="1071"/>
            <p14:sldId id="988"/>
            <p14:sldId id="948"/>
            <p14:sldId id="1048"/>
            <p14:sldId id="1049"/>
            <p14:sldId id="1072"/>
            <p14:sldId id="1050"/>
            <p14:sldId id="1052"/>
            <p14:sldId id="1066"/>
            <p14:sldId id="1067"/>
            <p14:sldId id="1053"/>
            <p14:sldId id="1068"/>
            <p14:sldId id="1054"/>
            <p14:sldId id="1069"/>
            <p14:sldId id="1070"/>
            <p14:sldId id="1056"/>
            <p14:sldId id="965"/>
            <p14:sldId id="985"/>
            <p14:sldId id="995"/>
            <p14:sldId id="996"/>
            <p14:sldId id="1026"/>
            <p14:sldId id="1027"/>
            <p14:sldId id="1020"/>
            <p14:sldId id="918"/>
            <p14:sldId id="986"/>
            <p14:sldId id="1076"/>
            <p14:sldId id="1074"/>
            <p14:sldId id="1075"/>
            <p14:sldId id="904"/>
            <p14:sldId id="107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tam" initials="y" lastIdx="0" clrIdx="0">
    <p:extLst>
      <p:ext uri="{19B8F6BF-5375-455C-9EA6-DF929625EA0E}">
        <p15:presenceInfo xmlns:p15="http://schemas.microsoft.com/office/powerpoint/2012/main" userId="yot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4BC9"/>
    <a:srgbClr val="DEC8EE"/>
    <a:srgbClr val="D6BBEA"/>
    <a:srgbClr val="FFABAB"/>
    <a:srgbClr val="DEEBF7"/>
    <a:srgbClr val="A9D18E"/>
    <a:srgbClr val="F4B183"/>
    <a:srgbClr val="FF2F2F"/>
    <a:srgbClr val="0AB358"/>
    <a:srgbClr val="6D9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4" autoAdjust="0"/>
    <p:restoredTop sz="83830" autoAdjust="0"/>
  </p:normalViewPr>
  <p:slideViewPr>
    <p:cSldViewPr snapToGrid="0">
      <p:cViewPr varScale="1">
        <p:scale>
          <a:sx n="98" d="100"/>
          <a:sy n="98" d="100"/>
        </p:scale>
        <p:origin x="1722" y="78"/>
      </p:cViewPr>
      <p:guideLst/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64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E04D-146D-46F8-98A9-6F0EAD47FCF4}" type="datetimeFigureOut">
              <a:rPr lang="en-US" smtClean="0"/>
              <a:t>24-Jan-22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A4574-660D-4DA8-AED8-24003F4BC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7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7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60CE6-C82A-48CC-A240-B43DECF50A4A}" type="slidenum">
              <a:rPr kumimoji="0" lang="ar-SA" alt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r" defTabSz="927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he-I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07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22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66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05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23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93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18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2080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40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57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89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77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035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301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56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10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767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31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588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19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866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53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717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876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967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603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657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287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72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766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808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623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89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62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673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269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6775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095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309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1786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97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419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98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17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729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7447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5685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555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490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1307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6619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08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6553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2371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40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302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956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9758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3161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2790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0960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91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24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46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1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DA365-4C27-4D8D-A188-F9A0DF55423E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8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66-654D-4C34-A675-17ABC0EA678C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CE8C9-EBA5-49CC-9B4B-561D5E200779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>
            <a:extLst>
              <a:ext uri="{FF2B5EF4-FFF2-40B4-BE49-F238E27FC236}">
                <a16:creationId xmlns:a16="http://schemas.microsoft.com/office/drawing/2014/main" id="{5D5F5A74-372F-4F1B-A8D6-C19F24A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167" y="2873650"/>
            <a:ext cx="4121150" cy="612648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600000" lon="20399999" rev="21180000"/>
            </a:camera>
            <a:lightRig rig="threePt" dir="t"/>
          </a:scene3d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90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>
            <a:extLst>
              <a:ext uri="{FF2B5EF4-FFF2-40B4-BE49-F238E27FC236}">
                <a16:creationId xmlns:a16="http://schemas.microsoft.com/office/drawing/2014/main" id="{5D5F5A74-372F-4F1B-A8D6-C19F24A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83" y="3023292"/>
            <a:ext cx="4121658" cy="612648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0" lon="1799953" rev="0"/>
            </a:camera>
            <a:lightRig rig="threePt" dir="t"/>
          </a:scene3d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874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DDA9-0FE3-4D3A-912E-F90059DA0BC6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4120-EF1B-4362-9694-0656813B8BDF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F0F5-4434-4354-9A06-F21891322E8A}" type="datetime1">
              <a:rPr lang="en-US" smtClean="0"/>
              <a:t>24-Jan-22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E1A7-C254-4595-B263-93639E17F312}" type="datetime1">
              <a:rPr lang="en-US" smtClean="0"/>
              <a:t>24-Jan-22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0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97D4B-D400-4960-BEDB-1E579D73E239}" type="datetime1">
              <a:rPr lang="en-US" smtClean="0"/>
              <a:t>24-Jan-22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F041-29BC-4AA2-AF79-F4CFB7BF2732}" type="datetime1">
              <a:rPr lang="en-US" smtClean="0"/>
              <a:t>24-Jan-22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1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9AE-4A9B-4376-86D8-157AE2AEEF43}" type="datetime1">
              <a:rPr lang="en-US" smtClean="0"/>
              <a:t>24-Jan-22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01E1-E771-425A-85E9-8DB513382BF3}" type="datetime1">
              <a:rPr lang="en-US" smtClean="0"/>
              <a:t>24-Jan-22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4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297EE-BB8A-4929-A1C6-BD68912F2970}" type="datetime1">
              <a:rPr lang="en-US" smtClean="0"/>
              <a:t>24-Jan-22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5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SagivMooly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twitter.com/yotamf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kalevalp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https://twitter.com/wilcoxjay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010.png"/><Relationship Id="rId5" Type="http://schemas.openxmlformats.org/officeDocument/2006/relationships/image" Target="../media/image16.png"/><Relationship Id="rId4" Type="http://schemas.openxmlformats.org/officeDocument/2006/relationships/image" Target="../media/image8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10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713.png"/><Relationship Id="rId11" Type="http://schemas.openxmlformats.org/officeDocument/2006/relationships/image" Target="../media/image1910.png"/><Relationship Id="rId5" Type="http://schemas.microsoft.com/office/2007/relationships/hdphoto" Target="../media/hdphoto1.wdp"/><Relationship Id="rId15" Type="http://schemas.openxmlformats.org/officeDocument/2006/relationships/image" Target="../media/image2310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712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8.xml"/><Relationship Id="rId6" Type="http://schemas.openxmlformats.org/officeDocument/2006/relationships/image" Target="../media/image1810.png"/><Relationship Id="rId11" Type="http://schemas.openxmlformats.org/officeDocument/2006/relationships/image" Target="../media/image21.png"/><Relationship Id="rId5" Type="http://schemas.microsoft.com/office/2007/relationships/hdphoto" Target="../media/hdphoto1.wdp"/><Relationship Id="rId15" Type="http://schemas.openxmlformats.org/officeDocument/2006/relationships/image" Target="../media/image24.png"/><Relationship Id="rId19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21" Type="http://schemas.openxmlformats.org/officeDocument/2006/relationships/image" Target="../media/image33.png"/><Relationship Id="rId7" Type="http://schemas.openxmlformats.org/officeDocument/2006/relationships/image" Target="../media/image1810.png"/><Relationship Id="rId12" Type="http://schemas.openxmlformats.org/officeDocument/2006/relationships/image" Target="../media/image22.png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5" Type="http://schemas.openxmlformats.org/officeDocument/2006/relationships/image" Target="../media/image30.png"/><Relationship Id="rId15" Type="http://schemas.openxmlformats.org/officeDocument/2006/relationships/image" Target="../media/image24.png"/><Relationship Id="rId19" Type="http://schemas.openxmlformats.org/officeDocument/2006/relationships/image" Target="../media/image28.png"/><Relationship Id="rId4" Type="http://schemas.openxmlformats.org/officeDocument/2006/relationships/image" Target="../media/image18.jpe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26" Type="http://schemas.openxmlformats.org/officeDocument/2006/relationships/image" Target="../media/image38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33.png"/><Relationship Id="rId7" Type="http://schemas.openxmlformats.org/officeDocument/2006/relationships/image" Target="../media/image1810.png"/><Relationship Id="rId12" Type="http://schemas.openxmlformats.org/officeDocument/2006/relationships/image" Target="../media/image22.png"/><Relationship Id="rId17" Type="http://schemas.openxmlformats.org/officeDocument/2006/relationships/image" Target="../media/image32.png"/><Relationship Id="rId25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10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24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24.png"/><Relationship Id="rId23" Type="http://schemas.openxmlformats.org/officeDocument/2006/relationships/image" Target="../media/image35.png"/><Relationship Id="rId19" Type="http://schemas.openxmlformats.org/officeDocument/2006/relationships/image" Target="../media/image28.png"/><Relationship Id="rId4" Type="http://schemas.openxmlformats.org/officeDocument/2006/relationships/image" Target="../media/image18.jpe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33.png"/><Relationship Id="rId7" Type="http://schemas.openxmlformats.org/officeDocument/2006/relationships/image" Target="../media/image1810.png"/><Relationship Id="rId12" Type="http://schemas.openxmlformats.org/officeDocument/2006/relationships/image" Target="../media/image22.png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11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5" Type="http://schemas.openxmlformats.org/officeDocument/2006/relationships/image" Target="../media/image30.png"/><Relationship Id="rId15" Type="http://schemas.openxmlformats.org/officeDocument/2006/relationships/image" Target="../media/image24.png"/><Relationship Id="rId19" Type="http://schemas.openxmlformats.org/officeDocument/2006/relationships/image" Target="../media/image28.png"/><Relationship Id="rId4" Type="http://schemas.openxmlformats.org/officeDocument/2006/relationships/image" Target="../media/image18.jpe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33.png"/><Relationship Id="rId7" Type="http://schemas.openxmlformats.org/officeDocument/2006/relationships/image" Target="../media/image1810.png"/><Relationship Id="rId12" Type="http://schemas.openxmlformats.org/officeDocument/2006/relationships/image" Target="../media/image22.png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12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5" Type="http://schemas.openxmlformats.org/officeDocument/2006/relationships/image" Target="../media/image30.png"/><Relationship Id="rId15" Type="http://schemas.openxmlformats.org/officeDocument/2006/relationships/image" Target="../media/image24.png"/><Relationship Id="rId19" Type="http://schemas.openxmlformats.org/officeDocument/2006/relationships/image" Target="../media/image28.png"/><Relationship Id="rId4" Type="http://schemas.openxmlformats.org/officeDocument/2006/relationships/image" Target="../media/image18.jpe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5.xml"/><Relationship Id="rId21" Type="http://schemas.openxmlformats.org/officeDocument/2006/relationships/image" Target="../media/image33.png"/><Relationship Id="rId7" Type="http://schemas.openxmlformats.org/officeDocument/2006/relationships/image" Target="../media/image1810.png"/><Relationship Id="rId12" Type="http://schemas.openxmlformats.org/officeDocument/2006/relationships/image" Target="../media/image22.png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13.xml"/><Relationship Id="rId11" Type="http://schemas.openxmlformats.org/officeDocument/2006/relationships/image" Target="../media/image21.png"/><Relationship Id="rId15" Type="http://schemas.openxmlformats.org/officeDocument/2006/relationships/image" Target="../media/image24.png"/><Relationship Id="rId23" Type="http://schemas.openxmlformats.org/officeDocument/2006/relationships/image" Target="../media/image40.png"/><Relationship Id="rId19" Type="http://schemas.openxmlformats.org/officeDocument/2006/relationships/image" Target="../media/image28.png"/><Relationship Id="rId4" Type="http://schemas.openxmlformats.org/officeDocument/2006/relationships/image" Target="../media/image18.jpe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3" Type="http://schemas.openxmlformats.org/officeDocument/2006/relationships/notesSlide" Target="../notesSlides/notesSlide16.xml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8.png"/><Relationship Id="rId1" Type="http://schemas.openxmlformats.org/officeDocument/2006/relationships/tags" Target="../tags/tag14.xml"/><Relationship Id="rId11" Type="http://schemas.openxmlformats.org/officeDocument/2006/relationships/image" Target="../media/image300.png"/><Relationship Id="rId5" Type="http://schemas.openxmlformats.org/officeDocument/2006/relationships/image" Target="../media/image440.png"/><Relationship Id="rId15" Type="http://schemas.openxmlformats.org/officeDocument/2006/relationships/image" Target="../media/image47.png"/><Relationship Id="rId4" Type="http://schemas.openxmlformats.org/officeDocument/2006/relationships/image" Target="../media/image292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24" Type="http://schemas.openxmlformats.org/officeDocument/2006/relationships/image" Target="../media/image9.png"/><Relationship Id="rId5" Type="http://schemas.openxmlformats.org/officeDocument/2006/relationships/image" Target="../media/image7.png"/><Relationship Id="rId23" Type="http://schemas.openxmlformats.org/officeDocument/2006/relationships/image" Target="../media/image411.png"/><Relationship Id="rId9" Type="http://schemas.openxmlformats.org/officeDocument/2006/relationships/image" Target="../media/image180.png"/><Relationship Id="rId2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4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3.png"/><Relationship Id="rId11" Type="http://schemas.openxmlformats.org/officeDocument/2006/relationships/image" Target="../media/image50.png"/><Relationship Id="rId5" Type="http://schemas.openxmlformats.org/officeDocument/2006/relationships/image" Target="../media/image42.png"/><Relationship Id="rId10" Type="http://schemas.openxmlformats.org/officeDocument/2006/relationships/image" Target="../media/image490.png"/><Relationship Id="rId4" Type="http://schemas.openxmlformats.org/officeDocument/2006/relationships/image" Target="../media/image41.png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4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3.png"/><Relationship Id="rId11" Type="http://schemas.openxmlformats.org/officeDocument/2006/relationships/image" Target="../media/image50.png"/><Relationship Id="rId5" Type="http://schemas.openxmlformats.org/officeDocument/2006/relationships/image" Target="../media/image42.png"/><Relationship Id="rId10" Type="http://schemas.openxmlformats.org/officeDocument/2006/relationships/image" Target="../media/image490.png"/><Relationship Id="rId4" Type="http://schemas.openxmlformats.org/officeDocument/2006/relationships/image" Target="../media/image53.png"/><Relationship Id="rId9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3.png"/><Relationship Id="rId12" Type="http://schemas.openxmlformats.org/officeDocument/2006/relationships/image" Target="../media/image4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11" Type="http://schemas.openxmlformats.org/officeDocument/2006/relationships/image" Target="../media/image51.png"/><Relationship Id="rId5" Type="http://schemas.openxmlformats.org/officeDocument/2006/relationships/image" Target="../media/image56.png"/><Relationship Id="rId10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49.png"/><Relationship Id="rId1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3.png"/><Relationship Id="rId12" Type="http://schemas.openxmlformats.org/officeDocument/2006/relationships/image" Target="../media/image49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58.png"/><Relationship Id="rId11" Type="http://schemas.openxmlformats.org/officeDocument/2006/relationships/image" Target="../media/image51.png"/><Relationship Id="rId5" Type="http://schemas.openxmlformats.org/officeDocument/2006/relationships/image" Target="../media/image42.png"/><Relationship Id="rId10" Type="http://schemas.openxmlformats.org/officeDocument/2006/relationships/image" Target="../media/image54.png"/><Relationship Id="rId4" Type="http://schemas.openxmlformats.org/officeDocument/2006/relationships/image" Target="../media/image571.png"/><Relationship Id="rId9" Type="http://schemas.openxmlformats.org/officeDocument/2006/relationships/image" Target="../media/image49.png"/><Relationship Id="rId1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3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11" Type="http://schemas.openxmlformats.org/officeDocument/2006/relationships/image" Target="../media/image490.png"/><Relationship Id="rId5" Type="http://schemas.openxmlformats.org/officeDocument/2006/relationships/image" Target="../media/image42.png"/><Relationship Id="rId15" Type="http://schemas.openxmlformats.org/officeDocument/2006/relationships/image" Target="../media/image50.png"/><Relationship Id="rId10" Type="http://schemas.openxmlformats.org/officeDocument/2006/relationships/image" Target="../media/image51.png"/><Relationship Id="rId4" Type="http://schemas.openxmlformats.org/officeDocument/2006/relationships/image" Target="../media/image580.png"/><Relationship Id="rId9" Type="http://schemas.openxmlformats.org/officeDocument/2006/relationships/image" Target="../media/image49.png"/><Relationship Id="rId14" Type="http://schemas.openxmlformats.org/officeDocument/2006/relationships/image" Target="../media/image5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3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58.png"/><Relationship Id="rId11" Type="http://schemas.openxmlformats.org/officeDocument/2006/relationships/image" Target="../media/image490.png"/><Relationship Id="rId5" Type="http://schemas.openxmlformats.org/officeDocument/2006/relationships/image" Target="../media/image42.png"/><Relationship Id="rId10" Type="http://schemas.openxmlformats.org/officeDocument/2006/relationships/image" Target="../media/image51.png"/><Relationship Id="rId4" Type="http://schemas.openxmlformats.org/officeDocument/2006/relationships/image" Target="../media/image60.png"/><Relationship Id="rId9" Type="http://schemas.openxmlformats.org/officeDocument/2006/relationships/image" Target="../media/image49.png"/><Relationship Id="rId1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2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3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58.png"/><Relationship Id="rId11" Type="http://schemas.openxmlformats.org/officeDocument/2006/relationships/image" Target="../media/image490.png"/><Relationship Id="rId5" Type="http://schemas.openxmlformats.org/officeDocument/2006/relationships/image" Target="../media/image421.png"/><Relationship Id="rId10" Type="http://schemas.openxmlformats.org/officeDocument/2006/relationships/image" Target="../media/image51.png"/><Relationship Id="rId4" Type="http://schemas.openxmlformats.org/officeDocument/2006/relationships/image" Target="../media/image62.png"/><Relationship Id="rId9" Type="http://schemas.openxmlformats.org/officeDocument/2006/relationships/image" Target="../media/image49.png"/><Relationship Id="rId1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4.png"/><Relationship Id="rId3" Type="http://schemas.openxmlformats.org/officeDocument/2006/relationships/notesSlide" Target="../notesSlides/notesSlide24.xml"/><Relationship Id="rId12" Type="http://schemas.openxmlformats.org/officeDocument/2006/relationships/image" Target="../media/image67.png"/><Relationship Id="rId17" Type="http://schemas.openxmlformats.org/officeDocument/2006/relationships/image" Target="../media/image49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png"/><Relationship Id="rId20" Type="http://schemas.openxmlformats.org/officeDocument/2006/relationships/image" Target="../media/image50.png"/><Relationship Id="rId1" Type="http://schemas.openxmlformats.org/officeDocument/2006/relationships/tags" Target="../tags/tag2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4.png"/><Relationship Id="rId10" Type="http://schemas.openxmlformats.org/officeDocument/2006/relationships/image" Target="../media/image65.png"/><Relationship Id="rId19" Type="http://schemas.openxmlformats.org/officeDocument/2006/relationships/image" Target="../media/image52.png"/><Relationship Id="rId4" Type="http://schemas.openxmlformats.org/officeDocument/2006/relationships/image" Target="../media/image63.pn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1.png"/><Relationship Id="rId13" Type="http://schemas.openxmlformats.org/officeDocument/2006/relationships/image" Target="../media/image410.png"/><Relationship Id="rId18" Type="http://schemas.openxmlformats.org/officeDocument/2006/relationships/image" Target="../media/image54.png"/><Relationship Id="rId3" Type="http://schemas.openxmlformats.org/officeDocument/2006/relationships/notesSlide" Target="../notesSlides/notesSlide25.xml"/><Relationship Id="rId21" Type="http://schemas.openxmlformats.org/officeDocument/2006/relationships/image" Target="../media/image68.png"/><Relationship Id="rId7" Type="http://schemas.openxmlformats.org/officeDocument/2006/relationships/image" Target="../media/image43.png"/><Relationship Id="rId12" Type="http://schemas.openxmlformats.org/officeDocument/2006/relationships/image" Target="../media/image67.png"/><Relationship Id="rId17" Type="http://schemas.openxmlformats.org/officeDocument/2006/relationships/image" Target="../media/image49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png"/><Relationship Id="rId20" Type="http://schemas.openxmlformats.org/officeDocument/2006/relationships/image" Target="../media/image50.png"/><Relationship Id="rId1" Type="http://schemas.openxmlformats.org/officeDocument/2006/relationships/tags" Target="../tags/tag23.xml"/><Relationship Id="rId6" Type="http://schemas.openxmlformats.org/officeDocument/2006/relationships/image" Target="../media/image421.png"/><Relationship Id="rId11" Type="http://schemas.openxmlformats.org/officeDocument/2006/relationships/image" Target="../media/image66.png"/><Relationship Id="rId5" Type="http://schemas.openxmlformats.org/officeDocument/2006/relationships/image" Target="../media/image64.png"/><Relationship Id="rId15" Type="http://schemas.openxmlformats.org/officeDocument/2006/relationships/image" Target="../media/image432.png"/><Relationship Id="rId10" Type="http://schemas.openxmlformats.org/officeDocument/2006/relationships/image" Target="../media/image65.png"/><Relationship Id="rId19" Type="http://schemas.openxmlformats.org/officeDocument/2006/relationships/image" Target="../media/image52.png"/><Relationship Id="rId4" Type="http://schemas.openxmlformats.org/officeDocument/2006/relationships/image" Target="../media/image63.png"/><Relationship Id="rId9" Type="http://schemas.openxmlformats.org/officeDocument/2006/relationships/image" Target="../media/image49.png"/><Relationship Id="rId14" Type="http://schemas.openxmlformats.org/officeDocument/2006/relationships/image" Target="../media/image4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8" Type="http://schemas.openxmlformats.org/officeDocument/2006/relationships/image" Target="../media/image82.png"/><Relationship Id="rId3" Type="http://schemas.openxmlformats.org/officeDocument/2006/relationships/notesSlide" Target="../notesSlides/notesSlide26.xml"/><Relationship Id="rId21" Type="http://schemas.openxmlformats.org/officeDocument/2006/relationships/image" Target="../media/image84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64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1.png"/><Relationship Id="rId20" Type="http://schemas.openxmlformats.org/officeDocument/2006/relationships/image" Target="../media/image2111.png"/><Relationship Id="rId1" Type="http://schemas.openxmlformats.org/officeDocument/2006/relationships/tags" Target="../tags/tag24.xml"/><Relationship Id="rId6" Type="http://schemas.openxmlformats.org/officeDocument/2006/relationships/image" Target="../media/image720.png"/><Relationship Id="rId11" Type="http://schemas.openxmlformats.org/officeDocument/2006/relationships/image" Target="../media/image79.png"/><Relationship Id="rId24" Type="http://schemas.openxmlformats.org/officeDocument/2006/relationships/image" Target="../media/image87.png"/><Relationship Id="rId5" Type="http://schemas.openxmlformats.org/officeDocument/2006/relationships/image" Target="../media/image691.png"/><Relationship Id="rId15" Type="http://schemas.openxmlformats.org/officeDocument/2006/relationships/image" Target="../media/image620.png"/><Relationship Id="rId10" Type="http://schemas.openxmlformats.org/officeDocument/2006/relationships/image" Target="../media/image78.png"/><Relationship Id="rId19" Type="http://schemas.openxmlformats.org/officeDocument/2006/relationships/image" Target="../media/image83.png"/><Relationship Id="rId4" Type="http://schemas.openxmlformats.org/officeDocument/2006/relationships/image" Target="../media/image701.png"/><Relationship Id="rId9" Type="http://schemas.openxmlformats.org/officeDocument/2006/relationships/image" Target="../media/image77.png"/><Relationship Id="rId22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32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302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4.png"/><Relationship Id="rId20" Type="http://schemas.openxmlformats.org/officeDocument/2006/relationships/image" Target="../media/image191.png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24" Type="http://schemas.openxmlformats.org/officeDocument/2006/relationships/image" Target="../media/image9.png"/><Relationship Id="rId5" Type="http://schemas.openxmlformats.org/officeDocument/2006/relationships/image" Target="../media/image7.png"/><Relationship Id="rId15" Type="http://schemas.openxmlformats.org/officeDocument/2006/relationships/image" Target="../media/image1011.png"/><Relationship Id="rId23" Type="http://schemas.openxmlformats.org/officeDocument/2006/relationships/image" Target="../media/image411.png"/><Relationship Id="rId10" Type="http://schemas.openxmlformats.org/officeDocument/2006/relationships/image" Target="../media/image8.png"/><Relationship Id="rId19" Type="http://schemas.openxmlformats.org/officeDocument/2006/relationships/image" Target="../media/image141.png"/><Relationship Id="rId9" Type="http://schemas.openxmlformats.org/officeDocument/2006/relationships/image" Target="../media/image180.png"/><Relationship Id="rId14" Type="http://schemas.openxmlformats.org/officeDocument/2006/relationships/image" Target="../media/image910.png"/><Relationship Id="rId2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8.png"/><Relationship Id="rId1" Type="http://schemas.openxmlformats.org/officeDocument/2006/relationships/tags" Target="../tags/tag25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73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72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1.png"/><Relationship Id="rId3" Type="http://schemas.openxmlformats.org/officeDocument/2006/relationships/notesSlide" Target="../notesSlides/notesSlide28.xml"/><Relationship Id="rId12" Type="http://schemas.openxmlformats.org/officeDocument/2006/relationships/image" Target="../media/image45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81.png"/><Relationship Id="rId1" Type="http://schemas.openxmlformats.org/officeDocument/2006/relationships/tags" Target="../tags/tag26.xml"/><Relationship Id="rId11" Type="http://schemas.openxmlformats.org/officeDocument/2006/relationships/image" Target="../media/image3000.png"/><Relationship Id="rId5" Type="http://schemas.openxmlformats.org/officeDocument/2006/relationships/image" Target="../media/image4400.png"/><Relationship Id="rId15" Type="http://schemas.openxmlformats.org/officeDocument/2006/relationships/image" Target="../media/image471.png"/><Relationship Id="rId4" Type="http://schemas.openxmlformats.org/officeDocument/2006/relationships/image" Target="../media/image2920.png"/><Relationship Id="rId1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11.png"/><Relationship Id="rId18" Type="http://schemas.openxmlformats.org/officeDocument/2006/relationships/image" Target="../media/image560.png"/><Relationship Id="rId3" Type="http://schemas.openxmlformats.org/officeDocument/2006/relationships/notesSlide" Target="../notesSlides/notesSlide29.xml"/><Relationship Id="rId21" Type="http://schemas.openxmlformats.org/officeDocument/2006/relationships/image" Target="../media/image800.png"/><Relationship Id="rId34" Type="http://schemas.openxmlformats.org/officeDocument/2006/relationships/image" Target="../media/image104.png"/><Relationship Id="rId17" Type="http://schemas.openxmlformats.org/officeDocument/2006/relationships/image" Target="../media/image314.png"/><Relationship Id="rId25" Type="http://schemas.openxmlformats.org/officeDocument/2006/relationships/image" Target="../media/image900.png"/><Relationship Id="rId33" Type="http://schemas.openxmlformats.org/officeDocument/2006/relationships/image" Target="../media/image103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790.png"/><Relationship Id="rId29" Type="http://schemas.openxmlformats.org/officeDocument/2006/relationships/image" Target="../media/image940.png"/><Relationship Id="rId1" Type="http://schemas.openxmlformats.org/officeDocument/2006/relationships/tags" Target="../tags/tag27.xml"/><Relationship Id="rId24" Type="http://schemas.openxmlformats.org/officeDocument/2006/relationships/image" Target="../media/image831.png"/><Relationship Id="rId32" Type="http://schemas.openxmlformats.org/officeDocument/2006/relationships/image" Target="../media/image102.png"/><Relationship Id="rId23" Type="http://schemas.openxmlformats.org/officeDocument/2006/relationships/image" Target="../media/image821.png"/><Relationship Id="rId28" Type="http://schemas.openxmlformats.org/officeDocument/2006/relationships/image" Target="../media/image930.png"/><Relationship Id="rId19" Type="http://schemas.openxmlformats.org/officeDocument/2006/relationships/image" Target="../media/image570.png"/><Relationship Id="rId31" Type="http://schemas.openxmlformats.org/officeDocument/2006/relationships/image" Target="../media/image101.png"/><Relationship Id="rId22" Type="http://schemas.openxmlformats.org/officeDocument/2006/relationships/image" Target="../media/image811.png"/><Relationship Id="rId27" Type="http://schemas.openxmlformats.org/officeDocument/2006/relationships/image" Target="../media/image920.png"/><Relationship Id="rId30" Type="http://schemas.openxmlformats.org/officeDocument/2006/relationships/image" Target="../media/image100.png"/><Relationship Id="rId35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1.png"/><Relationship Id="rId3" Type="http://schemas.openxmlformats.org/officeDocument/2006/relationships/notesSlide" Target="../notesSlides/notesSlide30.xml"/><Relationship Id="rId12" Type="http://schemas.openxmlformats.org/officeDocument/2006/relationships/image" Target="../media/image45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81.png"/><Relationship Id="rId1" Type="http://schemas.openxmlformats.org/officeDocument/2006/relationships/tags" Target="../tags/tag28.xml"/><Relationship Id="rId11" Type="http://schemas.openxmlformats.org/officeDocument/2006/relationships/image" Target="../media/image3000.png"/><Relationship Id="rId5" Type="http://schemas.openxmlformats.org/officeDocument/2006/relationships/image" Target="../media/image4400.png"/><Relationship Id="rId15" Type="http://schemas.openxmlformats.org/officeDocument/2006/relationships/image" Target="../media/image471.png"/><Relationship Id="rId4" Type="http://schemas.openxmlformats.org/officeDocument/2006/relationships/image" Target="../media/image2920.png"/><Relationship Id="rId1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4.png"/><Relationship Id="rId12" Type="http://schemas.openxmlformats.org/officeDocument/2006/relationships/image" Target="../media/image10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69.png"/><Relationship Id="rId11" Type="http://schemas.openxmlformats.org/officeDocument/2006/relationships/image" Target="../media/image108.png"/><Relationship Id="rId5" Type="http://schemas.openxmlformats.org/officeDocument/2006/relationships/image" Target="../media/image71.png"/><Relationship Id="rId10" Type="http://schemas.openxmlformats.org/officeDocument/2006/relationships/image" Target="../media/image107.png"/><Relationship Id="rId4" Type="http://schemas.openxmlformats.org/officeDocument/2006/relationships/image" Target="../media/image70.png"/><Relationship Id="rId9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090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63.png"/><Relationship Id="rId12" Type="http://schemas.openxmlformats.org/officeDocument/2006/relationships/image" Target="../media/image1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11" Type="http://schemas.openxmlformats.org/officeDocument/2006/relationships/image" Target="../media/image112.png"/><Relationship Id="rId5" Type="http://schemas.openxmlformats.org/officeDocument/2006/relationships/image" Target="../media/image161.png"/><Relationship Id="rId10" Type="http://schemas.openxmlformats.org/officeDocument/2006/relationships/image" Target="../media/image166.png"/><Relationship Id="rId4" Type="http://schemas.openxmlformats.org/officeDocument/2006/relationships/image" Target="../media/image160.png"/><Relationship Id="rId9" Type="http://schemas.openxmlformats.org/officeDocument/2006/relationships/image" Target="../media/image106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0.png"/><Relationship Id="rId13" Type="http://schemas.openxmlformats.org/officeDocument/2006/relationships/image" Target="../media/image110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1630.png"/><Relationship Id="rId12" Type="http://schemas.openxmlformats.org/officeDocument/2006/relationships/image" Target="../media/image166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4.png"/><Relationship Id="rId1" Type="http://schemas.openxmlformats.org/officeDocument/2006/relationships/tags" Target="../tags/tag31.xml"/><Relationship Id="rId5" Type="http://schemas.openxmlformats.org/officeDocument/2006/relationships/image" Target="../media/image1611.png"/><Relationship Id="rId15" Type="http://schemas.openxmlformats.org/officeDocument/2006/relationships/image" Target="../media/image111.png"/><Relationship Id="rId10" Type="http://schemas.openxmlformats.org/officeDocument/2006/relationships/image" Target="../media/image167.png"/><Relationship Id="rId4" Type="http://schemas.openxmlformats.org/officeDocument/2006/relationships/image" Target="../media/image1600.png"/><Relationship Id="rId14" Type="http://schemas.openxmlformats.org/officeDocument/2006/relationships/image" Target="../media/image110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1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115.png"/><Relationship Id="rId5" Type="http://schemas.openxmlformats.org/officeDocument/2006/relationships/image" Target="../media/image161.png"/><Relationship Id="rId10" Type="http://schemas.openxmlformats.org/officeDocument/2006/relationships/image" Target="../media/image165.png"/><Relationship Id="rId19" Type="http://schemas.openxmlformats.org/officeDocument/2006/relationships/image" Target="../media/image1071.png"/><Relationship Id="rId4" Type="http://schemas.openxmlformats.org/officeDocument/2006/relationships/image" Target="../media/image160.png"/><Relationship Id="rId9" Type="http://schemas.openxmlformats.org/officeDocument/2006/relationships/image" Target="../media/image164.png"/><Relationship Id="rId14" Type="http://schemas.openxmlformats.org/officeDocument/2006/relationships/image" Target="../media/image16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notesSlide" Target="../notesSlides/notesSlide35.xml"/><Relationship Id="rId21" Type="http://schemas.openxmlformats.org/officeDocument/2006/relationships/image" Target="../media/image116.png"/><Relationship Id="rId7" Type="http://schemas.openxmlformats.org/officeDocument/2006/relationships/image" Target="../media/image117.png"/><Relationship Id="rId12" Type="http://schemas.openxmlformats.org/officeDocument/2006/relationships/image" Target="../media/image167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5.png"/><Relationship Id="rId1" Type="http://schemas.openxmlformats.org/officeDocument/2006/relationships/tags" Target="../tags/tag33.xml"/><Relationship Id="rId5" Type="http://schemas.openxmlformats.org/officeDocument/2006/relationships/image" Target="../media/image161.png"/><Relationship Id="rId10" Type="http://schemas.openxmlformats.org/officeDocument/2006/relationships/image" Target="../media/image165.png"/><Relationship Id="rId19" Type="http://schemas.openxmlformats.org/officeDocument/2006/relationships/image" Target="../media/image1071.png"/><Relationship Id="rId4" Type="http://schemas.openxmlformats.org/officeDocument/2006/relationships/image" Target="../media/image160.png"/><Relationship Id="rId9" Type="http://schemas.openxmlformats.org/officeDocument/2006/relationships/image" Target="../media/image164.png"/><Relationship Id="rId14" Type="http://schemas.openxmlformats.org/officeDocument/2006/relationships/image" Target="../media/image166.png"/><Relationship Id="rId22" Type="http://schemas.openxmlformats.org/officeDocument/2006/relationships/image" Target="../media/image11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26" Type="http://schemas.openxmlformats.org/officeDocument/2006/relationships/image" Target="../media/image123.png"/><Relationship Id="rId3" Type="http://schemas.openxmlformats.org/officeDocument/2006/relationships/notesSlide" Target="../notesSlides/notesSlide36.xml"/><Relationship Id="rId21" Type="http://schemas.openxmlformats.org/officeDocument/2006/relationships/image" Target="../media/image120.png"/><Relationship Id="rId25" Type="http://schemas.openxmlformats.org/officeDocument/2006/relationships/image" Target="../media/image116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9.png"/><Relationship Id="rId1" Type="http://schemas.openxmlformats.org/officeDocument/2006/relationships/tags" Target="../tags/tag34.xml"/><Relationship Id="rId6" Type="http://schemas.openxmlformats.org/officeDocument/2006/relationships/image" Target="../media/image161.png"/><Relationship Id="rId24" Type="http://schemas.openxmlformats.org/officeDocument/2006/relationships/image" Target="../media/image115.png"/><Relationship Id="rId5" Type="http://schemas.openxmlformats.org/officeDocument/2006/relationships/image" Target="../media/image160.png"/><Relationship Id="rId23" Type="http://schemas.openxmlformats.org/officeDocument/2006/relationships/image" Target="../media/image122.png"/><Relationship Id="rId10" Type="http://schemas.openxmlformats.org/officeDocument/2006/relationships/image" Target="../media/image164.png"/><Relationship Id="rId19" Type="http://schemas.openxmlformats.org/officeDocument/2006/relationships/image" Target="../media/image1071.png"/><Relationship Id="rId9" Type="http://schemas.openxmlformats.org/officeDocument/2006/relationships/image" Target="../media/image163.png"/><Relationship Id="rId14" Type="http://schemas.openxmlformats.org/officeDocument/2006/relationships/image" Target="../media/image166.png"/><Relationship Id="rId22" Type="http://schemas.openxmlformats.org/officeDocument/2006/relationships/image" Target="../media/image121.png"/><Relationship Id="rId27" Type="http://schemas.openxmlformats.org/officeDocument/2006/relationships/image" Target="../media/image1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26" Type="http://schemas.openxmlformats.org/officeDocument/2006/relationships/image" Target="../media/image127.png"/><Relationship Id="rId3" Type="http://schemas.openxmlformats.org/officeDocument/2006/relationships/notesSlide" Target="../notesSlides/notesSlide37.xml"/><Relationship Id="rId21" Type="http://schemas.openxmlformats.org/officeDocument/2006/relationships/image" Target="../media/image125.png"/><Relationship Id="rId25" Type="http://schemas.openxmlformats.org/officeDocument/2006/relationships/image" Target="../media/image122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211.png"/><Relationship Id="rId1" Type="http://schemas.openxmlformats.org/officeDocument/2006/relationships/tags" Target="../tags/tag35.xml"/><Relationship Id="rId6" Type="http://schemas.openxmlformats.org/officeDocument/2006/relationships/image" Target="../media/image161.png"/><Relationship Id="rId24" Type="http://schemas.openxmlformats.org/officeDocument/2006/relationships/image" Target="../media/image126.png"/><Relationship Id="rId5" Type="http://schemas.openxmlformats.org/officeDocument/2006/relationships/image" Target="../media/image160.png"/><Relationship Id="rId23" Type="http://schemas.openxmlformats.org/officeDocument/2006/relationships/image" Target="../media/image120.png"/><Relationship Id="rId10" Type="http://schemas.openxmlformats.org/officeDocument/2006/relationships/image" Target="../media/image164.png"/><Relationship Id="rId19" Type="http://schemas.openxmlformats.org/officeDocument/2006/relationships/image" Target="../media/image1071.png"/><Relationship Id="rId9" Type="http://schemas.openxmlformats.org/officeDocument/2006/relationships/image" Target="../media/image163.png"/><Relationship Id="rId14" Type="http://schemas.openxmlformats.org/officeDocument/2006/relationships/image" Target="../media/image166.png"/><Relationship Id="rId22" Type="http://schemas.openxmlformats.org/officeDocument/2006/relationships/image" Target="../media/image1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6.png"/><Relationship Id="rId3" Type="http://schemas.openxmlformats.org/officeDocument/2006/relationships/notesSlide" Target="../notesSlides/notesSlide38.xml"/><Relationship Id="rId21" Type="http://schemas.openxmlformats.org/officeDocument/2006/relationships/image" Target="../media/image130.png"/><Relationship Id="rId7" Type="http://schemas.openxmlformats.org/officeDocument/2006/relationships/image" Target="../media/image1140.png"/><Relationship Id="rId12" Type="http://schemas.openxmlformats.org/officeDocument/2006/relationships/image" Target="../media/image1670.png"/><Relationship Id="rId17" Type="http://schemas.openxmlformats.org/officeDocument/2006/relationships/image" Target="../media/image175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071.png"/><Relationship Id="rId1" Type="http://schemas.openxmlformats.org/officeDocument/2006/relationships/tags" Target="../tags/tag36.xml"/><Relationship Id="rId6" Type="http://schemas.openxmlformats.org/officeDocument/2006/relationships/image" Target="../media/image1081.png"/><Relationship Id="rId11" Type="http://schemas.openxmlformats.org/officeDocument/2006/relationships/image" Target="../media/image1190.png"/><Relationship Id="rId5" Type="http://schemas.openxmlformats.org/officeDocument/2006/relationships/image" Target="../media/image161.png"/><Relationship Id="rId23" Type="http://schemas.openxmlformats.org/officeDocument/2006/relationships/image" Target="../media/image129.png"/><Relationship Id="rId10" Type="http://schemas.openxmlformats.org/officeDocument/2006/relationships/image" Target="../media/image165.png"/><Relationship Id="rId19" Type="http://schemas.openxmlformats.org/officeDocument/2006/relationships/image" Target="../media/image128.png"/><Relationship Id="rId4" Type="http://schemas.openxmlformats.org/officeDocument/2006/relationships/image" Target="../media/image160.png"/><Relationship Id="rId9" Type="http://schemas.openxmlformats.org/officeDocument/2006/relationships/image" Target="../media/image164.png"/><Relationship Id="rId14" Type="http://schemas.openxmlformats.org/officeDocument/2006/relationships/image" Target="../media/image166.png"/><Relationship Id="rId22" Type="http://schemas.openxmlformats.org/officeDocument/2006/relationships/image" Target="../media/image12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75.png"/><Relationship Id="rId18" Type="http://schemas.openxmlformats.org/officeDocument/2006/relationships/image" Target="../media/image1100.png"/><Relationship Id="rId26" Type="http://schemas.openxmlformats.org/officeDocument/2006/relationships/image" Target="../media/image1250.png"/><Relationship Id="rId3" Type="http://schemas.openxmlformats.org/officeDocument/2006/relationships/notesSlide" Target="../notesSlides/notesSlide39.xml"/><Relationship Id="rId21" Type="http://schemas.openxmlformats.org/officeDocument/2006/relationships/image" Target="../media/image1071.png"/><Relationship Id="rId7" Type="http://schemas.openxmlformats.org/officeDocument/2006/relationships/image" Target="../media/image1140.png"/><Relationship Id="rId12" Type="http://schemas.openxmlformats.org/officeDocument/2006/relationships/image" Target="../media/image168.png"/><Relationship Id="rId17" Type="http://schemas.openxmlformats.org/officeDocument/2006/relationships/image" Target="../media/image1210.png"/><Relationship Id="rId25" Type="http://schemas.openxmlformats.org/officeDocument/2006/relationships/image" Target="../media/image123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9.png"/><Relationship Id="rId20" Type="http://schemas.openxmlformats.org/officeDocument/2006/relationships/image" Target="../media/image1121.png"/><Relationship Id="rId1" Type="http://schemas.openxmlformats.org/officeDocument/2006/relationships/tags" Target="../tags/tag37.xml"/><Relationship Id="rId6" Type="http://schemas.openxmlformats.org/officeDocument/2006/relationships/image" Target="../media/image172.png"/><Relationship Id="rId11" Type="http://schemas.openxmlformats.org/officeDocument/2006/relationships/image" Target="../media/image1670.png"/><Relationship Id="rId24" Type="http://schemas.openxmlformats.org/officeDocument/2006/relationships/image" Target="../media/image1190.png"/><Relationship Id="rId5" Type="http://schemas.openxmlformats.org/officeDocument/2006/relationships/image" Target="../media/image177.png"/><Relationship Id="rId23" Type="http://schemas.openxmlformats.org/officeDocument/2006/relationships/image" Target="../media/image1200.png"/><Relationship Id="rId19" Type="http://schemas.openxmlformats.org/officeDocument/2006/relationships/image" Target="../media/image1112.png"/><Relationship Id="rId4" Type="http://schemas.openxmlformats.org/officeDocument/2006/relationships/image" Target="../media/image131.png"/><Relationship Id="rId9" Type="http://schemas.openxmlformats.org/officeDocument/2006/relationships/image" Target="../media/image165.png"/><Relationship Id="rId14" Type="http://schemas.openxmlformats.org/officeDocument/2006/relationships/image" Target="../media/image176.png"/><Relationship Id="rId22" Type="http://schemas.openxmlformats.org/officeDocument/2006/relationships/image" Target="../media/image133.png"/><Relationship Id="rId27" Type="http://schemas.openxmlformats.org/officeDocument/2006/relationships/image" Target="../media/image13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75.png"/><Relationship Id="rId18" Type="http://schemas.openxmlformats.org/officeDocument/2006/relationships/image" Target="../media/image1100.png"/><Relationship Id="rId26" Type="http://schemas.openxmlformats.org/officeDocument/2006/relationships/image" Target="../media/image1250.png"/><Relationship Id="rId3" Type="http://schemas.openxmlformats.org/officeDocument/2006/relationships/notesSlide" Target="../notesSlides/notesSlide40.xml"/><Relationship Id="rId21" Type="http://schemas.openxmlformats.org/officeDocument/2006/relationships/image" Target="../media/image1071.png"/><Relationship Id="rId12" Type="http://schemas.openxmlformats.org/officeDocument/2006/relationships/image" Target="../media/image168.png"/><Relationship Id="rId17" Type="http://schemas.openxmlformats.org/officeDocument/2006/relationships/image" Target="../media/image1210.png"/><Relationship Id="rId25" Type="http://schemas.openxmlformats.org/officeDocument/2006/relationships/image" Target="../media/image123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9.png"/><Relationship Id="rId20" Type="http://schemas.openxmlformats.org/officeDocument/2006/relationships/image" Target="../media/image1121.png"/><Relationship Id="rId1" Type="http://schemas.openxmlformats.org/officeDocument/2006/relationships/tags" Target="../tags/tag38.xml"/><Relationship Id="rId6" Type="http://schemas.openxmlformats.org/officeDocument/2006/relationships/image" Target="../media/image1140.png"/><Relationship Id="rId11" Type="http://schemas.openxmlformats.org/officeDocument/2006/relationships/image" Target="../media/image1670.png"/><Relationship Id="rId24" Type="http://schemas.openxmlformats.org/officeDocument/2006/relationships/image" Target="../media/image1190.png"/><Relationship Id="rId5" Type="http://schemas.openxmlformats.org/officeDocument/2006/relationships/image" Target="../media/image172.png"/><Relationship Id="rId23" Type="http://schemas.openxmlformats.org/officeDocument/2006/relationships/image" Target="../media/image1200.png"/><Relationship Id="rId19" Type="http://schemas.openxmlformats.org/officeDocument/2006/relationships/image" Target="../media/image1112.png"/><Relationship Id="rId4" Type="http://schemas.openxmlformats.org/officeDocument/2006/relationships/image" Target="../media/image131.png"/><Relationship Id="rId9" Type="http://schemas.openxmlformats.org/officeDocument/2006/relationships/image" Target="../media/image165.png"/><Relationship Id="rId14" Type="http://schemas.openxmlformats.org/officeDocument/2006/relationships/image" Target="../media/image176.png"/><Relationship Id="rId27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75.png"/><Relationship Id="rId18" Type="http://schemas.openxmlformats.org/officeDocument/2006/relationships/image" Target="../media/image1100.png"/><Relationship Id="rId26" Type="http://schemas.openxmlformats.org/officeDocument/2006/relationships/image" Target="../media/image1250.png"/><Relationship Id="rId3" Type="http://schemas.openxmlformats.org/officeDocument/2006/relationships/notesSlide" Target="../notesSlides/notesSlide41.xml"/><Relationship Id="rId12" Type="http://schemas.openxmlformats.org/officeDocument/2006/relationships/image" Target="../media/image168.png"/><Relationship Id="rId17" Type="http://schemas.openxmlformats.org/officeDocument/2006/relationships/image" Target="../media/image1210.png"/><Relationship Id="rId25" Type="http://schemas.openxmlformats.org/officeDocument/2006/relationships/image" Target="../media/image123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9.png"/><Relationship Id="rId20" Type="http://schemas.openxmlformats.org/officeDocument/2006/relationships/image" Target="../media/image1121.png"/><Relationship Id="rId1" Type="http://schemas.openxmlformats.org/officeDocument/2006/relationships/tags" Target="../tags/tag39.xml"/><Relationship Id="rId6" Type="http://schemas.openxmlformats.org/officeDocument/2006/relationships/image" Target="../media/image1140.png"/><Relationship Id="rId11" Type="http://schemas.openxmlformats.org/officeDocument/2006/relationships/image" Target="../media/image1670.png"/><Relationship Id="rId24" Type="http://schemas.openxmlformats.org/officeDocument/2006/relationships/image" Target="../media/image1190.png"/><Relationship Id="rId5" Type="http://schemas.openxmlformats.org/officeDocument/2006/relationships/image" Target="../media/image172.png"/><Relationship Id="rId23" Type="http://schemas.openxmlformats.org/officeDocument/2006/relationships/image" Target="../media/image1200.png"/><Relationship Id="rId28" Type="http://schemas.openxmlformats.org/officeDocument/2006/relationships/image" Target="../media/image135.png"/><Relationship Id="rId19" Type="http://schemas.openxmlformats.org/officeDocument/2006/relationships/image" Target="../media/image1112.png"/><Relationship Id="rId4" Type="http://schemas.openxmlformats.org/officeDocument/2006/relationships/image" Target="../media/image131.png"/><Relationship Id="rId9" Type="http://schemas.openxmlformats.org/officeDocument/2006/relationships/image" Target="../media/image165.png"/><Relationship Id="rId14" Type="http://schemas.openxmlformats.org/officeDocument/2006/relationships/image" Target="../media/image176.png"/><Relationship Id="rId27" Type="http://schemas.openxmlformats.org/officeDocument/2006/relationships/image" Target="../media/image134.png"/></Relationships>
</file>

<file path=ppt/slides/_rels/slide4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57.png"/><Relationship Id="rId3" Type="http://schemas.openxmlformats.org/officeDocument/2006/relationships/notesSlide" Target="../notesSlides/notesSlide42.xml"/><Relationship Id="rId21" Type="http://schemas.openxmlformats.org/officeDocument/2006/relationships/image" Target="../media/image134.png"/><Relationship Id="rId25" Type="http://schemas.openxmlformats.org/officeDocument/2006/relationships/image" Target="../media/image156.png"/><Relationship Id="rId33" Type="http://schemas.openxmlformats.org/officeDocument/2006/relationships/image" Target="../media/image173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62.png"/><Relationship Id="rId1" Type="http://schemas.openxmlformats.org/officeDocument/2006/relationships/tags" Target="../tags/tag40.xml"/><Relationship Id="rId11" Type="http://schemas.openxmlformats.org/officeDocument/2006/relationships/image" Target="../media/image520.png"/><Relationship Id="rId37" Type="http://schemas.openxmlformats.org/officeDocument/2006/relationships/image" Target="../media/image140.png"/><Relationship Id="rId23" Type="http://schemas.openxmlformats.org/officeDocument/2006/relationships/image" Target="../media/image106.png"/><Relationship Id="rId28" Type="http://schemas.openxmlformats.org/officeDocument/2006/relationships/image" Target="../media/image159.png"/><Relationship Id="rId36" Type="http://schemas.openxmlformats.org/officeDocument/2006/relationships/image" Target="../media/image139.png"/><Relationship Id="rId19" Type="http://schemas.openxmlformats.org/officeDocument/2006/relationships/image" Target="../media/image1112.png"/><Relationship Id="rId10" Type="http://schemas.openxmlformats.org/officeDocument/2006/relationships/image" Target="../media/image51.png"/><Relationship Id="rId31" Type="http://schemas.openxmlformats.org/officeDocument/2006/relationships/image" Target="../media/image138.png"/><Relationship Id="rId22" Type="http://schemas.openxmlformats.org/officeDocument/2006/relationships/image" Target="../media/image135.png"/><Relationship Id="rId27" Type="http://schemas.openxmlformats.org/officeDocument/2006/relationships/image" Target="../media/image158.png"/><Relationship Id="rId30" Type="http://schemas.openxmlformats.org/officeDocument/2006/relationships/image" Target="../media/image169.png"/><Relationship Id="rId35" Type="http://schemas.openxmlformats.org/officeDocument/2006/relationships/image" Target="../media/image178.png"/></Relationships>
</file>

<file path=ppt/slides/_rels/slide46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3.xml"/><Relationship Id="rId21" Type="http://schemas.openxmlformats.org/officeDocument/2006/relationships/image" Target="../media/image134.png"/><Relationship Id="rId25" Type="http://schemas.openxmlformats.org/officeDocument/2006/relationships/image" Target="../media/image138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1.xml"/><Relationship Id="rId24" Type="http://schemas.openxmlformats.org/officeDocument/2006/relationships/image" Target="../media/image1370.png"/><Relationship Id="rId23" Type="http://schemas.openxmlformats.org/officeDocument/2006/relationships/image" Target="../media/image1360.png"/><Relationship Id="rId28" Type="http://schemas.openxmlformats.org/officeDocument/2006/relationships/image" Target="../media/image142.png"/><Relationship Id="rId19" Type="http://schemas.openxmlformats.org/officeDocument/2006/relationships/image" Target="../media/image1112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44.png"/></Relationships>
</file>

<file path=ppt/slides/_rels/slide4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4.xml"/><Relationship Id="rId21" Type="http://schemas.openxmlformats.org/officeDocument/2006/relationships/image" Target="../media/image134.png"/><Relationship Id="rId25" Type="http://schemas.openxmlformats.org/officeDocument/2006/relationships/image" Target="../media/image138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2.xml"/><Relationship Id="rId24" Type="http://schemas.openxmlformats.org/officeDocument/2006/relationships/image" Target="../media/image1370.png"/><Relationship Id="rId32" Type="http://schemas.openxmlformats.org/officeDocument/2006/relationships/image" Target="../media/image142.png"/><Relationship Id="rId23" Type="http://schemas.openxmlformats.org/officeDocument/2006/relationships/image" Target="../media/image1360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45.png"/></Relationships>
</file>

<file path=ppt/slides/_rels/slide4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5.xml"/><Relationship Id="rId21" Type="http://schemas.openxmlformats.org/officeDocument/2006/relationships/image" Target="../media/image147.png"/><Relationship Id="rId25" Type="http://schemas.openxmlformats.org/officeDocument/2006/relationships/image" Target="../media/image1380.png"/><Relationship Id="rId33" Type="http://schemas.openxmlformats.org/officeDocument/2006/relationships/image" Target="../media/image142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3.xml"/><Relationship Id="rId24" Type="http://schemas.openxmlformats.org/officeDocument/2006/relationships/image" Target="../media/image1370.png"/><Relationship Id="rId32" Type="http://schemas.openxmlformats.org/officeDocument/2006/relationships/image" Target="../media/image149.png"/><Relationship Id="rId23" Type="http://schemas.openxmlformats.org/officeDocument/2006/relationships/image" Target="../media/image1360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48.png"/></Relationships>
</file>

<file path=ppt/slides/_rels/slide4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6.xml"/><Relationship Id="rId21" Type="http://schemas.openxmlformats.org/officeDocument/2006/relationships/image" Target="../media/image147.png"/><Relationship Id="rId34" Type="http://schemas.openxmlformats.org/officeDocument/2006/relationships/image" Target="../media/image142.png"/><Relationship Id="rId25" Type="http://schemas.openxmlformats.org/officeDocument/2006/relationships/image" Target="../media/image1380.png"/><Relationship Id="rId33" Type="http://schemas.openxmlformats.org/officeDocument/2006/relationships/image" Target="../media/image149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4.xml"/><Relationship Id="rId24" Type="http://schemas.openxmlformats.org/officeDocument/2006/relationships/image" Target="../media/image1370.png"/><Relationship Id="rId32" Type="http://schemas.openxmlformats.org/officeDocument/2006/relationships/image" Target="../media/image150.png"/><Relationship Id="rId23" Type="http://schemas.openxmlformats.org/officeDocument/2006/relationships/image" Target="../media/image1360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7.xml"/><Relationship Id="rId21" Type="http://schemas.openxmlformats.org/officeDocument/2006/relationships/image" Target="../media/image147.png"/><Relationship Id="rId34" Type="http://schemas.openxmlformats.org/officeDocument/2006/relationships/image" Target="../media/image1490.png"/><Relationship Id="rId25" Type="http://schemas.openxmlformats.org/officeDocument/2006/relationships/image" Target="../media/image1380.png"/><Relationship Id="rId33" Type="http://schemas.openxmlformats.org/officeDocument/2006/relationships/image" Target="../media/image148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5.xml"/><Relationship Id="rId24" Type="http://schemas.openxmlformats.org/officeDocument/2006/relationships/image" Target="../media/image1370.png"/><Relationship Id="rId32" Type="http://schemas.openxmlformats.org/officeDocument/2006/relationships/image" Target="../media/image1470.png"/><Relationship Id="rId23" Type="http://schemas.openxmlformats.org/officeDocument/2006/relationships/image" Target="../media/image1360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48.png"/><Relationship Id="rId35" Type="http://schemas.openxmlformats.org/officeDocument/2006/relationships/image" Target="../media/image142.png"/></Relationships>
</file>

<file path=ppt/slides/_rels/slide51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8.xml"/><Relationship Id="rId21" Type="http://schemas.openxmlformats.org/officeDocument/2006/relationships/image" Target="../media/image147.png"/><Relationship Id="rId25" Type="http://schemas.openxmlformats.org/officeDocument/2006/relationships/image" Target="../media/image1380.png"/><Relationship Id="rId33" Type="http://schemas.openxmlformats.org/officeDocument/2006/relationships/image" Target="../media/image152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6.xml"/><Relationship Id="rId24" Type="http://schemas.openxmlformats.org/officeDocument/2006/relationships/image" Target="../media/image1370.png"/><Relationship Id="rId23" Type="http://schemas.openxmlformats.org/officeDocument/2006/relationships/image" Target="../media/image1360.png"/><Relationship Id="rId28" Type="http://schemas.openxmlformats.org/officeDocument/2006/relationships/image" Target="../media/image142.png"/><Relationship Id="rId36" Type="http://schemas.openxmlformats.org/officeDocument/2006/relationships/image" Target="../media/image153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4" Type="http://schemas.openxmlformats.org/officeDocument/2006/relationships/image" Target="../media/image149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51.png"/><Relationship Id="rId35" Type="http://schemas.openxmlformats.org/officeDocument/2006/relationships/image" Target="../media/image1480.png"/></Relationships>
</file>

<file path=ppt/slides/_rels/slide5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49.xml"/><Relationship Id="rId21" Type="http://schemas.openxmlformats.org/officeDocument/2006/relationships/image" Target="../media/image147.png"/><Relationship Id="rId25" Type="http://schemas.openxmlformats.org/officeDocument/2006/relationships/image" Target="../media/image1380.png"/><Relationship Id="rId33" Type="http://schemas.openxmlformats.org/officeDocument/2006/relationships/image" Target="../media/image152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7.xml"/><Relationship Id="rId24" Type="http://schemas.openxmlformats.org/officeDocument/2006/relationships/image" Target="../media/image1370.png"/><Relationship Id="rId23" Type="http://schemas.openxmlformats.org/officeDocument/2006/relationships/image" Target="../media/image1360.png"/><Relationship Id="rId28" Type="http://schemas.openxmlformats.org/officeDocument/2006/relationships/image" Target="../media/image142.png"/><Relationship Id="rId36" Type="http://schemas.openxmlformats.org/officeDocument/2006/relationships/image" Target="../media/image154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4" Type="http://schemas.openxmlformats.org/officeDocument/2006/relationships/image" Target="../media/image149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51.png"/><Relationship Id="rId35" Type="http://schemas.openxmlformats.org/officeDocument/2006/relationships/image" Target="../media/image1480.png"/></Relationships>
</file>

<file path=ppt/slides/_rels/slide5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390.png"/><Relationship Id="rId3" Type="http://schemas.openxmlformats.org/officeDocument/2006/relationships/notesSlide" Target="../notesSlides/notesSlide50.xml"/><Relationship Id="rId21" Type="http://schemas.openxmlformats.org/officeDocument/2006/relationships/image" Target="../media/image147.png"/><Relationship Id="rId25" Type="http://schemas.openxmlformats.org/officeDocument/2006/relationships/image" Target="../media/image1380.png"/><Relationship Id="rId33" Type="http://schemas.openxmlformats.org/officeDocument/2006/relationships/image" Target="../media/image152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43.png"/><Relationship Id="rId1" Type="http://schemas.openxmlformats.org/officeDocument/2006/relationships/tags" Target="../tags/tag48.xml"/><Relationship Id="rId24" Type="http://schemas.openxmlformats.org/officeDocument/2006/relationships/image" Target="../media/image1370.png"/><Relationship Id="rId32" Type="http://schemas.openxmlformats.org/officeDocument/2006/relationships/image" Target="../media/image155.png"/><Relationship Id="rId23" Type="http://schemas.openxmlformats.org/officeDocument/2006/relationships/image" Target="../media/image1360.png"/><Relationship Id="rId28" Type="http://schemas.openxmlformats.org/officeDocument/2006/relationships/image" Target="../media/image142.png"/><Relationship Id="rId36" Type="http://schemas.openxmlformats.org/officeDocument/2006/relationships/image" Target="../media/image154.png"/><Relationship Id="rId19" Type="http://schemas.openxmlformats.org/officeDocument/2006/relationships/image" Target="../media/image1112.png"/><Relationship Id="rId31" Type="http://schemas.openxmlformats.org/officeDocument/2006/relationships/image" Target="../media/image146.png"/><Relationship Id="rId4" Type="http://schemas.openxmlformats.org/officeDocument/2006/relationships/image" Target="../media/image149.png"/><Relationship Id="rId22" Type="http://schemas.openxmlformats.org/officeDocument/2006/relationships/image" Target="../media/image135.png"/><Relationship Id="rId27" Type="http://schemas.openxmlformats.org/officeDocument/2006/relationships/image" Target="../media/image1400.png"/><Relationship Id="rId30" Type="http://schemas.openxmlformats.org/officeDocument/2006/relationships/image" Target="../media/image151.png"/><Relationship Id="rId35" Type="http://schemas.openxmlformats.org/officeDocument/2006/relationships/image" Target="../media/image1480.png"/></Relationships>
</file>

<file path=ppt/slides/_rels/slide5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57.png"/><Relationship Id="rId3" Type="http://schemas.openxmlformats.org/officeDocument/2006/relationships/notesSlide" Target="../notesSlides/notesSlide51.xml"/><Relationship Id="rId21" Type="http://schemas.openxmlformats.org/officeDocument/2006/relationships/image" Target="../media/image147.png"/><Relationship Id="rId25" Type="http://schemas.openxmlformats.org/officeDocument/2006/relationships/image" Target="../media/image156.png"/><Relationship Id="rId33" Type="http://schemas.openxmlformats.org/officeDocument/2006/relationships/image" Target="../media/image173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62.png"/><Relationship Id="rId1" Type="http://schemas.openxmlformats.org/officeDocument/2006/relationships/tags" Target="../tags/tag49.xml"/><Relationship Id="rId24" Type="http://schemas.openxmlformats.org/officeDocument/2006/relationships/image" Target="../media/image152.png"/><Relationship Id="rId11" Type="http://schemas.openxmlformats.org/officeDocument/2006/relationships/image" Target="../media/image520.png"/><Relationship Id="rId23" Type="http://schemas.openxmlformats.org/officeDocument/2006/relationships/image" Target="../media/image170.png"/><Relationship Id="rId28" Type="http://schemas.openxmlformats.org/officeDocument/2006/relationships/image" Target="../media/image159.png"/><Relationship Id="rId36" Type="http://schemas.openxmlformats.org/officeDocument/2006/relationships/image" Target="../media/image139.png"/><Relationship Id="rId19" Type="http://schemas.openxmlformats.org/officeDocument/2006/relationships/image" Target="../media/image1112.png"/><Relationship Id="rId10" Type="http://schemas.openxmlformats.org/officeDocument/2006/relationships/image" Target="../media/image51.png"/><Relationship Id="rId31" Type="http://schemas.openxmlformats.org/officeDocument/2006/relationships/image" Target="../media/image171.png"/><Relationship Id="rId22" Type="http://schemas.openxmlformats.org/officeDocument/2006/relationships/image" Target="../media/image135.png"/><Relationship Id="rId27" Type="http://schemas.openxmlformats.org/officeDocument/2006/relationships/image" Target="../media/image158.png"/><Relationship Id="rId30" Type="http://schemas.openxmlformats.org/officeDocument/2006/relationships/image" Target="../media/image169.png"/><Relationship Id="rId35" Type="http://schemas.openxmlformats.org/officeDocument/2006/relationships/image" Target="../media/image178.png"/></Relationships>
</file>

<file path=ppt/slides/_rels/slide5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100.png"/><Relationship Id="rId26" Type="http://schemas.openxmlformats.org/officeDocument/2006/relationships/image" Target="../media/image157.png"/><Relationship Id="rId3" Type="http://schemas.openxmlformats.org/officeDocument/2006/relationships/notesSlide" Target="../notesSlides/notesSlide52.xml"/><Relationship Id="rId21" Type="http://schemas.openxmlformats.org/officeDocument/2006/relationships/image" Target="../media/image147.png"/><Relationship Id="rId34" Type="http://schemas.openxmlformats.org/officeDocument/2006/relationships/image" Target="../media/image174.png"/><Relationship Id="rId25" Type="http://schemas.openxmlformats.org/officeDocument/2006/relationships/image" Target="../media/image156.png"/><Relationship Id="rId33" Type="http://schemas.openxmlformats.org/officeDocument/2006/relationships/image" Target="../media/image173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1121.png"/><Relationship Id="rId29" Type="http://schemas.openxmlformats.org/officeDocument/2006/relationships/image" Target="../media/image162.png"/><Relationship Id="rId1" Type="http://schemas.openxmlformats.org/officeDocument/2006/relationships/tags" Target="../tags/tag50.xml"/><Relationship Id="rId24" Type="http://schemas.openxmlformats.org/officeDocument/2006/relationships/image" Target="../media/image152.png"/><Relationship Id="rId11" Type="http://schemas.openxmlformats.org/officeDocument/2006/relationships/image" Target="../media/image520.png"/><Relationship Id="rId32" Type="http://schemas.openxmlformats.org/officeDocument/2006/relationships/image" Target="../media/image1711.png"/><Relationship Id="rId23" Type="http://schemas.openxmlformats.org/officeDocument/2006/relationships/image" Target="../media/image170.png"/><Relationship Id="rId28" Type="http://schemas.openxmlformats.org/officeDocument/2006/relationships/image" Target="../media/image159.png"/><Relationship Id="rId19" Type="http://schemas.openxmlformats.org/officeDocument/2006/relationships/image" Target="../media/image1112.png"/><Relationship Id="rId10" Type="http://schemas.openxmlformats.org/officeDocument/2006/relationships/image" Target="../media/image51.png"/><Relationship Id="rId31" Type="http://schemas.openxmlformats.org/officeDocument/2006/relationships/image" Target="../media/image1701.png"/><Relationship Id="rId22" Type="http://schemas.openxmlformats.org/officeDocument/2006/relationships/image" Target="../media/image135.png"/><Relationship Id="rId27" Type="http://schemas.openxmlformats.org/officeDocument/2006/relationships/image" Target="../media/image158.png"/><Relationship Id="rId30" Type="http://schemas.openxmlformats.org/officeDocument/2006/relationships/image" Target="../media/image169.png"/><Relationship Id="rId35" Type="http://schemas.openxmlformats.org/officeDocument/2006/relationships/image" Target="../media/image17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1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3" Type="http://schemas.openxmlformats.org/officeDocument/2006/relationships/notesSlide" Target="../notesSlides/notesSlide53.xml"/><Relationship Id="rId21" Type="http://schemas.openxmlformats.org/officeDocument/2006/relationships/image" Target="../media/image201.png"/><Relationship Id="rId7" Type="http://schemas.openxmlformats.org/officeDocument/2006/relationships/image" Target="../media/image1121.png"/><Relationship Id="rId12" Type="http://schemas.openxmlformats.org/officeDocument/2006/relationships/image" Target="../media/image190.png"/><Relationship Id="rId17" Type="http://schemas.openxmlformats.org/officeDocument/2006/relationships/image" Target="../media/image19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1" Type="http://schemas.openxmlformats.org/officeDocument/2006/relationships/tags" Target="../tags/tag51.xml"/><Relationship Id="rId6" Type="http://schemas.openxmlformats.org/officeDocument/2006/relationships/image" Target="../media/image1112.png"/><Relationship Id="rId11" Type="http://schemas.openxmlformats.org/officeDocument/2006/relationships/image" Target="../media/image189.png"/><Relationship Id="rId5" Type="http://schemas.openxmlformats.org/officeDocument/2006/relationships/image" Target="../media/image1100.png"/><Relationship Id="rId15" Type="http://schemas.openxmlformats.org/officeDocument/2006/relationships/image" Target="../media/image195.png"/><Relationship Id="rId10" Type="http://schemas.openxmlformats.org/officeDocument/2006/relationships/image" Target="../media/image188.png"/><Relationship Id="rId19" Type="http://schemas.openxmlformats.org/officeDocument/2006/relationships/image" Target="../media/image199.png"/><Relationship Id="rId4" Type="http://schemas.openxmlformats.org/officeDocument/2006/relationships/image" Target="../media/image186.png"/><Relationship Id="rId9" Type="http://schemas.openxmlformats.org/officeDocument/2006/relationships/image" Target="../media/image187.png"/><Relationship Id="rId14" Type="http://schemas.openxmlformats.org/officeDocument/2006/relationships/image" Target="../media/image194.png"/><Relationship Id="rId22" Type="http://schemas.openxmlformats.org/officeDocument/2006/relationships/image" Target="../media/image651.png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1.png"/><Relationship Id="rId3" Type="http://schemas.openxmlformats.org/officeDocument/2006/relationships/notesSlide" Target="../notesSlides/notesSlide54.xml"/><Relationship Id="rId12" Type="http://schemas.openxmlformats.org/officeDocument/2006/relationships/image" Target="../media/image45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81.png"/><Relationship Id="rId1" Type="http://schemas.openxmlformats.org/officeDocument/2006/relationships/tags" Target="../tags/tag52.xml"/><Relationship Id="rId11" Type="http://schemas.openxmlformats.org/officeDocument/2006/relationships/image" Target="../media/image3000.png"/><Relationship Id="rId5" Type="http://schemas.openxmlformats.org/officeDocument/2006/relationships/image" Target="../media/image4400.png"/><Relationship Id="rId15" Type="http://schemas.openxmlformats.org/officeDocument/2006/relationships/image" Target="../media/image471.png"/><Relationship Id="rId4" Type="http://schemas.openxmlformats.org/officeDocument/2006/relationships/image" Target="../media/image2920.png"/><Relationship Id="rId14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tags" Target="../tags/tag53.xml"/><Relationship Id="rId6" Type="http://schemas.openxmlformats.org/officeDocument/2006/relationships/image" Target="../media/image218.png"/><Relationship Id="rId11" Type="http://schemas.openxmlformats.org/officeDocument/2006/relationships/image" Target="../media/image225.png"/><Relationship Id="rId5" Type="http://schemas.openxmlformats.org/officeDocument/2006/relationships/image" Target="../media/image172.png"/><Relationship Id="rId15" Type="http://schemas.openxmlformats.org/officeDocument/2006/relationships/image" Target="../media/image229.png"/><Relationship Id="rId10" Type="http://schemas.openxmlformats.org/officeDocument/2006/relationships/image" Target="../media/image224.png"/><Relationship Id="rId19" Type="http://schemas.openxmlformats.org/officeDocument/2006/relationships/image" Target="../media/image233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Relationship Id="rId6" Type="http://schemas.openxmlformats.org/officeDocument/2006/relationships/image" Target="../media/image181.png"/><Relationship Id="rId5" Type="http://schemas.openxmlformats.org/officeDocument/2006/relationships/image" Target="../media/image234.png"/><Relationship Id="rId4" Type="http://schemas.openxmlformats.org/officeDocument/2006/relationships/image" Target="../media/image2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580.png"/><Relationship Id="rId18" Type="http://schemas.openxmlformats.org/officeDocument/2006/relationships/image" Target="../media/image1710.png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263.png"/><Relationship Id="rId12" Type="http://schemas.openxmlformats.org/officeDocument/2006/relationships/image" Target="../media/image1570.png"/><Relationship Id="rId17" Type="http://schemas.openxmlformats.org/officeDocument/2006/relationships/image" Target="../media/image170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90.png"/><Relationship Id="rId20" Type="http://schemas.openxmlformats.org/officeDocument/2006/relationships/image" Target="../media/image1780.png"/><Relationship Id="rId1" Type="http://schemas.openxmlformats.org/officeDocument/2006/relationships/tags" Target="../tags/tag55.xml"/><Relationship Id="rId6" Type="http://schemas.openxmlformats.org/officeDocument/2006/relationships/image" Target="../media/image262.png"/><Relationship Id="rId11" Type="http://schemas.openxmlformats.org/officeDocument/2006/relationships/image" Target="../media/image1560.png"/><Relationship Id="rId5" Type="http://schemas.openxmlformats.org/officeDocument/2006/relationships/image" Target="../media/image259.png"/><Relationship Id="rId15" Type="http://schemas.openxmlformats.org/officeDocument/2006/relationships/image" Target="../media/image1620.png"/><Relationship Id="rId10" Type="http://schemas.openxmlformats.org/officeDocument/2006/relationships/image" Target="../media/image1550.png"/><Relationship Id="rId19" Type="http://schemas.openxmlformats.org/officeDocument/2006/relationships/image" Target="../media/image1730.png"/><Relationship Id="rId4" Type="http://schemas.openxmlformats.org/officeDocument/2006/relationships/image" Target="../media/image258.png"/><Relationship Id="rId9" Type="http://schemas.openxmlformats.org/officeDocument/2006/relationships/image" Target="../media/image1551.png"/><Relationship Id="rId14" Type="http://schemas.openxmlformats.org/officeDocument/2006/relationships/image" Target="../media/image159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1620.png"/><Relationship Id="rId3" Type="http://schemas.openxmlformats.org/officeDocument/2006/relationships/notesSlide" Target="../notesSlides/notesSlide58.xml"/><Relationship Id="rId21" Type="http://schemas.openxmlformats.org/officeDocument/2006/relationships/image" Target="../media/image1780.png"/><Relationship Id="rId12" Type="http://schemas.openxmlformats.org/officeDocument/2006/relationships/image" Target="../media/image267.png"/><Relationship Id="rId25" Type="http://schemas.openxmlformats.org/officeDocument/2006/relationships/image" Target="../media/image18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6.png"/><Relationship Id="rId20" Type="http://schemas.openxmlformats.org/officeDocument/2006/relationships/image" Target="../media/image1730.png"/><Relationship Id="rId1" Type="http://schemas.openxmlformats.org/officeDocument/2006/relationships/tags" Target="../tags/tag56.xml"/><Relationship Id="rId11" Type="http://schemas.openxmlformats.org/officeDocument/2006/relationships/image" Target="../media/image266.png"/><Relationship Id="rId24" Type="http://schemas.openxmlformats.org/officeDocument/2006/relationships/image" Target="../media/image184.png"/><Relationship Id="rId15" Type="http://schemas.openxmlformats.org/officeDocument/2006/relationships/image" Target="../media/image183.png"/><Relationship Id="rId23" Type="http://schemas.openxmlformats.org/officeDocument/2006/relationships/image" Target="../media/image1820.png"/><Relationship Id="rId10" Type="http://schemas.openxmlformats.org/officeDocument/2006/relationships/image" Target="../media/image1812.png"/><Relationship Id="rId19" Type="http://schemas.openxmlformats.org/officeDocument/2006/relationships/image" Target="../media/image1710.png"/><Relationship Id="rId9" Type="http://schemas.openxmlformats.org/officeDocument/2006/relationships/image" Target="../media/image248.png"/><Relationship Id="rId14" Type="http://schemas.openxmlformats.org/officeDocument/2006/relationships/image" Target="../media/image1690.png"/><Relationship Id="rId22" Type="http://schemas.openxmlformats.org/officeDocument/2006/relationships/image" Target="../media/image181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5" Type="http://schemas.openxmlformats.org/officeDocument/2006/relationships/image" Target="../media/image202.png"/><Relationship Id="rId4" Type="http://schemas.openxmlformats.org/officeDocument/2006/relationships/image" Target="../media/image19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Relationship Id="rId5" Type="http://schemas.openxmlformats.org/officeDocument/2006/relationships/image" Target="../media/image203.png"/><Relationship Id="rId4" Type="http://schemas.openxmlformats.org/officeDocument/2006/relationships/image" Target="../media/image137.png"/></Relationships>
</file>

<file path=ppt/slides/_rels/slide6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1.png"/><Relationship Id="rId18" Type="http://schemas.openxmlformats.org/officeDocument/2006/relationships/hyperlink" Target="https://twitter.com/yotamfe" TargetMode="External"/><Relationship Id="rId3" Type="http://schemas.openxmlformats.org/officeDocument/2006/relationships/notesSlide" Target="../notesSlides/notesSlide61.xml"/><Relationship Id="rId21" Type="http://schemas.openxmlformats.org/officeDocument/2006/relationships/image" Target="../media/image3.png"/><Relationship Id="rId12" Type="http://schemas.openxmlformats.org/officeDocument/2006/relationships/image" Target="../media/image451.png"/><Relationship Id="rId17" Type="http://schemas.openxmlformats.org/officeDocument/2006/relationships/hyperlink" Target="https://twitter.com/kalevalp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81.png"/><Relationship Id="rId20" Type="http://schemas.openxmlformats.org/officeDocument/2006/relationships/hyperlink" Target="https://twitter.com/wilcoxjay" TargetMode="External"/><Relationship Id="rId1" Type="http://schemas.openxmlformats.org/officeDocument/2006/relationships/tags" Target="../tags/tag59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15" Type="http://schemas.openxmlformats.org/officeDocument/2006/relationships/image" Target="../media/image471.png"/><Relationship Id="rId19" Type="http://schemas.openxmlformats.org/officeDocument/2006/relationships/hyperlink" Target="https://twitter.com/SagivMooly" TargetMode="External"/><Relationship Id="rId4" Type="http://schemas.openxmlformats.org/officeDocument/2006/relationships/image" Target="../media/image2031.png"/><Relationship Id="rId14" Type="http://schemas.openxmlformats.org/officeDocument/2006/relationships/image" Target="../media/image16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39.png"/><Relationship Id="rId3" Type="http://schemas.openxmlformats.org/officeDocument/2006/relationships/notesSlide" Target="../notesSlides/notesSlide62.xml"/><Relationship Id="rId42" Type="http://schemas.openxmlformats.org/officeDocument/2006/relationships/image" Target="../media/image243.png"/><Relationship Id="rId47" Type="http://schemas.openxmlformats.org/officeDocument/2006/relationships/image" Target="../media/image2480.png"/><Relationship Id="rId50" Type="http://schemas.openxmlformats.org/officeDocument/2006/relationships/image" Target="../media/image251.png"/><Relationship Id="rId63" Type="http://schemas.openxmlformats.org/officeDocument/2006/relationships/image" Target="../media/image269.png"/><Relationship Id="rId38" Type="http://schemas.openxmlformats.org/officeDocument/2006/relationships/image" Target="../media/image238.png"/><Relationship Id="rId46" Type="http://schemas.openxmlformats.org/officeDocument/2006/relationships/image" Target="../media/image247.png"/><Relationship Id="rId2" Type="http://schemas.openxmlformats.org/officeDocument/2006/relationships/slideLayout" Target="../slideLayouts/slideLayout2.xml"/><Relationship Id="rId41" Type="http://schemas.openxmlformats.org/officeDocument/2006/relationships/image" Target="../media/image242.png"/><Relationship Id="rId62" Type="http://schemas.openxmlformats.org/officeDocument/2006/relationships/image" Target="../media/image268.png"/><Relationship Id="rId1" Type="http://schemas.openxmlformats.org/officeDocument/2006/relationships/tags" Target="../tags/tag60.xml"/><Relationship Id="rId37" Type="http://schemas.openxmlformats.org/officeDocument/2006/relationships/image" Target="../media/image237.png"/><Relationship Id="rId40" Type="http://schemas.openxmlformats.org/officeDocument/2006/relationships/image" Target="../media/image241.png"/><Relationship Id="rId45" Type="http://schemas.openxmlformats.org/officeDocument/2006/relationships/image" Target="../media/image246.png"/><Relationship Id="rId53" Type="http://schemas.openxmlformats.org/officeDocument/2006/relationships/image" Target="../media/image254.png"/><Relationship Id="rId66" Type="http://schemas.openxmlformats.org/officeDocument/2006/relationships/image" Target="../media/image321.png"/><Relationship Id="rId58" Type="http://schemas.openxmlformats.org/officeDocument/2006/relationships/image" Target="../media/image2590.png"/><Relationship Id="rId36" Type="http://schemas.openxmlformats.org/officeDocument/2006/relationships/image" Target="../media/image236.png"/><Relationship Id="rId57" Type="http://schemas.openxmlformats.org/officeDocument/2006/relationships/image" Target="../media/image2580.png"/><Relationship Id="rId61" Type="http://schemas.openxmlformats.org/officeDocument/2006/relationships/image" Target="../media/image2670.png"/><Relationship Id="rId44" Type="http://schemas.openxmlformats.org/officeDocument/2006/relationships/image" Target="../media/image245.png"/><Relationship Id="rId60" Type="http://schemas.openxmlformats.org/officeDocument/2006/relationships/image" Target="../media/image2660.png"/><Relationship Id="rId52" Type="http://schemas.openxmlformats.org/officeDocument/2006/relationships/image" Target="../media/image253.png"/><Relationship Id="rId65" Type="http://schemas.openxmlformats.org/officeDocument/2006/relationships/image" Target="../media/image320.png"/><Relationship Id="rId43" Type="http://schemas.openxmlformats.org/officeDocument/2006/relationships/image" Target="../media/image244.png"/><Relationship Id="rId48" Type="http://schemas.openxmlformats.org/officeDocument/2006/relationships/image" Target="../media/image249.png"/><Relationship Id="rId64" Type="http://schemas.openxmlformats.org/officeDocument/2006/relationships/image" Target="../media/image319.png"/><Relationship Id="rId56" Type="http://schemas.openxmlformats.org/officeDocument/2006/relationships/image" Target="../media/image25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7.png"/><Relationship Id="rId18" Type="http://schemas.openxmlformats.org/officeDocument/2006/relationships/image" Target="../media/image253.png"/><Relationship Id="rId39" Type="http://schemas.openxmlformats.org/officeDocument/2006/relationships/image" Target="../media/image324.png"/><Relationship Id="rId3" Type="http://schemas.openxmlformats.org/officeDocument/2006/relationships/notesSlide" Target="../notesSlides/notesSlide63.xml"/><Relationship Id="rId34" Type="http://schemas.openxmlformats.org/officeDocument/2006/relationships/image" Target="../media/image275.png"/><Relationship Id="rId12" Type="http://schemas.openxmlformats.org/officeDocument/2006/relationships/image" Target="../media/image246.png"/><Relationship Id="rId38" Type="http://schemas.openxmlformats.org/officeDocument/2006/relationships/image" Target="../media/image323.png"/><Relationship Id="rId33" Type="http://schemas.openxmlformats.org/officeDocument/2006/relationships/image" Target="../media/image27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1.png"/><Relationship Id="rId1" Type="http://schemas.openxmlformats.org/officeDocument/2006/relationships/tags" Target="../tags/tag61.xml"/><Relationship Id="rId11" Type="http://schemas.openxmlformats.org/officeDocument/2006/relationships/image" Target="../media/image245.png"/><Relationship Id="rId37" Type="http://schemas.openxmlformats.org/officeDocument/2006/relationships/image" Target="../media/image321.png"/><Relationship Id="rId24" Type="http://schemas.openxmlformats.org/officeDocument/2006/relationships/image" Target="../media/image2590.png"/><Relationship Id="rId32" Type="http://schemas.openxmlformats.org/officeDocument/2006/relationships/image" Target="../media/image273.png"/><Relationship Id="rId15" Type="http://schemas.openxmlformats.org/officeDocument/2006/relationships/image" Target="../media/image249.png"/><Relationship Id="rId36" Type="http://schemas.openxmlformats.org/officeDocument/2006/relationships/image" Target="../media/image320.png"/><Relationship Id="rId23" Type="http://schemas.openxmlformats.org/officeDocument/2006/relationships/image" Target="../media/image2580.png"/><Relationship Id="rId10" Type="http://schemas.openxmlformats.org/officeDocument/2006/relationships/image" Target="../media/image244.png"/><Relationship Id="rId19" Type="http://schemas.openxmlformats.org/officeDocument/2006/relationships/image" Target="../media/image254.png"/><Relationship Id="rId31" Type="http://schemas.openxmlformats.org/officeDocument/2006/relationships/image" Target="../media/image272.png"/><Relationship Id="rId9" Type="http://schemas.openxmlformats.org/officeDocument/2006/relationships/image" Target="../media/image243.png"/><Relationship Id="rId14" Type="http://schemas.openxmlformats.org/officeDocument/2006/relationships/image" Target="../media/image2480.png"/><Relationship Id="rId35" Type="http://schemas.openxmlformats.org/officeDocument/2006/relationships/image" Target="../media/image322.png"/><Relationship Id="rId22" Type="http://schemas.openxmlformats.org/officeDocument/2006/relationships/image" Target="../media/image257.png"/></Relationships>
</file>

<file path=ppt/slides/_rels/slide6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90.png"/><Relationship Id="rId3" Type="http://schemas.openxmlformats.org/officeDocument/2006/relationships/notesSlide" Target="../notesSlides/notesSlide64.xml"/><Relationship Id="rId25" Type="http://schemas.openxmlformats.org/officeDocument/2006/relationships/image" Target="../media/image203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491.png"/><Relationship Id="rId1" Type="http://schemas.openxmlformats.org/officeDocument/2006/relationships/tags" Target="../tags/tag62.xml"/><Relationship Id="rId24" Type="http://schemas.openxmlformats.org/officeDocument/2006/relationships/image" Target="../media/image681.png"/><Relationship Id="rId5" Type="http://schemas.openxmlformats.org/officeDocument/2006/relationships/image" Target="../media/image206.png"/><Relationship Id="rId23" Type="http://schemas.openxmlformats.org/officeDocument/2006/relationships/image" Target="../media/image670.png"/><Relationship Id="rId28" Type="http://schemas.openxmlformats.org/officeDocument/2006/relationships/image" Target="../media/image207.png"/><Relationship Id="rId19" Type="http://schemas.openxmlformats.org/officeDocument/2006/relationships/image" Target="../media/image430.png"/><Relationship Id="rId4" Type="http://schemas.openxmlformats.org/officeDocument/2006/relationships/image" Target="../media/image1350.png"/><Relationship Id="rId22" Type="http://schemas.openxmlformats.org/officeDocument/2006/relationships/image" Target="../media/image561.png"/><Relationship Id="rId27" Type="http://schemas.openxmlformats.org/officeDocument/2006/relationships/image" Target="../media/image2040.png"/></Relationships>
</file>

<file path=ppt/slides/_rels/slide6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90.png"/><Relationship Id="rId3" Type="http://schemas.openxmlformats.org/officeDocument/2006/relationships/notesSlide" Target="../notesSlides/notesSlide65.xml"/><Relationship Id="rId25" Type="http://schemas.openxmlformats.org/officeDocument/2006/relationships/image" Target="../media/image203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491.png"/><Relationship Id="rId29" Type="http://schemas.openxmlformats.org/officeDocument/2006/relationships/image" Target="../media/image210.png"/><Relationship Id="rId1" Type="http://schemas.openxmlformats.org/officeDocument/2006/relationships/tags" Target="../tags/tag63.xml"/><Relationship Id="rId24" Type="http://schemas.openxmlformats.org/officeDocument/2006/relationships/image" Target="../media/image681.png"/><Relationship Id="rId32" Type="http://schemas.openxmlformats.org/officeDocument/2006/relationships/image" Target="../media/image213.png"/><Relationship Id="rId23" Type="http://schemas.openxmlformats.org/officeDocument/2006/relationships/image" Target="../media/image670.png"/><Relationship Id="rId28" Type="http://schemas.openxmlformats.org/officeDocument/2006/relationships/image" Target="../media/image209.png"/><Relationship Id="rId19" Type="http://schemas.openxmlformats.org/officeDocument/2006/relationships/image" Target="../media/image430.png"/><Relationship Id="rId31" Type="http://schemas.openxmlformats.org/officeDocument/2006/relationships/image" Target="../media/image212.png"/><Relationship Id="rId4" Type="http://schemas.openxmlformats.org/officeDocument/2006/relationships/image" Target="../media/image208.png"/><Relationship Id="rId22" Type="http://schemas.openxmlformats.org/officeDocument/2006/relationships/image" Target="../media/image561.png"/><Relationship Id="rId27" Type="http://schemas.openxmlformats.org/officeDocument/2006/relationships/image" Target="../media/image2040.png"/><Relationship Id="rId30" Type="http://schemas.openxmlformats.org/officeDocument/2006/relationships/image" Target="../media/image2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697" y="619444"/>
            <a:ext cx="7886700" cy="201613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 smtClean="0"/>
              <a:t>Property-Directed Reachability as Abstract Interpretation in the Monotone Theory</a:t>
            </a:r>
            <a:endParaRPr lang="en-US" sz="4000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AutoShape 4" descr="Image result for neil immerman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3" name="AutoShape 8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AutoShape 10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כותרת משנה 2"/>
          <p:cNvSpPr txBox="1">
            <a:spLocks/>
          </p:cNvSpPr>
          <p:nvPr/>
        </p:nvSpPr>
        <p:spPr>
          <a:xfrm>
            <a:off x="438816" y="3157432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Yotam Feldman</a:t>
            </a:r>
            <a:endParaRPr kumimoji="0" lang="en-US" sz="24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</a:endParaRPr>
          </a:p>
        </p:txBody>
      </p:sp>
      <p:sp>
        <p:nvSpPr>
          <p:cNvPr id="37" name="כותרת משנה 2"/>
          <p:cNvSpPr txBox="1">
            <a:spLocks/>
          </p:cNvSpPr>
          <p:nvPr/>
        </p:nvSpPr>
        <p:spPr>
          <a:xfrm>
            <a:off x="4565047" y="3167049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Sharon Shoham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8" name="כותרת משנה 2"/>
          <p:cNvSpPr txBox="1">
            <a:spLocks/>
          </p:cNvSpPr>
          <p:nvPr/>
        </p:nvSpPr>
        <p:spPr>
          <a:xfrm>
            <a:off x="2744968" y="3157432"/>
            <a:ext cx="2743200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Mooly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Sagiv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40" name="Picture 2" descr="Home P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851" y="3788927"/>
            <a:ext cx="802827" cy="43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ome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17" y="3810742"/>
            <a:ext cx="839640" cy="45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ome P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32" y="3781553"/>
            <a:ext cx="794105" cy="43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כותרת משנה 2"/>
          <p:cNvSpPr txBox="1">
            <a:spLocks/>
          </p:cNvSpPr>
          <p:nvPr/>
        </p:nvSpPr>
        <p:spPr>
          <a:xfrm>
            <a:off x="6760088" y="3166897"/>
            <a:ext cx="2245369" cy="4540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James R.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Wilcox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155" y="3861681"/>
            <a:ext cx="1402033" cy="3526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1F1220-9C7E-164F-B282-BB5E4C9CBD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50" y="4523161"/>
            <a:ext cx="418972" cy="418972"/>
          </a:xfrm>
          <a:prstGeom prst="rect">
            <a:avLst/>
          </a:prstGeom>
        </p:spPr>
      </p:pic>
      <p:sp>
        <p:nvSpPr>
          <p:cNvPr id="24" name="Rectangle 23">
            <a:hlinkClick r:id="rId6"/>
            <a:extLst>
              <a:ext uri="{FF2B5EF4-FFF2-40B4-BE49-F238E27FC236}">
                <a16:creationId xmlns:a16="http://schemas.microsoft.com/office/drawing/2014/main" id="{D10C7FB2-FCE8-0D4E-B67C-79379B2D5206}"/>
              </a:ext>
            </a:extLst>
          </p:cNvPr>
          <p:cNvSpPr/>
          <p:nvPr/>
        </p:nvSpPr>
        <p:spPr>
          <a:xfrm>
            <a:off x="756449" y="4572801"/>
            <a:ext cx="1205779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7"/>
              </a:rPr>
              <a:t>@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7"/>
              </a:rPr>
              <a:t>yotamfe</a:t>
            </a:r>
            <a:endParaRPr lang="en-US" dirty="0">
              <a:solidFill>
                <a:schemeClr val="bg2">
                  <a:lumMod val="50000"/>
                </a:schemeClr>
              </a:solidFill>
              <a:latin typeface="Nexa Light" panose="02000000000000000000" pitchFamily="50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8" name="Rectangle 27">
            <a:hlinkClick r:id="rId6"/>
            <a:extLst>
              <a:ext uri="{FF2B5EF4-FFF2-40B4-BE49-F238E27FC236}">
                <a16:creationId xmlns:a16="http://schemas.microsoft.com/office/drawing/2014/main" id="{D10C7FB2-FCE8-0D4E-B67C-79379B2D5206}"/>
              </a:ext>
            </a:extLst>
          </p:cNvPr>
          <p:cNvSpPr/>
          <p:nvPr/>
        </p:nvSpPr>
        <p:spPr>
          <a:xfrm>
            <a:off x="2749838" y="4572801"/>
            <a:ext cx="1564852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8"/>
              </a:rPr>
              <a:t>@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8"/>
              </a:rPr>
              <a:t>SagivMooly</a:t>
            </a:r>
            <a:endParaRPr lang="en-US" dirty="0">
              <a:solidFill>
                <a:schemeClr val="bg2">
                  <a:lumMod val="50000"/>
                </a:schemeClr>
              </a:solidFill>
              <a:latin typeface="Nexa Light" panose="02000000000000000000" pitchFamily="50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1" name="Rectangle 30">
            <a:hlinkClick r:id="rId6"/>
            <a:extLst>
              <a:ext uri="{FF2B5EF4-FFF2-40B4-BE49-F238E27FC236}">
                <a16:creationId xmlns:a16="http://schemas.microsoft.com/office/drawing/2014/main" id="{D10C7FB2-FCE8-0D4E-B67C-79379B2D5206}"/>
              </a:ext>
            </a:extLst>
          </p:cNvPr>
          <p:cNvSpPr/>
          <p:nvPr/>
        </p:nvSpPr>
        <p:spPr>
          <a:xfrm>
            <a:off x="7123656" y="4572801"/>
            <a:ext cx="134524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9"/>
              </a:rPr>
              <a:t>@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9"/>
              </a:rPr>
              <a:t>wilcoxjay</a:t>
            </a:r>
            <a:endParaRPr lang="en-US" dirty="0">
              <a:solidFill>
                <a:schemeClr val="bg2">
                  <a:lumMod val="50000"/>
                </a:schemeClr>
              </a:solidFill>
              <a:latin typeface="Nexa Light" panose="02000000000000000000" pitchFamily="50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61F1220-9C7E-164F-B282-BB5E4C9CBD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853" y="4523161"/>
            <a:ext cx="418972" cy="41897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61F1220-9C7E-164F-B282-BB5E4C9CBD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77" y="4523161"/>
            <a:ext cx="418972" cy="41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2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IC3/PDR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41522" y="5562720"/>
            <a:ext cx="1232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makeameme.org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9318" t="2917" r="39622" b="53194"/>
          <a:stretch/>
        </p:blipFill>
        <p:spPr>
          <a:xfrm>
            <a:off x="-3126" y="1215958"/>
            <a:ext cx="9147125" cy="4838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831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9108" y="1198606"/>
            <a:ext cx="8511702" cy="9588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7030A0"/>
                </a:solidFill>
              </a:rPr>
              <a:t>PDR</a:t>
            </a:r>
            <a:r>
              <a:rPr lang="en-US" dirty="0" smtClean="0"/>
              <a:t> is (roughly) an </a:t>
            </a:r>
            <a:r>
              <a:rPr lang="en-US" dirty="0" smtClean="0">
                <a:solidFill>
                  <a:srgbClr val="7030A0"/>
                </a:solidFill>
              </a:rPr>
              <a:t>abstract interpretation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based on </a:t>
            </a:r>
            <a:r>
              <a:rPr lang="en-US" dirty="0" err="1" smtClean="0"/>
              <a:t>Bshouty’s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monotone theory</a:t>
            </a:r>
            <a:r>
              <a:rPr lang="en-US" dirty="0" smtClean="0"/>
              <a:t> from exact learning</a:t>
            </a:r>
            <a:endParaRPr lang="en-US" dirty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998553" y="2835707"/>
            <a:ext cx="1202776" cy="5747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 smtClean="0"/>
              <a:t>PDR</a:t>
            </a:r>
            <a:endParaRPr lang="en-US" sz="4400" dirty="0"/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2843775" y="3939203"/>
            <a:ext cx="2726056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Abstract Interpretation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513480" y="2599221"/>
            <a:ext cx="211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"/>
              <p:cNvSpPr txBox="1">
                <a:spLocks/>
              </p:cNvSpPr>
              <p:nvPr/>
            </p:nvSpPr>
            <p:spPr>
              <a:xfrm>
                <a:off x="2111742" y="2707939"/>
                <a:ext cx="1202776" cy="8303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0" i="1" dirty="0" smtClean="0"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4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742" y="2707939"/>
                <a:ext cx="1202776" cy="8303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ontent Placeholder 1"/>
          <p:cNvSpPr txBox="1">
            <a:spLocks/>
          </p:cNvSpPr>
          <p:nvPr/>
        </p:nvSpPr>
        <p:spPr>
          <a:xfrm>
            <a:off x="420312" y="5154716"/>
            <a:ext cx="8511702" cy="958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903749" y="4997196"/>
            <a:ext cx="7370685" cy="996221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Principle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/>
              <a:t>of how PDR achieves </a:t>
            </a:r>
            <a:r>
              <a:rPr lang="en-US" sz="3200" dirty="0" err="1">
                <a:solidFill>
                  <a:srgbClr val="7030A0"/>
                </a:solidFill>
              </a:rPr>
              <a:t>overapproximation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7" name="Content Placeholder 1"/>
          <p:cNvSpPr txBox="1">
            <a:spLocks/>
          </p:cNvSpPr>
          <p:nvPr/>
        </p:nvSpPr>
        <p:spPr>
          <a:xfrm>
            <a:off x="5929757" y="3939202"/>
            <a:ext cx="2559319" cy="1178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Monotone</a:t>
            </a:r>
            <a:br>
              <a:rPr lang="en-US" sz="2400" dirty="0" smtClean="0"/>
            </a:br>
            <a:r>
              <a:rPr lang="en-US" sz="2400" dirty="0" smtClean="0"/>
              <a:t>Theory</a:t>
            </a:r>
            <a:endParaRPr lang="en-US" sz="24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262" y="2115343"/>
            <a:ext cx="1654311" cy="173702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229792" y="2185006"/>
            <a:ext cx="1868408" cy="1754197"/>
            <a:chOff x="3404486" y="2996395"/>
            <a:chExt cx="3793982" cy="3268663"/>
          </a:xfrm>
        </p:grpSpPr>
        <p:sp>
          <p:nvSpPr>
            <p:cNvPr id="19" name="Oval 18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22" name="Diamond 21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24290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  <p:bldP spid="14" grpId="0"/>
      <p:bldP spid="16" grpId="0"/>
      <p:bldP spid="24" grpId="0"/>
      <p:bldP spid="32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2" y="4118130"/>
            <a:ext cx="2198061" cy="2747576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1593452" y="3194480"/>
            <a:ext cx="5478635" cy="3104786"/>
          </a:xfrm>
          <a:prstGeom prst="ellipse">
            <a:avLst/>
          </a:prstGeom>
          <a:solidFill>
            <a:srgbClr val="F4B183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246715" y="3090492"/>
                <a:ext cx="90948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≡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715" y="3090492"/>
                <a:ext cx="90948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374878" y="2776322"/>
            <a:ext cx="2550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inductive invariant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Freeform 21"/>
          <p:cNvSpPr/>
          <p:nvPr/>
        </p:nvSpPr>
        <p:spPr>
          <a:xfrm rot="244390">
            <a:off x="5016323" y="3699475"/>
            <a:ext cx="1672993" cy="2069422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641002" y="4419659"/>
                <a:ext cx="102842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002" y="4419659"/>
                <a:ext cx="1028423" cy="461665"/>
              </a:xfrm>
              <a:prstGeom prst="rect">
                <a:avLst/>
              </a:prstGeom>
              <a:blipFill>
                <a:blip r:embed="rId9"/>
                <a:stretch>
                  <a:fillRect r="-1183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Oval 57"/>
              <p:cNvSpPr/>
              <p:nvPr/>
            </p:nvSpPr>
            <p:spPr>
              <a:xfrm>
                <a:off x="7559666" y="4159742"/>
                <a:ext cx="1099788" cy="1114436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8" name="Oval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666" y="4159742"/>
                <a:ext cx="1099788" cy="1114436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5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6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4235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2" grpId="0" animBg="1"/>
      <p:bldP spid="23" grpId="0"/>
      <p:bldP spid="58" grpId="0" animBg="1"/>
      <p:bldP spid="63" grpId="0" animBg="1"/>
      <p:bldP spid="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2" y="4118130"/>
            <a:ext cx="2198061" cy="27475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6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5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6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41173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4" grpId="0" animBg="1"/>
      <p:bldP spid="25" grpId="0" animBg="1"/>
      <p:bldP spid="26" grpId="0" animBg="1"/>
      <p:bldP spid="27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"/>
          <a:stretch/>
        </p:blipFill>
        <p:spPr>
          <a:xfrm rot="10800000" flipV="1">
            <a:off x="6926082" y="4170889"/>
            <a:ext cx="2448423" cy="268711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2" y="4118130"/>
            <a:ext cx="2198061" cy="27475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48119" y="4053598"/>
                <a:ext cx="8768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119" y="4053598"/>
                <a:ext cx="876843" cy="55399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5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460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"/>
          <a:stretch/>
        </p:blipFill>
        <p:spPr>
          <a:xfrm rot="10800000" flipV="1">
            <a:off x="6926082" y="4170889"/>
            <a:ext cx="2448423" cy="268711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2" y="4118130"/>
            <a:ext cx="2198061" cy="27475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48119" y="4053598"/>
                <a:ext cx="8768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119" y="4053598"/>
                <a:ext cx="876843" cy="55399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70431" y="1021404"/>
            <a:ext cx="8589523" cy="2381230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84077" y="1375340"/>
                <a:ext cx="297130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375340"/>
                <a:ext cx="2971305" cy="430887"/>
              </a:xfrm>
              <a:prstGeom prst="rect">
                <a:avLst/>
              </a:prstGeom>
              <a:blipFill>
                <a:blip r:embed="rId23"/>
                <a:stretch>
                  <a:fillRect l="-1437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784078" y="2175639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10…01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175639"/>
                <a:ext cx="2939689" cy="430887"/>
              </a:xfrm>
              <a:prstGeom prst="rect">
                <a:avLst/>
              </a:prstGeom>
              <a:blipFill>
                <a:blip r:embed="rId24"/>
                <a:stretch>
                  <a:fillRect l="-1452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1068225" y="1094707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068225" y="1889905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302807" y="1046724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046724"/>
                <a:ext cx="1281869" cy="400110"/>
              </a:xfrm>
              <a:prstGeom prst="rect">
                <a:avLst/>
              </a:prstGeom>
              <a:blipFill>
                <a:blip r:embed="rId25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761668" y="2701123"/>
                <a:ext cx="56070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: 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∧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668" y="2701123"/>
                <a:ext cx="5607048" cy="49244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899855" y="1374159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855" y="1374159"/>
                <a:ext cx="5481058" cy="43088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42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43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27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"/>
          <a:stretch/>
        </p:blipFill>
        <p:spPr>
          <a:xfrm rot="10800000" flipV="1">
            <a:off x="6926082" y="4170889"/>
            <a:ext cx="2448423" cy="268711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2" y="4118130"/>
            <a:ext cx="2198061" cy="27475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3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↑↓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7493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"/>
          <a:stretch/>
        </p:blipFill>
        <p:spPr>
          <a:xfrm rot="10800000" flipV="1">
            <a:off x="6926082" y="4170889"/>
            <a:ext cx="2448423" cy="268711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2" y="4118130"/>
            <a:ext cx="2198061" cy="27475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3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↑↓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513795" y="941056"/>
            <a:ext cx="8268511" cy="210296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35"/>
          <p:cNvSpPr/>
          <p:nvPr/>
        </p:nvSpPr>
        <p:spPr>
          <a:xfrm>
            <a:off x="752286" y="1275814"/>
            <a:ext cx="7731778" cy="841432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How is </a:t>
            </a:r>
            <a:r>
              <a:rPr lang="en-US" sz="3600" dirty="0" err="1" smtClean="0">
                <a:solidFill>
                  <a:schemeClr val="tx1"/>
                </a:solidFill>
              </a:rPr>
              <a:t>overapproximation</a:t>
            </a:r>
            <a:r>
              <a:rPr lang="en-US" sz="3600" dirty="0" smtClean="0">
                <a:solidFill>
                  <a:schemeClr val="tx1"/>
                </a:solidFill>
              </a:rPr>
              <a:t> guaranteed?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067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"/>
          <a:stretch/>
        </p:blipFill>
        <p:spPr>
          <a:xfrm rot="10800000" flipV="1">
            <a:off x="6926082" y="4170889"/>
            <a:ext cx="2448423" cy="268711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3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↑↓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513795" y="941056"/>
            <a:ext cx="8268511" cy="210296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35"/>
          <p:cNvSpPr/>
          <p:nvPr/>
        </p:nvSpPr>
        <p:spPr>
          <a:xfrm>
            <a:off x="752286" y="1275814"/>
            <a:ext cx="7731778" cy="841432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How is </a:t>
            </a:r>
            <a:r>
              <a:rPr lang="en-US" sz="3600" dirty="0" err="1" smtClean="0">
                <a:solidFill>
                  <a:schemeClr val="tx1"/>
                </a:solidFill>
              </a:rPr>
              <a:t>overapproximation</a:t>
            </a:r>
            <a:r>
              <a:rPr lang="en-US" sz="3600" dirty="0" smtClean="0">
                <a:solidFill>
                  <a:schemeClr val="tx1"/>
                </a:solidFill>
              </a:rPr>
              <a:t> guaranteed?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424372">
            <a:off x="232258" y="2361206"/>
            <a:ext cx="3861326" cy="42684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0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Ideas and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800" dirty="0" smtClean="0"/>
                  <a:t>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srgbClr val="7030A0"/>
                    </a:solidFill>
                  </a:rPr>
                  <a:t>-PDR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: an algorithm that lower bounds the </a:t>
                </a:r>
                <a:r>
                  <a:rPr lang="en-US" sz="2800" dirty="0" err="1" smtClean="0">
                    <a:solidFill>
                      <a:prstClr val="black"/>
                    </a:solidFill>
                  </a:rPr>
                  <a:t>overapproximation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of PDR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  <a:blipFill>
                <a:blip r:embed="rId4"/>
                <a:stretch>
                  <a:fillRect l="-932" t="-5732" r="-2050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Exponential gap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between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 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and </a:t>
                </a:r>
                <a:r>
                  <a:rPr lang="en-US" sz="2800" dirty="0" smtClean="0"/>
                  <a:t>exact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forward reachability, </a:t>
                </a:r>
                <a:r>
                  <a:rPr lang="en-US" sz="2800" dirty="0" smtClean="0"/>
                  <a:t>interpolation</a:t>
                </a:r>
                <a:endParaRPr lang="en-US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  <a:blipFill>
                <a:blip r:embed="rId5"/>
                <a:stretch>
                  <a:fillRect l="-142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Convergence bounds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from the DNF size of the transition relation </a:t>
                </a:r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  <a:blipFill>
                <a:blip r:embed="rId11"/>
                <a:stretch>
                  <a:fillRect l="-1582" t="-5732" r="-114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272599" y="2314249"/>
            <a:ext cx="90974" cy="214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7" name="Group 6"/>
          <p:cNvGrpSpPr/>
          <p:nvPr/>
        </p:nvGrpSpPr>
        <p:grpSpPr>
          <a:xfrm>
            <a:off x="597920" y="1978755"/>
            <a:ext cx="7917430" cy="2985561"/>
            <a:chOff x="597920" y="1978755"/>
            <a:chExt cx="7917430" cy="29855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ontent Placeholder 1"/>
                <p:cNvSpPr txBox="1">
                  <a:spLocks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US" sz="4000" dirty="0" smtClean="0"/>
                    <a:t>-PDR</a:t>
                  </a:r>
                  <a:endParaRPr lang="en-US" sz="3600" dirty="0"/>
                </a:p>
              </p:txBody>
            </p:sp>
          </mc:Choice>
          <mc:Fallback xmlns="">
            <p:sp>
              <p:nvSpPr>
                <p:cNvPr id="11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  <a:blipFill>
                  <a:blip r:embed="rId12"/>
                  <a:stretch>
                    <a:fillRect t="-29787" r="-10769" b="-574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Content Placeholder 1"/>
            <p:cNvSpPr txBox="1">
              <a:spLocks/>
            </p:cNvSpPr>
            <p:nvPr/>
          </p:nvSpPr>
          <p:spPr>
            <a:xfrm>
              <a:off x="5956031" y="3785924"/>
              <a:ext cx="2559319" cy="117839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Monotone</a:t>
              </a:r>
              <a:br>
                <a:rPr lang="en-US" sz="2400" dirty="0" smtClean="0"/>
              </a:br>
              <a:r>
                <a:rPr lang="en-US" sz="2400" dirty="0" smtClean="0"/>
                <a:t>Theory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9284" y="2339437"/>
              <a:ext cx="2114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+</a:t>
              </a:r>
              <a:endParaRPr lang="en-US" sz="4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ontent Placeholder 1"/>
                <p:cNvSpPr txBox="1">
                  <a:spLocks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15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Content Placeholder 1"/>
            <p:cNvSpPr txBox="1">
              <a:spLocks/>
            </p:cNvSpPr>
            <p:nvPr/>
          </p:nvSpPr>
          <p:spPr>
            <a:xfrm>
              <a:off x="2843775" y="3822469"/>
              <a:ext cx="2726056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Abstract Interpretation</a:t>
              </a:r>
              <a:endParaRPr lang="en-US" sz="24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958" y="1978755"/>
              <a:ext cx="1654311" cy="1737026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272599" y="2012053"/>
            <a:ext cx="1868408" cy="1754197"/>
            <a:chOff x="3404486" y="2996395"/>
            <a:chExt cx="3793982" cy="3268663"/>
          </a:xfrm>
        </p:grpSpPr>
        <p:sp>
          <p:nvSpPr>
            <p:cNvPr id="37" name="Oval 36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39" name="Diamond 38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Connector 41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Rectangle 21"/>
          <p:cNvSpPr/>
          <p:nvPr/>
        </p:nvSpPr>
        <p:spPr>
          <a:xfrm>
            <a:off x="1035165" y="1087232"/>
            <a:ext cx="6936104" cy="84978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65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5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10…01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6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9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Safety of Transition Systems</a:t>
            </a:r>
            <a:endParaRPr lang="en-US" dirty="0"/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Rectangle 336"/>
              <p:cNvSpPr/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7" name="Rectangle 3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8469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346" grpId="0" animBg="1"/>
      <p:bldP spid="337" grpId="0"/>
      <p:bldP spid="34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𝐬𝐨𝐦𝐞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551676" y="3242685"/>
            <a:ext cx="5402821" cy="3239364"/>
            <a:chOff x="603998" y="3133913"/>
            <a:chExt cx="5402821" cy="3239364"/>
          </a:xfrm>
        </p:grpSpPr>
        <p:sp>
          <p:nvSpPr>
            <p:cNvPr id="29" name="Oval 28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noFill/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5143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5143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534733" y="3368991"/>
            <a:ext cx="3733579" cy="2773872"/>
            <a:chOff x="5534733" y="3368991"/>
            <a:chExt cx="3733579" cy="2773872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5712842" y="5773531"/>
                  <a:ext cx="35554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a14:m>
                  <a:r>
                    <a:rPr lang="en-US" dirty="0" smtClean="0"/>
                    <a:t>: states reaching Bad in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dirty="0" smtClean="0"/>
                    <a:t> steps)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842" y="5773531"/>
                  <a:ext cx="3555470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372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2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864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𝐬𝐨𝐦𝐞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	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551676" y="3242685"/>
            <a:ext cx="5402821" cy="3239364"/>
            <a:chOff x="603998" y="3133913"/>
            <a:chExt cx="5402821" cy="3239364"/>
          </a:xfrm>
        </p:grpSpPr>
        <p:sp>
          <p:nvSpPr>
            <p:cNvPr id="29" name="Oval 28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noFill/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5143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5143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534733" y="3368991"/>
            <a:ext cx="3733579" cy="2773872"/>
            <a:chOff x="5534733" y="3368991"/>
            <a:chExt cx="3733579" cy="2773872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5712842" y="5773531"/>
                  <a:ext cx="35554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a14:m>
                  <a:r>
                    <a:rPr lang="en-US" dirty="0" smtClean="0"/>
                    <a:t>: states reaching Bad in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dirty="0" smtClean="0"/>
                    <a:t> steps)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842" y="5773531"/>
                  <a:ext cx="3555470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372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437248" y="3947888"/>
            <a:ext cx="619908" cy="189961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3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5584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some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	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551676" y="3242685"/>
            <a:ext cx="5402821" cy="3239364"/>
            <a:chOff x="603998" y="3133913"/>
            <a:chExt cx="5402821" cy="3239364"/>
          </a:xfrm>
        </p:grpSpPr>
        <p:sp>
          <p:nvSpPr>
            <p:cNvPr id="29" name="Oval 28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5143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5143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418306" y="3998688"/>
            <a:ext cx="611494" cy="1825643"/>
          </a:xfrm>
          <a:prstGeom prst="rect">
            <a:avLst/>
          </a:prstGeom>
          <a:solidFill>
            <a:srgbClr val="FDFDFD"/>
          </a:solidFill>
          <a:ln w="38100">
            <a:solidFill>
              <a:srgbClr val="F4B183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437248" y="3947888"/>
            <a:ext cx="619908" cy="2034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3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14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0615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some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	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551676" y="3242685"/>
            <a:ext cx="5402821" cy="3239364"/>
            <a:chOff x="603998" y="3133913"/>
            <a:chExt cx="5402821" cy="3239364"/>
          </a:xfrm>
        </p:grpSpPr>
        <p:sp>
          <p:nvSpPr>
            <p:cNvPr id="29" name="Oval 28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Freeform 31"/>
          <p:cNvSpPr/>
          <p:nvPr/>
        </p:nvSpPr>
        <p:spPr>
          <a:xfrm rot="244390">
            <a:off x="3819585" y="3822932"/>
            <a:ext cx="1577292" cy="2069422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366334" y="3971475"/>
                <a:ext cx="102842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334" y="3971475"/>
                <a:ext cx="1028423" cy="461665"/>
              </a:xfrm>
              <a:prstGeom prst="rect">
                <a:avLst/>
              </a:prstGeom>
              <a:blipFill>
                <a:blip r:embed="rId6"/>
                <a:stretch>
                  <a:fillRect r="-1183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418306" y="3998688"/>
            <a:ext cx="611494" cy="1825643"/>
          </a:xfrm>
          <a:prstGeom prst="rect">
            <a:avLst/>
          </a:prstGeom>
          <a:solidFill>
            <a:srgbClr val="FDFDFD"/>
          </a:solidFill>
          <a:ln w="38100">
            <a:solidFill>
              <a:srgbClr val="F4B183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437248" y="3947888"/>
            <a:ext cx="619908" cy="2034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3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14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218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some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𝐜𝐥𝐚𝐮𝐬𝐞𝐬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	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/>
          <p:cNvSpPr/>
          <p:nvPr/>
        </p:nvSpPr>
        <p:spPr>
          <a:xfrm>
            <a:off x="551676" y="3377262"/>
            <a:ext cx="5402821" cy="3104787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 rot="244390">
            <a:off x="3819585" y="3822932"/>
            <a:ext cx="1577292" cy="2069422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661141" y="3242685"/>
                <a:ext cx="709040" cy="501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141" y="3242685"/>
                <a:ext cx="709040" cy="5012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366334" y="3971475"/>
                <a:ext cx="102842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334" y="3971475"/>
                <a:ext cx="1028422" cy="461665"/>
              </a:xfrm>
              <a:prstGeom prst="rect">
                <a:avLst/>
              </a:prstGeom>
              <a:blipFill>
                <a:blip r:embed="rId4"/>
                <a:stretch>
                  <a:fillRect r="-1183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437248" y="3947888"/>
            <a:ext cx="619908" cy="189961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3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ular Callout 25"/>
              <p:cNvSpPr/>
              <p:nvPr/>
            </p:nvSpPr>
            <p:spPr>
              <a:xfrm>
                <a:off x="3728994" y="1042153"/>
                <a:ext cx="4659123" cy="81421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400" b="0" kern="0" dirty="0" smtClean="0">
                    <a:solidFill>
                      <a:srgbClr val="000000"/>
                    </a:solidFill>
                    <a:cs typeface="Arial"/>
                  </a:rPr>
                  <a:t>Example: </a:t>
                </a:r>
                <a:r>
                  <a:rPr lang="en-US" sz="2400" b="0" i="1" kern="0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cs typeface="Arial"/>
                  </a:rPr>
                  <a:t/>
                </a:r>
                <a:br>
                  <a:rPr lang="en-US" sz="2400" b="0" i="1" kern="0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cs typeface="Arial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𝑐</m:t>
                      </m:r>
                      <m:r>
                        <a:rPr lang="en-US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:  </m:t>
                      </m:r>
                      <m:d>
                        <m:dPr>
                          <m:ctrlPr>
                            <a:rPr lang="en-US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)∨</m:t>
                          </m:r>
                          <m:sSub>
                            <m:sSub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(</m:t>
                              </m:r>
                              <m: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)∨(</m:t>
                          </m:r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6" name="Rectangular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1042153"/>
                <a:ext cx="4659123" cy="81421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4"/>
                <a:stretch>
                  <a:fillRect t="-6716" b="-104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15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8914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some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	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/>
          <p:cNvSpPr/>
          <p:nvPr/>
        </p:nvSpPr>
        <p:spPr>
          <a:xfrm>
            <a:off x="551676" y="3377262"/>
            <a:ext cx="5402821" cy="3104787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 rot="244390">
            <a:off x="3819585" y="3822932"/>
            <a:ext cx="1577292" cy="2069422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661141" y="3242685"/>
                <a:ext cx="709040" cy="501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141" y="3242685"/>
                <a:ext cx="709040" cy="5012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366334" y="3971475"/>
                <a:ext cx="1028422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334" y="3971475"/>
                <a:ext cx="1028422" cy="461665"/>
              </a:xfrm>
              <a:prstGeom prst="rect">
                <a:avLst/>
              </a:prstGeom>
              <a:blipFill>
                <a:blip r:embed="rId6"/>
                <a:stretch>
                  <a:fillRect r="-1183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437248" y="3947888"/>
            <a:ext cx="619908" cy="189961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3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14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0265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PDR’s Frames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schemeClr val="bg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𝐬𝐨𝐦𝐞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b="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schemeClr val="tx1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𝐬𝐨𝐦𝐞</m:t>
                    </m:r>
                    <m:r>
                      <a:rPr lang="en-US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Consolas" panose="020B0609020204030204" pitchFamily="49" charset="0"/>
                  </a:rPr>
                  <a:t>	</a:t>
                </a: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4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/>
          <p:cNvSpPr/>
          <p:nvPr/>
        </p:nvSpPr>
        <p:spPr>
          <a:xfrm>
            <a:off x="551676" y="3377262"/>
            <a:ext cx="5402821" cy="3104787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 rot="244390">
            <a:off x="3819585" y="3822932"/>
            <a:ext cx="1577292" cy="2069422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661141" y="3242685"/>
                <a:ext cx="709040" cy="501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141" y="3242685"/>
                <a:ext cx="709040" cy="5012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366334" y="3971475"/>
                <a:ext cx="102842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334" y="3971475"/>
                <a:ext cx="1028423" cy="461665"/>
              </a:xfrm>
              <a:prstGeom prst="rect">
                <a:avLst/>
              </a:prstGeom>
              <a:blipFill>
                <a:blip r:embed="rId6"/>
                <a:stretch>
                  <a:fillRect r="-1183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solid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34" name="Oval 33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Oval 49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5437248" y="3947888"/>
            <a:ext cx="619908" cy="189961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3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14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7757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761450" y="3527988"/>
            <a:ext cx="4670624" cy="2822320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PDR</a:t>
                </a:r>
                <a:r>
                  <a:rPr lang="en-US" dirty="0" smtClean="0"/>
                  <a:t>’s Frames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𝐚𝐥𝐥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𝐚𝐧𝐲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5"/>
                <a:stretch>
                  <a:fillRect l="-1397" t="-3429" b="-34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Freeform 51"/>
          <p:cNvSpPr/>
          <p:nvPr/>
        </p:nvSpPr>
        <p:spPr>
          <a:xfrm rot="244390">
            <a:off x="3817107" y="4275145"/>
            <a:ext cx="1528892" cy="1394255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1134090" y="3956803"/>
            <a:ext cx="3253605" cy="200898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4309939" y="4564151"/>
                <a:ext cx="1089786" cy="47609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939" y="4564151"/>
                <a:ext cx="1089786" cy="476092"/>
              </a:xfrm>
              <a:prstGeom prst="rect">
                <a:avLst/>
              </a:prstGeom>
              <a:blipFill>
                <a:blip r:embed="rId6"/>
                <a:stretch>
                  <a:fillRect r="-1117" b="-17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/>
          <p:cNvSpPr/>
          <p:nvPr/>
        </p:nvSpPr>
        <p:spPr>
          <a:xfrm>
            <a:off x="1156641" y="4316070"/>
            <a:ext cx="2248959" cy="136225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4632863" y="3830656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863" y="3830656"/>
                <a:ext cx="733855" cy="53925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2752011" y="4694631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011" y="4694631"/>
                <a:ext cx="733855" cy="5392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3772074" y="4241360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074" y="4241360"/>
                <a:ext cx="733855" cy="5392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Group 66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68" name="Oval 67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70" name="Oval 69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Oval 71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Rectangle 72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 74"/>
          <p:cNvSpPr/>
          <p:nvPr/>
        </p:nvSpPr>
        <p:spPr>
          <a:xfrm>
            <a:off x="5437248" y="3947888"/>
            <a:ext cx="619908" cy="189961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9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20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0398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PDR</a:t>
                </a:r>
                <a:r>
                  <a:rPr lang="en-US" dirty="0" smtClean="0"/>
                  <a:t>’s Frames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𝐚𝐥𝐥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𝐚𝐧𝐲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5"/>
                <a:stretch>
                  <a:fillRect l="-1397" t="-3429" b="-34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551676" y="3242685"/>
            <a:ext cx="5402821" cy="3239364"/>
            <a:chOff x="603998" y="3133913"/>
            <a:chExt cx="5402821" cy="3239364"/>
          </a:xfrm>
        </p:grpSpPr>
        <p:sp>
          <p:nvSpPr>
            <p:cNvPr id="29" name="Oval 28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3463" y="3133913"/>
                  <a:ext cx="709040" cy="50122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Oval 30"/>
          <p:cNvSpPr/>
          <p:nvPr/>
        </p:nvSpPr>
        <p:spPr>
          <a:xfrm>
            <a:off x="761450" y="3527988"/>
            <a:ext cx="4670624" cy="2822320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782640" y="3741366"/>
            <a:ext cx="3912140" cy="2395565"/>
          </a:xfrm>
          <a:prstGeom prst="ellipse">
            <a:avLst/>
          </a:prstGeom>
          <a:noFill/>
          <a:ln w="38100">
            <a:solidFill>
              <a:srgbClr val="F4B183"/>
            </a:solidFill>
            <a:prstDash val="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1134090" y="3956803"/>
            <a:ext cx="3253605" cy="200898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139205" y="4190304"/>
            <a:ext cx="2717022" cy="1587130"/>
            <a:chOff x="1191527" y="4081532"/>
            <a:chExt cx="2448458" cy="1587130"/>
          </a:xfrm>
          <a:noFill/>
        </p:grpSpPr>
        <p:sp>
          <p:nvSpPr>
            <p:cNvPr id="36" name="Oval 35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rgbClr val="F4B183"/>
              </a:solidFill>
              <a:prstDash val="dash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grpFill/>
                <a:ln w="38100">
                  <a:noFill/>
                  <a:prstDash val="dash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/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1030" y="4086113"/>
                  <a:ext cx="638955" cy="49866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noFill/>
                  <a:prstDash val="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94" y="3775608"/>
                <a:ext cx="709040" cy="4993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/>
          <p:cNvSpPr/>
          <p:nvPr/>
        </p:nvSpPr>
        <p:spPr>
          <a:xfrm>
            <a:off x="1156641" y="4316070"/>
            <a:ext cx="2248959" cy="136225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Oval 39"/>
              <p:cNvSpPr/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0" name="Oval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36" y="4756578"/>
                <a:ext cx="1293974" cy="649133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4632863" y="3830656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863" y="3830656"/>
                <a:ext cx="733855" cy="53925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2752011" y="4694631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011" y="4694631"/>
                <a:ext cx="733855" cy="53925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3772074" y="4241360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074" y="4241360"/>
                <a:ext cx="733855" cy="5392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1471329" y="3914726"/>
            <a:ext cx="4118271" cy="2034083"/>
            <a:chOff x="2585968" y="2745269"/>
            <a:chExt cx="4118271" cy="2034083"/>
          </a:xfrm>
        </p:grpSpPr>
        <p:sp>
          <p:nvSpPr>
            <p:cNvPr id="45" name="Freeform 255"/>
            <p:cNvSpPr>
              <a:spLocks/>
            </p:cNvSpPr>
            <p:nvPr/>
          </p:nvSpPr>
          <p:spPr bwMode="auto">
            <a:xfrm>
              <a:off x="2585968" y="2745269"/>
              <a:ext cx="3819874" cy="153479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chemeClr val="accent1">
                <a:lumMod val="20000"/>
                <a:lumOff val="80000"/>
                <a:alpha val="85000"/>
              </a:scheme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46" name="Freeform 255"/>
            <p:cNvSpPr>
              <a:spLocks/>
            </p:cNvSpPr>
            <p:nvPr/>
          </p:nvSpPr>
          <p:spPr bwMode="auto">
            <a:xfrm>
              <a:off x="2585968" y="3165313"/>
              <a:ext cx="2765081" cy="1110661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chemeClr val="accent1">
                <a:lumMod val="20000"/>
                <a:lumOff val="80000"/>
                <a:alpha val="63000"/>
              </a:scheme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47" name="Freeform 255"/>
            <p:cNvSpPr>
              <a:spLocks/>
            </p:cNvSpPr>
            <p:nvPr/>
          </p:nvSpPr>
          <p:spPr bwMode="auto">
            <a:xfrm>
              <a:off x="2585968" y="3487093"/>
              <a:ext cx="1719963" cy="792314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chemeClr val="accent1">
                <a:lumMod val="20000"/>
                <a:lumOff val="80000"/>
                <a:alpha val="63000"/>
              </a:scheme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6073169" y="4311762"/>
                  <a:ext cx="631070" cy="46166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ℛ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6" name="Rectangle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3169" y="4311762"/>
                  <a:ext cx="631070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5040078" y="4311763"/>
                  <a:ext cx="631070" cy="46166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ℛ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7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0078" y="4311763"/>
                  <a:ext cx="631070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4059810" y="4317687"/>
                  <a:ext cx="631070" cy="46166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ℛ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8" name="Rectangle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9810" y="4317687"/>
                  <a:ext cx="631070" cy="461665"/>
                </a:xfrm>
                <a:prstGeom prst="rect">
                  <a:avLst/>
                </a:prstGeom>
                <a:blipFill>
                  <a:blip r:embed="rId1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Group 66"/>
          <p:cNvGrpSpPr/>
          <p:nvPr/>
        </p:nvGrpSpPr>
        <p:grpSpPr>
          <a:xfrm>
            <a:off x="5534733" y="3368991"/>
            <a:ext cx="3310113" cy="2478510"/>
            <a:chOff x="5534733" y="3368991"/>
            <a:chExt cx="3310113" cy="2478510"/>
          </a:xfrm>
        </p:grpSpPr>
        <p:sp>
          <p:nvSpPr>
            <p:cNvPr id="68" name="Oval 67"/>
            <p:cNvSpPr/>
            <p:nvPr/>
          </p:nvSpPr>
          <p:spPr>
            <a:xfrm>
              <a:off x="5534733" y="3717628"/>
              <a:ext cx="3310113" cy="2129873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6493005" y="3368991"/>
              <a:ext cx="2131531" cy="2390842"/>
              <a:chOff x="6675807" y="3368991"/>
              <a:chExt cx="2131531" cy="2390842"/>
            </a:xfrm>
          </p:grpSpPr>
          <p:sp>
            <p:nvSpPr>
              <p:cNvPr id="70" name="Oval 69"/>
              <p:cNvSpPr/>
              <p:nvPr/>
            </p:nvSpPr>
            <p:spPr>
              <a:xfrm>
                <a:off x="6675807" y="3780843"/>
                <a:ext cx="2131531" cy="1978990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7127957" y="4044144"/>
                <a:ext cx="1526980" cy="1474005"/>
              </a:xfrm>
              <a:prstGeom prst="ellipse">
                <a:avLst/>
              </a:prstGeom>
              <a:solidFill>
                <a:srgbClr val="FFABAB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Oval 71"/>
                  <p:cNvSpPr/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solidFill>
                    <a:srgbClr val="FF5757"/>
                  </a:solid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𝑩𝒂𝒅</m:t>
                          </m:r>
                        </m:oMath>
                      </m:oMathPara>
                    </a14:m>
                    <a:endParaRPr lang="en-US" sz="2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Oval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2749" y="4230419"/>
                    <a:ext cx="1099788" cy="1114436"/>
                  </a:xfrm>
                  <a:prstGeom prst="ellipse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  <a:ln w="254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Rectangle 72"/>
                  <p:cNvSpPr/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0" name="Rectangle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5272" y="3368991"/>
                    <a:ext cx="611001" cy="46166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b="-2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832" y="3351646"/>
                <a:ext cx="633635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 74"/>
          <p:cNvSpPr/>
          <p:nvPr/>
        </p:nvSpPr>
        <p:spPr>
          <a:xfrm>
            <a:off x="5437248" y="3947888"/>
            <a:ext cx="619908" cy="189961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37" y="4589831"/>
                <a:ext cx="286810" cy="276999"/>
              </a:xfrm>
              <a:prstGeom prst="rect">
                <a:avLst/>
              </a:prstGeom>
              <a:blipFill>
                <a:blip r:embed="rId19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: states reaching Bad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steps)</a:t>
                </a:r>
                <a:endParaRPr lang="en-US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42" y="5773531"/>
                <a:ext cx="3555470" cy="369332"/>
              </a:xfrm>
              <a:prstGeom prst="rect">
                <a:avLst/>
              </a:prstGeom>
              <a:blipFill>
                <a:blip r:embed="rId20"/>
                <a:stretch>
                  <a:fillRect l="-137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ular Callout 77"/>
              <p:cNvSpPr/>
              <p:nvPr/>
            </p:nvSpPr>
            <p:spPr>
              <a:xfrm>
                <a:off x="211019" y="2818565"/>
                <a:ext cx="2885743" cy="67156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noFill/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800" u="sng" dirty="0" smtClean="0">
                    <a:solidFill>
                      <a:schemeClr val="tx1"/>
                    </a:solidFill>
                  </a:rPr>
                  <a:t>Claim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: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bSup>
                      <m:sSub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Rectangular Callout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19" y="2818565"/>
                <a:ext cx="2885743" cy="67156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21"/>
                <a:stretch>
                  <a:fillRect l="-4440" b="-18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684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PDR</a:t>
                </a:r>
                <a:r>
                  <a:rPr lang="en-US" dirty="0" smtClean="0"/>
                  <a:t> is Eager PDR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all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5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4861996" y="3495791"/>
            <a:ext cx="3971040" cy="2340232"/>
            <a:chOff x="603998" y="3175718"/>
            <a:chExt cx="5425802" cy="3197559"/>
          </a:xfrm>
        </p:grpSpPr>
        <p:grpSp>
          <p:nvGrpSpPr>
            <p:cNvPr id="28" name="Group 27"/>
            <p:cNvGrpSpPr/>
            <p:nvPr/>
          </p:nvGrpSpPr>
          <p:grpSpPr>
            <a:xfrm>
              <a:off x="603998" y="3175718"/>
              <a:ext cx="5402821" cy="3197559"/>
              <a:chOff x="603998" y="3175718"/>
              <a:chExt cx="5402821" cy="3197559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603998" y="3268490"/>
                <a:ext cx="5402821" cy="3104787"/>
              </a:xfrm>
              <a:prstGeom prst="ellipse">
                <a:avLst/>
              </a:prstGeom>
              <a:pattFill prst="wdDnDiag">
                <a:fgClr>
                  <a:srgbClr val="FFC89E"/>
                </a:fgClr>
                <a:bgClr>
                  <a:schemeClr val="bg1"/>
                </a:bgClr>
              </a:pattFill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Rectangle 50"/>
                  <p:cNvSpPr/>
                  <p:nvPr/>
                </p:nvSpPr>
                <p:spPr>
                  <a:xfrm>
                    <a:off x="4868315" y="3175718"/>
                    <a:ext cx="1055176" cy="65068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latin typeface="Cambria Math" panose="02040503050406030204" pitchFamily="18" charset="0"/>
                                </a:rPr>
                                <m:t>pdr</m:t>
                              </m:r>
                            </m:sup>
                          </m:sSubSup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51" name="Rectangle 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8315" y="3175718"/>
                    <a:ext cx="1055176" cy="65068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25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9" name="Oval 28"/>
            <p:cNvSpPr/>
            <p:nvPr/>
          </p:nvSpPr>
          <p:spPr>
            <a:xfrm>
              <a:off x="834962" y="3632594"/>
              <a:ext cx="3912140" cy="2395565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1191527" y="3952507"/>
              <a:ext cx="3053417" cy="1716155"/>
              <a:chOff x="1191527" y="3952507"/>
              <a:chExt cx="3053417" cy="1716155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1191527" y="4081532"/>
                <a:ext cx="2384213" cy="1587130"/>
              </a:xfrm>
              <a:prstGeom prst="ellipse">
                <a:avLst/>
              </a:prstGeom>
              <a:pattFill prst="wdDnDiag">
                <a:fgClr>
                  <a:srgbClr val="FFC89E"/>
                </a:fgClr>
                <a:bgClr>
                  <a:schemeClr val="bg1"/>
                </a:bgClr>
              </a:pattFill>
              <a:ln w="38100">
                <a:solidFill>
                  <a:srgbClr val="F4B183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Rectangle 48"/>
                  <p:cNvSpPr/>
                  <p:nvPr/>
                </p:nvSpPr>
                <p:spPr>
                  <a:xfrm>
                    <a:off x="3189768" y="3952507"/>
                    <a:ext cx="1055176" cy="648052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latin typeface="Cambria Math" panose="02040503050406030204" pitchFamily="18" charset="0"/>
                                </a:rPr>
                                <m:t>pdr</m:t>
                              </m:r>
                            </m:sup>
                          </m:sSubSup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49" name="Rectangle 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89768" y="3952507"/>
                    <a:ext cx="1055176" cy="64805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 w="38100"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Group 30"/>
            <p:cNvGrpSpPr/>
            <p:nvPr/>
          </p:nvGrpSpPr>
          <p:grpSpPr>
            <a:xfrm>
              <a:off x="1600458" y="4329305"/>
              <a:ext cx="1985334" cy="967634"/>
              <a:chOff x="1600458" y="4329305"/>
              <a:chExt cx="1985334" cy="9676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Oval 45"/>
                  <p:cNvSpPr/>
                  <p:nvPr/>
                </p:nvSpPr>
                <p:spPr>
                  <a:xfrm>
                    <a:off x="1600458" y="4647806"/>
                    <a:ext cx="1293974" cy="649133"/>
                  </a:xfrm>
                  <a:prstGeom prst="ellipse">
                    <a:avLst/>
                  </a:prstGeom>
                  <a:solidFill>
                    <a:srgbClr val="BDD7EE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𝑰𝒏𝒊𝒕</m:t>
                          </m:r>
                        </m:oMath>
                      </m:oMathPara>
                    </a14:m>
                    <a:endParaRPr lang="en-US" sz="20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Oval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00458" y="4647806"/>
                    <a:ext cx="1293974" cy="649133"/>
                  </a:xfrm>
                  <a:prstGeom prst="ellipse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  <a:ln w="6350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Rectangle 46"/>
                  <p:cNvSpPr/>
                  <p:nvPr/>
                </p:nvSpPr>
                <p:spPr>
                  <a:xfrm>
                    <a:off x="2530616" y="4329305"/>
                    <a:ext cx="1055176" cy="65111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latin typeface="Cambria Math" panose="02040503050406030204" pitchFamily="18" charset="0"/>
                                </a:rPr>
                                <m:t>pdr</m:t>
                              </m:r>
                            </m:sup>
                          </m:sSubSup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47" name="Rectangle 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30616" y="4329305"/>
                    <a:ext cx="1055176" cy="651118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384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/>
                <p:cNvSpPr/>
                <p:nvPr/>
              </p:nvSpPr>
              <p:spPr>
                <a:xfrm>
                  <a:off x="3970331" y="3572751"/>
                  <a:ext cx="1055176" cy="6484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pdr</m:t>
                            </m:r>
                          </m:sup>
                        </m:sSubSup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0331" y="3572751"/>
                  <a:ext cx="1055176" cy="64848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/>
            <p:nvPr/>
          </p:nvSpPr>
          <p:spPr>
            <a:xfrm>
              <a:off x="4110037" y="4117110"/>
              <a:ext cx="630313" cy="1347720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964934" y="4472968"/>
              <a:ext cx="630313" cy="1347720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418306" y="3772532"/>
              <a:ext cx="611494" cy="2000999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569437" y="4589831"/>
                  <a:ext cx="28681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9437" y="4589831"/>
                  <a:ext cx="286810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29412" r="-35294" b="-606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4278298" y="4553377"/>
                  <a:ext cx="303480" cy="2873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8298" y="4553377"/>
                  <a:ext cx="303480" cy="287386"/>
                </a:xfrm>
                <a:prstGeom prst="rect">
                  <a:avLst/>
                </a:prstGeom>
                <a:blipFill>
                  <a:blip r:embed="rId12"/>
                  <a:stretch>
                    <a:fillRect l="-27778" t="-2941" r="-33333" b="-647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" name="Group 38"/>
            <p:cNvGrpSpPr/>
            <p:nvPr/>
          </p:nvGrpSpPr>
          <p:grpSpPr>
            <a:xfrm>
              <a:off x="4448175" y="4375009"/>
              <a:ext cx="1228725" cy="276999"/>
              <a:chOff x="4448175" y="4375009"/>
              <a:chExt cx="1228725" cy="276999"/>
            </a:xfrm>
          </p:grpSpPr>
          <p:sp>
            <p:nvSpPr>
              <p:cNvPr id="44" name="Freeform 43"/>
              <p:cNvSpPr/>
              <p:nvPr/>
            </p:nvSpPr>
            <p:spPr>
              <a:xfrm>
                <a:off x="4448175" y="4378818"/>
                <a:ext cx="1228725" cy="269382"/>
              </a:xfrm>
              <a:custGeom>
                <a:avLst/>
                <a:gdLst>
                  <a:gd name="connsiteX0" fmla="*/ 1228725 w 1228725"/>
                  <a:gd name="connsiteY0" fmla="*/ 269382 h 269382"/>
                  <a:gd name="connsiteX1" fmla="*/ 638175 w 1228725"/>
                  <a:gd name="connsiteY1" fmla="*/ 2682 h 269382"/>
                  <a:gd name="connsiteX2" fmla="*/ 0 w 1228725"/>
                  <a:gd name="connsiteY2" fmla="*/ 155082 h 26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28725" h="269382">
                    <a:moveTo>
                      <a:pt x="1228725" y="269382"/>
                    </a:moveTo>
                    <a:cubicBezTo>
                      <a:pt x="1035843" y="145557"/>
                      <a:pt x="842962" y="21732"/>
                      <a:pt x="638175" y="2682"/>
                    </a:cubicBezTo>
                    <a:cubicBezTo>
                      <a:pt x="433388" y="-16368"/>
                      <a:pt x="216694" y="69357"/>
                      <a:pt x="0" y="155082"/>
                    </a:cubicBezTo>
                  </a:path>
                </a:pathLst>
              </a:custGeom>
              <a:ln w="19050"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4966207" y="4375009"/>
                    <a:ext cx="18537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e-IL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66207" y="4375009"/>
                    <a:ext cx="185371" cy="276999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33333" r="-26667" b="-888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005065" y="4676143"/>
                  <a:ext cx="308418" cy="2879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5065" y="4676143"/>
                  <a:ext cx="308418" cy="287964"/>
                </a:xfrm>
                <a:prstGeom prst="rect">
                  <a:avLst/>
                </a:prstGeom>
                <a:blipFill>
                  <a:blip r:embed="rId16"/>
                  <a:stretch>
                    <a:fillRect l="-27027" t="-2941" r="-32432" b="-647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Group 40"/>
            <p:cNvGrpSpPr/>
            <p:nvPr/>
          </p:nvGrpSpPr>
          <p:grpSpPr>
            <a:xfrm rot="21036353">
              <a:off x="3168510" y="4387527"/>
              <a:ext cx="1228725" cy="280072"/>
              <a:chOff x="4448175" y="4368128"/>
              <a:chExt cx="1228725" cy="280072"/>
            </a:xfrm>
          </p:grpSpPr>
          <p:sp>
            <p:nvSpPr>
              <p:cNvPr id="42" name="Freeform 41"/>
              <p:cNvSpPr/>
              <p:nvPr/>
            </p:nvSpPr>
            <p:spPr>
              <a:xfrm>
                <a:off x="4448175" y="4378818"/>
                <a:ext cx="1228725" cy="269382"/>
              </a:xfrm>
              <a:custGeom>
                <a:avLst/>
                <a:gdLst>
                  <a:gd name="connsiteX0" fmla="*/ 1228725 w 1228725"/>
                  <a:gd name="connsiteY0" fmla="*/ 269382 h 269382"/>
                  <a:gd name="connsiteX1" fmla="*/ 638175 w 1228725"/>
                  <a:gd name="connsiteY1" fmla="*/ 2682 h 269382"/>
                  <a:gd name="connsiteX2" fmla="*/ 0 w 1228725"/>
                  <a:gd name="connsiteY2" fmla="*/ 155082 h 26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28725" h="269382">
                    <a:moveTo>
                      <a:pt x="1228725" y="269382"/>
                    </a:moveTo>
                    <a:cubicBezTo>
                      <a:pt x="1035843" y="145557"/>
                      <a:pt x="842962" y="21732"/>
                      <a:pt x="638175" y="2682"/>
                    </a:cubicBezTo>
                    <a:cubicBezTo>
                      <a:pt x="433388" y="-16368"/>
                      <a:pt x="216694" y="69357"/>
                      <a:pt x="0" y="155082"/>
                    </a:cubicBezTo>
                  </a:path>
                </a:pathLst>
              </a:custGeom>
              <a:ln w="19050"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4965363" y="4368128"/>
                    <a:ext cx="18537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e-IL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0" name="TextBox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65363" y="4368128"/>
                    <a:ext cx="185371" cy="276999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l="-26316" r="-18421" b="-980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5" name="Group 54"/>
          <p:cNvGrpSpPr/>
          <p:nvPr/>
        </p:nvGrpSpPr>
        <p:grpSpPr>
          <a:xfrm>
            <a:off x="135116" y="3495791"/>
            <a:ext cx="4419041" cy="2355279"/>
            <a:chOff x="135116" y="3495791"/>
            <a:chExt cx="4419041" cy="2355279"/>
          </a:xfrm>
        </p:grpSpPr>
        <p:grpSp>
          <p:nvGrpSpPr>
            <p:cNvPr id="20" name="Group 19"/>
            <p:cNvGrpSpPr/>
            <p:nvPr/>
          </p:nvGrpSpPr>
          <p:grpSpPr>
            <a:xfrm>
              <a:off x="135116" y="3495791"/>
              <a:ext cx="4419041" cy="2355279"/>
              <a:chOff x="135116" y="3267192"/>
              <a:chExt cx="4419041" cy="2355279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135116" y="3267192"/>
                <a:ext cx="3978877" cy="2355279"/>
                <a:chOff x="603998" y="3175718"/>
                <a:chExt cx="5402821" cy="3197559"/>
              </a:xfrm>
              <a:solidFill>
                <a:srgbClr val="DEC8EE"/>
              </a:solidFill>
            </p:grpSpPr>
            <p:sp>
              <p:nvSpPr>
                <p:cNvPr id="5" name="Oval 4"/>
                <p:cNvSpPr/>
                <p:nvPr/>
              </p:nvSpPr>
              <p:spPr>
                <a:xfrm>
                  <a:off x="603998" y="3268490"/>
                  <a:ext cx="5402821" cy="3104787"/>
                </a:xfrm>
                <a:prstGeom prst="ellipse">
                  <a:avLst/>
                </a:prstGeom>
                <a:solidFill>
                  <a:srgbClr val="F1E8F8"/>
                </a:solidFill>
                <a:ln w="38100">
                  <a:solidFill>
                    <a:srgbClr val="76717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Rectangle 5"/>
                    <p:cNvSpPr/>
                    <p:nvPr/>
                  </p:nvSpPr>
                  <p:spPr>
                    <a:xfrm>
                      <a:off x="4868315" y="3175718"/>
                      <a:ext cx="771530" cy="551829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6" name="Rectangle 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68315" y="3175718"/>
                      <a:ext cx="771530" cy="551829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b="-44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7" name="Oval 6"/>
              <p:cNvSpPr/>
              <p:nvPr/>
            </p:nvSpPr>
            <p:spPr>
              <a:xfrm>
                <a:off x="305208" y="3603721"/>
                <a:ext cx="2881073" cy="1764541"/>
              </a:xfrm>
              <a:prstGeom prst="ellipse">
                <a:avLst/>
              </a:prstGeom>
              <a:solidFill>
                <a:srgbClr val="F1E8F8"/>
              </a:solidFill>
              <a:ln w="38100">
                <a:solidFill>
                  <a:srgbClr val="76717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567798" y="3839364"/>
                <a:ext cx="2039782" cy="1264097"/>
                <a:chOff x="1191527" y="3952507"/>
                <a:chExt cx="2769771" cy="1716155"/>
              </a:xfrm>
              <a:solidFill>
                <a:srgbClr val="DEC8EE"/>
              </a:solidFill>
            </p:grpSpPr>
            <p:sp>
              <p:nvSpPr>
                <p:cNvPr id="9" name="Oval 8"/>
                <p:cNvSpPr/>
                <p:nvPr/>
              </p:nvSpPr>
              <p:spPr>
                <a:xfrm>
                  <a:off x="1191527" y="4081532"/>
                  <a:ext cx="2384213" cy="1587130"/>
                </a:xfrm>
                <a:prstGeom prst="ellipse">
                  <a:avLst/>
                </a:prstGeom>
                <a:solidFill>
                  <a:srgbClr val="F1E8F8"/>
                </a:solidFill>
                <a:ln w="38100">
                  <a:solidFill>
                    <a:srgbClr val="76717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Rectangle 9"/>
                    <p:cNvSpPr/>
                    <p:nvPr/>
                  </p:nvSpPr>
                  <p:spPr>
                    <a:xfrm>
                      <a:off x="3189768" y="3952507"/>
                      <a:ext cx="771530" cy="549008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10" name="Rectangle 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89768" y="3952507"/>
                      <a:ext cx="771530" cy="549008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 b="-2985"/>
                      </a:stretch>
                    </a:blipFill>
                    <a:ln w="3810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1" name="Group 10"/>
              <p:cNvGrpSpPr/>
              <p:nvPr/>
            </p:nvGrpSpPr>
            <p:grpSpPr>
              <a:xfrm>
                <a:off x="868953" y="4127114"/>
                <a:ext cx="1253200" cy="702541"/>
                <a:chOff x="1600458" y="4343160"/>
                <a:chExt cx="1701690" cy="95377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Oval 11"/>
                    <p:cNvSpPr/>
                    <p:nvPr/>
                  </p:nvSpPr>
                  <p:spPr>
                    <a:xfrm>
                      <a:off x="1600458" y="4647806"/>
                      <a:ext cx="1293974" cy="649133"/>
                    </a:xfrm>
                    <a:prstGeom prst="ellipse">
                      <a:avLst/>
                    </a:prstGeom>
                    <a:solidFill>
                      <a:srgbClr val="BDD7EE"/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2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𝑰𝒏𝒊𝒕</m:t>
                            </m:r>
                          </m:oMath>
                        </m:oMathPara>
                      </a14:m>
                      <a:endParaRPr lang="en-US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Oval 1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00458" y="4647806"/>
                      <a:ext cx="1293974" cy="649133"/>
                    </a:xfrm>
                    <a:prstGeom prst="ellipse">
                      <a:avLst/>
                    </a:prstGeom>
                    <a:blipFill>
                      <a:blip r:embed="rId20"/>
                      <a:stretch>
                        <a:fillRect/>
                      </a:stretch>
                    </a:blipFill>
                    <a:ln w="6350">
                      <a:solidFill>
                        <a:schemeClr val="tx1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Rectangle 12"/>
                    <p:cNvSpPr/>
                    <p:nvPr/>
                  </p:nvSpPr>
                  <p:spPr>
                    <a:xfrm>
                      <a:off x="2530618" y="4343160"/>
                      <a:ext cx="771530" cy="552257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</m:oMath>
                        </m:oMathPara>
                      </a14:m>
                      <a:endParaRPr lang="en-US" sz="2000" dirty="0"/>
                    </a:p>
                  </p:txBody>
                </p:sp>
              </mc:Choice>
              <mc:Fallback xmlns="">
                <p:sp>
                  <p:nvSpPr>
                    <p:cNvPr id="13" name="Rectangle 1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30618" y="4343160"/>
                      <a:ext cx="771530" cy="552257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 b="-606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2614231" y="3559642"/>
                    <a:ext cx="568189" cy="40489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000" b="0" i="0" dirty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sup>
                          </m:sSubSup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14231" y="3559642"/>
                    <a:ext cx="568189" cy="40489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298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7" name="Rectangle 26"/>
              <p:cNvSpPr/>
              <p:nvPr/>
            </p:nvSpPr>
            <p:spPr>
              <a:xfrm>
                <a:off x="4138509" y="3839364"/>
                <a:ext cx="415648" cy="1412034"/>
              </a:xfrm>
              <a:prstGeom prst="rect">
                <a:avLst/>
              </a:prstGeom>
              <a:solidFill>
                <a:srgbClr val="FFFF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4237742" y="4550729"/>
                  <a:ext cx="209911" cy="20273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7742" y="4550729"/>
                  <a:ext cx="209911" cy="202730"/>
                </a:xfrm>
                <a:prstGeom prst="rect">
                  <a:avLst/>
                </a:prstGeom>
                <a:blipFill>
                  <a:blip r:embed="rId24"/>
                  <a:stretch>
                    <a:fillRect l="-28571" r="-31429" b="-606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Freeform 22"/>
          <p:cNvSpPr/>
          <p:nvPr/>
        </p:nvSpPr>
        <p:spPr>
          <a:xfrm>
            <a:off x="4356847" y="5392271"/>
            <a:ext cx="4262718" cy="766482"/>
          </a:xfrm>
          <a:custGeom>
            <a:avLst/>
            <a:gdLst>
              <a:gd name="connsiteX0" fmla="*/ 4262718 w 4262718"/>
              <a:gd name="connsiteY0" fmla="*/ 0 h 766482"/>
              <a:gd name="connsiteX1" fmla="*/ 4262718 w 4262718"/>
              <a:gd name="connsiteY1" fmla="*/ 766482 h 766482"/>
              <a:gd name="connsiteX2" fmla="*/ 0 w 4262718"/>
              <a:gd name="connsiteY2" fmla="*/ 766482 h 766482"/>
              <a:gd name="connsiteX3" fmla="*/ 13447 w 4262718"/>
              <a:gd name="connsiteY3" fmla="*/ 107576 h 76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2718" h="766482">
                <a:moveTo>
                  <a:pt x="4262718" y="0"/>
                </a:moveTo>
                <a:lnTo>
                  <a:pt x="4262718" y="766482"/>
                </a:lnTo>
                <a:lnTo>
                  <a:pt x="0" y="766482"/>
                </a:lnTo>
                <a:lnTo>
                  <a:pt x="13447" y="107576"/>
                </a:lnTo>
              </a:path>
            </a:pathLst>
          </a:custGeom>
          <a:ln w="3810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323638" y="5195547"/>
            <a:ext cx="5344895" cy="766482"/>
          </a:xfrm>
          <a:custGeom>
            <a:avLst/>
            <a:gdLst>
              <a:gd name="connsiteX0" fmla="*/ 4262718 w 4262718"/>
              <a:gd name="connsiteY0" fmla="*/ 0 h 766482"/>
              <a:gd name="connsiteX1" fmla="*/ 4262718 w 4262718"/>
              <a:gd name="connsiteY1" fmla="*/ 766482 h 766482"/>
              <a:gd name="connsiteX2" fmla="*/ 0 w 4262718"/>
              <a:gd name="connsiteY2" fmla="*/ 766482 h 766482"/>
              <a:gd name="connsiteX3" fmla="*/ 13447 w 4262718"/>
              <a:gd name="connsiteY3" fmla="*/ 107576 h 76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2718" h="766482">
                <a:moveTo>
                  <a:pt x="4262718" y="0"/>
                </a:moveTo>
                <a:lnTo>
                  <a:pt x="4262718" y="766482"/>
                </a:lnTo>
                <a:lnTo>
                  <a:pt x="0" y="766482"/>
                </a:lnTo>
                <a:lnTo>
                  <a:pt x="13447" y="107576"/>
                </a:lnTo>
              </a:path>
            </a:pathLst>
          </a:custGeom>
          <a:ln w="3810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546412" y="5174944"/>
            <a:ext cx="5298604" cy="535856"/>
          </a:xfrm>
          <a:custGeom>
            <a:avLst/>
            <a:gdLst>
              <a:gd name="connsiteX0" fmla="*/ 4262718 w 4262718"/>
              <a:gd name="connsiteY0" fmla="*/ 0 h 766482"/>
              <a:gd name="connsiteX1" fmla="*/ 4262718 w 4262718"/>
              <a:gd name="connsiteY1" fmla="*/ 766482 h 766482"/>
              <a:gd name="connsiteX2" fmla="*/ 0 w 4262718"/>
              <a:gd name="connsiteY2" fmla="*/ 766482 h 766482"/>
              <a:gd name="connsiteX3" fmla="*/ 13447 w 4262718"/>
              <a:gd name="connsiteY3" fmla="*/ 107576 h 766482"/>
              <a:gd name="connsiteX0" fmla="*/ 4262718 w 4262718"/>
              <a:gd name="connsiteY0" fmla="*/ 704556 h 1471038"/>
              <a:gd name="connsiteX1" fmla="*/ 4262718 w 4262718"/>
              <a:gd name="connsiteY1" fmla="*/ 1471038 h 1471038"/>
              <a:gd name="connsiteX2" fmla="*/ 0 w 4262718"/>
              <a:gd name="connsiteY2" fmla="*/ 1471038 h 1471038"/>
              <a:gd name="connsiteX3" fmla="*/ 2629 w 4262718"/>
              <a:gd name="connsiteY3" fmla="*/ 0 h 147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2718" h="1471038">
                <a:moveTo>
                  <a:pt x="4262718" y="704556"/>
                </a:moveTo>
                <a:lnTo>
                  <a:pt x="4262718" y="1471038"/>
                </a:lnTo>
                <a:lnTo>
                  <a:pt x="0" y="1471038"/>
                </a:lnTo>
                <a:cubicBezTo>
                  <a:pt x="876" y="980692"/>
                  <a:pt x="1753" y="490346"/>
                  <a:pt x="2629" y="0"/>
                </a:cubicBezTo>
              </a:path>
            </a:pathLst>
          </a:custGeom>
          <a:ln w="3810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130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Rectangle 1402"/>
          <p:cNvSpPr/>
          <p:nvPr/>
        </p:nvSpPr>
        <p:spPr>
          <a:xfrm>
            <a:off x="4850677" y="5155222"/>
            <a:ext cx="4123202" cy="1691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50677" y="3327895"/>
            <a:ext cx="4123202" cy="1816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5" name="Group 1344"/>
          <p:cNvGrpSpPr/>
          <p:nvPr/>
        </p:nvGrpSpPr>
        <p:grpSpPr>
          <a:xfrm>
            <a:off x="583590" y="3654708"/>
            <a:ext cx="3397971" cy="2734046"/>
            <a:chOff x="2437964" y="3667347"/>
            <a:chExt cx="3397971" cy="2734046"/>
          </a:xfrm>
        </p:grpSpPr>
        <p:sp>
          <p:nvSpPr>
            <p:cNvPr id="1346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347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5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10…01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6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9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Inductive Invariants</a:t>
            </a:r>
            <a:endParaRPr lang="en-US" dirty="0"/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8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 smtClean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48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  <a:blipFill>
                <a:blip r:embed="rId10"/>
                <a:stretch>
                  <a:fillRect l="-155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5" name="Content Placeholder 3"/>
          <p:cNvSpPr txBox="1">
            <a:spLocks/>
          </p:cNvSpPr>
          <p:nvPr/>
        </p:nvSpPr>
        <p:spPr>
          <a:xfrm>
            <a:off x="5066527" y="3767827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/>
              <a:t>Not </a:t>
            </a:r>
            <a:r>
              <a:rPr lang="en-US" sz="2400" dirty="0" smtClean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102727" y="5109898"/>
            <a:ext cx="1275863" cy="834289"/>
            <a:chOff x="1976678" y="3425436"/>
            <a:chExt cx="1270248" cy="891852"/>
          </a:xfrm>
        </p:grpSpPr>
        <p:sp>
          <p:nvSpPr>
            <p:cNvPr id="1358" name="Freeform 263"/>
            <p:cNvSpPr>
              <a:spLocks/>
            </p:cNvSpPr>
            <p:nvPr/>
          </p:nvSpPr>
          <p:spPr bwMode="auto">
            <a:xfrm rot="16200000">
              <a:off x="2165876" y="3236238"/>
              <a:ext cx="891852" cy="1270248"/>
            </a:xfrm>
            <a:custGeom>
              <a:avLst/>
              <a:gdLst>
                <a:gd name="T0" fmla="*/ 0 w 20714"/>
                <a:gd name="T1" fmla="*/ 0 h 21600"/>
                <a:gd name="T2" fmla="*/ 20653 w 20714"/>
                <a:gd name="T3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714" h="21600">
                  <a:moveTo>
                    <a:pt x="0" y="0"/>
                  </a:moveTo>
                  <a:cubicBezTo>
                    <a:pt x="11273" y="560"/>
                    <a:pt x="21600" y="11360"/>
                    <a:pt x="20653" y="21600"/>
                  </a:cubicBezTo>
                </a:path>
              </a:pathLst>
            </a:custGeom>
            <a:noFill/>
            <a:ln w="57150" cap="flat">
              <a:solidFill>
                <a:srgbClr val="292929"/>
              </a:solidFill>
              <a:prstDash val="solid"/>
              <a:miter lim="800000"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pic>
          <p:nvPicPr>
            <p:cNvPr id="1359" name="Picture 264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0"/>
            <a:stretch>
              <a:fillRect/>
            </a:stretch>
          </p:blipFill>
          <p:spPr bwMode="auto">
            <a:xfrm>
              <a:off x="2084950" y="3445528"/>
              <a:ext cx="579314" cy="544711"/>
            </a:xfrm>
            <a:prstGeom prst="rect">
              <a:avLst/>
            </a:prstGeom>
            <a:noFill/>
            <a:ln w="12700" cap="rnd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60" name="Content Placeholder 3"/>
          <p:cNvSpPr txBox="1">
            <a:spLocks/>
          </p:cNvSpPr>
          <p:nvPr/>
        </p:nvSpPr>
        <p:spPr>
          <a:xfrm>
            <a:off x="5087587" y="563046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/>
              <a:t>Inductive:</a:t>
            </a:r>
            <a:endParaRPr lang="en-US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Content Placeholder 3"/>
              <p:cNvSpPr txBox="1">
                <a:spLocks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</a:t>
                </a:r>
                <a:r>
                  <a:rPr lang="en-US" sz="24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6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  <a:blipFill>
                <a:blip r:embed="rId12"/>
                <a:stretch>
                  <a:fillRect l="-232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2" name="Oval 21"/>
              <p:cNvSpPr>
                <a:spLocks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solidFill>
                <a:srgbClr val="A9D18E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0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=0</m:t>
                      </m:r>
                    </m:oMath>
                  </m:oMathPara>
                </a14:m>
                <a:endParaRPr lang="en-US" altLang="en-US" sz="1700" dirty="0">
                  <a:solidFill>
                    <a:schemeClr val="tx1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136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3" name="Rectangle 1362"/>
              <p:cNvSpPr/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3" name="Rectangle 13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4" name="Group 17"/>
          <p:cNvGrpSpPr/>
          <p:nvPr/>
        </p:nvGrpSpPr>
        <p:grpSpPr>
          <a:xfrm>
            <a:off x="7996320" y="5608662"/>
            <a:ext cx="412757" cy="545468"/>
            <a:chOff x="8001120" y="3152367"/>
            <a:chExt cx="609600" cy="838200"/>
          </a:xfrm>
        </p:grpSpPr>
        <p:sp>
          <p:nvSpPr>
            <p:cNvPr id="136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99" name="AutoShape 268"/>
          <p:cNvSpPr>
            <a:spLocks/>
          </p:cNvSpPr>
          <p:nvPr/>
        </p:nvSpPr>
        <p:spPr bwMode="auto">
          <a:xfrm rot="5400000" flipH="1">
            <a:off x="7358601" y="5858268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0" name="TextBox 1399"/>
              <p:cNvSpPr txBox="1"/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0" name="TextBox 13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blipFill>
                <a:blip r:embed="rId15"/>
                <a:stretch>
                  <a:fillRect l="-32258" r="-225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5506581" y="4104245"/>
            <a:ext cx="2691925" cy="1011625"/>
            <a:chOff x="5506581" y="3934116"/>
            <a:chExt cx="2691925" cy="1011625"/>
          </a:xfrm>
        </p:grpSpPr>
        <p:grpSp>
          <p:nvGrpSpPr>
            <p:cNvPr id="1349" name="Group 6"/>
            <p:cNvGrpSpPr>
              <a:grpSpLocks/>
            </p:cNvGrpSpPr>
            <p:nvPr/>
          </p:nvGrpSpPr>
          <p:grpSpPr bwMode="auto">
            <a:xfrm>
              <a:off x="7223713" y="4029519"/>
              <a:ext cx="974793" cy="503531"/>
              <a:chOff x="0" y="0"/>
              <a:chExt cx="1214" cy="354"/>
            </a:xfrm>
          </p:grpSpPr>
          <p:sp>
            <p:nvSpPr>
              <p:cNvPr id="1350" name="Oval 4"/>
              <p:cNvSpPr>
                <a:spLocks/>
              </p:cNvSpPr>
              <p:nvPr/>
            </p:nvSpPr>
            <p:spPr bwMode="auto">
              <a:xfrm>
                <a:off x="0" y="0"/>
                <a:ext cx="1214" cy="354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1" name="Rectangle 5"/>
                  <p:cNvSpPr>
                    <a:spLocks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26789" tIns="26789" rIns="26789" bIns="26789" anchor="ctr"/>
                  <a:lstStyle>
                    <a:lvl1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1pPr>
                    <a:lvl2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2pPr>
                    <a:lvl3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3pPr>
                    <a:lvl4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4pPr>
                    <a:lvl5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9pPr>
                  </a:lstStyle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10…01</m:t>
                          </m:r>
                        </m:oMath>
                      </m:oMathPara>
                    </a14:m>
                    <a:endParaRPr lang="en-US" altLang="en-US" sz="2000" dirty="0">
                      <a:solidFill>
                        <a:schemeClr val="tx1"/>
                      </a:solidFill>
                      <a:latin typeface="System Font Regular" charset="0"/>
                      <a:cs typeface="System Font Regular" charset="0"/>
                      <a:sym typeface="System Font Regular" charset="0"/>
                    </a:endParaRPr>
                  </a:p>
                </p:txBody>
              </p:sp>
            </mc:Choice>
            <mc:Fallback xmlns="">
              <p:sp>
                <p:nvSpPr>
                  <p:cNvPr id="1351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9204" r="-18584" b="-5556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2" name="Oval 21"/>
                <p:cNvSpPr>
                  <a:spLocks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solidFill>
                  <a:schemeClr val="bg1"/>
                </a:solid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01…1</m:t>
                        </m:r>
                      </m:oMath>
                    </m:oMathPara>
                  </a14:m>
                  <a:endParaRPr lang="en-US" altLang="en-US" dirty="0">
                    <a:solidFill>
                      <a:schemeClr val="tx1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135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3" name="Line 16"/>
            <p:cNvSpPr>
              <a:spLocks noChangeShapeType="1"/>
            </p:cNvSpPr>
            <p:nvPr/>
          </p:nvSpPr>
          <p:spPr bwMode="auto">
            <a:xfrm>
              <a:off x="6408899" y="4279370"/>
              <a:ext cx="814814" cy="9159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54" name="AutoShape 15"/>
            <p:cNvSpPr>
              <a:spLocks/>
            </p:cNvSpPr>
            <p:nvPr/>
          </p:nvSpPr>
          <p:spPr bwMode="auto">
            <a:xfrm>
              <a:off x="6678673" y="3934116"/>
              <a:ext cx="275266" cy="2867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7" y="14094"/>
                  </a:moveTo>
                  <a:cubicBezTo>
                    <a:pt x="18511" y="10731"/>
                    <a:pt x="17290" y="6529"/>
                    <a:pt x="14011" y="4710"/>
                  </a:cubicBezTo>
                  <a:cubicBezTo>
                    <a:pt x="11977" y="3581"/>
                    <a:pt x="9520" y="3599"/>
                    <a:pt x="7502" y="4759"/>
                  </a:cubicBezTo>
                  <a:close/>
                  <a:moveTo>
                    <a:pt x="4863" y="7506"/>
                  </a:moveTo>
                  <a:cubicBezTo>
                    <a:pt x="3089" y="10869"/>
                    <a:pt x="4310" y="15071"/>
                    <a:pt x="7589" y="16890"/>
                  </a:cubicBezTo>
                  <a:cubicBezTo>
                    <a:pt x="9623" y="18019"/>
                    <a:pt x="12080" y="18001"/>
                    <a:pt x="14098" y="16841"/>
                  </a:cubicBezTo>
                  <a:close/>
                  <a:moveTo>
                    <a:pt x="4863" y="7506"/>
                  </a:moveTo>
                </a:path>
              </a:pathLst>
            </a:custGeom>
            <a:solidFill>
              <a:srgbClr val="FF0000"/>
            </a:solidFill>
            <a:ln w="127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6" name="Rectangle 1355"/>
                <p:cNvSpPr/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6" name="Rectangle 13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7" name="Rectangle 1356"/>
                <p:cNvSpPr/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7" name="Rectangle 13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1" name="TextBox 1400"/>
                <p:cNvSpPr txBox="1"/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01" name="TextBox 14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32258" r="-2258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Rectangle 336"/>
              <p:cNvSpPr/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7" name="Rectangle 3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664245"/>
                <a:ext cx="5481058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4" name="Rectangle 333"/>
          <p:cNvSpPr/>
          <p:nvPr/>
        </p:nvSpPr>
        <p:spPr>
          <a:xfrm>
            <a:off x="352183" y="1068130"/>
            <a:ext cx="8686798" cy="200291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35" name="Group 334"/>
          <p:cNvGrpSpPr/>
          <p:nvPr/>
        </p:nvGrpSpPr>
        <p:grpSpPr>
          <a:xfrm>
            <a:off x="875382" y="1599509"/>
            <a:ext cx="7415374" cy="1054599"/>
            <a:chOff x="875382" y="1423237"/>
            <a:chExt cx="7415374" cy="1054599"/>
          </a:xfrm>
        </p:grpSpPr>
        <p:sp>
          <p:nvSpPr>
            <p:cNvPr id="336" name="Rectangular Callout 335"/>
            <p:cNvSpPr/>
            <p:nvPr/>
          </p:nvSpPr>
          <p:spPr>
            <a:xfrm>
              <a:off x="875382" y="1423237"/>
              <a:ext cx="7415374" cy="1054599"/>
            </a:xfrm>
            <a:prstGeom prst="wedgeRectCallout">
              <a:avLst>
                <a:gd name="adj1" fmla="val -16417"/>
                <a:gd name="adj2" fmla="val -3377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>
                <a:defRPr/>
              </a:pPr>
              <a:endParaRPr lang="en-US" sz="2800" kern="0" dirty="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1666524" y="1464086"/>
              <a:ext cx="5811207" cy="5595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kern="0" dirty="0" smtClean="0">
                  <a:solidFill>
                    <a:srgbClr val="000000"/>
                  </a:solidFill>
                  <a:cs typeface="Arial"/>
                </a:rPr>
                <a:t>Goal:</a:t>
              </a:r>
            </a:p>
            <a:p>
              <a:pPr algn="ctr"/>
              <a:r>
                <a:rPr lang="en-US" sz="2800" kern="0" dirty="0" smtClean="0">
                  <a:solidFill>
                    <a:srgbClr val="000000"/>
                  </a:solidFill>
                  <a:cs typeface="Arial"/>
                </a:rPr>
                <a:t>Find inductive invariants automatically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0043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" grpId="0" animBg="1"/>
      <p:bldP spid="18" grpId="0" animBg="1"/>
      <p:bldP spid="1348" grpId="0" build="p"/>
      <p:bldP spid="1355" grpId="0"/>
      <p:bldP spid="1360" grpId="0"/>
      <p:bldP spid="1361" grpId="0"/>
      <p:bldP spid="1362" grpId="0" animBg="1"/>
      <p:bldP spid="1363" grpId="0"/>
      <p:bldP spid="1399" grpId="0" animBg="1"/>
      <p:bldP spid="1400" grpId="0"/>
      <p:bldP spid="341" grpId="0" animBg="1"/>
      <p:bldP spid="344" grpId="0" animBg="1"/>
      <p:bldP spid="343" grpId="0" animBg="1"/>
      <p:bldP spid="342" grpId="0" animBg="1"/>
      <p:bldP spid="3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PDR</a:t>
                </a:r>
                <a:r>
                  <a:rPr lang="en-US" dirty="0" smtClean="0"/>
                  <a:t>’s Frames Are More Precise</a:t>
                </a:r>
                <a:endParaRPr lang="en-US" dirty="0"/>
              </a:p>
            </p:txBody>
          </p:sp>
        </mc:Choice>
        <mc:Fallback xmlns="">
          <p:sp>
            <p:nvSpPr>
              <p:cNvPr id="10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r="-2100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Content Placeholder 2"/>
              <p:cNvSpPr txBox="1">
                <a:spLocks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 b="0" i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;</a:t>
                </a:r>
                <a:r>
                  <a:rPr lang="en-US" sz="2300" i="1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23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3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300" b="0" i="1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conjunction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all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3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3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e>
                    </m:d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Sup>
                      <m:sSubSup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⊆ 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and</m:t>
                    </m:r>
                  </m:oMath>
                </a14:m>
                <a:endParaRPr lang="en-US" sz="2300" b="0" dirty="0" smtClean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b="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	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10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24" y="990600"/>
                <a:ext cx="6106001" cy="2137785"/>
              </a:xfrm>
              <a:prstGeom prst="rect">
                <a:avLst/>
              </a:prstGeom>
              <a:blipFill>
                <a:blip r:embed="rId5"/>
                <a:stretch>
                  <a:fillRect l="-1397" t="-3429" b="-1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ular Callout 102"/>
              <p:cNvSpPr/>
              <p:nvPr/>
            </p:nvSpPr>
            <p:spPr>
              <a:xfrm>
                <a:off x="496567" y="3174698"/>
                <a:ext cx="2885743" cy="67156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noFill/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800" u="sng" dirty="0" smtClean="0">
                    <a:solidFill>
                      <a:schemeClr val="tx1"/>
                    </a:solidFill>
                  </a:rPr>
                  <a:t>Claim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: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bSup>
                      <m:sSubSup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pdr</m:t>
                        </m:r>
                      </m:sup>
                    </m:sSubSup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ular Callout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67" y="3174698"/>
                <a:ext cx="2885743" cy="67156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6"/>
                <a:stretch>
                  <a:fillRect l="-4219" b="-190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Oval 103"/>
          <p:cNvSpPr/>
          <p:nvPr/>
        </p:nvSpPr>
        <p:spPr>
          <a:xfrm>
            <a:off x="2538733" y="3683599"/>
            <a:ext cx="4021885" cy="2311218"/>
          </a:xfrm>
          <a:prstGeom prst="ellipse">
            <a:avLst/>
          </a:prstGeom>
          <a:pattFill prst="wdDnDiag">
            <a:fgClr>
              <a:srgbClr val="F4B183"/>
            </a:fgClr>
            <a:bgClr>
              <a:schemeClr val="bg1"/>
            </a:bgClr>
          </a:pattFill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rgbClr val="AC75D5">
                <a:alpha val="40000"/>
              </a:srgb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5044646" y="3910092"/>
                <a:ext cx="442755" cy="343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646" y="3910092"/>
                <a:ext cx="442755" cy="343666"/>
              </a:xfrm>
              <a:prstGeom prst="rect">
                <a:avLst/>
              </a:prstGeom>
              <a:blipFill>
                <a:blip r:embed="rId7"/>
                <a:stretch>
                  <a:fillRect l="-4167" r="-11111" b="-35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ctangle 107"/>
              <p:cNvSpPr/>
              <p:nvPr/>
            </p:nvSpPr>
            <p:spPr>
              <a:xfrm>
                <a:off x="5713111" y="3614539"/>
                <a:ext cx="442755" cy="3436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111" y="3614539"/>
                <a:ext cx="442755" cy="343666"/>
              </a:xfrm>
              <a:prstGeom prst="rect">
                <a:avLst/>
              </a:prstGeom>
              <a:blipFill>
                <a:blip r:embed="rId8"/>
                <a:stretch>
                  <a:fillRect l="-2740" r="-9589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lambda-3"/>
          <p:cNvSpPr/>
          <p:nvPr/>
        </p:nvSpPr>
        <p:spPr>
          <a:xfrm>
            <a:off x="2666543" y="3786371"/>
            <a:ext cx="3641312" cy="2100948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0" name="lambda-2"/>
          <p:cNvSpPr/>
          <p:nvPr/>
        </p:nvSpPr>
        <p:spPr>
          <a:xfrm>
            <a:off x="2943386" y="4098526"/>
            <a:ext cx="2549275" cy="1495495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4939553" y="4358151"/>
                <a:ext cx="546285" cy="401421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553" y="4358151"/>
                <a:ext cx="546285" cy="401421"/>
              </a:xfrm>
              <a:prstGeom prst="rect">
                <a:avLst/>
              </a:prstGeom>
              <a:blipFill>
                <a:blip r:embed="rId9"/>
                <a:stretch>
                  <a:fillRect b="-1969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lambda-1"/>
          <p:cNvSpPr/>
          <p:nvPr/>
        </p:nvSpPr>
        <p:spPr>
          <a:xfrm>
            <a:off x="2994155" y="4388061"/>
            <a:ext cx="1619439" cy="961735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ectangle 112"/>
              <p:cNvSpPr/>
              <p:nvPr/>
            </p:nvSpPr>
            <p:spPr>
              <a:xfrm>
                <a:off x="4161243" y="4583788"/>
                <a:ext cx="546285" cy="401421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3" name="Rectangle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243" y="4583788"/>
                <a:ext cx="546285" cy="401421"/>
              </a:xfrm>
              <a:prstGeom prst="rect">
                <a:avLst/>
              </a:prstGeom>
              <a:blipFill>
                <a:blip r:embed="rId10"/>
                <a:stretch>
                  <a:fillRect b="-19697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f2"/>
          <p:cNvSpPr/>
          <p:nvPr/>
        </p:nvSpPr>
        <p:spPr>
          <a:xfrm>
            <a:off x="2710664" y="3954639"/>
            <a:ext cx="2912215" cy="1783270"/>
          </a:xfrm>
          <a:prstGeom prst="ellipse">
            <a:avLst/>
          </a:prstGeom>
          <a:noFill/>
          <a:ln w="38100">
            <a:solidFill>
              <a:srgbClr val="F5B68B"/>
            </a:solidFill>
            <a:prstDash val="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2976093" y="4192785"/>
            <a:ext cx="1930255" cy="1277514"/>
            <a:chOff x="1191527" y="3952507"/>
            <a:chExt cx="2593019" cy="1716155"/>
          </a:xfrm>
          <a:noFill/>
        </p:grpSpPr>
        <p:sp>
          <p:nvSpPr>
            <p:cNvPr id="116" name="f1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rgbClr val="F5B68B"/>
              </a:solidFill>
              <a:prstDash val="dash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grpFill/>
                <a:ln w="38100">
                  <a:noFill/>
                  <a:prstDash val="dash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7" name="Rectangle 1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2740" r="-8219" b="-35714"/>
                  </a:stretch>
                </a:blipFill>
                <a:ln w="38100">
                  <a:noFill/>
                  <a:prstDash val="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init text" hidden="1"/>
              <p:cNvSpPr/>
              <p:nvPr/>
            </p:nvSpPr>
            <p:spPr>
              <a:xfrm>
                <a:off x="3849348" y="4436204"/>
                <a:ext cx="442755" cy="343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5" name="init text" hidden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348" y="4436204"/>
                <a:ext cx="442755" cy="343666"/>
              </a:xfrm>
              <a:prstGeom prst="rect">
                <a:avLst/>
              </a:prstGeom>
              <a:blipFill>
                <a:blip r:embed="rId12"/>
                <a:stretch>
                  <a:fillRect l="-2740" r="-9589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init"/>
              <p:cNvSpPr/>
              <p:nvPr/>
            </p:nvSpPr>
            <p:spPr>
              <a:xfrm>
                <a:off x="3280502" y="4710368"/>
                <a:ext cx="963240" cy="483218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7" name="init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502" y="4710368"/>
                <a:ext cx="963240" cy="483218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Rectangle 117"/>
              <p:cNvSpPr/>
              <p:nvPr/>
            </p:nvSpPr>
            <p:spPr>
              <a:xfrm>
                <a:off x="5669659" y="4088121"/>
                <a:ext cx="546285" cy="401421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8" name="Rectangle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659" y="4088121"/>
                <a:ext cx="546285" cy="401421"/>
              </a:xfrm>
              <a:prstGeom prst="rect">
                <a:avLst/>
              </a:prstGeom>
              <a:blipFill>
                <a:blip r:embed="rId14"/>
                <a:stretch>
                  <a:fillRect b="-21538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9" name="Group 118"/>
          <p:cNvGrpSpPr/>
          <p:nvPr/>
        </p:nvGrpSpPr>
        <p:grpSpPr>
          <a:xfrm>
            <a:off x="3280502" y="4084592"/>
            <a:ext cx="3118513" cy="1521720"/>
            <a:chOff x="3280502" y="4084592"/>
            <a:chExt cx="3118513" cy="1521720"/>
          </a:xfrm>
        </p:grpSpPr>
        <p:sp>
          <p:nvSpPr>
            <p:cNvPr id="120" name="r3"/>
            <p:cNvSpPr>
              <a:spLocks/>
            </p:cNvSpPr>
            <p:nvPr/>
          </p:nvSpPr>
          <p:spPr bwMode="auto">
            <a:xfrm>
              <a:off x="3280502" y="4084592"/>
              <a:ext cx="2843532" cy="1142507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chemeClr val="accent1">
                <a:lumMod val="20000"/>
                <a:lumOff val="80000"/>
                <a:alpha val="85000"/>
              </a:scheme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228600">
                <a:srgbClr val="AD77D6">
                  <a:alpha val="40000"/>
                </a:srgbClr>
              </a:glow>
            </a:effec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21" name="r2"/>
            <p:cNvSpPr>
              <a:spLocks/>
            </p:cNvSpPr>
            <p:nvPr/>
          </p:nvSpPr>
          <p:spPr bwMode="auto">
            <a:xfrm>
              <a:off x="3280502" y="4349805"/>
              <a:ext cx="1951358" cy="874252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chemeClr val="accent1">
                <a:lumMod val="20000"/>
                <a:lumOff val="80000"/>
                <a:alpha val="63000"/>
              </a:scheme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22" name="r1"/>
            <p:cNvSpPr>
              <a:spLocks/>
            </p:cNvSpPr>
            <p:nvPr/>
          </p:nvSpPr>
          <p:spPr bwMode="auto">
            <a:xfrm>
              <a:off x="3280503" y="4636809"/>
              <a:ext cx="1097134" cy="589802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chemeClr val="accent1">
                <a:lumMod val="20000"/>
                <a:lumOff val="80000"/>
                <a:alpha val="63000"/>
              </a:scheme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Rectangle 122"/>
                <p:cNvSpPr/>
                <p:nvPr/>
              </p:nvSpPr>
              <p:spPr>
                <a:xfrm>
                  <a:off x="5929244" y="5240236"/>
                  <a:ext cx="469771" cy="34366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ℛ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23" name="Rectangle 1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9244" y="5240236"/>
                  <a:ext cx="469771" cy="343666"/>
                </a:xfrm>
                <a:prstGeom prst="rect">
                  <a:avLst/>
                </a:prstGeom>
                <a:blipFill>
                  <a:blip r:embed="rId15"/>
                  <a:stretch>
                    <a:fillRect l="-3896" r="-11688" b="-3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Rectangle 123"/>
                <p:cNvSpPr/>
                <p:nvPr/>
              </p:nvSpPr>
              <p:spPr>
                <a:xfrm>
                  <a:off x="5134296" y="5227423"/>
                  <a:ext cx="469771" cy="34366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ℛ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24" name="Rectangle 1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4296" y="5227423"/>
                  <a:ext cx="469771" cy="343666"/>
                </a:xfrm>
                <a:prstGeom prst="rect">
                  <a:avLst/>
                </a:prstGeom>
                <a:blipFill>
                  <a:blip r:embed="rId16"/>
                  <a:stretch>
                    <a:fillRect l="-2597" r="-11688" b="-3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Rectangle 124"/>
                <p:cNvSpPr/>
                <p:nvPr/>
              </p:nvSpPr>
              <p:spPr>
                <a:xfrm>
                  <a:off x="4183576" y="5262646"/>
                  <a:ext cx="469771" cy="34366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ℛ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25" name="Rectangle 1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3576" y="5262646"/>
                  <a:ext cx="469771" cy="343666"/>
                </a:xfrm>
                <a:prstGeom prst="rect">
                  <a:avLst/>
                </a:prstGeom>
                <a:blipFill>
                  <a:blip r:embed="rId17"/>
                  <a:stretch>
                    <a:fillRect l="-2597" r="-10390" b="-350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75155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Ideas and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800" dirty="0" smtClean="0"/>
                  <a:t>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srgbClr val="7030A0"/>
                    </a:solidFill>
                  </a:rPr>
                  <a:t>-PDR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: an algorithm that lower bounds the </a:t>
                </a:r>
                <a:r>
                  <a:rPr lang="en-US" sz="2800" dirty="0" err="1" smtClean="0">
                    <a:solidFill>
                      <a:prstClr val="black"/>
                    </a:solidFill>
                  </a:rPr>
                  <a:t>overapproximation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of PDR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  <a:blipFill>
                <a:blip r:embed="rId4"/>
                <a:stretch>
                  <a:fillRect l="-932" t="-5732" r="-2050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Exponential gap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between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 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and </a:t>
                </a:r>
                <a:r>
                  <a:rPr lang="en-US" sz="2800" dirty="0" smtClean="0"/>
                  <a:t>exact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forward reachability, </a:t>
                </a:r>
                <a:r>
                  <a:rPr lang="en-US" sz="2800" dirty="0" smtClean="0"/>
                  <a:t>interpolation</a:t>
                </a:r>
                <a:endParaRPr lang="en-US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  <a:blipFill>
                <a:blip r:embed="rId5"/>
                <a:stretch>
                  <a:fillRect l="-142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Convergence bounds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from the DNF size of the transition relation </a:t>
                </a:r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  <a:blipFill>
                <a:blip r:embed="rId11"/>
                <a:stretch>
                  <a:fillRect l="-1582" t="-5732" r="-114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272599" y="2314249"/>
            <a:ext cx="90974" cy="214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7" name="Group 6"/>
          <p:cNvGrpSpPr/>
          <p:nvPr/>
        </p:nvGrpSpPr>
        <p:grpSpPr>
          <a:xfrm>
            <a:off x="597920" y="1978755"/>
            <a:ext cx="7917430" cy="2985561"/>
            <a:chOff x="597920" y="1978755"/>
            <a:chExt cx="7917430" cy="29855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ontent Placeholder 1"/>
                <p:cNvSpPr txBox="1">
                  <a:spLocks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US" sz="4000" dirty="0" smtClean="0"/>
                    <a:t>-PDR</a:t>
                  </a:r>
                  <a:endParaRPr lang="en-US" sz="3600" dirty="0"/>
                </a:p>
              </p:txBody>
            </p:sp>
          </mc:Choice>
          <mc:Fallback xmlns="">
            <p:sp>
              <p:nvSpPr>
                <p:cNvPr id="11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  <a:blipFill>
                  <a:blip r:embed="rId12"/>
                  <a:stretch>
                    <a:fillRect t="-29787" r="-10769" b="-574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Content Placeholder 1"/>
            <p:cNvSpPr txBox="1">
              <a:spLocks/>
            </p:cNvSpPr>
            <p:nvPr/>
          </p:nvSpPr>
          <p:spPr>
            <a:xfrm>
              <a:off x="5956031" y="3785924"/>
              <a:ext cx="2559319" cy="117839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Monotone</a:t>
              </a:r>
              <a:br>
                <a:rPr lang="en-US" sz="2400" dirty="0" smtClean="0"/>
              </a:br>
              <a:r>
                <a:rPr lang="en-US" sz="2400" dirty="0" smtClean="0"/>
                <a:t>Theory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9284" y="2339437"/>
              <a:ext cx="2114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+</a:t>
              </a:r>
              <a:endParaRPr lang="en-US" sz="4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ontent Placeholder 1"/>
                <p:cNvSpPr txBox="1">
                  <a:spLocks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15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Content Placeholder 1"/>
            <p:cNvSpPr txBox="1">
              <a:spLocks/>
            </p:cNvSpPr>
            <p:nvPr/>
          </p:nvSpPr>
          <p:spPr>
            <a:xfrm>
              <a:off x="2843775" y="3822469"/>
              <a:ext cx="2726056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Abstract Interpretation</a:t>
              </a:r>
              <a:endParaRPr lang="en-US" sz="24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958" y="1978755"/>
              <a:ext cx="1654311" cy="1737026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272599" y="2012053"/>
            <a:ext cx="1868408" cy="1754197"/>
            <a:chOff x="3404486" y="2996395"/>
            <a:chExt cx="3793982" cy="3268663"/>
          </a:xfrm>
        </p:grpSpPr>
        <p:sp>
          <p:nvSpPr>
            <p:cNvPr id="37" name="Oval 36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39" name="Diamond 38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Connector 41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3"/>
          <p:cNvSpPr/>
          <p:nvPr/>
        </p:nvSpPr>
        <p:spPr>
          <a:xfrm>
            <a:off x="1035163" y="4586051"/>
            <a:ext cx="7077479" cy="9687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173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dirty="0"/>
                  <a:t>PDR’s Frames </a:t>
                </a:r>
                <a:r>
                  <a:rPr lang="en-US" dirty="0" err="1"/>
                  <a:t>Overapproximate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17"/>
                <a:stretch>
                  <a:fillRect t="-35922" r="-2255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460127" y="1127351"/>
                <a:ext cx="3605987" cy="4469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:  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=0∧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127" y="1127351"/>
                <a:ext cx="3605987" cy="44691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460127" y="1612377"/>
                <a:ext cx="2113784" cy="4476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:  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127" y="1612377"/>
                <a:ext cx="2113784" cy="4476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499875" y="1609689"/>
                <a:ext cx="916661" cy="4498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875" y="1609689"/>
                <a:ext cx="916661" cy="44986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2416536" y="2614381"/>
                <a:ext cx="505920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 : 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∧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536" y="2614381"/>
                <a:ext cx="5059205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/>
          <p:cNvSpPr txBox="1"/>
          <p:nvPr/>
        </p:nvSpPr>
        <p:spPr>
          <a:xfrm>
            <a:off x="2074083" y="2068379"/>
            <a:ext cx="888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7030A0"/>
                </a:solidFill>
              </a:rPr>
              <a:t>Thm</a:t>
            </a:r>
            <a:r>
              <a:rPr lang="en-US" sz="2400" dirty="0" smtClean="0">
                <a:solidFill>
                  <a:srgbClr val="7030A0"/>
                </a:solidFill>
              </a:rPr>
              <a:t>: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36525" y="2091375"/>
                <a:ext cx="3022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</a:rPr>
                  <a:t>exponential gap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↑↓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</a:rPr>
                  <a:t> </a:t>
                </a:r>
                <a:endParaRPr lang="en-US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525" y="2091375"/>
                <a:ext cx="3022149" cy="461665"/>
              </a:xfrm>
              <a:prstGeom prst="rect">
                <a:avLst/>
              </a:prstGeom>
              <a:blipFill>
                <a:blip r:embed="rId24"/>
                <a:stretch>
                  <a:fillRect l="-302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868993" y="5258718"/>
                <a:ext cx="327500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                     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993" y="5258718"/>
                <a:ext cx="3275007" cy="769441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954849" y="3737063"/>
                <a:ext cx="297130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849" y="3737063"/>
                <a:ext cx="2971305" cy="430887"/>
              </a:xfrm>
              <a:prstGeom prst="rect">
                <a:avLst/>
              </a:prstGeom>
              <a:blipFill>
                <a:blip r:embed="rId26"/>
                <a:stretch>
                  <a:fillRect l="-1437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952968" y="4568505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10…01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968" y="4568505"/>
                <a:ext cx="2939689" cy="430887"/>
              </a:xfrm>
              <a:prstGeom prst="rect">
                <a:avLst/>
              </a:prstGeom>
              <a:blipFill>
                <a:blip r:embed="rId27"/>
                <a:stretch>
                  <a:fillRect l="-1452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6350262" y="3447963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350262" y="4243161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48862" y="5068529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862" y="5068529"/>
                <a:ext cx="1281869" cy="400110"/>
              </a:xfrm>
              <a:prstGeom prst="rect">
                <a:avLst/>
              </a:prstGeom>
              <a:blipFill>
                <a:blip r:embed="rId28"/>
                <a:stretch>
                  <a:fillRect t="-1515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35699" y="1163590"/>
                <a:ext cx="22490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=0,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Bad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699" y="1163590"/>
                <a:ext cx="2249082" cy="400110"/>
              </a:xfrm>
              <a:prstGeom prst="rect">
                <a:avLst/>
              </a:prstGeom>
              <a:blipFill>
                <a:blip r:embed="rId2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ular Callout 36"/>
          <p:cNvSpPr/>
          <p:nvPr/>
        </p:nvSpPr>
        <p:spPr>
          <a:xfrm>
            <a:off x="5952968" y="1574268"/>
            <a:ext cx="2253528" cy="1013909"/>
          </a:xfrm>
          <a:prstGeom prst="wedgeRectCallout">
            <a:avLst>
              <a:gd name="adj1" fmla="val -64674"/>
              <a:gd name="adj2" fmla="val 35166"/>
            </a:avLst>
          </a:prstGeom>
          <a:solidFill>
            <a:srgbClr val="FFD99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Also from (dual)</a:t>
            </a:r>
            <a:br>
              <a:rPr lang="en-US" sz="2400" dirty="0" smtClean="0"/>
            </a:br>
            <a:r>
              <a:rPr lang="en-US" sz="2400" dirty="0" smtClean="0"/>
              <a:t>model-based interpolation</a:t>
            </a:r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603998" y="3417900"/>
            <a:ext cx="4993613" cy="2955377"/>
            <a:chOff x="603998" y="3175718"/>
            <a:chExt cx="5402821" cy="3197559"/>
          </a:xfrm>
          <a:solidFill>
            <a:srgbClr val="DEC8EE"/>
          </a:solidFill>
        </p:grpSpPr>
        <p:sp>
          <p:nvSpPr>
            <p:cNvPr id="5" name="Oval 4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solidFill>
              <a:srgbClr val="F1E8F8"/>
            </a:solidFill>
            <a:ln w="381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4868315" y="3175718"/>
                  <a:ext cx="656142" cy="47795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656142" cy="477951"/>
                </a:xfrm>
                <a:prstGeom prst="rect">
                  <a:avLst/>
                </a:prstGeom>
                <a:blipFill>
                  <a:blip r:embed="rId18"/>
                  <a:stretch>
                    <a:fillRect b="-25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Oval 6"/>
          <p:cNvSpPr/>
          <p:nvPr/>
        </p:nvSpPr>
        <p:spPr>
          <a:xfrm>
            <a:off x="817469" y="3840172"/>
            <a:ext cx="3615836" cy="2214126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47028" y="4135855"/>
            <a:ext cx="2453341" cy="1586174"/>
            <a:chOff x="1191527" y="3952507"/>
            <a:chExt cx="2654383" cy="1716155"/>
          </a:xfrm>
          <a:solidFill>
            <a:srgbClr val="DEC8EE"/>
          </a:solidFill>
        </p:grpSpPr>
        <p:sp>
          <p:nvSpPr>
            <p:cNvPr id="9" name="Oval 8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solidFill>
              <a:srgbClr val="F1E8F8"/>
            </a:solidFill>
            <a:ln w="381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3189768" y="3952507"/>
                  <a:ext cx="656142" cy="475387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656142" cy="475387"/>
                </a:xfrm>
                <a:prstGeom prst="rect">
                  <a:avLst/>
                </a:prstGeom>
                <a:blipFill>
                  <a:blip r:embed="rId19"/>
                  <a:stretch>
                    <a:fillRect b="-2564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84696" y="4484115"/>
                <a:ext cx="606446" cy="4421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696" y="4484115"/>
                <a:ext cx="606446" cy="442167"/>
              </a:xfrm>
              <a:prstGeom prst="rect">
                <a:avLst/>
              </a:prstGeom>
              <a:blipFill>
                <a:blip r:embed="rId30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715365" y="3784862"/>
                <a:ext cx="606446" cy="440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365" y="3784862"/>
                <a:ext cx="606446" cy="440033"/>
              </a:xfrm>
              <a:prstGeom prst="rect">
                <a:avLst/>
              </a:prstGeom>
              <a:blipFill>
                <a:blip r:embed="rId31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Freeform 255"/>
          <p:cNvSpPr>
            <a:spLocks/>
          </p:cNvSpPr>
          <p:nvPr/>
        </p:nvSpPr>
        <p:spPr bwMode="auto">
          <a:xfrm>
            <a:off x="1453997" y="3854428"/>
            <a:ext cx="3530558" cy="1564522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2" name="Freeform 255"/>
          <p:cNvSpPr>
            <a:spLocks/>
          </p:cNvSpPr>
          <p:nvPr/>
        </p:nvSpPr>
        <p:spPr bwMode="auto">
          <a:xfrm>
            <a:off x="1453997" y="4246303"/>
            <a:ext cx="2555655" cy="1168870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3" name="Freeform 255"/>
          <p:cNvSpPr>
            <a:spLocks/>
          </p:cNvSpPr>
          <p:nvPr/>
        </p:nvSpPr>
        <p:spPr bwMode="auto">
          <a:xfrm>
            <a:off x="1453997" y="4567982"/>
            <a:ext cx="1589694" cy="8503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1524986" y="4778493"/>
                <a:ext cx="1195969" cy="599968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986" y="4778493"/>
                <a:ext cx="1195969" cy="599968"/>
              </a:xfrm>
              <a:prstGeom prst="ellipse">
                <a:avLst/>
              </a:prstGeom>
              <a:blipFill>
                <a:blip r:embed="rId3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4731597" y="5411916"/>
                <a:ext cx="583273" cy="42669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597" y="5411916"/>
                <a:ext cx="583273" cy="426699"/>
              </a:xfrm>
              <a:prstGeom prst="rect">
                <a:avLst/>
              </a:prstGeom>
              <a:blipFill>
                <a:blip r:embed="rId33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3747860" y="5380350"/>
                <a:ext cx="583273" cy="42669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7860" y="5380350"/>
                <a:ext cx="583273" cy="426699"/>
              </a:xfrm>
              <a:prstGeom prst="rect">
                <a:avLst/>
              </a:prstGeom>
              <a:blipFill>
                <a:blip r:embed="rId34"/>
                <a:stretch>
                  <a:fillRect l="-1053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2736043" y="5417492"/>
                <a:ext cx="583273" cy="42669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043" y="5417492"/>
                <a:ext cx="583273" cy="426699"/>
              </a:xfrm>
              <a:prstGeom prst="rect">
                <a:avLst/>
              </a:prstGeom>
              <a:blipFill>
                <a:blip r:embed="rId35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3277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72" grpId="0"/>
      <p:bldP spid="75" grpId="0"/>
      <p:bldP spid="76" grpId="0"/>
      <p:bldP spid="25" grpId="0"/>
      <p:bldP spid="26" grpId="0"/>
      <p:bldP spid="27" grpId="0"/>
      <p:bldP spid="28" grpId="0"/>
      <p:bldP spid="29" grpId="0"/>
      <p:bldP spid="30" grpId="0"/>
      <p:bldP spid="2" grpId="0"/>
      <p:bldP spid="37" grpId="0" animBg="1"/>
      <p:bldP spid="31" grpId="0" animBg="1"/>
      <p:bldP spid="32" grpId="0" animBg="1"/>
      <p:bldP spid="33" grpId="0" animBg="1"/>
      <p:bldP spid="39" grpId="0"/>
      <p:bldP spid="40" grpId="0"/>
      <p:bldP spid="4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Ideas and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800" dirty="0" smtClean="0"/>
                  <a:t>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srgbClr val="7030A0"/>
                    </a:solidFill>
                  </a:rPr>
                  <a:t>-PDR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: an algorithm that lower bounds the </a:t>
                </a:r>
                <a:r>
                  <a:rPr lang="en-US" sz="2800" dirty="0" err="1" smtClean="0">
                    <a:solidFill>
                      <a:prstClr val="black"/>
                    </a:solidFill>
                  </a:rPr>
                  <a:t>overapproximation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of PDR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  <a:blipFill>
                <a:blip r:embed="rId4"/>
                <a:stretch>
                  <a:fillRect l="-932" t="-5732" r="-2050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Exponential gap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between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 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and </a:t>
                </a:r>
                <a:r>
                  <a:rPr lang="en-US" sz="2800" dirty="0" smtClean="0"/>
                  <a:t>exact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forward reachability, </a:t>
                </a:r>
                <a:r>
                  <a:rPr lang="en-US" sz="2800" dirty="0" smtClean="0"/>
                  <a:t>interpolation</a:t>
                </a:r>
                <a:endParaRPr lang="en-US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  <a:blipFill>
                <a:blip r:embed="rId5"/>
                <a:stretch>
                  <a:fillRect l="-142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Convergence bounds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from the DNF size of the transition relation </a:t>
                </a:r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  <a:blipFill>
                <a:blip r:embed="rId11"/>
                <a:stretch>
                  <a:fillRect l="-1582" t="-5732" r="-114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272599" y="2314249"/>
            <a:ext cx="90974" cy="214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7" name="Group 6"/>
          <p:cNvGrpSpPr/>
          <p:nvPr/>
        </p:nvGrpSpPr>
        <p:grpSpPr>
          <a:xfrm>
            <a:off x="597920" y="1978755"/>
            <a:ext cx="7917430" cy="2985561"/>
            <a:chOff x="597920" y="1978755"/>
            <a:chExt cx="7917430" cy="29855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ontent Placeholder 1"/>
                <p:cNvSpPr txBox="1">
                  <a:spLocks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US" sz="4000" dirty="0" smtClean="0"/>
                    <a:t>-PDR</a:t>
                  </a:r>
                  <a:endParaRPr lang="en-US" sz="3600" dirty="0"/>
                </a:p>
              </p:txBody>
            </p:sp>
          </mc:Choice>
          <mc:Fallback xmlns="">
            <p:sp>
              <p:nvSpPr>
                <p:cNvPr id="11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  <a:blipFill>
                  <a:blip r:embed="rId12"/>
                  <a:stretch>
                    <a:fillRect t="-29787" r="-10769" b="-574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Content Placeholder 1"/>
            <p:cNvSpPr txBox="1">
              <a:spLocks/>
            </p:cNvSpPr>
            <p:nvPr/>
          </p:nvSpPr>
          <p:spPr>
            <a:xfrm>
              <a:off x="5956031" y="3785924"/>
              <a:ext cx="2559319" cy="117839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Monotone</a:t>
              </a:r>
              <a:br>
                <a:rPr lang="en-US" sz="2400" dirty="0" smtClean="0"/>
              </a:br>
              <a:r>
                <a:rPr lang="en-US" sz="2400" dirty="0" smtClean="0"/>
                <a:t>Theory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9284" y="2339437"/>
              <a:ext cx="2114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+</a:t>
              </a:r>
              <a:endParaRPr lang="en-US" sz="4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ontent Placeholder 1"/>
                <p:cNvSpPr txBox="1">
                  <a:spLocks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15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Content Placeholder 1"/>
            <p:cNvSpPr txBox="1">
              <a:spLocks/>
            </p:cNvSpPr>
            <p:nvPr/>
          </p:nvSpPr>
          <p:spPr>
            <a:xfrm>
              <a:off x="2843775" y="3822469"/>
              <a:ext cx="2726056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Abstract Interpretation</a:t>
              </a:r>
              <a:endParaRPr lang="en-US" sz="24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958" y="1978755"/>
              <a:ext cx="1654311" cy="1737026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272599" y="2012053"/>
            <a:ext cx="1868408" cy="1754197"/>
            <a:chOff x="3404486" y="2996395"/>
            <a:chExt cx="3793982" cy="3268663"/>
          </a:xfrm>
        </p:grpSpPr>
        <p:sp>
          <p:nvSpPr>
            <p:cNvPr id="37" name="Oval 36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39" name="Diamond 38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Connector 41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Rectangle 22"/>
          <p:cNvSpPr/>
          <p:nvPr/>
        </p:nvSpPr>
        <p:spPr>
          <a:xfrm>
            <a:off x="567911" y="1936223"/>
            <a:ext cx="7704219" cy="259349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195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ular Callout 16"/>
          <p:cNvSpPr/>
          <p:nvPr/>
        </p:nvSpPr>
        <p:spPr>
          <a:xfrm>
            <a:off x="317854" y="3063640"/>
            <a:ext cx="8540395" cy="3511971"/>
          </a:xfrm>
          <a:prstGeom prst="wedgeRectCallout">
            <a:avLst>
              <a:gd name="adj1" fmla="val -16417"/>
              <a:gd name="adj2" fmla="val -3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cover"/>
          <p:cNvSpPr/>
          <p:nvPr/>
        </p:nvSpPr>
        <p:spPr>
          <a:xfrm>
            <a:off x="2148863" y="3143167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over"/>
          <p:cNvSpPr/>
          <p:nvPr/>
        </p:nvSpPr>
        <p:spPr>
          <a:xfrm>
            <a:off x="2758741" y="3147881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ver"/>
          <p:cNvSpPr/>
          <p:nvPr/>
        </p:nvSpPr>
        <p:spPr>
          <a:xfrm>
            <a:off x="6002933" y="4983599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ver"/>
          <p:cNvSpPr/>
          <p:nvPr/>
        </p:nvSpPr>
        <p:spPr>
          <a:xfrm>
            <a:off x="3669841" y="4975697"/>
            <a:ext cx="190539" cy="322004"/>
          </a:xfrm>
          <a:prstGeom prst="rect">
            <a:avLst/>
          </a:prstGeom>
          <a:solidFill>
            <a:srgbClr val="FF2F2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ver"/>
          <p:cNvSpPr/>
          <p:nvPr/>
        </p:nvSpPr>
        <p:spPr>
          <a:xfrm>
            <a:off x="3327717" y="3793743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ver"/>
          <p:cNvSpPr/>
          <p:nvPr/>
        </p:nvSpPr>
        <p:spPr>
          <a:xfrm>
            <a:off x="2948400" y="3143167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ver"/>
          <p:cNvSpPr/>
          <p:nvPr/>
        </p:nvSpPr>
        <p:spPr>
          <a:xfrm>
            <a:off x="1959204" y="3149734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over"/>
          <p:cNvSpPr/>
          <p:nvPr/>
        </p:nvSpPr>
        <p:spPr>
          <a:xfrm>
            <a:off x="1651710" y="3773885"/>
            <a:ext cx="190539" cy="322004"/>
          </a:xfrm>
          <a:prstGeom prst="rect">
            <a:avLst/>
          </a:prstGeom>
          <a:solidFill>
            <a:srgbClr val="0AB35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Monotone Span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33191" y="1324139"/>
                <a:ext cx="679294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MSpan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191" y="1324139"/>
                <a:ext cx="6792944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987035" y="1807357"/>
                <a:ext cx="649774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for</m:t>
                      </m:r>
                      <m:r>
                        <a:rPr lang="en-US" sz="2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some</m:t>
                      </m:r>
                      <m: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clauses</m:t>
                      </m:r>
                      <m: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0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…,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en-US" sz="28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r>
                  <a:rPr lang="en-US" sz="28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	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⊨¬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some</m:t>
                    </m:r>
                    <m: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035" y="1807357"/>
                <a:ext cx="6497746" cy="954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27837" y="1249580"/>
            <a:ext cx="672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Def</a:t>
            </a:r>
            <a:r>
              <a:rPr lang="en-US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31832" y="3063641"/>
                <a:ext cx="22958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𝓑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 {10…01}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2" y="3063641"/>
                <a:ext cx="229588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467397" y="1261694"/>
                <a:ext cx="306397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∧…∧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397" y="1261694"/>
                <a:ext cx="306397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7086" y="3713607"/>
                <a:ext cx="35580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86" y="3713607"/>
                <a:ext cx="355802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604758" y="3681702"/>
                <a:ext cx="234025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a:rPr lang="en-US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758" y="3681702"/>
                <a:ext cx="234025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7086" y="4912127"/>
                <a:ext cx="788273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DEEBF7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∧…∧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∧(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86" y="4912127"/>
                <a:ext cx="788273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910614" y="4450461"/>
                <a:ext cx="30112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00…00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00…10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)</a:t>
                </a:r>
                <a:endParaRPr lang="en-US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614" y="4450461"/>
                <a:ext cx="3011274" cy="461665"/>
              </a:xfrm>
              <a:prstGeom prst="rect">
                <a:avLst/>
              </a:prstGeom>
              <a:blipFill>
                <a:blip r:embed="rId11"/>
                <a:stretch>
                  <a:fillRect l="-3239" t="-10526" r="-202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Left Bracket 21"/>
          <p:cNvSpPr/>
          <p:nvPr/>
        </p:nvSpPr>
        <p:spPr>
          <a:xfrm rot="16200000">
            <a:off x="4224217" y="3495388"/>
            <a:ext cx="174511" cy="3869764"/>
          </a:xfrm>
          <a:prstGeom prst="leftBracke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138939" y="5435347"/>
                <a:ext cx="234506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∉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a:rPr lang="en-US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939" y="5435347"/>
                <a:ext cx="234506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3738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 animBg="1"/>
      <p:bldP spid="34" grpId="0" animBg="1"/>
      <p:bldP spid="32" grpId="0" animBg="1"/>
      <p:bldP spid="31" grpId="0" animBg="1"/>
      <p:bldP spid="30" grpId="0" animBg="1"/>
      <p:bldP spid="30" grpId="1" animBg="1"/>
      <p:bldP spid="29" grpId="0" animBg="1"/>
      <p:bldP spid="29" grpId="1" animBg="1"/>
      <p:bldP spid="27" grpId="0" animBg="1"/>
      <p:bldP spid="27" grpId="1" animBg="1"/>
      <p:bldP spid="24" grpId="0" animBg="1"/>
      <p:bldP spid="24" grpId="1" animBg="1"/>
      <p:bldP spid="9" grpId="0"/>
      <p:bldP spid="11" grpId="0"/>
      <p:bldP spid="12" grpId="0"/>
      <p:bldP spid="13" grpId="0"/>
      <p:bldP spid="20" grpId="0"/>
      <p:bldP spid="26" grpId="0"/>
      <p:bldP spid="18" grpId="0"/>
      <p:bldP spid="19" grpId="0"/>
      <p:bldP spid="21" grpId="0"/>
      <p:bldP spid="22" grpId="0" animBg="1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As an Abstract Domain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4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 hidden="1"/>
              <p:cNvSpPr/>
              <p:nvPr/>
            </p:nvSpPr>
            <p:spPr>
              <a:xfrm>
                <a:off x="1293543" y="4299903"/>
                <a:ext cx="15712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 hidden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543" y="4299903"/>
                <a:ext cx="1571263" cy="461665"/>
              </a:xfrm>
              <a:prstGeom prst="rect">
                <a:avLst/>
              </a:prstGeom>
              <a:blipFill>
                <a:blip r:embed="rId11"/>
                <a:stretch>
                  <a:fillRect r="-775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 hidden="1"/>
              <p:cNvSpPr/>
              <p:nvPr/>
            </p:nvSpPr>
            <p:spPr>
              <a:xfrm>
                <a:off x="6828506" y="4966092"/>
                <a:ext cx="1472643" cy="1015663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:  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 …</m:t>
                      </m:r>
                    </m:oMath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Rectangle 5" hidden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506" y="4966092"/>
                <a:ext cx="1472643" cy="101566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6735073" y="4981697"/>
            <a:ext cx="185799" cy="400110"/>
            <a:chOff x="6659432" y="4714997"/>
            <a:chExt cx="185799" cy="400110"/>
          </a:xfrm>
        </p:grpSpPr>
        <p:sp>
          <p:nvSpPr>
            <p:cNvPr id="25" name="Oval 24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60500" y="4714997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endParaRPr lang="en-US" sz="2000" b="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736141" y="4981697"/>
                <a:ext cx="4272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141" y="4981697"/>
                <a:ext cx="427296" cy="400110"/>
              </a:xfrm>
              <a:prstGeom prst="rect">
                <a:avLst/>
              </a:prstGeom>
              <a:blipFill>
                <a:blip r:embed="rId1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33847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72" grpId="0"/>
      <p:bldP spid="101" grpId="0"/>
      <p:bldP spid="20" grpId="0"/>
      <p:bldP spid="6" grpId="0" animBg="1"/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As an Abstract Domain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4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2863859" y="3844371"/>
            <a:ext cx="1260788" cy="1364993"/>
            <a:chOff x="3894476" y="3743278"/>
            <a:chExt cx="1976150" cy="2091322"/>
          </a:xfrm>
          <a:solidFill>
            <a:schemeClr val="bg1"/>
          </a:solidFill>
        </p:grpSpPr>
        <p:sp>
          <p:nvSpPr>
            <p:cNvPr id="53" name="Oval 27"/>
            <p:cNvSpPr/>
            <p:nvPr/>
          </p:nvSpPr>
          <p:spPr>
            <a:xfrm>
              <a:off x="5155340" y="3780845"/>
              <a:ext cx="715286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 w="28575"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Freeform 53"/>
            <p:cNvSpPr/>
            <p:nvPr/>
          </p:nvSpPr>
          <p:spPr>
            <a:xfrm rot="244390">
              <a:off x="3894475" y="37432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 w="28575"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Arrow Connector 101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2693244" y="3978397"/>
            <a:ext cx="642319" cy="1155577"/>
          </a:xfrm>
          <a:custGeom>
            <a:avLst/>
            <a:gdLst>
              <a:gd name="connsiteX0" fmla="*/ 0 w 639981"/>
              <a:gd name="connsiteY0" fmla="*/ 592076 h 1184151"/>
              <a:gd name="connsiteX1" fmla="*/ 319991 w 639981"/>
              <a:gd name="connsiteY1" fmla="*/ 0 h 1184151"/>
              <a:gd name="connsiteX2" fmla="*/ 639982 w 639981"/>
              <a:gd name="connsiteY2" fmla="*/ 592076 h 1184151"/>
              <a:gd name="connsiteX3" fmla="*/ 319991 w 639981"/>
              <a:gd name="connsiteY3" fmla="*/ 1184152 h 1184151"/>
              <a:gd name="connsiteX4" fmla="*/ 0 w 639981"/>
              <a:gd name="connsiteY4" fmla="*/ 592076 h 1184151"/>
              <a:gd name="connsiteX0" fmla="*/ 425 w 640407"/>
              <a:gd name="connsiteY0" fmla="*/ 592076 h 1165102"/>
              <a:gd name="connsiteX1" fmla="*/ 320416 w 640407"/>
              <a:gd name="connsiteY1" fmla="*/ 0 h 1165102"/>
              <a:gd name="connsiteX2" fmla="*/ 640407 w 640407"/>
              <a:gd name="connsiteY2" fmla="*/ 592076 h 1165102"/>
              <a:gd name="connsiteX3" fmla="*/ 272791 w 640407"/>
              <a:gd name="connsiteY3" fmla="*/ 1165102 h 1165102"/>
              <a:gd name="connsiteX4" fmla="*/ 425 w 640407"/>
              <a:gd name="connsiteY4" fmla="*/ 592076 h 1165102"/>
              <a:gd name="connsiteX0" fmla="*/ 2337 w 642319"/>
              <a:gd name="connsiteY0" fmla="*/ 592076 h 1155577"/>
              <a:gd name="connsiteX1" fmla="*/ 322328 w 642319"/>
              <a:gd name="connsiteY1" fmla="*/ 0 h 1155577"/>
              <a:gd name="connsiteX2" fmla="*/ 642319 w 642319"/>
              <a:gd name="connsiteY2" fmla="*/ 592076 h 1155577"/>
              <a:gd name="connsiteX3" fmla="*/ 227078 w 642319"/>
              <a:gd name="connsiteY3" fmla="*/ 1155577 h 1155577"/>
              <a:gd name="connsiteX4" fmla="*/ 2337 w 642319"/>
              <a:gd name="connsiteY4" fmla="*/ 592076 h 115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319" h="1155577">
                <a:moveTo>
                  <a:pt x="2337" y="592076"/>
                </a:moveTo>
                <a:cubicBezTo>
                  <a:pt x="18212" y="399480"/>
                  <a:pt x="145602" y="0"/>
                  <a:pt x="322328" y="0"/>
                </a:cubicBezTo>
                <a:cubicBezTo>
                  <a:pt x="499054" y="0"/>
                  <a:pt x="642319" y="265081"/>
                  <a:pt x="642319" y="592076"/>
                </a:cubicBezTo>
                <a:cubicBezTo>
                  <a:pt x="642319" y="919071"/>
                  <a:pt x="403804" y="1155577"/>
                  <a:pt x="227078" y="1155577"/>
                </a:cubicBezTo>
                <a:cubicBezTo>
                  <a:pt x="50352" y="1155577"/>
                  <a:pt x="-13538" y="784672"/>
                  <a:pt x="2337" y="59207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6276263" y="4466590"/>
            <a:ext cx="2463778" cy="411871"/>
            <a:chOff x="6276263" y="4466590"/>
            <a:chExt cx="2463778" cy="411871"/>
          </a:xfrm>
        </p:grpSpPr>
        <p:sp>
          <p:nvSpPr>
            <p:cNvPr id="28" name="Rectangle 27"/>
            <p:cNvSpPr/>
            <p:nvPr/>
          </p:nvSpPr>
          <p:spPr>
            <a:xfrm>
              <a:off x="6276263" y="4489674"/>
              <a:ext cx="2463778" cy="388787"/>
            </a:xfrm>
            <a:prstGeom prst="rect">
              <a:avLst/>
            </a:prstGeom>
            <a:solidFill>
              <a:srgbClr val="DEC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6491189" y="4466590"/>
                  <a:ext cx="21725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: 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 sz="16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1189" y="4466590"/>
                  <a:ext cx="2172518" cy="400110"/>
                </a:xfrm>
                <a:prstGeom prst="rect">
                  <a:avLst/>
                </a:prstGeom>
                <a:blipFill>
                  <a:blip r:embed="rId13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11970" y="4466590"/>
                <a:ext cx="42101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970" y="4466590"/>
                <a:ext cx="421013" cy="400110"/>
              </a:xfrm>
              <a:prstGeom prst="rect">
                <a:avLst/>
              </a:prstGeom>
              <a:blipFill>
                <a:blip r:embed="rId1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57937" y="4309031"/>
                <a:ext cx="25917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37" y="4309031"/>
                <a:ext cx="2591735" cy="430887"/>
              </a:xfrm>
              <a:prstGeom prst="rect">
                <a:avLst/>
              </a:prstGeom>
              <a:blipFill>
                <a:blip r:embed="rId16"/>
                <a:stretch>
                  <a:fillRect r="-235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4837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79" grpId="0" animBg="1"/>
      <p:bldP spid="84" grpId="0"/>
      <p:bldP spid="31" grpId="0"/>
      <p:bldP spid="7" grpId="0"/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Best Abstract Transformer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4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2863859" y="3844371"/>
            <a:ext cx="1260789" cy="1364993"/>
            <a:chOff x="3894475" y="3743278"/>
            <a:chExt cx="1976151" cy="2091322"/>
          </a:xfrm>
          <a:solidFill>
            <a:srgbClr val="A9D18E"/>
          </a:solidFill>
        </p:grpSpPr>
        <p:sp>
          <p:nvSpPr>
            <p:cNvPr id="53" name="Oval 27"/>
            <p:cNvSpPr/>
            <p:nvPr/>
          </p:nvSpPr>
          <p:spPr>
            <a:xfrm>
              <a:off x="5155340" y="3780845"/>
              <a:ext cx="715286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Freeform 53"/>
            <p:cNvSpPr/>
            <p:nvPr/>
          </p:nvSpPr>
          <p:spPr>
            <a:xfrm rot="244390">
              <a:off x="3894475" y="37432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3177312" y="4282046"/>
                <a:ext cx="114114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𝛾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312" y="4282046"/>
                <a:ext cx="1141146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6735073" y="4981697"/>
            <a:ext cx="428364" cy="400110"/>
            <a:chOff x="6659432" y="4714997"/>
            <a:chExt cx="428364" cy="400110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Arrow Connector 101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819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0" grpId="0"/>
      <p:bldP spid="7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Best Abstract Transformer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4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2863859" y="3844371"/>
            <a:ext cx="1260789" cy="1364993"/>
            <a:chOff x="3894475" y="3743278"/>
            <a:chExt cx="1976151" cy="2091322"/>
          </a:xfrm>
          <a:solidFill>
            <a:srgbClr val="A9D18E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53" name="Oval 27"/>
            <p:cNvSpPr/>
            <p:nvPr/>
          </p:nvSpPr>
          <p:spPr>
            <a:xfrm>
              <a:off x="5155340" y="3780845"/>
              <a:ext cx="715286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Freeform 53"/>
            <p:cNvSpPr/>
            <p:nvPr/>
          </p:nvSpPr>
          <p:spPr>
            <a:xfrm rot="244390">
              <a:off x="3894475" y="37432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6735073" y="4981697"/>
            <a:ext cx="428364" cy="400110"/>
            <a:chOff x="6659432" y="4714997"/>
            <a:chExt cx="428364" cy="400110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Arrow Connector 101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Connector 50"/>
          <p:cNvCxnSpPr/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177312" y="4282046"/>
                <a:ext cx="114114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𝛾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312" y="4282046"/>
                <a:ext cx="1141146" cy="400110"/>
              </a:xfrm>
              <a:prstGeom prst="rect">
                <a:avLst/>
              </a:prstGeom>
              <a:blipFill>
                <a:blip r:embed="rId20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317330" y="4291712"/>
                <a:ext cx="101341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𝛾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330" y="4291712"/>
                <a:ext cx="1013419" cy="400110"/>
              </a:xfrm>
              <a:prstGeom prst="rect">
                <a:avLst/>
              </a:prstGeom>
              <a:blipFill>
                <a:blip r:embed="rId21"/>
                <a:stretch>
                  <a:fillRect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54969" y="4327058"/>
                <a:ext cx="4210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969" y="4327058"/>
                <a:ext cx="421013" cy="400110"/>
              </a:xfrm>
              <a:prstGeom prst="rect">
                <a:avLst/>
              </a:prstGeom>
              <a:blipFill>
                <a:blip r:embed="rId2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9330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4" grpId="0"/>
      <p:bldP spid="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/>
          <p:cNvSpPr/>
          <p:nvPr/>
        </p:nvSpPr>
        <p:spPr>
          <a:xfrm>
            <a:off x="683842" y="3534480"/>
            <a:ext cx="3447013" cy="2026475"/>
          </a:xfrm>
          <a:prstGeom prst="ellipse">
            <a:avLst/>
          </a:prstGeom>
          <a:solidFill>
            <a:srgbClr val="DEC8EE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863859" y="3844371"/>
            <a:ext cx="1260789" cy="1364993"/>
            <a:chOff x="3894475" y="3743278"/>
            <a:chExt cx="1976151" cy="2091322"/>
          </a:xfrm>
          <a:solidFill>
            <a:srgbClr val="A9D18E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53" name="Oval 27"/>
            <p:cNvSpPr/>
            <p:nvPr/>
          </p:nvSpPr>
          <p:spPr>
            <a:xfrm>
              <a:off x="5155340" y="3780845"/>
              <a:ext cx="715286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Freeform 53"/>
            <p:cNvSpPr/>
            <p:nvPr/>
          </p:nvSpPr>
          <p:spPr>
            <a:xfrm rot="244390">
              <a:off x="3894475" y="37432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106" name="Rectangle 105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Best Abstract Transformer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5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6735073" y="4981697"/>
            <a:ext cx="428364" cy="400110"/>
            <a:chOff x="6659432" y="4714997"/>
            <a:chExt cx="428364" cy="400110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Arrow Connector 101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Connector 50"/>
          <p:cNvCxnSpPr/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</p:cNvCxnSpPr>
          <p:nvPr/>
        </p:nvCxnSpPr>
        <p:spPr bwMode="auto">
          <a:xfrm>
            <a:off x="3404486" y="3673983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6250959" y="4313679"/>
            <a:ext cx="2205386" cy="402668"/>
            <a:chOff x="6370939" y="4355027"/>
            <a:chExt cx="2339696" cy="402668"/>
          </a:xfrm>
        </p:grpSpPr>
        <p:sp>
          <p:nvSpPr>
            <p:cNvPr id="52" name="Rectangle 51"/>
            <p:cNvSpPr/>
            <p:nvPr/>
          </p:nvSpPr>
          <p:spPr>
            <a:xfrm>
              <a:off x="6370939" y="4355027"/>
              <a:ext cx="2339696" cy="388787"/>
            </a:xfrm>
            <a:prstGeom prst="rect">
              <a:avLst/>
            </a:prstGeom>
            <a:solidFill>
              <a:srgbClr val="DEC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/>
                <p:cNvSpPr/>
                <p:nvPr/>
              </p:nvSpPr>
              <p:spPr>
                <a:xfrm>
                  <a:off x="6474823" y="4357585"/>
                  <a:ext cx="21725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: 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 sz="16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Rectangle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4823" y="4357585"/>
                  <a:ext cx="2172518" cy="400110"/>
                </a:xfrm>
                <a:prstGeom prst="rect">
                  <a:avLst/>
                </a:prstGeom>
                <a:blipFill>
                  <a:blip r:embed="rId22"/>
                  <a:stretch>
                    <a:fillRect r="-2381"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3177312" y="4282046"/>
                <a:ext cx="114114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𝛾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312" y="4282046"/>
                <a:ext cx="1141146" cy="400110"/>
              </a:xfrm>
              <a:prstGeom prst="rect">
                <a:avLst/>
              </a:prstGeom>
              <a:blipFill>
                <a:blip r:embed="rId24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2317330" y="4291712"/>
                <a:ext cx="101341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𝛾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330" y="4291712"/>
                <a:ext cx="1013419" cy="400110"/>
              </a:xfrm>
              <a:prstGeom prst="rect">
                <a:avLst/>
              </a:prstGeom>
              <a:blipFill>
                <a:blip r:embed="rId25"/>
                <a:stretch>
                  <a:fillRect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1025676" y="4603704"/>
                <a:ext cx="25917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676" y="4603704"/>
                <a:ext cx="2591735" cy="430887"/>
              </a:xfrm>
              <a:prstGeom prst="rect">
                <a:avLst/>
              </a:prstGeom>
              <a:blipFill>
                <a:blip r:embed="rId26"/>
                <a:stretch>
                  <a:fillRect r="-235" b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154969" y="4327058"/>
                <a:ext cx="4210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969" y="4327058"/>
                <a:ext cx="421013" cy="400110"/>
              </a:xfrm>
              <a:prstGeom prst="rect">
                <a:avLst/>
              </a:prstGeom>
              <a:blipFill>
                <a:blip r:embed="rId2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650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IC3/PDR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53" y="1360967"/>
            <a:ext cx="8724416" cy="3972035"/>
          </a:xfrm>
          <a:prstGeom prst="rect">
            <a:avLst/>
          </a:prstGeom>
        </p:spPr>
      </p:pic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24397" y="6136078"/>
            <a:ext cx="828172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[VMCAI’11]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 SAT-Based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Model Checking Without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Unrolling.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Bradley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[FMCAD’11] Efficient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Implementation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of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Property Directed Reachability.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Ean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/>
              <a:t>Mishchenko</a:t>
            </a:r>
            <a:r>
              <a:rPr lang="en-US" sz="1600" dirty="0" smtClean="0"/>
              <a:t>, Brayton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792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/>
          <p:cNvSpPr/>
          <p:nvPr/>
        </p:nvSpPr>
        <p:spPr>
          <a:xfrm>
            <a:off x="683842" y="3534480"/>
            <a:ext cx="3447013" cy="2026475"/>
          </a:xfrm>
          <a:prstGeom prst="ellipse">
            <a:avLst/>
          </a:prstGeom>
          <a:solidFill>
            <a:srgbClr val="DEC8EE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863859" y="3844371"/>
            <a:ext cx="1260789" cy="1364993"/>
            <a:chOff x="3894475" y="3743278"/>
            <a:chExt cx="1976151" cy="2091322"/>
          </a:xfrm>
          <a:solidFill>
            <a:srgbClr val="A9D18E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53" name="Oval 27"/>
            <p:cNvSpPr/>
            <p:nvPr/>
          </p:nvSpPr>
          <p:spPr>
            <a:xfrm>
              <a:off x="5155340" y="3780845"/>
              <a:ext cx="715286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Freeform 53"/>
            <p:cNvSpPr/>
            <p:nvPr/>
          </p:nvSpPr>
          <p:spPr>
            <a:xfrm rot="244390">
              <a:off x="3894475" y="37432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106" name="Rectangle 105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Best Abstract Transformer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5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6735073" y="4981697"/>
            <a:ext cx="428364" cy="400110"/>
            <a:chOff x="6659432" y="4714997"/>
            <a:chExt cx="428364" cy="400110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427296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Arrow Connector 101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Connector 50"/>
          <p:cNvCxnSpPr/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69482" y="3447927"/>
                <a:ext cx="2296591" cy="416845"/>
              </a:xfrm>
              <a:prstGeom prst="rect">
                <a:avLst/>
              </a:prstGeom>
              <a:solidFill>
                <a:schemeClr val="bg1">
                  <a:alpha val="77000"/>
                </a:schemeClr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𝜸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𝜶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482" y="3447927"/>
                <a:ext cx="2296591" cy="41684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7706411" y="3899017"/>
                <a:ext cx="808939" cy="5498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𝓕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sup>
                      </m:sSubSup>
                      <m:r>
                        <a:rPr lang="en-US" sz="2800" b="1" i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411" y="3899017"/>
                <a:ext cx="808939" cy="54989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>
            <a:cxnSpLocks/>
          </p:cNvCxnSpPr>
          <p:nvPr/>
        </p:nvCxnSpPr>
        <p:spPr bwMode="auto">
          <a:xfrm>
            <a:off x="3404486" y="3673983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1177287" y="4591250"/>
                <a:ext cx="248914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{00…00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00…10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287" y="4591250"/>
                <a:ext cx="2489143" cy="430887"/>
              </a:xfrm>
              <a:prstGeom prst="rect">
                <a:avLst/>
              </a:prstGeom>
              <a:blipFill>
                <a:blip r:embed="rId24"/>
                <a:stretch>
                  <a:fillRect b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1663496" y="4152953"/>
                <a:ext cx="2112630" cy="551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𝚲</m:t>
                          </m:r>
                        </m:sup>
                      </m:sSub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∪</m:t>
                      </m:r>
                      <m:sSubSup>
                        <m:sSub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𝜹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𝓕</m:t>
                          </m:r>
                        </m:e>
                        <m:sub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𝚲</m:t>
                          </m:r>
                        </m:sup>
                      </m:sSubSup>
                      <m:r>
                        <a:rPr lang="en-US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496" y="4152953"/>
                <a:ext cx="2112630" cy="55194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4717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Best Abstract Transformer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4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val 45"/>
          <p:cNvSpPr/>
          <p:nvPr/>
        </p:nvSpPr>
        <p:spPr>
          <a:xfrm>
            <a:off x="683842" y="3534480"/>
            <a:ext cx="3447013" cy="2026475"/>
          </a:xfrm>
          <a:prstGeom prst="ellipse">
            <a:avLst/>
          </a:prstGeom>
          <a:solidFill>
            <a:srgbClr val="DEC8EE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404486" y="3473928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2863859" y="3844371"/>
            <a:ext cx="1260789" cy="1364993"/>
            <a:chOff x="3894475" y="3743278"/>
            <a:chExt cx="1976151" cy="2091322"/>
          </a:xfrm>
          <a:solidFill>
            <a:srgbClr val="A9D18E"/>
          </a:solidFill>
        </p:grpSpPr>
        <p:sp>
          <p:nvSpPr>
            <p:cNvPr id="53" name="Oval 27"/>
            <p:cNvSpPr/>
            <p:nvPr/>
          </p:nvSpPr>
          <p:spPr>
            <a:xfrm>
              <a:off x="5155340" y="3780845"/>
              <a:ext cx="715286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Freeform 53"/>
            <p:cNvSpPr/>
            <p:nvPr/>
          </p:nvSpPr>
          <p:spPr>
            <a:xfrm rot="244390">
              <a:off x="3894475" y="37432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55" name="Oval 54"/>
          <p:cNvSpPr/>
          <p:nvPr/>
        </p:nvSpPr>
        <p:spPr>
          <a:xfrm>
            <a:off x="831198" y="3772128"/>
            <a:ext cx="2495955" cy="1563570"/>
          </a:xfrm>
          <a:prstGeom prst="ellipse">
            <a:avLst/>
          </a:prstGeom>
          <a:solidFill>
            <a:schemeClr val="bg1"/>
          </a:solidFill>
          <a:ln w="25400">
            <a:solidFill>
              <a:srgbClr val="F6C09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3262754" y="4319146"/>
                <a:ext cx="937756" cy="424668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754" y="4319146"/>
                <a:ext cx="937756" cy="424668"/>
              </a:xfrm>
              <a:prstGeom prst="rect">
                <a:avLst/>
              </a:prstGeom>
              <a:blipFill>
                <a:blip r:embed="rId6"/>
                <a:stretch>
                  <a:fillRect b="-14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6735073" y="4981697"/>
            <a:ext cx="579367" cy="424668"/>
            <a:chOff x="6659432" y="4714997"/>
            <a:chExt cx="579367" cy="424668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blipFill>
                  <a:blip r:embed="rId7"/>
                  <a:stretch>
                    <a:fillRect b="-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79" idx="5"/>
          </p:cNvCxnSpPr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blipFill>
                <a:blip r:embed="rId11"/>
                <a:stretch>
                  <a:fillRect l="-13235" t="-24590" r="-21324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/>
          <p:cNvCxnSpPr>
            <a:cxnSpLocks/>
            <a:stCxn id="47" idx="1"/>
            <a:endCxn id="79" idx="0"/>
          </p:cNvCxnSpPr>
          <p:nvPr/>
        </p:nvCxnSpPr>
        <p:spPr bwMode="auto">
          <a:xfrm>
            <a:off x="3404486" y="3673983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Arrow Connector 96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Arrow Connector 101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/>
              <p:cNvSpPr/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  <a:blipFill>
                <a:blip r:embed="rId17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ctangle 107"/>
              <p:cNvSpPr/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  <a:blipFill>
                <a:blip r:embed="rId18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6370940" y="4329956"/>
            <a:ext cx="2559689" cy="413858"/>
            <a:chOff x="6370940" y="4329956"/>
            <a:chExt cx="2559689" cy="413858"/>
          </a:xfrm>
        </p:grpSpPr>
        <p:sp>
          <p:nvSpPr>
            <p:cNvPr id="10" name="Rectangle 9"/>
            <p:cNvSpPr/>
            <p:nvPr/>
          </p:nvSpPr>
          <p:spPr>
            <a:xfrm>
              <a:off x="6370940" y="4355027"/>
              <a:ext cx="2463778" cy="388787"/>
            </a:xfrm>
            <a:prstGeom prst="rect">
              <a:avLst/>
            </a:prstGeom>
            <a:solidFill>
              <a:srgbClr val="DEC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6758111" y="4329956"/>
                  <a:ext cx="21725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: 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n-US" sz="16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8111" y="4329956"/>
                  <a:ext cx="2172518" cy="400110"/>
                </a:xfrm>
                <a:prstGeom prst="rect">
                  <a:avLst/>
                </a:prstGeom>
                <a:blipFill>
                  <a:blip r:embed="rId19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23486" y="2074017"/>
                <a:ext cx="6724650" cy="581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81891"/>
              </a:xfrm>
              <a:prstGeom prst="rect">
                <a:avLst/>
              </a:prstGeom>
              <a:blipFill>
                <a:blip r:embed="rId21"/>
                <a:stretch>
                  <a:fillRect l="-145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1025676" y="4603704"/>
                <a:ext cx="25917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676" y="4603704"/>
                <a:ext cx="2591735" cy="430887"/>
              </a:xfrm>
              <a:prstGeom prst="rect">
                <a:avLst/>
              </a:prstGeom>
              <a:blipFill>
                <a:blip r:embed="rId22"/>
                <a:stretch>
                  <a:fillRect r="-235" b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  <a:blipFill>
                <a:blip r:embed="rId2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6041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107" grpId="0"/>
      <p:bldP spid="39" grpId="0"/>
      <p:bldP spid="61" grpId="0"/>
      <p:bldP spid="61" grpId="1"/>
      <p:bldP spid="4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 smtClean="0"/>
                  <a:t>-PDR as Abstract Interpretation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5"/>
                <a:stretch>
                  <a:fillRect t="-35922" r="-855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683842" y="3473928"/>
            <a:ext cx="3516668" cy="2087027"/>
            <a:chOff x="603998" y="3175718"/>
            <a:chExt cx="5511997" cy="3197559"/>
          </a:xfrm>
        </p:grpSpPr>
        <p:sp>
          <p:nvSpPr>
            <p:cNvPr id="46" name="Oval 45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solidFill>
              <a:srgbClr val="DEC8EE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868314" y="3175718"/>
              <a:ext cx="289546" cy="613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4020939" y="3743278"/>
              <a:ext cx="1976151" cy="2091322"/>
              <a:chOff x="3894475" y="3743278"/>
              <a:chExt cx="1976151" cy="2091322"/>
            </a:xfrm>
            <a:solidFill>
              <a:srgbClr val="A9D18E"/>
            </a:solidFill>
          </p:grpSpPr>
          <p:sp>
            <p:nvSpPr>
              <p:cNvPr id="53" name="Oval 27"/>
              <p:cNvSpPr/>
              <p:nvPr/>
            </p:nvSpPr>
            <p:spPr>
              <a:xfrm>
                <a:off x="5155340" y="3780845"/>
                <a:ext cx="715286" cy="2053755"/>
              </a:xfrm>
              <a:custGeom>
                <a:avLst/>
                <a:gdLst>
                  <a:gd name="connsiteX0" fmla="*/ 0 w 1351541"/>
                  <a:gd name="connsiteY0" fmla="*/ 984842 h 1969684"/>
                  <a:gd name="connsiteX1" fmla="*/ 675771 w 1351541"/>
                  <a:gd name="connsiteY1" fmla="*/ 0 h 1969684"/>
                  <a:gd name="connsiteX2" fmla="*/ 1351542 w 1351541"/>
                  <a:gd name="connsiteY2" fmla="*/ 984842 h 1969684"/>
                  <a:gd name="connsiteX3" fmla="*/ 675771 w 1351541"/>
                  <a:gd name="connsiteY3" fmla="*/ 1969684 h 1969684"/>
                  <a:gd name="connsiteX4" fmla="*/ 0 w 1351541"/>
                  <a:gd name="connsiteY4" fmla="*/ 984842 h 1969684"/>
                  <a:gd name="connsiteX0" fmla="*/ 512020 w 676787"/>
                  <a:gd name="connsiteY0" fmla="*/ 936324 h 1969912"/>
                  <a:gd name="connsiteX1" fmla="*/ 1016 w 676787"/>
                  <a:gd name="connsiteY1" fmla="*/ 120 h 1969912"/>
                  <a:gd name="connsiteX2" fmla="*/ 676787 w 676787"/>
                  <a:gd name="connsiteY2" fmla="*/ 984962 h 1969912"/>
                  <a:gd name="connsiteX3" fmla="*/ 1016 w 676787"/>
                  <a:gd name="connsiteY3" fmla="*/ 1969804 h 1969912"/>
                  <a:gd name="connsiteX4" fmla="*/ 512020 w 676787"/>
                  <a:gd name="connsiteY4" fmla="*/ 936324 h 1969912"/>
                  <a:gd name="connsiteX0" fmla="*/ 223292 w 689067"/>
                  <a:gd name="connsiteY0" fmla="*/ 954718 h 1969772"/>
                  <a:gd name="connsiteX1" fmla="*/ 13296 w 689067"/>
                  <a:gd name="connsiteY1" fmla="*/ 46 h 1969772"/>
                  <a:gd name="connsiteX2" fmla="*/ 689067 w 689067"/>
                  <a:gd name="connsiteY2" fmla="*/ 984888 h 1969772"/>
                  <a:gd name="connsiteX3" fmla="*/ 13296 w 689067"/>
                  <a:gd name="connsiteY3" fmla="*/ 1969730 h 1969772"/>
                  <a:gd name="connsiteX4" fmla="*/ 223292 w 689067"/>
                  <a:gd name="connsiteY4" fmla="*/ 954718 h 1969772"/>
                  <a:gd name="connsiteX0" fmla="*/ 368682 w 680257"/>
                  <a:gd name="connsiteY0" fmla="*/ 954718 h 1969772"/>
                  <a:gd name="connsiteX1" fmla="*/ 4486 w 680257"/>
                  <a:gd name="connsiteY1" fmla="*/ 46 h 1969772"/>
                  <a:gd name="connsiteX2" fmla="*/ 680257 w 680257"/>
                  <a:gd name="connsiteY2" fmla="*/ 984888 h 1969772"/>
                  <a:gd name="connsiteX3" fmla="*/ 4486 w 680257"/>
                  <a:gd name="connsiteY3" fmla="*/ 1969730 h 1969772"/>
                  <a:gd name="connsiteX4" fmla="*/ 368682 w 680257"/>
                  <a:gd name="connsiteY4" fmla="*/ 954718 h 1969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0257" h="1969772">
                    <a:moveTo>
                      <a:pt x="368682" y="954718"/>
                    </a:moveTo>
                    <a:cubicBezTo>
                      <a:pt x="368682" y="410805"/>
                      <a:pt x="-47443" y="-4982"/>
                      <a:pt x="4486" y="46"/>
                    </a:cubicBezTo>
                    <a:cubicBezTo>
                      <a:pt x="56415" y="5074"/>
                      <a:pt x="680257" y="440975"/>
                      <a:pt x="680257" y="984888"/>
                    </a:cubicBezTo>
                    <a:cubicBezTo>
                      <a:pt x="680257" y="1528801"/>
                      <a:pt x="56415" y="1974758"/>
                      <a:pt x="4486" y="1969730"/>
                    </a:cubicBezTo>
                    <a:cubicBezTo>
                      <a:pt x="-47443" y="1964702"/>
                      <a:pt x="368682" y="1498631"/>
                      <a:pt x="368682" y="9547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" name="Freeform 53"/>
              <p:cNvSpPr/>
              <p:nvPr/>
            </p:nvSpPr>
            <p:spPr>
              <a:xfrm rot="244390">
                <a:off x="3894475" y="3743278"/>
                <a:ext cx="1672993" cy="2069422"/>
              </a:xfrm>
              <a:custGeom>
                <a:avLst/>
                <a:gdLst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505838 w 1536970"/>
                  <a:gd name="connsiteY2" fmla="*/ 525294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759316 w 1536970"/>
                  <a:gd name="connsiteY4" fmla="*/ 1303101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759522 w 1536970"/>
                  <a:gd name="connsiteY2" fmla="*/ 456492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71806 h 2000606"/>
                  <a:gd name="connsiteX1" fmla="*/ 1331346 w 1536970"/>
                  <a:gd name="connsiteY1" fmla="*/ 0 h 2000606"/>
                  <a:gd name="connsiteX2" fmla="*/ 759522 w 1536970"/>
                  <a:gd name="connsiteY2" fmla="*/ 482383 h 2000606"/>
                  <a:gd name="connsiteX3" fmla="*/ 1536970 w 1536970"/>
                  <a:gd name="connsiteY3" fmla="*/ 619278 h 2000606"/>
                  <a:gd name="connsiteX4" fmla="*/ 944699 w 1536970"/>
                  <a:gd name="connsiteY4" fmla="*/ 1309334 h 2000606"/>
                  <a:gd name="connsiteX5" fmla="*/ 1400783 w 1536970"/>
                  <a:gd name="connsiteY5" fmla="*/ 1737959 h 2000606"/>
                  <a:gd name="connsiteX6" fmla="*/ 0 w 1536970"/>
                  <a:gd name="connsiteY6" fmla="*/ 2000606 h 2000606"/>
                  <a:gd name="connsiteX0" fmla="*/ 29183 w 1673946"/>
                  <a:gd name="connsiteY0" fmla="*/ 171806 h 2000606"/>
                  <a:gd name="connsiteX1" fmla="*/ 1331346 w 1673946"/>
                  <a:gd name="connsiteY1" fmla="*/ 0 h 2000606"/>
                  <a:gd name="connsiteX2" fmla="*/ 759522 w 1673946"/>
                  <a:gd name="connsiteY2" fmla="*/ 482383 h 2000606"/>
                  <a:gd name="connsiteX3" fmla="*/ 1673946 w 1673946"/>
                  <a:gd name="connsiteY3" fmla="*/ 481352 h 2000606"/>
                  <a:gd name="connsiteX4" fmla="*/ 944699 w 1673946"/>
                  <a:gd name="connsiteY4" fmla="*/ 1309334 h 2000606"/>
                  <a:gd name="connsiteX5" fmla="*/ 1400783 w 1673946"/>
                  <a:gd name="connsiteY5" fmla="*/ 1737959 h 2000606"/>
                  <a:gd name="connsiteX6" fmla="*/ 0 w 1673946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400783 w 1678044"/>
                  <a:gd name="connsiteY5" fmla="*/ 1737959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97289 w 1678044"/>
                  <a:gd name="connsiteY5" fmla="*/ 1826894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68755 w 1678044"/>
                  <a:gd name="connsiteY5" fmla="*/ 1976749 h 2000606"/>
                  <a:gd name="connsiteX6" fmla="*/ 0 w 1678044"/>
                  <a:gd name="connsiteY6" fmla="*/ 2000606 h 2000606"/>
                  <a:gd name="connsiteX0" fmla="*/ 29183 w 1678044"/>
                  <a:gd name="connsiteY0" fmla="*/ 242559 h 2071359"/>
                  <a:gd name="connsiteX1" fmla="*/ 1218746 w 1678044"/>
                  <a:gd name="connsiteY1" fmla="*/ 0 h 2071359"/>
                  <a:gd name="connsiteX2" fmla="*/ 759522 w 1678044"/>
                  <a:gd name="connsiteY2" fmla="*/ 553136 h 2071359"/>
                  <a:gd name="connsiteX3" fmla="*/ 1678044 w 1678044"/>
                  <a:gd name="connsiteY3" fmla="*/ 886840 h 2071359"/>
                  <a:gd name="connsiteX4" fmla="*/ 944699 w 1678044"/>
                  <a:gd name="connsiteY4" fmla="*/ 1380087 h 2071359"/>
                  <a:gd name="connsiteX5" fmla="*/ 1368755 w 1678044"/>
                  <a:gd name="connsiteY5" fmla="*/ 2047502 h 2071359"/>
                  <a:gd name="connsiteX6" fmla="*/ 0 w 1678044"/>
                  <a:gd name="connsiteY6" fmla="*/ 2071359 h 2071359"/>
                  <a:gd name="connsiteX0" fmla="*/ 29183 w 1678044"/>
                  <a:gd name="connsiteY0" fmla="*/ 262167 h 2090967"/>
                  <a:gd name="connsiteX1" fmla="*/ 1217360 w 1678044"/>
                  <a:gd name="connsiteY1" fmla="*/ 0 h 2090967"/>
                  <a:gd name="connsiteX2" fmla="*/ 759522 w 1678044"/>
                  <a:gd name="connsiteY2" fmla="*/ 572744 h 2090967"/>
                  <a:gd name="connsiteX3" fmla="*/ 1678044 w 1678044"/>
                  <a:gd name="connsiteY3" fmla="*/ 906448 h 2090967"/>
                  <a:gd name="connsiteX4" fmla="*/ 944699 w 1678044"/>
                  <a:gd name="connsiteY4" fmla="*/ 1399695 h 2090967"/>
                  <a:gd name="connsiteX5" fmla="*/ 1368755 w 1678044"/>
                  <a:gd name="connsiteY5" fmla="*/ 2067110 h 2090967"/>
                  <a:gd name="connsiteX6" fmla="*/ 0 w 1678044"/>
                  <a:gd name="connsiteY6" fmla="*/ 2090967 h 2090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8044" h="2090967">
                    <a:moveTo>
                      <a:pt x="29183" y="262167"/>
                    </a:moveTo>
                    <a:lnTo>
                      <a:pt x="1217360" y="0"/>
                    </a:lnTo>
                    <a:lnTo>
                      <a:pt x="759522" y="572744"/>
                    </a:lnTo>
                    <a:lnTo>
                      <a:pt x="1678044" y="906448"/>
                    </a:lnTo>
                    <a:lnTo>
                      <a:pt x="944699" y="1399695"/>
                    </a:lnTo>
                    <a:lnTo>
                      <a:pt x="1368755" y="2067110"/>
                    </a:lnTo>
                    <a:lnTo>
                      <a:pt x="0" y="2090967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sp>
          <p:nvSpPr>
            <p:cNvPr id="55" name="Oval 54"/>
            <p:cNvSpPr/>
            <p:nvPr/>
          </p:nvSpPr>
          <p:spPr>
            <a:xfrm>
              <a:off x="834962" y="3632594"/>
              <a:ext cx="3912140" cy="239556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6C09A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blipFill>
                  <a:blip r:embed="rId6"/>
                  <a:stretch>
                    <a:fillRect b="-1449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6735073" y="4981697"/>
            <a:ext cx="579367" cy="424668"/>
            <a:chOff x="6659432" y="4714997"/>
            <a:chExt cx="579367" cy="424668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blipFill>
                  <a:blip r:embed="rId7"/>
                  <a:stretch>
                    <a:fillRect b="-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79" idx="5"/>
          </p:cNvCxnSpPr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/>
          <p:cNvCxnSpPr>
            <a:cxnSpLocks/>
            <a:stCxn id="47" idx="1"/>
            <a:endCxn id="79" idx="0"/>
          </p:cNvCxnSpPr>
          <p:nvPr/>
        </p:nvCxnSpPr>
        <p:spPr bwMode="auto">
          <a:xfrm>
            <a:off x="3404486" y="3673983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/>
              <p:cNvSpPr/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  <a:blipFill>
                <a:blip r:embed="rId1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ctangle 107"/>
              <p:cNvSpPr/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  <a:blipFill>
                <a:blip r:embed="rId1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463120" y="2549820"/>
            <a:ext cx="1695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Corollary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6236822" y="4207034"/>
            <a:ext cx="362184" cy="447607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 bwMode="auto">
          <a:xfrm>
            <a:off x="6585863" y="4165182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600149" y="4020956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149" y="4020956"/>
                <a:ext cx="828753" cy="369332"/>
              </a:xfrm>
              <a:prstGeom prst="rect">
                <a:avLst/>
              </a:prstGeom>
              <a:blipFill>
                <a:blip r:embed="rId16"/>
                <a:stretch>
                  <a:fillRect l="-13235" t="-26667" r="-21324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 flipV="1">
            <a:off x="6620967" y="3700046"/>
            <a:ext cx="51901" cy="463725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 bwMode="auto">
          <a:xfrm>
            <a:off x="6653108" y="3654947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818502" y="369333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502" y="3693339"/>
                <a:ext cx="828753" cy="369332"/>
              </a:xfrm>
              <a:prstGeom prst="rect">
                <a:avLst/>
              </a:prstGeom>
              <a:blipFill>
                <a:blip r:embed="rId17"/>
                <a:stretch>
                  <a:fillRect l="-13333" t="-26667" r="-22222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928391" y="2536859"/>
                <a:ext cx="63583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dirty="0" smtClean="0"/>
                  <a:t>Frames </a:t>
                </a:r>
                <a:r>
                  <a:rPr lang="en-US" sz="2800" dirty="0" smtClean="0"/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/>
                  <a:t>-PDR are </a:t>
                </a:r>
                <a:r>
                  <a:rPr lang="en-US" sz="2800" b="1" dirty="0" smtClean="0"/>
                  <a:t>Kleene iterations</a:t>
                </a:r>
                <a:endParaRPr lang="en-US" sz="28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391" y="2536859"/>
                <a:ext cx="6358359" cy="523220"/>
              </a:xfrm>
              <a:prstGeom prst="rect">
                <a:avLst/>
              </a:prstGeom>
              <a:blipFill>
                <a:blip r:embed="rId22"/>
                <a:stretch>
                  <a:fillRect l="-1918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  <a:blipFill>
                <a:blip r:embed="rId2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blipFill>
                <a:blip r:embed="rId24"/>
                <a:stretch>
                  <a:fillRect l="-13235" t="-24590" r="-21324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6545218" y="4006870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218" y="4006870"/>
                <a:ext cx="743204" cy="428580"/>
              </a:xfrm>
              <a:prstGeom prst="rect">
                <a:avLst/>
              </a:prstGeom>
              <a:blipFill>
                <a:blip r:embed="rId25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6549258" y="3286603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58" y="3286603"/>
                <a:ext cx="743204" cy="428580"/>
              </a:xfrm>
              <a:prstGeom prst="rect">
                <a:avLst/>
              </a:prstGeom>
              <a:blipFill>
                <a:blip r:embed="rId26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81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81891"/>
              </a:xfrm>
              <a:prstGeom prst="rect">
                <a:avLst/>
              </a:prstGeom>
              <a:blipFill>
                <a:blip r:embed="rId27"/>
                <a:stretch>
                  <a:fillRect l="-145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1389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8" grpId="0"/>
      <p:bldP spid="37" grpId="0" animBg="1"/>
      <p:bldP spid="40" grpId="0"/>
      <p:bldP spid="58" grpId="0"/>
      <p:bldP spid="7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683842" y="3473928"/>
            <a:ext cx="3516668" cy="2087027"/>
            <a:chOff x="603998" y="3175718"/>
            <a:chExt cx="5511997" cy="3197559"/>
          </a:xfrm>
        </p:grpSpPr>
        <p:sp>
          <p:nvSpPr>
            <p:cNvPr id="46" name="Oval 45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solidFill>
              <a:srgbClr val="DEC8EE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868314" y="3175718"/>
              <a:ext cx="289546" cy="613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4020939" y="3743278"/>
              <a:ext cx="1976151" cy="2091322"/>
              <a:chOff x="3894475" y="3743278"/>
              <a:chExt cx="1976151" cy="2091322"/>
            </a:xfrm>
            <a:solidFill>
              <a:srgbClr val="A9D18E"/>
            </a:solidFill>
          </p:grpSpPr>
          <p:sp>
            <p:nvSpPr>
              <p:cNvPr id="53" name="Oval 27"/>
              <p:cNvSpPr/>
              <p:nvPr/>
            </p:nvSpPr>
            <p:spPr>
              <a:xfrm>
                <a:off x="5155340" y="3780845"/>
                <a:ext cx="715286" cy="2053755"/>
              </a:xfrm>
              <a:custGeom>
                <a:avLst/>
                <a:gdLst>
                  <a:gd name="connsiteX0" fmla="*/ 0 w 1351541"/>
                  <a:gd name="connsiteY0" fmla="*/ 984842 h 1969684"/>
                  <a:gd name="connsiteX1" fmla="*/ 675771 w 1351541"/>
                  <a:gd name="connsiteY1" fmla="*/ 0 h 1969684"/>
                  <a:gd name="connsiteX2" fmla="*/ 1351542 w 1351541"/>
                  <a:gd name="connsiteY2" fmla="*/ 984842 h 1969684"/>
                  <a:gd name="connsiteX3" fmla="*/ 675771 w 1351541"/>
                  <a:gd name="connsiteY3" fmla="*/ 1969684 h 1969684"/>
                  <a:gd name="connsiteX4" fmla="*/ 0 w 1351541"/>
                  <a:gd name="connsiteY4" fmla="*/ 984842 h 1969684"/>
                  <a:gd name="connsiteX0" fmla="*/ 512020 w 676787"/>
                  <a:gd name="connsiteY0" fmla="*/ 936324 h 1969912"/>
                  <a:gd name="connsiteX1" fmla="*/ 1016 w 676787"/>
                  <a:gd name="connsiteY1" fmla="*/ 120 h 1969912"/>
                  <a:gd name="connsiteX2" fmla="*/ 676787 w 676787"/>
                  <a:gd name="connsiteY2" fmla="*/ 984962 h 1969912"/>
                  <a:gd name="connsiteX3" fmla="*/ 1016 w 676787"/>
                  <a:gd name="connsiteY3" fmla="*/ 1969804 h 1969912"/>
                  <a:gd name="connsiteX4" fmla="*/ 512020 w 676787"/>
                  <a:gd name="connsiteY4" fmla="*/ 936324 h 1969912"/>
                  <a:gd name="connsiteX0" fmla="*/ 223292 w 689067"/>
                  <a:gd name="connsiteY0" fmla="*/ 954718 h 1969772"/>
                  <a:gd name="connsiteX1" fmla="*/ 13296 w 689067"/>
                  <a:gd name="connsiteY1" fmla="*/ 46 h 1969772"/>
                  <a:gd name="connsiteX2" fmla="*/ 689067 w 689067"/>
                  <a:gd name="connsiteY2" fmla="*/ 984888 h 1969772"/>
                  <a:gd name="connsiteX3" fmla="*/ 13296 w 689067"/>
                  <a:gd name="connsiteY3" fmla="*/ 1969730 h 1969772"/>
                  <a:gd name="connsiteX4" fmla="*/ 223292 w 689067"/>
                  <a:gd name="connsiteY4" fmla="*/ 954718 h 1969772"/>
                  <a:gd name="connsiteX0" fmla="*/ 368682 w 680257"/>
                  <a:gd name="connsiteY0" fmla="*/ 954718 h 1969772"/>
                  <a:gd name="connsiteX1" fmla="*/ 4486 w 680257"/>
                  <a:gd name="connsiteY1" fmla="*/ 46 h 1969772"/>
                  <a:gd name="connsiteX2" fmla="*/ 680257 w 680257"/>
                  <a:gd name="connsiteY2" fmla="*/ 984888 h 1969772"/>
                  <a:gd name="connsiteX3" fmla="*/ 4486 w 680257"/>
                  <a:gd name="connsiteY3" fmla="*/ 1969730 h 1969772"/>
                  <a:gd name="connsiteX4" fmla="*/ 368682 w 680257"/>
                  <a:gd name="connsiteY4" fmla="*/ 954718 h 1969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0257" h="1969772">
                    <a:moveTo>
                      <a:pt x="368682" y="954718"/>
                    </a:moveTo>
                    <a:cubicBezTo>
                      <a:pt x="368682" y="410805"/>
                      <a:pt x="-47443" y="-4982"/>
                      <a:pt x="4486" y="46"/>
                    </a:cubicBezTo>
                    <a:cubicBezTo>
                      <a:pt x="56415" y="5074"/>
                      <a:pt x="680257" y="440975"/>
                      <a:pt x="680257" y="984888"/>
                    </a:cubicBezTo>
                    <a:cubicBezTo>
                      <a:pt x="680257" y="1528801"/>
                      <a:pt x="56415" y="1974758"/>
                      <a:pt x="4486" y="1969730"/>
                    </a:cubicBezTo>
                    <a:cubicBezTo>
                      <a:pt x="-47443" y="1964702"/>
                      <a:pt x="368682" y="1498631"/>
                      <a:pt x="368682" y="9547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" name="Freeform 53"/>
              <p:cNvSpPr/>
              <p:nvPr/>
            </p:nvSpPr>
            <p:spPr>
              <a:xfrm rot="244390">
                <a:off x="3894475" y="3743278"/>
                <a:ext cx="1672993" cy="2069422"/>
              </a:xfrm>
              <a:custGeom>
                <a:avLst/>
                <a:gdLst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505838 w 1536970"/>
                  <a:gd name="connsiteY2" fmla="*/ 525294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759316 w 1536970"/>
                  <a:gd name="connsiteY4" fmla="*/ 1303101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759522 w 1536970"/>
                  <a:gd name="connsiteY2" fmla="*/ 456492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71806 h 2000606"/>
                  <a:gd name="connsiteX1" fmla="*/ 1331346 w 1536970"/>
                  <a:gd name="connsiteY1" fmla="*/ 0 h 2000606"/>
                  <a:gd name="connsiteX2" fmla="*/ 759522 w 1536970"/>
                  <a:gd name="connsiteY2" fmla="*/ 482383 h 2000606"/>
                  <a:gd name="connsiteX3" fmla="*/ 1536970 w 1536970"/>
                  <a:gd name="connsiteY3" fmla="*/ 619278 h 2000606"/>
                  <a:gd name="connsiteX4" fmla="*/ 944699 w 1536970"/>
                  <a:gd name="connsiteY4" fmla="*/ 1309334 h 2000606"/>
                  <a:gd name="connsiteX5" fmla="*/ 1400783 w 1536970"/>
                  <a:gd name="connsiteY5" fmla="*/ 1737959 h 2000606"/>
                  <a:gd name="connsiteX6" fmla="*/ 0 w 1536970"/>
                  <a:gd name="connsiteY6" fmla="*/ 2000606 h 2000606"/>
                  <a:gd name="connsiteX0" fmla="*/ 29183 w 1673946"/>
                  <a:gd name="connsiteY0" fmla="*/ 171806 h 2000606"/>
                  <a:gd name="connsiteX1" fmla="*/ 1331346 w 1673946"/>
                  <a:gd name="connsiteY1" fmla="*/ 0 h 2000606"/>
                  <a:gd name="connsiteX2" fmla="*/ 759522 w 1673946"/>
                  <a:gd name="connsiteY2" fmla="*/ 482383 h 2000606"/>
                  <a:gd name="connsiteX3" fmla="*/ 1673946 w 1673946"/>
                  <a:gd name="connsiteY3" fmla="*/ 481352 h 2000606"/>
                  <a:gd name="connsiteX4" fmla="*/ 944699 w 1673946"/>
                  <a:gd name="connsiteY4" fmla="*/ 1309334 h 2000606"/>
                  <a:gd name="connsiteX5" fmla="*/ 1400783 w 1673946"/>
                  <a:gd name="connsiteY5" fmla="*/ 1737959 h 2000606"/>
                  <a:gd name="connsiteX6" fmla="*/ 0 w 1673946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400783 w 1678044"/>
                  <a:gd name="connsiteY5" fmla="*/ 1737959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97289 w 1678044"/>
                  <a:gd name="connsiteY5" fmla="*/ 1826894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68755 w 1678044"/>
                  <a:gd name="connsiteY5" fmla="*/ 1976749 h 2000606"/>
                  <a:gd name="connsiteX6" fmla="*/ 0 w 1678044"/>
                  <a:gd name="connsiteY6" fmla="*/ 2000606 h 2000606"/>
                  <a:gd name="connsiteX0" fmla="*/ 29183 w 1678044"/>
                  <a:gd name="connsiteY0" fmla="*/ 242559 h 2071359"/>
                  <a:gd name="connsiteX1" fmla="*/ 1218746 w 1678044"/>
                  <a:gd name="connsiteY1" fmla="*/ 0 h 2071359"/>
                  <a:gd name="connsiteX2" fmla="*/ 759522 w 1678044"/>
                  <a:gd name="connsiteY2" fmla="*/ 553136 h 2071359"/>
                  <a:gd name="connsiteX3" fmla="*/ 1678044 w 1678044"/>
                  <a:gd name="connsiteY3" fmla="*/ 886840 h 2071359"/>
                  <a:gd name="connsiteX4" fmla="*/ 944699 w 1678044"/>
                  <a:gd name="connsiteY4" fmla="*/ 1380087 h 2071359"/>
                  <a:gd name="connsiteX5" fmla="*/ 1368755 w 1678044"/>
                  <a:gd name="connsiteY5" fmla="*/ 2047502 h 2071359"/>
                  <a:gd name="connsiteX6" fmla="*/ 0 w 1678044"/>
                  <a:gd name="connsiteY6" fmla="*/ 2071359 h 2071359"/>
                  <a:gd name="connsiteX0" fmla="*/ 29183 w 1678044"/>
                  <a:gd name="connsiteY0" fmla="*/ 262167 h 2090967"/>
                  <a:gd name="connsiteX1" fmla="*/ 1217360 w 1678044"/>
                  <a:gd name="connsiteY1" fmla="*/ 0 h 2090967"/>
                  <a:gd name="connsiteX2" fmla="*/ 759522 w 1678044"/>
                  <a:gd name="connsiteY2" fmla="*/ 572744 h 2090967"/>
                  <a:gd name="connsiteX3" fmla="*/ 1678044 w 1678044"/>
                  <a:gd name="connsiteY3" fmla="*/ 906448 h 2090967"/>
                  <a:gd name="connsiteX4" fmla="*/ 944699 w 1678044"/>
                  <a:gd name="connsiteY4" fmla="*/ 1399695 h 2090967"/>
                  <a:gd name="connsiteX5" fmla="*/ 1368755 w 1678044"/>
                  <a:gd name="connsiteY5" fmla="*/ 2067110 h 2090967"/>
                  <a:gd name="connsiteX6" fmla="*/ 0 w 1678044"/>
                  <a:gd name="connsiteY6" fmla="*/ 2090967 h 2090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8044" h="2090967">
                    <a:moveTo>
                      <a:pt x="29183" y="262167"/>
                    </a:moveTo>
                    <a:lnTo>
                      <a:pt x="1217360" y="0"/>
                    </a:lnTo>
                    <a:lnTo>
                      <a:pt x="759522" y="572744"/>
                    </a:lnTo>
                    <a:lnTo>
                      <a:pt x="1678044" y="906448"/>
                    </a:lnTo>
                    <a:lnTo>
                      <a:pt x="944699" y="1399695"/>
                    </a:lnTo>
                    <a:lnTo>
                      <a:pt x="1368755" y="2067110"/>
                    </a:lnTo>
                    <a:lnTo>
                      <a:pt x="0" y="2090967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sp>
          <p:nvSpPr>
            <p:cNvPr id="55" name="Oval 54"/>
            <p:cNvSpPr/>
            <p:nvPr/>
          </p:nvSpPr>
          <p:spPr>
            <a:xfrm>
              <a:off x="834962" y="3632594"/>
              <a:ext cx="3912140" cy="239556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6C09A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blipFill>
                  <a:blip r:embed="rId5"/>
                  <a:stretch>
                    <a:fillRect b="-1449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6735073" y="4981697"/>
            <a:ext cx="579367" cy="424668"/>
            <a:chOff x="6659432" y="4714997"/>
            <a:chExt cx="579367" cy="424668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blipFill>
                  <a:blip r:embed="rId6"/>
                  <a:stretch>
                    <a:fillRect b="-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79" idx="5"/>
          </p:cNvCxnSpPr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/>
          <p:cNvCxnSpPr>
            <a:cxnSpLocks/>
            <a:stCxn id="47" idx="1"/>
            <a:endCxn id="79" idx="0"/>
          </p:cNvCxnSpPr>
          <p:nvPr/>
        </p:nvCxnSpPr>
        <p:spPr bwMode="auto">
          <a:xfrm>
            <a:off x="3404486" y="3673983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/>
              <p:cNvSpPr/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  <a:blipFill>
                <a:blip r:embed="rId1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ctangle 107"/>
              <p:cNvSpPr/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  <a:blipFill>
                <a:blip r:embed="rId1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 flipV="1">
            <a:off x="6236822" y="4207034"/>
            <a:ext cx="362184" cy="447607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 bwMode="auto">
          <a:xfrm>
            <a:off x="6585863" y="4165182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600149" y="4020956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149" y="4020956"/>
                <a:ext cx="828753" cy="369332"/>
              </a:xfrm>
              <a:prstGeom prst="rect">
                <a:avLst/>
              </a:prstGeom>
              <a:blipFill>
                <a:blip r:embed="rId16"/>
                <a:stretch>
                  <a:fillRect l="-13235" t="-26667" r="-21324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 flipV="1">
            <a:off x="6620967" y="3700046"/>
            <a:ext cx="51901" cy="463725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 bwMode="auto">
          <a:xfrm>
            <a:off x="6653108" y="3654947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818502" y="369333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502" y="3693339"/>
                <a:ext cx="828753" cy="369332"/>
              </a:xfrm>
              <a:prstGeom prst="rect">
                <a:avLst/>
              </a:prstGeom>
              <a:blipFill>
                <a:blip r:embed="rId17"/>
                <a:stretch>
                  <a:fillRect l="-13333" t="-26667" r="-22222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69" y="1548839"/>
                <a:ext cx="492121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  <a:blipFill>
                <a:blip r:embed="rId2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blipFill>
                <a:blip r:embed="rId24"/>
                <a:stretch>
                  <a:fillRect l="-13235" t="-24590" r="-21324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6545218" y="4006870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218" y="4006870"/>
                <a:ext cx="743204" cy="428580"/>
              </a:xfrm>
              <a:prstGeom prst="rect">
                <a:avLst/>
              </a:prstGeom>
              <a:blipFill>
                <a:blip r:embed="rId25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6549258" y="3286603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58" y="3286603"/>
                <a:ext cx="743204" cy="428580"/>
              </a:xfrm>
              <a:prstGeom prst="rect">
                <a:avLst/>
              </a:prstGeom>
              <a:blipFill>
                <a:blip r:embed="rId26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81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81891"/>
              </a:xfrm>
              <a:prstGeom prst="rect">
                <a:avLst/>
              </a:prstGeom>
              <a:blipFill>
                <a:blip r:embed="rId27"/>
                <a:stretch>
                  <a:fillRect l="-145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764603" y="1659563"/>
            <a:ext cx="707393" cy="343787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885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650518"/>
                <a:ext cx="6527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683842" y="3473928"/>
            <a:ext cx="3516668" cy="2087027"/>
            <a:chOff x="603998" y="3175718"/>
            <a:chExt cx="5511997" cy="3197559"/>
          </a:xfrm>
        </p:grpSpPr>
        <p:sp>
          <p:nvSpPr>
            <p:cNvPr id="46" name="Oval 45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solidFill>
              <a:srgbClr val="DEC8EE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868314" y="3175718"/>
              <a:ext cx="289546" cy="613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4020939" y="3743278"/>
              <a:ext cx="1976151" cy="2091322"/>
              <a:chOff x="3894475" y="3743278"/>
              <a:chExt cx="1976151" cy="2091322"/>
            </a:xfrm>
            <a:solidFill>
              <a:srgbClr val="A9D18E"/>
            </a:solidFill>
          </p:grpSpPr>
          <p:sp>
            <p:nvSpPr>
              <p:cNvPr id="53" name="Oval 27"/>
              <p:cNvSpPr/>
              <p:nvPr/>
            </p:nvSpPr>
            <p:spPr>
              <a:xfrm>
                <a:off x="5155340" y="3780845"/>
                <a:ext cx="715286" cy="2053755"/>
              </a:xfrm>
              <a:custGeom>
                <a:avLst/>
                <a:gdLst>
                  <a:gd name="connsiteX0" fmla="*/ 0 w 1351541"/>
                  <a:gd name="connsiteY0" fmla="*/ 984842 h 1969684"/>
                  <a:gd name="connsiteX1" fmla="*/ 675771 w 1351541"/>
                  <a:gd name="connsiteY1" fmla="*/ 0 h 1969684"/>
                  <a:gd name="connsiteX2" fmla="*/ 1351542 w 1351541"/>
                  <a:gd name="connsiteY2" fmla="*/ 984842 h 1969684"/>
                  <a:gd name="connsiteX3" fmla="*/ 675771 w 1351541"/>
                  <a:gd name="connsiteY3" fmla="*/ 1969684 h 1969684"/>
                  <a:gd name="connsiteX4" fmla="*/ 0 w 1351541"/>
                  <a:gd name="connsiteY4" fmla="*/ 984842 h 1969684"/>
                  <a:gd name="connsiteX0" fmla="*/ 512020 w 676787"/>
                  <a:gd name="connsiteY0" fmla="*/ 936324 h 1969912"/>
                  <a:gd name="connsiteX1" fmla="*/ 1016 w 676787"/>
                  <a:gd name="connsiteY1" fmla="*/ 120 h 1969912"/>
                  <a:gd name="connsiteX2" fmla="*/ 676787 w 676787"/>
                  <a:gd name="connsiteY2" fmla="*/ 984962 h 1969912"/>
                  <a:gd name="connsiteX3" fmla="*/ 1016 w 676787"/>
                  <a:gd name="connsiteY3" fmla="*/ 1969804 h 1969912"/>
                  <a:gd name="connsiteX4" fmla="*/ 512020 w 676787"/>
                  <a:gd name="connsiteY4" fmla="*/ 936324 h 1969912"/>
                  <a:gd name="connsiteX0" fmla="*/ 223292 w 689067"/>
                  <a:gd name="connsiteY0" fmla="*/ 954718 h 1969772"/>
                  <a:gd name="connsiteX1" fmla="*/ 13296 w 689067"/>
                  <a:gd name="connsiteY1" fmla="*/ 46 h 1969772"/>
                  <a:gd name="connsiteX2" fmla="*/ 689067 w 689067"/>
                  <a:gd name="connsiteY2" fmla="*/ 984888 h 1969772"/>
                  <a:gd name="connsiteX3" fmla="*/ 13296 w 689067"/>
                  <a:gd name="connsiteY3" fmla="*/ 1969730 h 1969772"/>
                  <a:gd name="connsiteX4" fmla="*/ 223292 w 689067"/>
                  <a:gd name="connsiteY4" fmla="*/ 954718 h 1969772"/>
                  <a:gd name="connsiteX0" fmla="*/ 368682 w 680257"/>
                  <a:gd name="connsiteY0" fmla="*/ 954718 h 1969772"/>
                  <a:gd name="connsiteX1" fmla="*/ 4486 w 680257"/>
                  <a:gd name="connsiteY1" fmla="*/ 46 h 1969772"/>
                  <a:gd name="connsiteX2" fmla="*/ 680257 w 680257"/>
                  <a:gd name="connsiteY2" fmla="*/ 984888 h 1969772"/>
                  <a:gd name="connsiteX3" fmla="*/ 4486 w 680257"/>
                  <a:gd name="connsiteY3" fmla="*/ 1969730 h 1969772"/>
                  <a:gd name="connsiteX4" fmla="*/ 368682 w 680257"/>
                  <a:gd name="connsiteY4" fmla="*/ 954718 h 1969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0257" h="1969772">
                    <a:moveTo>
                      <a:pt x="368682" y="954718"/>
                    </a:moveTo>
                    <a:cubicBezTo>
                      <a:pt x="368682" y="410805"/>
                      <a:pt x="-47443" y="-4982"/>
                      <a:pt x="4486" y="46"/>
                    </a:cubicBezTo>
                    <a:cubicBezTo>
                      <a:pt x="56415" y="5074"/>
                      <a:pt x="680257" y="440975"/>
                      <a:pt x="680257" y="984888"/>
                    </a:cubicBezTo>
                    <a:cubicBezTo>
                      <a:pt x="680257" y="1528801"/>
                      <a:pt x="56415" y="1974758"/>
                      <a:pt x="4486" y="1969730"/>
                    </a:cubicBezTo>
                    <a:cubicBezTo>
                      <a:pt x="-47443" y="1964702"/>
                      <a:pt x="368682" y="1498631"/>
                      <a:pt x="368682" y="9547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" name="Freeform 53"/>
              <p:cNvSpPr/>
              <p:nvPr/>
            </p:nvSpPr>
            <p:spPr>
              <a:xfrm rot="244390">
                <a:off x="3894475" y="3743278"/>
                <a:ext cx="1672993" cy="2069422"/>
              </a:xfrm>
              <a:custGeom>
                <a:avLst/>
                <a:gdLst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505838 w 1536970"/>
                  <a:gd name="connsiteY2" fmla="*/ 525294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759316 w 1536970"/>
                  <a:gd name="connsiteY4" fmla="*/ 1303101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759522 w 1536970"/>
                  <a:gd name="connsiteY2" fmla="*/ 456492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71806 h 2000606"/>
                  <a:gd name="connsiteX1" fmla="*/ 1331346 w 1536970"/>
                  <a:gd name="connsiteY1" fmla="*/ 0 h 2000606"/>
                  <a:gd name="connsiteX2" fmla="*/ 759522 w 1536970"/>
                  <a:gd name="connsiteY2" fmla="*/ 482383 h 2000606"/>
                  <a:gd name="connsiteX3" fmla="*/ 1536970 w 1536970"/>
                  <a:gd name="connsiteY3" fmla="*/ 619278 h 2000606"/>
                  <a:gd name="connsiteX4" fmla="*/ 944699 w 1536970"/>
                  <a:gd name="connsiteY4" fmla="*/ 1309334 h 2000606"/>
                  <a:gd name="connsiteX5" fmla="*/ 1400783 w 1536970"/>
                  <a:gd name="connsiteY5" fmla="*/ 1737959 h 2000606"/>
                  <a:gd name="connsiteX6" fmla="*/ 0 w 1536970"/>
                  <a:gd name="connsiteY6" fmla="*/ 2000606 h 2000606"/>
                  <a:gd name="connsiteX0" fmla="*/ 29183 w 1673946"/>
                  <a:gd name="connsiteY0" fmla="*/ 171806 h 2000606"/>
                  <a:gd name="connsiteX1" fmla="*/ 1331346 w 1673946"/>
                  <a:gd name="connsiteY1" fmla="*/ 0 h 2000606"/>
                  <a:gd name="connsiteX2" fmla="*/ 759522 w 1673946"/>
                  <a:gd name="connsiteY2" fmla="*/ 482383 h 2000606"/>
                  <a:gd name="connsiteX3" fmla="*/ 1673946 w 1673946"/>
                  <a:gd name="connsiteY3" fmla="*/ 481352 h 2000606"/>
                  <a:gd name="connsiteX4" fmla="*/ 944699 w 1673946"/>
                  <a:gd name="connsiteY4" fmla="*/ 1309334 h 2000606"/>
                  <a:gd name="connsiteX5" fmla="*/ 1400783 w 1673946"/>
                  <a:gd name="connsiteY5" fmla="*/ 1737959 h 2000606"/>
                  <a:gd name="connsiteX6" fmla="*/ 0 w 1673946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400783 w 1678044"/>
                  <a:gd name="connsiteY5" fmla="*/ 1737959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97289 w 1678044"/>
                  <a:gd name="connsiteY5" fmla="*/ 1826894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68755 w 1678044"/>
                  <a:gd name="connsiteY5" fmla="*/ 1976749 h 2000606"/>
                  <a:gd name="connsiteX6" fmla="*/ 0 w 1678044"/>
                  <a:gd name="connsiteY6" fmla="*/ 2000606 h 2000606"/>
                  <a:gd name="connsiteX0" fmla="*/ 29183 w 1678044"/>
                  <a:gd name="connsiteY0" fmla="*/ 242559 h 2071359"/>
                  <a:gd name="connsiteX1" fmla="*/ 1218746 w 1678044"/>
                  <a:gd name="connsiteY1" fmla="*/ 0 h 2071359"/>
                  <a:gd name="connsiteX2" fmla="*/ 759522 w 1678044"/>
                  <a:gd name="connsiteY2" fmla="*/ 553136 h 2071359"/>
                  <a:gd name="connsiteX3" fmla="*/ 1678044 w 1678044"/>
                  <a:gd name="connsiteY3" fmla="*/ 886840 h 2071359"/>
                  <a:gd name="connsiteX4" fmla="*/ 944699 w 1678044"/>
                  <a:gd name="connsiteY4" fmla="*/ 1380087 h 2071359"/>
                  <a:gd name="connsiteX5" fmla="*/ 1368755 w 1678044"/>
                  <a:gd name="connsiteY5" fmla="*/ 2047502 h 2071359"/>
                  <a:gd name="connsiteX6" fmla="*/ 0 w 1678044"/>
                  <a:gd name="connsiteY6" fmla="*/ 2071359 h 2071359"/>
                  <a:gd name="connsiteX0" fmla="*/ 29183 w 1678044"/>
                  <a:gd name="connsiteY0" fmla="*/ 262167 h 2090967"/>
                  <a:gd name="connsiteX1" fmla="*/ 1217360 w 1678044"/>
                  <a:gd name="connsiteY1" fmla="*/ 0 h 2090967"/>
                  <a:gd name="connsiteX2" fmla="*/ 759522 w 1678044"/>
                  <a:gd name="connsiteY2" fmla="*/ 572744 h 2090967"/>
                  <a:gd name="connsiteX3" fmla="*/ 1678044 w 1678044"/>
                  <a:gd name="connsiteY3" fmla="*/ 906448 h 2090967"/>
                  <a:gd name="connsiteX4" fmla="*/ 944699 w 1678044"/>
                  <a:gd name="connsiteY4" fmla="*/ 1399695 h 2090967"/>
                  <a:gd name="connsiteX5" fmla="*/ 1368755 w 1678044"/>
                  <a:gd name="connsiteY5" fmla="*/ 2067110 h 2090967"/>
                  <a:gd name="connsiteX6" fmla="*/ 0 w 1678044"/>
                  <a:gd name="connsiteY6" fmla="*/ 2090967 h 2090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8044" h="2090967">
                    <a:moveTo>
                      <a:pt x="29183" y="262167"/>
                    </a:moveTo>
                    <a:lnTo>
                      <a:pt x="1217360" y="0"/>
                    </a:lnTo>
                    <a:lnTo>
                      <a:pt x="759522" y="572744"/>
                    </a:lnTo>
                    <a:lnTo>
                      <a:pt x="1678044" y="906448"/>
                    </a:lnTo>
                    <a:lnTo>
                      <a:pt x="944699" y="1399695"/>
                    </a:lnTo>
                    <a:lnTo>
                      <a:pt x="1368755" y="2067110"/>
                    </a:lnTo>
                    <a:lnTo>
                      <a:pt x="0" y="2090967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sp>
          <p:nvSpPr>
            <p:cNvPr id="55" name="Oval 54"/>
            <p:cNvSpPr/>
            <p:nvPr/>
          </p:nvSpPr>
          <p:spPr>
            <a:xfrm>
              <a:off x="834962" y="3632594"/>
              <a:ext cx="3912140" cy="239556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6C09A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blipFill>
                  <a:blip r:embed="rId5"/>
                  <a:stretch>
                    <a:fillRect b="-1449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Rectangle 62"/>
          <p:cNvSpPr/>
          <p:nvPr/>
        </p:nvSpPr>
        <p:spPr bwMode="auto">
          <a:xfrm>
            <a:off x="447674" y="3114675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Diamond 63"/>
          <p:cNvSpPr/>
          <p:nvPr/>
        </p:nvSpPr>
        <p:spPr>
          <a:xfrm>
            <a:off x="5612277" y="2996396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66" name="Straight Arrow Connector 65"/>
          <p:cNvCxnSpPr>
            <a:stCxn id="68" idx="2"/>
            <a:endCxn id="55" idx="4"/>
          </p:cNvCxnSpPr>
          <p:nvPr/>
        </p:nvCxnSpPr>
        <p:spPr bwMode="auto">
          <a:xfrm flipH="1">
            <a:off x="2079176" y="5211406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6735073" y="4981697"/>
            <a:ext cx="579367" cy="424668"/>
            <a:chOff x="6659432" y="4714997"/>
            <a:chExt cx="579367" cy="424668"/>
          </a:xfrm>
        </p:grpSpPr>
        <p:sp>
          <p:nvSpPr>
            <p:cNvPr id="68" name="Oval 67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blipFill>
                  <a:blip r:embed="rId6"/>
                  <a:stretch>
                    <a:fillRect b="-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221370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150569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>
            <a:cxnSpLocks/>
            <a:endCxn id="79" idx="3"/>
          </p:cNvCxnSpPr>
          <p:nvPr/>
        </p:nvCxnSpPr>
        <p:spPr bwMode="auto">
          <a:xfrm>
            <a:off x="3317369" y="4093921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79" idx="5"/>
          </p:cNvCxnSpPr>
          <p:nvPr/>
        </p:nvCxnSpPr>
        <p:spPr>
          <a:xfrm flipH="1" flipV="1">
            <a:off x="6250764" y="4703878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309648"/>
                <a:ext cx="492122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/>
          <p:cNvCxnSpPr>
            <a:cxnSpLocks/>
            <a:stCxn id="47" idx="1"/>
            <a:endCxn id="79" idx="0"/>
          </p:cNvCxnSpPr>
          <p:nvPr/>
        </p:nvCxnSpPr>
        <p:spPr bwMode="auto">
          <a:xfrm>
            <a:off x="3404486" y="3673983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650744"/>
                <a:ext cx="46519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/>
              <p:cNvSpPr/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113" y="3282398"/>
                <a:ext cx="743204" cy="428580"/>
              </a:xfrm>
              <a:prstGeom prst="rect">
                <a:avLst/>
              </a:prstGeom>
              <a:blipFill>
                <a:blip r:embed="rId1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ectangle 107"/>
              <p:cNvSpPr/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890" y="3568321"/>
                <a:ext cx="583626" cy="428580"/>
              </a:xfrm>
              <a:prstGeom prst="rect">
                <a:avLst/>
              </a:prstGeom>
              <a:blipFill>
                <a:blip r:embed="rId1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 flipV="1">
            <a:off x="6236822" y="4207034"/>
            <a:ext cx="362184" cy="447607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 bwMode="auto">
          <a:xfrm>
            <a:off x="6585863" y="4165182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600149" y="4020956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149" y="4020956"/>
                <a:ext cx="828753" cy="369332"/>
              </a:xfrm>
              <a:prstGeom prst="rect">
                <a:avLst/>
              </a:prstGeom>
              <a:blipFill>
                <a:blip r:embed="rId16"/>
                <a:stretch>
                  <a:fillRect l="-13235" t="-26667" r="-21324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 flipV="1">
            <a:off x="6620967" y="3700046"/>
            <a:ext cx="51901" cy="463725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 bwMode="auto">
          <a:xfrm>
            <a:off x="6653108" y="3654947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818502" y="369333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502" y="3693339"/>
                <a:ext cx="828753" cy="369332"/>
              </a:xfrm>
              <a:prstGeom prst="rect">
                <a:avLst/>
              </a:prstGeom>
              <a:blipFill>
                <a:blip r:embed="rId17"/>
                <a:stretch>
                  <a:fillRect l="-13333" t="-26667" r="-22222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27" y="4355027"/>
                <a:ext cx="743204" cy="428580"/>
              </a:xfrm>
              <a:prstGeom prst="rect">
                <a:avLst/>
              </a:prstGeom>
              <a:blipFill>
                <a:blip r:embed="rId2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770" y="4688649"/>
                <a:ext cx="828753" cy="369332"/>
              </a:xfrm>
              <a:prstGeom prst="rect">
                <a:avLst/>
              </a:prstGeom>
              <a:blipFill>
                <a:blip r:embed="rId24"/>
                <a:stretch>
                  <a:fillRect l="-13235" t="-24590" r="-21324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6545218" y="4006870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218" y="4006870"/>
                <a:ext cx="743204" cy="428580"/>
              </a:xfrm>
              <a:prstGeom prst="rect">
                <a:avLst/>
              </a:prstGeom>
              <a:blipFill>
                <a:blip r:embed="rId25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6549258" y="3286603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58" y="3286603"/>
                <a:ext cx="743204" cy="428580"/>
              </a:xfrm>
              <a:prstGeom prst="rect">
                <a:avLst/>
              </a:prstGeom>
              <a:blipFill>
                <a:blip r:embed="rId26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 bwMode="auto">
          <a:xfrm>
            <a:off x="6203935" y="4656053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7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9786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4256358" cy="1005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⋀</m:t>
                          </m:r>
                        </m:e>
                        <m:lim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lim>
                      </m:limLow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solidFill>
                    <a:prstClr val="black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4256358" cy="100559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>
          <a:xfrm>
            <a:off x="227466" y="3666494"/>
            <a:ext cx="5221194" cy="3000413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491782" y="3485856"/>
                <a:ext cx="816136" cy="491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82" y="3485856"/>
                <a:ext cx="816136" cy="49109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61"/>
          <p:cNvGrpSpPr/>
          <p:nvPr/>
        </p:nvGrpSpPr>
        <p:grpSpPr>
          <a:xfrm>
            <a:off x="6345762" y="3811078"/>
            <a:ext cx="2278774" cy="2177354"/>
            <a:chOff x="6528564" y="3582479"/>
            <a:chExt cx="2278774" cy="2177354"/>
          </a:xfrm>
        </p:grpSpPr>
        <p:sp>
          <p:nvSpPr>
            <p:cNvPr id="63" name="Oval 62"/>
            <p:cNvSpPr/>
            <p:nvPr/>
          </p:nvSpPr>
          <p:spPr>
            <a:xfrm>
              <a:off x="6675807" y="3780843"/>
              <a:ext cx="2131531" cy="1978990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7127957" y="4044144"/>
              <a:ext cx="1526980" cy="1474005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7402749" y="4230419"/>
                  <a:ext cx="1099788" cy="1114436"/>
                </a:xfrm>
                <a:prstGeom prst="ellipse">
                  <a:avLst/>
                </a:prstGeom>
                <a:solidFill>
                  <a:srgbClr val="FF5757"/>
                </a:solidFill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𝑩𝒂𝒅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2749" y="4230419"/>
                  <a:ext cx="1099788" cy="1114436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6528564" y="3582479"/>
                  <a:ext cx="61100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8564" y="3582479"/>
                  <a:ext cx="611001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Group 66"/>
          <p:cNvGrpSpPr/>
          <p:nvPr/>
        </p:nvGrpSpPr>
        <p:grpSpPr>
          <a:xfrm>
            <a:off x="3530480" y="4156117"/>
            <a:ext cx="1903077" cy="2014881"/>
            <a:chOff x="3888125" y="3755978"/>
            <a:chExt cx="1969279" cy="2084972"/>
          </a:xfrm>
          <a:solidFill>
            <a:srgbClr val="A9D18E"/>
          </a:solidFill>
        </p:grpSpPr>
        <p:sp>
          <p:nvSpPr>
            <p:cNvPr id="68" name="Oval 27"/>
            <p:cNvSpPr/>
            <p:nvPr/>
          </p:nvSpPr>
          <p:spPr>
            <a:xfrm>
              <a:off x="5161690" y="3787195"/>
              <a:ext cx="695714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244390">
              <a:off x="3888125" y="37559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70"/>
          <p:cNvSpPr/>
          <p:nvPr/>
        </p:nvSpPr>
        <p:spPr>
          <a:xfrm>
            <a:off x="458429" y="4006756"/>
            <a:ext cx="3780625" cy="2315033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814995" y="4428516"/>
            <a:ext cx="2304062" cy="1533775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Oval 72"/>
              <p:cNvSpPr/>
              <p:nvPr/>
            </p:nvSpPr>
            <p:spPr>
              <a:xfrm>
                <a:off x="1223925" y="4963258"/>
                <a:ext cx="1250474" cy="6273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3" name="Oval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25" y="4963258"/>
                <a:ext cx="1250474" cy="627311"/>
              </a:xfrm>
              <a:prstGeom prst="ellipse">
                <a:avLst/>
              </a:prstGeom>
              <a:blipFill>
                <a:blip r:embed="rId26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2813235" y="4262118"/>
                <a:ext cx="634085" cy="47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235" y="4262118"/>
                <a:ext cx="634085" cy="475387"/>
              </a:xfrm>
              <a:prstGeom prst="rect">
                <a:avLst/>
              </a:prstGeom>
              <a:blipFill>
                <a:blip r:embed="rId2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3181919" y="4055963"/>
                <a:ext cx="46814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919" y="4055963"/>
                <a:ext cx="468143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4269631" y="4781526"/>
                <a:ext cx="1072483" cy="51193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631" y="4781526"/>
                <a:ext cx="1072483" cy="51193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809737" y="5225363"/>
                <a:ext cx="15237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737" y="5225363"/>
                <a:ext cx="152371" cy="276999"/>
              </a:xfrm>
              <a:prstGeom prst="rect">
                <a:avLst/>
              </a:prstGeom>
              <a:blipFill>
                <a:blip r:embed="rId30"/>
                <a:stretch>
                  <a:fillRect l="-36000" r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678522" y="5149824"/>
                <a:ext cx="2726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522" y="5149824"/>
                <a:ext cx="272639" cy="276999"/>
              </a:xfrm>
              <a:prstGeom prst="rect">
                <a:avLst/>
              </a:prstGeom>
              <a:blipFill>
                <a:blip r:embed="rId31"/>
                <a:stretch>
                  <a:fillRect l="-22727" r="-6818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ectangle 113"/>
              <p:cNvSpPr/>
              <p:nvPr/>
            </p:nvSpPr>
            <p:spPr>
              <a:xfrm>
                <a:off x="3593797" y="3882889"/>
                <a:ext cx="634085" cy="491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4" name="Rectangle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797" y="3882889"/>
                <a:ext cx="634085" cy="49109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 rot="258720">
            <a:off x="4978199" y="5010770"/>
            <a:ext cx="1711440" cy="492443"/>
            <a:chOff x="4943168" y="4998937"/>
            <a:chExt cx="1711440" cy="492443"/>
          </a:xfrm>
        </p:grpSpPr>
        <p:grpSp>
          <p:nvGrpSpPr>
            <p:cNvPr id="84" name="Group 83"/>
            <p:cNvGrpSpPr/>
            <p:nvPr/>
          </p:nvGrpSpPr>
          <p:grpSpPr>
            <a:xfrm>
              <a:off x="4943168" y="5236932"/>
              <a:ext cx="1711440" cy="234201"/>
              <a:chOff x="5294052" y="4984118"/>
              <a:chExt cx="1340773" cy="177267"/>
            </a:xfrm>
          </p:grpSpPr>
          <p:grpSp>
            <p:nvGrpSpPr>
              <p:cNvPr id="85" name="Group 84"/>
              <p:cNvGrpSpPr/>
              <p:nvPr/>
            </p:nvGrpSpPr>
            <p:grpSpPr>
              <a:xfrm>
                <a:off x="5294052" y="5029896"/>
                <a:ext cx="1340773" cy="131489"/>
                <a:chOff x="5294040" y="5029907"/>
                <a:chExt cx="1340770" cy="131489"/>
              </a:xfrm>
            </p:grpSpPr>
            <p:cxnSp>
              <p:nvCxnSpPr>
                <p:cNvPr id="89" name="Straight Arrow Connector 88"/>
                <p:cNvCxnSpPr>
                  <a:stCxn id="78" idx="3"/>
                </p:cNvCxnSpPr>
                <p:nvPr/>
              </p:nvCxnSpPr>
              <p:spPr>
                <a:xfrm rot="21341280" flipV="1">
                  <a:off x="5294040" y="5029907"/>
                  <a:ext cx="1340770" cy="81415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Oval 112"/>
                <p:cNvSpPr/>
                <p:nvPr/>
              </p:nvSpPr>
              <p:spPr>
                <a:xfrm>
                  <a:off x="5485087" y="5081682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Oval 85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5" name="Group 124"/>
          <p:cNvGrpSpPr/>
          <p:nvPr/>
        </p:nvGrpSpPr>
        <p:grpSpPr>
          <a:xfrm rot="21248519">
            <a:off x="4943538" y="4719558"/>
            <a:ext cx="1736274" cy="601377"/>
            <a:chOff x="4725281" y="4971835"/>
            <a:chExt cx="1905464" cy="601377"/>
          </a:xfrm>
        </p:grpSpPr>
        <p:grpSp>
          <p:nvGrpSpPr>
            <p:cNvPr id="126" name="Group 125"/>
            <p:cNvGrpSpPr/>
            <p:nvPr/>
          </p:nvGrpSpPr>
          <p:grpSpPr>
            <a:xfrm>
              <a:off x="4725281" y="5134844"/>
              <a:ext cx="1905464" cy="438368"/>
              <a:chOff x="5123355" y="4906844"/>
              <a:chExt cx="1492775" cy="331801"/>
            </a:xfrm>
          </p:grpSpPr>
          <p:grpSp>
            <p:nvGrpSpPr>
              <p:cNvPr id="128" name="Group 127"/>
              <p:cNvGrpSpPr/>
              <p:nvPr/>
            </p:nvGrpSpPr>
            <p:grpSpPr>
              <a:xfrm>
                <a:off x="5123355" y="4906844"/>
                <a:ext cx="1492775" cy="331801"/>
                <a:chOff x="5123344" y="4906855"/>
                <a:chExt cx="1492772" cy="331801"/>
              </a:xfrm>
            </p:grpSpPr>
            <p:cxnSp>
              <p:nvCxnSpPr>
                <p:cNvPr id="130" name="Straight Arrow Connector 129"/>
                <p:cNvCxnSpPr/>
                <p:nvPr/>
              </p:nvCxnSpPr>
              <p:spPr>
                <a:xfrm rot="351481" flipV="1">
                  <a:off x="5123346" y="4906858"/>
                  <a:ext cx="1492772" cy="331801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1" name="Oval 130"/>
                <p:cNvSpPr/>
                <p:nvPr/>
              </p:nvSpPr>
              <p:spPr>
                <a:xfrm>
                  <a:off x="5335147" y="5097513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9" name="Oval 128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 rot="21113085">
                  <a:off x="5450607" y="4971835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450607" y="4971835"/>
                  <a:ext cx="407511" cy="492443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0" name="TextBox 49"/>
          <p:cNvSpPr txBox="1"/>
          <p:nvPr/>
        </p:nvSpPr>
        <p:spPr>
          <a:xfrm>
            <a:off x="5081337" y="5825155"/>
            <a:ext cx="2129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(shortest paths in the Hamming cube)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678834" y="4717279"/>
                <a:ext cx="2779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834" y="4717279"/>
                <a:ext cx="277961" cy="276999"/>
              </a:xfrm>
              <a:prstGeom prst="rect">
                <a:avLst/>
              </a:prstGeom>
              <a:blipFill>
                <a:blip r:embed="rId37"/>
                <a:stretch>
                  <a:fillRect l="-20000" r="-8889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561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55" grpId="0" animBg="1"/>
      <p:bldP spid="60" grpId="0"/>
      <p:bldP spid="71" grpId="0" animBg="1"/>
      <p:bldP spid="72" grpId="0" animBg="1"/>
      <p:bldP spid="73" grpId="0" animBg="1"/>
      <p:bldP spid="74" grpId="0"/>
      <p:bldP spid="75" grpId="0"/>
      <p:bldP spid="77" grpId="0"/>
      <p:bldP spid="78" grpId="0"/>
      <p:bldP spid="79" grpId="0"/>
      <p:bldP spid="114" grpId="0"/>
      <p:bldP spid="50" grpId="0"/>
      <p:bldP spid="5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/>
          <p:cNvCxnSpPr>
            <a:stCxn id="88" idx="6"/>
          </p:cNvCxnSpPr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stCxn id="88" idx="7"/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8" idx="4"/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2962170" y="4257019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001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6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296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77" grpId="0" animBg="1"/>
      <p:bldP spid="81" grpId="0" animBg="1"/>
      <p:bldP spid="85" grpId="0" animBg="1"/>
      <p:bldP spid="88" grpId="0" animBg="1"/>
      <p:bldP spid="91" grpId="0" animBg="1"/>
      <p:bldP spid="93" grpId="0" animBg="1"/>
      <p:bldP spid="95" grpId="0" animBg="1"/>
      <p:bldP spid="101" grpId="0"/>
      <p:bldP spid="102" grpId="0"/>
      <p:bldP spid="103" grpId="0"/>
      <p:bldP spid="104" grpId="0"/>
      <p:bldP spid="105" grpId="0"/>
      <p:bldP spid="106" grpId="0"/>
      <p:bldP spid="109" grpId="0"/>
      <p:bldP spid="110" grpId="0"/>
      <p:bldP spid="111" grpId="0"/>
      <p:bldP spid="1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/>
          <p:cNvCxnSpPr>
            <a:stCxn id="88" idx="6"/>
          </p:cNvCxnSpPr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stCxn id="88" idx="7"/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8" idx="4"/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8159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248292" y="4587715"/>
            <a:ext cx="1595501" cy="218745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/>
          <p:cNvCxnSpPr>
            <a:stCxn id="88" idx="6"/>
          </p:cNvCxnSpPr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stCxn id="88" idx="7"/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8" idx="4"/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  <a:blipFill>
                <a:blip r:embed="rId3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61586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3248292" y="4587715"/>
            <a:ext cx="1595501" cy="218745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/>
          <p:cNvCxnSpPr>
            <a:stCxn id="88" idx="6"/>
          </p:cNvCxnSpPr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stCxn id="88" idx="7"/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8" idx="4"/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Oval 53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  <a:blipFill>
                <a:blip r:embed="rId3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103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IC3/PDR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0" y="443626"/>
            <a:ext cx="11861034" cy="5400068"/>
          </a:xfrm>
          <a:prstGeom prst="rect">
            <a:avLst/>
          </a:prstGeom>
        </p:spPr>
      </p:pic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424397" y="6136078"/>
            <a:ext cx="828172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[VMCAI’11]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 SAT-Based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Model Checking Without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Unrolling.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Bradley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[FMCAD’11] Efficient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Implementation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of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Property Directed Reachability.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Ean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/>
              <a:t>Mishchenko</a:t>
            </a:r>
            <a:r>
              <a:rPr lang="en-US" sz="1600" dirty="0" smtClean="0"/>
              <a:t>, Brayton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16362" y="2859910"/>
            <a:ext cx="5799038" cy="474471"/>
          </a:xfrm>
          <a:prstGeom prst="rect">
            <a:avLst/>
          </a:prstGeom>
          <a:solidFill>
            <a:schemeClr val="accent4">
              <a:alpha val="26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59693" y="3307661"/>
            <a:ext cx="2697807" cy="474471"/>
          </a:xfrm>
          <a:prstGeom prst="rect">
            <a:avLst/>
          </a:prstGeom>
          <a:solidFill>
            <a:schemeClr val="accent4">
              <a:alpha val="26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64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3248292" y="4587715"/>
            <a:ext cx="1595501" cy="218745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77" idx="7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4819114" y="4346104"/>
                <a:ext cx="5655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114" y="4346104"/>
                <a:ext cx="565539" cy="461665"/>
              </a:xfrm>
              <a:prstGeom prst="rect">
                <a:avLst/>
              </a:prstGeom>
              <a:blipFill>
                <a:blip r:embed="rId3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∀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ℬ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∃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𝜎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groupChr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e>
                      </m:groupCh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</m:oMath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 47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  <a:blipFill>
                <a:blip r:embed="rId3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896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3248292" y="4587715"/>
            <a:ext cx="1595501" cy="218745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reeform 45"/>
          <p:cNvSpPr/>
          <p:nvPr/>
        </p:nvSpPr>
        <p:spPr>
          <a:xfrm>
            <a:off x="4776281" y="4893013"/>
            <a:ext cx="369651" cy="622570"/>
          </a:xfrm>
          <a:custGeom>
            <a:avLst/>
            <a:gdLst>
              <a:gd name="connsiteX0" fmla="*/ 369651 w 369651"/>
              <a:gd name="connsiteY0" fmla="*/ 194553 h 622570"/>
              <a:gd name="connsiteX1" fmla="*/ 0 w 369651"/>
              <a:gd name="connsiteY1" fmla="*/ 622570 h 622570"/>
              <a:gd name="connsiteX2" fmla="*/ 0 w 369651"/>
              <a:gd name="connsiteY2" fmla="*/ 0 h 62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9651" h="622570">
                <a:moveTo>
                  <a:pt x="369651" y="194553"/>
                </a:moveTo>
                <a:lnTo>
                  <a:pt x="0" y="622570"/>
                </a:lnTo>
                <a:lnTo>
                  <a:pt x="0" y="0"/>
                </a:lnTo>
              </a:path>
            </a:pathLst>
          </a:custGeom>
          <a:ln w="19050">
            <a:headEnd type="none" w="med" len="med"/>
            <a:tailEnd type="triangle" w="med" len="med"/>
          </a:ln>
          <a:effectLst>
            <a:glow rad="139700">
              <a:srgbClr val="934BC9">
                <a:alpha val="40000"/>
              </a:srgb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∀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ℬ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 ∃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𝜎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groupChr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e>
                      </m:groupCh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</m:oMath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4819114" y="4346104"/>
                <a:ext cx="5655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114" y="4346104"/>
                <a:ext cx="565539" cy="461665"/>
              </a:xfrm>
              <a:prstGeom prst="rect">
                <a:avLst/>
              </a:prstGeom>
              <a:blipFill>
                <a:blip r:embed="rId3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0846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3248292" y="4587715"/>
            <a:ext cx="1595501" cy="218745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reeform 45"/>
          <p:cNvSpPr/>
          <p:nvPr/>
        </p:nvSpPr>
        <p:spPr>
          <a:xfrm>
            <a:off x="4776281" y="4893013"/>
            <a:ext cx="369651" cy="622570"/>
          </a:xfrm>
          <a:custGeom>
            <a:avLst/>
            <a:gdLst>
              <a:gd name="connsiteX0" fmla="*/ 369651 w 369651"/>
              <a:gd name="connsiteY0" fmla="*/ 194553 h 622570"/>
              <a:gd name="connsiteX1" fmla="*/ 0 w 369651"/>
              <a:gd name="connsiteY1" fmla="*/ 622570 h 622570"/>
              <a:gd name="connsiteX2" fmla="*/ 0 w 369651"/>
              <a:gd name="connsiteY2" fmla="*/ 0 h 62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9651" h="622570">
                <a:moveTo>
                  <a:pt x="369651" y="194553"/>
                </a:moveTo>
                <a:lnTo>
                  <a:pt x="0" y="622570"/>
                </a:lnTo>
                <a:lnTo>
                  <a:pt x="0" y="0"/>
                </a:ln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∀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ℬ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 ∃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𝜎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groupChr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e>
                      </m:groupCh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</m:oMath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2714016" y="4357276"/>
                <a:ext cx="5655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016" y="4357276"/>
                <a:ext cx="565539" cy="461665"/>
              </a:xfrm>
              <a:prstGeom prst="rect">
                <a:avLst/>
              </a:prstGeom>
              <a:blipFill>
                <a:blip r:embed="rId3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Freeform 66"/>
          <p:cNvSpPr/>
          <p:nvPr/>
        </p:nvSpPr>
        <p:spPr>
          <a:xfrm>
            <a:off x="3429000" y="4894730"/>
            <a:ext cx="1586753" cy="685800"/>
          </a:xfrm>
          <a:custGeom>
            <a:avLst/>
            <a:gdLst>
              <a:gd name="connsiteX0" fmla="*/ 1586753 w 1586753"/>
              <a:gd name="connsiteY0" fmla="*/ 174811 h 685800"/>
              <a:gd name="connsiteX1" fmla="*/ 1129553 w 1586753"/>
              <a:gd name="connsiteY1" fmla="*/ 685800 h 685800"/>
              <a:gd name="connsiteX2" fmla="*/ 0 w 1586753"/>
              <a:gd name="connsiteY2" fmla="*/ 685800 h 685800"/>
              <a:gd name="connsiteX3" fmla="*/ 0 w 1586753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6753" h="685800">
                <a:moveTo>
                  <a:pt x="1586753" y="174811"/>
                </a:moveTo>
                <a:lnTo>
                  <a:pt x="1129553" y="685800"/>
                </a:lnTo>
                <a:lnTo>
                  <a:pt x="0" y="685800"/>
                </a:lnTo>
                <a:lnTo>
                  <a:pt x="0" y="0"/>
                </a:lnTo>
              </a:path>
            </a:pathLst>
          </a:custGeom>
          <a:ln w="19050">
            <a:tailEnd type="triangle"/>
          </a:ln>
          <a:effectLst>
            <a:glow rad="101600">
              <a:srgbClr val="D6BBEA"/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02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3248292" y="4587715"/>
            <a:ext cx="1595501" cy="218745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3261739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7" y="4170918"/>
                <a:ext cx="611001" cy="461665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Oval 57"/>
          <p:cNvSpPr/>
          <p:nvPr/>
        </p:nvSpPr>
        <p:spPr>
          <a:xfrm>
            <a:off x="3261739" y="5652668"/>
            <a:ext cx="171450" cy="1714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58" idx="6"/>
          </p:cNvCxnSpPr>
          <p:nvPr/>
        </p:nvCxnSpPr>
        <p:spPr>
          <a:xfrm flipV="1">
            <a:off x="3433189" y="5734311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8" idx="7"/>
            <a:endCxn id="81" idx="3"/>
          </p:cNvCxnSpPr>
          <p:nvPr/>
        </p:nvCxnSpPr>
        <p:spPr>
          <a:xfrm flipV="1">
            <a:off x="3408081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3963867" y="4926354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>
            <a:stCxn id="81" idx="6"/>
          </p:cNvCxnSpPr>
          <p:nvPr/>
        </p:nvCxnSpPr>
        <p:spPr>
          <a:xfrm flipV="1">
            <a:off x="4135317" y="5007997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77" idx="7"/>
            <a:endCxn id="85" idx="3"/>
          </p:cNvCxnSpPr>
          <p:nvPr/>
        </p:nvCxnSpPr>
        <p:spPr>
          <a:xfrm flipV="1">
            <a:off x="4771516" y="5072696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3433189" y="4690512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625174" y="4608869"/>
            <a:ext cx="171450" cy="171450"/>
          </a:xfrm>
          <a:prstGeom prst="ellipse">
            <a:avLst/>
          </a:prstGeom>
          <a:solidFill>
            <a:srgbClr val="FFAB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endCxn id="93" idx="3"/>
          </p:cNvCxnSpPr>
          <p:nvPr/>
        </p:nvCxnSpPr>
        <p:spPr>
          <a:xfrm flipV="1">
            <a:off x="3408081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963867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/>
          <p:cNvCxnSpPr>
            <a:stCxn id="93" idx="6"/>
          </p:cNvCxnSpPr>
          <p:nvPr/>
        </p:nvCxnSpPr>
        <p:spPr>
          <a:xfrm flipV="1">
            <a:off x="4135317" y="3964198"/>
            <a:ext cx="1191985" cy="4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5327302" y="3882555"/>
            <a:ext cx="171450" cy="1714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>
            <a:stCxn id="91" idx="7"/>
            <a:endCxn id="95" idx="3"/>
          </p:cNvCxnSpPr>
          <p:nvPr/>
        </p:nvCxnSpPr>
        <p:spPr>
          <a:xfrm flipV="1">
            <a:off x="4771516" y="4028897"/>
            <a:ext cx="580894" cy="605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endCxn id="58" idx="0"/>
          </p:cNvCxnSpPr>
          <p:nvPr/>
        </p:nvCxnSpPr>
        <p:spPr>
          <a:xfrm>
            <a:off x="3347464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4055035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5423913" y="4054005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4"/>
            <a:endCxn id="77" idx="0"/>
          </p:cNvCxnSpPr>
          <p:nvPr/>
        </p:nvCxnSpPr>
        <p:spPr>
          <a:xfrm>
            <a:off x="4710899" y="4780319"/>
            <a:ext cx="0" cy="87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Rectangle 100"/>
              <p:cNvSpPr/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Rectangle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39" y="5076056"/>
                <a:ext cx="62228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/>
              <p:cNvSpPr/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Rectangle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2" y="5806636"/>
                <a:ext cx="622285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/>
              <p:cNvSpPr/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he-IL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3" name="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03" y="4257019"/>
                <a:ext cx="622285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103"/>
              <p:cNvSpPr/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" name="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21" y="5792773"/>
                <a:ext cx="622286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ectangle 104"/>
              <p:cNvSpPr/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111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5" name="Rectangle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84" y="3541182"/>
                <a:ext cx="62228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/>
              <p:cNvSpPr/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  <m:r>
                        <a:rPr kumimoji="0" lang="he-IL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6" name="Rectangle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170" y="4257019"/>
                <a:ext cx="622285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010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795" y="4679872"/>
                <a:ext cx="62228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</m:oMath>
                  </m:oMathPara>
                </a14:m>
                <a: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/>
                </a:r>
                <a:br>
                  <a:rPr kumimoji="0" 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191" y="5608433"/>
                <a:ext cx="1676495" cy="307841"/>
              </a:xfrm>
              <a:prstGeom prst="rect">
                <a:avLst/>
              </a:prstGeom>
              <a:blipFill>
                <a:blip r:embed="rId3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reeform 45"/>
          <p:cNvSpPr/>
          <p:nvPr/>
        </p:nvSpPr>
        <p:spPr>
          <a:xfrm>
            <a:off x="4776281" y="4893013"/>
            <a:ext cx="369651" cy="622570"/>
          </a:xfrm>
          <a:custGeom>
            <a:avLst/>
            <a:gdLst>
              <a:gd name="connsiteX0" fmla="*/ 369651 w 369651"/>
              <a:gd name="connsiteY0" fmla="*/ 194553 h 622570"/>
              <a:gd name="connsiteX1" fmla="*/ 0 w 369651"/>
              <a:gd name="connsiteY1" fmla="*/ 622570 h 622570"/>
              <a:gd name="connsiteX2" fmla="*/ 0 w 369651"/>
              <a:gd name="connsiteY2" fmla="*/ 0 h 62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9651" h="622570">
                <a:moveTo>
                  <a:pt x="369651" y="194553"/>
                </a:moveTo>
                <a:lnTo>
                  <a:pt x="0" y="622570"/>
                </a:lnTo>
                <a:lnTo>
                  <a:pt x="0" y="0"/>
                </a:ln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5327302" y="4926354"/>
            <a:ext cx="171450" cy="171450"/>
          </a:xfrm>
          <a:prstGeom prst="ellipse">
            <a:avLst/>
          </a:prstGeom>
          <a:solidFill>
            <a:srgbClr val="934BC9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820394" y="4818941"/>
                <a:ext cx="1550168" cy="3363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934BC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𝐵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20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94" y="4818941"/>
                <a:ext cx="1550168" cy="336374"/>
              </a:xfrm>
              <a:prstGeom prst="rect">
                <a:avLst/>
              </a:prstGeom>
              <a:blipFill>
                <a:blip r:embed="rId32"/>
                <a:stretch>
                  <a:fillRect l="-2756" t="-1818" r="-5512" b="-2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∀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ℬ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 ∃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𝜎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groupChr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e>
                      </m:groupCh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</m:oMath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584" y="4720231"/>
                <a:ext cx="440633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Oval 59"/>
          <p:cNvSpPr/>
          <p:nvPr/>
        </p:nvSpPr>
        <p:spPr>
          <a:xfrm>
            <a:off x="4625174" y="5652668"/>
            <a:ext cx="171450" cy="1714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2714016" y="4357276"/>
                <a:ext cx="5655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016" y="4357276"/>
                <a:ext cx="565539" cy="461665"/>
              </a:xfrm>
              <a:prstGeom prst="rect">
                <a:avLst/>
              </a:prstGeom>
              <a:blipFill>
                <a:blip r:embed="rId3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Freeform 66"/>
          <p:cNvSpPr/>
          <p:nvPr/>
        </p:nvSpPr>
        <p:spPr>
          <a:xfrm>
            <a:off x="3429000" y="4894730"/>
            <a:ext cx="1586753" cy="685800"/>
          </a:xfrm>
          <a:custGeom>
            <a:avLst/>
            <a:gdLst>
              <a:gd name="connsiteX0" fmla="*/ 1586753 w 1586753"/>
              <a:gd name="connsiteY0" fmla="*/ 174811 h 685800"/>
              <a:gd name="connsiteX1" fmla="*/ 1129553 w 1586753"/>
              <a:gd name="connsiteY1" fmla="*/ 685800 h 685800"/>
              <a:gd name="connsiteX2" fmla="*/ 0 w 1586753"/>
              <a:gd name="connsiteY2" fmla="*/ 685800 h 685800"/>
              <a:gd name="connsiteX3" fmla="*/ 0 w 1586753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6753" h="685800">
                <a:moveTo>
                  <a:pt x="1586753" y="174811"/>
                </a:moveTo>
                <a:lnTo>
                  <a:pt x="1129553" y="685800"/>
                </a:lnTo>
                <a:lnTo>
                  <a:pt x="0" y="685800"/>
                </a:lnTo>
                <a:lnTo>
                  <a:pt x="0" y="0"/>
                </a:lnTo>
              </a:path>
            </a:pathLst>
          </a:custGeom>
          <a:ln w="12700">
            <a:tailEnd type="triangle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917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rgbClr val="6D9553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∀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ℬ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 ∃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𝜎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groupChr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e>
                      </m:groupCh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</m:oMath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>
          <a:xfrm>
            <a:off x="227466" y="3666494"/>
            <a:ext cx="5221194" cy="3000413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491782" y="3485856"/>
                <a:ext cx="816136" cy="491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82" y="3485856"/>
                <a:ext cx="816136" cy="49109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61"/>
          <p:cNvGrpSpPr/>
          <p:nvPr/>
        </p:nvGrpSpPr>
        <p:grpSpPr>
          <a:xfrm>
            <a:off x="6345762" y="3811078"/>
            <a:ext cx="2278774" cy="2177354"/>
            <a:chOff x="6528564" y="3582479"/>
            <a:chExt cx="2278774" cy="2177354"/>
          </a:xfrm>
        </p:grpSpPr>
        <p:sp>
          <p:nvSpPr>
            <p:cNvPr id="63" name="Oval 62"/>
            <p:cNvSpPr/>
            <p:nvPr/>
          </p:nvSpPr>
          <p:spPr>
            <a:xfrm>
              <a:off x="6675807" y="3780843"/>
              <a:ext cx="2131531" cy="1978990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7127957" y="4044144"/>
              <a:ext cx="1526980" cy="1474005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7402749" y="4230419"/>
                  <a:ext cx="1099788" cy="1114436"/>
                </a:xfrm>
                <a:prstGeom prst="ellipse">
                  <a:avLst/>
                </a:prstGeom>
                <a:solidFill>
                  <a:srgbClr val="FF5757"/>
                </a:solidFill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𝑩𝒂𝒅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2749" y="4230419"/>
                  <a:ext cx="1099788" cy="1114436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6528564" y="3582479"/>
                  <a:ext cx="61100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8564" y="3582479"/>
                  <a:ext cx="611001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Group 66"/>
          <p:cNvGrpSpPr/>
          <p:nvPr/>
        </p:nvGrpSpPr>
        <p:grpSpPr>
          <a:xfrm>
            <a:off x="3530480" y="4156117"/>
            <a:ext cx="1903077" cy="2014881"/>
            <a:chOff x="3888125" y="3755978"/>
            <a:chExt cx="1969279" cy="2084972"/>
          </a:xfrm>
          <a:solidFill>
            <a:srgbClr val="A9D18E"/>
          </a:solidFill>
        </p:grpSpPr>
        <p:sp>
          <p:nvSpPr>
            <p:cNvPr id="68" name="Oval 27"/>
            <p:cNvSpPr/>
            <p:nvPr/>
          </p:nvSpPr>
          <p:spPr>
            <a:xfrm>
              <a:off x="5161690" y="3787195"/>
              <a:ext cx="695714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244390">
              <a:off x="3888125" y="37559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70"/>
          <p:cNvSpPr/>
          <p:nvPr/>
        </p:nvSpPr>
        <p:spPr>
          <a:xfrm>
            <a:off x="458429" y="4006756"/>
            <a:ext cx="3780625" cy="2315033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814995" y="4428516"/>
            <a:ext cx="2304062" cy="1533775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Oval 72"/>
              <p:cNvSpPr/>
              <p:nvPr/>
            </p:nvSpPr>
            <p:spPr>
              <a:xfrm>
                <a:off x="1223925" y="4963258"/>
                <a:ext cx="1250474" cy="6273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3" name="Oval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25" y="4963258"/>
                <a:ext cx="1250474" cy="627311"/>
              </a:xfrm>
              <a:prstGeom prst="ellipse">
                <a:avLst/>
              </a:prstGeom>
              <a:blipFill>
                <a:blip r:embed="rId26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2813235" y="4262118"/>
                <a:ext cx="634085" cy="47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235" y="4262118"/>
                <a:ext cx="634085" cy="475387"/>
              </a:xfrm>
              <a:prstGeom prst="rect">
                <a:avLst/>
              </a:prstGeom>
              <a:blipFill>
                <a:blip r:embed="rId2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3181919" y="4055963"/>
                <a:ext cx="46814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919" y="4055963"/>
                <a:ext cx="468143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4269631" y="4781526"/>
                <a:ext cx="1072483" cy="51193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631" y="4781526"/>
                <a:ext cx="1072483" cy="51193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809737" y="5225363"/>
                <a:ext cx="15237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737" y="5225363"/>
                <a:ext cx="152371" cy="276999"/>
              </a:xfrm>
              <a:prstGeom prst="rect">
                <a:avLst/>
              </a:prstGeom>
              <a:blipFill>
                <a:blip r:embed="rId30"/>
                <a:stretch>
                  <a:fillRect l="-36000" r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678522" y="5149824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522" y="5149824"/>
                <a:ext cx="286810" cy="276999"/>
              </a:xfrm>
              <a:prstGeom prst="rect">
                <a:avLst/>
              </a:prstGeom>
              <a:blipFill>
                <a:blip r:embed="rId31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ectangle 113"/>
              <p:cNvSpPr/>
              <p:nvPr/>
            </p:nvSpPr>
            <p:spPr>
              <a:xfrm>
                <a:off x="3593797" y="3882889"/>
                <a:ext cx="634085" cy="491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4" name="Rectangle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797" y="3882889"/>
                <a:ext cx="634085" cy="49109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 rot="258720">
            <a:off x="4978199" y="5010770"/>
            <a:ext cx="1711440" cy="492443"/>
            <a:chOff x="4943168" y="4998937"/>
            <a:chExt cx="1711440" cy="492443"/>
          </a:xfrm>
        </p:grpSpPr>
        <p:grpSp>
          <p:nvGrpSpPr>
            <p:cNvPr id="84" name="Group 83"/>
            <p:cNvGrpSpPr/>
            <p:nvPr/>
          </p:nvGrpSpPr>
          <p:grpSpPr>
            <a:xfrm>
              <a:off x="4943168" y="5236932"/>
              <a:ext cx="1711440" cy="234201"/>
              <a:chOff x="5294052" y="4984118"/>
              <a:chExt cx="1340773" cy="177267"/>
            </a:xfrm>
          </p:grpSpPr>
          <p:grpSp>
            <p:nvGrpSpPr>
              <p:cNvPr id="85" name="Group 84"/>
              <p:cNvGrpSpPr/>
              <p:nvPr/>
            </p:nvGrpSpPr>
            <p:grpSpPr>
              <a:xfrm>
                <a:off x="5294052" y="5029896"/>
                <a:ext cx="1340773" cy="131489"/>
                <a:chOff x="5294040" y="5029907"/>
                <a:chExt cx="1340770" cy="131489"/>
              </a:xfrm>
            </p:grpSpPr>
            <p:cxnSp>
              <p:nvCxnSpPr>
                <p:cNvPr id="89" name="Straight Arrow Connector 88"/>
                <p:cNvCxnSpPr>
                  <a:stCxn id="78" idx="3"/>
                </p:cNvCxnSpPr>
                <p:nvPr/>
              </p:nvCxnSpPr>
              <p:spPr>
                <a:xfrm rot="21341280" flipV="1">
                  <a:off x="5294040" y="5029907"/>
                  <a:ext cx="1340770" cy="81415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Oval 112"/>
                <p:cNvSpPr/>
                <p:nvPr/>
              </p:nvSpPr>
              <p:spPr>
                <a:xfrm>
                  <a:off x="5485087" y="5081682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Oval 85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5" name="Group 124"/>
          <p:cNvGrpSpPr/>
          <p:nvPr/>
        </p:nvGrpSpPr>
        <p:grpSpPr>
          <a:xfrm rot="21248519">
            <a:off x="4943538" y="4719558"/>
            <a:ext cx="1736274" cy="601377"/>
            <a:chOff x="4725281" y="4971835"/>
            <a:chExt cx="1905464" cy="601377"/>
          </a:xfrm>
        </p:grpSpPr>
        <p:grpSp>
          <p:nvGrpSpPr>
            <p:cNvPr id="126" name="Group 125"/>
            <p:cNvGrpSpPr/>
            <p:nvPr/>
          </p:nvGrpSpPr>
          <p:grpSpPr>
            <a:xfrm>
              <a:off x="4725281" y="5134844"/>
              <a:ext cx="1905464" cy="438368"/>
              <a:chOff x="5123355" y="4906844"/>
              <a:chExt cx="1492775" cy="331801"/>
            </a:xfrm>
          </p:grpSpPr>
          <p:grpSp>
            <p:nvGrpSpPr>
              <p:cNvPr id="128" name="Group 127"/>
              <p:cNvGrpSpPr/>
              <p:nvPr/>
            </p:nvGrpSpPr>
            <p:grpSpPr>
              <a:xfrm>
                <a:off x="5123355" y="4906844"/>
                <a:ext cx="1492775" cy="331801"/>
                <a:chOff x="5123344" y="4906855"/>
                <a:chExt cx="1492772" cy="331801"/>
              </a:xfrm>
            </p:grpSpPr>
            <p:cxnSp>
              <p:nvCxnSpPr>
                <p:cNvPr id="130" name="Straight Arrow Connector 129"/>
                <p:cNvCxnSpPr/>
                <p:nvPr/>
              </p:nvCxnSpPr>
              <p:spPr>
                <a:xfrm rot="351481" flipV="1">
                  <a:off x="5123346" y="4906858"/>
                  <a:ext cx="1492772" cy="331801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1" name="Oval 130"/>
                <p:cNvSpPr/>
                <p:nvPr/>
              </p:nvSpPr>
              <p:spPr>
                <a:xfrm>
                  <a:off x="5335147" y="5097513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9" name="Oval 128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 rot="21113085">
                  <a:off x="5450607" y="4971835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450607" y="4971835"/>
                  <a:ext cx="407511" cy="492443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09245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0" grpId="0"/>
      <p:bldP spid="71" grpId="0" animBg="1"/>
      <p:bldP spid="72" grpId="0" animBg="1"/>
      <p:bldP spid="73" grpId="0" animBg="1"/>
      <p:bldP spid="74" grpId="0"/>
      <p:bldP spid="75" grpId="0"/>
      <p:bldP spid="77" grpId="0"/>
      <p:bldP spid="78" grpId="0"/>
      <p:bldP spid="79" grpId="0"/>
      <p:bldP spid="1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Abstraction &amp; Monotone Theory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18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/>
                  <a:t>Thm</a:t>
                </a:r>
                <a:r>
                  <a:rPr lang="en-US" sz="2400" dirty="0" smtClean="0"/>
                  <a:t>: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Λ</m:t>
                                </m:r>
                              </m:sup>
                            </m:sSub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∪</m:t>
                        </m:r>
                        <m:sSubSup>
                          <m:sSub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86" y="2074017"/>
                <a:ext cx="6724650" cy="597664"/>
              </a:xfrm>
              <a:prstGeom prst="rect">
                <a:avLst/>
              </a:prstGeom>
              <a:blipFill>
                <a:blip r:embed="rId21"/>
                <a:stretch>
                  <a:fillRect l="-1451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3120762" y="1694833"/>
            <a:ext cx="2113614" cy="39377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1155525" y="2722315"/>
            <a:ext cx="71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solidFill>
                                <a:srgbClr val="6D9553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69" y="2670999"/>
                <a:ext cx="2680990" cy="56361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Rectangle 111"/>
          <p:cNvSpPr/>
          <p:nvPr/>
        </p:nvSpPr>
        <p:spPr>
          <a:xfrm>
            <a:off x="4752187" y="2691197"/>
            <a:ext cx="480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iff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∀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∈</m:t>
                      </m: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ℬ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 ∃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𝜎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groupChr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𝜋</m:t>
                          </m:r>
                        </m:e>
                      </m:groupChr>
                      <m:sSub>
                        <m:sSub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</m:oMath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𝜋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≠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60" y="2601574"/>
                <a:ext cx="4853267" cy="97174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>
          <a:xfrm>
            <a:off x="227466" y="3666494"/>
            <a:ext cx="5221194" cy="3000413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491782" y="3485856"/>
                <a:ext cx="816136" cy="491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82" y="3485856"/>
                <a:ext cx="816136" cy="49109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61"/>
          <p:cNvGrpSpPr/>
          <p:nvPr/>
        </p:nvGrpSpPr>
        <p:grpSpPr>
          <a:xfrm>
            <a:off x="6345762" y="3811078"/>
            <a:ext cx="2278774" cy="2177354"/>
            <a:chOff x="6528564" y="3582479"/>
            <a:chExt cx="2278774" cy="2177354"/>
          </a:xfrm>
        </p:grpSpPr>
        <p:sp>
          <p:nvSpPr>
            <p:cNvPr id="63" name="Oval 62"/>
            <p:cNvSpPr/>
            <p:nvPr/>
          </p:nvSpPr>
          <p:spPr>
            <a:xfrm>
              <a:off x="6675807" y="3780843"/>
              <a:ext cx="2131531" cy="1978990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7127957" y="4044144"/>
              <a:ext cx="1526980" cy="1474005"/>
            </a:xfrm>
            <a:prstGeom prst="ellipse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7402749" y="4230419"/>
                  <a:ext cx="1099788" cy="1114436"/>
                </a:xfrm>
                <a:prstGeom prst="ellipse">
                  <a:avLst/>
                </a:prstGeom>
                <a:solidFill>
                  <a:srgbClr val="FF5757"/>
                </a:solidFill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𝑩𝒂𝒅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" name="Oval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2749" y="4230419"/>
                  <a:ext cx="1099788" cy="1114436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54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6528564" y="3582479"/>
                  <a:ext cx="61100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ℬ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8564" y="3582479"/>
                  <a:ext cx="611001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Group 66"/>
          <p:cNvGrpSpPr/>
          <p:nvPr/>
        </p:nvGrpSpPr>
        <p:grpSpPr>
          <a:xfrm>
            <a:off x="3530480" y="4156117"/>
            <a:ext cx="1903077" cy="2014881"/>
            <a:chOff x="3888125" y="3755978"/>
            <a:chExt cx="1969279" cy="2084972"/>
          </a:xfrm>
          <a:solidFill>
            <a:srgbClr val="A9D18E"/>
          </a:solidFill>
        </p:grpSpPr>
        <p:sp>
          <p:nvSpPr>
            <p:cNvPr id="68" name="Oval 27"/>
            <p:cNvSpPr/>
            <p:nvPr/>
          </p:nvSpPr>
          <p:spPr>
            <a:xfrm>
              <a:off x="5161690" y="3787195"/>
              <a:ext cx="695714" cy="2053755"/>
            </a:xfrm>
            <a:custGeom>
              <a:avLst/>
              <a:gdLst>
                <a:gd name="connsiteX0" fmla="*/ 0 w 1351541"/>
                <a:gd name="connsiteY0" fmla="*/ 984842 h 1969684"/>
                <a:gd name="connsiteX1" fmla="*/ 675771 w 1351541"/>
                <a:gd name="connsiteY1" fmla="*/ 0 h 1969684"/>
                <a:gd name="connsiteX2" fmla="*/ 1351542 w 1351541"/>
                <a:gd name="connsiteY2" fmla="*/ 984842 h 1969684"/>
                <a:gd name="connsiteX3" fmla="*/ 675771 w 1351541"/>
                <a:gd name="connsiteY3" fmla="*/ 1969684 h 1969684"/>
                <a:gd name="connsiteX4" fmla="*/ 0 w 1351541"/>
                <a:gd name="connsiteY4" fmla="*/ 984842 h 1969684"/>
                <a:gd name="connsiteX0" fmla="*/ 512020 w 676787"/>
                <a:gd name="connsiteY0" fmla="*/ 936324 h 1969912"/>
                <a:gd name="connsiteX1" fmla="*/ 1016 w 676787"/>
                <a:gd name="connsiteY1" fmla="*/ 120 h 1969912"/>
                <a:gd name="connsiteX2" fmla="*/ 676787 w 676787"/>
                <a:gd name="connsiteY2" fmla="*/ 984962 h 1969912"/>
                <a:gd name="connsiteX3" fmla="*/ 1016 w 676787"/>
                <a:gd name="connsiteY3" fmla="*/ 1969804 h 1969912"/>
                <a:gd name="connsiteX4" fmla="*/ 512020 w 676787"/>
                <a:gd name="connsiteY4" fmla="*/ 936324 h 1969912"/>
                <a:gd name="connsiteX0" fmla="*/ 223292 w 689067"/>
                <a:gd name="connsiteY0" fmla="*/ 954718 h 1969772"/>
                <a:gd name="connsiteX1" fmla="*/ 13296 w 689067"/>
                <a:gd name="connsiteY1" fmla="*/ 46 h 1969772"/>
                <a:gd name="connsiteX2" fmla="*/ 689067 w 689067"/>
                <a:gd name="connsiteY2" fmla="*/ 984888 h 1969772"/>
                <a:gd name="connsiteX3" fmla="*/ 13296 w 689067"/>
                <a:gd name="connsiteY3" fmla="*/ 1969730 h 1969772"/>
                <a:gd name="connsiteX4" fmla="*/ 223292 w 689067"/>
                <a:gd name="connsiteY4" fmla="*/ 954718 h 1969772"/>
                <a:gd name="connsiteX0" fmla="*/ 368682 w 680257"/>
                <a:gd name="connsiteY0" fmla="*/ 954718 h 1969772"/>
                <a:gd name="connsiteX1" fmla="*/ 4486 w 680257"/>
                <a:gd name="connsiteY1" fmla="*/ 46 h 1969772"/>
                <a:gd name="connsiteX2" fmla="*/ 680257 w 680257"/>
                <a:gd name="connsiteY2" fmla="*/ 984888 h 1969772"/>
                <a:gd name="connsiteX3" fmla="*/ 4486 w 680257"/>
                <a:gd name="connsiteY3" fmla="*/ 1969730 h 1969772"/>
                <a:gd name="connsiteX4" fmla="*/ 368682 w 680257"/>
                <a:gd name="connsiteY4" fmla="*/ 954718 h 19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257" h="1969772">
                  <a:moveTo>
                    <a:pt x="368682" y="954718"/>
                  </a:moveTo>
                  <a:cubicBezTo>
                    <a:pt x="368682" y="410805"/>
                    <a:pt x="-47443" y="-4982"/>
                    <a:pt x="4486" y="46"/>
                  </a:cubicBezTo>
                  <a:cubicBezTo>
                    <a:pt x="56415" y="5074"/>
                    <a:pt x="680257" y="440975"/>
                    <a:pt x="680257" y="984888"/>
                  </a:cubicBezTo>
                  <a:cubicBezTo>
                    <a:pt x="680257" y="1528801"/>
                    <a:pt x="56415" y="1974758"/>
                    <a:pt x="4486" y="1969730"/>
                  </a:cubicBezTo>
                  <a:cubicBezTo>
                    <a:pt x="-47443" y="1964702"/>
                    <a:pt x="368682" y="1498631"/>
                    <a:pt x="368682" y="95471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244390">
              <a:off x="3888125" y="3755978"/>
              <a:ext cx="1672993" cy="2069422"/>
            </a:xfrm>
            <a:custGeom>
              <a:avLst/>
              <a:gdLst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505838 w 1536970"/>
                <a:gd name="connsiteY2" fmla="*/ 525294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573932 w 1536970"/>
                <a:gd name="connsiteY4" fmla="*/ 1342417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759316 w 1536970"/>
                <a:gd name="connsiteY4" fmla="*/ 1303101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613166 w 1536970"/>
                <a:gd name="connsiteY2" fmla="*/ 476149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45915 h 1974715"/>
                <a:gd name="connsiteX1" fmla="*/ 1245140 w 1536970"/>
                <a:gd name="connsiteY1" fmla="*/ 0 h 1974715"/>
                <a:gd name="connsiteX2" fmla="*/ 759522 w 1536970"/>
                <a:gd name="connsiteY2" fmla="*/ 456492 h 1974715"/>
                <a:gd name="connsiteX3" fmla="*/ 1536970 w 1536970"/>
                <a:gd name="connsiteY3" fmla="*/ 593387 h 1974715"/>
                <a:gd name="connsiteX4" fmla="*/ 944699 w 1536970"/>
                <a:gd name="connsiteY4" fmla="*/ 1283443 h 1974715"/>
                <a:gd name="connsiteX5" fmla="*/ 1400783 w 1536970"/>
                <a:gd name="connsiteY5" fmla="*/ 1712068 h 1974715"/>
                <a:gd name="connsiteX6" fmla="*/ 0 w 1536970"/>
                <a:gd name="connsiteY6" fmla="*/ 1974715 h 1974715"/>
                <a:gd name="connsiteX0" fmla="*/ 29183 w 1536970"/>
                <a:gd name="connsiteY0" fmla="*/ 171806 h 2000606"/>
                <a:gd name="connsiteX1" fmla="*/ 1331346 w 1536970"/>
                <a:gd name="connsiteY1" fmla="*/ 0 h 2000606"/>
                <a:gd name="connsiteX2" fmla="*/ 759522 w 1536970"/>
                <a:gd name="connsiteY2" fmla="*/ 482383 h 2000606"/>
                <a:gd name="connsiteX3" fmla="*/ 1536970 w 1536970"/>
                <a:gd name="connsiteY3" fmla="*/ 619278 h 2000606"/>
                <a:gd name="connsiteX4" fmla="*/ 944699 w 1536970"/>
                <a:gd name="connsiteY4" fmla="*/ 1309334 h 2000606"/>
                <a:gd name="connsiteX5" fmla="*/ 1400783 w 1536970"/>
                <a:gd name="connsiteY5" fmla="*/ 1737959 h 2000606"/>
                <a:gd name="connsiteX6" fmla="*/ 0 w 1536970"/>
                <a:gd name="connsiteY6" fmla="*/ 2000606 h 2000606"/>
                <a:gd name="connsiteX0" fmla="*/ 29183 w 1673946"/>
                <a:gd name="connsiteY0" fmla="*/ 171806 h 2000606"/>
                <a:gd name="connsiteX1" fmla="*/ 1331346 w 1673946"/>
                <a:gd name="connsiteY1" fmla="*/ 0 h 2000606"/>
                <a:gd name="connsiteX2" fmla="*/ 759522 w 1673946"/>
                <a:gd name="connsiteY2" fmla="*/ 482383 h 2000606"/>
                <a:gd name="connsiteX3" fmla="*/ 1673946 w 1673946"/>
                <a:gd name="connsiteY3" fmla="*/ 481352 h 2000606"/>
                <a:gd name="connsiteX4" fmla="*/ 944699 w 1673946"/>
                <a:gd name="connsiteY4" fmla="*/ 1309334 h 2000606"/>
                <a:gd name="connsiteX5" fmla="*/ 1400783 w 1673946"/>
                <a:gd name="connsiteY5" fmla="*/ 1737959 h 2000606"/>
                <a:gd name="connsiteX6" fmla="*/ 0 w 1673946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400783 w 1678044"/>
                <a:gd name="connsiteY5" fmla="*/ 1737959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97289 w 1678044"/>
                <a:gd name="connsiteY5" fmla="*/ 1826894 h 2000606"/>
                <a:gd name="connsiteX6" fmla="*/ 0 w 1678044"/>
                <a:gd name="connsiteY6" fmla="*/ 2000606 h 2000606"/>
                <a:gd name="connsiteX0" fmla="*/ 29183 w 1678044"/>
                <a:gd name="connsiteY0" fmla="*/ 171806 h 2000606"/>
                <a:gd name="connsiteX1" fmla="*/ 1331346 w 1678044"/>
                <a:gd name="connsiteY1" fmla="*/ 0 h 2000606"/>
                <a:gd name="connsiteX2" fmla="*/ 759522 w 1678044"/>
                <a:gd name="connsiteY2" fmla="*/ 482383 h 2000606"/>
                <a:gd name="connsiteX3" fmla="*/ 1678044 w 1678044"/>
                <a:gd name="connsiteY3" fmla="*/ 816087 h 2000606"/>
                <a:gd name="connsiteX4" fmla="*/ 944699 w 1678044"/>
                <a:gd name="connsiteY4" fmla="*/ 1309334 h 2000606"/>
                <a:gd name="connsiteX5" fmla="*/ 1368755 w 1678044"/>
                <a:gd name="connsiteY5" fmla="*/ 1976749 h 2000606"/>
                <a:gd name="connsiteX6" fmla="*/ 0 w 1678044"/>
                <a:gd name="connsiteY6" fmla="*/ 2000606 h 2000606"/>
                <a:gd name="connsiteX0" fmla="*/ 29183 w 1678044"/>
                <a:gd name="connsiteY0" fmla="*/ 242559 h 2071359"/>
                <a:gd name="connsiteX1" fmla="*/ 1218746 w 1678044"/>
                <a:gd name="connsiteY1" fmla="*/ 0 h 2071359"/>
                <a:gd name="connsiteX2" fmla="*/ 759522 w 1678044"/>
                <a:gd name="connsiteY2" fmla="*/ 553136 h 2071359"/>
                <a:gd name="connsiteX3" fmla="*/ 1678044 w 1678044"/>
                <a:gd name="connsiteY3" fmla="*/ 886840 h 2071359"/>
                <a:gd name="connsiteX4" fmla="*/ 944699 w 1678044"/>
                <a:gd name="connsiteY4" fmla="*/ 1380087 h 2071359"/>
                <a:gd name="connsiteX5" fmla="*/ 1368755 w 1678044"/>
                <a:gd name="connsiteY5" fmla="*/ 2047502 h 2071359"/>
                <a:gd name="connsiteX6" fmla="*/ 0 w 1678044"/>
                <a:gd name="connsiteY6" fmla="*/ 2071359 h 2071359"/>
                <a:gd name="connsiteX0" fmla="*/ 29183 w 1678044"/>
                <a:gd name="connsiteY0" fmla="*/ 262167 h 2090967"/>
                <a:gd name="connsiteX1" fmla="*/ 1217360 w 1678044"/>
                <a:gd name="connsiteY1" fmla="*/ 0 h 2090967"/>
                <a:gd name="connsiteX2" fmla="*/ 759522 w 1678044"/>
                <a:gd name="connsiteY2" fmla="*/ 572744 h 2090967"/>
                <a:gd name="connsiteX3" fmla="*/ 1678044 w 1678044"/>
                <a:gd name="connsiteY3" fmla="*/ 906448 h 2090967"/>
                <a:gd name="connsiteX4" fmla="*/ 944699 w 1678044"/>
                <a:gd name="connsiteY4" fmla="*/ 1399695 h 2090967"/>
                <a:gd name="connsiteX5" fmla="*/ 1368755 w 1678044"/>
                <a:gd name="connsiteY5" fmla="*/ 2067110 h 2090967"/>
                <a:gd name="connsiteX6" fmla="*/ 0 w 1678044"/>
                <a:gd name="connsiteY6" fmla="*/ 2090967 h 209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8044" h="2090967">
                  <a:moveTo>
                    <a:pt x="29183" y="262167"/>
                  </a:moveTo>
                  <a:lnTo>
                    <a:pt x="1217360" y="0"/>
                  </a:lnTo>
                  <a:lnTo>
                    <a:pt x="759522" y="572744"/>
                  </a:lnTo>
                  <a:lnTo>
                    <a:pt x="1678044" y="906448"/>
                  </a:lnTo>
                  <a:lnTo>
                    <a:pt x="944699" y="1399695"/>
                  </a:lnTo>
                  <a:lnTo>
                    <a:pt x="1368755" y="2067110"/>
                  </a:lnTo>
                  <a:lnTo>
                    <a:pt x="0" y="2090967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70"/>
          <p:cNvSpPr/>
          <p:nvPr/>
        </p:nvSpPr>
        <p:spPr>
          <a:xfrm>
            <a:off x="458429" y="4006756"/>
            <a:ext cx="3780625" cy="2315033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814995" y="4428516"/>
            <a:ext cx="2304062" cy="1533775"/>
          </a:xfrm>
          <a:prstGeom prst="ellipse">
            <a:avLst/>
          </a:prstGeom>
          <a:solidFill>
            <a:srgbClr val="F1E8F8"/>
          </a:solidFill>
          <a:ln w="38100">
            <a:solidFill>
              <a:srgbClr val="76717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Oval 72"/>
              <p:cNvSpPr/>
              <p:nvPr/>
            </p:nvSpPr>
            <p:spPr>
              <a:xfrm>
                <a:off x="1223925" y="4963258"/>
                <a:ext cx="1250474" cy="6273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3" name="Oval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25" y="4963258"/>
                <a:ext cx="1250474" cy="627311"/>
              </a:xfrm>
              <a:prstGeom prst="ellipse">
                <a:avLst/>
              </a:prstGeom>
              <a:blipFill>
                <a:blip r:embed="rId26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2813235" y="4262118"/>
                <a:ext cx="634085" cy="47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235" y="4262118"/>
                <a:ext cx="634085" cy="475387"/>
              </a:xfrm>
              <a:prstGeom prst="rect">
                <a:avLst/>
              </a:prstGeom>
              <a:blipFill>
                <a:blip r:embed="rId2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3181919" y="4055963"/>
                <a:ext cx="46814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919" y="4055963"/>
                <a:ext cx="468143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4269631" y="4781526"/>
                <a:ext cx="1072483" cy="51193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631" y="4781526"/>
                <a:ext cx="1072483" cy="51193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809737" y="5225363"/>
                <a:ext cx="15237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737" y="5225363"/>
                <a:ext cx="152371" cy="276999"/>
              </a:xfrm>
              <a:prstGeom prst="rect">
                <a:avLst/>
              </a:prstGeom>
              <a:blipFill>
                <a:blip r:embed="rId30"/>
                <a:stretch>
                  <a:fillRect l="-36000" r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678317" y="5057141"/>
                <a:ext cx="2868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317" y="5057141"/>
                <a:ext cx="286810" cy="276999"/>
              </a:xfrm>
              <a:prstGeom prst="rect">
                <a:avLst/>
              </a:prstGeom>
              <a:blipFill>
                <a:blip r:embed="rId31"/>
                <a:stretch>
                  <a:fillRect l="-12766" r="-638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Group 117"/>
          <p:cNvGrpSpPr/>
          <p:nvPr/>
        </p:nvGrpSpPr>
        <p:grpSpPr>
          <a:xfrm rot="1596600">
            <a:off x="4844725" y="4520389"/>
            <a:ext cx="1922473" cy="502256"/>
            <a:chOff x="4962109" y="4992914"/>
            <a:chExt cx="1686035" cy="502256"/>
          </a:xfrm>
        </p:grpSpPr>
        <p:grpSp>
          <p:nvGrpSpPr>
            <p:cNvPr id="119" name="Group 118"/>
            <p:cNvGrpSpPr/>
            <p:nvPr/>
          </p:nvGrpSpPr>
          <p:grpSpPr>
            <a:xfrm>
              <a:off x="4962109" y="5233218"/>
              <a:ext cx="1686035" cy="261952"/>
              <a:chOff x="5308890" y="4981313"/>
              <a:chExt cx="1320870" cy="198272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5308890" y="4981313"/>
                <a:ext cx="1320870" cy="198272"/>
                <a:chOff x="5308878" y="4981324"/>
                <a:chExt cx="1320867" cy="198272"/>
              </a:xfrm>
            </p:grpSpPr>
            <p:cxnSp>
              <p:nvCxnSpPr>
                <p:cNvPr id="123" name="Straight Arrow Connector 122"/>
                <p:cNvCxnSpPr/>
                <p:nvPr/>
              </p:nvCxnSpPr>
              <p:spPr>
                <a:xfrm flipV="1">
                  <a:off x="5308878" y="4981324"/>
                  <a:ext cx="1320867" cy="182330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4" name="Oval 123"/>
                <p:cNvSpPr/>
                <p:nvPr/>
              </p:nvSpPr>
              <p:spPr>
                <a:xfrm>
                  <a:off x="5493362" y="5099882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2" name="Oval 121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 rot="21113085">
                  <a:off x="5606447" y="4992914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606447" y="4992914"/>
                  <a:ext cx="407511" cy="492443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ectangle 113"/>
              <p:cNvSpPr/>
              <p:nvPr/>
            </p:nvSpPr>
            <p:spPr>
              <a:xfrm>
                <a:off x="3593797" y="3882889"/>
                <a:ext cx="634085" cy="491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4" name="Rectangle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797" y="3882889"/>
                <a:ext cx="634085" cy="49109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5" name="Group 124"/>
          <p:cNvGrpSpPr/>
          <p:nvPr/>
        </p:nvGrpSpPr>
        <p:grpSpPr>
          <a:xfrm rot="21248519">
            <a:off x="4787941" y="5196344"/>
            <a:ext cx="1905464" cy="574275"/>
            <a:chOff x="4725281" y="4998937"/>
            <a:chExt cx="1905464" cy="574275"/>
          </a:xfrm>
        </p:grpSpPr>
        <p:grpSp>
          <p:nvGrpSpPr>
            <p:cNvPr id="126" name="Group 125"/>
            <p:cNvGrpSpPr/>
            <p:nvPr/>
          </p:nvGrpSpPr>
          <p:grpSpPr>
            <a:xfrm>
              <a:off x="4725281" y="5134844"/>
              <a:ext cx="1905464" cy="438368"/>
              <a:chOff x="5123355" y="4906844"/>
              <a:chExt cx="1492775" cy="331801"/>
            </a:xfrm>
          </p:grpSpPr>
          <p:grpSp>
            <p:nvGrpSpPr>
              <p:cNvPr id="128" name="Group 127"/>
              <p:cNvGrpSpPr/>
              <p:nvPr/>
            </p:nvGrpSpPr>
            <p:grpSpPr>
              <a:xfrm>
                <a:off x="5123355" y="4906844"/>
                <a:ext cx="1492775" cy="331801"/>
                <a:chOff x="5123344" y="4906855"/>
                <a:chExt cx="1492772" cy="331801"/>
              </a:xfrm>
            </p:grpSpPr>
            <p:cxnSp>
              <p:nvCxnSpPr>
                <p:cNvPr id="130" name="Straight Arrow Connector 129"/>
                <p:cNvCxnSpPr/>
                <p:nvPr/>
              </p:nvCxnSpPr>
              <p:spPr>
                <a:xfrm rot="351481" flipV="1">
                  <a:off x="5123346" y="4906858"/>
                  <a:ext cx="1492772" cy="331801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1" name="Oval 130"/>
                <p:cNvSpPr/>
                <p:nvPr/>
              </p:nvSpPr>
              <p:spPr>
                <a:xfrm>
                  <a:off x="5335147" y="5097513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9" name="Oval 128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/>
          <p:cNvGrpSpPr/>
          <p:nvPr/>
        </p:nvGrpSpPr>
        <p:grpSpPr>
          <a:xfrm rot="258720">
            <a:off x="4970080" y="4958127"/>
            <a:ext cx="1711440" cy="492443"/>
            <a:chOff x="4943168" y="4998937"/>
            <a:chExt cx="1711440" cy="492443"/>
          </a:xfrm>
        </p:grpSpPr>
        <p:grpSp>
          <p:nvGrpSpPr>
            <p:cNvPr id="84" name="Group 83"/>
            <p:cNvGrpSpPr/>
            <p:nvPr/>
          </p:nvGrpSpPr>
          <p:grpSpPr>
            <a:xfrm>
              <a:off x="4943168" y="5236932"/>
              <a:ext cx="1711440" cy="234201"/>
              <a:chOff x="5294052" y="4984118"/>
              <a:chExt cx="1340773" cy="177267"/>
            </a:xfrm>
          </p:grpSpPr>
          <p:grpSp>
            <p:nvGrpSpPr>
              <p:cNvPr id="85" name="Group 84"/>
              <p:cNvGrpSpPr/>
              <p:nvPr/>
            </p:nvGrpSpPr>
            <p:grpSpPr>
              <a:xfrm>
                <a:off x="5294052" y="5029896"/>
                <a:ext cx="1340773" cy="131489"/>
                <a:chOff x="5294040" y="5029907"/>
                <a:chExt cx="1340770" cy="131489"/>
              </a:xfrm>
            </p:grpSpPr>
            <p:cxnSp>
              <p:nvCxnSpPr>
                <p:cNvPr id="89" name="Straight Arrow Connector 88"/>
                <p:cNvCxnSpPr>
                  <a:stCxn id="78" idx="3"/>
                </p:cNvCxnSpPr>
                <p:nvPr/>
              </p:nvCxnSpPr>
              <p:spPr>
                <a:xfrm rot="21341280" flipV="1">
                  <a:off x="5294040" y="5029907"/>
                  <a:ext cx="1340770" cy="81415"/>
                </a:xfrm>
                <a:prstGeom prst="straightConnector1">
                  <a:avLst/>
                </a:prstGeom>
                <a:ln w="254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Oval 112"/>
                <p:cNvSpPr/>
                <p:nvPr/>
              </p:nvSpPr>
              <p:spPr>
                <a:xfrm>
                  <a:off x="5485087" y="5081682"/>
                  <a:ext cx="72908" cy="79714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Oval 85"/>
              <p:cNvSpPr/>
              <p:nvPr/>
            </p:nvSpPr>
            <p:spPr>
              <a:xfrm>
                <a:off x="6268903" y="4984118"/>
                <a:ext cx="72908" cy="797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113085">
                  <a:off x="5595903" y="4998937"/>
                  <a:ext cx="407511" cy="492443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50929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0" grpId="0"/>
      <p:bldP spid="71" grpId="0" animBg="1"/>
      <p:bldP spid="72" grpId="0" animBg="1"/>
      <p:bldP spid="73" grpId="0" animBg="1"/>
      <p:bldP spid="74" grpId="0"/>
      <p:bldP spid="75" grpId="0"/>
      <p:bldP spid="77" grpId="0"/>
      <p:bldP spid="78" grpId="0"/>
      <p:bldP spid="79" grpId="0"/>
      <p:bldP spid="1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/>
          <p:cNvSpPr/>
          <p:nvPr/>
        </p:nvSpPr>
        <p:spPr>
          <a:xfrm>
            <a:off x="7065730" y="4533445"/>
            <a:ext cx="18482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/>
                  <a:t>-PDR and the Monotone Theory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r="-2100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/>
          <p:cNvSpPr/>
          <p:nvPr/>
        </p:nvSpPr>
        <p:spPr>
          <a:xfrm>
            <a:off x="447675" y="1033646"/>
            <a:ext cx="8216032" cy="1108847"/>
          </a:xfrm>
          <a:prstGeom prst="rect">
            <a:avLst/>
          </a:prstGeom>
          <a:solidFill>
            <a:srgbClr val="DEC8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MSpan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ℬ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, ⟹</m:t>
                    </m:r>
                    <m:r>
                      <m:rPr>
                        <m:nor/>
                      </m:rPr>
                      <a:rPr lang="en-US" sz="3200"/>
                      <m:t>⟩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/>
                      </a:rPr>
                      <m:t> 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960" y="1239820"/>
                <a:ext cx="3329629" cy="584775"/>
              </a:xfrm>
              <a:prstGeom prst="rect">
                <a:avLst/>
              </a:prstGeom>
              <a:blipFill>
                <a:blip r:embed="rId5"/>
                <a:stretch>
                  <a:fillRect l="-457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/>
          <p:nvPr/>
        </p:nvCxnSpPr>
        <p:spPr bwMode="auto">
          <a:xfrm flipH="1">
            <a:off x="3104034" y="14499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619" y="938077"/>
                <a:ext cx="46519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Arrow Connector 56"/>
          <p:cNvCxnSpPr/>
          <p:nvPr/>
        </p:nvCxnSpPr>
        <p:spPr bwMode="auto">
          <a:xfrm flipH="1">
            <a:off x="3112830" y="1640466"/>
            <a:ext cx="1925423" cy="0"/>
          </a:xfrm>
          <a:prstGeom prst="straightConnector1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/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/>
                        <m:t>⟨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⊆</m:t>
                      </m:r>
                      <m:r>
                        <m:rPr>
                          <m:nor/>
                        </m:rPr>
                        <a:rPr lang="en-US" sz="3200"/>
                        <m:t>⟩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/>
                        </a:rPr>
                        <m:t> 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  <a:p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31EF246-416E-4F1F-AD49-AC99CEC42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039" y="1238508"/>
                <a:ext cx="2229328" cy="10772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048" y="1602783"/>
                <a:ext cx="2296334" cy="5773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7199058" y="5687976"/>
            <a:ext cx="406942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216991" y="5029289"/>
            <a:ext cx="406942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241727" y="4533446"/>
            <a:ext cx="406942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241727" y="3848242"/>
            <a:ext cx="406942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034492" y="5030294"/>
            <a:ext cx="18482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042377" y="5687976"/>
            <a:ext cx="184825" cy="298132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058764" y="3846138"/>
            <a:ext cx="18482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7648669" y="3846138"/>
            <a:ext cx="184825" cy="301307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7631358" y="4533446"/>
            <a:ext cx="18482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577856" y="5687976"/>
            <a:ext cx="184825" cy="29813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3919738" y="2579026"/>
                <a:ext cx="4442540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738" y="2579026"/>
                <a:ext cx="4442540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784077" y="2584155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2584155"/>
                <a:ext cx="3009276" cy="430887"/>
              </a:xfrm>
              <a:prstGeom prst="rect">
                <a:avLst/>
              </a:prstGeom>
              <a:blipFill>
                <a:blip r:embed="rId10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784078" y="3384454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3384454"/>
                <a:ext cx="2939689" cy="430887"/>
              </a:xfrm>
              <a:prstGeom prst="rect">
                <a:avLst/>
              </a:prstGeom>
              <a:blipFill>
                <a:blip r:embed="rId11"/>
                <a:stretch>
                  <a:fillRect l="-1452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1068225" y="2303522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068225" y="3098720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302807" y="2255539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2255539"/>
                <a:ext cx="1281869" cy="400110"/>
              </a:xfrm>
              <a:prstGeom prst="rect">
                <a:avLst/>
              </a:prstGeom>
              <a:blipFill>
                <a:blip r:embed="rId12"/>
                <a:stretch>
                  <a:fillRect t="-1515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3316418" y="3742740"/>
                <a:ext cx="66954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418" y="3742740"/>
                <a:ext cx="669542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/>
              <p:cNvSpPr/>
              <p:nvPr/>
            </p:nvSpPr>
            <p:spPr>
              <a:xfrm>
                <a:off x="3841946" y="3721204"/>
                <a:ext cx="3609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946" y="3721204"/>
                <a:ext cx="360996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1935561" y="4404039"/>
                <a:ext cx="2110641" cy="542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)∪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561" y="4404039"/>
                <a:ext cx="2110641" cy="54271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>
              <a:xfrm>
                <a:off x="3861203" y="4443104"/>
                <a:ext cx="3609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203" y="4443104"/>
                <a:ext cx="360996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>
                <a:off x="4361172" y="4893347"/>
                <a:ext cx="383104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∨</m:t>
                      </m:r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8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172" y="4893347"/>
                <a:ext cx="3831049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363423" y="5564055"/>
                <a:ext cx="3684855" cy="590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</m:sSub>
                      <m:sSubSup>
                        <m:sSubSupPr>
                          <m:ctrlPr>
                            <a:rPr lang="en-US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)∪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23" y="5564055"/>
                <a:ext cx="3684855" cy="59003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>
              <a:xfrm>
                <a:off x="3856918" y="5607700"/>
                <a:ext cx="36099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918" y="5607700"/>
                <a:ext cx="360996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721784" y="3788107"/>
                <a:ext cx="335822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784" y="3788107"/>
                <a:ext cx="3358227" cy="430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4706811" y="5621065"/>
                <a:ext cx="337319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8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811" y="5621065"/>
                <a:ext cx="3373199" cy="4308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4706811" y="4469232"/>
                <a:ext cx="337319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8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811" y="4469232"/>
                <a:ext cx="3373199" cy="43088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3456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6" grpId="0" animBg="1"/>
      <p:bldP spid="47" grpId="0" animBg="1"/>
      <p:bldP spid="50" grpId="0" animBg="1"/>
      <p:bldP spid="53" grpId="0" animBg="1"/>
      <p:bldP spid="54" grpId="0" animBg="1"/>
      <p:bldP spid="55" grpId="0"/>
      <p:bldP spid="60" grpId="0"/>
      <p:bldP spid="63" grpId="0"/>
      <p:bldP spid="64" grpId="0"/>
      <p:bldP spid="66" grpId="0"/>
      <p:bldP spid="67" grpId="0"/>
      <p:bldP spid="69" grpId="0"/>
      <p:bldP spid="70" grpId="0"/>
      <p:bldP spid="72" grpId="0"/>
      <p:bldP spid="78" grpId="0"/>
      <p:bldP spid="79" grpId="0"/>
      <p:bldP spid="81" grpId="0"/>
      <p:bldP spid="84" grpId="0"/>
      <p:bldP spid="86" grpId="0"/>
      <p:bldP spid="89" grpId="0"/>
      <p:bldP spid="10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Key Ideas and Results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800" dirty="0" smtClean="0"/>
                  <a:t>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srgbClr val="7030A0"/>
                    </a:solidFill>
                  </a:rPr>
                  <a:t>-PDR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: an algorithm that lower bounds the </a:t>
                </a:r>
                <a:r>
                  <a:rPr lang="en-US" sz="2800" dirty="0" err="1" smtClean="0">
                    <a:solidFill>
                      <a:prstClr val="black"/>
                    </a:solidFill>
                  </a:rPr>
                  <a:t>overapproximation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of PDR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85" y="1043322"/>
                <a:ext cx="6543523" cy="954107"/>
              </a:xfrm>
              <a:prstGeom prst="rect">
                <a:avLst/>
              </a:prstGeom>
              <a:blipFill>
                <a:blip r:embed="rId4"/>
                <a:stretch>
                  <a:fillRect l="-932" t="-5732" r="-2050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Exponential gap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between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 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and </a:t>
                </a:r>
                <a:r>
                  <a:rPr lang="en-US" sz="2800" dirty="0" smtClean="0"/>
                  <a:t>exact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forward reachability, </a:t>
                </a:r>
                <a:r>
                  <a:rPr lang="en-US" sz="2800" dirty="0" smtClean="0"/>
                  <a:t>interpolation</a:t>
                </a:r>
                <a:endParaRPr lang="en-US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4586879"/>
                <a:ext cx="7718871" cy="954107"/>
              </a:xfrm>
              <a:prstGeom prst="rect">
                <a:avLst/>
              </a:prstGeom>
              <a:blipFill>
                <a:blip r:embed="rId5"/>
                <a:stretch>
                  <a:fillRect l="-142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Convergence bounds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from the DNF size of the transition relation </a:t>
                </a:r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5555610"/>
                <a:ext cx="6936105" cy="954107"/>
              </a:xfrm>
              <a:prstGeom prst="rect">
                <a:avLst/>
              </a:prstGeom>
              <a:blipFill>
                <a:blip r:embed="rId11"/>
                <a:stretch>
                  <a:fillRect l="-1582" t="-5732" r="-114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272599" y="2314249"/>
            <a:ext cx="90974" cy="214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7" name="Group 6"/>
          <p:cNvGrpSpPr/>
          <p:nvPr/>
        </p:nvGrpSpPr>
        <p:grpSpPr>
          <a:xfrm>
            <a:off x="597920" y="1978755"/>
            <a:ext cx="7917430" cy="2985561"/>
            <a:chOff x="597920" y="1978755"/>
            <a:chExt cx="7917430" cy="29855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ontent Placeholder 1"/>
                <p:cNvSpPr txBox="1">
                  <a:spLocks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US" sz="4000" dirty="0" smtClean="0"/>
                    <a:t>-PDR</a:t>
                  </a:r>
                  <a:endParaRPr lang="en-US" sz="3600" dirty="0"/>
                </a:p>
              </p:txBody>
            </p:sp>
          </mc:Choice>
          <mc:Fallback xmlns="">
            <p:sp>
              <p:nvSpPr>
                <p:cNvPr id="11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  <a:blipFill>
                  <a:blip r:embed="rId12"/>
                  <a:stretch>
                    <a:fillRect t="-29787" r="-10769" b="-574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Content Placeholder 1"/>
            <p:cNvSpPr txBox="1">
              <a:spLocks/>
            </p:cNvSpPr>
            <p:nvPr/>
          </p:nvSpPr>
          <p:spPr>
            <a:xfrm>
              <a:off x="5956031" y="3785924"/>
              <a:ext cx="2559319" cy="117839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Monotone</a:t>
              </a:r>
              <a:br>
                <a:rPr lang="en-US" sz="2400" dirty="0" smtClean="0"/>
              </a:br>
              <a:r>
                <a:rPr lang="en-US" sz="2400" dirty="0" smtClean="0"/>
                <a:t>Theory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9284" y="2339437"/>
              <a:ext cx="2114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+</a:t>
              </a:r>
              <a:endParaRPr lang="en-US" sz="4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ontent Placeholder 1"/>
                <p:cNvSpPr txBox="1">
                  <a:spLocks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15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Content Placeholder 1"/>
            <p:cNvSpPr txBox="1">
              <a:spLocks/>
            </p:cNvSpPr>
            <p:nvPr/>
          </p:nvSpPr>
          <p:spPr>
            <a:xfrm>
              <a:off x="2843775" y="3822469"/>
              <a:ext cx="2726056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Abstract Interpretation</a:t>
              </a:r>
              <a:endParaRPr lang="en-US" sz="24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958" y="1978755"/>
              <a:ext cx="1654311" cy="1737026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272599" y="2012053"/>
            <a:ext cx="1868408" cy="1754197"/>
            <a:chOff x="3404486" y="2996395"/>
            <a:chExt cx="3793982" cy="3268663"/>
          </a:xfrm>
        </p:grpSpPr>
        <p:sp>
          <p:nvSpPr>
            <p:cNvPr id="37" name="Oval 36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39" name="Diamond 38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Connector 41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3"/>
          <p:cNvSpPr/>
          <p:nvPr/>
        </p:nvSpPr>
        <p:spPr>
          <a:xfrm>
            <a:off x="1035163" y="5588005"/>
            <a:ext cx="6936105" cy="9687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196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Convergence Bounds</a:t>
            </a:r>
            <a:endParaRPr lang="en-US" dirty="0"/>
          </a:p>
        </p:txBody>
      </p:sp>
      <p:cxnSp>
        <p:nvCxnSpPr>
          <p:cNvPr id="62" name="Straight Connector 61"/>
          <p:cNvCxnSpPr/>
          <p:nvPr/>
        </p:nvCxnSpPr>
        <p:spPr>
          <a:xfrm>
            <a:off x="8105775" y="3123993"/>
            <a:ext cx="0" cy="3347254"/>
          </a:xfrm>
          <a:prstGeom prst="line">
            <a:avLst/>
          </a:prstGeom>
          <a:ln w="41275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4049" y="1119236"/>
            <a:ext cx="1521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u="sng" dirty="0" smtClean="0"/>
              <a:t>Problem</a:t>
            </a:r>
            <a:r>
              <a:rPr lang="en-US" sz="2800" b="0" dirty="0" smtClean="0"/>
              <a:t>:</a:t>
            </a:r>
            <a:endParaRPr lang="en-US" sz="2800" dirty="0"/>
          </a:p>
        </p:txBody>
      </p:sp>
      <p:sp>
        <p:nvSpPr>
          <p:cNvPr id="104" name="TextBox 103"/>
          <p:cNvSpPr txBox="1"/>
          <p:nvPr/>
        </p:nvSpPr>
        <p:spPr>
          <a:xfrm>
            <a:off x="597927" y="1955635"/>
            <a:ext cx="965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Goal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grpSp>
        <p:nvGrpSpPr>
          <p:cNvPr id="140" name="Group 139"/>
          <p:cNvGrpSpPr/>
          <p:nvPr/>
        </p:nvGrpSpPr>
        <p:grpSpPr>
          <a:xfrm>
            <a:off x="683842" y="3622786"/>
            <a:ext cx="3516668" cy="2087027"/>
            <a:chOff x="603998" y="3175718"/>
            <a:chExt cx="5511997" cy="3197559"/>
          </a:xfrm>
        </p:grpSpPr>
        <p:sp>
          <p:nvSpPr>
            <p:cNvPr id="141" name="Oval 140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solidFill>
              <a:srgbClr val="DEC8EE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868314" y="3175718"/>
              <a:ext cx="289546" cy="613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grpSp>
          <p:nvGrpSpPr>
            <p:cNvPr id="143" name="Group 142"/>
            <p:cNvGrpSpPr/>
            <p:nvPr/>
          </p:nvGrpSpPr>
          <p:grpSpPr>
            <a:xfrm>
              <a:off x="4020939" y="3743278"/>
              <a:ext cx="1976151" cy="2091322"/>
              <a:chOff x="3894475" y="3743278"/>
              <a:chExt cx="1976151" cy="2091322"/>
            </a:xfrm>
            <a:solidFill>
              <a:srgbClr val="A9D18E"/>
            </a:solidFill>
          </p:grpSpPr>
          <p:sp>
            <p:nvSpPr>
              <p:cNvPr id="146" name="Oval 27"/>
              <p:cNvSpPr/>
              <p:nvPr/>
            </p:nvSpPr>
            <p:spPr>
              <a:xfrm>
                <a:off x="5155340" y="3780845"/>
                <a:ext cx="715286" cy="2053755"/>
              </a:xfrm>
              <a:custGeom>
                <a:avLst/>
                <a:gdLst>
                  <a:gd name="connsiteX0" fmla="*/ 0 w 1351541"/>
                  <a:gd name="connsiteY0" fmla="*/ 984842 h 1969684"/>
                  <a:gd name="connsiteX1" fmla="*/ 675771 w 1351541"/>
                  <a:gd name="connsiteY1" fmla="*/ 0 h 1969684"/>
                  <a:gd name="connsiteX2" fmla="*/ 1351542 w 1351541"/>
                  <a:gd name="connsiteY2" fmla="*/ 984842 h 1969684"/>
                  <a:gd name="connsiteX3" fmla="*/ 675771 w 1351541"/>
                  <a:gd name="connsiteY3" fmla="*/ 1969684 h 1969684"/>
                  <a:gd name="connsiteX4" fmla="*/ 0 w 1351541"/>
                  <a:gd name="connsiteY4" fmla="*/ 984842 h 1969684"/>
                  <a:gd name="connsiteX0" fmla="*/ 512020 w 676787"/>
                  <a:gd name="connsiteY0" fmla="*/ 936324 h 1969912"/>
                  <a:gd name="connsiteX1" fmla="*/ 1016 w 676787"/>
                  <a:gd name="connsiteY1" fmla="*/ 120 h 1969912"/>
                  <a:gd name="connsiteX2" fmla="*/ 676787 w 676787"/>
                  <a:gd name="connsiteY2" fmla="*/ 984962 h 1969912"/>
                  <a:gd name="connsiteX3" fmla="*/ 1016 w 676787"/>
                  <a:gd name="connsiteY3" fmla="*/ 1969804 h 1969912"/>
                  <a:gd name="connsiteX4" fmla="*/ 512020 w 676787"/>
                  <a:gd name="connsiteY4" fmla="*/ 936324 h 1969912"/>
                  <a:gd name="connsiteX0" fmla="*/ 223292 w 689067"/>
                  <a:gd name="connsiteY0" fmla="*/ 954718 h 1969772"/>
                  <a:gd name="connsiteX1" fmla="*/ 13296 w 689067"/>
                  <a:gd name="connsiteY1" fmla="*/ 46 h 1969772"/>
                  <a:gd name="connsiteX2" fmla="*/ 689067 w 689067"/>
                  <a:gd name="connsiteY2" fmla="*/ 984888 h 1969772"/>
                  <a:gd name="connsiteX3" fmla="*/ 13296 w 689067"/>
                  <a:gd name="connsiteY3" fmla="*/ 1969730 h 1969772"/>
                  <a:gd name="connsiteX4" fmla="*/ 223292 w 689067"/>
                  <a:gd name="connsiteY4" fmla="*/ 954718 h 1969772"/>
                  <a:gd name="connsiteX0" fmla="*/ 368682 w 680257"/>
                  <a:gd name="connsiteY0" fmla="*/ 954718 h 1969772"/>
                  <a:gd name="connsiteX1" fmla="*/ 4486 w 680257"/>
                  <a:gd name="connsiteY1" fmla="*/ 46 h 1969772"/>
                  <a:gd name="connsiteX2" fmla="*/ 680257 w 680257"/>
                  <a:gd name="connsiteY2" fmla="*/ 984888 h 1969772"/>
                  <a:gd name="connsiteX3" fmla="*/ 4486 w 680257"/>
                  <a:gd name="connsiteY3" fmla="*/ 1969730 h 1969772"/>
                  <a:gd name="connsiteX4" fmla="*/ 368682 w 680257"/>
                  <a:gd name="connsiteY4" fmla="*/ 954718 h 1969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0257" h="1969772">
                    <a:moveTo>
                      <a:pt x="368682" y="954718"/>
                    </a:moveTo>
                    <a:cubicBezTo>
                      <a:pt x="368682" y="410805"/>
                      <a:pt x="-47443" y="-4982"/>
                      <a:pt x="4486" y="46"/>
                    </a:cubicBezTo>
                    <a:cubicBezTo>
                      <a:pt x="56415" y="5074"/>
                      <a:pt x="680257" y="440975"/>
                      <a:pt x="680257" y="984888"/>
                    </a:cubicBezTo>
                    <a:cubicBezTo>
                      <a:pt x="680257" y="1528801"/>
                      <a:pt x="56415" y="1974758"/>
                      <a:pt x="4486" y="1969730"/>
                    </a:cubicBezTo>
                    <a:cubicBezTo>
                      <a:pt x="-47443" y="1964702"/>
                      <a:pt x="368682" y="1498631"/>
                      <a:pt x="368682" y="9547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47" name="Freeform 146"/>
              <p:cNvSpPr/>
              <p:nvPr/>
            </p:nvSpPr>
            <p:spPr>
              <a:xfrm rot="244390">
                <a:off x="3894475" y="3743278"/>
                <a:ext cx="1672993" cy="2069422"/>
              </a:xfrm>
              <a:custGeom>
                <a:avLst/>
                <a:gdLst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505838 w 1536970"/>
                  <a:gd name="connsiteY2" fmla="*/ 525294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573932 w 1536970"/>
                  <a:gd name="connsiteY4" fmla="*/ 1342417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759316 w 1536970"/>
                  <a:gd name="connsiteY4" fmla="*/ 1303101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613166 w 1536970"/>
                  <a:gd name="connsiteY2" fmla="*/ 476149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45915 h 1974715"/>
                  <a:gd name="connsiteX1" fmla="*/ 1245140 w 1536970"/>
                  <a:gd name="connsiteY1" fmla="*/ 0 h 1974715"/>
                  <a:gd name="connsiteX2" fmla="*/ 759522 w 1536970"/>
                  <a:gd name="connsiteY2" fmla="*/ 456492 h 1974715"/>
                  <a:gd name="connsiteX3" fmla="*/ 1536970 w 1536970"/>
                  <a:gd name="connsiteY3" fmla="*/ 593387 h 1974715"/>
                  <a:gd name="connsiteX4" fmla="*/ 944699 w 1536970"/>
                  <a:gd name="connsiteY4" fmla="*/ 1283443 h 1974715"/>
                  <a:gd name="connsiteX5" fmla="*/ 1400783 w 1536970"/>
                  <a:gd name="connsiteY5" fmla="*/ 1712068 h 1974715"/>
                  <a:gd name="connsiteX6" fmla="*/ 0 w 1536970"/>
                  <a:gd name="connsiteY6" fmla="*/ 1974715 h 1974715"/>
                  <a:gd name="connsiteX0" fmla="*/ 29183 w 1536970"/>
                  <a:gd name="connsiteY0" fmla="*/ 171806 h 2000606"/>
                  <a:gd name="connsiteX1" fmla="*/ 1331346 w 1536970"/>
                  <a:gd name="connsiteY1" fmla="*/ 0 h 2000606"/>
                  <a:gd name="connsiteX2" fmla="*/ 759522 w 1536970"/>
                  <a:gd name="connsiteY2" fmla="*/ 482383 h 2000606"/>
                  <a:gd name="connsiteX3" fmla="*/ 1536970 w 1536970"/>
                  <a:gd name="connsiteY3" fmla="*/ 619278 h 2000606"/>
                  <a:gd name="connsiteX4" fmla="*/ 944699 w 1536970"/>
                  <a:gd name="connsiteY4" fmla="*/ 1309334 h 2000606"/>
                  <a:gd name="connsiteX5" fmla="*/ 1400783 w 1536970"/>
                  <a:gd name="connsiteY5" fmla="*/ 1737959 h 2000606"/>
                  <a:gd name="connsiteX6" fmla="*/ 0 w 1536970"/>
                  <a:gd name="connsiteY6" fmla="*/ 2000606 h 2000606"/>
                  <a:gd name="connsiteX0" fmla="*/ 29183 w 1673946"/>
                  <a:gd name="connsiteY0" fmla="*/ 171806 h 2000606"/>
                  <a:gd name="connsiteX1" fmla="*/ 1331346 w 1673946"/>
                  <a:gd name="connsiteY1" fmla="*/ 0 h 2000606"/>
                  <a:gd name="connsiteX2" fmla="*/ 759522 w 1673946"/>
                  <a:gd name="connsiteY2" fmla="*/ 482383 h 2000606"/>
                  <a:gd name="connsiteX3" fmla="*/ 1673946 w 1673946"/>
                  <a:gd name="connsiteY3" fmla="*/ 481352 h 2000606"/>
                  <a:gd name="connsiteX4" fmla="*/ 944699 w 1673946"/>
                  <a:gd name="connsiteY4" fmla="*/ 1309334 h 2000606"/>
                  <a:gd name="connsiteX5" fmla="*/ 1400783 w 1673946"/>
                  <a:gd name="connsiteY5" fmla="*/ 1737959 h 2000606"/>
                  <a:gd name="connsiteX6" fmla="*/ 0 w 1673946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400783 w 1678044"/>
                  <a:gd name="connsiteY5" fmla="*/ 1737959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97289 w 1678044"/>
                  <a:gd name="connsiteY5" fmla="*/ 1826894 h 2000606"/>
                  <a:gd name="connsiteX6" fmla="*/ 0 w 1678044"/>
                  <a:gd name="connsiteY6" fmla="*/ 2000606 h 2000606"/>
                  <a:gd name="connsiteX0" fmla="*/ 29183 w 1678044"/>
                  <a:gd name="connsiteY0" fmla="*/ 171806 h 2000606"/>
                  <a:gd name="connsiteX1" fmla="*/ 1331346 w 1678044"/>
                  <a:gd name="connsiteY1" fmla="*/ 0 h 2000606"/>
                  <a:gd name="connsiteX2" fmla="*/ 759522 w 1678044"/>
                  <a:gd name="connsiteY2" fmla="*/ 482383 h 2000606"/>
                  <a:gd name="connsiteX3" fmla="*/ 1678044 w 1678044"/>
                  <a:gd name="connsiteY3" fmla="*/ 816087 h 2000606"/>
                  <a:gd name="connsiteX4" fmla="*/ 944699 w 1678044"/>
                  <a:gd name="connsiteY4" fmla="*/ 1309334 h 2000606"/>
                  <a:gd name="connsiteX5" fmla="*/ 1368755 w 1678044"/>
                  <a:gd name="connsiteY5" fmla="*/ 1976749 h 2000606"/>
                  <a:gd name="connsiteX6" fmla="*/ 0 w 1678044"/>
                  <a:gd name="connsiteY6" fmla="*/ 2000606 h 2000606"/>
                  <a:gd name="connsiteX0" fmla="*/ 29183 w 1678044"/>
                  <a:gd name="connsiteY0" fmla="*/ 242559 h 2071359"/>
                  <a:gd name="connsiteX1" fmla="*/ 1218746 w 1678044"/>
                  <a:gd name="connsiteY1" fmla="*/ 0 h 2071359"/>
                  <a:gd name="connsiteX2" fmla="*/ 759522 w 1678044"/>
                  <a:gd name="connsiteY2" fmla="*/ 553136 h 2071359"/>
                  <a:gd name="connsiteX3" fmla="*/ 1678044 w 1678044"/>
                  <a:gd name="connsiteY3" fmla="*/ 886840 h 2071359"/>
                  <a:gd name="connsiteX4" fmla="*/ 944699 w 1678044"/>
                  <a:gd name="connsiteY4" fmla="*/ 1380087 h 2071359"/>
                  <a:gd name="connsiteX5" fmla="*/ 1368755 w 1678044"/>
                  <a:gd name="connsiteY5" fmla="*/ 2047502 h 2071359"/>
                  <a:gd name="connsiteX6" fmla="*/ 0 w 1678044"/>
                  <a:gd name="connsiteY6" fmla="*/ 2071359 h 2071359"/>
                  <a:gd name="connsiteX0" fmla="*/ 29183 w 1678044"/>
                  <a:gd name="connsiteY0" fmla="*/ 262167 h 2090967"/>
                  <a:gd name="connsiteX1" fmla="*/ 1217360 w 1678044"/>
                  <a:gd name="connsiteY1" fmla="*/ 0 h 2090967"/>
                  <a:gd name="connsiteX2" fmla="*/ 759522 w 1678044"/>
                  <a:gd name="connsiteY2" fmla="*/ 572744 h 2090967"/>
                  <a:gd name="connsiteX3" fmla="*/ 1678044 w 1678044"/>
                  <a:gd name="connsiteY3" fmla="*/ 906448 h 2090967"/>
                  <a:gd name="connsiteX4" fmla="*/ 944699 w 1678044"/>
                  <a:gd name="connsiteY4" fmla="*/ 1399695 h 2090967"/>
                  <a:gd name="connsiteX5" fmla="*/ 1368755 w 1678044"/>
                  <a:gd name="connsiteY5" fmla="*/ 2067110 h 2090967"/>
                  <a:gd name="connsiteX6" fmla="*/ 0 w 1678044"/>
                  <a:gd name="connsiteY6" fmla="*/ 2090967 h 2090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8044" h="2090967">
                    <a:moveTo>
                      <a:pt x="29183" y="262167"/>
                    </a:moveTo>
                    <a:lnTo>
                      <a:pt x="1217360" y="0"/>
                    </a:lnTo>
                    <a:lnTo>
                      <a:pt x="759522" y="572744"/>
                    </a:lnTo>
                    <a:lnTo>
                      <a:pt x="1678044" y="906448"/>
                    </a:lnTo>
                    <a:lnTo>
                      <a:pt x="944699" y="1399695"/>
                    </a:lnTo>
                    <a:lnTo>
                      <a:pt x="1368755" y="2067110"/>
                    </a:lnTo>
                    <a:lnTo>
                      <a:pt x="0" y="2090967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sp>
          <p:nvSpPr>
            <p:cNvPr id="144" name="Oval 143"/>
            <p:cNvSpPr/>
            <p:nvPr/>
          </p:nvSpPr>
          <p:spPr>
            <a:xfrm>
              <a:off x="834962" y="3632594"/>
              <a:ext cx="3912140" cy="239556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6C09A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Rectangle 144"/>
                <p:cNvSpPr/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6164" y="4470687"/>
                  <a:ext cx="1469831" cy="650639"/>
                </a:xfrm>
                <a:prstGeom prst="rect">
                  <a:avLst/>
                </a:prstGeom>
                <a:blipFill>
                  <a:blip r:embed="rId5"/>
                  <a:stretch>
                    <a:fillRect b="-1449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8" name="Rectangle 147"/>
          <p:cNvSpPr/>
          <p:nvPr/>
        </p:nvSpPr>
        <p:spPr bwMode="auto">
          <a:xfrm>
            <a:off x="447674" y="3263533"/>
            <a:ext cx="4007549" cy="2781300"/>
          </a:xfrm>
          <a:prstGeom prst="rect">
            <a:avLst/>
          </a:prstGeom>
          <a:noFill/>
          <a:ln w="285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sm" len="sm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sp>
        <p:nvSpPr>
          <p:cNvPr id="149" name="Diamond 148"/>
          <p:cNvSpPr/>
          <p:nvPr/>
        </p:nvSpPr>
        <p:spPr>
          <a:xfrm>
            <a:off x="5612277" y="3145254"/>
            <a:ext cx="2355850" cy="3268662"/>
          </a:xfrm>
          <a:prstGeom prst="diamond">
            <a:avLst/>
          </a:prstGeom>
          <a:noFill/>
          <a:ln w="24000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800">
              <a:solidFill>
                <a:srgbClr val="ED1C24"/>
              </a:solidFill>
            </a:endParaRPr>
          </a:p>
        </p:txBody>
      </p:sp>
      <p:cxnSp>
        <p:nvCxnSpPr>
          <p:cNvPr id="150" name="Straight Arrow Connector 149"/>
          <p:cNvCxnSpPr>
            <a:stCxn id="152" idx="2"/>
            <a:endCxn id="144" idx="4"/>
          </p:cNvCxnSpPr>
          <p:nvPr/>
        </p:nvCxnSpPr>
        <p:spPr bwMode="auto">
          <a:xfrm flipH="1">
            <a:off x="2079176" y="5360264"/>
            <a:ext cx="4655897" cy="124292"/>
          </a:xfrm>
          <a:prstGeom prst="straightConnector1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735073" y="5130555"/>
            <a:ext cx="579367" cy="424668"/>
            <a:chOff x="6659432" y="4714997"/>
            <a:chExt cx="579367" cy="424668"/>
          </a:xfrm>
        </p:grpSpPr>
        <p:sp>
          <p:nvSpPr>
            <p:cNvPr id="152" name="Oval 151"/>
            <p:cNvSpPr/>
            <p:nvPr/>
          </p:nvSpPr>
          <p:spPr bwMode="auto">
            <a:xfrm>
              <a:off x="6659432" y="4916690"/>
              <a:ext cx="54864" cy="56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TextBox 152"/>
                <p:cNvSpPr txBox="1"/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Λ</m:t>
                            </m:r>
                          </m:sup>
                        </m:sSubSup>
                      </m:oMath>
                    </m:oMathPara>
                  </a14:m>
                  <a:endParaRPr lang="en-US" sz="2000" b="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3" name="TextBox 1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500" y="4714997"/>
                  <a:ext cx="578299" cy="424668"/>
                </a:xfrm>
                <a:prstGeom prst="rect">
                  <a:avLst/>
                </a:prstGeom>
                <a:blipFill>
                  <a:blip r:embed="rId6"/>
                  <a:stretch>
                    <a:fillRect b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/>
              <p:cNvSpPr txBox="1"/>
              <p:nvPr/>
            </p:nvSpPr>
            <p:spPr>
              <a:xfrm>
                <a:off x="6463565" y="2799376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true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4" name="TextBox 1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2799376"/>
                <a:ext cx="6527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/>
              <p:cNvSpPr txBox="1"/>
              <p:nvPr/>
            </p:nvSpPr>
            <p:spPr>
              <a:xfrm>
                <a:off x="6463565" y="6370228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m:oMathPara>
                </a14:m>
                <a:endParaRPr lang="en-US" sz="20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5" name="TextBox 1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65" y="6370228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/>
              <p:cNvSpPr txBox="1"/>
              <p:nvPr/>
            </p:nvSpPr>
            <p:spPr>
              <a:xfrm>
                <a:off x="4471996" y="5299427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6" name="TextBox 1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96" y="5299427"/>
                <a:ext cx="4651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7" name="Straight Connector 156"/>
          <p:cNvCxnSpPr>
            <a:cxnSpLocks/>
            <a:endCxn id="159" idx="3"/>
          </p:cNvCxnSpPr>
          <p:nvPr/>
        </p:nvCxnSpPr>
        <p:spPr bwMode="auto">
          <a:xfrm>
            <a:off x="3317369" y="4242779"/>
            <a:ext cx="2894601" cy="609957"/>
          </a:xfrm>
          <a:prstGeom prst="line">
            <a:avLst/>
          </a:prstGeom>
          <a:ln w="24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>
            <a:endCxn id="159" idx="5"/>
          </p:cNvCxnSpPr>
          <p:nvPr/>
        </p:nvCxnSpPr>
        <p:spPr>
          <a:xfrm flipH="1" flipV="1">
            <a:off x="6250764" y="4852736"/>
            <a:ext cx="532276" cy="478100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Oval 158"/>
          <p:cNvSpPr/>
          <p:nvPr/>
        </p:nvSpPr>
        <p:spPr bwMode="auto">
          <a:xfrm>
            <a:off x="6203935" y="4804911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TextBox 159"/>
              <p:cNvSpPr txBox="1"/>
              <p:nvPr/>
            </p:nvSpPr>
            <p:spPr>
              <a:xfrm>
                <a:off x="4537335" y="4458506"/>
                <a:ext cx="4921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0" name="TextBox 1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35" y="4458506"/>
                <a:ext cx="49212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1" name="Straight Connector 160"/>
          <p:cNvCxnSpPr>
            <a:cxnSpLocks/>
            <a:stCxn id="142" idx="1"/>
            <a:endCxn id="159" idx="0"/>
          </p:cNvCxnSpPr>
          <p:nvPr/>
        </p:nvCxnSpPr>
        <p:spPr bwMode="auto">
          <a:xfrm>
            <a:off x="3404486" y="3822841"/>
            <a:ext cx="2826881" cy="982070"/>
          </a:xfrm>
          <a:prstGeom prst="line">
            <a:avLst/>
          </a:prstGeom>
          <a:ln w="240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4658868" y="3799602"/>
                <a:ext cx="465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8" y="3799602"/>
                <a:ext cx="465192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Rectangle 162"/>
              <p:cNvSpPr/>
              <p:nvPr/>
            </p:nvSpPr>
            <p:spPr>
              <a:xfrm>
                <a:off x="3245113" y="3431256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3" name="Rectangle 1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113" y="3431256"/>
                <a:ext cx="743204" cy="428580"/>
              </a:xfrm>
              <a:prstGeom prst="rect">
                <a:avLst/>
              </a:prstGeom>
              <a:blipFill>
                <a:blip r:embed="rId12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Rectangle 163"/>
              <p:cNvSpPr/>
              <p:nvPr/>
            </p:nvSpPr>
            <p:spPr>
              <a:xfrm>
                <a:off x="2661890" y="3717179"/>
                <a:ext cx="583626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4" name="Rectangle 1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890" y="3717179"/>
                <a:ext cx="583626" cy="428580"/>
              </a:xfrm>
              <a:prstGeom prst="rect">
                <a:avLst/>
              </a:prstGeom>
              <a:blipFill>
                <a:blip r:embed="rId13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5" name="Straight Connector 164"/>
          <p:cNvCxnSpPr/>
          <p:nvPr/>
        </p:nvCxnSpPr>
        <p:spPr>
          <a:xfrm flipV="1">
            <a:off x="6236822" y="4355892"/>
            <a:ext cx="362184" cy="447607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/>
          <p:cNvSpPr/>
          <p:nvPr/>
        </p:nvSpPr>
        <p:spPr bwMode="auto">
          <a:xfrm>
            <a:off x="6585863" y="4314040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600149" y="4169814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149" y="4169814"/>
                <a:ext cx="828753" cy="369332"/>
              </a:xfrm>
              <a:prstGeom prst="rect">
                <a:avLst/>
              </a:prstGeom>
              <a:blipFill>
                <a:blip r:embed="rId14"/>
                <a:stretch>
                  <a:fillRect l="-13235" t="-24590" r="-21324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8" name="Straight Connector 167"/>
          <p:cNvCxnSpPr/>
          <p:nvPr/>
        </p:nvCxnSpPr>
        <p:spPr>
          <a:xfrm flipV="1">
            <a:off x="6620967" y="3848904"/>
            <a:ext cx="51901" cy="463725"/>
          </a:xfrm>
          <a:prstGeom prst="line">
            <a:avLst/>
          </a:prstGeom>
          <a:ln w="24000">
            <a:solidFill>
              <a:srgbClr val="AC75D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Oval 168"/>
          <p:cNvSpPr/>
          <p:nvPr/>
        </p:nvSpPr>
        <p:spPr bwMode="auto">
          <a:xfrm>
            <a:off x="6653108" y="3803805"/>
            <a:ext cx="54864" cy="560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/>
              <p:cNvSpPr txBox="1"/>
              <p:nvPr/>
            </p:nvSpPr>
            <p:spPr>
              <a:xfrm>
                <a:off x="6818502" y="3842197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170" name="TextBox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502" y="3842197"/>
                <a:ext cx="828753" cy="369332"/>
              </a:xfrm>
              <a:prstGeom prst="rect">
                <a:avLst/>
              </a:prstGeom>
              <a:blipFill>
                <a:blip r:embed="rId15"/>
                <a:stretch>
                  <a:fillRect l="-13333" t="-24590" r="-22222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Rectangle 170"/>
              <p:cNvSpPr/>
              <p:nvPr/>
            </p:nvSpPr>
            <p:spPr>
              <a:xfrm>
                <a:off x="6257627" y="4503885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1" name="Rectangle 1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27" y="4503885"/>
                <a:ext cx="743204" cy="428580"/>
              </a:xfrm>
              <a:prstGeom prst="rect">
                <a:avLst/>
              </a:prstGeom>
              <a:blipFill>
                <a:blip r:embed="rId16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6667770" y="4837507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sz="2400" b="1" dirty="0" smtClean="0"/>
                  <a:t>-PDR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770" y="4837507"/>
                <a:ext cx="828753" cy="369332"/>
              </a:xfrm>
              <a:prstGeom prst="rect">
                <a:avLst/>
              </a:prstGeom>
              <a:blipFill>
                <a:blip r:embed="rId17"/>
                <a:stretch>
                  <a:fillRect l="-13235" t="-26667" r="-21324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Rectangle 172"/>
              <p:cNvSpPr/>
              <p:nvPr/>
            </p:nvSpPr>
            <p:spPr>
              <a:xfrm>
                <a:off x="6545218" y="4155728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3" name="Rectangle 1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218" y="4155728"/>
                <a:ext cx="743204" cy="428580"/>
              </a:xfrm>
              <a:prstGeom prst="rect">
                <a:avLst/>
              </a:prstGeom>
              <a:blipFill>
                <a:blip r:embed="rId18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Rectangle 173"/>
              <p:cNvSpPr/>
              <p:nvPr/>
            </p:nvSpPr>
            <p:spPr>
              <a:xfrm>
                <a:off x="6549258" y="3435461"/>
                <a:ext cx="743204" cy="428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4" name="Rectangle 1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58" y="3435461"/>
                <a:ext cx="743204" cy="428580"/>
              </a:xfrm>
              <a:prstGeom prst="rect">
                <a:avLst/>
              </a:prstGeom>
              <a:blipFill>
                <a:blip r:embed="rId19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3731632" y="2949678"/>
            <a:ext cx="1748247" cy="523220"/>
          </a:xfrm>
          <a:prstGeom prst="rect">
            <a:avLst/>
          </a:prstGeom>
          <a:solidFill>
            <a:srgbClr val="FFD9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0" dirty="0" smtClean="0"/>
              <a:t># frames?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145776" y="1132804"/>
                <a:ext cx="549137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>
                    <a:solidFill>
                      <a:prstClr val="black"/>
                    </a:solidFill>
                  </a:rPr>
                  <a:t>The 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lattice height</a:t>
                </a:r>
                <a:r>
                  <a:rPr lang="en-US" sz="2800" dirty="0">
                    <a:solidFill>
                      <a:prstClr val="black"/>
                    </a:solidFill>
                  </a:rPr>
                  <a:t> of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br>
                  <a:rPr lang="en-US" sz="2800" dirty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is </a:t>
                </a:r>
                <a:r>
                  <a:rPr lang="en-US" sz="2800" dirty="0">
                    <a:solidFill>
                      <a:srgbClr val="C00000"/>
                    </a:solidFill>
                  </a:rPr>
                  <a:t>exponential</a:t>
                </a:r>
                <a:r>
                  <a:rPr lang="en-US" sz="2800" dirty="0">
                    <a:solidFill>
                      <a:prstClr val="black"/>
                    </a:solidFill>
                  </a:rPr>
                  <a:t> in #</a:t>
                </a:r>
                <a:r>
                  <a:rPr lang="en-US" sz="2800" dirty="0" err="1">
                    <a:solidFill>
                      <a:prstClr val="black"/>
                    </a:solidFill>
                  </a:rPr>
                  <a:t>vars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776" y="1132804"/>
                <a:ext cx="5491375" cy="954107"/>
              </a:xfrm>
              <a:prstGeom prst="rect">
                <a:avLst/>
              </a:prstGeom>
              <a:blipFill>
                <a:blip r:embed="rId20"/>
                <a:stretch>
                  <a:fillRect l="-2331" t="-6410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147055" y="2011035"/>
            <a:ext cx="67623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Identify </a:t>
            </a:r>
            <a:r>
              <a:rPr lang="en-US" sz="2800" b="1" dirty="0">
                <a:solidFill>
                  <a:prstClr val="black"/>
                </a:solidFill>
              </a:rPr>
              <a:t>properties of the transition system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br>
              <a:rPr lang="en-US" sz="2800" dirty="0">
                <a:solidFill>
                  <a:prstClr val="black"/>
                </a:solidFill>
              </a:rPr>
            </a:br>
            <a:r>
              <a:rPr lang="en-US" sz="2800" dirty="0" smtClean="0">
                <a:solidFill>
                  <a:prstClr val="black"/>
                </a:solidFill>
              </a:rPr>
              <a:t>that </a:t>
            </a:r>
            <a:r>
              <a:rPr lang="en-US" sz="2800" dirty="0">
                <a:solidFill>
                  <a:prstClr val="black"/>
                </a:solidFill>
              </a:rPr>
              <a:t>lead to fast convergence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965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104" grpId="0"/>
      <p:bldP spid="3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Convergence Bounds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119654" y="2856667"/>
                <a:ext cx="673250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# frames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/>
                  <a:t>-PDR is bounded by a quantity </a:t>
                </a:r>
                <a:br>
                  <a:rPr lang="en-US" sz="2800" dirty="0" smtClean="0"/>
                </a:br>
                <a:r>
                  <a:rPr lang="en-US" sz="2800" dirty="0" smtClean="0"/>
                  <a:t>derived from syntactic properties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Init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654" y="2856667"/>
                <a:ext cx="6732504" cy="954107"/>
              </a:xfrm>
              <a:prstGeom prst="rect">
                <a:avLst/>
              </a:prstGeom>
              <a:blipFill>
                <a:blip r:embed="rId4"/>
                <a:stretch>
                  <a:fillRect l="-1902" t="-6410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597926" y="2848824"/>
            <a:ext cx="1547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Method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624049" y="1119236"/>
            <a:ext cx="1521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u="sng" dirty="0" smtClean="0"/>
              <a:t>Problem</a:t>
            </a:r>
            <a:r>
              <a:rPr lang="en-US" sz="2800" b="0" dirty="0" smtClean="0"/>
              <a:t>:</a:t>
            </a:r>
            <a:endParaRPr lang="en-US" sz="2800" dirty="0"/>
          </a:p>
        </p:txBody>
      </p:sp>
      <p:sp>
        <p:nvSpPr>
          <p:cNvPr id="50" name="TextBox 49"/>
          <p:cNvSpPr txBox="1"/>
          <p:nvPr/>
        </p:nvSpPr>
        <p:spPr>
          <a:xfrm>
            <a:off x="597927" y="1955635"/>
            <a:ext cx="965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Goal</a:t>
            </a:r>
            <a:r>
              <a:rPr lang="en-US" sz="2800" dirty="0" smtClean="0"/>
              <a:t>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2145776" y="1132804"/>
                <a:ext cx="549137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800" dirty="0">
                    <a:solidFill>
                      <a:prstClr val="black"/>
                    </a:solidFill>
                  </a:rPr>
                  <a:t>The 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lattice height</a:t>
                </a:r>
                <a:r>
                  <a:rPr lang="en-US" sz="2800" dirty="0">
                    <a:solidFill>
                      <a:prstClr val="black"/>
                    </a:solidFill>
                  </a:rPr>
                  <a:t> of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) </a:t>
                </a:r>
                <a:br>
                  <a:rPr lang="en-US" sz="2800" dirty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is </a:t>
                </a:r>
                <a:r>
                  <a:rPr lang="en-US" sz="2800" dirty="0">
                    <a:solidFill>
                      <a:srgbClr val="C00000"/>
                    </a:solidFill>
                  </a:rPr>
                  <a:t>exponential</a:t>
                </a:r>
                <a:r>
                  <a:rPr lang="en-US" sz="2800" dirty="0">
                    <a:solidFill>
                      <a:prstClr val="black"/>
                    </a:solidFill>
                  </a:rPr>
                  <a:t> in #</a:t>
                </a:r>
                <a:r>
                  <a:rPr lang="en-US" sz="2800" dirty="0" err="1">
                    <a:solidFill>
                      <a:prstClr val="black"/>
                    </a:solidFill>
                  </a:rPr>
                  <a:t>vars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776" y="1132804"/>
                <a:ext cx="5491375" cy="954107"/>
              </a:xfrm>
              <a:prstGeom prst="rect">
                <a:avLst/>
              </a:prstGeom>
              <a:blipFill>
                <a:blip r:embed="rId5"/>
                <a:stretch>
                  <a:fillRect l="-2331" t="-6410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/>
          <p:cNvSpPr/>
          <p:nvPr/>
        </p:nvSpPr>
        <p:spPr>
          <a:xfrm>
            <a:off x="2147055" y="2011035"/>
            <a:ext cx="67623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Identify </a:t>
            </a:r>
            <a:r>
              <a:rPr lang="en-US" sz="2800" b="1" dirty="0">
                <a:solidFill>
                  <a:prstClr val="black"/>
                </a:solidFill>
              </a:rPr>
              <a:t>properties of the transition system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br>
              <a:rPr lang="en-US" sz="2800" dirty="0">
                <a:solidFill>
                  <a:prstClr val="black"/>
                </a:solidFill>
              </a:rPr>
            </a:br>
            <a:r>
              <a:rPr lang="en-US" sz="2800" dirty="0" smtClean="0">
                <a:solidFill>
                  <a:prstClr val="black"/>
                </a:solidFill>
              </a:rPr>
              <a:t>that </a:t>
            </a:r>
            <a:r>
              <a:rPr lang="en-US" sz="2800" dirty="0">
                <a:solidFill>
                  <a:prstClr val="black"/>
                </a:solidFill>
              </a:rPr>
              <a:t>lead to fast convergence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89973" y="3909923"/>
                <a:ext cx="7894808" cy="1415324"/>
              </a:xfrm>
              <a:prstGeom prst="rect">
                <a:avLst/>
              </a:prstGeom>
              <a:solidFill>
                <a:srgbClr val="FFD99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0" u="sng" dirty="0" smtClean="0"/>
                  <a:t>Thm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 smtClean="0"/>
                  <a:t> a single cube,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/>
                  <a:t>-PDR converges in frame number at most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dnf</m:t>
                      </m:r>
                      <m:r>
                        <m:rPr>
                          <m:nor/>
                        </m:rPr>
                        <a:rPr lang="en-US" sz="2800"/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size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3" y="3909923"/>
                <a:ext cx="7894808" cy="1415324"/>
              </a:xfrm>
              <a:prstGeom prst="rect">
                <a:avLst/>
              </a:prstGeom>
              <a:blipFill>
                <a:blip r:embed="rId6"/>
                <a:stretch>
                  <a:fillRect l="-1622" t="-3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95025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7" grpId="0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84167" y="2873650"/>
            <a:ext cx="4121150" cy="61264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IC3/PDR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53" y="1360967"/>
            <a:ext cx="8724416" cy="397203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24397" y="6136078"/>
            <a:ext cx="828172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[VMCAI’11]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 SAT-Based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Model Checking Without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Unrolling.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Bradley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[FMCAD’11] Efficient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Implementation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of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Property Directed Reachability.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Ean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/>
              <a:t>Mishchenko</a:t>
            </a:r>
            <a:r>
              <a:rPr lang="en-US" sz="1600" dirty="0" smtClean="0"/>
              <a:t>, Brayton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695330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Convergence Bounds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84077" y="1305660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305660"/>
                <a:ext cx="3009276" cy="430887"/>
              </a:xfrm>
              <a:prstGeom prst="rect">
                <a:avLst/>
              </a:prstGeom>
              <a:blipFill>
                <a:blip r:embed="rId4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84078" y="2105959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105959"/>
                <a:ext cx="2939689" cy="430887"/>
              </a:xfrm>
              <a:prstGeom prst="rect">
                <a:avLst/>
              </a:prstGeom>
              <a:blipFill>
                <a:blip r:embed="rId5"/>
                <a:stretch>
                  <a:fillRect l="-1452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068225" y="1025027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/>
              <a:t>Init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68225" y="1820225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Bad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02807" y="977044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977044"/>
                <a:ext cx="1281869" cy="400110"/>
              </a:xfrm>
              <a:prstGeom prst="rect">
                <a:avLst/>
              </a:prstGeom>
              <a:blipFill>
                <a:blip r:embed="rId6"/>
                <a:stretch>
                  <a:fillRect t="-1515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950347" y="1302726"/>
                <a:ext cx="548105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347" y="1302726"/>
                <a:ext cx="5481058" cy="430887"/>
              </a:xfrm>
              <a:prstGeom prst="rect">
                <a:avLst/>
              </a:prstGeom>
              <a:blipFill>
                <a:blip r:embed="rId7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820527" y="2509310"/>
                <a:ext cx="119629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sz="28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8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527" y="2509310"/>
                <a:ext cx="119629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936450" y="2576780"/>
                <a:ext cx="702220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0" dirty="0" smtClean="0"/>
                  <a:t>DNF form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800" dirty="0" smtClean="0"/>
                  <a:t>:</a:t>
                </a:r>
                <a:endParaRPr lang="en-US" sz="28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450" y="2576780"/>
                <a:ext cx="7022209" cy="523220"/>
              </a:xfrm>
              <a:prstGeom prst="rect">
                <a:avLst/>
              </a:prstGeom>
              <a:blipFill>
                <a:blip r:embed="rId9"/>
                <a:stretch>
                  <a:fillRect l="-1823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  <a:blipFill>
                <a:blip r:embed="rId10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  <a:blipFill>
                <a:blip r:embed="rId12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  <a:blipFill>
                <a:blip r:embed="rId13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  <a:blipFill>
                <a:blip r:embed="rId17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1445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32" grpId="0"/>
      <p:bldP spid="33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1212919" y="6164839"/>
            <a:ext cx="1504881" cy="4330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087343" y="5127087"/>
            <a:ext cx="6237949" cy="4330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over"/>
          <p:cNvSpPr/>
          <p:nvPr/>
        </p:nvSpPr>
        <p:spPr>
          <a:xfrm>
            <a:off x="3852152" y="2806325"/>
            <a:ext cx="95013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ver"/>
          <p:cNvSpPr/>
          <p:nvPr/>
        </p:nvSpPr>
        <p:spPr>
          <a:xfrm>
            <a:off x="4870282" y="2804414"/>
            <a:ext cx="95013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over"/>
          <p:cNvSpPr/>
          <p:nvPr/>
        </p:nvSpPr>
        <p:spPr>
          <a:xfrm>
            <a:off x="7873921" y="3688073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ver"/>
          <p:cNvSpPr/>
          <p:nvPr/>
        </p:nvSpPr>
        <p:spPr>
          <a:xfrm>
            <a:off x="7110919" y="3223457"/>
            <a:ext cx="758758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ver"/>
          <p:cNvSpPr/>
          <p:nvPr/>
        </p:nvSpPr>
        <p:spPr>
          <a:xfrm>
            <a:off x="7110662" y="3707824"/>
            <a:ext cx="62257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over"/>
          <p:cNvSpPr/>
          <p:nvPr/>
        </p:nvSpPr>
        <p:spPr>
          <a:xfrm>
            <a:off x="7110662" y="4201101"/>
            <a:ext cx="62257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over"/>
          <p:cNvSpPr/>
          <p:nvPr/>
        </p:nvSpPr>
        <p:spPr>
          <a:xfrm>
            <a:off x="6932142" y="5193997"/>
            <a:ext cx="1093306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ver"/>
          <p:cNvSpPr/>
          <p:nvPr/>
        </p:nvSpPr>
        <p:spPr>
          <a:xfrm>
            <a:off x="3793353" y="5199542"/>
            <a:ext cx="1281127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over"/>
          <p:cNvSpPr/>
          <p:nvPr/>
        </p:nvSpPr>
        <p:spPr>
          <a:xfrm>
            <a:off x="3780871" y="4219700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ver"/>
          <p:cNvSpPr/>
          <p:nvPr/>
        </p:nvSpPr>
        <p:spPr>
          <a:xfrm>
            <a:off x="3780870" y="3700005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over"/>
          <p:cNvSpPr/>
          <p:nvPr/>
        </p:nvSpPr>
        <p:spPr>
          <a:xfrm>
            <a:off x="3780869" y="3249853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over"/>
          <p:cNvSpPr/>
          <p:nvPr/>
        </p:nvSpPr>
        <p:spPr>
          <a:xfrm>
            <a:off x="4879725" y="3227209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over"/>
          <p:cNvSpPr/>
          <p:nvPr/>
        </p:nvSpPr>
        <p:spPr>
          <a:xfrm>
            <a:off x="4741490" y="3690518"/>
            <a:ext cx="307710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ver"/>
          <p:cNvSpPr/>
          <p:nvPr/>
        </p:nvSpPr>
        <p:spPr>
          <a:xfrm>
            <a:off x="4882512" y="4219699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over"/>
          <p:cNvSpPr/>
          <p:nvPr/>
        </p:nvSpPr>
        <p:spPr>
          <a:xfrm>
            <a:off x="4564571" y="4207250"/>
            <a:ext cx="169475" cy="299203"/>
          </a:xfrm>
          <a:prstGeom prst="rect">
            <a:avLst/>
          </a:prstGeom>
          <a:solidFill>
            <a:srgbClr val="C39BE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Convergence Bounds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622232"/>
                <a:ext cx="6397437" cy="430887"/>
              </a:xfrm>
              <a:prstGeom prst="rect">
                <a:avLst/>
              </a:prstGeom>
              <a:blipFill>
                <a:blip r:embed="rId8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437566"/>
                <a:ext cx="564588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3159079"/>
                <a:ext cx="6312377" cy="430887"/>
              </a:xfrm>
              <a:prstGeom prst="rect">
                <a:avLst/>
              </a:prstGeom>
              <a:blipFill>
                <a:blip r:embed="rId10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143477"/>
                <a:ext cx="6514396" cy="430887"/>
              </a:xfrm>
              <a:prstGeom prst="rect">
                <a:avLst/>
              </a:prstGeom>
              <a:blipFill>
                <a:blip r:embed="rId11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3958811"/>
                <a:ext cx="5645888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4622257"/>
                <a:ext cx="6397437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437591"/>
                <a:ext cx="564588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895917" y="2575853"/>
                <a:ext cx="7022209" cy="5647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0" dirty="0" smtClean="0"/>
                  <a:t>DNF form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011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…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…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01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sz="2800" dirty="0" smtClean="0"/>
                  <a:t>:</a:t>
                </a:r>
                <a:endParaRPr lang="en-US" sz="28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17" y="2575853"/>
                <a:ext cx="7022209" cy="564706"/>
              </a:xfrm>
              <a:prstGeom prst="rect">
                <a:avLst/>
              </a:prstGeom>
              <a:blipFill>
                <a:blip r:embed="rId15"/>
                <a:stretch>
                  <a:fillRect l="-1823" t="-10870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01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128813"/>
                <a:ext cx="6237949" cy="430887"/>
              </a:xfrm>
              <a:prstGeom prst="rect">
                <a:avLst/>
              </a:prstGeom>
              <a:blipFill>
                <a:blip r:embed="rId16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4944147"/>
                <a:ext cx="5645888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…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44" y="5638535"/>
                <a:ext cx="6078459" cy="430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∨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1" y="5453869"/>
                <a:ext cx="5645888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/>
          <p:cNvSpPr/>
          <p:nvPr/>
        </p:nvSpPr>
        <p:spPr>
          <a:xfrm>
            <a:off x="7547327" y="2554443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O(1)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152589" y="4424105"/>
                <a:ext cx="56265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589" y="4424105"/>
                <a:ext cx="562654" cy="83099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 rot="10800000">
                <a:off x="7291379" y="4417718"/>
                <a:ext cx="56265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7291379" y="4417718"/>
                <a:ext cx="562655" cy="83099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24466" y="1071274"/>
                <a:ext cx="8218968" cy="1415324"/>
              </a:xfrm>
              <a:prstGeom prst="rect">
                <a:avLst/>
              </a:prstGeom>
              <a:solidFill>
                <a:srgbClr val="FFD99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0" u="sng" dirty="0" smtClean="0"/>
                  <a:t>Thm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 smtClean="0"/>
                  <a:t> a single cube,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/>
                  <a:t>-PDR converges in frame number at most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dnf</m:t>
                      </m:r>
                      <m:r>
                        <m:rPr>
                          <m:nor/>
                        </m:rPr>
                        <a:rPr lang="en-US" sz="2800"/>
                        <m:t>−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size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6" y="1071274"/>
                <a:ext cx="8218968" cy="1415324"/>
              </a:xfrm>
              <a:prstGeom prst="rect">
                <a:avLst/>
              </a:prstGeom>
              <a:blipFill>
                <a:blip r:embed="rId24"/>
                <a:stretch>
                  <a:fillRect l="-1484" t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212919" y="6147848"/>
                <a:ext cx="150488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919" y="6147848"/>
                <a:ext cx="1504881" cy="461665"/>
              </a:xfrm>
              <a:prstGeom prst="rect">
                <a:avLst/>
              </a:prstGeom>
              <a:blipFill>
                <a:blip r:embed="rId2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3793352" y="5144202"/>
            <a:ext cx="1255848" cy="41549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932142" y="5135849"/>
            <a:ext cx="1093306" cy="423851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7110662" y="4188201"/>
            <a:ext cx="633219" cy="34143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7115926" y="3671382"/>
            <a:ext cx="633219" cy="34143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7110662" y="3173305"/>
            <a:ext cx="786964" cy="407439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3780869" y="3316431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4895345" y="3323433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3780868" y="3788823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3797255" y="4285494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544665" y="4285494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4879724" y="4295543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7846837" y="3773405"/>
            <a:ext cx="169475" cy="10115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4717544" y="3730056"/>
            <a:ext cx="409029" cy="22786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984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35" grpId="0" animBg="1"/>
      <p:bldP spid="38" grpId="0" animBg="1"/>
      <p:bldP spid="5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8" grpId="0" animBg="1"/>
      <p:bldP spid="49" grpId="0" animBg="1"/>
      <p:bldP spid="29" grpId="0"/>
      <p:bldP spid="51" grpId="0"/>
      <p:bldP spid="56" grpId="0"/>
      <p:bldP spid="57" grpId="0"/>
      <p:bldP spid="58" grpId="0" animBg="1"/>
      <p:bldP spid="4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Convergence Bounds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24466" y="1071274"/>
                <a:ext cx="8218968" cy="1415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u="sng" dirty="0" smtClean="0"/>
                  <a:t>Thm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 smtClean="0"/>
                  <a:t> a single cube,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/>
                  <a:t>-PDR converges in frame number at most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dnf</m:t>
                      </m:r>
                      <m:r>
                        <m:rPr>
                          <m:nor/>
                        </m:rPr>
                        <a:rPr lang="en-US" sz="2800"/>
                        <m:t>−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size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6" y="1071274"/>
                <a:ext cx="8218968" cy="1415324"/>
              </a:xfrm>
              <a:prstGeom prst="rect">
                <a:avLst/>
              </a:prstGeom>
              <a:blipFill>
                <a:blip r:embed="rId4"/>
                <a:stretch>
                  <a:fillRect l="-1484" t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4466" y="2785458"/>
                <a:ext cx="8277274" cy="2305759"/>
              </a:xfrm>
              <a:prstGeom prst="rect">
                <a:avLst/>
              </a:prstGeom>
              <a:solidFill>
                <a:srgbClr val="FFD99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0" u="sng" dirty="0" smtClean="0"/>
                  <a:t>Thm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∨…∨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800" dirty="0" smtClean="0"/>
                  <a:t>,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/>
                  <a:t>-PDR converges in frame number at most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∏"/>
                          <m:sup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eqArr>
                            <m:eqArr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[</m:t>
                              </m:r>
                              <m:r>
                                <a:rPr lang="en-US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dnf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size</m:t>
                              </m:r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MHull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!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</m:d>
                                </m:e>
                              </m:d>
                            </m:e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      +    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dnf</m:t>
                              </m:r>
                              <m:r>
                                <m:rPr>
                                  <m:nor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size</m:t>
                              </m:r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MHull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Init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     ] </m:t>
                              </m:r>
                            </m:e>
                          </m:eqArr>
                          <m:r>
                            <m:rPr>
                              <m:nor/>
                            </m:rPr>
                            <a:rPr lang="en-US" sz="2800" dirty="0"/>
                            <m:t> </m:t>
                          </m:r>
                        </m:e>
                      </m:nary>
                    </m:oMath>
                  </m:oMathPara>
                </a14:m>
                <a:r>
                  <a:rPr lang="en-US" sz="4000" dirty="0" smtClean="0"/>
                  <a:t/>
                </a:r>
                <a:br>
                  <a:rPr lang="en-US" sz="4000" dirty="0" smtClean="0"/>
                </a:br>
                <a:endParaRPr lang="en-US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6" y="2785458"/>
                <a:ext cx="8277274" cy="2305759"/>
              </a:xfrm>
              <a:prstGeom prst="rect">
                <a:avLst/>
              </a:prstGeom>
              <a:blipFill>
                <a:blip r:embed="rId5"/>
                <a:stretch>
                  <a:fillRect l="-1473" t="-2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8296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Convergence Bounds: Proof Idea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0327" y="3063758"/>
                <a:ext cx="8363673" cy="233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AutoNum type="arabicPeriod"/>
                </a:pPr>
                <a:r>
                  <a:rPr lang="en-US" sz="2800" dirty="0" smtClean="0"/>
                  <a:t>Construct a new transition system with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#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MHull</m:t>
                        </m:r>
                      </m:e>
                      <m:sub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!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endParaRPr lang="en-US" sz="2800" dirty="0" smtClean="0"/>
              </a:p>
              <a:p>
                <a:pPr marL="514350" indent="-514350">
                  <a:buAutoNum type="arabicPeriod"/>
                </a:pPr>
                <a:r>
                  <a:rPr lang="en-US" sz="2800" dirty="0" smtClean="0"/>
                  <a:t>Exact forward reachability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#</m:t>
                        </m:r>
                      </m:sup>
                    </m:sSup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/>
                  <a:t>-PDR’s</a:t>
                </a:r>
              </a:p>
              <a:p>
                <a:pPr marL="514350" indent="-514350">
                  <a:buFont typeface="+mj-lt"/>
                  <a:buAutoNum type="arabicPeriod" startAt="3"/>
                </a:pPr>
                <a:r>
                  <a:rPr lang="en-US" sz="2800" dirty="0" smtClean="0"/>
                  <a:t>Bound the diameter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dnf</m:t>
                    </m:r>
                    <m:r>
                      <m:rPr>
                        <m:nor/>
                      </m:rPr>
                      <a:rPr lang="en-US" sz="2800"/>
                      <m:t>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size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#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b="0" dirty="0" smtClean="0"/>
              </a:p>
              <a:p>
                <a:pPr marL="514350" indent="-514350">
                  <a:buFont typeface="+mj-lt"/>
                  <a:buAutoNum type="arabicPeriod" startAt="3"/>
                </a:pPr>
                <a:r>
                  <a:rPr lang="en-US" sz="2800" dirty="0" smtClean="0"/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∨…∨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800" dirty="0" smtClean="0"/>
                  <a:t>, use </a:t>
                </a:r>
                <a:r>
                  <a:rPr lang="en-US" sz="2800" b="1" dirty="0" err="1" smtClean="0"/>
                  <a:t>hyper</a:t>
                </a:r>
                <a:r>
                  <a:rPr lang="en-US" sz="2800" dirty="0" err="1" smtClean="0"/>
                  <a:t>transitions</a:t>
                </a:r>
                <a:endParaRPr lang="en-US" sz="280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27" y="3063758"/>
                <a:ext cx="8363673" cy="2339551"/>
              </a:xfrm>
              <a:prstGeom prst="rect">
                <a:avLst/>
              </a:prstGeom>
              <a:blipFill>
                <a:blip r:embed="rId4"/>
                <a:stretch>
                  <a:fillRect l="-1531" t="-2872" b="-5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24466" y="2573750"/>
            <a:ext cx="8218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u="sng" dirty="0" smtClean="0"/>
              <a:t>Proof</a:t>
            </a:r>
            <a:r>
              <a:rPr lang="en-US" sz="2800" dirty="0" smtClean="0"/>
              <a:t>: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4466" y="1071274"/>
                <a:ext cx="8218968" cy="1415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u="sng" dirty="0" smtClean="0"/>
                  <a:t>Thm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 smtClean="0"/>
                  <a:t> a single cube,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/>
                  <a:t>-PDR converges in frame number at most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dnf</m:t>
                      </m:r>
                      <m:r>
                        <m:rPr>
                          <m:nor/>
                        </m:rPr>
                        <a:rPr lang="en-US" sz="2800"/>
                        <m:t>−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size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MHull</m:t>
                          </m:r>
                        </m:e>
                        <m: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6" y="1071274"/>
                <a:ext cx="8218968" cy="1415324"/>
              </a:xfrm>
              <a:prstGeom prst="rect">
                <a:avLst/>
              </a:prstGeom>
              <a:blipFill>
                <a:blip r:embed="rId5"/>
                <a:stretch>
                  <a:fillRect l="-1484" t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4557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54585" y="929022"/>
                <a:ext cx="65435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800" dirty="0" smtClean="0"/>
                  <a:t>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srgbClr val="7030A0"/>
                    </a:solidFill>
                  </a:rPr>
                  <a:t>-PDR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: an algorithm that lower bounds the </a:t>
                </a:r>
                <a:r>
                  <a:rPr lang="en-US" sz="2800" dirty="0" err="1" smtClean="0">
                    <a:solidFill>
                      <a:prstClr val="black"/>
                    </a:solidFill>
                  </a:rPr>
                  <a:t>overapproximation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of PDR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585" y="929022"/>
                <a:ext cx="6543523" cy="954107"/>
              </a:xfrm>
              <a:prstGeom prst="rect">
                <a:avLst/>
              </a:prstGeom>
              <a:blipFill>
                <a:blip r:embed="rId4"/>
                <a:stretch>
                  <a:fillRect l="-932" t="-5732" r="-2050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035164" y="4421779"/>
                <a:ext cx="771887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Exponential gap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between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 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and </a:t>
                </a:r>
                <a:r>
                  <a:rPr lang="en-US" sz="2800" dirty="0" smtClean="0"/>
                  <a:t>exact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forward reachability, </a:t>
                </a:r>
                <a:r>
                  <a:rPr lang="en-US" sz="2800" dirty="0" smtClean="0"/>
                  <a:t>interpolation</a:t>
                </a:r>
                <a:endParaRPr lang="en-US" sz="28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4421779"/>
                <a:ext cx="7718871" cy="954107"/>
              </a:xfrm>
              <a:prstGeom prst="rect">
                <a:avLst/>
              </a:prstGeom>
              <a:blipFill>
                <a:blip r:embed="rId5"/>
                <a:stretch>
                  <a:fillRect l="-1422"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035164" y="5314310"/>
                <a:ext cx="693610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§"/>
                </a:pPr>
                <a:r>
                  <a:rPr lang="en-US" sz="2800" dirty="0" smtClean="0">
                    <a:solidFill>
                      <a:srgbClr val="7030A0"/>
                    </a:solidFill>
                  </a:rPr>
                  <a:t>Convergence bounds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 on #frames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-PDR</a:t>
                </a:r>
                <a:br>
                  <a:rPr lang="en-US" sz="2800" dirty="0" smtClean="0">
                    <a:solidFill>
                      <a:prstClr val="black"/>
                    </a:solidFill>
                  </a:rPr>
                </a:br>
                <a:r>
                  <a:rPr lang="en-US" sz="2800" dirty="0" smtClean="0">
                    <a:solidFill>
                      <a:prstClr val="black"/>
                    </a:solidFill>
                  </a:rPr>
                  <a:t>from the DNF size of the transition relation </a:t>
                </a:r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64" y="5314310"/>
                <a:ext cx="6936105" cy="954107"/>
              </a:xfrm>
              <a:prstGeom prst="rect">
                <a:avLst/>
              </a:prstGeom>
              <a:blipFill>
                <a:blip r:embed="rId6"/>
                <a:stretch>
                  <a:fillRect l="-1582" t="-6410" r="-1142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272599" y="2199949"/>
            <a:ext cx="90974" cy="214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grpSp>
        <p:nvGrpSpPr>
          <p:cNvPr id="7" name="Group 6"/>
          <p:cNvGrpSpPr/>
          <p:nvPr/>
        </p:nvGrpSpPr>
        <p:grpSpPr>
          <a:xfrm>
            <a:off x="597920" y="1864455"/>
            <a:ext cx="7917430" cy="2985561"/>
            <a:chOff x="597920" y="1978755"/>
            <a:chExt cx="7917430" cy="29855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ontent Placeholder 1"/>
                <p:cNvSpPr txBox="1">
                  <a:spLocks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US" sz="4000" dirty="0" smtClean="0"/>
                    <a:t>-PDR</a:t>
                  </a:r>
                  <a:endParaRPr lang="en-US" sz="3600" dirty="0"/>
                </a:p>
              </p:txBody>
            </p:sp>
          </mc:Choice>
          <mc:Fallback xmlns="">
            <p:sp>
              <p:nvSpPr>
                <p:cNvPr id="11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920" y="2610248"/>
                  <a:ext cx="1581581" cy="574772"/>
                </a:xfrm>
                <a:prstGeom prst="rect">
                  <a:avLst/>
                </a:prstGeom>
                <a:blipFill>
                  <a:blip r:embed="rId12"/>
                  <a:stretch>
                    <a:fillRect t="-29787" r="-10769" b="-574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Content Placeholder 1"/>
            <p:cNvSpPr txBox="1">
              <a:spLocks/>
            </p:cNvSpPr>
            <p:nvPr/>
          </p:nvSpPr>
          <p:spPr>
            <a:xfrm>
              <a:off x="5956031" y="3785924"/>
              <a:ext cx="2559319" cy="117839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Monotone</a:t>
              </a:r>
              <a:br>
                <a:rPr lang="en-US" sz="2400" dirty="0" smtClean="0"/>
              </a:br>
              <a:r>
                <a:rPr lang="en-US" sz="2400" dirty="0" smtClean="0"/>
                <a:t>Theory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9284" y="2339437"/>
              <a:ext cx="2114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/>
                <a:t>+</a:t>
              </a:r>
              <a:endParaRPr lang="en-US" sz="4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ontent Placeholder 1"/>
                <p:cNvSpPr txBox="1">
                  <a:spLocks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15" name="Content Placeholder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0162" y="2524793"/>
                  <a:ext cx="1202776" cy="8303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Content Placeholder 1"/>
            <p:cNvSpPr txBox="1">
              <a:spLocks/>
            </p:cNvSpPr>
            <p:nvPr/>
          </p:nvSpPr>
          <p:spPr>
            <a:xfrm>
              <a:off x="2843775" y="3822469"/>
              <a:ext cx="2726056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 smtClean="0"/>
                <a:t>Abstract Interpretation</a:t>
              </a:r>
              <a:endParaRPr lang="en-US" sz="24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958" y="1978755"/>
              <a:ext cx="1654311" cy="1737026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272599" y="1897753"/>
            <a:ext cx="1868408" cy="1754197"/>
            <a:chOff x="3404486" y="2996395"/>
            <a:chExt cx="3793982" cy="3268663"/>
          </a:xfrm>
        </p:grpSpPr>
        <p:sp>
          <p:nvSpPr>
            <p:cNvPr id="37" name="Oval 36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39" name="Diamond 38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Connector 41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3">
            <a:hlinkClick r:id="rId17"/>
            <a:extLst>
              <a:ext uri="{FF2B5EF4-FFF2-40B4-BE49-F238E27FC236}">
                <a16:creationId xmlns:a16="http://schemas.microsoft.com/office/drawing/2014/main" id="{D10C7FB2-FCE8-0D4E-B67C-79379B2D5206}"/>
              </a:ext>
            </a:extLst>
          </p:cNvPr>
          <p:cNvSpPr/>
          <p:nvPr/>
        </p:nvSpPr>
        <p:spPr>
          <a:xfrm>
            <a:off x="821714" y="6340652"/>
            <a:ext cx="3538148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18"/>
              </a:rPr>
              <a:t>@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18"/>
              </a:rPr>
              <a:t>yotamfe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19"/>
              </a:rPr>
              <a:t>@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19"/>
              </a:rPr>
              <a:t>SagivMooly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20"/>
              </a:rPr>
              <a:t>@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20"/>
              </a:rPr>
              <a:t>wilcoxjay</a:t>
            </a:r>
            <a:endParaRPr lang="en-US" sz="1600" dirty="0">
              <a:solidFill>
                <a:schemeClr val="bg2">
                  <a:lumMod val="50000"/>
                </a:schemeClr>
              </a:solidFill>
              <a:latin typeface="Nexa Light" panose="02000000000000000000" pitchFamily="50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61F1220-9C7E-164F-B282-BB5E4C9CBDC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35" y="6300970"/>
            <a:ext cx="418972" cy="4189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145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8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 Transition System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9" name="Rectangle 388"/>
              <p:cNvSpPr/>
              <p:nvPr/>
            </p:nvSpPr>
            <p:spPr>
              <a:xfrm>
                <a:off x="4720063" y="2218882"/>
                <a:ext cx="9017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89" name="Rectangle 3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063" y="2218882"/>
                <a:ext cx="901785" cy="46166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0" name="Rectangle 389"/>
              <p:cNvSpPr/>
              <p:nvPr/>
            </p:nvSpPr>
            <p:spPr>
              <a:xfrm>
                <a:off x="4627491" y="3021025"/>
                <a:ext cx="9017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90" name="Rectangle 3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491" y="3021025"/>
                <a:ext cx="901785" cy="461665"/>
              </a:xfrm>
              <a:prstGeom prst="rect">
                <a:avLst/>
              </a:prstGeom>
              <a:blipFill>
                <a:blip r:embed="rId37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1" name="Rectangle 390"/>
              <p:cNvSpPr/>
              <p:nvPr/>
            </p:nvSpPr>
            <p:spPr>
              <a:xfrm>
                <a:off x="5102784" y="3509623"/>
                <a:ext cx="9017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91" name="Rectangle 3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784" y="3509623"/>
                <a:ext cx="901785" cy="461665"/>
              </a:xfrm>
              <a:prstGeom prst="rect">
                <a:avLst/>
              </a:prstGeom>
              <a:blipFill>
                <a:blip r:embed="rId38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2" name="Rectangle 391"/>
              <p:cNvSpPr/>
              <p:nvPr/>
            </p:nvSpPr>
            <p:spPr>
              <a:xfrm>
                <a:off x="5117336" y="4314130"/>
                <a:ext cx="9017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92" name="Rectangle 3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336" y="4314130"/>
                <a:ext cx="901785" cy="461665"/>
              </a:xfrm>
              <a:prstGeom prst="rect">
                <a:avLst/>
              </a:prstGeom>
              <a:blipFill>
                <a:blip r:embed="rId39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3" name="Oval 392"/>
          <p:cNvSpPr/>
          <p:nvPr/>
        </p:nvSpPr>
        <p:spPr>
          <a:xfrm rot="5400000">
            <a:off x="3939560" y="5798508"/>
            <a:ext cx="128016" cy="129235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4" name="Rectangle 393"/>
              <p:cNvSpPr/>
              <p:nvPr/>
            </p:nvSpPr>
            <p:spPr>
              <a:xfrm>
                <a:off x="3562935" y="5568284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94" name="Rectangle 3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935" y="5568284"/>
                <a:ext cx="440633" cy="461665"/>
              </a:xfrm>
              <a:prstGeom prst="rect">
                <a:avLst/>
              </a:prstGeom>
              <a:blipFill>
                <a:blip r:embed="rId40"/>
                <a:stretch>
                  <a:fillRect r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5" name="Rectangle 394"/>
              <p:cNvSpPr/>
              <p:nvPr/>
            </p:nvSpPr>
            <p:spPr>
              <a:xfrm>
                <a:off x="3995197" y="5622107"/>
                <a:ext cx="10387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accent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42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95" name="Rectangle 3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197" y="5622107"/>
                <a:ext cx="1038746" cy="461665"/>
              </a:xfrm>
              <a:prstGeom prst="rect">
                <a:avLst/>
              </a:prstGeom>
              <a:blipFill>
                <a:blip r:embed="rId41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4180052" y="2236282"/>
            <a:ext cx="1170570" cy="2539514"/>
            <a:chOff x="4666435" y="1662350"/>
            <a:chExt cx="1170570" cy="2539514"/>
          </a:xfrm>
        </p:grpSpPr>
        <p:grpSp>
          <p:nvGrpSpPr>
            <p:cNvPr id="10" name="Group 9"/>
            <p:cNvGrpSpPr/>
            <p:nvPr/>
          </p:nvGrpSpPr>
          <p:grpSpPr>
            <a:xfrm>
              <a:off x="4666435" y="1662350"/>
              <a:ext cx="1170570" cy="2539514"/>
              <a:chOff x="5286105" y="1591828"/>
              <a:chExt cx="1170570" cy="25395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0" name="Rectangle 359"/>
                  <p:cNvSpPr/>
                  <p:nvPr/>
                </p:nvSpPr>
                <p:spPr>
                  <a:xfrm>
                    <a:off x="5488634" y="1591828"/>
                    <a:ext cx="554704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60" name="Rectangle 3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88634" y="1591828"/>
                    <a:ext cx="554704" cy="461665"/>
                  </a:xfrm>
                  <a:prstGeom prst="rect">
                    <a:avLst/>
                  </a:prstGeom>
                  <a:blipFill>
                    <a:blip r:embed="rId4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4" name="Rectangle 373"/>
                  <p:cNvSpPr/>
                  <p:nvPr/>
                </p:nvSpPr>
                <p:spPr>
                  <a:xfrm>
                    <a:off x="5438470" y="2369344"/>
                    <a:ext cx="547586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74" name="Rectangle 3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38470" y="2369344"/>
                    <a:ext cx="547586" cy="461665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14" name="Straight Arrow Connector 313"/>
              <p:cNvCxnSpPr/>
              <p:nvPr/>
            </p:nvCxnSpPr>
            <p:spPr>
              <a:xfrm flipH="1">
                <a:off x="5826117" y="3253414"/>
                <a:ext cx="2009" cy="617989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15" name="Straight Arrow Connector 314"/>
              <p:cNvCxnSpPr/>
              <p:nvPr/>
            </p:nvCxnSpPr>
            <p:spPr>
              <a:xfrm>
                <a:off x="5413855" y="2729693"/>
                <a:ext cx="412262" cy="422957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42" name="Straight Arrow Connector 341"/>
              <p:cNvCxnSpPr>
                <a:stCxn id="373" idx="5"/>
              </p:cNvCxnSpPr>
              <p:nvPr/>
            </p:nvCxnSpPr>
            <p:spPr>
              <a:xfrm flipH="1">
                <a:off x="5365260" y="2145362"/>
                <a:ext cx="301352" cy="483567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359" name="Oval 358"/>
              <p:cNvSpPr/>
              <p:nvPr/>
            </p:nvSpPr>
            <p:spPr>
              <a:xfrm rot="5400000">
                <a:off x="5763037" y="3870794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 rot="5400000">
                <a:off x="5648295" y="2035484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5400000">
                <a:off x="5286715" y="2609573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 rot="5400000">
                <a:off x="5763037" y="3159820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7" name="Rectangle 386"/>
                  <p:cNvSpPr/>
                  <p:nvPr/>
                </p:nvSpPr>
                <p:spPr>
                  <a:xfrm>
                    <a:off x="5889759" y="2865169"/>
                    <a:ext cx="554704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87" name="Rectangle 3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89759" y="2865169"/>
                    <a:ext cx="554704" cy="461665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 b="-1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8" name="Rectangle 387"/>
                  <p:cNvSpPr/>
                  <p:nvPr/>
                </p:nvSpPr>
                <p:spPr>
                  <a:xfrm>
                    <a:off x="5901971" y="3669677"/>
                    <a:ext cx="554704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88" name="Rectangle 38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01971" y="3669677"/>
                    <a:ext cx="554704" cy="461665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 b="-1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701499" y="2233626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1499" y="2233626"/>
                  <a:ext cx="185371" cy="276999"/>
                </a:xfrm>
                <a:prstGeom prst="rect">
                  <a:avLst/>
                </a:prstGeom>
                <a:blipFill>
                  <a:blip r:embed="rId46"/>
                  <a:stretch>
                    <a:fillRect l="-32258" r="-2258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6" name="TextBox 395"/>
                <p:cNvSpPr txBox="1"/>
                <p:nvPr/>
              </p:nvSpPr>
              <p:spPr>
                <a:xfrm>
                  <a:off x="4760037" y="297880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6" name="TextBox 3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0037" y="2978800"/>
                  <a:ext cx="185371" cy="276999"/>
                </a:xfrm>
                <a:prstGeom prst="rect">
                  <a:avLst/>
                </a:prstGeom>
                <a:blipFill>
                  <a:blip r:embed="rId47"/>
                  <a:stretch>
                    <a:fillRect l="-33333" r="-2666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7" name="TextBox 396"/>
                <p:cNvSpPr txBox="1"/>
                <p:nvPr/>
              </p:nvSpPr>
              <p:spPr>
                <a:xfrm>
                  <a:off x="4989519" y="346775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7" name="TextBox 3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9519" y="3467751"/>
                  <a:ext cx="185371" cy="276999"/>
                </a:xfrm>
                <a:prstGeom prst="rect">
                  <a:avLst/>
                </a:prstGeom>
                <a:blipFill>
                  <a:blip r:embed="rId48"/>
                  <a:stretch>
                    <a:fillRect l="-33333" r="-2666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1" name="TextBox 400"/>
          <p:cNvSpPr txBox="1"/>
          <p:nvPr/>
        </p:nvSpPr>
        <p:spPr>
          <a:xfrm>
            <a:off x="4064371" y="426796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493158" y="4294735"/>
            <a:ext cx="1152908" cy="349138"/>
            <a:chOff x="3979541" y="3720803"/>
            <a:chExt cx="1152908" cy="349138"/>
          </a:xfrm>
        </p:grpSpPr>
        <p:cxnSp>
          <p:nvCxnSpPr>
            <p:cNvPr id="398" name="Straight Arrow Connector 397"/>
            <p:cNvCxnSpPr/>
            <p:nvPr/>
          </p:nvCxnSpPr>
          <p:spPr>
            <a:xfrm flipH="1" flipV="1">
              <a:off x="4113249" y="3997414"/>
              <a:ext cx="1019200" cy="1"/>
            </a:xfrm>
            <a:prstGeom prst="straightConnector1">
              <a:avLst/>
            </a:prstGeom>
            <a:noFill/>
            <a:ln w="25400" cap="flat" cmpd="sng" algn="ctr">
              <a:solidFill>
                <a:srgbClr val="AC75D5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99" name="Oval 398"/>
            <p:cNvSpPr/>
            <p:nvPr/>
          </p:nvSpPr>
          <p:spPr>
            <a:xfrm rot="5400000">
              <a:off x="3980151" y="3941315"/>
              <a:ext cx="128016" cy="129235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549694" y="3720803"/>
                  <a:ext cx="303609" cy="2820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#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9694" y="3720803"/>
                  <a:ext cx="303609" cy="282000"/>
                </a:xfrm>
                <a:prstGeom prst="rect">
                  <a:avLst/>
                </a:prstGeom>
                <a:blipFill>
                  <a:blip r:embed="rId64"/>
                  <a:stretch>
                    <a:fillRect l="-18367" t="-6522" r="-10204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2" name="Rectangle 401"/>
              <p:cNvSpPr/>
              <p:nvPr/>
            </p:nvSpPr>
            <p:spPr>
              <a:xfrm>
                <a:off x="2993134" y="4345902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02" name="Rectangle 4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134" y="4345902"/>
                <a:ext cx="554704" cy="461665"/>
              </a:xfrm>
              <a:prstGeom prst="rect">
                <a:avLst/>
              </a:prstGeom>
              <a:blipFill>
                <a:blip r:embed="rId50"/>
                <a:stretch>
                  <a:fillRect r="-6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ular Callout 23"/>
              <p:cNvSpPr/>
              <p:nvPr/>
            </p:nvSpPr>
            <p:spPr>
              <a:xfrm>
                <a:off x="1562995" y="3748021"/>
                <a:ext cx="2295156" cy="413002"/>
              </a:xfrm>
              <a:prstGeom prst="wedgeRectCallout">
                <a:avLst>
                  <a:gd name="adj1" fmla="val 56526"/>
                  <a:gd name="adj2" fmla="val 95475"/>
                </a:avLst>
              </a:prstGeom>
              <a:solidFill>
                <a:srgbClr val="DEC8EE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ular Callout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995" y="3748021"/>
                <a:ext cx="2295156" cy="413002"/>
              </a:xfrm>
              <a:prstGeom prst="wedgeRectCallout">
                <a:avLst>
                  <a:gd name="adj1" fmla="val 56526"/>
                  <a:gd name="adj2" fmla="val 95475"/>
                </a:avLst>
              </a:prstGeom>
              <a:blipFill>
                <a:blip r:embed="rId6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3562935" y="4647221"/>
            <a:ext cx="511955" cy="1141710"/>
            <a:chOff x="4049318" y="4073289"/>
            <a:chExt cx="511955" cy="1141710"/>
          </a:xfrm>
        </p:grpSpPr>
        <p:cxnSp>
          <p:nvCxnSpPr>
            <p:cNvPr id="404" name="Straight Arrow Connector 403"/>
            <p:cNvCxnSpPr/>
            <p:nvPr/>
          </p:nvCxnSpPr>
          <p:spPr>
            <a:xfrm>
              <a:off x="4083466" y="4073289"/>
              <a:ext cx="412262" cy="422957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03" name="Straight Arrow Connector 402"/>
            <p:cNvCxnSpPr/>
            <p:nvPr/>
          </p:nvCxnSpPr>
          <p:spPr>
            <a:xfrm flipH="1">
              <a:off x="4495728" y="4597010"/>
              <a:ext cx="2009" cy="61798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07" name="Oval 406"/>
            <p:cNvSpPr/>
            <p:nvPr/>
          </p:nvSpPr>
          <p:spPr>
            <a:xfrm rot="5400000">
              <a:off x="4432648" y="4503416"/>
              <a:ext cx="128016" cy="129235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8" name="TextBox 407"/>
                <p:cNvSpPr txBox="1"/>
                <p:nvPr/>
              </p:nvSpPr>
              <p:spPr>
                <a:xfrm>
                  <a:off x="4049318" y="4251874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8" name="TextBox 4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9318" y="4251874"/>
                  <a:ext cx="185371" cy="276999"/>
                </a:xfrm>
                <a:prstGeom prst="rect">
                  <a:avLst/>
                </a:prstGeom>
                <a:blipFill>
                  <a:blip r:embed="rId52"/>
                  <a:stretch>
                    <a:fillRect l="-32258" r="-2258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9" name="TextBox 408"/>
                <p:cNvSpPr txBox="1"/>
                <p:nvPr/>
              </p:nvSpPr>
              <p:spPr>
                <a:xfrm>
                  <a:off x="4278649" y="4774995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9" name="TextBox 4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8649" y="4774995"/>
                  <a:ext cx="185371" cy="276999"/>
                </a:xfrm>
                <a:prstGeom prst="rect">
                  <a:avLst/>
                </a:prstGeom>
                <a:blipFill>
                  <a:blip r:embed="rId53"/>
                  <a:stretch>
                    <a:fillRect l="-33333" r="-26667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4465149" y="4646389"/>
            <a:ext cx="484428" cy="888274"/>
            <a:chOff x="4964232" y="4059757"/>
            <a:chExt cx="484428" cy="888274"/>
          </a:xfrm>
        </p:grpSpPr>
        <p:cxnSp>
          <p:nvCxnSpPr>
            <p:cNvPr id="410" name="Straight Arrow Connector 409"/>
            <p:cNvCxnSpPr/>
            <p:nvPr/>
          </p:nvCxnSpPr>
          <p:spPr>
            <a:xfrm flipH="1">
              <a:off x="5224096" y="4059757"/>
              <a:ext cx="2009" cy="61798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/>
                <p:cNvSpPr txBox="1"/>
                <p:nvPr/>
              </p:nvSpPr>
              <p:spPr>
                <a:xfrm>
                  <a:off x="5007168" y="4203572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1" name="TextBox 4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7168" y="4203572"/>
                  <a:ext cx="185371" cy="276999"/>
                </a:xfrm>
                <a:prstGeom prst="rect">
                  <a:avLst/>
                </a:prstGeom>
                <a:blipFill>
                  <a:blip r:embed="rId65"/>
                  <a:stretch>
                    <a:fillRect l="-33333" r="-2666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2" name="Rectangle 411"/>
                <p:cNvSpPr/>
                <p:nvPr/>
              </p:nvSpPr>
              <p:spPr>
                <a:xfrm>
                  <a:off x="4964232" y="4486366"/>
                  <a:ext cx="48442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412" name="Rectangle 4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4232" y="4486366"/>
                  <a:ext cx="484428" cy="461665"/>
                </a:xfrm>
                <a:prstGeom prst="rect">
                  <a:avLst/>
                </a:prstGeom>
                <a:blipFill>
                  <a:blip r:embed="rId6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3" name="Rectangle 412"/>
              <p:cNvSpPr/>
              <p:nvPr/>
            </p:nvSpPr>
            <p:spPr>
              <a:xfrm>
                <a:off x="2136595" y="4368045"/>
                <a:ext cx="921021" cy="473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bSup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13" name="Rectangle 4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595" y="4368045"/>
                <a:ext cx="921021" cy="473335"/>
              </a:xfrm>
              <a:prstGeom prst="rect">
                <a:avLst/>
              </a:prstGeom>
              <a:blipFill>
                <a:blip r:embed="rId56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4" name="Rectangle 413"/>
              <p:cNvSpPr/>
              <p:nvPr/>
            </p:nvSpPr>
            <p:spPr>
              <a:xfrm>
                <a:off x="3992755" y="5617379"/>
                <a:ext cx="921021" cy="473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  <m:sup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bSup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14" name="Rectangle 4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755" y="5617379"/>
                <a:ext cx="921021" cy="473335"/>
              </a:xfrm>
              <a:prstGeom prst="rect">
                <a:avLst/>
              </a:prstGeom>
              <a:blipFill>
                <a:blip r:embed="rId5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5" name="Rectangle 414"/>
              <p:cNvSpPr/>
              <p:nvPr/>
            </p:nvSpPr>
            <p:spPr>
              <a:xfrm>
                <a:off x="2679761" y="4916003"/>
                <a:ext cx="921021" cy="481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bSup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15" name="Rectangle 4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761" y="4916003"/>
                <a:ext cx="921021" cy="481991"/>
              </a:xfrm>
              <a:prstGeom prst="rect">
                <a:avLst/>
              </a:prstGeom>
              <a:blipFill>
                <a:blip r:embed="rId5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2" name="Rectangle 421"/>
          <p:cNvSpPr/>
          <p:nvPr/>
        </p:nvSpPr>
        <p:spPr>
          <a:xfrm>
            <a:off x="6575898" y="3524120"/>
            <a:ext cx="1017506" cy="2877660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3" name="Rectangle 422"/>
              <p:cNvSpPr/>
              <p:nvPr/>
            </p:nvSpPr>
            <p:spPr>
              <a:xfrm>
                <a:off x="6819914" y="4763847"/>
                <a:ext cx="4270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3" name="Rectangle 4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914" y="4763847"/>
                <a:ext cx="427040" cy="461665"/>
              </a:xfrm>
              <a:prstGeom prst="rect">
                <a:avLst/>
              </a:prstGeom>
              <a:blipFill>
                <a:blip r:embed="rId6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4" name="Rectangle 423"/>
              <p:cNvSpPr/>
              <p:nvPr/>
            </p:nvSpPr>
            <p:spPr>
              <a:xfrm>
                <a:off x="6441124" y="2964766"/>
                <a:ext cx="11846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424" name="Rectangle 4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24" y="2964766"/>
                <a:ext cx="1184619" cy="461665"/>
              </a:xfrm>
              <a:prstGeom prst="rect">
                <a:avLst/>
              </a:prstGeom>
              <a:blipFill>
                <a:blip r:embed="rId6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5" name="Rectangle 424"/>
              <p:cNvSpPr/>
              <p:nvPr/>
            </p:nvSpPr>
            <p:spPr>
              <a:xfrm>
                <a:off x="2438178" y="1145897"/>
                <a:ext cx="4030174" cy="5791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25" name="Rectangle 4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178" y="1145897"/>
                <a:ext cx="4030174" cy="579142"/>
              </a:xfrm>
              <a:prstGeom prst="rect">
                <a:avLst/>
              </a:prstGeom>
              <a:blipFill>
                <a:blip r:embed="rId6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0772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" grpId="0"/>
      <p:bldP spid="390" grpId="0"/>
      <p:bldP spid="391" grpId="0"/>
      <p:bldP spid="392" grpId="0"/>
      <p:bldP spid="393" grpId="0" animBg="1"/>
      <p:bldP spid="394" grpId="0"/>
      <p:bldP spid="395" grpId="0"/>
      <p:bldP spid="395" grpId="1"/>
      <p:bldP spid="402" grpId="0"/>
      <p:bldP spid="24" grpId="0" animBg="1"/>
      <p:bldP spid="413" grpId="0"/>
      <p:bldP spid="414" grpId="0"/>
      <p:bldP spid="41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Abstract </a:t>
            </a:r>
            <a:r>
              <a:rPr lang="en-US" b="1" dirty="0" err="1" smtClean="0"/>
              <a:t>Hyper</a:t>
            </a:r>
            <a:r>
              <a:rPr lang="en-US" dirty="0" err="1" smtClean="0"/>
              <a:t>Transition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6575898" y="3524120"/>
            <a:ext cx="1017506" cy="2877660"/>
          </a:xfrm>
          <a:prstGeom prst="rect">
            <a:avLst/>
          </a:prstGeom>
          <a:solidFill>
            <a:srgbClr val="FFABAB"/>
          </a:solidFill>
          <a:ln w="254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3" name="Oval 392"/>
          <p:cNvSpPr/>
          <p:nvPr/>
        </p:nvSpPr>
        <p:spPr>
          <a:xfrm rot="5400000">
            <a:off x="3939560" y="5798508"/>
            <a:ext cx="128016" cy="129235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4" name="Rectangle 393"/>
              <p:cNvSpPr/>
              <p:nvPr/>
            </p:nvSpPr>
            <p:spPr>
              <a:xfrm>
                <a:off x="3562935" y="5568284"/>
                <a:ext cx="440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94" name="Rectangle 3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935" y="5568284"/>
                <a:ext cx="440633" cy="461665"/>
              </a:xfrm>
              <a:prstGeom prst="rect">
                <a:avLst/>
              </a:prstGeom>
              <a:blipFill>
                <a:blip r:embed="rId8"/>
                <a:stretch>
                  <a:fillRect r="-15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4180052" y="2236282"/>
            <a:ext cx="1170570" cy="2539514"/>
            <a:chOff x="4666435" y="1662350"/>
            <a:chExt cx="1170570" cy="2539514"/>
          </a:xfrm>
        </p:grpSpPr>
        <p:grpSp>
          <p:nvGrpSpPr>
            <p:cNvPr id="10" name="Group 9"/>
            <p:cNvGrpSpPr/>
            <p:nvPr/>
          </p:nvGrpSpPr>
          <p:grpSpPr>
            <a:xfrm>
              <a:off x="4666435" y="1662350"/>
              <a:ext cx="1170570" cy="2539514"/>
              <a:chOff x="5286105" y="1591828"/>
              <a:chExt cx="1170570" cy="25395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0" name="Rectangle 359"/>
                  <p:cNvSpPr/>
                  <p:nvPr/>
                </p:nvSpPr>
                <p:spPr>
                  <a:xfrm>
                    <a:off x="5488634" y="1591828"/>
                    <a:ext cx="554704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60" name="Rectangle 3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88634" y="1591828"/>
                    <a:ext cx="554704" cy="4616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4" name="Rectangle 373"/>
                  <p:cNvSpPr/>
                  <p:nvPr/>
                </p:nvSpPr>
                <p:spPr>
                  <a:xfrm>
                    <a:off x="5438470" y="2369344"/>
                    <a:ext cx="547586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74" name="Rectangle 3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38470" y="2369344"/>
                    <a:ext cx="547586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14" name="Straight Arrow Connector 313"/>
              <p:cNvCxnSpPr/>
              <p:nvPr/>
            </p:nvCxnSpPr>
            <p:spPr>
              <a:xfrm flipH="1">
                <a:off x="5826117" y="3253414"/>
                <a:ext cx="2009" cy="617989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15" name="Straight Arrow Connector 314"/>
              <p:cNvCxnSpPr/>
              <p:nvPr/>
            </p:nvCxnSpPr>
            <p:spPr>
              <a:xfrm>
                <a:off x="5413855" y="2729693"/>
                <a:ext cx="412262" cy="422957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342" name="Straight Arrow Connector 341"/>
              <p:cNvCxnSpPr>
                <a:stCxn id="373" idx="5"/>
              </p:cNvCxnSpPr>
              <p:nvPr/>
            </p:nvCxnSpPr>
            <p:spPr>
              <a:xfrm flipH="1">
                <a:off x="5365260" y="2145362"/>
                <a:ext cx="301352" cy="483567"/>
              </a:xfrm>
              <a:prstGeom prst="straightConnector1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359" name="Oval 358"/>
              <p:cNvSpPr/>
              <p:nvPr/>
            </p:nvSpPr>
            <p:spPr>
              <a:xfrm rot="5400000">
                <a:off x="5763037" y="3870794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 rot="5400000">
                <a:off x="5648295" y="2035484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5400000">
                <a:off x="5286715" y="2609573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 rot="5400000">
                <a:off x="5763037" y="3159820"/>
                <a:ext cx="128016" cy="129235"/>
              </a:xfrm>
              <a:prstGeom prst="ellipse">
                <a:avLst/>
              </a:prstGeom>
              <a:solidFill>
                <a:srgbClr val="F79646">
                  <a:lumMod val="60000"/>
                  <a:lumOff val="4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7" name="Rectangle 386"/>
                  <p:cNvSpPr/>
                  <p:nvPr/>
                </p:nvSpPr>
                <p:spPr>
                  <a:xfrm>
                    <a:off x="5889759" y="2865169"/>
                    <a:ext cx="554704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87" name="Rectangle 3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89759" y="2865169"/>
                    <a:ext cx="554704" cy="46166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1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8" name="Rectangle 387"/>
                  <p:cNvSpPr/>
                  <p:nvPr/>
                </p:nvSpPr>
                <p:spPr>
                  <a:xfrm>
                    <a:off x="5901971" y="3669677"/>
                    <a:ext cx="554704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88" name="Rectangle 38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01971" y="3669677"/>
                    <a:ext cx="554704" cy="46166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1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701499" y="2233626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1499" y="2233626"/>
                  <a:ext cx="185371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32258" r="-2258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6" name="TextBox 395"/>
                <p:cNvSpPr txBox="1"/>
                <p:nvPr/>
              </p:nvSpPr>
              <p:spPr>
                <a:xfrm>
                  <a:off x="4760037" y="297880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6" name="TextBox 3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0037" y="2978800"/>
                  <a:ext cx="185371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33333" r="-2666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7" name="TextBox 396"/>
                <p:cNvSpPr txBox="1"/>
                <p:nvPr/>
              </p:nvSpPr>
              <p:spPr>
                <a:xfrm>
                  <a:off x="4989519" y="346775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7" name="TextBox 3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9519" y="3467751"/>
                  <a:ext cx="185371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3333" r="-2666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1" name="TextBox 400"/>
          <p:cNvSpPr txBox="1"/>
          <p:nvPr/>
        </p:nvSpPr>
        <p:spPr>
          <a:xfrm>
            <a:off x="4064371" y="426796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399" name="Oval 398"/>
          <p:cNvSpPr/>
          <p:nvPr/>
        </p:nvSpPr>
        <p:spPr>
          <a:xfrm rot="5400000">
            <a:off x="3493768" y="4515247"/>
            <a:ext cx="128016" cy="129235"/>
          </a:xfrm>
          <a:prstGeom prst="ellipse">
            <a:avLst/>
          </a:prstGeom>
          <a:solidFill>
            <a:srgbClr val="F79646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2" name="Rectangle 401"/>
              <p:cNvSpPr/>
              <p:nvPr/>
            </p:nvSpPr>
            <p:spPr>
              <a:xfrm>
                <a:off x="2993134" y="4345902"/>
                <a:ext cx="5547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02" name="Rectangle 4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134" y="4345902"/>
                <a:ext cx="554704" cy="461665"/>
              </a:xfrm>
              <a:prstGeom prst="rect">
                <a:avLst/>
              </a:prstGeom>
              <a:blipFill>
                <a:blip r:embed="rId16"/>
                <a:stretch>
                  <a:fillRect r="-6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ular Callout 23"/>
              <p:cNvSpPr/>
              <p:nvPr/>
            </p:nvSpPr>
            <p:spPr>
              <a:xfrm>
                <a:off x="1464016" y="3202301"/>
                <a:ext cx="2295156" cy="413002"/>
              </a:xfrm>
              <a:prstGeom prst="wedgeRectCallout">
                <a:avLst>
                  <a:gd name="adj1" fmla="val 73479"/>
                  <a:gd name="adj2" fmla="val 170846"/>
                </a:avLst>
              </a:prstGeom>
              <a:solidFill>
                <a:srgbClr val="DEC8EE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ular Callout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016" y="3202301"/>
                <a:ext cx="2295156" cy="413002"/>
              </a:xfrm>
              <a:prstGeom prst="wedgeRectCallout">
                <a:avLst>
                  <a:gd name="adj1" fmla="val 73479"/>
                  <a:gd name="adj2" fmla="val 170846"/>
                </a:avLst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3562935" y="4647221"/>
            <a:ext cx="511955" cy="1141710"/>
            <a:chOff x="4049318" y="4073289"/>
            <a:chExt cx="511955" cy="1141710"/>
          </a:xfrm>
        </p:grpSpPr>
        <p:cxnSp>
          <p:nvCxnSpPr>
            <p:cNvPr id="404" name="Straight Arrow Connector 403"/>
            <p:cNvCxnSpPr/>
            <p:nvPr/>
          </p:nvCxnSpPr>
          <p:spPr>
            <a:xfrm>
              <a:off x="4083466" y="4073289"/>
              <a:ext cx="412262" cy="422957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03" name="Straight Arrow Connector 402"/>
            <p:cNvCxnSpPr/>
            <p:nvPr/>
          </p:nvCxnSpPr>
          <p:spPr>
            <a:xfrm flipH="1">
              <a:off x="4495728" y="4597010"/>
              <a:ext cx="2009" cy="61798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07" name="Oval 406"/>
            <p:cNvSpPr/>
            <p:nvPr/>
          </p:nvSpPr>
          <p:spPr>
            <a:xfrm rot="5400000">
              <a:off x="4432648" y="4503416"/>
              <a:ext cx="128016" cy="129235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8" name="TextBox 407"/>
                <p:cNvSpPr txBox="1"/>
                <p:nvPr/>
              </p:nvSpPr>
              <p:spPr>
                <a:xfrm>
                  <a:off x="4049318" y="4251874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8" name="TextBox 4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9318" y="4251874"/>
                  <a:ext cx="185371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32258" r="-2258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9" name="TextBox 408"/>
                <p:cNvSpPr txBox="1"/>
                <p:nvPr/>
              </p:nvSpPr>
              <p:spPr>
                <a:xfrm>
                  <a:off x="4278649" y="4774995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9" name="TextBox 4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8649" y="4774995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33333" r="-26667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4465149" y="4646389"/>
            <a:ext cx="484428" cy="888274"/>
            <a:chOff x="4964232" y="4059757"/>
            <a:chExt cx="484428" cy="888274"/>
          </a:xfrm>
        </p:grpSpPr>
        <p:cxnSp>
          <p:nvCxnSpPr>
            <p:cNvPr id="410" name="Straight Arrow Connector 409"/>
            <p:cNvCxnSpPr/>
            <p:nvPr/>
          </p:nvCxnSpPr>
          <p:spPr>
            <a:xfrm flipH="1">
              <a:off x="5224096" y="4059757"/>
              <a:ext cx="2009" cy="61798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/>
                <p:cNvSpPr txBox="1"/>
                <p:nvPr/>
              </p:nvSpPr>
              <p:spPr>
                <a:xfrm>
                  <a:off x="5007168" y="4203572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1" name="TextBox 4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7168" y="4203572"/>
                  <a:ext cx="185371" cy="276999"/>
                </a:xfrm>
                <a:prstGeom prst="rect">
                  <a:avLst/>
                </a:prstGeom>
                <a:blipFill>
                  <a:blip r:embed="rId36"/>
                  <a:stretch>
                    <a:fillRect l="-33333" r="-26667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2" name="Rectangle 411"/>
                <p:cNvSpPr/>
                <p:nvPr/>
              </p:nvSpPr>
              <p:spPr>
                <a:xfrm>
                  <a:off x="4964232" y="4486366"/>
                  <a:ext cx="48442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412" name="Rectangle 4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4232" y="4486366"/>
                  <a:ext cx="484428" cy="46166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3" name="Rectangle 412"/>
              <p:cNvSpPr/>
              <p:nvPr/>
            </p:nvSpPr>
            <p:spPr>
              <a:xfrm>
                <a:off x="2136595" y="4368045"/>
                <a:ext cx="921021" cy="473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bSup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13" name="Rectangle 4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595" y="4368045"/>
                <a:ext cx="921021" cy="473335"/>
              </a:xfrm>
              <a:prstGeom prst="rect">
                <a:avLst/>
              </a:prstGeom>
              <a:blipFill>
                <a:blip r:embed="rId22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4" name="Rectangle 413"/>
              <p:cNvSpPr/>
              <p:nvPr/>
            </p:nvSpPr>
            <p:spPr>
              <a:xfrm>
                <a:off x="3992755" y="5617379"/>
                <a:ext cx="921021" cy="473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  <m:sup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bSup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14" name="Rectangle 4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755" y="5617379"/>
                <a:ext cx="921021" cy="473335"/>
              </a:xfrm>
              <a:prstGeom prst="rect">
                <a:avLst/>
              </a:prstGeom>
              <a:blipFill>
                <a:blip r:embed="rId23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5" name="Rectangle 414"/>
              <p:cNvSpPr/>
              <p:nvPr/>
            </p:nvSpPr>
            <p:spPr>
              <a:xfrm>
                <a:off x="2679761" y="4916003"/>
                <a:ext cx="921021" cy="481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bSup>
                    </m:oMath>
                  </m:oMathPara>
                </a14:m>
                <a:endPara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15" name="Rectangle 4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761" y="4916003"/>
                <a:ext cx="921021" cy="48199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597083" y="3914152"/>
            <a:ext cx="1078218" cy="657195"/>
            <a:chOff x="3597083" y="3914152"/>
            <a:chExt cx="1078218" cy="657195"/>
          </a:xfrm>
        </p:grpSpPr>
        <p:cxnSp>
          <p:nvCxnSpPr>
            <p:cNvPr id="398" name="Straight Arrow Connector 397"/>
            <p:cNvCxnSpPr/>
            <p:nvPr/>
          </p:nvCxnSpPr>
          <p:spPr>
            <a:xfrm flipH="1" flipV="1">
              <a:off x="3626866" y="4571346"/>
              <a:ext cx="1019200" cy="1"/>
            </a:xfrm>
            <a:prstGeom prst="straightConnector1">
              <a:avLst/>
            </a:prstGeom>
            <a:noFill/>
            <a:ln w="25400" cap="flat" cmpd="sng" algn="ctr">
              <a:solidFill>
                <a:srgbClr val="AC75D5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4194373" y="4206862"/>
                  <a:ext cx="303609" cy="2820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#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4373" y="4206862"/>
                  <a:ext cx="303609" cy="282000"/>
                </a:xfrm>
                <a:prstGeom prst="rect">
                  <a:avLst/>
                </a:prstGeom>
                <a:blipFill>
                  <a:blip r:embed="rId38"/>
                  <a:stretch>
                    <a:fillRect l="-18000" t="-4348" r="-8000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0" name="Straight Arrow Connector 49"/>
            <p:cNvCxnSpPr>
              <a:stCxn id="386" idx="5"/>
            </p:cNvCxnSpPr>
            <p:nvPr/>
          </p:nvCxnSpPr>
          <p:spPr>
            <a:xfrm flipH="1">
              <a:off x="3597083" y="3914152"/>
              <a:ext cx="1078218" cy="601704"/>
            </a:xfrm>
            <a:prstGeom prst="straightConnector1">
              <a:avLst/>
            </a:prstGeom>
            <a:noFill/>
            <a:ln w="25400" cap="flat" cmpd="sng" algn="ctr">
              <a:solidFill>
                <a:srgbClr val="AC75D5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ular Callout 52"/>
              <p:cNvSpPr/>
              <p:nvPr/>
            </p:nvSpPr>
            <p:spPr>
              <a:xfrm>
                <a:off x="1488915" y="3872135"/>
                <a:ext cx="2295156" cy="413002"/>
              </a:xfrm>
              <a:prstGeom prst="wedgeRectCallout">
                <a:avLst>
                  <a:gd name="adj1" fmla="val 67546"/>
                  <a:gd name="adj2" fmla="val 104897"/>
                </a:avLst>
              </a:prstGeom>
              <a:solidFill>
                <a:srgbClr val="DEC8EE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3" name="Rectangular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15" y="3872135"/>
                <a:ext cx="2295156" cy="413002"/>
              </a:xfrm>
              <a:prstGeom prst="wedgeRectCallout">
                <a:avLst>
                  <a:gd name="adj1" fmla="val 67546"/>
                  <a:gd name="adj2" fmla="val 104897"/>
                </a:avLst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6819914" y="4763847"/>
                <a:ext cx="5460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914" y="4763847"/>
                <a:ext cx="546047" cy="461665"/>
              </a:xfrm>
              <a:prstGeom prst="rect">
                <a:avLst/>
              </a:prstGeom>
              <a:blipFill>
                <a:blip r:embed="rId31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6824828" y="2281375"/>
            <a:ext cx="1017506" cy="3544852"/>
            <a:chOff x="6824828" y="1668526"/>
            <a:chExt cx="1017506" cy="3544852"/>
          </a:xfrm>
        </p:grpSpPr>
        <p:sp>
          <p:nvSpPr>
            <p:cNvPr id="55" name="Rectangle 54"/>
            <p:cNvSpPr/>
            <p:nvPr/>
          </p:nvSpPr>
          <p:spPr>
            <a:xfrm rot="19985053">
              <a:off x="6824828" y="1668526"/>
              <a:ext cx="1017506" cy="3544852"/>
            </a:xfrm>
            <a:prstGeom prst="rect">
              <a:avLst/>
            </a:prstGeom>
            <a:solidFill>
              <a:srgbClr val="FFABAB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/>
                <p:cNvSpPr/>
                <p:nvPr/>
              </p:nvSpPr>
              <p:spPr>
                <a:xfrm>
                  <a:off x="7040239" y="3195280"/>
                  <a:ext cx="55316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6" name="Rectangle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0239" y="3195280"/>
                  <a:ext cx="553165" cy="461665"/>
                </a:xfrm>
                <a:prstGeom prst="rect">
                  <a:avLst/>
                </a:prstGeom>
                <a:blipFill>
                  <a:blip r:embed="rId32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6132353" y="1850896"/>
                <a:ext cx="19211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∨</m:t>
                      </m:r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353" y="1850896"/>
                <a:ext cx="1921167" cy="461665"/>
              </a:xfrm>
              <a:prstGeom prst="rect">
                <a:avLst/>
              </a:prstGeom>
              <a:blipFill>
                <a:blip r:embed="rId33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1598766" y="1134830"/>
                <a:ext cx="5830333" cy="5791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766" y="1134830"/>
                <a:ext cx="5830333" cy="57914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/>
          <p:cNvSpPr/>
          <p:nvPr/>
        </p:nvSpPr>
        <p:spPr>
          <a:xfrm>
            <a:off x="4044848" y="4096990"/>
            <a:ext cx="150745" cy="618944"/>
          </a:xfrm>
          <a:prstGeom prst="ellipse">
            <a:avLst/>
          </a:prstGeom>
          <a:noFill/>
          <a:ln w="28575">
            <a:solidFill>
              <a:srgbClr val="AC7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271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13" grpId="0"/>
      <p:bldP spid="414" grpId="0"/>
      <p:bldP spid="415" grpId="0"/>
      <p:bldP spid="53" grpId="0" animBg="1"/>
      <p:bldP spid="66" grpId="0"/>
      <p:bldP spid="1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-</a:t>
                </a:r>
                <a:r>
                  <a:rPr lang="en-US" dirty="0" smtClean="0"/>
                  <a:t>PDR vs. PDR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ular Callout 25"/>
          <p:cNvSpPr/>
          <p:nvPr/>
        </p:nvSpPr>
        <p:spPr>
          <a:xfrm>
            <a:off x="504779" y="2063660"/>
            <a:ext cx="8134787" cy="575814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PDR may converge with fewer or simpler frames</a:t>
            </a:r>
            <a:endParaRPr lang="en-US" sz="32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ular Callout 28"/>
              <p:cNvSpPr/>
              <p:nvPr/>
            </p:nvSpPr>
            <p:spPr>
              <a:xfrm>
                <a:off x="4329953" y="1283945"/>
                <a:ext cx="2528592" cy="58873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MSpan</m:t>
                      </m:r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ℬ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Rectangular Callout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953" y="1283945"/>
                <a:ext cx="2528592" cy="588733"/>
              </a:xfrm>
              <a:prstGeom prst="wedgeRectCallout">
                <a:avLst>
                  <a:gd name="adj1" fmla="val -16417"/>
                  <a:gd name="adj2" fmla="val -33773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/>
          <p:cNvSpPr/>
          <p:nvPr/>
        </p:nvSpPr>
        <p:spPr>
          <a:xfrm>
            <a:off x="603998" y="3268490"/>
            <a:ext cx="5402821" cy="3104787"/>
          </a:xfrm>
          <a:prstGeom prst="ellipse">
            <a:avLst/>
          </a:prstGeom>
          <a:pattFill prst="wdDnDiag">
            <a:fgClr>
              <a:srgbClr val="F4B183"/>
            </a:fgClr>
            <a:bgClr>
              <a:schemeClr val="bg1"/>
            </a:bgClr>
          </a:pattFill>
          <a:ln w="3810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530618" y="4329305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618" y="4329305"/>
                <a:ext cx="594778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970330" y="357275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330" y="3572751"/>
                <a:ext cx="594778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868315" y="3175718"/>
                <a:ext cx="594778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315" y="3175718"/>
                <a:ext cx="594778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lambda-3"/>
          <p:cNvSpPr/>
          <p:nvPr/>
        </p:nvSpPr>
        <p:spPr>
          <a:xfrm>
            <a:off x="775692" y="3406550"/>
            <a:ext cx="4891577" cy="2822320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6" name="lambda-2"/>
          <p:cNvSpPr/>
          <p:nvPr/>
        </p:nvSpPr>
        <p:spPr>
          <a:xfrm>
            <a:off x="1147591" y="3825885"/>
            <a:ext cx="3424582" cy="200898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3829153" y="4174653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153" y="4174653"/>
                <a:ext cx="733855" cy="53925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lambda-1"/>
          <p:cNvSpPr/>
          <p:nvPr/>
        </p:nvSpPr>
        <p:spPr>
          <a:xfrm>
            <a:off x="1215791" y="4214834"/>
            <a:ext cx="2175483" cy="129195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2783606" y="4477764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06" y="4477764"/>
                <a:ext cx="733855" cy="53925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2"/>
          <p:cNvSpPr/>
          <p:nvPr/>
        </p:nvSpPr>
        <p:spPr>
          <a:xfrm>
            <a:off x="834962" y="3632594"/>
            <a:ext cx="3912140" cy="2395565"/>
          </a:xfrm>
          <a:prstGeom prst="ellipse">
            <a:avLst/>
          </a:prstGeom>
          <a:noFill/>
          <a:ln w="38100">
            <a:solidFill>
              <a:srgbClr val="F5B68B"/>
            </a:solidFill>
            <a:prstDash val="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191527" y="3952507"/>
            <a:ext cx="2593019" cy="1716155"/>
            <a:chOff x="1191527" y="3952507"/>
            <a:chExt cx="2593019" cy="1716155"/>
          </a:xfrm>
          <a:noFill/>
        </p:grpSpPr>
        <p:sp>
          <p:nvSpPr>
            <p:cNvPr id="42" name="f1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rgbClr val="F5B68B"/>
              </a:solidFill>
              <a:prstDash val="dash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grpFill/>
                <a:ln w="38100">
                  <a:noFill/>
                  <a:prstDash val="dash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3" name="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25"/>
                  <a:stretch>
                    <a:fillRect b="-1316"/>
                  </a:stretch>
                </a:blipFill>
                <a:ln w="38100">
                  <a:noFill/>
                  <a:prstDash val="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4809945" y="3811907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945" y="3811907"/>
                <a:ext cx="733855" cy="53925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 32"/>
              <p:cNvSpPr/>
              <p:nvPr/>
            </p:nvSpPr>
            <p:spPr>
              <a:xfrm>
                <a:off x="1600458" y="4647806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Oval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58" y="4647806"/>
                <a:ext cx="1293974" cy="649133"/>
              </a:xfrm>
              <a:prstGeom prst="ellipse">
                <a:avLst/>
              </a:prstGeom>
              <a:blipFill>
                <a:blip r:embed="rId27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20551" y="1203801"/>
                <a:ext cx="2195729" cy="7154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pdr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551" y="1203801"/>
                <a:ext cx="2195729" cy="71545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0826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-</a:t>
                </a:r>
                <a:r>
                  <a:rPr lang="en-US" dirty="0" smtClean="0"/>
                  <a:t>PDR’s vs. PDR’s Frames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42" y="443626"/>
                <a:ext cx="7839039" cy="627648"/>
              </a:xfrm>
              <a:prstGeom prst="rect">
                <a:avLst/>
              </a:prstGeom>
              <a:blipFill>
                <a:blip r:embed="rId4"/>
                <a:stretch>
                  <a:fillRect t="-35922" b="-5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/>
          <p:cNvSpPr/>
          <p:nvPr/>
        </p:nvSpPr>
        <p:spPr>
          <a:xfrm>
            <a:off x="603998" y="3268490"/>
            <a:ext cx="5402821" cy="3104787"/>
          </a:xfrm>
          <a:prstGeom prst="ellipse">
            <a:avLst/>
          </a:prstGeom>
          <a:pattFill prst="wdDnDiag">
            <a:fgClr>
              <a:srgbClr val="F4B183"/>
            </a:fgClr>
            <a:bgClr>
              <a:schemeClr val="bg1"/>
            </a:bgClr>
          </a:pattFill>
          <a:ln w="3810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530618" y="4329305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618" y="4329305"/>
                <a:ext cx="594778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970330" y="357275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330" y="3572751"/>
                <a:ext cx="594778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868315" y="3175718"/>
                <a:ext cx="594778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315" y="3175718"/>
                <a:ext cx="594778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lambda-3"/>
          <p:cNvSpPr/>
          <p:nvPr/>
        </p:nvSpPr>
        <p:spPr>
          <a:xfrm>
            <a:off x="775692" y="3406550"/>
            <a:ext cx="4891577" cy="2822320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6" name="lambda-2"/>
          <p:cNvSpPr/>
          <p:nvPr/>
        </p:nvSpPr>
        <p:spPr>
          <a:xfrm>
            <a:off x="1147591" y="3825885"/>
            <a:ext cx="3424582" cy="200898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3829153" y="4174653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153" y="4174653"/>
                <a:ext cx="733855" cy="53925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lambda-1"/>
          <p:cNvSpPr/>
          <p:nvPr/>
        </p:nvSpPr>
        <p:spPr>
          <a:xfrm>
            <a:off x="1215791" y="4214834"/>
            <a:ext cx="2175483" cy="1291951"/>
          </a:xfrm>
          <a:prstGeom prst="ellipse">
            <a:avLst/>
          </a:prstGeom>
          <a:solidFill>
            <a:srgbClr val="F1E8F8"/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2783606" y="4477764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06" y="4477764"/>
                <a:ext cx="733855" cy="53925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2"/>
          <p:cNvSpPr/>
          <p:nvPr/>
        </p:nvSpPr>
        <p:spPr>
          <a:xfrm>
            <a:off x="834962" y="3632594"/>
            <a:ext cx="3912140" cy="2395565"/>
          </a:xfrm>
          <a:prstGeom prst="ellipse">
            <a:avLst/>
          </a:prstGeom>
          <a:noFill/>
          <a:ln w="38100">
            <a:solidFill>
              <a:srgbClr val="F5B68B"/>
            </a:solidFill>
            <a:prstDash val="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191527" y="3952507"/>
            <a:ext cx="2593019" cy="1716155"/>
            <a:chOff x="1191527" y="3952507"/>
            <a:chExt cx="2593019" cy="1716155"/>
          </a:xfrm>
          <a:noFill/>
        </p:grpSpPr>
        <p:sp>
          <p:nvSpPr>
            <p:cNvPr id="42" name="f1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grpFill/>
            <a:ln w="38100">
              <a:solidFill>
                <a:srgbClr val="F5B68B"/>
              </a:solidFill>
              <a:prstDash val="dash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grpFill/>
                <a:ln w="38100">
                  <a:noFill/>
                  <a:prstDash val="dash"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3" name="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25"/>
                  <a:stretch>
                    <a:fillRect b="-1316"/>
                  </a:stretch>
                </a:blipFill>
                <a:ln w="38100">
                  <a:noFill/>
                  <a:prstDash val="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4809945" y="3811907"/>
                <a:ext cx="733855" cy="539250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945" y="3811907"/>
                <a:ext cx="733855" cy="53925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 32"/>
              <p:cNvSpPr/>
              <p:nvPr/>
            </p:nvSpPr>
            <p:spPr>
              <a:xfrm>
                <a:off x="1600458" y="4647806"/>
                <a:ext cx="1293974" cy="649133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Oval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58" y="4647806"/>
                <a:ext cx="1293974" cy="649133"/>
              </a:xfrm>
              <a:prstGeom prst="ellipse">
                <a:avLst/>
              </a:prstGeom>
              <a:blipFill>
                <a:blip r:embed="rId27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28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7107" y="125717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 smtClean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07" y="1257171"/>
                <a:ext cx="4941914" cy="830997"/>
              </a:xfrm>
              <a:prstGeom prst="rect">
                <a:avLst/>
              </a:prstGeom>
              <a:blipFill>
                <a:blip r:embed="rId29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97107" y="1988491"/>
                <a:ext cx="4572000" cy="12003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(3)  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(4)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 smtClean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 smtClean="0">
                    <a:solidFill>
                      <a:prstClr val="black"/>
                    </a:solidFill>
                  </a:rPr>
                  <a:t>(5)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934BC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934BC9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934BC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934BC9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934BC9"/>
                        </a:solidFill>
                        <a:latin typeface="Cambria Math" panose="02040503050406030204" pitchFamily="18" charset="0"/>
                      </a:rPr>
                      <m:t>MSpan</m:t>
                    </m:r>
                    <m:r>
                      <a:rPr lang="en-US" sz="2400" b="0" i="0" smtClean="0">
                        <a:solidFill>
                          <a:srgbClr val="934BC9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934BC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934BC9"/>
                            </a:solidFill>
                            <a:latin typeface="Cambria Math" panose="02040503050406030204" pitchFamily="18" charset="0"/>
                          </a:rPr>
                          <m:t>ℬ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934BC9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934BC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07" y="1988491"/>
                <a:ext cx="4572000" cy="1200329"/>
              </a:xfrm>
              <a:prstGeom prst="rect">
                <a:avLst/>
              </a:prstGeom>
              <a:blipFill>
                <a:blip r:embed="rId30"/>
                <a:stretch>
                  <a:fillRect l="-2000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5269107" y="1273221"/>
                <a:ext cx="2832164" cy="7154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pdr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107" y="1273221"/>
                <a:ext cx="2832164" cy="71545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347180" y="1884540"/>
                <a:ext cx="3205697" cy="1298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prstClr val="black"/>
                    </a:solidFill>
                  </a:rPr>
                  <a:t>For every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pdr</m:t>
                            </m:r>
                          </m:sup>
                        </m:sSub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,…</m:t>
                        </m:r>
                      </m:sub>
                    </m:sSub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 smtClean="0"/>
                  <a:t> </a:t>
                </a:r>
                <a:br>
                  <a:rPr lang="en-US" sz="1400" dirty="0" smtClean="0"/>
                </a:br>
                <a:r>
                  <a:rPr lang="en-US" sz="2400" dirty="0" smtClean="0">
                    <a:solidFill>
                      <a:prstClr val="black"/>
                    </a:solidFill>
                  </a:rPr>
                  <a:t>satisfying properties 1-5</a:t>
                </a:r>
                <a:endParaRPr lang="en-US" sz="14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180" y="1884540"/>
                <a:ext cx="3205697" cy="1298176"/>
              </a:xfrm>
              <a:prstGeom prst="rect">
                <a:avLst/>
              </a:prstGeom>
              <a:blipFill>
                <a:blip r:embed="rId32"/>
                <a:stretch>
                  <a:fillRect l="-2852" t="-3756" r="-1521" b="-9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8500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IC3/PDR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83" y="-2038350"/>
            <a:ext cx="14579500" cy="6637726"/>
          </a:xfrm>
          <a:prstGeom prst="rect">
            <a:avLst/>
          </a:prstGeom>
        </p:spPr>
      </p:pic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424397" y="6136078"/>
            <a:ext cx="828172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[VMCAI’11]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 SAT-Based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Model Checking Without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Unrolling.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Bradley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[FMCAD’11] Efficient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Implementation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of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Property Directed Reachability.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Ean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/>
              <a:t>Mishchenko</a:t>
            </a:r>
            <a:r>
              <a:rPr lang="en-US" sz="1600" dirty="0" smtClean="0"/>
              <a:t>, Brayton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8383" y="3581399"/>
            <a:ext cx="7044774" cy="609601"/>
          </a:xfrm>
          <a:prstGeom prst="rect">
            <a:avLst/>
          </a:prstGeom>
          <a:solidFill>
            <a:schemeClr val="accent4">
              <a:alpha val="26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64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84167" y="2873650"/>
            <a:ext cx="4121150" cy="6126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Invariant Inference with IC3/PDR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53" y="1360967"/>
            <a:ext cx="8724416" cy="3972035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24397" y="6136078"/>
            <a:ext cx="828172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[VMCAI’11]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 SAT-Based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Model Checking Without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Unrolling.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Bradley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[FMCAD’11] Efficient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Implementation 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of 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Property Directed Reachability. </a:t>
            </a:r>
            <a:r>
              <a:rPr lang="en-US" sz="1600" dirty="0" err="1" smtClean="0">
                <a:solidFill>
                  <a:schemeClr val="tx1"/>
                </a:solidFill>
                <a:cs typeface="Arial"/>
                <a:sym typeface="Arial"/>
                <a:rtl val="0"/>
              </a:rPr>
              <a:t>Ean</a:t>
            </a:r>
            <a:r>
              <a:rPr lang="en-US" sz="1600" dirty="0" smtClean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 smtClean="0"/>
              <a:t>Mishchenko</a:t>
            </a:r>
            <a:r>
              <a:rPr lang="en-US" sz="1600" dirty="0" smtClean="0"/>
              <a:t>, Brayton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188363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IC3/PDR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41522" y="5562720"/>
            <a:ext cx="1232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makeameme.org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99" y="1441612"/>
            <a:ext cx="4333110" cy="54163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6035"/>
            <a:ext cx="4584599" cy="49619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00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2.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357774</TotalTime>
  <Words>1652</Words>
  <Application>Microsoft Office PowerPoint</Application>
  <PresentationFormat>On-screen Show (4:3)</PresentationFormat>
  <Paragraphs>1101</Paragraphs>
  <Slides>69</Slides>
  <Notes>65</Notes>
  <HiddenSlides>14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1" baseType="lpstr">
      <vt:lpstr>Arial</vt:lpstr>
      <vt:lpstr>Calibri</vt:lpstr>
      <vt:lpstr>Calibri Light</vt:lpstr>
      <vt:lpstr>Cambria Math</vt:lpstr>
      <vt:lpstr>Comic Sans MS</vt:lpstr>
      <vt:lpstr>Consolas</vt:lpstr>
      <vt:lpstr>Helvetica Neue</vt:lpstr>
      <vt:lpstr>Nexa Light</vt:lpstr>
      <vt:lpstr>System Font Regular</vt:lpstr>
      <vt:lpstr>Times New Roman</vt:lpstr>
      <vt:lpstr>Wingdings</vt:lpstr>
      <vt:lpstr>Office Theme</vt:lpstr>
      <vt:lpstr>Property-Directed Reachability as Abstract Interpretation in the Monotone Theory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yotam</dc:creator>
  <cp:lastModifiedBy>yotam</cp:lastModifiedBy>
  <cp:revision>2246</cp:revision>
  <dcterms:created xsi:type="dcterms:W3CDTF">2017-12-26T11:24:50Z</dcterms:created>
  <dcterms:modified xsi:type="dcterms:W3CDTF">2022-01-24T12:55:03Z</dcterms:modified>
</cp:coreProperties>
</file>