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notesSlides/notesSlide18.xml" ContentType="application/vnd.openxmlformats-officedocument.presentationml.notesSlide+xml"/>
  <Override PartName="/ppt/tags/tag10.xml" ContentType="application/vnd.openxmlformats-officedocument.presentationml.tags+xml"/>
  <Override PartName="/ppt/notesSlides/notesSlide19.xml" ContentType="application/vnd.openxmlformats-officedocument.presentationml.notesSlide+xml"/>
  <Override PartName="/ppt/tags/tag11.xml" ContentType="application/vnd.openxmlformats-officedocument.presentationml.tags+xml"/>
  <Override PartName="/ppt/notesSlides/notesSlide20.xml" ContentType="application/vnd.openxmlformats-officedocument.presentationml.notesSlide+xml"/>
  <Override PartName="/ppt/tags/tag12.xml" ContentType="application/vnd.openxmlformats-officedocument.presentationml.tags+xml"/>
  <Override PartName="/ppt/notesSlides/notesSlide21.xml" ContentType="application/vnd.openxmlformats-officedocument.presentationml.notesSlide+xml"/>
  <Override PartName="/ppt/tags/tag13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4.xml" ContentType="application/vnd.openxmlformats-officedocument.presentationml.tags+xml"/>
  <Override PartName="/ppt/notesSlides/notesSlide25.xml" ContentType="application/vnd.openxmlformats-officedocument.presentationml.notesSlide+xml"/>
  <Override PartName="/ppt/tags/tag15.xml" ContentType="application/vnd.openxmlformats-officedocument.presentationml.tags+xml"/>
  <Override PartName="/ppt/notesSlides/notesSlide26.xml" ContentType="application/vnd.openxmlformats-officedocument.presentationml.notesSlide+xml"/>
  <Override PartName="/ppt/tags/tag16.xml" ContentType="application/vnd.openxmlformats-officedocument.presentationml.tags+xml"/>
  <Override PartName="/ppt/notesSlides/notesSlide27.xml" ContentType="application/vnd.openxmlformats-officedocument.presentationml.notesSlide+xml"/>
  <Override PartName="/ppt/tags/tag17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8.xml" ContentType="application/vnd.openxmlformats-officedocument.presentationml.tags+xml"/>
  <Override PartName="/ppt/notesSlides/notesSlide30.xml" ContentType="application/vnd.openxmlformats-officedocument.presentationml.notesSlide+xml"/>
  <Override PartName="/ppt/tags/tag19.xml" ContentType="application/vnd.openxmlformats-officedocument.presentationml.tags+xml"/>
  <Override PartName="/ppt/notesSlides/notesSlide31.xml" ContentType="application/vnd.openxmlformats-officedocument.presentationml.notesSlide+xml"/>
  <Override PartName="/ppt/tags/tag20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21.xml" ContentType="application/vnd.openxmlformats-officedocument.presentationml.tags+xml"/>
  <Override PartName="/ppt/notesSlides/notesSlide35.xml" ContentType="application/vnd.openxmlformats-officedocument.presentationml.notesSlide+xml"/>
  <Override PartName="/ppt/tags/tag22.xml" ContentType="application/vnd.openxmlformats-officedocument.presentationml.tags+xml"/>
  <Override PartName="/ppt/notesSlides/notesSlide36.xml" ContentType="application/vnd.openxmlformats-officedocument.presentationml.notesSlide+xml"/>
  <Override PartName="/ppt/tags/tag23.xml" ContentType="application/vnd.openxmlformats-officedocument.presentationml.tags+xml"/>
  <Override PartName="/ppt/notesSlides/notesSlide37.xml" ContentType="application/vnd.openxmlformats-officedocument.presentationml.notesSlide+xml"/>
  <Override PartName="/ppt/tags/tag24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25.xml" ContentType="application/vnd.openxmlformats-officedocument.presentationml.tags+xml"/>
  <Override PartName="/ppt/notesSlides/notesSlide40.xml" ContentType="application/vnd.openxmlformats-officedocument.presentationml.notesSlide+xml"/>
  <Override PartName="/ppt/tags/tag26.xml" ContentType="application/vnd.openxmlformats-officedocument.presentationml.tags+xml"/>
  <Override PartName="/ppt/notesSlides/notesSlide41.xml" ContentType="application/vnd.openxmlformats-officedocument.presentationml.notesSlide+xml"/>
  <Override PartName="/ppt/tags/tag27.xml" ContentType="application/vnd.openxmlformats-officedocument.presentationml.tags+xml"/>
  <Override PartName="/ppt/notesSlides/notesSlide42.xml" ContentType="application/vnd.openxmlformats-officedocument.presentationml.notesSlide+xml"/>
  <Override PartName="/ppt/tags/tag28.xml" ContentType="application/vnd.openxmlformats-officedocument.presentationml.tags+xml"/>
  <Override PartName="/ppt/notesSlides/notesSlide43.xml" ContentType="application/vnd.openxmlformats-officedocument.presentationml.notesSlide+xml"/>
  <Override PartName="/ppt/tags/tag29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48"/>
  </p:notesMasterIdLst>
  <p:sldIdLst>
    <p:sldId id="695" r:id="rId2"/>
    <p:sldId id="720" r:id="rId3"/>
    <p:sldId id="721" r:id="rId4"/>
    <p:sldId id="638" r:id="rId5"/>
    <p:sldId id="762" r:id="rId6"/>
    <p:sldId id="660" r:id="rId7"/>
    <p:sldId id="663" r:id="rId8"/>
    <p:sldId id="661" r:id="rId9"/>
    <p:sldId id="662" r:id="rId10"/>
    <p:sldId id="724" r:id="rId11"/>
    <p:sldId id="795" r:id="rId12"/>
    <p:sldId id="664" r:id="rId13"/>
    <p:sldId id="665" r:id="rId14"/>
    <p:sldId id="666" r:id="rId15"/>
    <p:sldId id="689" r:id="rId16"/>
    <p:sldId id="690" r:id="rId17"/>
    <p:sldId id="686" r:id="rId18"/>
    <p:sldId id="688" r:id="rId19"/>
    <p:sldId id="772" r:id="rId20"/>
    <p:sldId id="761" r:id="rId21"/>
    <p:sldId id="783" r:id="rId22"/>
    <p:sldId id="796" r:id="rId23"/>
    <p:sldId id="774" r:id="rId24"/>
    <p:sldId id="775" r:id="rId25"/>
    <p:sldId id="777" r:id="rId26"/>
    <p:sldId id="778" r:id="rId27"/>
    <p:sldId id="779" r:id="rId28"/>
    <p:sldId id="780" r:id="rId29"/>
    <p:sldId id="781" r:id="rId30"/>
    <p:sldId id="782" r:id="rId31"/>
    <p:sldId id="769" r:id="rId32"/>
    <p:sldId id="770" r:id="rId33"/>
    <p:sldId id="738" r:id="rId34"/>
    <p:sldId id="739" r:id="rId35"/>
    <p:sldId id="740" r:id="rId36"/>
    <p:sldId id="785" r:id="rId37"/>
    <p:sldId id="786" r:id="rId38"/>
    <p:sldId id="789" r:id="rId39"/>
    <p:sldId id="791" r:id="rId40"/>
    <p:sldId id="790" r:id="rId41"/>
    <p:sldId id="750" r:id="rId42"/>
    <p:sldId id="752" r:id="rId43"/>
    <p:sldId id="753" r:id="rId44"/>
    <p:sldId id="754" r:id="rId45"/>
    <p:sldId id="681" r:id="rId46"/>
    <p:sldId id="77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3A5929B-5398-4958-9BA1-839615A6AE5B}">
          <p14:sldIdLst/>
        </p14:section>
        <p14:section name="long talk" id="{2804FEB4-E82A-4FC3-AE65-4FF0FE225C42}">
          <p14:sldIdLst>
            <p14:sldId id="695"/>
            <p14:sldId id="720"/>
            <p14:sldId id="721"/>
            <p14:sldId id="638"/>
            <p14:sldId id="762"/>
            <p14:sldId id="660"/>
            <p14:sldId id="663"/>
            <p14:sldId id="661"/>
            <p14:sldId id="662"/>
            <p14:sldId id="724"/>
            <p14:sldId id="795"/>
            <p14:sldId id="664"/>
            <p14:sldId id="665"/>
            <p14:sldId id="666"/>
            <p14:sldId id="689"/>
            <p14:sldId id="690"/>
            <p14:sldId id="686"/>
            <p14:sldId id="688"/>
            <p14:sldId id="772"/>
            <p14:sldId id="761"/>
            <p14:sldId id="783"/>
            <p14:sldId id="796"/>
            <p14:sldId id="774"/>
            <p14:sldId id="775"/>
            <p14:sldId id="777"/>
            <p14:sldId id="778"/>
            <p14:sldId id="779"/>
            <p14:sldId id="780"/>
            <p14:sldId id="781"/>
            <p14:sldId id="782"/>
            <p14:sldId id="769"/>
            <p14:sldId id="770"/>
            <p14:sldId id="738"/>
            <p14:sldId id="739"/>
            <p14:sldId id="740"/>
            <p14:sldId id="785"/>
            <p14:sldId id="786"/>
            <p14:sldId id="789"/>
            <p14:sldId id="791"/>
            <p14:sldId id="790"/>
            <p14:sldId id="750"/>
            <p14:sldId id="752"/>
            <p14:sldId id="753"/>
            <p14:sldId id="754"/>
            <p14:sldId id="681"/>
            <p14:sldId id="7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tam" initials="y" lastIdx="0" clrIdx="0">
    <p:extLst>
      <p:ext uri="{19B8F6BF-5375-455C-9EA6-DF929625EA0E}">
        <p15:presenceInfo xmlns:p15="http://schemas.microsoft.com/office/powerpoint/2012/main" userId="yot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C00000"/>
    <a:srgbClr val="A9D18E"/>
    <a:srgbClr val="FFD3B2"/>
    <a:srgbClr val="FFC599"/>
    <a:srgbClr val="FFC89E"/>
    <a:srgbClr val="FFC69A"/>
    <a:srgbClr val="FB6161"/>
    <a:srgbClr val="FFAD19"/>
    <a:srgbClr val="FFD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85" autoAdjust="0"/>
    <p:restoredTop sz="76786" autoAdjust="0"/>
  </p:normalViewPr>
  <p:slideViewPr>
    <p:cSldViewPr snapToGrid="0">
      <p:cViewPr varScale="1">
        <p:scale>
          <a:sx n="90" d="100"/>
          <a:sy n="90" d="100"/>
        </p:scale>
        <p:origin x="2094" y="78"/>
      </p:cViewPr>
      <p:guideLst/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E04D-146D-46F8-98A9-6F0EAD47FCF4}" type="datetimeFigureOut">
              <a:rPr lang="en-US" smtClean="0"/>
              <a:t>24-Jan-22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4574-660D-4DA8-AED8-24003F4BC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7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60CE6-C82A-48CC-A240-B43DECF50A4A}" type="slidenum">
              <a:rPr kumimoji="0" lang="ar-SA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27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07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3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8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52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66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39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6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45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16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48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296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66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23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288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4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71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02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70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984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737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30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776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12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17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394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798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254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506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446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623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716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94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083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18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191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486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590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972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85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9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74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05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26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1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5AC3-53B5-4C40-B5B7-A8CD97C73FCF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8727-86A3-47E1-AB3C-C4DFB646C362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F509C-E7E9-4CC1-A171-AB39682E0E00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3B2F-7A2F-4571-A768-065B68305D12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0DED0-9F5D-4090-B66A-512DDC34B881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0D9C-C765-4746-B3A5-7DDDE810D4ED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7827-A538-4364-BCD8-5D9B4523F9CA}" type="datetime1">
              <a:rPr lang="en-US" smtClean="0"/>
              <a:t>24-Jan-22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B706-97C5-4971-8AA9-84E57C99DCDA}" type="datetime1">
              <a:rPr lang="en-US" smtClean="0"/>
              <a:t>24-Jan-22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7709-1A1E-49F4-A7A2-D513B4824658}" type="datetime1">
              <a:rPr lang="en-US" smtClean="0"/>
              <a:t>24-Jan-22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1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2416-BBEA-4D99-B318-075EE2FE73B1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CA19-D1FA-42AF-BBD0-074BBA72C5AB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4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2BC78-0137-433A-8AA4-CDDB7BDD2326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5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twitter.com/kalevalp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20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11.png"/><Relationship Id="rId11" Type="http://schemas.openxmlformats.org/officeDocument/2006/relationships/image" Target="../media/image300.png"/><Relationship Id="rId15" Type="http://schemas.openxmlformats.org/officeDocument/2006/relationships/image" Target="../media/image8.jpeg"/><Relationship Id="rId10" Type="http://schemas.openxmlformats.org/officeDocument/2006/relationships/image" Target="../media/image290.png"/><Relationship Id="rId9" Type="http://schemas.openxmlformats.org/officeDocument/2006/relationships/image" Target="../media/image280.png"/><Relationship Id="rId1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50.png"/><Relationship Id="rId7" Type="http://schemas.openxmlformats.org/officeDocument/2006/relationships/image" Target="../media/image120.png"/><Relationship Id="rId12" Type="http://schemas.openxmlformats.org/officeDocument/2006/relationships/image" Target="../media/image2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9.png"/><Relationship Id="rId5" Type="http://schemas.openxmlformats.org/officeDocument/2006/relationships/image" Target="../media/image410.png"/><Relationship Id="rId15" Type="http://schemas.openxmlformats.org/officeDocument/2006/relationships/image" Target="../media/image8.jpeg"/><Relationship Id="rId10" Type="http://schemas.openxmlformats.org/officeDocument/2006/relationships/image" Target="../media/image320.png"/><Relationship Id="rId9" Type="http://schemas.openxmlformats.org/officeDocument/2006/relationships/image" Target="../media/image380.png"/><Relationship Id="rId1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470.png"/><Relationship Id="rId18" Type="http://schemas.openxmlformats.org/officeDocument/2006/relationships/image" Target="../media/image65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56.png"/><Relationship Id="rId12" Type="http://schemas.openxmlformats.org/officeDocument/2006/relationships/image" Target="../media/image290.png"/><Relationship Id="rId17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3.png"/><Relationship Id="rId20" Type="http://schemas.openxmlformats.org/officeDocument/2006/relationships/image" Target="../media/image120.png"/><Relationship Id="rId1" Type="http://schemas.openxmlformats.org/officeDocument/2006/relationships/tags" Target="../tags/tag7.xml"/><Relationship Id="rId11" Type="http://schemas.openxmlformats.org/officeDocument/2006/relationships/image" Target="../media/image60.png"/><Relationship Id="rId6" Type="http://schemas.openxmlformats.org/officeDocument/2006/relationships/image" Target="../media/image320.png"/><Relationship Id="rId15" Type="http://schemas.openxmlformats.org/officeDocument/2006/relationships/image" Target="../media/image62.png"/><Relationship Id="rId10" Type="http://schemas.openxmlformats.org/officeDocument/2006/relationships/image" Target="../media/image131.png"/><Relationship Id="rId19" Type="http://schemas.openxmlformats.org/officeDocument/2006/relationships/image" Target="../media/image67.png"/><Relationship Id="rId9" Type="http://schemas.openxmlformats.org/officeDocument/2006/relationships/image" Target="../media/image31.png"/><Relationship Id="rId1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7" Type="http://schemas.openxmlformats.org/officeDocument/2006/relationships/image" Target="../media/image320.png"/><Relationship Id="rId12" Type="http://schemas.openxmlformats.org/officeDocument/2006/relationships/image" Target="../media/image6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470.png"/><Relationship Id="rId5" Type="http://schemas.openxmlformats.org/officeDocument/2006/relationships/image" Target="../media/image131.png"/><Relationship Id="rId15" Type="http://schemas.openxmlformats.org/officeDocument/2006/relationships/image" Target="../media/image64.png"/><Relationship Id="rId10" Type="http://schemas.openxmlformats.org/officeDocument/2006/relationships/image" Target="../media/image290.png"/><Relationship Id="rId19" Type="http://schemas.openxmlformats.org/officeDocument/2006/relationships/image" Target="../media/image120.png"/><Relationship Id="rId9" Type="http://schemas.openxmlformats.org/officeDocument/2006/relationships/image" Target="../media/image31.png"/><Relationship Id="rId1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61.png"/><Relationship Id="rId18" Type="http://schemas.openxmlformats.org/officeDocument/2006/relationships/image" Target="../media/image67.png"/><Relationship Id="rId7" Type="http://schemas.openxmlformats.org/officeDocument/2006/relationships/image" Target="../media/image320.png"/><Relationship Id="rId12" Type="http://schemas.openxmlformats.org/officeDocument/2006/relationships/image" Target="../media/image47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290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10" Type="http://schemas.openxmlformats.org/officeDocument/2006/relationships/image" Target="../media/image68.png"/><Relationship Id="rId19" Type="http://schemas.openxmlformats.org/officeDocument/2006/relationships/image" Target="../media/image120.png"/><Relationship Id="rId9" Type="http://schemas.openxmlformats.org/officeDocument/2006/relationships/image" Target="../media/image31.png"/><Relationship Id="rId1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470.png"/><Relationship Id="rId18" Type="http://schemas.openxmlformats.org/officeDocument/2006/relationships/image" Target="../media/image65.png"/><Relationship Id="rId3" Type="http://schemas.openxmlformats.org/officeDocument/2006/relationships/notesSlide" Target="../notesSlides/notesSlide15.xml"/><Relationship Id="rId21" Type="http://schemas.openxmlformats.org/officeDocument/2006/relationships/image" Target="../media/image120.png"/><Relationship Id="rId7" Type="http://schemas.openxmlformats.org/officeDocument/2006/relationships/image" Target="../media/image320.png"/><Relationship Id="rId12" Type="http://schemas.openxmlformats.org/officeDocument/2006/relationships/image" Target="../media/image290.png"/><Relationship Id="rId17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tags" Target="../tags/tag8.xml"/><Relationship Id="rId6" Type="http://schemas.openxmlformats.org/officeDocument/2006/relationships/image" Target="../media/image56.png"/><Relationship Id="rId11" Type="http://schemas.openxmlformats.org/officeDocument/2006/relationships/image" Target="../media/image490.png"/><Relationship Id="rId15" Type="http://schemas.openxmlformats.org/officeDocument/2006/relationships/image" Target="../media/image62.png"/><Relationship Id="rId10" Type="http://schemas.openxmlformats.org/officeDocument/2006/relationships/image" Target="../media/image68.png"/><Relationship Id="rId19" Type="http://schemas.openxmlformats.org/officeDocument/2006/relationships/image" Target="../media/image69.png"/><Relationship Id="rId9" Type="http://schemas.openxmlformats.org/officeDocument/2006/relationships/image" Target="../media/image31.png"/><Relationship Id="rId1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61.png"/><Relationship Id="rId18" Type="http://schemas.openxmlformats.org/officeDocument/2006/relationships/image" Target="../media/image67.png"/><Relationship Id="rId7" Type="http://schemas.openxmlformats.org/officeDocument/2006/relationships/image" Target="../media/image320.png"/><Relationship Id="rId12" Type="http://schemas.openxmlformats.org/officeDocument/2006/relationships/image" Target="../media/image47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290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10" Type="http://schemas.openxmlformats.org/officeDocument/2006/relationships/image" Target="../media/image68.png"/><Relationship Id="rId19" Type="http://schemas.openxmlformats.org/officeDocument/2006/relationships/image" Target="../media/image120.png"/><Relationship Id="rId9" Type="http://schemas.openxmlformats.org/officeDocument/2006/relationships/image" Target="../media/image31.png"/><Relationship Id="rId1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7" Type="http://schemas.openxmlformats.org/officeDocument/2006/relationships/image" Target="../media/image320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5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470.png"/><Relationship Id="rId5" Type="http://schemas.openxmlformats.org/officeDocument/2006/relationships/image" Target="../media/image131.png"/><Relationship Id="rId15" Type="http://schemas.openxmlformats.org/officeDocument/2006/relationships/image" Target="../media/image64.png"/><Relationship Id="rId10" Type="http://schemas.openxmlformats.org/officeDocument/2006/relationships/image" Target="../media/image290.png"/><Relationship Id="rId19" Type="http://schemas.openxmlformats.org/officeDocument/2006/relationships/image" Target="../media/image120.png"/><Relationship Id="rId9" Type="http://schemas.openxmlformats.org/officeDocument/2006/relationships/image" Target="../media/image31.png"/><Relationship Id="rId1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61.png"/><Relationship Id="rId18" Type="http://schemas.openxmlformats.org/officeDocument/2006/relationships/image" Target="../media/image6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20.png"/><Relationship Id="rId12" Type="http://schemas.openxmlformats.org/officeDocument/2006/relationships/image" Target="../media/image470.png"/><Relationship Id="rId17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png"/><Relationship Id="rId1" Type="http://schemas.openxmlformats.org/officeDocument/2006/relationships/tags" Target="../tags/tag9.xml"/><Relationship Id="rId6" Type="http://schemas.openxmlformats.org/officeDocument/2006/relationships/image" Target="../media/image490.png"/><Relationship Id="rId11" Type="http://schemas.openxmlformats.org/officeDocument/2006/relationships/image" Target="../media/image290.png"/><Relationship Id="rId15" Type="http://schemas.openxmlformats.org/officeDocument/2006/relationships/image" Target="../media/image63.png"/><Relationship Id="rId10" Type="http://schemas.openxmlformats.org/officeDocument/2006/relationships/image" Target="../media/image131.png"/><Relationship Id="rId19" Type="http://schemas.openxmlformats.org/officeDocument/2006/relationships/image" Target="../media/image120.png"/><Relationship Id="rId9" Type="http://schemas.openxmlformats.org/officeDocument/2006/relationships/image" Target="../media/image31.pn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75.png"/><Relationship Id="rId10" Type="http://schemas.openxmlformats.org/officeDocument/2006/relationships/image" Target="../media/image30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50.png"/><Relationship Id="rId9" Type="http://schemas.openxmlformats.org/officeDocument/2006/relationships/image" Target="../media/image18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75.png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78.png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.jp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30.png"/><Relationship Id="rId4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130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30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11" Type="http://schemas.openxmlformats.org/officeDocument/2006/relationships/image" Target="../media/image38.png"/><Relationship Id="rId10" Type="http://schemas.openxmlformats.org/officeDocument/2006/relationships/image" Target="../media/image35.png"/><Relationship Id="rId9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1.png"/><Relationship Id="rId12" Type="http://schemas.openxmlformats.org/officeDocument/2006/relationships/image" Target="../media/image8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61.png"/><Relationship Id="rId11" Type="http://schemas.openxmlformats.org/officeDocument/2006/relationships/image" Target="../media/image74.png"/><Relationship Id="rId10" Type="http://schemas.openxmlformats.org/officeDocument/2006/relationships/image" Target="../media/image73.png"/><Relationship Id="rId9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13" Type="http://schemas.openxmlformats.org/officeDocument/2006/relationships/image" Target="../media/image101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71.png"/><Relationship Id="rId12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85.png"/><Relationship Id="rId11" Type="http://schemas.openxmlformats.org/officeDocument/2006/relationships/image" Target="../media/image96.png"/><Relationship Id="rId10" Type="http://schemas.openxmlformats.org/officeDocument/2006/relationships/image" Target="../media/image93.png"/><Relationship Id="rId9" Type="http://schemas.openxmlformats.org/officeDocument/2006/relationships/image" Target="../media/image86.png"/><Relationship Id="rId1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13" Type="http://schemas.openxmlformats.org/officeDocument/2006/relationships/image" Target="../media/image790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750.png"/><Relationship Id="rId12" Type="http://schemas.openxmlformats.org/officeDocument/2006/relationships/image" Target="../media/image8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11" Type="http://schemas.openxmlformats.org/officeDocument/2006/relationships/image" Target="../media/image780.png"/><Relationship Id="rId10" Type="http://schemas.openxmlformats.org/officeDocument/2006/relationships/image" Target="../media/image770.png"/><Relationship Id="rId4" Type="http://schemas.openxmlformats.org/officeDocument/2006/relationships/image" Target="../media/image11.jpeg"/><Relationship Id="rId9" Type="http://schemas.openxmlformats.org/officeDocument/2006/relationships/image" Target="../media/image8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810.png"/><Relationship Id="rId18" Type="http://schemas.openxmlformats.org/officeDocument/2006/relationships/image" Target="../media/image1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0.png"/><Relationship Id="rId12" Type="http://schemas.openxmlformats.org/officeDocument/2006/relationships/image" Target="../media/image710.png"/><Relationship Id="rId17" Type="http://schemas.openxmlformats.org/officeDocument/2006/relationships/image" Target="../media/image1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0.png"/><Relationship Id="rId20" Type="http://schemas.openxmlformats.org/officeDocument/2006/relationships/image" Target="../media/image191.png"/><Relationship Id="rId1" Type="http://schemas.openxmlformats.org/officeDocument/2006/relationships/tags" Target="../tags/tag2.xml"/><Relationship Id="rId6" Type="http://schemas.openxmlformats.org/officeDocument/2006/relationships/image" Target="../media/image150.png"/><Relationship Id="rId11" Type="http://schemas.openxmlformats.org/officeDocument/2006/relationships/image" Target="../media/image4.png"/><Relationship Id="rId15" Type="http://schemas.openxmlformats.org/officeDocument/2006/relationships/image" Target="../media/image1011.png"/><Relationship Id="rId10" Type="http://schemas.openxmlformats.org/officeDocument/2006/relationships/image" Target="../media/image610.png"/><Relationship Id="rId19" Type="http://schemas.openxmlformats.org/officeDocument/2006/relationships/image" Target="../media/image141.png"/><Relationship Id="rId9" Type="http://schemas.openxmlformats.org/officeDocument/2006/relationships/image" Target="../media/image180.png"/><Relationship Id="rId14" Type="http://schemas.openxmlformats.org/officeDocument/2006/relationships/image" Target="../media/image9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.jp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11" Type="http://schemas.openxmlformats.org/officeDocument/2006/relationships/image" Target="../media/image15.png"/><Relationship Id="rId10" Type="http://schemas.openxmlformats.org/officeDocument/2006/relationships/image" Target="../media/image83.png"/><Relationship Id="rId4" Type="http://schemas.openxmlformats.org/officeDocument/2006/relationships/image" Target="../media/image12.gif"/><Relationship Id="rId9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66.png"/><Relationship Id="rId11" Type="http://schemas.openxmlformats.org/officeDocument/2006/relationships/image" Target="../media/image711.png"/><Relationship Id="rId10" Type="http://schemas.openxmlformats.org/officeDocument/2006/relationships/image" Target="../media/image12.gif"/><Relationship Id="rId9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64.png"/><Relationship Id="rId12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11" Type="http://schemas.openxmlformats.org/officeDocument/2006/relationships/image" Target="../media/image15.png"/><Relationship Id="rId10" Type="http://schemas.openxmlformats.org/officeDocument/2006/relationships/image" Target="../media/image83.png"/><Relationship Id="rId4" Type="http://schemas.openxmlformats.org/officeDocument/2006/relationships/image" Target="../media/image12.gif"/><Relationship Id="rId9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2.gif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15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10.png"/><Relationship Id="rId10" Type="http://schemas.openxmlformats.org/officeDocument/2006/relationships/image" Target="../media/image42.png"/><Relationship Id="rId9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42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6.png"/><Relationship Id="rId1" Type="http://schemas.openxmlformats.org/officeDocument/2006/relationships/tags" Target="../tags/tag23.xml"/><Relationship Id="rId6" Type="http://schemas.openxmlformats.org/officeDocument/2006/relationships/image" Target="../media/image37.png"/><Relationship Id="rId11" Type="http://schemas.openxmlformats.org/officeDocument/2006/relationships/image" Target="../media/image53.png"/><Relationship Id="rId15" Type="http://schemas.openxmlformats.org/officeDocument/2006/relationships/image" Target="../media/image58.png"/><Relationship Id="rId10" Type="http://schemas.openxmlformats.org/officeDocument/2006/relationships/image" Target="../media/image10.jpeg"/><Relationship Id="rId9" Type="http://schemas.openxmlformats.org/officeDocument/2006/relationships/image" Target="../media/image6.jpg"/><Relationship Id="rId1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6.jpg"/><Relationship Id="rId12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0.png"/><Relationship Id="rId11" Type="http://schemas.openxmlformats.org/officeDocument/2006/relationships/image" Target="../media/image89.png"/><Relationship Id="rId10" Type="http://schemas.openxmlformats.org/officeDocument/2006/relationships/image" Target="../media/image87.png"/><Relationship Id="rId9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.jpg"/><Relationship Id="rId7" Type="http://schemas.openxmlformats.org/officeDocument/2006/relationships/image" Target="../media/image90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0.png"/><Relationship Id="rId10" Type="http://schemas.openxmlformats.org/officeDocument/2006/relationships/image" Target="../media/image92.png"/><Relationship Id="rId9" Type="http://schemas.openxmlformats.org/officeDocument/2006/relationships/image" Target="../media/image8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95.png"/><Relationship Id="rId12" Type="http://schemas.openxmlformats.org/officeDocument/2006/relationships/image" Target="../media/image9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97.png"/><Relationship Id="rId11" Type="http://schemas.openxmlformats.org/officeDocument/2006/relationships/image" Target="../media/image91.png"/><Relationship Id="rId10" Type="http://schemas.openxmlformats.org/officeDocument/2006/relationships/image" Target="../media/image900.png"/><Relationship Id="rId9" Type="http://schemas.openxmlformats.org/officeDocument/2006/relationships/image" Target="../media/image89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03.png"/><Relationship Id="rId12" Type="http://schemas.openxmlformats.org/officeDocument/2006/relationships/image" Target="../media/image10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97.png"/><Relationship Id="rId11" Type="http://schemas.openxmlformats.org/officeDocument/2006/relationships/image" Target="../media/image104.png"/><Relationship Id="rId10" Type="http://schemas.openxmlformats.org/officeDocument/2006/relationships/image" Target="../media/image91.png"/><Relationship Id="rId9" Type="http://schemas.openxmlformats.org/officeDocument/2006/relationships/image" Target="../media/image90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0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8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107.png"/><Relationship Id="rId11" Type="http://schemas.openxmlformats.org/officeDocument/2006/relationships/image" Target="../media/image109.png"/><Relationship Id="rId10" Type="http://schemas.openxmlformats.org/officeDocument/2006/relationships/image" Target="../media/image108.png"/><Relationship Id="rId9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9.png"/><Relationship Id="rId10" Type="http://schemas.openxmlformats.org/officeDocument/2006/relationships/image" Target="../media/image105.png"/><Relationship Id="rId4" Type="http://schemas.openxmlformats.org/officeDocument/2006/relationships/image" Target="../media/image6.jpg"/><Relationship Id="rId9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0.png"/><Relationship Id="rId13" Type="http://schemas.openxmlformats.org/officeDocument/2006/relationships/image" Target="../media/image1070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010.png"/><Relationship Id="rId12" Type="http://schemas.openxmlformats.org/officeDocument/2006/relationships/image" Target="../media/image10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1000.png"/><Relationship Id="rId11" Type="http://schemas.openxmlformats.org/officeDocument/2006/relationships/image" Target="../media/image1050.png"/><Relationship Id="rId10" Type="http://schemas.openxmlformats.org/officeDocument/2006/relationships/image" Target="../media/image1040.png"/><Relationship Id="rId9" Type="http://schemas.openxmlformats.org/officeDocument/2006/relationships/image" Target="../media/image103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32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20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1.png"/><Relationship Id="rId11" Type="http://schemas.openxmlformats.org/officeDocument/2006/relationships/image" Target="../media/image300.png"/><Relationship Id="rId15" Type="http://schemas.openxmlformats.org/officeDocument/2006/relationships/image" Target="../media/image8.jpeg"/><Relationship Id="rId10" Type="http://schemas.openxmlformats.org/officeDocument/2006/relationships/image" Target="../media/image290.png"/><Relationship Id="rId9" Type="http://schemas.openxmlformats.org/officeDocument/2006/relationships/image" Target="../media/image280.pn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331.png"/><Relationship Id="rId7" Type="http://schemas.openxmlformats.org/officeDocument/2006/relationships/image" Target="../media/image131.png"/><Relationship Id="rId12" Type="http://schemas.openxmlformats.org/officeDocument/2006/relationships/image" Target="../media/image3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290.png"/><Relationship Id="rId5" Type="http://schemas.openxmlformats.org/officeDocument/2006/relationships/image" Target="../media/image31.png"/><Relationship Id="rId10" Type="http://schemas.openxmlformats.org/officeDocument/2006/relationships/image" Target="../media/image280.png"/><Relationship Id="rId9" Type="http://schemas.openxmlformats.org/officeDocument/2006/relationships/image" Target="../media/image320.png"/><Relationship Id="rId1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50.png"/><Relationship Id="rId7" Type="http://schemas.openxmlformats.org/officeDocument/2006/relationships/image" Target="../media/image120.png"/><Relationship Id="rId12" Type="http://schemas.openxmlformats.org/officeDocument/2006/relationships/image" Target="../media/image2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9.png"/><Relationship Id="rId5" Type="http://schemas.openxmlformats.org/officeDocument/2006/relationships/image" Target="../media/image360.png"/><Relationship Id="rId15" Type="http://schemas.openxmlformats.org/officeDocument/2006/relationships/image" Target="../media/image8.jpeg"/><Relationship Id="rId10" Type="http://schemas.openxmlformats.org/officeDocument/2006/relationships/image" Target="../media/image320.png"/><Relationship Id="rId9" Type="http://schemas.openxmlformats.org/officeDocument/2006/relationships/image" Target="../media/image380.png"/><Relationship Id="rId14" Type="http://schemas.openxmlformats.org/officeDocument/2006/relationships/image" Target="../media/image3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50.png"/><Relationship Id="rId7" Type="http://schemas.openxmlformats.org/officeDocument/2006/relationships/image" Target="../media/image120.png"/><Relationship Id="rId12" Type="http://schemas.openxmlformats.org/officeDocument/2006/relationships/image" Target="../media/image2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9.png"/><Relationship Id="rId5" Type="http://schemas.openxmlformats.org/officeDocument/2006/relationships/image" Target="../media/image410.png"/><Relationship Id="rId15" Type="http://schemas.openxmlformats.org/officeDocument/2006/relationships/image" Target="../media/image8.jpeg"/><Relationship Id="rId10" Type="http://schemas.openxmlformats.org/officeDocument/2006/relationships/image" Target="../media/image320.png"/><Relationship Id="rId9" Type="http://schemas.openxmlformats.org/officeDocument/2006/relationships/image" Target="../media/image380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1571"/>
            <a:ext cx="7886700" cy="13255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Learning the Boundary of </a:t>
            </a:r>
            <a:br>
              <a:rPr lang="en-US" dirty="0" smtClean="0"/>
            </a:br>
            <a:r>
              <a:rPr lang="en-US" dirty="0" smtClean="0"/>
              <a:t>Inductive Invariants</a:t>
            </a:r>
            <a:endParaRPr lang="en-US" sz="40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4" descr="Image result for neil immerman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3" name="AutoShape 8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AutoShape 10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כותרת משנה 2"/>
          <p:cNvSpPr txBox="1">
            <a:spLocks/>
          </p:cNvSpPr>
          <p:nvPr/>
        </p:nvSpPr>
        <p:spPr>
          <a:xfrm>
            <a:off x="438816" y="2748871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Yotam Feldman</a:t>
            </a:r>
            <a:endParaRPr kumimoji="0" lang="en-US" sz="24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</a:endParaRPr>
          </a:p>
        </p:txBody>
      </p:sp>
      <p:sp>
        <p:nvSpPr>
          <p:cNvPr id="37" name="כותרת משנה 2"/>
          <p:cNvSpPr txBox="1">
            <a:spLocks/>
          </p:cNvSpPr>
          <p:nvPr/>
        </p:nvSpPr>
        <p:spPr>
          <a:xfrm>
            <a:off x="4565047" y="2758488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Sharon Shoham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8" name="כותרת משנה 2"/>
          <p:cNvSpPr txBox="1">
            <a:spLocks/>
          </p:cNvSpPr>
          <p:nvPr/>
        </p:nvSpPr>
        <p:spPr>
          <a:xfrm>
            <a:off x="2744968" y="2748871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Mooly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Sagiv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40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768" y="3428097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46" y="3432699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515" y="3432851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D2707FE-CF55-AA4D-833D-4BE5EA419FBA}"/>
              </a:ext>
            </a:extLst>
          </p:cNvPr>
          <p:cNvGrpSpPr/>
          <p:nvPr/>
        </p:nvGrpSpPr>
        <p:grpSpPr>
          <a:xfrm>
            <a:off x="634797" y="5770361"/>
            <a:ext cx="4809141" cy="538161"/>
            <a:chOff x="1835265" y="5396040"/>
            <a:chExt cx="4809141" cy="53816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61F1220-9C7E-164F-B282-BB5E4C9CB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265" y="5396040"/>
              <a:ext cx="538161" cy="538161"/>
            </a:xfrm>
            <a:prstGeom prst="rect">
              <a:avLst/>
            </a:prstGeom>
          </p:spPr>
        </p:pic>
        <p:sp>
          <p:nvSpPr>
            <p:cNvPr id="33" name="Rectangle 32">
              <a:hlinkClick r:id="rId5"/>
              <a:extLst>
                <a:ext uri="{FF2B5EF4-FFF2-40B4-BE49-F238E27FC236}">
                  <a16:creationId xmlns:a16="http://schemas.microsoft.com/office/drawing/2014/main" id="{D10C7FB2-FCE8-0D4E-B67C-79379B2D5206}"/>
                </a:ext>
              </a:extLst>
            </p:cNvPr>
            <p:cNvSpPr/>
            <p:nvPr/>
          </p:nvSpPr>
          <p:spPr>
            <a:xfrm>
              <a:off x="2266284" y="5434289"/>
              <a:ext cx="43781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@</a:t>
              </a:r>
              <a:r>
                <a:rPr lang="en-US" sz="2000" dirty="0" err="1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yotamfe</a:t>
              </a:r>
              <a:r>
                <a:rPr lang="en-US" sz="2000" dirty="0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, </a:t>
              </a:r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@</a:t>
              </a:r>
              <a:r>
                <a:rPr lang="en-US" sz="2000" dirty="0" err="1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SagivMooly</a:t>
              </a:r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, @</a:t>
              </a:r>
              <a:r>
                <a:rPr lang="en-US" sz="2000" dirty="0" err="1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wilcoxjay</a:t>
              </a:r>
              <a:endParaRPr lang="en-US" sz="2000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</p:grpSp>
      <p:sp>
        <p:nvSpPr>
          <p:cNvPr id="17" name="כותרת משנה 2"/>
          <p:cNvSpPr txBox="1">
            <a:spLocks/>
          </p:cNvSpPr>
          <p:nvPr/>
        </p:nvSpPr>
        <p:spPr>
          <a:xfrm>
            <a:off x="6760088" y="2758336"/>
            <a:ext cx="2245369" cy="4540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James R.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Wilcox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337" y="3512979"/>
            <a:ext cx="1552792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2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2"/>
    </mc:Choice>
    <mc:Fallback xmlns="">
      <p:transition spd="slow" advTm="690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277580" y="3133956"/>
            <a:ext cx="4653599" cy="1715655"/>
            <a:chOff x="2277580" y="3133956"/>
            <a:chExt cx="4653599" cy="17156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976764" y="3133956"/>
                  <a:ext cx="13718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a14:m>
                  <a:r>
                    <a:rPr lang="en-US" dirty="0" smtClean="0"/>
                    <a:t> times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6764" y="3133956"/>
                  <a:ext cx="1371809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 10"/>
            <p:cNvGrpSpPr/>
            <p:nvPr/>
          </p:nvGrpSpPr>
          <p:grpSpPr>
            <a:xfrm>
              <a:off x="2277580" y="3508348"/>
              <a:ext cx="4653599" cy="1341263"/>
              <a:chOff x="2277580" y="3508348"/>
              <a:chExt cx="4653599" cy="1341263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2277580" y="4284108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15" name="Straight Arrow Connector 14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5369640" y="4357168"/>
                    <a:ext cx="40235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69640" y="4357168"/>
                    <a:ext cx="402354" cy="49244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0" name="Group 29"/>
              <p:cNvGrpSpPr/>
              <p:nvPr/>
            </p:nvGrpSpPr>
            <p:grpSpPr>
              <a:xfrm>
                <a:off x="4333918" y="4284108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31" name="Straight Arrow Connector 30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TextBox 31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2" name="TextBox 3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3" name="Group 32"/>
              <p:cNvGrpSpPr/>
              <p:nvPr/>
            </p:nvGrpSpPr>
            <p:grpSpPr>
              <a:xfrm>
                <a:off x="6072441" y="4288676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34" name="Straight Arrow Connector 33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Box 34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5" name="TextBox 3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" name="Right Brace 1"/>
              <p:cNvSpPr/>
              <p:nvPr/>
            </p:nvSpPr>
            <p:spPr>
              <a:xfrm rot="16200000">
                <a:off x="4281615" y="1516235"/>
                <a:ext cx="657451" cy="4641677"/>
              </a:xfrm>
              <a:prstGeom prst="rightBrace">
                <a:avLst>
                  <a:gd name="adj1" fmla="val 8333"/>
                  <a:gd name="adj2" fmla="val 4897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3324957" y="4288676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9" name="TextBox 2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ultiply 8"/>
          <p:cNvSpPr/>
          <p:nvPr/>
        </p:nvSpPr>
        <p:spPr>
          <a:xfrm>
            <a:off x="3617463" y="4552373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𝐼𝑛𝑡𝑒𝑟𝑝𝑜𝑙𝑎𝑛𝑡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36"/>
              <p:cNvSpPr/>
              <p:nvPr/>
            </p:nvSpPr>
            <p:spPr>
              <a:xfrm>
                <a:off x="225405" y="3262496"/>
                <a:ext cx="2044477" cy="2873582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Oval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05" y="3262496"/>
                <a:ext cx="2044477" cy="2873582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97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43"/>
    </mc:Choice>
    <mc:Fallback xmlns="">
      <p:transition spd="slow" advTm="22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801760" y="4284108"/>
            <a:ext cx="858737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ight Brace 1"/>
          <p:cNvSpPr/>
          <p:nvPr/>
        </p:nvSpPr>
        <p:spPr>
          <a:xfrm rot="16200000">
            <a:off x="5539664" y="2804047"/>
            <a:ext cx="657451" cy="2066057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3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ultiply 8"/>
          <p:cNvSpPr/>
          <p:nvPr/>
        </p:nvSpPr>
        <p:spPr>
          <a:xfrm>
            <a:off x="4973586" y="4592952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𝐼𝑛𝑡𝑒𝑟𝑝𝑜𝑙𝑎𝑛𝑡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888382" y="3539563"/>
            <a:ext cx="1809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Interpolant</a:t>
            </a:r>
            <a:endParaRPr lang="en-US" sz="2400" i="1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6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5"/>
    </mc:Choice>
    <mc:Fallback xmlns="">
      <p:transition spd="slow" advTm="546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46" name="Straight Arrow Connector 45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11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3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784078" y="1030217"/>
            <a:ext cx="8649410" cy="1559802"/>
            <a:chOff x="784078" y="1030217"/>
            <a:chExt cx="8649410" cy="15598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4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5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6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TextBox 35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7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ular Callout 40"/>
              <p:cNvSpPr/>
              <p:nvPr/>
            </p:nvSpPr>
            <p:spPr>
              <a:xfrm>
                <a:off x="521149" y="3222700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10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1" name="Rectangular Callout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3222700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ight Brace 42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9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49" name="Straight Arrow Connector 48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ular Callout 30"/>
              <p:cNvSpPr/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1" name="Rectangular Callout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9485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26"/>
    </mc:Choice>
    <mc:Fallback xmlns="">
      <p:transition spd="slow" advTm="46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1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436027" y="4064767"/>
            <a:ext cx="890380" cy="7952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1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521149" y="1030217"/>
            <a:ext cx="8912339" cy="2578682"/>
            <a:chOff x="521149" y="1030217"/>
            <a:chExt cx="8912339" cy="2578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2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3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4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TextBox 40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5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ular Callout 43"/>
                <p:cNvSpPr/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 =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01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…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10</m:t>
                        </m:r>
                      </m:oMath>
                    </m:oMathPara>
                  </a14:m>
                  <a:endParaRPr lang="en-US" sz="2000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44" name="Rectangular Callout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ular Callout 44"/>
                <p:cNvSpPr/>
                <p:nvPr/>
              </p:nvSpPr>
              <p:spPr>
                <a:xfrm>
                  <a:off x="521149" y="2749789"/>
                  <a:ext cx="5784167" cy="417826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𝐼𝑛𝑡𝑒𝑟</m:t>
                        </m:r>
                        <m:sSub>
                          <m:sSubPr>
                            <m:ctrlP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𝑝𝑜𝑙𝑎𝑛𝑡</m:t>
                            </m:r>
                          </m:e>
                          <m:sub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=</m:t>
                        </m:r>
                        <m:d>
                          <m:dPr>
                            <m:ctrlP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</m:ctrlPr>
                              </m:sSubPr>
                              <m:e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=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0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</m:ctrlPr>
                              </m:sSubPr>
                              <m:e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=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∧…∧</m:t>
                            </m:r>
                            <m:sSub>
                              <m:sSubPr>
                                <m:ctrlPr>
                                  <a:rPr lang="en-US" i="1" ker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</m:ctrlPr>
                              </m:sSubPr>
                              <m:e>
                                <m:r>
                                  <a:rPr lang="en-US" i="1" ker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 ker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=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  <m:r>
                              <a:rPr lang="en-US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</m:ctrlPr>
                              </m:sSubPr>
                              <m:e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=</m:t>
                            </m:r>
                            <m:r>
                              <a:rPr lang="en-US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US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45" name="Rectangular Callout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2749789"/>
                  <a:ext cx="5784167" cy="417826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Right Brace 46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8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50" name="Straight Arrow Connector 49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Connector 35"/>
          <p:cNvCxnSpPr/>
          <p:nvPr/>
        </p:nvCxnSpPr>
        <p:spPr>
          <a:xfrm flipV="1">
            <a:off x="2301747" y="2706102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5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3"/>
    </mc:Choice>
    <mc:Fallback xmlns="">
      <p:transition spd="slow" advTm="1135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ular Callout 35"/>
              <p:cNvSpPr/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=0∧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6" name="Rectangular Callout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119647" y="3850493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2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521149" y="1030217"/>
            <a:ext cx="8912339" cy="2578682"/>
            <a:chOff x="521149" y="1030217"/>
            <a:chExt cx="8912339" cy="2578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3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0…0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4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1…1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5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6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ular Callout 54"/>
                <p:cNvSpPr/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 =01…10</m:t>
                        </m:r>
                      </m:oMath>
                    </m:oMathPara>
                  </a14:m>
                  <a:endParaRPr lang="en-US" sz="2000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55" name="Rectangular Callout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7" name="Straight Connector 56"/>
          <p:cNvCxnSpPr/>
          <p:nvPr/>
        </p:nvCxnSpPr>
        <p:spPr>
          <a:xfrm flipV="1">
            <a:off x="2301747" y="2706102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3318994" y="2666929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5" name="Right Brace 74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8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7" name="Group 76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78" name="Straight Arrow Connector 77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7774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79"/>
    </mc:Choice>
    <mc:Fallback xmlns="">
      <p:transition spd="slow" advTm="1347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ular Callout 61"/>
              <p:cNvSpPr/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=0∧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62" name="Rectangular Callout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119647" y="3850493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11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3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521149" y="1030217"/>
            <a:ext cx="8912339" cy="2578682"/>
            <a:chOff x="521149" y="1030217"/>
            <a:chExt cx="8912339" cy="2578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4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0…0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5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1…1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6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7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ular Callout 54"/>
                <p:cNvSpPr/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 =01…10</m:t>
                        </m:r>
                      </m:oMath>
                    </m:oMathPara>
                  </a14:m>
                  <a:endParaRPr lang="en-US" sz="2000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55" name="Rectangular Callout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7" name="Straight Connector 56"/>
          <p:cNvCxnSpPr/>
          <p:nvPr/>
        </p:nvCxnSpPr>
        <p:spPr>
          <a:xfrm flipV="1">
            <a:off x="2301747" y="2706102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3318994" y="2666929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474843" y="2687097"/>
            <a:ext cx="640672" cy="553997"/>
          </a:xfrm>
          <a:prstGeom prst="line">
            <a:avLst/>
          </a:prstGeom>
          <a:ln w="60325">
            <a:solidFill>
              <a:srgbClr val="FB616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3100070" y="3982414"/>
            <a:ext cx="2354792" cy="403447"/>
          </a:xfrm>
          <a:prstGeom prst="rect">
            <a:avLst/>
          </a:prstGeom>
          <a:solidFill>
            <a:srgbClr val="FB61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865269" y="3818397"/>
            <a:ext cx="2784666" cy="565503"/>
            <a:chOff x="4982224" y="3776686"/>
            <a:chExt cx="2784666" cy="565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6205352" y="3849746"/>
                  <a:ext cx="40235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5352" y="3849746"/>
                  <a:ext cx="402354" cy="492443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9" name="Group 68"/>
            <p:cNvGrpSpPr/>
            <p:nvPr/>
          </p:nvGrpSpPr>
          <p:grpSpPr>
            <a:xfrm>
              <a:off x="4982224" y="3776686"/>
              <a:ext cx="1046143" cy="416196"/>
              <a:chOff x="2337983" y="3820881"/>
              <a:chExt cx="607236" cy="416196"/>
            </a:xfrm>
          </p:grpSpPr>
          <p:cxnSp>
            <p:nvCxnSpPr>
              <p:cNvPr id="70" name="Straight Arrow Connector 69"/>
              <p:cNvCxnSpPr/>
              <p:nvPr/>
            </p:nvCxnSpPr>
            <p:spPr>
              <a:xfrm flipV="1">
                <a:off x="2337983" y="4237075"/>
                <a:ext cx="607236" cy="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2502655" y="3820881"/>
                    <a:ext cx="18537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2" name="TextBox 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02655" y="3820881"/>
                    <a:ext cx="185371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888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2" name="Group 71"/>
            <p:cNvGrpSpPr/>
            <p:nvPr/>
          </p:nvGrpSpPr>
          <p:grpSpPr>
            <a:xfrm>
              <a:off x="6908153" y="3781254"/>
              <a:ext cx="858737" cy="416196"/>
              <a:chOff x="2337983" y="3820881"/>
              <a:chExt cx="607236" cy="416196"/>
            </a:xfrm>
          </p:grpSpPr>
          <p:cxnSp>
            <p:nvCxnSpPr>
              <p:cNvPr id="73" name="Straight Arrow Connector 72"/>
              <p:cNvCxnSpPr/>
              <p:nvPr/>
            </p:nvCxnSpPr>
            <p:spPr>
              <a:xfrm flipV="1">
                <a:off x="2337983" y="4237075"/>
                <a:ext cx="607236" cy="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2502655" y="3820881"/>
                    <a:ext cx="18537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Text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02655" y="3820881"/>
                    <a:ext cx="185371" cy="27699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6977" r="-4651" b="-888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4" name="Right Brace 43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20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81317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48"/>
    </mc:Choice>
    <mc:Fallback xmlns="">
      <p:transition spd="slow" advTm="10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ular Callout 40"/>
              <p:cNvSpPr/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1" name="Rectangular Callout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119647" y="3850493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2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521149" y="1030217"/>
            <a:ext cx="8912339" cy="2578682"/>
            <a:chOff x="521149" y="1030217"/>
            <a:chExt cx="8912339" cy="2578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3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4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5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6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ular Callout 54"/>
                <p:cNvSpPr/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 =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01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…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10</m:t>
                        </m:r>
                      </m:oMath>
                    </m:oMathPara>
                  </a14:m>
                  <a:endParaRPr lang="en-US" sz="2000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55" name="Rectangular Callout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Right Brace 35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8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39" name="Straight Arrow Connector 38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2" name="Straight Connector 41"/>
          <p:cNvCxnSpPr/>
          <p:nvPr/>
        </p:nvCxnSpPr>
        <p:spPr>
          <a:xfrm flipV="1">
            <a:off x="2301747" y="2706102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318994" y="2666929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6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"/>
    </mc:Choice>
    <mc:Fallback xmlns="">
      <p:transition spd="slow" advTm="239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119647" y="3850493"/>
            <a:ext cx="1206759" cy="13225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1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521149" y="1030217"/>
            <a:ext cx="8912339" cy="2578682"/>
            <a:chOff x="521149" y="1030217"/>
            <a:chExt cx="8912339" cy="2578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2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3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4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5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ular Callout 54"/>
                <p:cNvSpPr/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 defTabSz="68580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 =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01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…</m:t>
                        </m:r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10</m:t>
                        </m:r>
                      </m:oMath>
                    </m:oMathPara>
                  </a14:m>
                  <a:endParaRPr lang="en-US" sz="2000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55" name="Rectangular Callout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49" y="3222700"/>
                  <a:ext cx="3868797" cy="386199"/>
                </a:xfrm>
                <a:prstGeom prst="wedgeRectCallout">
                  <a:avLst>
                    <a:gd name="adj1" fmla="val -5210"/>
                    <a:gd name="adj2" fmla="val -32240"/>
                  </a:avLst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Right Brace 36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8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40" name="Straight Arrow Connector 39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ular Callout 44"/>
              <p:cNvSpPr/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5" name="Rectangular Callout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9" y="2749789"/>
                <a:ext cx="5784167" cy="417826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 flipV="1">
            <a:off x="2301747" y="2706102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3318994" y="2666929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4551983" y="2706101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34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8"/>
    </mc:Choice>
    <mc:Fallback xmlns="">
      <p:transition spd="slow" advTm="6808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46512" y="4284108"/>
            <a:ext cx="1046143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8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3122383" y="4111379"/>
            <a:ext cx="1204024" cy="1177848"/>
          </a:xfrm>
          <a:prstGeom prst="ellipse">
            <a:avLst/>
          </a:prstGeom>
          <a:solidFill>
            <a:schemeClr val="accent1">
              <a:lumMod val="110000"/>
              <a:satMod val="105000"/>
              <a:tint val="6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119647" y="3850493"/>
            <a:ext cx="1206759" cy="132254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1" y="6136078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[HVC’12]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Computing Interpolants without Proofs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498" y="4336614"/>
                <a:ext cx="449386" cy="439616"/>
              </a:xfrm>
              <a:prstGeom prst="ellipse">
                <a:avLst/>
              </a:prstGeom>
              <a:blipFill>
                <a:blip r:embed="rId6"/>
                <a:stretch>
                  <a:fillRect l="-6667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97" y="5235243"/>
                <a:ext cx="814005" cy="461665"/>
              </a:xfrm>
              <a:prstGeom prst="rect">
                <a:avLst/>
              </a:prstGeom>
              <a:blipFill>
                <a:blip r:embed="rId12"/>
                <a:stretch>
                  <a:fillRect l="-225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784078" y="1030217"/>
            <a:ext cx="8649410" cy="1559802"/>
            <a:chOff x="784078" y="1030217"/>
            <a:chExt cx="8649410" cy="15598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≔  ∗</m:t>
                        </m:r>
                      </m:oMath>
                      <m:oMath xmlns:m="http://schemas.openxmlformats.org/officeDocument/2006/math"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r>
                    <a:rPr lang="en-US" sz="2200" i="1" dirty="0" smtClean="0">
                      <a:latin typeface="Cambria Math" panose="02040503050406030204" pitchFamily="18" charset="0"/>
                    </a:rPr>
                    <a:t/>
                  </a:r>
                  <a:br>
                    <a:rPr lang="en-US" sz="2200" i="1" dirty="0" smtClean="0">
                      <a:latin typeface="Cambria Math" panose="02040503050406030204" pitchFamily="18" charset="0"/>
                    </a:rPr>
                  </a:br>
                  <a:r>
                    <a:rPr lang="en-US" sz="2200" i="1" dirty="0" smtClean="0">
                      <a:latin typeface="Cambria Math" panose="02040503050406030204" pitchFamily="18" charset="0"/>
                    </a:rPr>
                    <a:t>                   </a:t>
                  </a:r>
                  <a14:m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dirty="0" smtClean="0"/>
                    <a:t>    </a:t>
                  </a:r>
                  <a:r>
                    <a:rPr lang="en-US" sz="2000" dirty="0"/>
                    <a:t>(mod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2430" y="1278255"/>
                  <a:ext cx="5481058" cy="1107996"/>
                </a:xfrm>
                <a:prstGeom prst="rect">
                  <a:avLst/>
                </a:prstGeom>
                <a:blipFill>
                  <a:blip r:embed="rId13"/>
                  <a:stretch>
                    <a:fillRect l="-111" b="-88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≔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1358833"/>
                  <a:ext cx="2557328" cy="430887"/>
                </a:xfrm>
                <a:prstGeom prst="rect">
                  <a:avLst/>
                </a:prstGeom>
                <a:blipFill>
                  <a:blip r:embed="rId14"/>
                  <a:stretch>
                    <a:fillRect l="-1671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  = 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2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078" y="2159132"/>
                  <a:ext cx="2676969" cy="430887"/>
                </a:xfrm>
                <a:prstGeom prst="rect">
                  <a:avLst/>
                </a:prstGeom>
                <a:blipFill>
                  <a:blip r:embed="rId15"/>
                  <a:stretch>
                    <a:fillRect l="-1595" b="-15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/>
            <p:nvPr/>
          </p:nvSpPr>
          <p:spPr>
            <a:xfrm>
              <a:off x="1068225" y="1078200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err="1" smtClean="0"/>
                <a:t>Init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68225" y="1873398"/>
              <a:ext cx="128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Bad</a:t>
              </a:r>
              <a:r>
                <a:rPr lang="en-US" dirty="0" smtClean="0"/>
                <a:t>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i="1" u="sng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/>
                    <a:t>: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2807" y="1030217"/>
                  <a:ext cx="1281869" cy="392993"/>
                </a:xfrm>
                <a:prstGeom prst="rect">
                  <a:avLst/>
                </a:prstGeom>
                <a:blipFill>
                  <a:blip r:embed="rId16"/>
                  <a:stretch>
                    <a:fillRect t="-312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48176" y="2919981"/>
                <a:ext cx="38503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76" y="2919981"/>
                <a:ext cx="3850349" cy="5539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ight Brace 37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8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17"/>
          <p:cNvGrpSpPr/>
          <p:nvPr/>
        </p:nvGrpSpPr>
        <p:grpSpPr>
          <a:xfrm>
            <a:off x="4631602" y="2449319"/>
            <a:ext cx="708389" cy="936153"/>
            <a:chOff x="8001120" y="3152367"/>
            <a:chExt cx="609600" cy="838200"/>
          </a:xfrm>
        </p:grpSpPr>
        <p:sp>
          <p:nvSpPr>
            <p:cNvPr id="41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87" name="Straight Arrow Connector 86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9810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36"/>
    </mc:Choice>
    <mc:Fallback xmlns="">
      <p:transition spd="slow" advTm="12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Model-Based Interpolation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8068" y="1871137"/>
                <a:ext cx="7483074" cy="660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∧…∧</m:t>
                          </m:r>
                          <m:sSubSup>
                            <m:sSub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 … ∨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∧…∧</m:t>
                          </m:r>
                          <m:sSubSup>
                            <m:sSub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68" y="1871137"/>
                <a:ext cx="7483074" cy="6601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854105" y="2679008"/>
            <a:ext cx="2644005" cy="701410"/>
            <a:chOff x="1619650" y="2402562"/>
            <a:chExt cx="2644005" cy="701410"/>
          </a:xfrm>
        </p:grpSpPr>
        <p:sp>
          <p:nvSpPr>
            <p:cNvPr id="12" name="Right Brace 11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4444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5124892" y="2679008"/>
            <a:ext cx="2885220" cy="701410"/>
            <a:chOff x="1619650" y="2402562"/>
            <a:chExt cx="2644005" cy="701410"/>
          </a:xfrm>
        </p:grpSpPr>
        <p:sp>
          <p:nvSpPr>
            <p:cNvPr id="25" name="Right Brace 24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8"/>
                  <a:stretch>
                    <a:fillRect l="-4472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414900" y="1372573"/>
            <a:ext cx="37526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 smtClean="0"/>
              <a:t>Inferring invariant in DNF: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312381" y="3726413"/>
                <a:ext cx="4294448" cy="293762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 smtClean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381" y="3726413"/>
                <a:ext cx="4294448" cy="2937627"/>
              </a:xfrm>
              <a:prstGeom prst="rect">
                <a:avLst/>
              </a:prstGeom>
              <a:blipFill>
                <a:blip r:embed="rId9"/>
                <a:stretch>
                  <a:fillRect l="-1986" t="-2697" r="-1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12381" y="5509878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300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381" y="5509878"/>
                <a:ext cx="4572000" cy="1154162"/>
              </a:xfrm>
              <a:prstGeom prst="rect">
                <a:avLst/>
              </a:prstGeom>
              <a:blipFill>
                <a:blip r:embed="rId10"/>
                <a:stretch>
                  <a:fillRect l="-1067" t="-4233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2705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36"/>
    </mc:Choice>
    <mc:Fallback xmlns="">
      <p:transition spd="slow" advTm="25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6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7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8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Safety of Transition Systems</a:t>
            </a:r>
            <a:endParaRPr lang="en-US" dirty="0"/>
          </a:p>
        </p:txBody>
      </p:sp>
      <p:sp>
        <p:nvSpPr>
          <p:cNvPr id="883" name="Freeform 255"/>
          <p:cNvSpPr>
            <a:spLocks/>
          </p:cNvSpPr>
          <p:nvPr/>
        </p:nvSpPr>
        <p:spPr bwMode="auto">
          <a:xfrm>
            <a:off x="575633" y="4212596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grpSp>
        <p:nvGrpSpPr>
          <p:cNvPr id="15" name="Group 14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631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632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790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853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874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5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6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7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8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9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0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1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82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4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865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6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7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8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9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0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1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2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73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55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856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7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8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9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0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1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2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3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64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791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823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844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5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6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7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8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9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0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1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52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24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835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6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7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8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9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0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1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2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43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825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826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7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8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9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0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1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2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3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34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792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793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814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5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6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7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8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9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0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1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22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94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805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6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7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8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9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0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1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2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13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95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96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7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8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99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0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1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2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3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804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633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760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781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2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3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4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5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6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7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8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9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761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772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3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4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5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6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7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8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9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80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762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763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4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5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6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7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8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69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0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771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634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667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730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51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2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3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4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5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6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7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8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9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31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742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3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4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5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6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7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8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9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50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32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733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4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5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6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7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8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39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0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41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668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700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721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2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3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4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5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6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7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8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9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01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712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20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702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703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1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669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670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691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2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3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71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82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3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4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5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6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7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8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9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0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72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673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4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5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6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7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8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79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0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81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635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637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658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9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0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1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2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3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4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5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66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638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649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0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1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2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3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4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5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6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57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639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640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1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2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3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4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5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6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7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648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885" name="Freeform 257"/>
          <p:cNvSpPr>
            <a:spLocks/>
          </p:cNvSpPr>
          <p:nvPr/>
        </p:nvSpPr>
        <p:spPr bwMode="auto">
          <a:xfrm>
            <a:off x="587911" y="554891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886" name="Freeform 258"/>
          <p:cNvSpPr>
            <a:spLocks/>
          </p:cNvSpPr>
          <p:nvPr/>
        </p:nvSpPr>
        <p:spPr bwMode="auto">
          <a:xfrm>
            <a:off x="578981" y="5327095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887" name="Freeform 259"/>
          <p:cNvSpPr>
            <a:spLocks/>
          </p:cNvSpPr>
          <p:nvPr/>
        </p:nvSpPr>
        <p:spPr bwMode="auto">
          <a:xfrm>
            <a:off x="578981" y="5093800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888" name="Rectangle 260"/>
          <p:cNvSpPr>
            <a:spLocks/>
          </p:cNvSpPr>
          <p:nvPr/>
        </p:nvSpPr>
        <p:spPr bwMode="auto">
          <a:xfrm>
            <a:off x="687254" y="3934821"/>
            <a:ext cx="1022787" cy="51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26789" tIns="26789" rIns="26789" bIns="26789"/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r>
              <a:rPr lang="en-US" altLang="en-US" sz="1687">
                <a:solidFill>
                  <a:srgbClr val="3333CC"/>
                </a:solidFill>
                <a:latin typeface="System Font Regular" charset="0"/>
                <a:cs typeface="System Font Regular" charset="0"/>
                <a:sym typeface="System Font Regular" charset="0"/>
              </a:rPr>
              <a:t>Reach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18049" y="5617833"/>
            <a:ext cx="818548" cy="681406"/>
            <a:chOff x="2488460" y="5649731"/>
            <a:chExt cx="818548" cy="681406"/>
          </a:xfrm>
        </p:grpSpPr>
        <p:sp>
          <p:nvSpPr>
            <p:cNvPr id="889" name="Rectangle 261"/>
            <p:cNvSpPr>
              <a:spLocks/>
            </p:cNvSpPr>
            <p:nvPr/>
          </p:nvSpPr>
          <p:spPr bwMode="auto">
            <a:xfrm>
              <a:off x="2557665" y="5649731"/>
              <a:ext cx="749343" cy="410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 dirty="0">
                  <a:solidFill>
                    <a:srgbClr val="3333CC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Initial</a:t>
              </a:r>
            </a:p>
          </p:txBody>
        </p:sp>
        <p:sp>
          <p:nvSpPr>
            <p:cNvPr id="890" name="Oval 262"/>
            <p:cNvSpPr>
              <a:spLocks/>
            </p:cNvSpPr>
            <p:nvPr/>
          </p:nvSpPr>
          <p:spPr bwMode="auto">
            <a:xfrm>
              <a:off x="2488460" y="5956904"/>
              <a:ext cx="523225" cy="374233"/>
            </a:xfrm>
            <a:prstGeom prst="ellipse">
              <a:avLst/>
            </a:prstGeom>
            <a:solidFill>
              <a:srgbClr val="3333CC">
                <a:alpha val="49803"/>
              </a:srgbClr>
            </a:solidFill>
            <a:ln w="38100" cap="flat">
              <a:solidFill>
                <a:srgbClr val="33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28452" y="3404144"/>
            <a:ext cx="1522225" cy="1310028"/>
            <a:chOff x="5198863" y="3436042"/>
            <a:chExt cx="1522225" cy="1310028"/>
          </a:xfrm>
        </p:grpSpPr>
        <p:sp>
          <p:nvSpPr>
            <p:cNvPr id="636" name="Rectangle 253"/>
            <p:cNvSpPr>
              <a:spLocks/>
            </p:cNvSpPr>
            <p:nvPr/>
          </p:nvSpPr>
          <p:spPr bwMode="auto">
            <a:xfrm>
              <a:off x="6124120" y="3436042"/>
              <a:ext cx="596968" cy="410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 dirty="0">
                  <a:solidFill>
                    <a:srgbClr val="F01237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Bad </a:t>
              </a:r>
            </a:p>
          </p:txBody>
        </p:sp>
        <p:sp>
          <p:nvSpPr>
            <p:cNvPr id="891" name="Oval 256"/>
            <p:cNvSpPr>
              <a:spLocks/>
            </p:cNvSpPr>
            <p:nvPr/>
          </p:nvSpPr>
          <p:spPr bwMode="auto">
            <a:xfrm>
              <a:off x="5198863" y="3568155"/>
              <a:ext cx="1297108" cy="1177915"/>
            </a:xfrm>
            <a:prstGeom prst="ellipse">
              <a:avLst/>
            </a:prstGeom>
            <a:gradFill rotWithShape="0">
              <a:gsLst>
                <a:gs pos="0">
                  <a:srgbClr val="A20000"/>
                </a:gs>
                <a:gs pos="100000">
                  <a:srgbClr val="FF0000">
                    <a:alpha val="5000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2282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72"/>
    </mc:Choice>
    <mc:Fallback xmlns="">
      <p:transition spd="slow" advTm="23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888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Successful Inference?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8068" y="1871137"/>
                <a:ext cx="7483074" cy="660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∧…∧</m:t>
                          </m:r>
                          <m:sSubSup>
                            <m:sSub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 … ∨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∧…∧</m:t>
                          </m:r>
                          <m:sSubSup>
                            <m:sSub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68" y="1871137"/>
                <a:ext cx="7483074" cy="6601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854105" y="2679008"/>
            <a:ext cx="2644005" cy="701410"/>
            <a:chOff x="1619650" y="2402562"/>
            <a:chExt cx="2644005" cy="701410"/>
          </a:xfrm>
        </p:grpSpPr>
        <p:sp>
          <p:nvSpPr>
            <p:cNvPr id="12" name="Right Brace 11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4444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5124892" y="2679008"/>
            <a:ext cx="2885220" cy="701410"/>
            <a:chOff x="1619650" y="2402562"/>
            <a:chExt cx="2644005" cy="701410"/>
          </a:xfrm>
        </p:grpSpPr>
        <p:sp>
          <p:nvSpPr>
            <p:cNvPr id="25" name="Right Brace 24"/>
            <p:cNvSpPr/>
            <p:nvPr/>
          </p:nvSpPr>
          <p:spPr>
            <a:xfrm rot="5400000">
              <a:off x="2791003" y="1231209"/>
              <a:ext cx="301299" cy="2644005"/>
            </a:xfrm>
            <a:prstGeom prst="rightBrace">
              <a:avLst>
                <a:gd name="adj1" fmla="val 8333"/>
                <a:gd name="adj2" fmla="val 48971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/>
                    <a:t>gen(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3266" y="2703862"/>
                  <a:ext cx="1371809" cy="400110"/>
                </a:xfrm>
                <a:prstGeom prst="rect">
                  <a:avLst/>
                </a:prstGeom>
                <a:blipFill>
                  <a:blip r:embed="rId8"/>
                  <a:stretch>
                    <a:fillRect l="-4472"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414900" y="1372573"/>
            <a:ext cx="37526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 smtClean="0"/>
              <a:t>Inferring invariant in DNF: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ular Callout 26"/>
              <p:cNvSpPr/>
              <p:nvPr/>
            </p:nvSpPr>
            <p:spPr>
              <a:xfrm>
                <a:off x="1430515" y="4692343"/>
                <a:ext cx="6231952" cy="599873"/>
              </a:xfrm>
              <a:prstGeom prst="wedgeRectCallout">
                <a:avLst>
                  <a:gd name="adj1" fmla="val 34701"/>
                  <a:gd name="adj2" fmla="val 42588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How large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suffices?</a:t>
                </a:r>
                <a:endParaRPr lang="en-US" sz="2800" dirty="0"/>
              </a:p>
            </p:txBody>
          </p:sp>
        </mc:Choice>
        <mc:Fallback xmlns="">
          <p:sp>
            <p:nvSpPr>
              <p:cNvPr id="27" name="Rectangular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515" y="4692343"/>
                <a:ext cx="6231952" cy="599873"/>
              </a:xfrm>
              <a:prstGeom prst="wedgeRectCallout">
                <a:avLst>
                  <a:gd name="adj1" fmla="val 34701"/>
                  <a:gd name="adj2" fmla="val 42588"/>
                </a:avLst>
              </a:prstGeom>
              <a:blipFill>
                <a:blip r:embed="rId9"/>
                <a:stretch>
                  <a:fillRect t="-3030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ular Callout 27"/>
          <p:cNvSpPr/>
          <p:nvPr/>
        </p:nvSpPr>
        <p:spPr>
          <a:xfrm>
            <a:off x="1430515" y="3865699"/>
            <a:ext cx="6231952" cy="599873"/>
          </a:xfrm>
          <a:prstGeom prst="wedgeRectCallout">
            <a:avLst>
              <a:gd name="adj1" fmla="val 34701"/>
              <a:gd name="adj2" fmla="val 4258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How many iterations are </a:t>
            </a:r>
            <a:r>
              <a:rPr lang="en-US" sz="2800" dirty="0" smtClean="0"/>
              <a:t>required?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81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32"/>
    </mc:Choice>
    <mc:Fallback xmlns="">
      <p:transition spd="slow" advTm="24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Results and Ideas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878599" y="4053879"/>
            <a:ext cx="1295306" cy="1372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6142" y="3428485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+</a:t>
            </a:r>
            <a:endParaRPr lang="en-US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79" y="2600529"/>
            <a:ext cx="1296126" cy="136093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61831" y="1117483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Interpolation-based </a:t>
            </a:r>
            <a:r>
              <a:rPr lang="en-US" dirty="0"/>
              <a:t>inference </a:t>
            </a:r>
            <a:r>
              <a:rPr lang="en-US" dirty="0" smtClean="0"/>
              <a:t>finds an invariant in </a:t>
            </a:r>
            <a:r>
              <a:rPr lang="en-US" dirty="0"/>
              <a:t>a </a:t>
            </a:r>
            <a:r>
              <a:rPr lang="en-US" dirty="0">
                <a:solidFill>
                  <a:srgbClr val="7030A0"/>
                </a:solidFill>
              </a:rPr>
              <a:t>polynomial number of SAT queries </a:t>
            </a:r>
            <a:r>
              <a:rPr lang="en-US" dirty="0" smtClean="0"/>
              <a:t>when</a:t>
            </a:r>
            <a:endParaRPr lang="en-US" dirty="0" smtClean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1. Fence </a:t>
                </a:r>
                <a:r>
                  <a:rPr lang="en-US" sz="2800" dirty="0">
                    <a:solidFill>
                      <a:prstClr val="black"/>
                    </a:solidFill>
                  </a:rPr>
                  <a:t>condition: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the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8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reaches </a:t>
                </a:r>
                <a:r>
                  <a:rPr lang="en-US" sz="2800" dirty="0">
                    <a:solidFill>
                      <a:prstClr val="black"/>
                    </a:solidFill>
                  </a:rPr>
                  <a:t>bad states 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  <a:blipFill>
                <a:blip r:embed="rId7"/>
                <a:stretch>
                  <a:fillRect l="-1957" t="-6410" r="-1584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394366" y="4062788"/>
                <a:ext cx="703262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2. Syntactic form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is</a:t>
                </a:r>
                <a:r>
                  <a:rPr lang="en-US" sz="2800" dirty="0">
                    <a:solidFill>
                      <a:prstClr val="black"/>
                    </a:solidFill>
                  </a:rPr>
                  <a:t/>
                </a:r>
                <a:br>
                  <a:rPr lang="en-US" sz="2800" dirty="0">
                    <a:solidFill>
                      <a:prstClr val="black"/>
                    </a:solidFill>
                  </a:rPr>
                </a:br>
                <a:r>
                  <a:rPr lang="en-US" sz="2800" dirty="0">
                    <a:solidFill>
                      <a:prstClr val="black"/>
                    </a:solidFill>
                  </a:rPr>
                  <a:t>short monotone or almost-monotone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DNF,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srgbClr val="7030A0"/>
                    </a:solidFill>
                  </a:rPr>
                  <a:t>leveraging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exact concept learning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results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6" y="4062788"/>
                <a:ext cx="7032622" cy="1815882"/>
              </a:xfrm>
              <a:prstGeom prst="rect">
                <a:avLst/>
              </a:prstGeom>
              <a:blipFill>
                <a:blip r:embed="rId8"/>
                <a:stretch>
                  <a:fillRect l="-1821" t="-3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9924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72"/>
    </mc:Choice>
    <mc:Fallback xmlns="">
      <p:transition spd="slow" advTm="42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From Learning to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  <a:blipFill>
                <a:blip r:embed="rId6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10392" y="1221363"/>
            <a:ext cx="1394696" cy="14772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5077937" y="1184899"/>
            <a:ext cx="1341825" cy="15037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0819" y="154450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Exact </a:t>
            </a:r>
            <a:r>
              <a:rPr lang="en-US" sz="2400" b="1" dirty="0" smtClean="0"/>
              <a:t>learning</a:t>
            </a:r>
            <a:r>
              <a:rPr lang="en-US" sz="2400" dirty="0" smtClean="0"/>
              <a:t> DNF formulas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53201" y="1544502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Inferring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DNF invariants</a:t>
            </a:r>
            <a:endParaRPr lang="en-US" sz="24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 smtClean="0"/>
              <a:t>Queries and Concept Learning. </a:t>
            </a:r>
            <a:r>
              <a:rPr lang="en-US" sz="1400" dirty="0" err="1" smtClean="0"/>
              <a:t>Angluin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[ML’95] On the Learnability of Disjunctive Normal Form Formulas. </a:t>
            </a:r>
            <a:r>
              <a:rPr lang="en-US" sz="1400" dirty="0" err="1" smtClean="0"/>
              <a:t>Aizenstein</a:t>
            </a:r>
            <a:r>
              <a:rPr lang="en-US" sz="1400" dirty="0" smtClean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/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9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10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563976" y="2751967"/>
            <a:ext cx="4181741" cy="1532105"/>
            <a:chOff x="2924828" y="4102375"/>
            <a:chExt cx="4181741" cy="1532105"/>
          </a:xfrm>
        </p:grpSpPr>
        <p:sp>
          <p:nvSpPr>
            <p:cNvPr id="18" name="Rectangular Callout 17"/>
            <p:cNvSpPr/>
            <p:nvPr/>
          </p:nvSpPr>
          <p:spPr>
            <a:xfrm>
              <a:off x="2924828" y="4102375"/>
              <a:ext cx="3709025" cy="1532105"/>
            </a:xfrm>
            <a:prstGeom prst="wedgeRectCallout">
              <a:avLst>
                <a:gd name="adj1" fmla="val -2571"/>
                <a:gd name="adj2" fmla="val -784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srgbClr val="000000"/>
                </a:solidFill>
                <a:cs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defTabSz="685800">
                    <a:defRPr/>
                  </a:pPr>
                  <a:r>
                    <a:rPr lang="en-US" sz="2400" kern="0" dirty="0" smtClean="0">
                      <a:solidFill>
                        <a:srgbClr val="000000"/>
                      </a:solidFill>
                      <a:cs typeface="Arial"/>
                    </a:rPr>
                    <a:t>The invariant is </a:t>
                  </a:r>
                  <a:r>
                    <a:rPr lang="en-US" sz="2400" b="1" i="1" kern="0" dirty="0" smtClean="0">
                      <a:solidFill>
                        <a:srgbClr val="000000"/>
                      </a:solidFill>
                      <a:latin typeface="Cambria Math" panose="02040503050406030204" pitchFamily="18" charset="0"/>
                      <a:cs typeface="Arial"/>
                    </a:rPr>
                    <a:t/>
                  </a:r>
                  <a:br>
                    <a:rPr lang="en-US" sz="2400" b="1" i="1" kern="0" dirty="0" smtClean="0">
                      <a:solidFill>
                        <a:srgbClr val="000000"/>
                      </a:solidFill>
                      <a:latin typeface="Cambria Math" panose="02040503050406030204" pitchFamily="18" charset="0"/>
                      <a:cs typeface="Arial"/>
                    </a:rPr>
                  </a:br>
                  <a14:m>
                    <m:oMath xmlns:m="http://schemas.openxmlformats.org/officeDocument/2006/math">
                      <m:r>
                        <a:rPr lang="en-US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𝒌</m:t>
                      </m:r>
                    </m:oMath>
                  </a14:m>
                  <a:r>
                    <a:rPr lang="en-US" sz="2400" b="1" kern="0" dirty="0" smtClean="0">
                      <a:solidFill>
                        <a:srgbClr val="000000"/>
                      </a:solidFill>
                      <a:cs typeface="Arial"/>
                    </a:rPr>
                    <a:t>-fenced</a:t>
                  </a:r>
                  <a:endParaRPr lang="en-US" sz="2400" b="1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  <a:blipFill>
                  <a:blip r:embed="rId11"/>
                  <a:stretch>
                    <a:fillRect t="-5882" b="-16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6756" y="4122600"/>
              <a:ext cx="1420623" cy="149165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4697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19"/>
    </mc:Choice>
    <mc:Fallback xmlns="">
      <p:transition spd="slow" advTm="21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The Boundary of Inductive Invariants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457101" y="3646802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</p:cNvCxnSpPr>
          <p:nvPr/>
        </p:nvCxnSpPr>
        <p:spPr>
          <a:xfrm flipV="1">
            <a:off x="3628551" y="3728445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820536" y="3646802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3" idx="7"/>
            <a:endCxn id="8" idx="3"/>
          </p:cNvCxnSpPr>
          <p:nvPr/>
        </p:nvCxnSpPr>
        <p:spPr>
          <a:xfrm flipV="1">
            <a:off x="3603443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159229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8" idx="6"/>
          </p:cNvCxnSpPr>
          <p:nvPr/>
        </p:nvCxnSpPr>
        <p:spPr>
          <a:xfrm flipV="1">
            <a:off x="4330679" y="300213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522664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6" idx="7"/>
            <a:endCxn id="10" idx="3"/>
          </p:cNvCxnSpPr>
          <p:nvPr/>
        </p:nvCxnSpPr>
        <p:spPr>
          <a:xfrm flipV="1">
            <a:off x="4966878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57101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6"/>
          </p:cNvCxnSpPr>
          <p:nvPr/>
        </p:nvCxnSpPr>
        <p:spPr>
          <a:xfrm flipV="1">
            <a:off x="3628551" y="268464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820536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2" idx="7"/>
            <a:endCxn id="16" idx="3"/>
          </p:cNvCxnSpPr>
          <p:nvPr/>
        </p:nvCxnSpPr>
        <p:spPr>
          <a:xfrm flipV="1">
            <a:off x="3603443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159229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6" idx="6"/>
          </p:cNvCxnSpPr>
          <p:nvPr/>
        </p:nvCxnSpPr>
        <p:spPr>
          <a:xfrm flipV="1">
            <a:off x="4330679" y="195833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522664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4" idx="7"/>
            <a:endCxn id="18" idx="3"/>
          </p:cNvCxnSpPr>
          <p:nvPr/>
        </p:nvCxnSpPr>
        <p:spPr>
          <a:xfrm flipV="1">
            <a:off x="4966878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4"/>
            <a:endCxn id="3" idx="0"/>
          </p:cNvCxnSpPr>
          <p:nvPr/>
        </p:nvCxnSpPr>
        <p:spPr>
          <a:xfrm>
            <a:off x="3542826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50397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19275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4" idx="4"/>
            <a:endCxn id="6" idx="0"/>
          </p:cNvCxnSpPr>
          <p:nvPr/>
        </p:nvCxnSpPr>
        <p:spPr>
          <a:xfrm>
            <a:off x="4906261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(1,1,1)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blipFill>
                <a:blip r:embed="rId7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blipFill>
                <a:blip r:embed="rId8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984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24"/>
    </mc:Choice>
    <mc:Fallback xmlns="">
      <p:transition spd="slow" advTm="11224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The Boundary of Inductive Invariants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457101" y="3646802"/>
            <a:ext cx="171450" cy="1714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</p:cNvCxnSpPr>
          <p:nvPr/>
        </p:nvCxnSpPr>
        <p:spPr>
          <a:xfrm flipV="1">
            <a:off x="3628551" y="3728445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820536" y="3646802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3" idx="7"/>
            <a:endCxn id="8" idx="3"/>
          </p:cNvCxnSpPr>
          <p:nvPr/>
        </p:nvCxnSpPr>
        <p:spPr>
          <a:xfrm flipV="1">
            <a:off x="3603443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159229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8" idx="6"/>
          </p:cNvCxnSpPr>
          <p:nvPr/>
        </p:nvCxnSpPr>
        <p:spPr>
          <a:xfrm flipV="1">
            <a:off x="4330679" y="300213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522664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6" idx="7"/>
            <a:endCxn id="10" idx="3"/>
          </p:cNvCxnSpPr>
          <p:nvPr/>
        </p:nvCxnSpPr>
        <p:spPr>
          <a:xfrm flipV="1">
            <a:off x="4966878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57101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6"/>
          </p:cNvCxnSpPr>
          <p:nvPr/>
        </p:nvCxnSpPr>
        <p:spPr>
          <a:xfrm flipV="1">
            <a:off x="3628551" y="268464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820536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2" idx="7"/>
            <a:endCxn id="16" idx="3"/>
          </p:cNvCxnSpPr>
          <p:nvPr/>
        </p:nvCxnSpPr>
        <p:spPr>
          <a:xfrm flipV="1">
            <a:off x="3603443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159229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6" idx="6"/>
          </p:cNvCxnSpPr>
          <p:nvPr/>
        </p:nvCxnSpPr>
        <p:spPr>
          <a:xfrm flipV="1">
            <a:off x="4330679" y="195833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7"/>
          </p:cNvCxnSpPr>
          <p:nvPr/>
        </p:nvCxnSpPr>
        <p:spPr>
          <a:xfrm flipV="1">
            <a:off x="4966878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4"/>
            <a:endCxn id="3" idx="0"/>
          </p:cNvCxnSpPr>
          <p:nvPr/>
        </p:nvCxnSpPr>
        <p:spPr>
          <a:xfrm>
            <a:off x="3542826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50397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19275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4" idx="4"/>
            <a:endCxn id="6" idx="0"/>
          </p:cNvCxnSpPr>
          <p:nvPr/>
        </p:nvCxnSpPr>
        <p:spPr>
          <a:xfrm>
            <a:off x="4906261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blipFill>
                <a:blip r:embed="rId4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noFill/>
              <a:ln>
                <a:solidFill>
                  <a:srgbClr val="FFC69A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C69A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>
            <a:off x="5522664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blipFill>
                <a:blip r:embed="rId7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88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4"/>
    </mc:Choice>
    <mc:Fallback xmlns="">
      <p:transition spd="slow" advTm="1824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The Boundary of Inductive Invariants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457101" y="3646802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</p:cNvCxnSpPr>
          <p:nvPr/>
        </p:nvCxnSpPr>
        <p:spPr>
          <a:xfrm flipV="1">
            <a:off x="3628551" y="3728445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820536" y="3646802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3" idx="7"/>
            <a:endCxn id="8" idx="3"/>
          </p:cNvCxnSpPr>
          <p:nvPr/>
        </p:nvCxnSpPr>
        <p:spPr>
          <a:xfrm flipV="1">
            <a:off x="3603443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159229" y="2920488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8" idx="6"/>
          </p:cNvCxnSpPr>
          <p:nvPr/>
        </p:nvCxnSpPr>
        <p:spPr>
          <a:xfrm flipV="1">
            <a:off x="4330679" y="300213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522664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6" idx="7"/>
            <a:endCxn id="10" idx="3"/>
          </p:cNvCxnSpPr>
          <p:nvPr/>
        </p:nvCxnSpPr>
        <p:spPr>
          <a:xfrm flipV="1">
            <a:off x="4966878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57101" y="2603003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6"/>
          </p:cNvCxnSpPr>
          <p:nvPr/>
        </p:nvCxnSpPr>
        <p:spPr>
          <a:xfrm flipV="1">
            <a:off x="3628551" y="268464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820536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2" idx="7"/>
            <a:endCxn id="16" idx="3"/>
          </p:cNvCxnSpPr>
          <p:nvPr/>
        </p:nvCxnSpPr>
        <p:spPr>
          <a:xfrm flipV="1">
            <a:off x="3603443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159229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6" idx="6"/>
          </p:cNvCxnSpPr>
          <p:nvPr/>
        </p:nvCxnSpPr>
        <p:spPr>
          <a:xfrm flipV="1">
            <a:off x="4330679" y="195833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522664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4" idx="7"/>
            <a:endCxn id="18" idx="3"/>
          </p:cNvCxnSpPr>
          <p:nvPr/>
        </p:nvCxnSpPr>
        <p:spPr>
          <a:xfrm flipV="1">
            <a:off x="4966878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4"/>
            <a:endCxn id="3" idx="0"/>
          </p:cNvCxnSpPr>
          <p:nvPr/>
        </p:nvCxnSpPr>
        <p:spPr>
          <a:xfrm>
            <a:off x="3542826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50397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19275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4" idx="4"/>
            <a:endCxn id="6" idx="0"/>
          </p:cNvCxnSpPr>
          <p:nvPr/>
        </p:nvCxnSpPr>
        <p:spPr>
          <a:xfrm>
            <a:off x="4906261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blipFill>
                <a:blip r:embed="rId5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blipFill>
                <a:blip r:embed="rId6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noFill/>
              <a:ln>
                <a:solidFill>
                  <a:srgbClr val="CDF0B6"/>
                </a:solidFill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CDF0B6"/>
                </a:solidFill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blipFill>
                <a:blip r:embed="rId8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blipFill>
                <a:blip r:embed="rId9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45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16"/>
    </mc:Choice>
    <mc:Fallback xmlns="">
      <p:transition spd="slow" advTm="7816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-Fenced Invariants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  <a:blipFill>
                <a:blip r:embed="rId6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3457101" y="3646802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</p:cNvCxnSpPr>
          <p:nvPr/>
        </p:nvCxnSpPr>
        <p:spPr>
          <a:xfrm flipV="1">
            <a:off x="3628551" y="3728445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820536" y="3646802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3" idx="7"/>
            <a:endCxn id="8" idx="3"/>
          </p:cNvCxnSpPr>
          <p:nvPr/>
        </p:nvCxnSpPr>
        <p:spPr>
          <a:xfrm flipV="1">
            <a:off x="3603443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159229" y="2920488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8" idx="6"/>
          </p:cNvCxnSpPr>
          <p:nvPr/>
        </p:nvCxnSpPr>
        <p:spPr>
          <a:xfrm flipV="1">
            <a:off x="4330679" y="300213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522664" y="2920488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6" idx="7"/>
            <a:endCxn id="10" idx="3"/>
          </p:cNvCxnSpPr>
          <p:nvPr/>
        </p:nvCxnSpPr>
        <p:spPr>
          <a:xfrm flipV="1">
            <a:off x="4966878" y="3066830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57101" y="2603003"/>
            <a:ext cx="171450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6"/>
          </p:cNvCxnSpPr>
          <p:nvPr/>
        </p:nvCxnSpPr>
        <p:spPr>
          <a:xfrm flipV="1">
            <a:off x="3628551" y="2684646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820536" y="2603003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2" idx="7"/>
            <a:endCxn id="16" idx="3"/>
          </p:cNvCxnSpPr>
          <p:nvPr/>
        </p:nvCxnSpPr>
        <p:spPr>
          <a:xfrm flipV="1">
            <a:off x="3603443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159229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6" idx="6"/>
          </p:cNvCxnSpPr>
          <p:nvPr/>
        </p:nvCxnSpPr>
        <p:spPr>
          <a:xfrm flipV="1">
            <a:off x="4330679" y="195833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522664" y="1876689"/>
            <a:ext cx="171450" cy="17145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4" idx="7"/>
            <a:endCxn id="18" idx="3"/>
          </p:cNvCxnSpPr>
          <p:nvPr/>
        </p:nvCxnSpPr>
        <p:spPr>
          <a:xfrm flipV="1">
            <a:off x="4966878" y="2023031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4"/>
            <a:endCxn id="3" idx="0"/>
          </p:cNvCxnSpPr>
          <p:nvPr/>
        </p:nvCxnSpPr>
        <p:spPr>
          <a:xfrm>
            <a:off x="3542826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50397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19275" y="204813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4" idx="4"/>
            <a:endCxn id="6" idx="0"/>
          </p:cNvCxnSpPr>
          <p:nvPr/>
        </p:nvCxnSpPr>
        <p:spPr>
          <a:xfrm>
            <a:off x="4906261" y="2774453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346" y="1681333"/>
                <a:ext cx="726161" cy="276999"/>
              </a:xfrm>
              <a:prstGeom prst="rect">
                <a:avLst/>
              </a:prstGeom>
              <a:blipFill>
                <a:blip r:embed="rId7"/>
                <a:stretch>
                  <a:fillRect l="-10924" t="-2222" r="-1176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84" y="3818251"/>
                <a:ext cx="726161" cy="276999"/>
              </a:xfrm>
              <a:prstGeom prst="rect">
                <a:avLst/>
              </a:prstGeom>
              <a:blipFill>
                <a:blip r:embed="rId8"/>
                <a:stretch>
                  <a:fillRect l="-10924" t="-2174" r="-1176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578" y="4050012"/>
                <a:ext cx="188865" cy="430887"/>
              </a:xfrm>
              <a:prstGeom prst="rect">
                <a:avLst/>
              </a:prstGeom>
              <a:blipFill>
                <a:blip r:embed="rId9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333" y="4077314"/>
                <a:ext cx="504138" cy="369332"/>
              </a:xfrm>
              <a:prstGeom prst="rect">
                <a:avLst/>
              </a:prstGeom>
              <a:blipFill>
                <a:blip r:embed="rId10"/>
                <a:stretch>
                  <a:fillRect l="-8434" r="-6024" b="-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174941" y="5167810"/>
            <a:ext cx="2984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All the states in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can get to a bad state in at most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 smtClean="0"/>
                  <a:t> steps</a:t>
                </a:r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blipFill>
                <a:blip r:embed="rId12"/>
                <a:stretch>
                  <a:fillRect l="-2198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0818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6"/>
    </mc:Choice>
    <mc:Fallback xmlns="">
      <p:transition spd="slow" advTm="9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-Fenced </a:t>
                </a:r>
                <a:r>
                  <a:rPr lang="en-US" dirty="0" smtClean="0"/>
                  <a:t>Invariants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  <a:blipFill>
                <a:blip r:embed="rId6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174941" y="5167810"/>
            <a:ext cx="2984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All the states in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can get to a bad state in at most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 smtClean="0"/>
                  <a:t> steps</a:t>
                </a:r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blipFill>
                <a:blip r:embed="rId8"/>
                <a:stretch>
                  <a:fillRect l="-2198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031281" y="1182027"/>
            <a:ext cx="5195355" cy="3609779"/>
            <a:chOff x="2031281" y="1182027"/>
            <a:chExt cx="5195355" cy="3609779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77"/>
            <a:stretch/>
          </p:blipFill>
          <p:spPr>
            <a:xfrm>
              <a:off x="2031281" y="1787321"/>
              <a:ext cx="5195355" cy="300448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3181804" y="1182027"/>
                  <a:ext cx="188865" cy="4308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1804" y="1182027"/>
                  <a:ext cx="188865" cy="430887"/>
                </a:xfrm>
                <a:prstGeom prst="rect">
                  <a:avLst/>
                </a:prstGeom>
                <a:blipFill>
                  <a:blip r:embed="rId10"/>
                  <a:stretch>
                    <a:fillRect r="-354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5567977" y="1197751"/>
                  <a:ext cx="410562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7977" y="1197751"/>
                  <a:ext cx="410562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3235" r="-25000"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Right Brace 64"/>
            <p:cNvSpPr/>
            <p:nvPr/>
          </p:nvSpPr>
          <p:spPr>
            <a:xfrm rot="16200000">
              <a:off x="5802253" y="341417"/>
              <a:ext cx="139016" cy="2709750"/>
            </a:xfrm>
            <a:prstGeom prst="rightBrac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ight Brace 71"/>
            <p:cNvSpPr/>
            <p:nvPr/>
          </p:nvSpPr>
          <p:spPr>
            <a:xfrm rot="16200000">
              <a:off x="3206730" y="481510"/>
              <a:ext cx="139016" cy="2422363"/>
            </a:xfrm>
            <a:prstGeom prst="rightBrac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ular Callout 11"/>
              <p:cNvSpPr/>
              <p:nvPr/>
            </p:nvSpPr>
            <p:spPr>
              <a:xfrm>
                <a:off x="5978539" y="4487393"/>
                <a:ext cx="2950567" cy="884374"/>
              </a:xfrm>
              <a:prstGeom prst="wedgeRectCallout">
                <a:avLst>
                  <a:gd name="adj1" fmla="val -20341"/>
                  <a:gd name="adj2" fmla="val -99665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kern="0" dirty="0" smtClean="0">
                    <a:solidFill>
                      <a:srgbClr val="000000"/>
                    </a:solidFill>
                    <a:cs typeface="Arial"/>
                  </a:rPr>
                  <a:t>Not all states in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¬</m:t>
                    </m:r>
                    <m:sSup>
                      <m:sSupPr>
                        <m:ctrlP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𝐼</m:t>
                        </m:r>
                      </m:e>
                      <m:sup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kern="0" dirty="0" smtClean="0">
                    <a:solidFill>
                      <a:srgbClr val="000000"/>
                    </a:solidFill>
                    <a:cs typeface="Arial"/>
                  </a:rPr>
                  <a:t> need to reach bad</a:t>
                </a:r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2" name="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539" y="4487393"/>
                <a:ext cx="2950567" cy="884374"/>
              </a:xfrm>
              <a:prstGeom prst="wedgeRectCallout">
                <a:avLst>
                  <a:gd name="adj1" fmla="val -20341"/>
                  <a:gd name="adj2" fmla="val -99665"/>
                </a:avLst>
              </a:prstGeom>
              <a:blipFill>
                <a:blip r:embed="rId12"/>
                <a:stretch>
                  <a:fillRect b="-7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7300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6"/>
    </mc:Choice>
    <mc:Fallback xmlns="">
      <p:transition spd="slow" advTm="24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386570" y="432050"/>
                <a:ext cx="8484780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-Fenced </a:t>
                </a:r>
                <a:r>
                  <a:rPr lang="en-US" dirty="0" smtClean="0"/>
                  <a:t>Invariants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432050"/>
                <a:ext cx="8484780" cy="627648"/>
              </a:xfrm>
              <a:prstGeom prst="rect">
                <a:avLst/>
              </a:prstGeom>
              <a:blipFill>
                <a:blip r:embed="rId6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851" y="5167810"/>
                <a:ext cx="15566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174941" y="5167810"/>
            <a:ext cx="2984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All the states in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can get to a bad state in at most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200" dirty="0" smtClean="0"/>
                  <a:t> steps</a:t>
                </a:r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41" y="5747771"/>
                <a:ext cx="7214148" cy="584775"/>
              </a:xfrm>
              <a:prstGeom prst="rect">
                <a:avLst/>
              </a:prstGeom>
              <a:blipFill>
                <a:blip r:embed="rId8"/>
                <a:stretch>
                  <a:fillRect l="-2198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9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10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11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12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3"/>
              <p:cNvSpPr txBox="1">
                <a:spLocks/>
              </p:cNvSpPr>
              <p:nvPr/>
            </p:nvSpPr>
            <p:spPr>
              <a:xfrm>
                <a:off x="3317343" y="3655432"/>
                <a:ext cx="2481573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4000" dirty="0"/>
                  <a:t>:</a:t>
                </a:r>
                <a:r>
                  <a:rPr lang="en-US" sz="40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40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8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343" y="3655432"/>
                <a:ext cx="2481573" cy="565752"/>
              </a:xfrm>
              <a:prstGeom prst="rect">
                <a:avLst/>
              </a:prstGeom>
              <a:blipFill>
                <a:blip r:embed="rId13"/>
                <a:stretch>
                  <a:fillRect t="-32609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3"/>
              <p:cNvSpPr txBox="1">
                <a:spLocks/>
              </p:cNvSpPr>
              <p:nvPr/>
            </p:nvSpPr>
            <p:spPr>
              <a:xfrm>
                <a:off x="5452172" y="5290331"/>
                <a:ext cx="2481573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4000" dirty="0" smtClean="0"/>
                  <a:t>  =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4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40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9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172" y="5290331"/>
                <a:ext cx="2481573" cy="565752"/>
              </a:xfrm>
              <a:prstGeom prst="rect">
                <a:avLst/>
              </a:prstGeom>
              <a:blipFill>
                <a:blip r:embed="rId14"/>
                <a:stretch>
                  <a:fillRect t="-31183" b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3814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6"/>
    </mc:Choice>
    <mc:Fallback xmlns="">
      <p:transition spd="slow" advTm="2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31282" y="3019653"/>
            <a:ext cx="5195355" cy="3609779"/>
            <a:chOff x="2031281" y="1182027"/>
            <a:chExt cx="5195355" cy="36097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77"/>
            <a:stretch/>
          </p:blipFill>
          <p:spPr>
            <a:xfrm>
              <a:off x="2031281" y="1787321"/>
              <a:ext cx="5195355" cy="300448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181804" y="1182027"/>
                  <a:ext cx="188865" cy="4308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1804" y="1182027"/>
                  <a:ext cx="188865" cy="430887"/>
                </a:xfrm>
                <a:prstGeom prst="rect">
                  <a:avLst/>
                </a:prstGeom>
                <a:blipFill>
                  <a:blip r:embed="rId7"/>
                  <a:stretch>
                    <a:fillRect r="-354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5567977" y="1197751"/>
                  <a:ext cx="410562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7977" y="1197751"/>
                  <a:ext cx="41056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3235" r="-25000"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ight Brace 9"/>
            <p:cNvSpPr/>
            <p:nvPr/>
          </p:nvSpPr>
          <p:spPr>
            <a:xfrm rot="16200000">
              <a:off x="5802253" y="341417"/>
              <a:ext cx="139016" cy="2709750"/>
            </a:xfrm>
            <a:prstGeom prst="rightBrac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Brace 10"/>
            <p:cNvSpPr/>
            <p:nvPr/>
          </p:nvSpPr>
          <p:spPr>
            <a:xfrm rot="16200000">
              <a:off x="3206730" y="481510"/>
              <a:ext cx="139016" cy="2422363"/>
            </a:xfrm>
            <a:prstGeom prst="rightBrac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val 12"/>
          <p:cNvSpPr/>
          <p:nvPr/>
        </p:nvSpPr>
        <p:spPr>
          <a:xfrm>
            <a:off x="2031282" y="5066445"/>
            <a:ext cx="2040988" cy="156298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031282" y="5295021"/>
            <a:ext cx="1605053" cy="120148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-Fenced Invariant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Suffices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443625"/>
                <a:ext cx="8484780" cy="627648"/>
              </a:xfrm>
              <a:prstGeom prst="rect">
                <a:avLst/>
              </a:prstGeom>
              <a:blipFill>
                <a:blip r:embed="rId9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 txBox="1">
                <a:spLocks/>
              </p:cNvSpPr>
              <p:nvPr/>
            </p:nvSpPr>
            <p:spPr>
              <a:xfrm>
                <a:off x="325450" y="1344065"/>
                <a:ext cx="8545900" cy="995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smtClean="0"/>
                  <a:t>Lemma</a:t>
                </a:r>
                <a:r>
                  <a:rPr lang="en-US" dirty="0" smtClean="0"/>
                  <a:t>: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-fenced, the algorithm’s candidate always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⟹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50" y="1344065"/>
                <a:ext cx="8545900" cy="995098"/>
              </a:xfrm>
              <a:prstGeom prst="rect">
                <a:avLst/>
              </a:prstGeom>
              <a:blipFill>
                <a:blip r:embed="rId10"/>
                <a:stretch>
                  <a:fillRect l="-1427" t="-9756" r="-1355" b="-16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2147777" y="5762853"/>
            <a:ext cx="1222893" cy="73364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89737" y="5914232"/>
                <a:ext cx="18886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737" y="5914232"/>
                <a:ext cx="18886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6372699" y="6092583"/>
            <a:ext cx="400242" cy="40391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7030A0"/>
                </a:solidFill>
              </a:rPr>
              <a:t>?</a:t>
            </a:r>
            <a:endParaRPr 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325450" y="2394853"/>
                <a:ext cx="8545900" cy="5451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smtClean="0"/>
                  <a:t>Hence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is large enough to ensure convergence.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50" y="2394853"/>
                <a:ext cx="8545900" cy="545134"/>
              </a:xfrm>
              <a:prstGeom prst="rect">
                <a:avLst/>
              </a:prstGeom>
              <a:blipFill>
                <a:blip r:embed="rId12"/>
                <a:stretch>
                  <a:fillRect l="-1427" t="-19101" b="-20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ontent Placeholder 2"/>
          <p:cNvSpPr txBox="1">
            <a:spLocks/>
          </p:cNvSpPr>
          <p:nvPr/>
        </p:nvSpPr>
        <p:spPr>
          <a:xfrm>
            <a:off x="325450" y="2845653"/>
            <a:ext cx="8545900" cy="54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>
                <a:solidFill>
                  <a:srgbClr val="7030A0"/>
                </a:solidFill>
              </a:rPr>
              <a:t>But how fast?</a:t>
            </a:r>
          </a:p>
        </p:txBody>
      </p:sp>
      <p:sp>
        <p:nvSpPr>
          <p:cNvPr id="27" name="Oval 26"/>
          <p:cNvSpPr/>
          <p:nvPr/>
        </p:nvSpPr>
        <p:spPr>
          <a:xfrm rot="227598">
            <a:off x="3925757" y="5873703"/>
            <a:ext cx="2932871" cy="659436"/>
          </a:xfrm>
          <a:prstGeom prst="ellipse">
            <a:avLst/>
          </a:prstGeom>
          <a:solidFill>
            <a:srgbClr val="FFCDA7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8" name="Multiply 17"/>
          <p:cNvSpPr/>
          <p:nvPr/>
        </p:nvSpPr>
        <p:spPr>
          <a:xfrm>
            <a:off x="4272194" y="5826502"/>
            <a:ext cx="2117662" cy="694981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ular Callout 18"/>
              <p:cNvSpPr/>
              <p:nvPr/>
            </p:nvSpPr>
            <p:spPr>
              <a:xfrm>
                <a:off x="1051350" y="3932720"/>
                <a:ext cx="3790992" cy="599873"/>
              </a:xfrm>
              <a:prstGeom prst="wedgeRectCallout">
                <a:avLst>
                  <a:gd name="adj1" fmla="val 42554"/>
                  <a:gd name="adj2" fmla="val 308458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400" kern="0" dirty="0" smtClean="0">
                    <a:solidFill>
                      <a:schemeClr val="tx1"/>
                    </a:solidFill>
                    <a:cs typeface="Arial"/>
                  </a:rPr>
                  <a:t>reaches bad states in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/>
                      </a:rPr>
                      <m:t>𝑘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cs typeface="Arial"/>
                  </a:rPr>
                  <a:t> steps</a:t>
                </a:r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9" name="Rectangular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50" y="3932720"/>
                <a:ext cx="3790992" cy="599873"/>
              </a:xfrm>
              <a:prstGeom prst="wedgeRectCallout">
                <a:avLst>
                  <a:gd name="adj1" fmla="val 42554"/>
                  <a:gd name="adj2" fmla="val 308458"/>
                </a:avLst>
              </a:prstGeom>
              <a:blipFill>
                <a:blip r:embed="rId13"/>
                <a:stretch>
                  <a:fillRect l="-2087" r="-1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83436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36"/>
    </mc:Choice>
    <mc:Fallback xmlns="">
      <p:transition spd="slow" advTm="54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2" grpId="0" animBg="1"/>
      <p:bldP spid="14" grpId="0"/>
      <p:bldP spid="15" grpId="0" animBg="1"/>
      <p:bldP spid="24" grpId="0"/>
      <p:bldP spid="25" grpId="0"/>
      <p:bldP spid="27" grpId="0" animBg="1"/>
      <p:bldP spid="2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58876" y="3667065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6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7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8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Inductive Invariants</a:t>
            </a:r>
            <a:endParaRPr lang="en-US" dirty="0"/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grpSp>
        <p:nvGrpSpPr>
          <p:cNvPr id="1339" name="Group 1338"/>
          <p:cNvGrpSpPr/>
          <p:nvPr/>
        </p:nvGrpSpPr>
        <p:grpSpPr>
          <a:xfrm>
            <a:off x="618049" y="5617833"/>
            <a:ext cx="818548" cy="681406"/>
            <a:chOff x="2488460" y="5649731"/>
            <a:chExt cx="818548" cy="681406"/>
          </a:xfrm>
        </p:grpSpPr>
        <p:sp>
          <p:nvSpPr>
            <p:cNvPr id="1340" name="Rectangle 261"/>
            <p:cNvSpPr>
              <a:spLocks/>
            </p:cNvSpPr>
            <p:nvPr/>
          </p:nvSpPr>
          <p:spPr bwMode="auto">
            <a:xfrm>
              <a:off x="2557665" y="5649731"/>
              <a:ext cx="749343" cy="410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 dirty="0">
                  <a:solidFill>
                    <a:srgbClr val="3333CC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Initial</a:t>
              </a:r>
            </a:p>
          </p:txBody>
        </p:sp>
        <p:sp>
          <p:nvSpPr>
            <p:cNvPr id="1341" name="Oval 262"/>
            <p:cNvSpPr>
              <a:spLocks/>
            </p:cNvSpPr>
            <p:nvPr/>
          </p:nvSpPr>
          <p:spPr bwMode="auto">
            <a:xfrm>
              <a:off x="2488460" y="5956904"/>
              <a:ext cx="523225" cy="374233"/>
            </a:xfrm>
            <a:prstGeom prst="ellipse">
              <a:avLst/>
            </a:prstGeom>
            <a:solidFill>
              <a:srgbClr val="3333CC">
                <a:alpha val="49803"/>
              </a:srgbClr>
            </a:solidFill>
            <a:ln w="38100" cap="flat">
              <a:solidFill>
                <a:srgbClr val="33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p:grpSp>
        <p:nvGrpSpPr>
          <p:cNvPr id="1342" name="Group 1341"/>
          <p:cNvGrpSpPr/>
          <p:nvPr/>
        </p:nvGrpSpPr>
        <p:grpSpPr>
          <a:xfrm>
            <a:off x="3328452" y="3404144"/>
            <a:ext cx="1522225" cy="1310028"/>
            <a:chOff x="5198863" y="3436042"/>
            <a:chExt cx="1522225" cy="1310028"/>
          </a:xfrm>
        </p:grpSpPr>
        <p:sp>
          <p:nvSpPr>
            <p:cNvPr id="1343" name="Rectangle 253"/>
            <p:cNvSpPr>
              <a:spLocks/>
            </p:cNvSpPr>
            <p:nvPr/>
          </p:nvSpPr>
          <p:spPr bwMode="auto">
            <a:xfrm>
              <a:off x="6124120" y="3436042"/>
              <a:ext cx="596968" cy="410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 dirty="0">
                  <a:solidFill>
                    <a:srgbClr val="F01237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Bad </a:t>
              </a:r>
            </a:p>
          </p:txBody>
        </p:sp>
        <p:sp>
          <p:nvSpPr>
            <p:cNvPr id="1344" name="Oval 256"/>
            <p:cNvSpPr>
              <a:spLocks/>
            </p:cNvSpPr>
            <p:nvPr/>
          </p:nvSpPr>
          <p:spPr bwMode="auto">
            <a:xfrm>
              <a:off x="5198863" y="3568155"/>
              <a:ext cx="1297108" cy="1177915"/>
            </a:xfrm>
            <a:prstGeom prst="ellipse">
              <a:avLst/>
            </a:prstGeom>
            <a:gradFill rotWithShape="0">
              <a:gsLst>
                <a:gs pos="0">
                  <a:srgbClr val="A20000"/>
                </a:gs>
                <a:gs pos="100000">
                  <a:srgbClr val="FF0000">
                    <a:alpha val="5000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 smtClean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1…1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10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/>
              <a:t>Not </a:t>
            </a:r>
            <a:r>
              <a:rPr lang="en-US" sz="2400" dirty="0" smtClean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/>
              <a:t>Inductive:</a:t>
            </a:r>
            <a:endParaRPr lang="en-US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</a:t>
                </a:r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2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𝑛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≠1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179" y="61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11…1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79" y="61"/>
                    <a:ext cx="856" cy="2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19643" r="-8929" b="-7407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chemeClr val="bg1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00…1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601574" y="4206446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613852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604922" y="5320945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604922" y="5087650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469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35"/>
    </mc:Choice>
    <mc:Fallback xmlns="">
      <p:transition spd="slow" advTm="48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" grpId="0" animBg="1"/>
      <p:bldP spid="18" grpId="0" animBg="1"/>
      <p:bldP spid="1348" grpId="0" build="p"/>
      <p:bldP spid="1355" grpId="0"/>
      <p:bldP spid="1360" grpId="0"/>
      <p:bldP spid="1361" grpId="0"/>
      <p:bldP spid="1362" grpId="0" animBg="1"/>
      <p:bldP spid="1363" grpId="0"/>
      <p:bldP spid="1399" grpId="0" animBg="1"/>
      <p:bldP spid="140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Results and Ideas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878599" y="4053879"/>
            <a:ext cx="1295306" cy="1372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6142" y="3428485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+</a:t>
            </a:r>
            <a:endParaRPr lang="en-US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79" y="2600529"/>
            <a:ext cx="1296126" cy="136093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61831" y="1117483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Interpolation-based </a:t>
            </a:r>
            <a:r>
              <a:rPr lang="en-US" dirty="0"/>
              <a:t>inference </a:t>
            </a:r>
            <a:r>
              <a:rPr lang="en-US" dirty="0" smtClean="0"/>
              <a:t>finds an invariant in </a:t>
            </a:r>
            <a:r>
              <a:rPr lang="en-US" dirty="0"/>
              <a:t>a </a:t>
            </a:r>
            <a:r>
              <a:rPr lang="en-US" dirty="0">
                <a:solidFill>
                  <a:srgbClr val="7030A0"/>
                </a:solidFill>
              </a:rPr>
              <a:t>polynomial number of SAT queries </a:t>
            </a:r>
            <a:r>
              <a:rPr lang="en-US" dirty="0" smtClean="0"/>
              <a:t>when</a:t>
            </a:r>
            <a:endParaRPr lang="en-US" dirty="0" smtClean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1. Fence </a:t>
                </a:r>
                <a:r>
                  <a:rPr lang="en-US" sz="2800" dirty="0">
                    <a:solidFill>
                      <a:prstClr val="black"/>
                    </a:solidFill>
                  </a:rPr>
                  <a:t>condition: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the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8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reaches </a:t>
                </a:r>
                <a:r>
                  <a:rPr lang="en-US" sz="2800" dirty="0">
                    <a:solidFill>
                      <a:prstClr val="black"/>
                    </a:solidFill>
                  </a:rPr>
                  <a:t>bad states 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  <a:blipFill>
                <a:blip r:embed="rId8"/>
                <a:stretch>
                  <a:fillRect l="-1957" t="-6410" r="-1584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394366" y="4062788"/>
                <a:ext cx="703262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2. Syntactic form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is</a:t>
                </a:r>
                <a:r>
                  <a:rPr lang="en-US" sz="2800" dirty="0">
                    <a:solidFill>
                      <a:prstClr val="black"/>
                    </a:solidFill>
                  </a:rPr>
                  <a:t/>
                </a:r>
                <a:br>
                  <a:rPr lang="en-US" sz="2800" dirty="0">
                    <a:solidFill>
                      <a:prstClr val="black"/>
                    </a:solidFill>
                  </a:rPr>
                </a:br>
                <a:r>
                  <a:rPr lang="en-US" sz="2800" dirty="0">
                    <a:solidFill>
                      <a:prstClr val="black"/>
                    </a:solidFill>
                  </a:rPr>
                  <a:t>short monotone or almost-monotone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DNF,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srgbClr val="7030A0"/>
                    </a:solidFill>
                  </a:rPr>
                  <a:t>leveraging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exact concept learning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results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6" y="4062788"/>
                <a:ext cx="7032622" cy="1815882"/>
              </a:xfrm>
              <a:prstGeom prst="rect">
                <a:avLst/>
              </a:prstGeom>
              <a:blipFill>
                <a:blip r:embed="rId9"/>
                <a:stretch>
                  <a:fillRect l="-1821" t="-3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304002" y="4085472"/>
            <a:ext cx="6633887" cy="134040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3"/>
    </mc:Choice>
    <mc:Fallback xmlns="">
      <p:transition spd="slow" advTm="7503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teacher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8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9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491653" y="5766125"/>
            <a:ext cx="8430156" cy="34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[ML’87]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 smtClean="0"/>
              <a:t>Queries and Concept Learning. </a:t>
            </a:r>
            <a:r>
              <a:rPr lang="en-US" sz="1600" dirty="0" err="1" smtClean="0"/>
              <a:t>Angluin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Exact Concept Learning with Equivalence &amp; Membership Queries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10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724729" y="2556164"/>
            <a:ext cx="1712210" cy="2434338"/>
            <a:chOff x="4724729" y="2556164"/>
            <a:chExt cx="1712210" cy="2434338"/>
          </a:xfrm>
        </p:grpSpPr>
        <p:sp>
          <p:nvSpPr>
            <p:cNvPr id="25" name="Content Placeholder 2"/>
            <p:cNvSpPr txBox="1">
              <a:spLocks/>
            </p:cNvSpPr>
            <p:nvPr/>
          </p:nvSpPr>
          <p:spPr>
            <a:xfrm>
              <a:off x="4724729" y="4569939"/>
              <a:ext cx="1712210" cy="42056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>
                  <a:solidFill>
                    <a:srgbClr val="7030A0"/>
                  </a:solidFill>
                </a:rPr>
                <a:t>Equivalence</a:t>
              </a:r>
              <a:r>
                <a:rPr lang="en-US" sz="2400" dirty="0">
                  <a:solidFill>
                    <a:srgbClr val="7030A0"/>
                  </a:solidFill>
                </a:rPr>
                <a:t/>
              </a:r>
              <a:br>
                <a:rPr lang="en-US" sz="2400" dirty="0">
                  <a:solidFill>
                    <a:srgbClr val="7030A0"/>
                  </a:solidFill>
                </a:rPr>
              </a:br>
              <a:endParaRPr lang="en-US" sz="2400" dirty="0" smtClean="0">
                <a:solidFill>
                  <a:srgbClr val="7030A0"/>
                </a:solidFill>
              </a:endParaRPr>
            </a:p>
          </p:txBody>
        </p:sp>
        <p:cxnSp>
          <p:nvCxnSpPr>
            <p:cNvPr id="26" name="Straight Arrow Connector 25"/>
            <p:cNvCxnSpPr>
              <a:stCxn id="25" idx="0"/>
            </p:cNvCxnSpPr>
            <p:nvPr/>
          </p:nvCxnSpPr>
          <p:spPr>
            <a:xfrm flipH="1" flipV="1">
              <a:off x="5321147" y="3307024"/>
              <a:ext cx="259687" cy="126291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5" idx="0"/>
            </p:cNvCxnSpPr>
            <p:nvPr/>
          </p:nvCxnSpPr>
          <p:spPr>
            <a:xfrm flipH="1" flipV="1">
              <a:off x="5371225" y="2556164"/>
              <a:ext cx="209609" cy="201377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674129" y="3917653"/>
            <a:ext cx="1967153" cy="1072850"/>
            <a:chOff x="2674129" y="3917653"/>
            <a:chExt cx="1967153" cy="1072850"/>
          </a:xfrm>
        </p:grpSpPr>
        <p:sp>
          <p:nvSpPr>
            <p:cNvPr id="29" name="Content Placeholder 2"/>
            <p:cNvSpPr txBox="1">
              <a:spLocks/>
            </p:cNvSpPr>
            <p:nvPr/>
          </p:nvSpPr>
          <p:spPr>
            <a:xfrm>
              <a:off x="2674129" y="4569940"/>
              <a:ext cx="1967153" cy="42056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>
                  <a:solidFill>
                    <a:srgbClr val="7030A0"/>
                  </a:solidFill>
                </a:rPr>
                <a:t>Membership</a:t>
              </a:r>
              <a:r>
                <a:rPr lang="en-US" sz="2400" dirty="0">
                  <a:solidFill>
                    <a:srgbClr val="7030A0"/>
                  </a:solidFill>
                </a:rPr>
                <a:t/>
              </a:r>
              <a:br>
                <a:rPr lang="en-US" sz="2400" dirty="0">
                  <a:solidFill>
                    <a:srgbClr val="7030A0"/>
                  </a:solidFill>
                </a:rPr>
              </a:br>
              <a:endParaRPr lang="en-US" sz="2400" dirty="0" smtClean="0">
                <a:solidFill>
                  <a:srgbClr val="7030A0"/>
                </a:solidFill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V="1">
              <a:off x="3657706" y="3917653"/>
              <a:ext cx="360823" cy="652287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199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08"/>
    </mc:Choice>
    <mc:Fallback xmlns="">
      <p:transition spd="slow" advTm="41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20" grpId="0"/>
      <p:bldP spid="21" grpId="0"/>
      <p:bldP spid="37" grpId="0"/>
      <p:bldP spid="38" grpId="0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teacher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6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7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</a:t>
            </a:r>
            <a:br>
              <a:rPr lang="en-US" dirty="0" smtClean="0"/>
            </a:br>
            <a:r>
              <a:rPr lang="en-US" dirty="0" smtClean="0"/>
              <a:t>Equivalence &amp; Membership Queries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8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0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Feldman,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839353" y="5113251"/>
            <a:ext cx="8063272" cy="1215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In general, in invariant inference, </a:t>
            </a:r>
            <a:r>
              <a:rPr lang="en-US" sz="2400" b="1" dirty="0" smtClean="0"/>
              <a:t>no</a:t>
            </a:r>
            <a:r>
              <a:rPr lang="en-US" sz="2400" dirty="0" smtClean="0"/>
              <a:t> </a:t>
            </a:r>
            <a:r>
              <a:rPr lang="en-US" sz="2400" b="1" dirty="0" smtClean="0"/>
              <a:t>efficient</a:t>
            </a:r>
            <a:r>
              <a:rPr lang="en-US" sz="2400" dirty="0" smtClean="0"/>
              <a:t> </a:t>
            </a:r>
            <a:r>
              <a:rPr lang="en-US" sz="2400" b="1" dirty="0" smtClean="0"/>
              <a:t>way</a:t>
            </a:r>
            <a:r>
              <a:rPr lang="en-US" sz="2400" dirty="0" smtClean="0"/>
              <a:t> to implement a teacher for equivalence and membership queries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sp>
        <p:nvSpPr>
          <p:cNvPr id="44" name="Content Placeholder 2"/>
          <p:cNvSpPr txBox="1">
            <a:spLocks/>
          </p:cNvSpPr>
          <p:nvPr/>
        </p:nvSpPr>
        <p:spPr bwMode="auto">
          <a:xfrm>
            <a:off x="491652" y="6067622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[CAV’14] ICE: A Robust Framework for Learning Invariants. Garg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Löding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Madhusudan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Neider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Rectangular Callout 25"/>
          <p:cNvSpPr/>
          <p:nvPr/>
        </p:nvSpPr>
        <p:spPr>
          <a:xfrm>
            <a:off x="6539188" y="4010834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Need to implement this 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245940" y="4017518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Need to implement this 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60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84"/>
    </mc:Choice>
    <mc:Fallback xmlns="">
      <p:transition spd="slow" advTm="30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4" grpId="0"/>
      <p:bldP spid="26" grpId="0" animBg="1"/>
      <p:bldP spid="4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teacher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8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9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</a:t>
            </a:r>
            <a:br>
              <a:rPr lang="en-US" dirty="0" smtClean="0"/>
            </a:br>
            <a:r>
              <a:rPr lang="en-US" dirty="0" smtClean="0"/>
              <a:t>Equivalence &amp; Membership Queries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10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4801" y="1596776"/>
            <a:ext cx="8686798" cy="288928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ular Callout 27"/>
              <p:cNvSpPr/>
              <p:nvPr/>
            </p:nvSpPr>
            <p:spPr>
              <a:xfrm>
                <a:off x="392729" y="2017386"/>
                <a:ext cx="8510941" cy="170697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800" kern="0" dirty="0">
                    <a:solidFill>
                      <a:srgbClr val="000000"/>
                    </a:solidFill>
                    <a:cs typeface="Arial"/>
                  </a:rPr>
                  <a:t>This Work: can implement queries when </a:t>
                </a:r>
                <a:br>
                  <a:rPr lang="en-US" sz="2800" kern="0" dirty="0">
                    <a:solidFill>
                      <a:srgbClr val="000000"/>
                    </a:solidFill>
                    <a:cs typeface="Arial"/>
                  </a:rPr>
                </a:br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the invariant is </a:t>
                </a:r>
                <a14:m>
                  <m:oMath xmlns:m="http://schemas.openxmlformats.org/officeDocument/2006/math">
                    <m:r>
                      <a:rPr lang="en-US" sz="2800" i="1" ker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/>
                      </a:rPr>
                      <m:t>𝑘</m:t>
                    </m:r>
                  </m:oMath>
                </a14:m>
                <a:r>
                  <a:rPr lang="en-US" sz="2800" kern="0" dirty="0">
                    <a:solidFill>
                      <a:srgbClr val="7030A0"/>
                    </a:solidFill>
                    <a:cs typeface="Arial"/>
                  </a:rPr>
                  <a:t>-fenced </a:t>
                </a:r>
                <a:br>
                  <a:rPr lang="en-US" sz="2800" kern="0" dirty="0">
                    <a:solidFill>
                      <a:srgbClr val="7030A0"/>
                    </a:solidFill>
                    <a:cs typeface="Arial"/>
                  </a:rPr>
                </a:br>
                <a:r>
                  <a:rPr lang="en-US" sz="2800" kern="0" dirty="0">
                    <a:solidFill>
                      <a:schemeClr val="tx1"/>
                    </a:solidFill>
                    <a:cs typeface="Arial"/>
                  </a:rPr>
                  <a:t>and the algorithm’s queries are </a:t>
                </a:r>
                <a:r>
                  <a:rPr lang="en-US" sz="2800" kern="0" dirty="0">
                    <a:solidFill>
                      <a:srgbClr val="7030A0"/>
                    </a:solidFill>
                    <a:cs typeface="Arial"/>
                  </a:rPr>
                  <a:t>one-sided</a:t>
                </a:r>
              </a:p>
            </p:txBody>
          </p:sp>
        </mc:Choice>
        <mc:Fallback xmlns="">
          <p:sp>
            <p:nvSpPr>
              <p:cNvPr id="28" name="Rectangular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29" y="2017386"/>
                <a:ext cx="8510941" cy="1706978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/>
          <p:cNvSpPr txBox="1">
            <a:spLocks/>
          </p:cNvSpPr>
          <p:nvPr/>
        </p:nvSpPr>
        <p:spPr>
          <a:xfrm>
            <a:off x="839353" y="5113251"/>
            <a:ext cx="8063272" cy="1215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In general, in invariant inference, </a:t>
            </a:r>
            <a:r>
              <a:rPr lang="en-US" sz="2400" b="1" dirty="0" smtClean="0"/>
              <a:t>no</a:t>
            </a:r>
            <a:r>
              <a:rPr lang="en-US" sz="2400" dirty="0" smtClean="0"/>
              <a:t> </a:t>
            </a:r>
            <a:r>
              <a:rPr lang="en-US" sz="2400" b="1" dirty="0" smtClean="0"/>
              <a:t>efficient</a:t>
            </a:r>
            <a:r>
              <a:rPr lang="en-US" sz="2400" dirty="0" smtClean="0"/>
              <a:t> </a:t>
            </a:r>
            <a:r>
              <a:rPr lang="en-US" sz="2400" b="1" dirty="0" smtClean="0"/>
              <a:t>way</a:t>
            </a:r>
            <a:r>
              <a:rPr lang="en-US" sz="2400" dirty="0" smtClean="0"/>
              <a:t> to implement a teacher for equivalence and membership queries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339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6"/>
    </mc:Choice>
    <mc:Fallback xmlns="">
      <p:transition spd="slow" advTm="17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591" y="2457062"/>
            <a:ext cx="1486657" cy="14993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07794" y="3060803"/>
                <a:ext cx="37914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794" y="3060803"/>
                <a:ext cx="37914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teacher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3029585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2688649"/>
                <a:ext cx="6510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8649"/>
                <a:ext cx="651012" cy="276999"/>
              </a:xfrm>
              <a:prstGeom prst="rect">
                <a:avLst/>
              </a:prstGeom>
              <a:blipFill>
                <a:blip r:embed="rId5"/>
                <a:stretch>
                  <a:fillRect l="-21495" t="-28889" r="-21495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3392325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3076369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Equivalence Queries to Invariants</a:t>
            </a:r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311621" y="3995733"/>
                <a:ext cx="33857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/>
                  <a:t>i</a:t>
                </a:r>
                <a:r>
                  <a:rPr lang="en-US" sz="2400" b="0" dirty="0" smtClean="0"/>
                  <a:t>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 smtClean="0"/>
                  <a:t> an inductive invariant?</a:t>
                </a:r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621" y="3995733"/>
                <a:ext cx="3385735" cy="369332"/>
              </a:xfrm>
              <a:prstGeom prst="rect">
                <a:avLst/>
              </a:prstGeom>
              <a:blipFill>
                <a:blip r:embed="rId7"/>
                <a:stretch>
                  <a:fillRect l="-5396" t="-24590" r="-4317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278676" y="4453959"/>
            <a:ext cx="182800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✓ </a:t>
            </a:r>
            <a:r>
              <a:rPr lang="en-US" sz="2400" dirty="0" smtClean="0">
                <a:solidFill>
                  <a:srgbClr val="00B050"/>
                </a:solidFill>
              </a:rPr>
              <a:t>yes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/>
              <a:t> hooray!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179966" y="4823291"/>
                <a:ext cx="396403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✘+counterexample transition:</a:t>
                </a:r>
                <a:br>
                  <a:rPr lang="en-US" sz="2400" dirty="0" smtClean="0">
                    <a:solidFill>
                      <a:srgbClr val="FF0000"/>
                    </a:solidFill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s.t.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966" y="4823291"/>
                <a:ext cx="3964034" cy="830997"/>
              </a:xfrm>
              <a:prstGeom prst="rect">
                <a:avLst/>
              </a:prstGeom>
              <a:blipFill>
                <a:blip r:embed="rId8"/>
                <a:stretch>
                  <a:fillRect l="-2462" t="-6569" r="-1231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ular Callout 30"/>
          <p:cNvSpPr/>
          <p:nvPr/>
        </p:nvSpPr>
        <p:spPr>
          <a:xfrm>
            <a:off x="2371060" y="5733082"/>
            <a:ext cx="2626208" cy="884374"/>
          </a:xfrm>
          <a:prstGeom prst="wedgeRectCallout">
            <a:avLst>
              <a:gd name="adj1" fmla="val 79478"/>
              <a:gd name="adj2" fmla="val -6480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Always return the positive example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232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8" grpId="0"/>
      <p:bldP spid="2" grpId="0"/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591" y="2457062"/>
            <a:ext cx="1486657" cy="14993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teacher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3029585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2688649"/>
                <a:ext cx="7600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8649"/>
                <a:ext cx="760016" cy="276999"/>
              </a:xfrm>
              <a:prstGeom prst="rect">
                <a:avLst/>
              </a:prstGeom>
              <a:blipFill>
                <a:blip r:embed="rId4"/>
                <a:stretch>
                  <a:fillRect l="-18400" t="-28889" r="-18400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3392325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1872" y="3086881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Membership Queries to Invariants</a:t>
            </a:r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40261" y="3975133"/>
                <a:ext cx="3094309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2400" dirty="0" smtClean="0"/>
                  <a:t>can’t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/>
                  <a:t> reach bad states</a:t>
                </a:r>
                <a:br>
                  <a:rPr lang="en-US" sz="2400" dirty="0" smtClean="0"/>
                </a:br>
                <a:r>
                  <a:rPr lang="en-US" sz="2400" dirty="0" smtClean="0"/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</a:rPr>
                  <a:t> steps?</a:t>
                </a:r>
                <a:br>
                  <a:rPr lang="en-US" sz="2400" b="1" dirty="0" smtClean="0">
                    <a:solidFill>
                      <a:srgbClr val="7030A0"/>
                    </a:solidFill>
                  </a:rPr>
                </a:br>
                <a:r>
                  <a:rPr lang="en-US" sz="24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400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4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4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0261" y="3975133"/>
                <a:ext cx="3094309" cy="1107996"/>
              </a:xfrm>
              <a:prstGeom prst="rect">
                <a:avLst/>
              </a:prstGeom>
              <a:blipFill>
                <a:blip r:embed="rId6"/>
                <a:stretch>
                  <a:fillRect l="-5720" t="-8242" r="-5720" b="-15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638971" y="5177317"/>
            <a:ext cx="137159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✓ </a:t>
            </a:r>
            <a:r>
              <a:rPr lang="en-US" sz="2400" dirty="0" smtClean="0">
                <a:solidFill>
                  <a:srgbClr val="00B050"/>
                </a:solidFill>
              </a:rPr>
              <a:t>then yes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5540261" y="5546649"/>
            <a:ext cx="1547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✘ then no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ular Callout 15"/>
              <p:cNvSpPr/>
              <p:nvPr/>
            </p:nvSpPr>
            <p:spPr>
              <a:xfrm>
                <a:off x="758683" y="5544752"/>
                <a:ext cx="3547504" cy="834780"/>
              </a:xfrm>
              <a:prstGeom prst="wedgeRectCallout">
                <a:avLst>
                  <a:gd name="adj1" fmla="val 84507"/>
                  <a:gd name="adj2" fmla="val -67206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kern="0" dirty="0" smtClean="0">
                    <a:solidFill>
                      <a:srgbClr val="000000"/>
                    </a:solidFill>
                    <a:cs typeface="Arial"/>
                  </a:rPr>
                  <a:t>Doesn’t always imply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𝜎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3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⊨</m:t>
                    </m:r>
                    <m:sSup>
                      <m:sSupPr>
                        <m:ctrlP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𝐼</m:t>
                        </m:r>
                      </m:e>
                      <m:sup>
                        <m:r>
                          <a:rPr lang="en-US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∗</m:t>
                        </m:r>
                      </m:sup>
                    </m:sSup>
                  </m:oMath>
                </a14:m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6" name="Rectangular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83" y="5544752"/>
                <a:ext cx="3547504" cy="834780"/>
              </a:xfrm>
              <a:prstGeom prst="wedgeRectCallout">
                <a:avLst>
                  <a:gd name="adj1" fmla="val 84507"/>
                  <a:gd name="adj2" fmla="val -67206"/>
                </a:avLst>
              </a:prstGeom>
              <a:blipFill>
                <a:blip r:embed="rId7"/>
                <a:stretch>
                  <a:fillRect l="-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33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" grpId="0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From Learning to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 smtClean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sz="2300" dirty="0"/>
                  <a:t> </a:t>
                </a:r>
                <a:r>
                  <a:rPr lang="en-US" sz="2300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/>
                  <a:t>:</a:t>
                </a:r>
                <a:br>
                  <a:rPr lang="en-US" sz="2300" dirty="0"/>
                </a:br>
                <a:r>
                  <a:rPr lang="en-US" sz="2300" dirty="0" smtClean="0"/>
                  <a:t>       drop </a:t>
                </a:r>
                <a:r>
                  <a:rPr lang="en-US" sz="2300" dirty="0"/>
                  <a:t>literals </a:t>
                </a:r>
                <a:r>
                  <a:rPr lang="en-US" sz="2300" dirty="0" smtClean="0"/>
                  <a:t>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/>
                  <a:t/>
                </a:r>
                <a:br>
                  <a:rPr lang="en-US" sz="2300" dirty="0"/>
                </a:br>
                <a:r>
                  <a:rPr lang="en-US" sz="2300" dirty="0" smtClean="0"/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dirty="0" smtClean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r>
                  <a:rPr lang="en-US" sz="2300" b="1" dirty="0" smtClean="0">
                    <a:solidFill>
                      <a:srgbClr val="00B050"/>
                    </a:solidFill>
                  </a:rPr>
                  <a:t>✓</a:t>
                </a:r>
                <a:endParaRPr lang="en-US" sz="2300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6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10392" y="1221363"/>
            <a:ext cx="1394696" cy="1477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0819" y="154450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Exact </a:t>
            </a:r>
            <a:r>
              <a:rPr lang="en-US" sz="2400" b="1" dirty="0" smtClean="0"/>
              <a:t>learning</a:t>
            </a:r>
            <a:r>
              <a:rPr lang="en-US" sz="2400" dirty="0" smtClean="0"/>
              <a:t> DNF formulas</a:t>
            </a:r>
            <a:endParaRPr lang="en-US" sz="24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 smtClean="0"/>
              <a:t>Queries and Concept Learning. </a:t>
            </a:r>
            <a:r>
              <a:rPr lang="en-US" sz="1400" dirty="0" err="1" smtClean="0"/>
              <a:t>Angluin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[ML’95] On the Learnability of Disjunctive Normal Form Formulas. </a:t>
            </a:r>
            <a:r>
              <a:rPr lang="en-US" sz="1400" dirty="0" err="1" smtClean="0"/>
              <a:t>Aizenstein</a:t>
            </a:r>
            <a:r>
              <a:rPr lang="en-US" sz="1400" dirty="0" smtClean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74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2"/>
    </mc:Choice>
    <mc:Fallback xmlns="">
      <p:transition spd="slow" advTm="9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From Learning to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  <a:blipFill>
                <a:blip r:embed="rId6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10392" y="1221363"/>
            <a:ext cx="1394696" cy="14772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5077937" y="1184899"/>
            <a:ext cx="1341825" cy="15037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0819" y="154450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Exact </a:t>
            </a:r>
            <a:r>
              <a:rPr lang="en-US" sz="2400" b="1" dirty="0" smtClean="0"/>
              <a:t>learning</a:t>
            </a:r>
            <a:r>
              <a:rPr lang="en-US" sz="2400" dirty="0" smtClean="0"/>
              <a:t> DNF formulas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53201" y="1544502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Inferring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DNF invariants</a:t>
            </a:r>
            <a:endParaRPr lang="en-US" sz="24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 smtClean="0"/>
              <a:t>Queries and Concept Learning. </a:t>
            </a:r>
            <a:r>
              <a:rPr lang="en-US" sz="1400" dirty="0" err="1" smtClean="0"/>
              <a:t>Angluin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[ML’95] On the Learnability of Disjunctive Normal Form Formulas. </a:t>
            </a:r>
            <a:r>
              <a:rPr lang="en-US" sz="1400" dirty="0" err="1" smtClean="0"/>
              <a:t>Aizenstein</a:t>
            </a:r>
            <a:r>
              <a:rPr lang="en-US" sz="1400" dirty="0" smtClean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/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9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10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9548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84"/>
    </mc:Choice>
    <mc:Fallback xmlns="">
      <p:transition spd="slow" advTm="23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/>
      <p:bldP spid="17" grpId="0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One-Sided Queries</a:t>
            </a: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 smtClean="0"/>
              <a:t>Queries and Concept Learning. </a:t>
            </a:r>
            <a:r>
              <a:rPr lang="en-US" sz="1400" dirty="0" err="1" smtClean="0"/>
              <a:t>Angluin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[ML’95] On the Learnability of Disjunctive Normal Form Formulas. </a:t>
            </a:r>
            <a:r>
              <a:rPr lang="en-US" sz="1400" dirty="0" err="1" smtClean="0"/>
              <a:t>Aizenstein</a:t>
            </a:r>
            <a:r>
              <a:rPr lang="en-US" sz="1400" dirty="0" smtClean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/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6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7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  <a:blipFill>
                <a:blip r:embed="rId8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10392" y="1221363"/>
            <a:ext cx="1394696" cy="147727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5077937" y="1184899"/>
            <a:ext cx="1341825" cy="1503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ular Callout 17"/>
              <p:cNvSpPr/>
              <p:nvPr/>
            </p:nvSpPr>
            <p:spPr>
              <a:xfrm>
                <a:off x="1048428" y="5844397"/>
                <a:ext cx="3191185" cy="527354"/>
              </a:xfrm>
              <a:prstGeom prst="wedgeRectCallout">
                <a:avLst>
                  <a:gd name="adj1" fmla="val 22584"/>
                  <a:gd name="adj2" fmla="val -114392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′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∈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𝜑</m:t>
                      </m:r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∪</m:t>
                      </m:r>
                      <m:sSup>
                        <m:sSup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𝜕</m:t>
                          </m:r>
                        </m:e>
                        <m:sup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−</m:t>
                          </m:r>
                        </m:sup>
                      </m:sSup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(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𝜑</m:t>
                      </m:r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)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8" name="Rectangular Callout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428" y="5844397"/>
                <a:ext cx="3191185" cy="527354"/>
              </a:xfrm>
              <a:prstGeom prst="wedgeRectCallout">
                <a:avLst>
                  <a:gd name="adj1" fmla="val 22584"/>
                  <a:gd name="adj2" fmla="val -114392"/>
                </a:avLst>
              </a:prstGeom>
              <a:blipFill>
                <a:blip r:embed="rId11"/>
                <a:stretch>
                  <a:fillRect b="-4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ular Callout 22"/>
              <p:cNvSpPr/>
              <p:nvPr/>
            </p:nvSpPr>
            <p:spPr>
              <a:xfrm>
                <a:off x="861729" y="2761929"/>
                <a:ext cx="3191185" cy="457648"/>
              </a:xfrm>
              <a:prstGeom prst="wedgeRectCallout">
                <a:avLst>
                  <a:gd name="adj1" fmla="val 6258"/>
                  <a:gd name="adj2" fmla="val 73116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𝜓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⟹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𝜑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3" name="Rectangular Callout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29" y="2761929"/>
                <a:ext cx="3191185" cy="457648"/>
              </a:xfrm>
              <a:prstGeom prst="wedgeRectCallout">
                <a:avLst>
                  <a:gd name="adj1" fmla="val 6258"/>
                  <a:gd name="adj2" fmla="val 73116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4933581" y="3354820"/>
            <a:ext cx="4181741" cy="1532105"/>
            <a:chOff x="2924828" y="4102375"/>
            <a:chExt cx="4181741" cy="1532105"/>
          </a:xfrm>
        </p:grpSpPr>
        <p:sp>
          <p:nvSpPr>
            <p:cNvPr id="24" name="Rectangular Callout 23"/>
            <p:cNvSpPr/>
            <p:nvPr/>
          </p:nvSpPr>
          <p:spPr>
            <a:xfrm>
              <a:off x="2924828" y="4102375"/>
              <a:ext cx="3709025" cy="1532105"/>
            </a:xfrm>
            <a:prstGeom prst="wedgeRectCallout">
              <a:avLst>
                <a:gd name="adj1" fmla="val 9276"/>
                <a:gd name="adj2" fmla="val 68811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srgbClr val="000000"/>
                </a:solidFill>
                <a:cs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defTabSz="685800">
                    <a:defRPr/>
                  </a:pPr>
                  <a:r>
                    <a:rPr lang="en-US" sz="2400" kern="0" dirty="0" smtClean="0">
                      <a:solidFill>
                        <a:srgbClr val="000000"/>
                      </a:solidFill>
                      <a:cs typeface="Arial"/>
                    </a:rPr>
                    <a:t>The invariant is </a:t>
                  </a:r>
                  <a:r>
                    <a:rPr lang="en-US" sz="2400" b="1" i="1" kern="0" dirty="0" smtClean="0">
                      <a:solidFill>
                        <a:srgbClr val="000000"/>
                      </a:solidFill>
                      <a:latin typeface="Cambria Math" panose="02040503050406030204" pitchFamily="18" charset="0"/>
                      <a:cs typeface="Arial"/>
                    </a:rPr>
                    <a:t/>
                  </a:r>
                  <a:br>
                    <a:rPr lang="en-US" sz="2400" b="1" i="1" kern="0" dirty="0" smtClean="0">
                      <a:solidFill>
                        <a:srgbClr val="000000"/>
                      </a:solidFill>
                      <a:latin typeface="Cambria Math" panose="02040503050406030204" pitchFamily="18" charset="0"/>
                      <a:cs typeface="Arial"/>
                    </a:rPr>
                  </a:br>
                  <a14:m>
                    <m:oMath xmlns:m="http://schemas.openxmlformats.org/officeDocument/2006/math">
                      <m:r>
                        <a:rPr lang="en-US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𝒌</m:t>
                      </m:r>
                    </m:oMath>
                  </a14:m>
                  <a:r>
                    <a:rPr lang="en-US" sz="2400" b="1" kern="0" dirty="0" smtClean="0">
                      <a:solidFill>
                        <a:srgbClr val="000000"/>
                      </a:solidFill>
                      <a:cs typeface="Arial"/>
                    </a:rPr>
                    <a:t>-fenced</a:t>
                  </a:r>
                  <a:endParaRPr lang="en-US" sz="2400" b="1" kern="0" dirty="0">
                    <a:solidFill>
                      <a:srgbClr val="000000"/>
                    </a:solidFill>
                    <a:cs typeface="Arial"/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  <a:blipFill>
                  <a:blip r:embed="rId13"/>
                  <a:stretch>
                    <a:fillRect t="-5882" b="-16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6756" y="4122600"/>
              <a:ext cx="1420623" cy="149165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07069" y="1522885"/>
                <a:ext cx="252188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Learning</a:t>
                </a:r>
                <a:br>
                  <a:rPr lang="en-US" sz="2400" dirty="0" smtClean="0"/>
                </a:br>
                <a:r>
                  <a:rPr lang="en-US" sz="2400" dirty="0" smtClean="0"/>
                  <a:t>with</a:t>
                </a:r>
                <a:r>
                  <a:rPr lang="en-US" sz="2400" dirty="0"/>
                  <a:t> </a:t>
                </a:r>
                <a:r>
                  <a:rPr lang="en-US" sz="2400" b="1" dirty="0" smtClean="0"/>
                  <a:t>one-sided </a:t>
                </a:r>
                <a:r>
                  <a:rPr lang="en-US" sz="2400" dirty="0" smtClean="0"/>
                  <a:t>queries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069" y="1522885"/>
                <a:ext cx="2521889" cy="1200329"/>
              </a:xfrm>
              <a:prstGeom prst="rect">
                <a:avLst/>
              </a:prstGeom>
              <a:blipFill>
                <a:blip r:embed="rId15"/>
                <a:stretch>
                  <a:fillRect l="-3623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508547" y="1522884"/>
                <a:ext cx="25907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Inferring with </a:t>
                </a:r>
                <a:br>
                  <a:rPr lang="en-US" sz="2400" dirty="0" smtClean="0"/>
                </a:br>
                <a:r>
                  <a:rPr lang="en-US" sz="2400" dirty="0" smtClean="0"/>
                  <a:t>correct queries</a:t>
                </a:r>
                <a:br>
                  <a:rPr lang="en-US" sz="2400" dirty="0" smtClean="0"/>
                </a:br>
                <a:r>
                  <a:rPr lang="en-US" sz="2400" dirty="0" smtClean="0"/>
                  <a:t>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400" b="1" dirty="0" smtClean="0"/>
                  <a:t>-fenced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547" y="1522884"/>
                <a:ext cx="2590799" cy="1200329"/>
              </a:xfrm>
              <a:prstGeom prst="rect">
                <a:avLst/>
              </a:prstGeom>
              <a:blipFill>
                <a:blip r:embed="rId16"/>
                <a:stretch>
                  <a:fillRect l="-3765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7085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72"/>
    </mc:Choice>
    <mc:Fallback xmlns="">
      <p:transition spd="slow" advTm="55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3" grpId="0" animBg="1"/>
      <p:bldP spid="23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From Learning to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914" y="1552069"/>
                <a:ext cx="632598" cy="769441"/>
              </a:xfrm>
              <a:prstGeom prst="rect">
                <a:avLst/>
              </a:prstGeom>
              <a:blipFill>
                <a:blip r:embed="rId6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10392" y="1221363"/>
            <a:ext cx="1394696" cy="14772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5077937" y="1184899"/>
            <a:ext cx="1341825" cy="1503777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 smtClean="0"/>
              <a:t>Queries and Concept Learning. </a:t>
            </a:r>
            <a:r>
              <a:rPr lang="en-US" sz="1400" dirty="0" err="1" smtClean="0"/>
              <a:t>Angluin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[ML’95] On the Learnability of Disjunctive Normal Form Formulas. </a:t>
            </a:r>
            <a:r>
              <a:rPr lang="en-US" sz="1400" dirty="0" err="1" smtClean="0"/>
              <a:t>Aizenstein</a:t>
            </a:r>
            <a:r>
              <a:rPr lang="en-US" sz="1400" dirty="0" smtClean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</a:t>
                </a:r>
                <a:r>
                  <a:rPr lang="en-US" sz="2300" dirty="0" smtClean="0">
                    <a:latin typeface="Consolas" panose="020B0609020204030204" pitchFamily="49" charset="0"/>
                  </a:rPr>
                  <a:t>to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>:</a:t>
                </a:r>
                <a:br>
                  <a:rPr lang="en-US" sz="2300" dirty="0">
                    <a:solidFill>
                      <a:schemeClr val="tx1"/>
                    </a:solidFill>
                  </a:rPr>
                </a:br>
                <a:r>
                  <a:rPr lang="en-US" sz="2300" dirty="0" smtClean="0">
                    <a:solidFill>
                      <a:schemeClr val="tx1"/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/>
                    </a:solidFill>
                  </a:rPr>
                  <a:t>literals </a:t>
                </a:r>
                <a:r>
                  <a:rPr lang="en-US" sz="2300" dirty="0" smtClean="0">
                    <a:solidFill>
                      <a:schemeClr val="tx1"/>
                    </a:solidFill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/>
                </a:r>
                <a:br>
                  <a:rPr lang="en-US" sz="2300" dirty="0">
                    <a:solidFill>
                      <a:schemeClr val="tx1"/>
                    </a:solidFill>
                  </a:rPr>
                </a:br>
                <a:r>
                  <a:rPr lang="en-US" sz="2300" dirty="0" smtClean="0">
                    <a:solidFill>
                      <a:schemeClr val="tx1"/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9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/>
                </a:r>
                <a:b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>:</a:t>
                </a:r>
                <a:br>
                  <a:rPr lang="en-US" sz="2300" dirty="0">
                    <a:solidFill>
                      <a:schemeClr val="tx1"/>
                    </a:solidFill>
                  </a:rPr>
                </a:br>
                <a:r>
                  <a:rPr lang="en-US" sz="2300" dirty="0" smtClean="0">
                    <a:solidFill>
                      <a:schemeClr val="tx1"/>
                    </a:solidFill>
                  </a:rPr>
                  <a:t>       drop </a:t>
                </a:r>
                <a:r>
                  <a:rPr lang="en-US" sz="2300" dirty="0">
                    <a:solidFill>
                      <a:schemeClr val="tx1"/>
                    </a:solidFill>
                  </a:rPr>
                  <a:t>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> </a:t>
                </a:r>
                <a:br>
                  <a:rPr lang="en-US" sz="2300" dirty="0">
                    <a:solidFill>
                      <a:schemeClr val="tx1"/>
                    </a:solidFill>
                  </a:rPr>
                </a:br>
                <a:r>
                  <a:rPr lang="en-US" sz="2300" dirty="0" smtClean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:r>
                  <a:rPr lang="en-US" sz="2300" dirty="0" smtClean="0"/>
                  <a:t>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10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ular Callout 23"/>
          <p:cNvSpPr/>
          <p:nvPr/>
        </p:nvSpPr>
        <p:spPr>
          <a:xfrm>
            <a:off x="2123544" y="1066505"/>
            <a:ext cx="1497113" cy="527354"/>
          </a:xfrm>
          <a:prstGeom prst="wedgeRectCallout">
            <a:avLst>
              <a:gd name="adj1" fmla="val 5514"/>
              <a:gd name="adj2" fmla="val 3483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Efficiently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6596839" y="1017147"/>
            <a:ext cx="1497113" cy="527354"/>
          </a:xfrm>
          <a:prstGeom prst="wedgeRectCallout">
            <a:avLst>
              <a:gd name="adj1" fmla="val 5514"/>
              <a:gd name="adj2" fmla="val 3483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Efficiently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07069" y="1522885"/>
                <a:ext cx="252188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Learning </a:t>
                </a:r>
                <a:r>
                  <a:rPr lang="en-US" sz="2400" b="1" dirty="0" smtClean="0"/>
                  <a:t>DNF</a:t>
                </a:r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with</a:t>
                </a:r>
                <a:r>
                  <a:rPr lang="en-US" sz="2400" dirty="0"/>
                  <a:t> </a:t>
                </a:r>
                <a:r>
                  <a:rPr lang="en-US" sz="2400" b="1" dirty="0" smtClean="0"/>
                  <a:t>one-sided </a:t>
                </a:r>
                <a:r>
                  <a:rPr lang="en-US" sz="2400" dirty="0" smtClean="0"/>
                  <a:t>queries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069" y="1522885"/>
                <a:ext cx="2521889" cy="1200329"/>
              </a:xfrm>
              <a:prstGeom prst="rect">
                <a:avLst/>
              </a:prstGeom>
              <a:blipFill>
                <a:blip r:embed="rId11"/>
                <a:stretch>
                  <a:fillRect l="-3623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508547" y="1522884"/>
                <a:ext cx="25907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Inferring </a:t>
                </a:r>
                <a:r>
                  <a:rPr lang="en-US" sz="2400" b="1" dirty="0" smtClean="0"/>
                  <a:t>DNF</a:t>
                </a:r>
                <a:r>
                  <a:rPr lang="en-US" sz="2400" dirty="0" smtClean="0"/>
                  <a:t> with </a:t>
                </a:r>
                <a:br>
                  <a:rPr lang="en-US" sz="2400" dirty="0" smtClean="0"/>
                </a:br>
                <a:r>
                  <a:rPr lang="en-US" sz="2400" dirty="0" smtClean="0"/>
                  <a:t>correct queries</a:t>
                </a:r>
                <a:br>
                  <a:rPr lang="en-US" sz="2400" dirty="0" smtClean="0"/>
                </a:br>
                <a:r>
                  <a:rPr lang="en-US" sz="2400" dirty="0" smtClean="0"/>
                  <a:t>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400" b="1" dirty="0" smtClean="0"/>
                  <a:t>-fenced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547" y="1522884"/>
                <a:ext cx="2590799" cy="1200329"/>
              </a:xfrm>
              <a:prstGeom prst="rect">
                <a:avLst/>
              </a:prstGeom>
              <a:blipFill>
                <a:blip r:embed="rId12"/>
                <a:stretch>
                  <a:fillRect l="-3765" t="-4061" r="-1176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366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4"/>
    </mc:Choice>
    <mc:Fallback xmlns="">
      <p:transition spd="slow" advTm="17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Practice Surpasses Theory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93941" y="5880898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[CADE’09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] Complexity and Algorithms for Monomial and Clausal Predicate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Abstraction.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Lahiri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and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Qadeer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 Complexity and Information in Invariant Inference. Feldman,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10" b="50192"/>
          <a:stretch/>
        </p:blipFill>
        <p:spPr>
          <a:xfrm>
            <a:off x="1181005" y="2694723"/>
            <a:ext cx="2957761" cy="29647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11" r="50310"/>
          <a:stretch/>
        </p:blipFill>
        <p:spPr>
          <a:xfrm>
            <a:off x="5108359" y="2689901"/>
            <a:ext cx="2957761" cy="29695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33423" y="1403534"/>
            <a:ext cx="36529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/>
              <a:t>Invariant inference is</a:t>
            </a:r>
            <a:br>
              <a:rPr lang="en-US" sz="2800" dirty="0" smtClean="0"/>
            </a:br>
            <a:r>
              <a:rPr lang="en-US" sz="2800" dirty="0" smtClean="0"/>
              <a:t>theoretically intractable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4565261" y="1403534"/>
            <a:ext cx="4043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In practice, very clever algorithms often work</a:t>
            </a: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754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88"/>
    </mc:Choice>
    <mc:Fallback xmlns="">
      <p:transition spd="slow" advTm="25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1465462" y="3485836"/>
            <a:ext cx="1930427" cy="20447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identifying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>
                    <a:solidFill>
                      <a:prstClr val="black"/>
                    </a:solidFill>
                  </a:rPr>
                  <a:t>-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>
                    <a:solidFill>
                      <a:srgbClr val="7030A0"/>
                    </a:solidFill>
                  </a:rPr>
                  <a:t>one-sided </a:t>
                </a:r>
                <a:r>
                  <a:rPr lang="en-US" sz="2400" dirty="0">
                    <a:solidFill>
                      <a:prstClr val="black"/>
                    </a:solidFill>
                  </a:rPr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  <a:blipFill>
                <a:blip r:embed="rId6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inferring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-many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/>
                  <a:t>SAT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queries</a:t>
                </a:r>
              </a:p>
              <a:p>
                <a:pPr algn="ctr"/>
                <a:r>
                  <a:rPr lang="en-US" sz="2400" dirty="0" smtClean="0"/>
                  <a:t>whenever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olidFill>
                      <a:srgbClr val="7030A0"/>
                    </a:solidFill>
                  </a:rPr>
                  <a:t>-fenced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  <a:blipFill>
                <a:blip r:embed="rId8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6015905" y="3429813"/>
            <a:ext cx="1924494" cy="21567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60998" y="1192147"/>
                <a:ext cx="8545900" cy="545896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 smtClean="0"/>
                  <a:t>Thm</a:t>
                </a:r>
                <a:r>
                  <a:rPr lang="en-US" dirty="0" smtClean="0"/>
                  <a:t>: </a:t>
                </a:r>
                <a:r>
                  <a:rPr lang="en-US" dirty="0"/>
                  <a:t>L</a:t>
                </a:r>
                <a:r>
                  <a:rPr lang="en-US" dirty="0" smtClean="0"/>
                  <a:t>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dirty="0" smtClean="0"/>
                  <a:t> be a class of formulas.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1192147"/>
                <a:ext cx="8545900" cy="545896"/>
              </a:xfrm>
              <a:prstGeom prst="rect">
                <a:avLst/>
              </a:prstGeom>
              <a:blipFill>
                <a:blip r:embed="rId10"/>
                <a:stretch>
                  <a:fillRect l="-1498" t="-19101" b="-20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Efficient Inference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5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36"/>
    </mc:Choice>
    <mc:Fallback xmlns="">
      <p:transition spd="slow" advTm="21536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Efficient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/>
              <p:cNvSpPr txBox="1">
                <a:spLocks/>
              </p:cNvSpPr>
              <p:nvPr/>
            </p:nvSpPr>
            <p:spPr>
              <a:xfrm>
                <a:off x="693793" y="4511693"/>
                <a:ext cx="8545900" cy="5451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1.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has a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short</a:t>
                </a:r>
                <a:r>
                  <a:rPr lang="en-US" dirty="0" smtClean="0"/>
                  <a:t> DNF representation</a:t>
                </a:r>
              </a:p>
            </p:txBody>
          </p:sp>
        </mc:Choice>
        <mc:Fallback xmlns="">
          <p:sp>
            <p:nvSpPr>
              <p:cNvPr id="2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93" y="4511693"/>
                <a:ext cx="8545900" cy="545134"/>
              </a:xfrm>
              <a:prstGeom prst="rect">
                <a:avLst/>
              </a:prstGeom>
              <a:blipFill>
                <a:blip r:embed="rId6"/>
                <a:stretch>
                  <a:fillRect l="-1498" t="-17778" b="-1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err="1" smtClean="0"/>
                  <a:t>Thm</a:t>
                </a:r>
                <a:r>
                  <a:rPr lang="en-US" u="sng" dirty="0" smtClean="0"/>
                  <a:t> 1</a:t>
                </a:r>
                <a:r>
                  <a:rPr lang="en-US" dirty="0" smtClean="0"/>
                  <a:t>: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-fenced, the algorithm </a:t>
                </a:r>
                <a:br>
                  <a:rPr lang="en-US" dirty="0" smtClean="0"/>
                </a:br>
                <a:r>
                  <a:rPr lang="en-US" dirty="0" smtClean="0"/>
                  <a:t>converges in a polynomial number of SAT queries if</a:t>
                </a:r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  <a:blipFill>
                <a:blip r:embed="rId7"/>
                <a:stretch>
                  <a:fillRect l="-1427" t="-10429" b="-4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/>
              <p:cNvSpPr txBox="1">
                <a:spLocks/>
              </p:cNvSpPr>
              <p:nvPr/>
            </p:nvSpPr>
            <p:spPr>
              <a:xfrm>
                <a:off x="693793" y="4961657"/>
                <a:ext cx="8545900" cy="5451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2.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monotone</a:t>
                </a:r>
                <a:r>
                  <a:rPr lang="en-US" dirty="0" smtClean="0"/>
                  <a:t> – all variables appear un-negated.</a:t>
                </a:r>
                <a:endParaRPr lang="en-US" dirty="0" smtClean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93" y="4961657"/>
                <a:ext cx="8545900" cy="545134"/>
              </a:xfrm>
              <a:prstGeom prst="rect">
                <a:avLst/>
              </a:prstGeom>
              <a:blipFill>
                <a:blip r:embed="rId8"/>
                <a:stretch>
                  <a:fillRect l="-1498" t="-19101" b="-20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identifying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>
                    <a:solidFill>
                      <a:prstClr val="black"/>
                    </a:solidFill>
                  </a:rPr>
                  <a:t>-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>
                    <a:solidFill>
                      <a:srgbClr val="7030A0"/>
                    </a:solidFill>
                  </a:rPr>
                  <a:t>one-sided </a:t>
                </a:r>
                <a:r>
                  <a:rPr lang="en-US" sz="2400" dirty="0">
                    <a:solidFill>
                      <a:prstClr val="black"/>
                    </a:solidFill>
                  </a:rPr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  <a:blipFill>
                <a:blip r:embed="rId9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inferring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-many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/>
                  <a:t>SAT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queries</a:t>
                </a:r>
              </a:p>
              <a:p>
                <a:pPr algn="ctr"/>
                <a:r>
                  <a:rPr lang="en-US" sz="2400" dirty="0" smtClean="0"/>
                  <a:t>whenever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olidFill>
                      <a:srgbClr val="7030A0"/>
                    </a:solidFill>
                  </a:rPr>
                  <a:t>-fenced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  <a:blipFill>
                <a:blip r:embed="rId11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303124" y="5730947"/>
            <a:ext cx="8430156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/>
            </a:r>
            <a:b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</a:b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[ML’87]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 smtClean="0"/>
              <a:t>Queries and Concept Learning. </a:t>
            </a:r>
            <a:r>
              <a:rPr lang="en-US" sz="1600" dirty="0" err="1" smtClean="0"/>
              <a:t>Angluin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[ML’95] On the Learnability of Disjunctive Normal Form Formulas. </a:t>
            </a:r>
            <a:r>
              <a:rPr lang="en-US" sz="1600" dirty="0" err="1" smtClean="0"/>
              <a:t>Aizenstein</a:t>
            </a:r>
            <a:r>
              <a:rPr lang="en-US" sz="1600" dirty="0" smtClean="0"/>
              <a:t> and Pitt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460998" y="1192147"/>
                <a:ext cx="8545900" cy="54589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smtClean="0"/>
                  <a:t>Thm 1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monotone </a:t>
                </a:r>
                <a:r>
                  <a:rPr lang="en-US" dirty="0" smtClean="0"/>
                  <a:t>DNF</a:t>
                </a:r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1192147"/>
                <a:ext cx="8545900" cy="545896"/>
              </a:xfrm>
              <a:prstGeom prst="rect">
                <a:avLst/>
              </a:prstGeom>
              <a:blipFill>
                <a:blip r:embed="rId12"/>
                <a:stretch>
                  <a:fillRect l="-1498" t="-19101" b="-20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1439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44"/>
    </mc:Choice>
    <mc:Fallback xmlns="">
      <p:transition spd="slow" advTm="32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18" grpId="0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Efficient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/>
              <p:cNvSpPr txBox="1">
                <a:spLocks/>
              </p:cNvSpPr>
              <p:nvPr/>
            </p:nvSpPr>
            <p:spPr>
              <a:xfrm>
                <a:off x="693793" y="4511693"/>
                <a:ext cx="8545900" cy="5451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1.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has a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short</a:t>
                </a:r>
                <a:r>
                  <a:rPr lang="en-US" dirty="0" smtClean="0"/>
                  <a:t> DNF representation</a:t>
                </a:r>
              </a:p>
            </p:txBody>
          </p:sp>
        </mc:Choice>
        <mc:Fallback xmlns="">
          <p:sp>
            <p:nvSpPr>
              <p:cNvPr id="2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93" y="4511693"/>
                <a:ext cx="8545900" cy="545134"/>
              </a:xfrm>
              <a:prstGeom prst="rect">
                <a:avLst/>
              </a:prstGeom>
              <a:blipFill>
                <a:blip r:embed="rId6"/>
                <a:stretch>
                  <a:fillRect l="-1498" t="-17778" b="-1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 smtClean="0"/>
                  <a:t>Thm</a:t>
                </a:r>
                <a:r>
                  <a:rPr lang="en-US" u="sng" dirty="0" smtClean="0"/>
                  <a:t> 2</a:t>
                </a:r>
                <a:r>
                  <a:rPr lang="en-US" dirty="0" smtClean="0"/>
                  <a:t>: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-fenced, a 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different </a:t>
                </a:r>
                <a:r>
                  <a:rPr lang="en-US" b="1" dirty="0">
                    <a:solidFill>
                      <a:srgbClr val="7030A0"/>
                    </a:solidFill>
                  </a:rPr>
                  <a:t>algorithm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converges in a polynomial number of SAT queries if</a:t>
                </a:r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  <a:blipFill>
                <a:blip r:embed="rId7"/>
                <a:stretch>
                  <a:fillRect l="-1427" t="-10429" b="-4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identifying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>
                    <a:solidFill>
                      <a:prstClr val="black"/>
                    </a:solidFill>
                  </a:rPr>
                  <a:t>-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>
                    <a:solidFill>
                      <a:srgbClr val="7030A0"/>
                    </a:solidFill>
                  </a:rPr>
                  <a:t>one-sided </a:t>
                </a:r>
                <a:r>
                  <a:rPr lang="en-US" sz="2400" dirty="0">
                    <a:solidFill>
                      <a:prstClr val="black"/>
                    </a:solidFill>
                  </a:rPr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  <a:blipFill>
                <a:blip r:embed="rId8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inferring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-many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/>
                  <a:t>SAT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queries</a:t>
                </a:r>
              </a:p>
              <a:p>
                <a:pPr algn="ctr"/>
                <a:r>
                  <a:rPr lang="en-US" sz="2400" dirty="0" smtClean="0"/>
                  <a:t>whenever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olidFill>
                      <a:srgbClr val="7030A0"/>
                    </a:solidFill>
                  </a:rPr>
                  <a:t>-fenced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  <a:blipFill>
                <a:blip r:embed="rId10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460998" y="1190955"/>
                <a:ext cx="8545900" cy="54589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 smtClean="0"/>
                  <a:t>Thm</a:t>
                </a:r>
                <a:r>
                  <a:rPr lang="en-US" u="sng" dirty="0" smtClean="0"/>
                  <a:t> 2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almost-monotone </a:t>
                </a:r>
                <a:r>
                  <a:rPr lang="en-US" dirty="0" smtClean="0"/>
                  <a:t>DNF</a:t>
                </a: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1190955"/>
                <a:ext cx="8545900" cy="545896"/>
              </a:xfrm>
              <a:prstGeom prst="rect">
                <a:avLst/>
              </a:prstGeom>
              <a:blipFill>
                <a:blip r:embed="rId11"/>
                <a:stretch>
                  <a:fillRect l="-1498" t="-17778" b="-1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491653" y="6309442"/>
            <a:ext cx="8430156" cy="64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[Inf.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Comput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‘95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/>
              <a:t>Exact Learning Boolean Function via the Monotone Theory. </a:t>
            </a:r>
            <a:r>
              <a:rPr lang="en-US" sz="1600" dirty="0" err="1" smtClean="0"/>
              <a:t>Bshouty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693793" y="4883442"/>
                <a:ext cx="8545900" cy="8620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2.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almost</a:t>
                </a:r>
                <a:r>
                  <a:rPr lang="en-US" b="1" dirty="0" smtClean="0"/>
                  <a:t>-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monotone</a:t>
                </a:r>
                <a:r>
                  <a:rPr lang="en-US" dirty="0" smtClean="0"/>
                  <a:t> –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dirty="0" smtClean="0"/>
                  <a:t>terms</a:t>
                </a:r>
                <a:br>
                  <a:rPr lang="en-US" dirty="0" smtClean="0"/>
                </a:br>
                <a:r>
                  <a:rPr lang="en-US" dirty="0" smtClean="0"/>
                  <a:t>				       include negated variables</a:t>
                </a:r>
                <a:endParaRPr lang="en-US" dirty="0" smtClean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93" y="4883442"/>
                <a:ext cx="8545900" cy="862046"/>
              </a:xfrm>
              <a:prstGeom prst="rect">
                <a:avLst/>
              </a:prstGeom>
              <a:blipFill>
                <a:blip r:embed="rId12"/>
                <a:stretch>
                  <a:fillRect l="-1498" t="-11268" b="-19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5638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12"/>
    </mc:Choice>
    <mc:Fallback xmlns="">
      <p:transition spd="slow" advTm="32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Inference from Unrestricted Queries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 smtClean="0"/>
                  <a:t>Thm</a:t>
                </a:r>
                <a:r>
                  <a:rPr lang="en-US" u="sng" dirty="0" smtClean="0"/>
                  <a:t> 3</a:t>
                </a:r>
                <a:r>
                  <a:rPr lang="en-US" dirty="0" smtClean="0"/>
                  <a:t>: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two-sided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-fenced, a 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different </a:t>
                </a:r>
                <a:r>
                  <a:rPr lang="en-US" b="1" dirty="0">
                    <a:solidFill>
                      <a:srgbClr val="7030A0"/>
                    </a:solidFill>
                  </a:rPr>
                  <a:t>algorithm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converges in a polynomial number of SAT queries if</a:t>
                </a:r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0" y="3694044"/>
                <a:ext cx="8545900" cy="995098"/>
              </a:xfrm>
              <a:prstGeom prst="rect">
                <a:avLst/>
              </a:prstGeom>
              <a:blipFill>
                <a:blip r:embed="rId6"/>
                <a:stretch>
                  <a:fillRect l="-1427" t="-10429" b="-4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identifying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>
                    <a:solidFill>
                      <a:prstClr val="black"/>
                    </a:solidFill>
                  </a:rPr>
                  <a:t>-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>
                    <a:solidFill>
                      <a:srgbClr val="7030A0"/>
                    </a:solidFill>
                  </a:rPr>
                  <a:t>one-sided </a:t>
                </a:r>
                <a:r>
                  <a:rPr lang="en-US" sz="2400" dirty="0">
                    <a:solidFill>
                      <a:prstClr val="black"/>
                    </a:solidFill>
                  </a:rPr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2126030"/>
                <a:ext cx="3814794" cy="1200329"/>
              </a:xfrm>
              <a:prstGeom prst="rect">
                <a:avLst/>
              </a:prstGeom>
              <a:blipFill>
                <a:blip r:embed="rId7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872" y="2156808"/>
                <a:ext cx="978152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 smtClean="0">
                    <a:solidFill>
                      <a:prstClr val="black"/>
                    </a:solidFill>
                  </a:rPr>
                  <a:t>inferring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polynomially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-many </a:t>
                </a:r>
                <a:br>
                  <a:rPr lang="en-US" sz="2400" dirty="0" smtClean="0">
                    <a:solidFill>
                      <a:prstClr val="black"/>
                    </a:solidFill>
                  </a:rPr>
                </a:br>
                <a:r>
                  <a:rPr lang="en-US" sz="2400" dirty="0" smtClean="0"/>
                  <a:t>SAT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queries</a:t>
                </a:r>
              </a:p>
              <a:p>
                <a:pPr algn="ctr"/>
                <a:r>
                  <a:rPr lang="en-US" sz="2400" dirty="0" smtClean="0"/>
                  <a:t>whenever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olidFill>
                      <a:srgbClr val="7030A0"/>
                    </a:solidFill>
                  </a:rPr>
                  <a:t>-fenced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24" y="1756699"/>
                <a:ext cx="3510256" cy="1569660"/>
              </a:xfrm>
              <a:prstGeom prst="rect">
                <a:avLst/>
              </a:prstGeom>
              <a:blipFill>
                <a:blip r:embed="rId9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491653" y="6309442"/>
            <a:ext cx="8430156" cy="64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[Inf.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Comput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‘95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/>
              <a:t>Exact Learning Boolean Function via the Monotone Theory. </a:t>
            </a:r>
            <a:r>
              <a:rPr lang="en-US" sz="1600" dirty="0" err="1" smtClean="0"/>
              <a:t>Bshouty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693793" y="4533510"/>
                <a:ext cx="8545900" cy="8620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>
                    <a:solidFill>
                      <a:schemeClr val="bg1"/>
                    </a:solidFill>
                  </a:rPr>
                  <a:t>2.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expressible as a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short decision tree</a:t>
                </a:r>
                <a:r>
                  <a:rPr lang="en-US" dirty="0" smtClean="0"/>
                  <a:t> </a:t>
                </a:r>
                <a:endParaRPr lang="en-US" dirty="0" smtClean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93" y="4533510"/>
                <a:ext cx="8545900" cy="862046"/>
              </a:xfrm>
              <a:prstGeom prst="rect">
                <a:avLst/>
              </a:prstGeom>
              <a:blipFill>
                <a:blip r:embed="rId10"/>
                <a:stretch>
                  <a:fillRect l="-1498" t="-12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460998" y="1318234"/>
                <a:ext cx="8545900" cy="7865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 err="1" smtClean="0">
                    <a:solidFill>
                      <a:srgbClr val="FFC000"/>
                    </a:solidFill>
                  </a:rPr>
                  <a:t>Thm</a:t>
                </a:r>
                <a:r>
                  <a:rPr lang="en-US" u="sng" dirty="0" smtClean="0">
                    <a:solidFill>
                      <a:srgbClr val="FFC000"/>
                    </a:solidFill>
                  </a:rPr>
                  <a:t>’</a:t>
                </a:r>
                <a:r>
                  <a:rPr lang="en-US" dirty="0" smtClean="0">
                    <a:solidFill>
                      <a:srgbClr val="FFC000"/>
                    </a:solidFill>
                  </a:rPr>
                  <a:t>: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dirty="0"/>
                  <a:t> be a class of </a:t>
                </a:r>
                <a:r>
                  <a:rPr lang="en-US" dirty="0" smtClean="0"/>
                  <a:t>formulas.</a:t>
                </a:r>
                <a:endParaRPr lang="en-US" dirty="0" smtClean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98" y="1318234"/>
                <a:ext cx="8545900" cy="786518"/>
              </a:xfrm>
              <a:prstGeom prst="rect">
                <a:avLst/>
              </a:prstGeom>
              <a:blipFill>
                <a:blip r:embed="rId11"/>
                <a:stretch>
                  <a:fillRect l="-1498" t="-12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ular Callout 21"/>
          <p:cNvSpPr/>
          <p:nvPr/>
        </p:nvSpPr>
        <p:spPr>
          <a:xfrm>
            <a:off x="6613451" y="1185417"/>
            <a:ext cx="1467293" cy="470260"/>
          </a:xfrm>
          <a:prstGeom prst="wedgeRectCallout">
            <a:avLst>
              <a:gd name="adj1" fmla="val -1959"/>
              <a:gd name="adj2" fmla="val 3346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 smtClean="0">
                <a:solidFill>
                  <a:srgbClr val="000000"/>
                </a:solidFill>
                <a:cs typeface="Arial"/>
              </a:rPr>
              <a:t>two-sided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318437" y="2881250"/>
            <a:ext cx="903767" cy="50357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173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80"/>
    </mc:Choice>
    <mc:Fallback xmlns="">
      <p:transition spd="slow" advTm="37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/>
      <p:bldP spid="21" grpId="0"/>
      <p:bldP spid="19" grpId="0"/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Results and Ideas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878599" y="4053879"/>
            <a:ext cx="1295306" cy="1372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6142" y="3428485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+</a:t>
            </a:r>
            <a:endParaRPr lang="en-US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79" y="2600529"/>
            <a:ext cx="1296126" cy="136093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61831" y="1117483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Interpolation-based </a:t>
            </a:r>
            <a:r>
              <a:rPr lang="en-US" dirty="0"/>
              <a:t>inference </a:t>
            </a:r>
            <a:r>
              <a:rPr lang="en-US" dirty="0" smtClean="0"/>
              <a:t>finds an invariant in </a:t>
            </a:r>
            <a:r>
              <a:rPr lang="en-US" dirty="0"/>
              <a:t>a </a:t>
            </a:r>
            <a:r>
              <a:rPr lang="en-US" dirty="0">
                <a:solidFill>
                  <a:srgbClr val="7030A0"/>
                </a:solidFill>
              </a:rPr>
              <a:t>polynomial number of SAT queries </a:t>
            </a:r>
            <a:r>
              <a:rPr lang="en-US" dirty="0" smtClean="0"/>
              <a:t>when</a:t>
            </a:r>
            <a:endParaRPr lang="en-US" dirty="0" smtClean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6" y="1888164"/>
                <a:ext cx="1028743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1. Fence </a:t>
                </a:r>
                <a:r>
                  <a:rPr lang="en-US" sz="2800" dirty="0">
                    <a:solidFill>
                      <a:prstClr val="black"/>
                    </a:solidFill>
                  </a:rPr>
                  <a:t>condition: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the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8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reaches </a:t>
                </a:r>
                <a:r>
                  <a:rPr lang="en-US" sz="2800" dirty="0">
                    <a:solidFill>
                      <a:prstClr val="black"/>
                    </a:solidFill>
                  </a:rPr>
                  <a:t>bad states 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6" y="2691996"/>
                <a:ext cx="6543523" cy="954107"/>
              </a:xfrm>
              <a:prstGeom prst="rect">
                <a:avLst/>
              </a:prstGeom>
              <a:blipFill>
                <a:blip r:embed="rId9"/>
                <a:stretch>
                  <a:fillRect l="-1957" t="-6410" r="-1584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394365" y="4067069"/>
                <a:ext cx="703262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</a:rPr>
                  <a:t>2. Syntactic form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is</a:t>
                </a:r>
                <a:r>
                  <a:rPr lang="en-US" sz="2800" dirty="0">
                    <a:solidFill>
                      <a:prstClr val="black"/>
                    </a:solidFill>
                  </a:rPr>
                  <a:t/>
                </a:r>
                <a:br>
                  <a:rPr lang="en-US" sz="2800" dirty="0">
                    <a:solidFill>
                      <a:prstClr val="black"/>
                    </a:solidFill>
                  </a:rPr>
                </a:br>
                <a:r>
                  <a:rPr lang="en-US" sz="2800" dirty="0">
                    <a:solidFill>
                      <a:prstClr val="black"/>
                    </a:solidFill>
                  </a:rPr>
                  <a:t>short monotone or almost-monotone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DNF,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srgbClr val="7030A0"/>
                    </a:solidFill>
                  </a:rPr>
                  <a:t>leveraging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exact concept learning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results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365" y="4067069"/>
                <a:ext cx="7032622" cy="1815882"/>
              </a:xfrm>
              <a:prstGeom prst="rect">
                <a:avLst/>
              </a:prstGeom>
              <a:blipFill>
                <a:blip r:embed="rId10"/>
                <a:stretch>
                  <a:fillRect l="-1821" t="-3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861829" y="5780199"/>
            <a:ext cx="7807157" cy="95410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dirty="0" smtClean="0"/>
              <a:t>Also:</a:t>
            </a:r>
            <a:r>
              <a:rPr lang="en-US" sz="2800" dirty="0" smtClean="0">
                <a:solidFill>
                  <a:srgbClr val="7030A0"/>
                </a:solidFill>
              </a:rPr>
              <a:t> robustness </a:t>
            </a:r>
            <a:r>
              <a:rPr lang="en-US" sz="2800" dirty="0" smtClean="0"/>
              <a:t>–</a:t>
            </a:r>
            <a:r>
              <a:rPr lang="en-US" sz="2800" dirty="0" smtClean="0">
                <a:solidFill>
                  <a:prstClr val="black"/>
                </a:solidFill>
              </a:rPr>
              <a:t> how do program transformations affect the fence condition?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19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76"/>
    </mc:Choice>
    <mc:Fallback xmlns="">
      <p:transition spd="slow" advTm="1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Robustness of Fenced Invariant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7711" y="510361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7711" y="1090040"/>
                <a:ext cx="358849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Calibri (Body)"/>
                  </a:rPr>
                  <a:t>transition system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𝑇𝑆</m:t>
                    </m:r>
                  </m:oMath>
                </a14:m>
                <a:r>
                  <a:rPr lang="en-US" sz="2800" dirty="0" smtClean="0">
                    <a:latin typeface="Calibri (Body)"/>
                  </a:rPr>
                  <a:t/>
                </a:r>
                <a:br>
                  <a:rPr lang="en-US" sz="2800" dirty="0" smtClean="0">
                    <a:latin typeface="Calibri (Body)"/>
                  </a:rPr>
                </a:br>
                <a:r>
                  <a:rPr lang="en-US" sz="2800" dirty="0" smtClean="0">
                    <a:latin typeface="Calibri (Body)"/>
                  </a:rPr>
                  <a:t>invariant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800" dirty="0">
                  <a:latin typeface="Calibri (Body)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11" y="1090040"/>
                <a:ext cx="3588490" cy="954107"/>
              </a:xfrm>
              <a:prstGeom prst="rect">
                <a:avLst/>
              </a:prstGeom>
              <a:blipFill>
                <a:blip r:embed="rId6"/>
                <a:stretch>
                  <a:fillRect l="-340"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26869" y="1047817"/>
                <a:ext cx="3588490" cy="980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Calibri (Body)"/>
                  </a:rPr>
                  <a:t>transition system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𝑇𝑆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Calibri (Body)"/>
                  </a:rPr>
                  <a:t/>
                </a:r>
                <a:br>
                  <a:rPr lang="en-US" sz="2800" dirty="0" smtClean="0">
                    <a:latin typeface="Calibri (Body)"/>
                  </a:rPr>
                </a:br>
                <a:r>
                  <a:rPr lang="en-US" sz="2800" dirty="0" smtClean="0">
                    <a:latin typeface="Calibri (Body)"/>
                  </a:rPr>
                  <a:t>invariant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acc>
                  </m:oMath>
                </a14:m>
                <a:endParaRPr lang="en-US" sz="2800" dirty="0">
                  <a:latin typeface="Calibri (Body)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869" y="1047817"/>
                <a:ext cx="3588490" cy="980589"/>
              </a:xfrm>
              <a:prstGeom prst="rect">
                <a:avLst/>
              </a:prstGeom>
              <a:blipFill>
                <a:blip r:embed="rId7"/>
                <a:stretch>
                  <a:fillRect l="-340" t="-5590" b="-16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Arrow 6"/>
          <p:cNvSpPr/>
          <p:nvPr/>
        </p:nvSpPr>
        <p:spPr>
          <a:xfrm>
            <a:off x="4110627" y="1378315"/>
            <a:ext cx="691816" cy="4040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418468" y="2739517"/>
                <a:ext cx="8545900" cy="599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1.    renaming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/>
                  <a:t>;  replacing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8" y="2739517"/>
                <a:ext cx="8545900" cy="599098"/>
              </a:xfrm>
              <a:prstGeom prst="rect">
                <a:avLst/>
              </a:prstGeom>
              <a:blipFill>
                <a:blip r:embed="rId8"/>
                <a:stretch>
                  <a:fillRect l="-1498" t="-14141" b="-10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418468" y="3631023"/>
                <a:ext cx="8545900" cy="599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2.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Init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Init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Init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;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Bad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Bad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8" y="3631023"/>
                <a:ext cx="8545900" cy="599098"/>
              </a:xfrm>
              <a:prstGeom prst="rect">
                <a:avLst/>
              </a:prstGeom>
              <a:blipFill>
                <a:blip r:embed="rId9"/>
                <a:stretch>
                  <a:fillRect l="-1498" t="-17347" b="-9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/>
              <p:cNvSpPr txBox="1">
                <a:spLocks/>
              </p:cNvSpPr>
              <p:nvPr/>
            </p:nvSpPr>
            <p:spPr>
              <a:xfrm>
                <a:off x="418468" y="4452382"/>
                <a:ext cx="8545900" cy="599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3.    instrumenting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same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8" y="4452382"/>
                <a:ext cx="8545900" cy="599098"/>
              </a:xfrm>
              <a:prstGeom prst="rect">
                <a:avLst/>
              </a:prstGeom>
              <a:blipFill>
                <a:blip r:embed="rId10"/>
                <a:stretch>
                  <a:fillRect l="-1498" t="-16162" b="-8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/>
              <p:cNvSpPr txBox="1">
                <a:spLocks/>
              </p:cNvSpPr>
              <p:nvPr/>
            </p:nvSpPr>
            <p:spPr>
              <a:xfrm>
                <a:off x="418468" y="5372294"/>
                <a:ext cx="8545900" cy="5990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4.    </a:t>
                </a:r>
                <a:r>
                  <a:rPr lang="en-US" dirty="0"/>
                  <a:t>instrumenting </a:t>
                </a:r>
                <a:r>
                  <a:rPr lang="en-US" dirty="0" smtClean="0"/>
                  <a:t>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≡¬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, new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/¬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2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8" y="5372294"/>
                <a:ext cx="8545900" cy="599098"/>
              </a:xfrm>
              <a:prstGeom prst="rect">
                <a:avLst/>
              </a:prstGeom>
              <a:blipFill>
                <a:blip r:embed="rId11"/>
                <a:stretch>
                  <a:fillRect l="-1498" t="-14141" b="-10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060026" y="2022848"/>
                <a:ext cx="24416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prstClr val="black"/>
                    </a:solidFill>
                    <a:latin typeface="Calibri (Body)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Calibri (Body)"/>
                  </a:rPr>
                  <a:t>-fenced</a:t>
                </a:r>
                <a:r>
                  <a:rPr lang="en-US" sz="2800" dirty="0">
                    <a:solidFill>
                      <a:prstClr val="black"/>
                    </a:solidFill>
                    <a:latin typeface="Calibri (Body)"/>
                  </a:rPr>
                  <a:t> </a:t>
                </a:r>
                <a:endParaRPr lang="en-US" sz="2800" dirty="0">
                  <a:latin typeface="Calibri (Body)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26" y="2022848"/>
                <a:ext cx="2441630" cy="523220"/>
              </a:xfrm>
              <a:prstGeom prst="rect">
                <a:avLst/>
              </a:prstGeom>
              <a:blipFill>
                <a:blip r:embed="rId1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523354" y="2004683"/>
                <a:ext cx="2595519" cy="5339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0" dirty="0" smtClean="0">
                    <a:solidFill>
                      <a:prstClr val="black"/>
                    </a:solidFill>
                  </a:rPr>
                  <a:t>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  <a:latin typeface="Calibri (Body)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Calibri (Body)"/>
                  </a:rPr>
                  <a:t>-</a:t>
                </a:r>
                <a:r>
                  <a:rPr lang="en-US" sz="2800" dirty="0" smtClean="0">
                    <a:solidFill>
                      <a:srgbClr val="7030A0"/>
                    </a:solidFill>
                    <a:latin typeface="Calibri (Body)"/>
                  </a:rPr>
                  <a:t>fenced?</a:t>
                </a:r>
                <a:r>
                  <a:rPr lang="en-US" sz="2800" dirty="0" smtClean="0">
                    <a:solidFill>
                      <a:prstClr val="black"/>
                    </a:solidFill>
                    <a:latin typeface="Calibri (Body)"/>
                  </a:rPr>
                  <a:t> </a:t>
                </a:r>
                <a:endParaRPr lang="en-US" sz="2800" dirty="0">
                  <a:latin typeface="Calibri (Body)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354" y="2004683"/>
                <a:ext cx="2595519" cy="533929"/>
              </a:xfrm>
              <a:prstGeom prst="rect">
                <a:avLst/>
              </a:prstGeom>
              <a:blipFill>
                <a:blip r:embed="rId13"/>
                <a:stretch>
                  <a:fillRect l="-4695" t="-126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429386" y="3028341"/>
            <a:ext cx="150291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Robust </a:t>
            </a:r>
            <a:r>
              <a:rPr lang="en-US" sz="4000" b="1" dirty="0" smtClean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429386" y="3906976"/>
            <a:ext cx="150291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Robust </a:t>
            </a:r>
            <a:r>
              <a:rPr lang="en-US" sz="4000" b="1" dirty="0" smtClean="0">
                <a:solidFill>
                  <a:srgbClr val="00B050"/>
                </a:solidFill>
              </a:rPr>
              <a:t>✓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429386" y="4751198"/>
            <a:ext cx="741690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Non robust </a:t>
            </a:r>
            <a:r>
              <a:rPr lang="en-US" sz="4000" dirty="0" smtClean="0">
                <a:solidFill>
                  <a:srgbClr val="C00000"/>
                </a:solidFill>
              </a:rPr>
              <a:t>✘ </a:t>
            </a:r>
            <a:r>
              <a:rPr lang="en-US" sz="2800" dirty="0" smtClean="0"/>
              <a:t>(but new invariants may be fenced)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429386" y="5730894"/>
            <a:ext cx="5906425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Even the new invariant is not fenced </a:t>
            </a:r>
            <a:r>
              <a:rPr lang="en-US" sz="4000" dirty="0" smtClean="0">
                <a:solidFill>
                  <a:srgbClr val="C00000"/>
                </a:solidFill>
              </a:rPr>
              <a:t>✘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02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168"/>
    </mc:Choice>
    <mc:Fallback xmlns="">
      <p:transition spd="slow" advTm="116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7" grpId="0" animBg="1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1020744" y="4053879"/>
            <a:ext cx="1295306" cy="1372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6142" y="3367187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+</a:t>
            </a:r>
            <a:endParaRPr lang="en-US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4" y="2600529"/>
            <a:ext cx="1296126" cy="136093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97711" y="1126576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Interpolation-based </a:t>
            </a:r>
            <a:r>
              <a:rPr lang="en-US" sz="2400" dirty="0"/>
              <a:t>inference </a:t>
            </a:r>
            <a:r>
              <a:rPr lang="en-US" sz="2400" dirty="0" smtClean="0"/>
              <a:t>finds an invariant in </a:t>
            </a:r>
            <a:r>
              <a:rPr lang="en-US" sz="2400" dirty="0"/>
              <a:t>a </a:t>
            </a:r>
            <a:r>
              <a:rPr lang="en-US" sz="2400" dirty="0">
                <a:solidFill>
                  <a:srgbClr val="7030A0"/>
                </a:solidFill>
              </a:rPr>
              <a:t>polynomial number of SAT queries </a:t>
            </a:r>
            <a:r>
              <a:rPr lang="en-US" sz="2400" dirty="0" smtClean="0"/>
              <a:t>when</a:t>
            </a:r>
            <a:endParaRPr lang="en-US" sz="2400" dirty="0" smtClean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Fence </a:t>
                </a:r>
                <a:r>
                  <a:rPr lang="en-US" sz="2400" dirty="0">
                    <a:solidFill>
                      <a:prstClr val="black"/>
                    </a:solidFill>
                  </a:rPr>
                  <a:t>condition: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the 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4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 reaches </a:t>
                </a:r>
                <a:r>
                  <a:rPr lang="en-US" sz="2400" dirty="0">
                    <a:solidFill>
                      <a:prstClr val="black"/>
                    </a:solidFill>
                  </a:rPr>
                  <a:t>bad states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steps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  <a:blipFill>
                <a:blip r:embed="rId8"/>
                <a:stretch>
                  <a:fillRect l="-1553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97711" y="5758693"/>
            <a:ext cx="8123275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Also: the fence condition is </a:t>
            </a:r>
            <a:r>
              <a:rPr lang="en-US" sz="2400" dirty="0" smtClean="0">
                <a:solidFill>
                  <a:srgbClr val="7030A0"/>
                </a:solidFill>
              </a:rPr>
              <a:t>robust </a:t>
            </a:r>
            <a:r>
              <a:rPr lang="en-US" sz="2400" dirty="0" smtClean="0"/>
              <a:t>under simple combinations,</a:t>
            </a:r>
            <a:br>
              <a:rPr lang="en-US" sz="2400" dirty="0" smtClean="0"/>
            </a:br>
            <a:r>
              <a:rPr lang="en-US" sz="2400" dirty="0" smtClean="0"/>
              <a:t>but not under adding new variables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00476" y="4179840"/>
                <a:ext cx="566715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a short monotone DNF (via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Angluin</a:t>
                </a:r>
                <a:r>
                  <a:rPr lang="en-US" sz="2400" dirty="0">
                    <a:solidFill>
                      <a:prstClr val="black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6" y="4179840"/>
                <a:ext cx="5667153" cy="461665"/>
              </a:xfrm>
              <a:prstGeom prst="rect">
                <a:avLst/>
              </a:prstGeom>
              <a:blipFill>
                <a:blip r:embed="rId9"/>
                <a:stretch>
                  <a:fillRect l="-323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600476" y="4512653"/>
            <a:ext cx="453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00476" y="4884950"/>
                <a:ext cx="64326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a short almost-monotone DNF (via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Bshouty</a:t>
                </a:r>
                <a:r>
                  <a:rPr lang="en-US" sz="2400" dirty="0">
                    <a:solidFill>
                      <a:prstClr val="black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6" y="4884950"/>
                <a:ext cx="6432698" cy="461665"/>
              </a:xfrm>
              <a:prstGeom prst="rect">
                <a:avLst/>
              </a:prstGeom>
              <a:blipFill>
                <a:blip r:embed="rId10"/>
                <a:stretch>
                  <a:fillRect l="-2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242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83"/>
    </mc:Choice>
    <mc:Fallback xmlns="">
      <p:transition spd="slow" advTm="3868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5742" y="1520825"/>
            <a:ext cx="7886700" cy="999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Complexity results</a:t>
            </a:r>
            <a:r>
              <a:rPr lang="en-US" sz="3200" dirty="0" smtClean="0"/>
              <a:t> for an </a:t>
            </a:r>
            <a:r>
              <a:rPr lang="en-US" sz="3200" dirty="0" smtClean="0">
                <a:solidFill>
                  <a:srgbClr val="7030A0"/>
                </a:solidFill>
              </a:rPr>
              <a:t>interpolation-based </a:t>
            </a:r>
            <a:r>
              <a:rPr lang="en-US" sz="3200" dirty="0" smtClean="0"/>
              <a:t>invariant inference algorithm</a:t>
            </a:r>
            <a:endParaRPr lang="en-US" sz="3200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2843930" y="5621745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/>
              <a:t>Complexity of </a:t>
            </a:r>
            <a:br>
              <a:rPr lang="en-US" sz="3200" dirty="0" smtClean="0"/>
            </a:br>
            <a:r>
              <a:rPr lang="en-US" sz="3200" dirty="0" smtClean="0"/>
              <a:t>invariant inference</a:t>
            </a:r>
            <a:endParaRPr lang="en-US" sz="3200" dirty="0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2721656" y="4123865"/>
            <a:ext cx="3734872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dirty="0" smtClean="0"/>
              <a:t>Exact learning theory</a:t>
            </a:r>
            <a:endParaRPr lang="en-US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 rot="5400000">
                <a:off x="4272792" y="4628292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272792" y="4628292"/>
                <a:ext cx="632598" cy="769441"/>
              </a:xfrm>
              <a:prstGeom prst="rect">
                <a:avLst/>
              </a:prstGeom>
              <a:blipFill>
                <a:blip r:embed="rId6"/>
                <a:stretch>
                  <a:fillRect b="-14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1"/>
          <p:cNvSpPr txBox="1">
            <a:spLocks/>
          </p:cNvSpPr>
          <p:nvPr/>
        </p:nvSpPr>
        <p:spPr>
          <a:xfrm>
            <a:off x="645742" y="4119876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/>
              <a:t>Hamming geometry</a:t>
            </a:r>
            <a:endParaRPr lang="en-US" sz="32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3" t="5995" r="29209" b="22260"/>
          <a:stretch/>
        </p:blipFill>
        <p:spPr>
          <a:xfrm>
            <a:off x="5941662" y="2519916"/>
            <a:ext cx="1490610" cy="15788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85774" y="2828276"/>
            <a:ext cx="211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4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799" y="2580557"/>
            <a:ext cx="1466018" cy="15393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30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2"/>
    </mc:Choice>
    <mc:Fallback xmlns="">
      <p:transition spd="slow" advTm="40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0.24826 0.0011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1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1" grpId="1"/>
      <p:bldP spid="13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277580" y="3133956"/>
            <a:ext cx="4653599" cy="1715655"/>
            <a:chOff x="2277580" y="3133956"/>
            <a:chExt cx="4653599" cy="17156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976764" y="3133956"/>
                  <a:ext cx="13718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r>
                    <a:rPr lang="en-US" dirty="0" smtClean="0"/>
                    <a:t> times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6764" y="3133956"/>
                  <a:ext cx="1371809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 10"/>
            <p:cNvGrpSpPr/>
            <p:nvPr/>
          </p:nvGrpSpPr>
          <p:grpSpPr>
            <a:xfrm>
              <a:off x="2277580" y="3508348"/>
              <a:ext cx="4653599" cy="1341263"/>
              <a:chOff x="2277580" y="3508348"/>
              <a:chExt cx="4653599" cy="1341263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2277580" y="4284108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15" name="Straight Arrow Connector 14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5369640" y="4357168"/>
                    <a:ext cx="40235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69640" y="4357168"/>
                    <a:ext cx="402354" cy="49244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0" name="Group 29"/>
              <p:cNvGrpSpPr/>
              <p:nvPr/>
            </p:nvGrpSpPr>
            <p:grpSpPr>
              <a:xfrm>
                <a:off x="4333918" y="4284108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31" name="Straight Arrow Connector 30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TextBox 31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2" name="TextBox 3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3" name="Group 32"/>
              <p:cNvGrpSpPr/>
              <p:nvPr/>
            </p:nvGrpSpPr>
            <p:grpSpPr>
              <a:xfrm>
                <a:off x="6072441" y="4288676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34" name="Straight Arrow Connector 33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Box 34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5" name="TextBox 3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" name="Right Brace 1"/>
              <p:cNvSpPr/>
              <p:nvPr/>
            </p:nvSpPr>
            <p:spPr>
              <a:xfrm rot="16200000">
                <a:off x="4281615" y="1516235"/>
                <a:ext cx="657451" cy="4641677"/>
              </a:xfrm>
              <a:prstGeom prst="rightBrace">
                <a:avLst>
                  <a:gd name="adj1" fmla="val 8333"/>
                  <a:gd name="adj2" fmla="val 4897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3324957" y="4288676"/>
                <a:ext cx="858737" cy="416196"/>
                <a:chOff x="2337983" y="3820881"/>
                <a:chExt cx="607236" cy="416196"/>
              </a:xfrm>
            </p:grpSpPr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2337983" y="4237075"/>
                  <a:ext cx="607236" cy="2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9" name="TextBox 2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02655" y="3820881"/>
                      <a:ext cx="185371" cy="276999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l="-6977" r="-4651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ultiply 8"/>
          <p:cNvSpPr/>
          <p:nvPr/>
        </p:nvSpPr>
        <p:spPr>
          <a:xfrm>
            <a:off x="3617463" y="4552373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25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84"/>
    </mc:Choice>
    <mc:Fallback xmlns="">
      <p:transition spd="slow" advTm="21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25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640" y="4357168"/>
                <a:ext cx="402354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  <a:blipFill>
                <a:blip r:embed="rId8"/>
                <a:stretch>
                  <a:fillRect l="-1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333918" y="4284108"/>
            <a:ext cx="858737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ight Brace 1"/>
          <p:cNvSpPr/>
          <p:nvPr/>
        </p:nvSpPr>
        <p:spPr>
          <a:xfrm rot="16200000">
            <a:off x="5303823" y="2538444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2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ultiply 8"/>
          <p:cNvSpPr/>
          <p:nvPr/>
        </p:nvSpPr>
        <p:spPr>
          <a:xfrm>
            <a:off x="4730601" y="4603389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96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6"/>
    </mc:Choice>
    <mc:Fallback xmlns="">
      <p:transition spd="slow" advTm="1233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effectLst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801760" y="4284108"/>
            <a:ext cx="858737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ight Brace 1"/>
          <p:cNvSpPr/>
          <p:nvPr/>
        </p:nvSpPr>
        <p:spPr>
          <a:xfrm rot="16200000">
            <a:off x="5539664" y="2804047"/>
            <a:ext cx="657451" cy="2066057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3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88382" y="3539563"/>
            <a:ext cx="1809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Interpolant</a:t>
            </a:r>
            <a:endParaRPr lang="en-US" sz="2400" i="1" dirty="0"/>
          </a:p>
        </p:txBody>
      </p:sp>
      <p:sp>
        <p:nvSpPr>
          <p:cNvPr id="9" name="Multiply 8"/>
          <p:cNvSpPr/>
          <p:nvPr/>
        </p:nvSpPr>
        <p:spPr>
          <a:xfrm>
            <a:off x="4973586" y="4592952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1673856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4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7"/>
    </mc:Choice>
    <mc:Fallback xmlns="">
      <p:transition spd="slow" advTm="832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390" y="3124317"/>
                <a:ext cx="2044477" cy="287358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Interpolation-Based Inference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5742" y="6136078"/>
            <a:ext cx="71585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[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CAV’03] Interpolation and SAT-Based Model Checking,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McMillan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13" y="4079890"/>
                <a:ext cx="1204024" cy="117784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277580" y="4284108"/>
            <a:ext cx="858737" cy="416196"/>
            <a:chOff x="2337983" y="3820881"/>
            <a:chExt cx="607236" cy="416196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352" y="4357168"/>
                <a:ext cx="40235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383" y="4111379"/>
                <a:ext cx="1204024" cy="117784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478" y="4079890"/>
                <a:ext cx="1204024" cy="1177848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4801760" y="4284108"/>
            <a:ext cx="858737" cy="416196"/>
            <a:chOff x="2337983" y="3820881"/>
            <a:chExt cx="607236" cy="416196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6072441" y="4288676"/>
            <a:ext cx="858737" cy="416196"/>
            <a:chOff x="2337983" y="3820881"/>
            <a:chExt cx="607236" cy="416196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ight Brace 1"/>
          <p:cNvSpPr/>
          <p:nvPr/>
        </p:nvSpPr>
        <p:spPr>
          <a:xfrm rot="16200000">
            <a:off x="5539664" y="2804047"/>
            <a:ext cx="657451" cy="2066057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340" y="3139017"/>
                <a:ext cx="903976" cy="369332"/>
              </a:xfrm>
              <a:prstGeom prst="rect">
                <a:avLst/>
              </a:prstGeom>
              <a:blipFill>
                <a:blip r:embed="rId13"/>
                <a:stretch>
                  <a:fillRect t="-9836" r="-54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ultiply 8"/>
          <p:cNvSpPr/>
          <p:nvPr/>
        </p:nvSpPr>
        <p:spPr>
          <a:xfrm>
            <a:off x="4973586" y="4592952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𝐼𝑛𝑡𝑒𝑟𝑝𝑜𝑙𝑎𝑛𝑡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98" y="2400692"/>
                <a:ext cx="4586577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888382" y="3539563"/>
            <a:ext cx="1809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Interpolant</a:t>
            </a:r>
            <a:endParaRPr lang="en-US" sz="2400" i="1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4945"/>
          <a:stretch/>
        </p:blipFill>
        <p:spPr>
          <a:xfrm>
            <a:off x="7325201" y="1185592"/>
            <a:ext cx="1818799" cy="20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5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78"/>
    </mc:Choice>
    <mc:Fallback xmlns="">
      <p:transition spd="slow" advTm="5378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.1|4.9|3.2|4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1.4|6.3|1.1|25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2|0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0.6|0.5|0.5|4.3|5|3.7|5.7|2.2|7.4|12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2.2|5.4|1.9|1.8|3.5|3.5|2.6|1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6.1|3.7|1.9|7.9|2.7|12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7.2|9.6|20.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5.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0.2|8.8|1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.5|5.5|3.8|4.8|12.5|2.9|5.3|19.5|2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10.1|5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4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5.1|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259343</TotalTime>
  <Words>1644</Words>
  <Application>Microsoft Office PowerPoint</Application>
  <PresentationFormat>On-screen Show (4:3)</PresentationFormat>
  <Paragraphs>567</Paragraphs>
  <Slides>46</Slides>
  <Notes>45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Arial</vt:lpstr>
      <vt:lpstr>Calibri</vt:lpstr>
      <vt:lpstr>Calibri (Body)</vt:lpstr>
      <vt:lpstr>Calibri Light</vt:lpstr>
      <vt:lpstr>Cambria Math</vt:lpstr>
      <vt:lpstr>Comic Sans MS</vt:lpstr>
      <vt:lpstr>Consolas</vt:lpstr>
      <vt:lpstr>Helvetica Neue</vt:lpstr>
      <vt:lpstr>Nexa Light</vt:lpstr>
      <vt:lpstr>System Font Regular</vt:lpstr>
      <vt:lpstr>Times New Roman</vt:lpstr>
      <vt:lpstr>Office Theme</vt:lpstr>
      <vt:lpstr>Learning the Boundary of  Inductive Invariants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yotam</dc:creator>
  <cp:lastModifiedBy>yotam</cp:lastModifiedBy>
  <cp:revision>1769</cp:revision>
  <dcterms:created xsi:type="dcterms:W3CDTF">2017-12-26T11:24:50Z</dcterms:created>
  <dcterms:modified xsi:type="dcterms:W3CDTF">2022-01-24T13:04:42Z</dcterms:modified>
</cp:coreProperties>
</file>