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  <p:sldMasterId id="2147483665" r:id="rId2"/>
  </p:sldMasterIdLst>
  <p:notesMasterIdLst>
    <p:notesMasterId r:id="rId42"/>
  </p:notesMasterIdLst>
  <p:handoutMasterIdLst>
    <p:handoutMasterId r:id="rId43"/>
  </p:handoutMasterIdLst>
  <p:sldIdLst>
    <p:sldId id="30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306" r:id="rId11"/>
    <p:sldId id="264" r:id="rId12"/>
    <p:sldId id="265" r:id="rId13"/>
    <p:sldId id="266" r:id="rId14"/>
    <p:sldId id="302" r:id="rId15"/>
    <p:sldId id="303" r:id="rId16"/>
    <p:sldId id="267" r:id="rId17"/>
    <p:sldId id="268" r:id="rId18"/>
    <p:sldId id="269" r:id="rId19"/>
    <p:sldId id="270" r:id="rId20"/>
    <p:sldId id="271" r:id="rId21"/>
    <p:sldId id="272" r:id="rId22"/>
    <p:sldId id="290" r:id="rId23"/>
    <p:sldId id="273" r:id="rId24"/>
    <p:sldId id="274" r:id="rId25"/>
    <p:sldId id="291" r:id="rId26"/>
    <p:sldId id="304" r:id="rId27"/>
    <p:sldId id="275" r:id="rId28"/>
    <p:sldId id="276" r:id="rId29"/>
    <p:sldId id="277" r:id="rId30"/>
    <p:sldId id="278" r:id="rId31"/>
    <p:sldId id="279" r:id="rId32"/>
    <p:sldId id="280" r:id="rId33"/>
    <p:sldId id="281" r:id="rId34"/>
    <p:sldId id="282" r:id="rId35"/>
    <p:sldId id="283" r:id="rId36"/>
    <p:sldId id="284" r:id="rId37"/>
    <p:sldId id="285" r:id="rId38"/>
    <p:sldId id="286" r:id="rId39"/>
    <p:sldId id="287" r:id="rId40"/>
    <p:sldId id="288" r:id="rId4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C3300"/>
    <a:srgbClr val="9999FF"/>
    <a:srgbClr val="808080"/>
    <a:srgbClr val="869406"/>
    <a:srgbClr val="666699"/>
    <a:srgbClr val="6699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647" autoAdjust="0"/>
    <p:restoredTop sz="88978" autoAdjust="0"/>
  </p:normalViewPr>
  <p:slideViewPr>
    <p:cSldViewPr snapToObjects="1">
      <p:cViewPr>
        <p:scale>
          <a:sx n="100" d="100"/>
          <a:sy n="100" d="100"/>
        </p:scale>
        <p:origin x="-1848" y="-258"/>
      </p:cViewPr>
      <p:guideLst>
        <p:guide orient="horz" pos="2160"/>
        <p:guide pos="2880"/>
      </p:guideLst>
    </p:cSldViewPr>
  </p:slideViewPr>
  <p:outlineViewPr>
    <p:cViewPr>
      <p:scale>
        <a:sx n="66" d="100"/>
        <a:sy n="66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7" d="100"/>
          <a:sy n="87" d="100"/>
        </p:scale>
        <p:origin x="-1914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33A795F-0927-40EA-B2E5-5B5E8C5FFE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32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888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3513" y="0"/>
            <a:ext cx="3036887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688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3513" y="8831263"/>
            <a:ext cx="3036887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6" tIns="46579" rIns="93156" bIns="4657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3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773F02AD-D407-4EF8-83A9-BEF6C436FF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231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027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027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027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0275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F239345F-79F8-4A99-8BAF-58C159F89409}" type="slidenum">
              <a:rPr lang="he-IL" sz="1300" smtClean="0">
                <a:solidFill>
                  <a:srgbClr val="000000"/>
                </a:solidFill>
                <a:latin typeface="Times New Roman" pitchFamily="18" charset="0"/>
                <a:ea typeface="ＭＳ Ｐゴシック" charset="-128"/>
              </a:rPr>
              <a:pPr/>
              <a:t>1</a:t>
            </a:fld>
            <a:endParaRPr lang="en-US" sz="1300" smtClean="0">
              <a:solidFill>
                <a:srgbClr val="000000"/>
              </a:solidFill>
              <a:latin typeface="Times New Roman" pitchFamily="18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2688" y="700088"/>
            <a:ext cx="4643437" cy="3484562"/>
          </a:xfrm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4838"/>
            <a:ext cx="5141913" cy="4057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2368" tIns="41185" rIns="82368" bIns="41185" anchor="ctr"/>
          <a:lstStyle/>
          <a:p>
            <a:pPr defTabSz="465138"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Windows media player bitmaps  (skins) – heap overflow,  Feb. 2006</a:t>
            </a:r>
          </a:p>
          <a:p>
            <a:r>
              <a:rPr lang="en-US" smtClean="0"/>
              <a:t>setjmp – used for exception handling (jump to global error handling code in case of error)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Difficult to make this exploit work.   A reliable method called “heap spraying” is described at the end of the presentation.</a:t>
            </a:r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B94A662-4BAC-414D-98D2-8C173AB95DEE}" type="slidenum">
              <a:rPr lang="en-US" sz="1300" smtClean="0">
                <a:latin typeface="Times New Roman" pitchFamily="18" charset="0"/>
              </a:rPr>
              <a:pPr/>
              <a:t>14</a:t>
            </a:fld>
            <a:endParaRPr lang="en-US" sz="13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OptIn:    Windows processes are protected.    Other apps must OptIn for protection using  sysdm.cpl  program.</a:t>
            </a:r>
          </a:p>
          <a:p>
            <a:r>
              <a:rPr lang="en-US" smtClean="0"/>
              <a:t>/NXCOMPAT:   tells linker that app is compatible with DEP.  :NO indicates don’t use DEP.</a:t>
            </a:r>
          </a:p>
          <a:p>
            <a:r>
              <a:rPr lang="en-US" smtClean="0"/>
              <a:t>DEP:   data execute prevention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NX wasted effort?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Combination of  NX and ASLR is effective.</a:t>
            </a:r>
          </a:p>
          <a:p>
            <a:r>
              <a:rPr lang="en-US" smtClean="0"/>
              <a:t>/DynamicBase:   Visual Studio flag to indicate that application works with ASLR.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Bion Blazakis [Blakchat 2010]</a:t>
            </a:r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ADEC0A2-06C0-47AE-B8A0-F021B0DFA383}" type="slidenum">
              <a:rPr lang="en-US" sz="1300" smtClean="0">
                <a:latin typeface="Times New Roman" pitchFamily="18" charset="0"/>
              </a:rPr>
              <a:pPr/>
              <a:t>25</a:t>
            </a:fld>
            <a:endParaRPr lang="en-US" sz="13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4275" y="696913"/>
            <a:ext cx="4645025" cy="3484562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ProPolice:   replicates pointers in arguments to bottom of local vars area.</a:t>
            </a:r>
          </a:p>
          <a:p>
            <a:r>
              <a:rPr lang="en-US" smtClean="0"/>
              <a:t>/GS:   Arguments, return address, </a:t>
            </a:r>
            <a:r>
              <a:rPr lang="en-US" b="1" smtClean="0"/>
              <a:t>cookie</a:t>
            </a:r>
            <a:r>
              <a:rPr lang="en-US" smtClean="0"/>
              <a:t>, arrays, local variables, copies of some pointer arguments, alloca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/>
              <a:t>SafeSEH:   Safe Exception Handlers</a:t>
            </a:r>
          </a:p>
        </p:txBody>
      </p:sp>
      <p:sp>
        <p:nvSpPr>
          <p:cNvPr id="634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931863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9318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B8BB2B8-F190-4424-8BDB-FA90F4CF3C1F}" type="slidenum">
              <a:rPr lang="en-US" sz="1300" smtClean="0">
                <a:latin typeface="Times New Roman" pitchFamily="18" charset="0"/>
              </a:rPr>
              <a:pPr/>
              <a:t>31</a:t>
            </a:fld>
            <a:endParaRPr lang="en-US" sz="13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772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196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7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488184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5540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62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371600"/>
            <a:ext cx="3810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419600" y="1371600"/>
            <a:ext cx="3810000" cy="50292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7017609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white">
          <a:xfrm rot="10800000">
            <a:off x="0" y="4581525"/>
            <a:ext cx="9144000" cy="2276475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5000"/>
              </a:lnSpc>
            </a:pPr>
            <a:endParaRPr lang="en-US" sz="2800">
              <a:solidFill>
                <a:srgbClr val="A42700"/>
              </a:solidFill>
              <a:latin typeface="Arial" pitchFamily="34" charset="0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 userDrawn="1"/>
        </p:nvSpPr>
        <p:spPr bwMode="white">
          <a:xfrm>
            <a:off x="0" y="6553200"/>
            <a:ext cx="86518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8AFB90E1-A40E-45A8-840E-FE4FFB411F3C}" type="slidenum">
              <a:rPr lang="he-IL" sz="1400" smtClean="0">
                <a:solidFill>
                  <a:srgbClr val="4D4D4D"/>
                </a:solidFill>
                <a:latin typeface="Arial" pitchFamily="34" charset="0"/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400" smtClean="0">
              <a:solidFill>
                <a:srgbClr val="4D4D4D"/>
              </a:solidFill>
              <a:latin typeface="Arial" pitchFamily="34" charset="0"/>
              <a:cs typeface="+mn-cs"/>
            </a:endParaRPr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white">
          <a:xfrm>
            <a:off x="0" y="0"/>
            <a:ext cx="9144000" cy="2133600"/>
          </a:xfrm>
          <a:prstGeom prst="rect">
            <a:avLst/>
          </a:prstGeom>
          <a:gradFill rotWithShape="1">
            <a:gsLst>
              <a:gs pos="0">
                <a:srgbClr val="C0C0C0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85000"/>
              </a:lnSpc>
            </a:pPr>
            <a:endParaRPr lang="en-US" sz="2800">
              <a:solidFill>
                <a:srgbClr val="A42700"/>
              </a:solidFill>
              <a:latin typeface="Arial" pitchFamily="34" charset="0"/>
            </a:endParaRPr>
          </a:p>
        </p:txBody>
      </p:sp>
      <p:sp>
        <p:nvSpPr>
          <p:cNvPr id="9758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noFill/>
        </p:spPr>
        <p:txBody>
          <a:bodyPr/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758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677410883"/>
      </p:ext>
    </p:extLst>
  </p:cSld>
  <p:clrMapOvr>
    <a:masterClrMapping/>
  </p:clrMapOvr>
  <p:transition spd="slow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83354"/>
      </p:ext>
    </p:extLst>
  </p:cSld>
  <p:clrMapOvr>
    <a:masterClrMapping/>
  </p:clrMapOvr>
  <p:transition spd="slow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8849260"/>
      </p:ext>
    </p:extLst>
  </p:cSld>
  <p:clrMapOvr>
    <a:masterClrMapping/>
  </p:clrMapOvr>
  <p:transition spd="slow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3053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069908"/>
      </p:ext>
    </p:extLst>
  </p:cSld>
  <p:clrMapOvr>
    <a:masterClrMapping/>
  </p:clrMapOvr>
  <p:transition spd="slow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67708"/>
      </p:ext>
    </p:extLst>
  </p:cSld>
  <p:clrMapOvr>
    <a:masterClrMapping/>
  </p:clrMapOvr>
  <p:transition spd="slow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65153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815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966158"/>
      </p:ext>
    </p:extLst>
  </p:cSld>
  <p:clrMapOvr>
    <a:masterClrMapping/>
  </p:clrMapOvr>
  <p:transition spd="slow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1059679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70818069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73706"/>
      </p:ext>
    </p:extLst>
  </p:cSld>
  <p:clrMapOvr>
    <a:masterClrMapping/>
  </p:clrMapOvr>
  <p:transition spd="slow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-26988"/>
            <a:ext cx="2286000" cy="62753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-26988"/>
            <a:ext cx="6705600" cy="62753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06950"/>
      </p:ext>
    </p:extLst>
  </p:cSld>
  <p:clrMapOvr>
    <a:masterClrMapping/>
  </p:clrMapOvr>
  <p:transition spd="slow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28600" y="1219200"/>
            <a:ext cx="43053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810000"/>
            <a:ext cx="4305300" cy="2438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246049"/>
      </p:ext>
    </p:extLst>
  </p:cSld>
  <p:clrMapOvr>
    <a:masterClrMapping/>
  </p:clrMapOvr>
  <p:transition spd="slow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6988"/>
            <a:ext cx="9144000" cy="83820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219200"/>
            <a:ext cx="43053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228600" y="3810000"/>
            <a:ext cx="8763000" cy="243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38461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842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93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637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5155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91127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214603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918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76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65"/>
          <p:cNvSpPr>
            <a:spLocks noChangeArrowheads="1"/>
          </p:cNvSpPr>
          <p:nvPr userDrawn="1"/>
        </p:nvSpPr>
        <p:spPr bwMode="auto">
          <a:xfrm>
            <a:off x="457200" y="1219200"/>
            <a:ext cx="247650" cy="2743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66"/>
          <p:cNvSpPr>
            <a:spLocks noChangeArrowheads="1"/>
          </p:cNvSpPr>
          <p:nvPr userDrawn="1"/>
        </p:nvSpPr>
        <p:spPr bwMode="auto">
          <a:xfrm rot="-5400000">
            <a:off x="1552575" y="152400"/>
            <a:ext cx="247650" cy="27432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5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67"/>
          <p:cNvSpPr>
            <a:spLocks noChangeArrowheads="1"/>
          </p:cNvSpPr>
          <p:nvPr userDrawn="1"/>
        </p:nvSpPr>
        <p:spPr bwMode="white">
          <a:xfrm>
            <a:off x="0" y="6497638"/>
            <a:ext cx="9144000" cy="366712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B2B2B2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 anchor="ctr">
            <a:spAutoFit/>
          </a:bodyPr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2D5DAD"/>
              </a:solidFill>
              <a:latin typeface="Arial" pitchFamily="34" charset="0"/>
            </a:endParaRP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0" y="-26988"/>
            <a:ext cx="9144000" cy="838201"/>
          </a:xfrm>
          <a:prstGeom prst="rect">
            <a:avLst/>
          </a:prstGeom>
          <a:solidFill>
            <a:srgbClr val="EAEAE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19200"/>
            <a:ext cx="87630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Text Box 55"/>
          <p:cNvSpPr txBox="1">
            <a:spLocks noChangeArrowheads="1"/>
          </p:cNvSpPr>
          <p:nvPr userDrawn="1"/>
        </p:nvSpPr>
        <p:spPr bwMode="white">
          <a:xfrm>
            <a:off x="0" y="6610350"/>
            <a:ext cx="865188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>
            <a:lvl1pPr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1pPr>
            <a:lvl2pPr marL="742950" indent="-28575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2pPr>
            <a:lvl3pPr marL="11430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3pPr>
            <a:lvl4pPr marL="16002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4pPr>
            <a:lvl5pPr marL="2057400" indent="-228600" defTabSz="457200"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chemeClr val="tx1"/>
                </a:solidFill>
                <a:latin typeface="Tahoma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726815D0-5B7C-4739-82ED-3965D13E8092}" type="slidenum">
              <a:rPr lang="he-IL" sz="1200" smtClean="0">
                <a:solidFill>
                  <a:srgbClr val="4D4D4D"/>
                </a:solidFill>
                <a:latin typeface="Arial" pitchFamily="34" charset="0"/>
                <a:cs typeface="+mn-cs"/>
              </a:rPr>
              <a:pPr eaLnBrk="1" hangingPunct="1">
                <a:spcBef>
                  <a:spcPct val="50000"/>
                </a:spcBef>
                <a:defRPr/>
              </a:pPr>
              <a:t>‹#›</a:t>
            </a:fld>
            <a:endParaRPr lang="en-US" sz="1200" smtClean="0">
              <a:solidFill>
                <a:srgbClr val="4D4D4D"/>
              </a:solidFill>
              <a:latin typeface="Arial" pitchFamily="34" charset="0"/>
              <a:cs typeface="+mn-cs"/>
            </a:endParaRPr>
          </a:p>
        </p:txBody>
      </p:sp>
      <p:sp>
        <p:nvSpPr>
          <p:cNvPr id="2054" name="Rectangle 68"/>
          <p:cNvSpPr>
            <a:spLocks noChangeArrowheads="1"/>
          </p:cNvSpPr>
          <p:nvPr userDrawn="1"/>
        </p:nvSpPr>
        <p:spPr bwMode="white">
          <a:xfrm rot="10800000">
            <a:off x="0" y="765175"/>
            <a:ext cx="9150350" cy="36671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rgbClr val="EAEAEA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10800000" lIns="90000" tIns="46800" rIns="90000" bIns="46800" anchor="ctr">
            <a:spAutoFit/>
          </a:bodyPr>
          <a:lstStyle/>
          <a:p>
            <a:pPr algn="ctr" defTabSz="4572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US" sz="1800">
              <a:solidFill>
                <a:srgbClr val="2D5DAD"/>
              </a:solidFill>
              <a:latin typeface="Arial" pitchFamily="34" charset="0"/>
            </a:endParaRPr>
          </a:p>
        </p:txBody>
      </p:sp>
      <p:pic>
        <p:nvPicPr>
          <p:cNvPr id="2055" name="Picture 8" descr="logo_tau.gif"/>
          <p:cNvPicPr>
            <a:picLocks noChangeAspect="1"/>
          </p:cNvPicPr>
          <p:nvPr userDrawn="1"/>
        </p:nvPicPr>
        <p:blipFill>
          <a:blip r:embed="rId1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98" r="31374" b="20425"/>
          <a:stretch>
            <a:fillRect/>
          </a:stretch>
        </p:blipFill>
        <p:spPr bwMode="auto">
          <a:xfrm>
            <a:off x="8715375" y="6376988"/>
            <a:ext cx="428625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3" r:id="rId2"/>
    <p:sldLayoutId id="2147483694" r:id="rId3"/>
    <p:sldLayoutId id="2147483695" r:id="rId4"/>
    <p:sldLayoutId id="2147483696" r:id="rId5"/>
    <p:sldLayoutId id="2147483697" r:id="rId6"/>
    <p:sldLayoutId id="2147483698" r:id="rId7"/>
    <p:sldLayoutId id="2147483699" r:id="rId8"/>
    <p:sldLayoutId id="2147483700" r:id="rId9"/>
    <p:sldLayoutId id="2147483701" r:id="rId10"/>
    <p:sldLayoutId id="2147483702" r:id="rId11"/>
    <p:sldLayoutId id="2147483703" r:id="rId12"/>
    <p:sldLayoutId id="2147483704" r:id="rId13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>
          <a:solidFill>
            <a:srgbClr val="A427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0000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00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00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133600"/>
            <a:ext cx="8610600" cy="22923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EAEAEA"/>
                </a:solidFill>
              </a14:hiddenFill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en-US" sz="3600" smtClean="0"/>
              <a:t>Information Security – Theory vs. Reality</a:t>
            </a:r>
            <a:br>
              <a:rPr lang="en-US" sz="360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z="2800" smtClean="0"/>
              <a:t> 0368-4474-01, Winter 2011</a:t>
            </a:r>
            <a:br>
              <a:rPr lang="en-US" sz="2800" smtClean="0"/>
            </a:br>
            <a:r>
              <a:rPr lang="en-US" sz="3200" smtClean="0"/>
              <a:t/>
            </a:r>
            <a:br>
              <a:rPr lang="en-US" sz="3200" smtClean="0"/>
            </a:br>
            <a:r>
              <a:rPr lang="en-US" sz="3200" b="1" smtClean="0"/>
              <a:t>Lecture 8: Control hijacking attacks</a:t>
            </a:r>
            <a:endParaRPr lang="he-IL" sz="3600" b="1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1400175"/>
          </a:xfrm>
        </p:spPr>
        <p:txBody>
          <a:bodyPr lIns="90000" tIns="46800" rIns="90000" bIns="46800">
            <a:spAutoFit/>
          </a:bodyPr>
          <a:lstStyle/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800" dirty="0" err="1" smtClean="0">
                <a:latin typeface="+mj-lt"/>
              </a:rPr>
              <a:t>Eran</a:t>
            </a:r>
            <a:r>
              <a:rPr lang="en-GB" sz="2800" dirty="0" smtClean="0">
                <a:latin typeface="+mj-lt"/>
              </a:rPr>
              <a:t> </a:t>
            </a:r>
            <a:r>
              <a:rPr lang="en-GB" sz="2800" dirty="0" err="1" smtClean="0">
                <a:latin typeface="+mj-lt"/>
              </a:rPr>
              <a:t>Tromer</a:t>
            </a:r>
            <a:r>
              <a:rPr lang="en-GB" sz="2800" dirty="0" smtClean="0">
                <a:latin typeface="+mj-lt"/>
              </a:rPr>
              <a:t/>
            </a:r>
            <a:br>
              <a:rPr lang="en-GB" sz="2800" dirty="0" smtClean="0">
                <a:latin typeface="+mj-lt"/>
              </a:rPr>
            </a:br>
            <a:endParaRPr lang="en-GB" sz="2800" dirty="0" smtClean="0">
              <a:latin typeface="+mj-lt"/>
            </a:endParaRPr>
          </a:p>
          <a:p>
            <a:pPr defTabSz="457200"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400" dirty="0" smtClean="0">
                <a:latin typeface="+mj-lt"/>
              </a:rPr>
              <a:t>Slides credit: </a:t>
            </a:r>
            <a:r>
              <a:rPr lang="en-GB" sz="2400" dirty="0" smtClean="0">
                <a:latin typeface="+mj-lt"/>
              </a:rPr>
              <a:t>Dan </a:t>
            </a:r>
            <a:r>
              <a:rPr lang="en-GB" sz="2400" dirty="0" err="1" smtClean="0">
                <a:latin typeface="+mj-lt"/>
              </a:rPr>
              <a:t>Boneh</a:t>
            </a:r>
            <a:r>
              <a:rPr lang="en-GB" sz="2400" dirty="0" smtClean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Stanford </a:t>
            </a:r>
            <a:r>
              <a:rPr lang="en-US" sz="2400" dirty="0" smtClean="0">
                <a:latin typeface="+mj-lt"/>
              </a:rPr>
              <a:t>course CS155</a:t>
            </a:r>
            <a:endParaRPr lang="en-GB" sz="2400" dirty="0" smtClean="0">
              <a:latin typeface="+mj-lt"/>
            </a:endParaRPr>
          </a:p>
        </p:txBody>
      </p:sp>
      <p:sp>
        <p:nvSpPr>
          <p:cNvPr id="4100" name="Rectangle 11"/>
          <p:cNvSpPr>
            <a:spLocks noChangeArrowheads="1"/>
          </p:cNvSpPr>
          <p:nvPr/>
        </p:nvSpPr>
        <p:spPr bwMode="white">
          <a:xfrm>
            <a:off x="0" y="6524625"/>
            <a:ext cx="250825" cy="333375"/>
          </a:xfrm>
          <a:prstGeom prst="rect">
            <a:avLst/>
          </a:prstGeom>
          <a:solidFill>
            <a:srgbClr val="C0C0C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wrap="none" anchor="ctr"/>
          <a:lstStyle/>
          <a:p>
            <a:pPr algn="ctr">
              <a:lnSpc>
                <a:spcPct val="85000"/>
              </a:lnSpc>
            </a:pPr>
            <a:endParaRPr lang="en-US" sz="2800">
              <a:solidFill>
                <a:srgbClr val="A42700"/>
              </a:solidFill>
              <a:latin typeface="Arial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34925" y="6586538"/>
            <a:ext cx="9109075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4572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>
              <a:lnSpc>
                <a:spcPct val="102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en-US" sz="1800">
              <a:solidFill>
                <a:srgbClr val="FFFFFF"/>
              </a:solidFill>
              <a:latin typeface="Myriad Web"/>
              <a:ea typeface="ＭＳ Ｐゴシック" charset="-128"/>
            </a:endParaRPr>
          </a:p>
        </p:txBody>
      </p:sp>
      <p:pic>
        <p:nvPicPr>
          <p:cNvPr id="4102" name="Picture 8" descr="logo_tau.gif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285750"/>
            <a:ext cx="2571750" cy="157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Many unsafe C lib functions</a:t>
            </a:r>
          </a:p>
        </p:txBody>
      </p:sp>
      <p:sp>
        <p:nvSpPr>
          <p:cNvPr id="122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5105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strcpy</a:t>
            </a:r>
            <a:r>
              <a:rPr lang="en-US" sz="2400" smtClean="0"/>
              <a:t> (char *dest,  const char *src)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strcat</a:t>
            </a:r>
            <a:r>
              <a:rPr lang="en-US" sz="2400" smtClean="0"/>
              <a:t> (char *dest, const char *src)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gets</a:t>
            </a:r>
            <a:r>
              <a:rPr lang="en-US" sz="2400" smtClean="0"/>
              <a:t> (char *s)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  <a:r>
              <a:rPr lang="en-US" sz="2400" smtClean="0">
                <a:solidFill>
                  <a:schemeClr val="bg2"/>
                </a:solidFill>
              </a:rPr>
              <a:t>scanf</a:t>
            </a:r>
            <a:r>
              <a:rPr lang="en-US" sz="2400" smtClean="0"/>
              <a:t> ( const char *format, … )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spcBef>
                <a:spcPct val="150000"/>
              </a:spcBef>
            </a:pPr>
            <a:r>
              <a:rPr lang="en-US" sz="2000" smtClean="0"/>
              <a:t>“Safe” versions  </a:t>
            </a:r>
            <a:r>
              <a:rPr lang="en-US" sz="2000" smtClean="0">
                <a:solidFill>
                  <a:schemeClr val="bg2"/>
                </a:solidFill>
              </a:rPr>
              <a:t>strncpy</a:t>
            </a:r>
            <a:r>
              <a:rPr lang="en-US" sz="2000" smtClean="0">
                <a:solidFill>
                  <a:srgbClr val="6699FF"/>
                </a:solidFill>
              </a:rPr>
              <a:t>(), </a:t>
            </a:r>
            <a:r>
              <a:rPr lang="en-US" sz="2000" smtClean="0">
                <a:solidFill>
                  <a:schemeClr val="bg2"/>
                </a:solidFill>
              </a:rPr>
              <a:t>strncat</a:t>
            </a:r>
            <a:r>
              <a:rPr lang="en-US" sz="2000" smtClean="0">
                <a:solidFill>
                  <a:srgbClr val="6699FF"/>
                </a:solidFill>
              </a:rPr>
              <a:t>()</a:t>
            </a:r>
            <a:r>
              <a:rPr lang="en-US" sz="2000" smtClean="0"/>
              <a:t>  are misleading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strncpy</a:t>
            </a:r>
            <a:r>
              <a:rPr lang="en-US" smtClean="0"/>
              <a:t>()   may leave buffer unterminated.</a:t>
            </a:r>
          </a:p>
          <a:p>
            <a:pPr lvl="1"/>
            <a:r>
              <a:rPr lang="en-US" smtClean="0">
                <a:solidFill>
                  <a:schemeClr val="bg2"/>
                </a:solidFill>
              </a:rPr>
              <a:t>strncpy</a:t>
            </a:r>
            <a:r>
              <a:rPr lang="en-US" smtClean="0"/>
              <a:t>(), </a:t>
            </a:r>
            <a:r>
              <a:rPr lang="en-US" smtClean="0">
                <a:solidFill>
                  <a:schemeClr val="bg2"/>
                </a:solidFill>
              </a:rPr>
              <a:t>strncat</a:t>
            </a:r>
            <a:r>
              <a:rPr lang="en-US" smtClean="0"/>
              <a:t>()    encourage off by 1 bugs.</a:t>
            </a:r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295400" y="33528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Exploiting buffer overflows</a:t>
            </a:r>
          </a:p>
        </p:txBody>
      </p:sp>
      <p:sp>
        <p:nvSpPr>
          <p:cNvPr id="133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915400" cy="5257800"/>
          </a:xfrm>
        </p:spPr>
        <p:txBody>
          <a:bodyPr/>
          <a:lstStyle/>
          <a:p>
            <a:r>
              <a:rPr lang="en-US" sz="2400" dirty="0" smtClean="0"/>
              <a:t>Suppose web server calls  </a:t>
            </a:r>
            <a:r>
              <a:rPr lang="en-US" sz="2400" dirty="0" err="1" smtClean="0">
                <a:solidFill>
                  <a:schemeClr val="bg2"/>
                </a:solidFill>
              </a:rPr>
              <a:t>func</a:t>
            </a:r>
            <a:r>
              <a:rPr lang="en-US" sz="2400" dirty="0" smtClean="0">
                <a:solidFill>
                  <a:schemeClr val="bg2"/>
                </a:solidFill>
              </a:rPr>
              <a:t>()</a:t>
            </a:r>
            <a:r>
              <a:rPr lang="en-US" sz="2400" dirty="0" smtClean="0"/>
              <a:t>  with </a:t>
            </a:r>
            <a:r>
              <a:rPr lang="en-US" sz="2400" u="sng" dirty="0" smtClean="0"/>
              <a:t>given URL</a:t>
            </a:r>
            <a:r>
              <a:rPr lang="en-US" sz="2400" dirty="0" smtClean="0"/>
              <a:t>.</a:t>
            </a:r>
          </a:p>
          <a:p>
            <a:pPr lvl="1"/>
            <a:r>
              <a:rPr lang="en-US" dirty="0" smtClean="0"/>
              <a:t>Attacker sends a 200 byte URL.  Gets shell on web server</a:t>
            </a:r>
          </a:p>
          <a:p>
            <a:pPr>
              <a:spcBef>
                <a:spcPct val="100000"/>
              </a:spcBef>
            </a:pPr>
            <a:r>
              <a:rPr lang="en-US" sz="2400" dirty="0" smtClean="0"/>
              <a:t>Some complications:</a:t>
            </a:r>
          </a:p>
          <a:p>
            <a:pPr lvl="1"/>
            <a:r>
              <a:rPr lang="en-US" dirty="0" smtClean="0"/>
              <a:t>Program   P  should not contain the ‘\0’  character.</a:t>
            </a:r>
          </a:p>
          <a:p>
            <a:pPr lvl="1"/>
            <a:r>
              <a:rPr lang="en-US" dirty="0" smtClean="0"/>
              <a:t>Overflow should not crash program before  </a:t>
            </a:r>
            <a:r>
              <a:rPr lang="en-US" dirty="0" err="1" smtClean="0"/>
              <a:t>func</a:t>
            </a:r>
            <a:r>
              <a:rPr lang="en-US" dirty="0" smtClean="0"/>
              <a:t>()  exists.</a:t>
            </a:r>
          </a:p>
          <a:p>
            <a:pPr>
              <a:spcBef>
                <a:spcPct val="100000"/>
              </a:spcBef>
            </a:pPr>
            <a:r>
              <a:rPr lang="en-US" sz="2400" dirty="0" smtClean="0"/>
              <a:t>Sample </a:t>
            </a:r>
            <a:r>
              <a:rPr lang="en-US" sz="2400" u="sng" dirty="0" smtClean="0"/>
              <a:t>remote</a:t>
            </a:r>
            <a:r>
              <a:rPr lang="en-US" sz="2400" dirty="0" smtClean="0"/>
              <a:t> buffer overflows of this type:</a:t>
            </a:r>
          </a:p>
          <a:p>
            <a:pPr lvl="1">
              <a:lnSpc>
                <a:spcPct val="110000"/>
              </a:lnSpc>
            </a:pPr>
            <a:r>
              <a:rPr lang="en-US" sz="1800" dirty="0" smtClean="0"/>
              <a:t>(2005)</a:t>
            </a:r>
            <a:r>
              <a:rPr lang="en-US" sz="2000" dirty="0" smtClean="0"/>
              <a:t>  Overflow in MIME type field in MS Outlook.</a:t>
            </a:r>
          </a:p>
          <a:p>
            <a:pPr lvl="1">
              <a:lnSpc>
                <a:spcPct val="130000"/>
              </a:lnSpc>
            </a:pPr>
            <a:r>
              <a:rPr lang="en-US" sz="1800" dirty="0" smtClean="0"/>
              <a:t>(2005)</a:t>
            </a:r>
            <a:r>
              <a:rPr lang="en-US" sz="2000" dirty="0" smtClean="0"/>
              <a:t>  Overflow in Symantec Virus Detection</a:t>
            </a:r>
          </a:p>
          <a:p>
            <a:pPr lvl="2">
              <a:lnSpc>
                <a:spcPct val="120000"/>
              </a:lnSpc>
              <a:buFont typeface="Wingdings" pitchFamily="2" charset="2"/>
              <a:buNone/>
            </a:pPr>
            <a:r>
              <a:rPr lang="en-US" dirty="0" smtClean="0">
                <a:latin typeface="Arial" pitchFamily="34" charset="0"/>
              </a:rPr>
              <a:t>	Set test = </a:t>
            </a:r>
            <a:r>
              <a:rPr lang="en-US" dirty="0" err="1" smtClean="0">
                <a:latin typeface="Arial" pitchFamily="34" charset="0"/>
              </a:rPr>
              <a:t>CreateObject</a:t>
            </a:r>
            <a:r>
              <a:rPr lang="en-US" dirty="0" smtClean="0">
                <a:latin typeface="Arial" pitchFamily="34" charset="0"/>
              </a:rPr>
              <a:t>("Symantec.SymVAFileQuery.1") </a:t>
            </a:r>
            <a:r>
              <a:rPr lang="en-US" dirty="0" err="1" smtClean="0">
                <a:latin typeface="Arial" pitchFamily="34" charset="0"/>
              </a:rPr>
              <a:t>test.GetPrivateProfileString</a:t>
            </a:r>
            <a:r>
              <a:rPr lang="en-US" dirty="0" smtClean="0">
                <a:latin typeface="Arial" pitchFamily="34" charset="0"/>
              </a:rPr>
              <a:t>  "file",  [long string]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229600" cy="914400"/>
          </a:xfrm>
        </p:spPr>
        <p:txBody>
          <a:bodyPr/>
          <a:lstStyle/>
          <a:p>
            <a:r>
              <a:rPr lang="en-US" sz="4400" smtClean="0"/>
              <a:t>Control hijacking opportunities</a:t>
            </a:r>
          </a:p>
        </p:txBody>
      </p:sp>
      <p:sp>
        <p:nvSpPr>
          <p:cNvPr id="143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4953000"/>
          </a:xfrm>
        </p:spPr>
        <p:txBody>
          <a:bodyPr/>
          <a:lstStyle/>
          <a:p>
            <a:pPr>
              <a:tabLst>
                <a:tab pos="1250950" algn="l"/>
              </a:tabLst>
            </a:pPr>
            <a:r>
              <a:rPr lang="en-US" sz="2400" smtClean="0"/>
              <a:t>Stack smashing attack: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smtClean="0"/>
              <a:t>Override return address in stack activation record by overflowing a local buffer variable.</a:t>
            </a:r>
          </a:p>
          <a:p>
            <a:pPr>
              <a:tabLst>
                <a:tab pos="1250950" algn="l"/>
              </a:tabLst>
            </a:pPr>
            <a:endParaRPr lang="en-US" smtClean="0"/>
          </a:p>
          <a:p>
            <a:pPr>
              <a:tabLst>
                <a:tab pos="1250950" algn="l"/>
              </a:tabLst>
            </a:pPr>
            <a:r>
              <a:rPr lang="en-US" sz="2400" smtClean="0"/>
              <a:t>Function pointers:    </a:t>
            </a:r>
            <a:r>
              <a:rPr lang="en-US" sz="2000" smtClean="0"/>
              <a:t>(e.g.  PHP 4.0.2,   MS MediaPlayer Bitmaps)</a:t>
            </a:r>
          </a:p>
          <a:p>
            <a:pPr>
              <a:tabLst>
                <a:tab pos="1250950" algn="l"/>
              </a:tabLst>
            </a:pPr>
            <a:endParaRPr lang="en-US" sz="2400" smtClean="0"/>
          </a:p>
          <a:p>
            <a:pPr marL="744538" lvl="1" indent="-287338">
              <a:spcBef>
                <a:spcPct val="130000"/>
              </a:spcBef>
              <a:tabLst>
                <a:tab pos="1250950" algn="l"/>
              </a:tabLst>
            </a:pPr>
            <a:r>
              <a:rPr lang="en-US" smtClean="0"/>
              <a:t>Overflowing  buf  will override function pointer.</a:t>
            </a:r>
          </a:p>
          <a:p>
            <a:pPr>
              <a:spcBef>
                <a:spcPct val="130000"/>
              </a:spcBef>
              <a:tabLst>
                <a:tab pos="1250950" algn="l"/>
              </a:tabLst>
            </a:pPr>
            <a:r>
              <a:rPr lang="en-US" sz="2400" smtClean="0"/>
              <a:t>Longjmp buffers:  </a:t>
            </a:r>
            <a:r>
              <a:rPr lang="en-US" sz="2000" smtClean="0">
                <a:solidFill>
                  <a:schemeClr val="bg2"/>
                </a:solidFill>
              </a:rPr>
              <a:t>longjmp(pos)         </a:t>
            </a:r>
            <a:r>
              <a:rPr lang="en-US" sz="2000" smtClean="0"/>
              <a:t>(e.g. Perl 5.003)</a:t>
            </a:r>
          </a:p>
          <a:p>
            <a:pPr marL="744538" lvl="1" indent="-287338">
              <a:tabLst>
                <a:tab pos="1250950" algn="l"/>
              </a:tabLst>
            </a:pPr>
            <a:r>
              <a:rPr lang="en-US" smtClean="0"/>
              <a:t>Overflowing buf next to pos overrides value of pos</a:t>
            </a:r>
            <a:r>
              <a:rPr lang="en-US" sz="1800" smtClean="0"/>
              <a:t>.</a:t>
            </a:r>
            <a:endParaRPr lang="en-US" smtClean="0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1295400" y="3810000"/>
            <a:ext cx="5634038" cy="749300"/>
            <a:chOff x="816" y="2400"/>
            <a:chExt cx="3549" cy="472"/>
          </a:xfrm>
        </p:grpSpPr>
        <p:sp>
          <p:nvSpPr>
            <p:cNvPr id="14341" name="Line 5"/>
            <p:cNvSpPr>
              <a:spLocks noChangeShapeType="1"/>
            </p:cNvSpPr>
            <p:nvPr/>
          </p:nvSpPr>
          <p:spPr bwMode="auto">
            <a:xfrm>
              <a:off x="3393" y="2540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2" name="Line 6"/>
            <p:cNvSpPr>
              <a:spLocks noChangeShapeType="1"/>
            </p:cNvSpPr>
            <p:nvPr/>
          </p:nvSpPr>
          <p:spPr bwMode="auto">
            <a:xfrm>
              <a:off x="3393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3" name="Line 7"/>
            <p:cNvSpPr>
              <a:spLocks noChangeShapeType="1"/>
            </p:cNvSpPr>
            <p:nvPr/>
          </p:nvSpPr>
          <p:spPr bwMode="auto">
            <a:xfrm>
              <a:off x="816" y="2543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4" name="Line 8"/>
            <p:cNvSpPr>
              <a:spLocks noChangeShapeType="1"/>
            </p:cNvSpPr>
            <p:nvPr/>
          </p:nvSpPr>
          <p:spPr bwMode="auto">
            <a:xfrm>
              <a:off x="816" y="277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5" name="Text Box 9"/>
            <p:cNvSpPr txBox="1">
              <a:spLocks noChangeArrowheads="1"/>
            </p:cNvSpPr>
            <p:nvPr/>
          </p:nvSpPr>
          <p:spPr bwMode="auto">
            <a:xfrm>
              <a:off x="3920" y="2400"/>
              <a:ext cx="445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Heap</a:t>
              </a:r>
              <a:br>
                <a:rPr lang="en-US" sz="1800"/>
              </a:br>
              <a:r>
                <a:rPr lang="en-US" sz="1800"/>
                <a:t>or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4346" name="Rectangle 10"/>
            <p:cNvSpPr>
              <a:spLocks noChangeArrowheads="1"/>
            </p:cNvSpPr>
            <p:nvPr/>
          </p:nvSpPr>
          <p:spPr bwMode="auto">
            <a:xfrm>
              <a:off x="1343" y="2543"/>
              <a:ext cx="1714" cy="234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/>
                <a:t>             buf[128]</a:t>
              </a:r>
            </a:p>
          </p:txBody>
        </p:sp>
        <p:sp>
          <p:nvSpPr>
            <p:cNvPr id="14347" name="Rectangle 11"/>
            <p:cNvSpPr>
              <a:spLocks noChangeArrowheads="1"/>
            </p:cNvSpPr>
            <p:nvPr/>
          </p:nvSpPr>
          <p:spPr bwMode="auto">
            <a:xfrm>
              <a:off x="3057" y="2540"/>
              <a:ext cx="543" cy="237"/>
            </a:xfrm>
            <a:prstGeom prst="rect">
              <a:avLst/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FuncPtr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Heap-based control hijacking</a:t>
            </a:r>
          </a:p>
        </p:txBody>
      </p:sp>
      <p:sp>
        <p:nvSpPr>
          <p:cNvPr id="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447800"/>
            <a:ext cx="8229600" cy="4114800"/>
          </a:xfrm>
        </p:spPr>
        <p:txBody>
          <a:bodyPr/>
          <a:lstStyle/>
          <a:p>
            <a:r>
              <a:rPr lang="en-US" sz="2400" smtClean="0"/>
              <a:t>Compiler generated function pointers   (e.g.  C++ code)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Suppose   vtable   is on the heap next to a string object:</a:t>
            </a:r>
          </a:p>
        </p:txBody>
      </p:sp>
      <p:sp>
        <p:nvSpPr>
          <p:cNvPr id="5" name="Rectangle 4"/>
          <p:cNvSpPr/>
          <p:nvPr/>
        </p:nvSpPr>
        <p:spPr>
          <a:xfrm>
            <a:off x="1620838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38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38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38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5368" name="TextBox 8"/>
          <p:cNvSpPr txBox="1">
            <a:spLocks noChangeArrowheads="1"/>
          </p:cNvSpPr>
          <p:nvPr/>
        </p:nvSpPr>
        <p:spPr bwMode="auto">
          <a:xfrm>
            <a:off x="1295400" y="3886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Object  T</a:t>
            </a:r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38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38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38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38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5373" name="TextBox 16"/>
          <p:cNvSpPr txBox="1">
            <a:spLocks noChangeArrowheads="1"/>
          </p:cNvSpPr>
          <p:nvPr/>
        </p:nvSpPr>
        <p:spPr bwMode="auto">
          <a:xfrm>
            <a:off x="3856038" y="3181350"/>
            <a:ext cx="868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vtable</a:t>
            </a:r>
          </a:p>
        </p:txBody>
      </p:sp>
      <p:cxnSp>
        <p:nvCxnSpPr>
          <p:cNvPr id="19" name="Straight Arrow Connector 18"/>
          <p:cNvCxnSpPr>
            <a:stCxn id="12" idx="3"/>
            <a:endCxn id="15375" idx="1"/>
          </p:cNvCxnSpPr>
          <p:nvPr/>
        </p:nvCxnSpPr>
        <p:spPr>
          <a:xfrm flipV="1">
            <a:off x="4745038" y="2317750"/>
            <a:ext cx="990600" cy="120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5" name="TextBox 19"/>
          <p:cNvSpPr txBox="1">
            <a:spLocks noChangeArrowheads="1"/>
          </p:cNvSpPr>
          <p:nvPr/>
        </p:nvSpPr>
        <p:spPr bwMode="auto">
          <a:xfrm>
            <a:off x="5735638" y="2133600"/>
            <a:ext cx="1274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method #1</a:t>
            </a:r>
          </a:p>
        </p:txBody>
      </p:sp>
      <p:cxnSp>
        <p:nvCxnSpPr>
          <p:cNvPr id="21" name="Straight Arrow Connector 20"/>
          <p:cNvCxnSpPr>
            <a:stCxn id="13" idx="3"/>
            <a:endCxn id="15377" idx="1"/>
          </p:cNvCxnSpPr>
          <p:nvPr/>
        </p:nvCxnSpPr>
        <p:spPr>
          <a:xfrm flipV="1">
            <a:off x="4745038" y="2728913"/>
            <a:ext cx="990600" cy="14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7" name="TextBox 21"/>
          <p:cNvSpPr txBox="1">
            <a:spLocks noChangeArrowheads="1"/>
          </p:cNvSpPr>
          <p:nvPr/>
        </p:nvSpPr>
        <p:spPr bwMode="auto">
          <a:xfrm>
            <a:off x="5735638" y="2544763"/>
            <a:ext cx="1274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method #2</a:t>
            </a:r>
          </a:p>
        </p:txBody>
      </p:sp>
      <p:cxnSp>
        <p:nvCxnSpPr>
          <p:cNvPr id="23" name="Straight Arrow Connector 22"/>
          <p:cNvCxnSpPr>
            <a:endCxn id="15379" idx="1"/>
          </p:cNvCxnSpPr>
          <p:nvPr/>
        </p:nvCxnSpPr>
        <p:spPr>
          <a:xfrm>
            <a:off x="4745038" y="3030538"/>
            <a:ext cx="990600" cy="1254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79" name="TextBox 23"/>
          <p:cNvSpPr txBox="1">
            <a:spLocks noChangeArrowheads="1"/>
          </p:cNvSpPr>
          <p:nvPr/>
        </p:nvSpPr>
        <p:spPr bwMode="auto">
          <a:xfrm>
            <a:off x="5735638" y="2971800"/>
            <a:ext cx="1274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method #3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buf</a:t>
            </a:r>
            <a:r>
              <a:rPr lang="en-US" dirty="0">
                <a:solidFill>
                  <a:schemeClr val="tx1"/>
                </a:solidFill>
              </a:rPr>
              <a:t>[256]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7086600" y="5421313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7848600" y="5421313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5386" name="Group 61"/>
          <p:cNvGrpSpPr>
            <a:grpSpLocks/>
          </p:cNvGrpSpPr>
          <p:nvPr/>
        </p:nvGrpSpPr>
        <p:grpSpPr bwMode="auto">
          <a:xfrm>
            <a:off x="6629400" y="6335713"/>
            <a:ext cx="1676400" cy="446087"/>
            <a:chOff x="2971800" y="6324600"/>
            <a:chExt cx="1676400" cy="445532"/>
          </a:xfrm>
        </p:grpSpPr>
        <p:sp>
          <p:nvSpPr>
            <p:cNvPr id="72" name="Left Brace 71"/>
            <p:cNvSpPr/>
            <p:nvPr/>
          </p:nvSpPr>
          <p:spPr>
            <a:xfrm rot="16200000">
              <a:off x="3733895" y="5562505"/>
              <a:ext cx="15221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400" name="TextBox 72"/>
            <p:cNvSpPr txBox="1">
              <a:spLocks noChangeArrowheads="1"/>
            </p:cNvSpPr>
            <p:nvPr/>
          </p:nvSpPr>
          <p:spPr bwMode="auto">
            <a:xfrm>
              <a:off x="3276600" y="6400800"/>
              <a:ext cx="10695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1"/>
                <a:t>object T</a:t>
              </a:r>
            </a:p>
          </p:txBody>
        </p:sp>
      </p:grpSp>
      <p:cxnSp>
        <p:nvCxnSpPr>
          <p:cNvPr id="74" name="Straight Connector 73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>
            <a:off x="457200" y="6246813"/>
            <a:ext cx="8382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Rectangle 75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vtable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3009901" y="5829300"/>
            <a:ext cx="838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3313907" y="5828506"/>
            <a:ext cx="838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6705600" y="5421313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5395" name="Group 82"/>
          <p:cNvGrpSpPr>
            <a:grpSpLocks/>
          </p:cNvGrpSpPr>
          <p:nvPr/>
        </p:nvGrpSpPr>
        <p:grpSpPr bwMode="auto">
          <a:xfrm>
            <a:off x="3198813" y="6249988"/>
            <a:ext cx="3660775" cy="381000"/>
            <a:chOff x="3199606" y="6249194"/>
            <a:chExt cx="3659188" cy="381794"/>
          </a:xfrm>
        </p:grpSpPr>
        <p:cxnSp>
          <p:nvCxnSpPr>
            <p:cNvPr id="84" name="Straight Arrow Connector 83"/>
            <p:cNvCxnSpPr/>
            <p:nvPr/>
          </p:nvCxnSpPr>
          <p:spPr>
            <a:xfrm rot="5400000">
              <a:off x="6667103" y="6439297"/>
              <a:ext cx="381794" cy="1587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0800000">
              <a:off x="3201192" y="6629397"/>
              <a:ext cx="3656014" cy="1591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 flipH="1" flipV="1">
              <a:off x="3009503" y="6439297"/>
              <a:ext cx="38179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Heap-based control hijacking</a:t>
            </a:r>
          </a:p>
        </p:txBody>
      </p:sp>
      <p:sp>
        <p:nvSpPr>
          <p:cNvPr id="1638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304800" y="1447800"/>
            <a:ext cx="8458200" cy="4114800"/>
          </a:xfrm>
        </p:spPr>
        <p:txBody>
          <a:bodyPr/>
          <a:lstStyle/>
          <a:p>
            <a:r>
              <a:rPr lang="en-US" sz="2400" smtClean="0"/>
              <a:t>Compiler generated function pointers   (e.g.  C++ code)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/>
              <a:t>After overflow of  </a:t>
            </a:r>
            <a:r>
              <a:rPr lang="en-US" sz="2400" b="1" smtClean="0">
                <a:latin typeface="Courier New" pitchFamily="49" charset="0"/>
                <a:cs typeface="Courier New" pitchFamily="49" charset="0"/>
              </a:rPr>
              <a:t>buf</a:t>
            </a:r>
            <a:r>
              <a:rPr lang="en-US" sz="2400" smtClean="0"/>
              <a:t> :</a:t>
            </a:r>
          </a:p>
        </p:txBody>
      </p:sp>
      <p:sp>
        <p:nvSpPr>
          <p:cNvPr id="5" name="Rectangle 4"/>
          <p:cNvSpPr/>
          <p:nvPr/>
        </p:nvSpPr>
        <p:spPr>
          <a:xfrm>
            <a:off x="1620838" y="2667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20838" y="2971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620838" y="3276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620838" y="35814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6392" name="TextBox 8"/>
          <p:cNvSpPr txBox="1">
            <a:spLocks noChangeArrowheads="1"/>
          </p:cNvSpPr>
          <p:nvPr/>
        </p:nvSpPr>
        <p:spPr bwMode="auto">
          <a:xfrm>
            <a:off x="1295400" y="3886200"/>
            <a:ext cx="1219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Object  T</a:t>
            </a:r>
          </a:p>
        </p:txBody>
      </p:sp>
      <p:cxnSp>
        <p:nvCxnSpPr>
          <p:cNvPr id="11" name="Straight Arrow Connector 10"/>
          <p:cNvCxnSpPr>
            <a:stCxn id="5" idx="3"/>
            <a:endCxn id="12" idx="1"/>
          </p:cNvCxnSpPr>
          <p:nvPr/>
        </p:nvCxnSpPr>
        <p:spPr>
          <a:xfrm flipV="1">
            <a:off x="2459038" y="2438400"/>
            <a:ext cx="14478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906838" y="22860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FP1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6838" y="25908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FP2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906838" y="2895600"/>
            <a:ext cx="838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600" dirty="0">
                <a:solidFill>
                  <a:schemeClr val="tx1"/>
                </a:solidFill>
              </a:rPr>
              <a:t>FP3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6397" name="TextBox 16"/>
          <p:cNvSpPr txBox="1">
            <a:spLocks noChangeArrowheads="1"/>
          </p:cNvSpPr>
          <p:nvPr/>
        </p:nvSpPr>
        <p:spPr bwMode="auto">
          <a:xfrm>
            <a:off x="3856038" y="3181350"/>
            <a:ext cx="8683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vtable</a:t>
            </a:r>
          </a:p>
        </p:txBody>
      </p:sp>
      <p:cxnSp>
        <p:nvCxnSpPr>
          <p:cNvPr id="19" name="Straight Arrow Connector 18"/>
          <p:cNvCxnSpPr>
            <a:stCxn id="12" idx="3"/>
            <a:endCxn id="16399" idx="1"/>
          </p:cNvCxnSpPr>
          <p:nvPr/>
        </p:nvCxnSpPr>
        <p:spPr>
          <a:xfrm flipV="1">
            <a:off x="4745038" y="2317750"/>
            <a:ext cx="990600" cy="12065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9" name="TextBox 19"/>
          <p:cNvSpPr txBox="1">
            <a:spLocks noChangeArrowheads="1"/>
          </p:cNvSpPr>
          <p:nvPr/>
        </p:nvSpPr>
        <p:spPr bwMode="auto">
          <a:xfrm>
            <a:off x="5735638" y="2133600"/>
            <a:ext cx="1274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method #1</a:t>
            </a:r>
          </a:p>
        </p:txBody>
      </p:sp>
      <p:cxnSp>
        <p:nvCxnSpPr>
          <p:cNvPr id="21" name="Straight Arrow Connector 20"/>
          <p:cNvCxnSpPr>
            <a:stCxn id="13" idx="3"/>
            <a:endCxn id="16401" idx="1"/>
          </p:cNvCxnSpPr>
          <p:nvPr/>
        </p:nvCxnSpPr>
        <p:spPr>
          <a:xfrm flipV="1">
            <a:off x="4745038" y="2728913"/>
            <a:ext cx="990600" cy="142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1" name="TextBox 21"/>
          <p:cNvSpPr txBox="1">
            <a:spLocks noChangeArrowheads="1"/>
          </p:cNvSpPr>
          <p:nvPr/>
        </p:nvSpPr>
        <p:spPr bwMode="auto">
          <a:xfrm>
            <a:off x="5735638" y="2544763"/>
            <a:ext cx="12747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method #2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4745038" y="3030538"/>
            <a:ext cx="990600" cy="12541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03" name="TextBox 23"/>
          <p:cNvSpPr txBox="1">
            <a:spLocks noChangeArrowheads="1"/>
          </p:cNvSpPr>
          <p:nvPr/>
        </p:nvSpPr>
        <p:spPr bwMode="auto">
          <a:xfrm>
            <a:off x="5735638" y="2971800"/>
            <a:ext cx="12747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/>
              <a:t>method #3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0" y="4495800"/>
            <a:ext cx="9144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6705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 err="1">
                <a:solidFill>
                  <a:schemeClr val="tx1"/>
                </a:solidFill>
              </a:rPr>
              <a:t>ptr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838200" y="5410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buf</a:t>
            </a:r>
            <a:r>
              <a:rPr lang="en-US" dirty="0">
                <a:solidFill>
                  <a:schemeClr val="tx1"/>
                </a:solidFill>
              </a:rPr>
              <a:t>[256]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7086600" y="5421313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7467600" y="5421868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data</a:t>
            </a:r>
            <a:endParaRPr lang="en-US" dirty="0"/>
          </a:p>
        </p:txBody>
      </p:sp>
      <p:sp>
        <p:nvSpPr>
          <p:cNvPr id="41" name="Rectangle 40"/>
          <p:cNvSpPr/>
          <p:nvPr/>
        </p:nvSpPr>
        <p:spPr>
          <a:xfrm>
            <a:off x="7848600" y="5421313"/>
            <a:ext cx="381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6410" name="Group 61"/>
          <p:cNvGrpSpPr>
            <a:grpSpLocks/>
          </p:cNvGrpSpPr>
          <p:nvPr/>
        </p:nvGrpSpPr>
        <p:grpSpPr bwMode="auto">
          <a:xfrm>
            <a:off x="6629400" y="6335713"/>
            <a:ext cx="1676400" cy="446087"/>
            <a:chOff x="2971800" y="6324600"/>
            <a:chExt cx="1676400" cy="445532"/>
          </a:xfrm>
        </p:grpSpPr>
        <p:sp>
          <p:nvSpPr>
            <p:cNvPr id="42" name="Left Brace 41"/>
            <p:cNvSpPr/>
            <p:nvPr/>
          </p:nvSpPr>
          <p:spPr>
            <a:xfrm rot="16200000">
              <a:off x="3733895" y="5562505"/>
              <a:ext cx="152210" cy="1676400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429" name="TextBox 42"/>
            <p:cNvSpPr txBox="1">
              <a:spLocks noChangeArrowheads="1"/>
            </p:cNvSpPr>
            <p:nvPr/>
          </p:nvSpPr>
          <p:spPr bwMode="auto">
            <a:xfrm>
              <a:off x="3276600" y="6400800"/>
              <a:ext cx="1069524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b="1"/>
                <a:t>object T</a:t>
              </a:r>
            </a:p>
          </p:txBody>
        </p:sp>
      </p:grpSp>
      <p:cxnSp>
        <p:nvCxnSpPr>
          <p:cNvPr id="37" name="Straight Connector 36"/>
          <p:cNvCxnSpPr/>
          <p:nvPr/>
        </p:nvCxnSpPr>
        <p:spPr>
          <a:xfrm>
            <a:off x="381000" y="5410200"/>
            <a:ext cx="8382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6246813"/>
            <a:ext cx="83820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 err="1">
                <a:solidFill>
                  <a:schemeClr val="tx1"/>
                </a:solidFill>
              </a:rPr>
              <a:t>vtable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6" name="Straight Connector 45"/>
          <p:cNvCxnSpPr/>
          <p:nvPr/>
        </p:nvCxnSpPr>
        <p:spPr>
          <a:xfrm rot="5400000">
            <a:off x="3009901" y="5829300"/>
            <a:ext cx="838200" cy="31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3313907" y="5828506"/>
            <a:ext cx="838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ectangle 56"/>
          <p:cNvSpPr/>
          <p:nvPr/>
        </p:nvSpPr>
        <p:spPr>
          <a:xfrm>
            <a:off x="6705600" y="5421313"/>
            <a:ext cx="15240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5105400" y="5334000"/>
            <a:ext cx="1295400" cy="1066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048000" y="5410200"/>
            <a:ext cx="1066800" cy="838200"/>
          </a:xfrm>
          <a:prstGeom prst="rect">
            <a:avLst/>
          </a:prstGeom>
          <a:noFill/>
          <a:ln w="5715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16419" name="Group 69"/>
          <p:cNvGrpSpPr>
            <a:grpSpLocks/>
          </p:cNvGrpSpPr>
          <p:nvPr/>
        </p:nvGrpSpPr>
        <p:grpSpPr bwMode="auto">
          <a:xfrm>
            <a:off x="3198813" y="6249988"/>
            <a:ext cx="3660775" cy="381000"/>
            <a:chOff x="3199606" y="6249194"/>
            <a:chExt cx="3659188" cy="381794"/>
          </a:xfrm>
        </p:grpSpPr>
        <p:cxnSp>
          <p:nvCxnSpPr>
            <p:cNvPr id="65" name="Straight Arrow Connector 64"/>
            <p:cNvCxnSpPr/>
            <p:nvPr/>
          </p:nvCxnSpPr>
          <p:spPr>
            <a:xfrm rot="5400000">
              <a:off x="6667103" y="6439297"/>
              <a:ext cx="381794" cy="1587"/>
            </a:xfrm>
            <a:prstGeom prst="straightConnector1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10800000">
              <a:off x="3201192" y="6629397"/>
              <a:ext cx="3656014" cy="1591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5400000" flipH="1" flipV="1">
              <a:off x="3009503" y="6439297"/>
              <a:ext cx="381794" cy="1586"/>
            </a:xfrm>
            <a:prstGeom prst="line">
              <a:avLst/>
            </a:prstGeom>
            <a:ln w="38100">
              <a:solidFill>
                <a:schemeClr val="accent3">
                  <a:lumMod val="50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>
            <a:grpSpLocks/>
          </p:cNvGrpSpPr>
          <p:nvPr/>
        </p:nvGrpSpPr>
        <p:grpSpPr bwMode="auto">
          <a:xfrm>
            <a:off x="838200" y="3962400"/>
            <a:ext cx="8001000" cy="2286000"/>
            <a:chOff x="838200" y="3962400"/>
            <a:chExt cx="8001000" cy="2286000"/>
          </a:xfrm>
        </p:grpSpPr>
        <p:sp>
          <p:nvSpPr>
            <p:cNvPr id="36" name="Rectangle 35"/>
            <p:cNvSpPr/>
            <p:nvPr/>
          </p:nvSpPr>
          <p:spPr>
            <a:xfrm>
              <a:off x="838200" y="5410200"/>
              <a:ext cx="2590800" cy="838200"/>
            </a:xfrm>
            <a:prstGeom prst="rect">
              <a:avLst/>
            </a:prstGeom>
            <a:solidFill>
              <a:srgbClr val="FF0000">
                <a:alpha val="62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4" name="Rectangle 53"/>
            <p:cNvSpPr/>
            <p:nvPr/>
          </p:nvSpPr>
          <p:spPr>
            <a:xfrm>
              <a:off x="6019800" y="3962400"/>
              <a:ext cx="16764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NOP</a:t>
              </a:r>
              <a:br>
                <a:rPr lang="en-US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slide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96200" y="3962400"/>
              <a:ext cx="1143000" cy="685800"/>
            </a:xfrm>
            <a:prstGeom prst="rect">
              <a:avLst/>
            </a:prstGeom>
            <a:solidFill>
              <a:srgbClr val="FF5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shell</a:t>
              </a:r>
              <a:br>
                <a:rPr lang="en-US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</a:br>
              <a:r>
                <a:rPr lang="en-US" b="1" dirty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code</a:t>
              </a:r>
              <a:endPara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endParaRPr>
            </a:p>
          </p:txBody>
        </p:sp>
        <p:cxnSp>
          <p:nvCxnSpPr>
            <p:cNvPr id="16424" name="Straight Arrow Connector 59"/>
            <p:cNvCxnSpPr>
              <a:cxnSpLocks noChangeShapeType="1"/>
            </p:cNvCxnSpPr>
            <p:nvPr/>
          </p:nvCxnSpPr>
          <p:spPr bwMode="auto">
            <a:xfrm flipV="1">
              <a:off x="3201194" y="4648200"/>
              <a:ext cx="3504406" cy="762000"/>
            </a:xfrm>
            <a:prstGeom prst="straightConnector1">
              <a:avLst/>
            </a:prstGeom>
            <a:noFill/>
            <a:ln w="57150" algn="ctr">
              <a:solidFill>
                <a:schemeClr val="tx1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types of overflow attacks</a:t>
            </a:r>
          </a:p>
        </p:txBody>
      </p:sp>
      <p:sp>
        <p:nvSpPr>
          <p:cNvPr id="1741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5029200"/>
          </a:xfrm>
        </p:spPr>
        <p:txBody>
          <a:bodyPr/>
          <a:lstStyle/>
          <a:p>
            <a:r>
              <a:rPr lang="en-US" sz="2400" u="sng" smtClean="0"/>
              <a:t>Integer overflows</a:t>
            </a:r>
            <a:r>
              <a:rPr lang="en-US" sz="2400" smtClean="0"/>
              <a:t>:    </a:t>
            </a:r>
            <a:r>
              <a:rPr lang="en-US" sz="1800" smtClean="0">
                <a:latin typeface="Arial" pitchFamily="34" charset="0"/>
              </a:rPr>
              <a:t>(e.g.  MS DirectX MIDI Lib)     Phrack60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			</a:t>
            </a: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void func(int a, char v) {</a:t>
            </a:r>
            <a:b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   		  char buf[128];</a:t>
            </a:r>
          </a:p>
          <a:p>
            <a:pPr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			  init(buf);</a:t>
            </a:r>
          </a:p>
          <a:p>
            <a:pPr>
              <a:lnSpc>
                <a:spcPct val="70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			  buf[a] = v;</a:t>
            </a:r>
            <a:b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bg2"/>
                </a:solidFill>
                <a:latin typeface="Courier New" pitchFamily="49" charset="0"/>
              </a:rPr>
              <a:t> 		}</a:t>
            </a:r>
          </a:p>
          <a:p>
            <a:pPr lvl="1">
              <a:spcBef>
                <a:spcPct val="40000"/>
              </a:spcBef>
            </a:pPr>
            <a:r>
              <a:rPr lang="en-US" smtClean="0"/>
              <a:t>Problem:   a  can point to `ret-addr’  on stack.</a:t>
            </a:r>
          </a:p>
          <a:p>
            <a:pPr>
              <a:lnSpc>
                <a:spcPct val="50000"/>
              </a:lnSpc>
              <a:spcBef>
                <a:spcPct val="200000"/>
              </a:spcBef>
            </a:pPr>
            <a:r>
              <a:rPr lang="en-US" sz="2400" u="sng" smtClean="0"/>
              <a:t>Double free</a:t>
            </a:r>
            <a:r>
              <a:rPr lang="en-US" sz="2000" smtClean="0"/>
              <a:t>:    </a:t>
            </a:r>
            <a:r>
              <a:rPr lang="en-US" sz="2400" smtClean="0"/>
              <a:t>double free space on heap.</a:t>
            </a:r>
          </a:p>
          <a:p>
            <a:pPr lvl="1">
              <a:lnSpc>
                <a:spcPct val="50000"/>
              </a:lnSpc>
              <a:spcBef>
                <a:spcPct val="80000"/>
              </a:spcBef>
            </a:pPr>
            <a:r>
              <a:rPr lang="en-US" smtClean="0"/>
              <a:t>Can cause mem mgr to write data to specific location</a:t>
            </a:r>
          </a:p>
          <a:p>
            <a:pPr lvl="1">
              <a:lnSpc>
                <a:spcPct val="50000"/>
              </a:lnSpc>
              <a:spcBef>
                <a:spcPct val="80000"/>
              </a:spcBef>
            </a:pPr>
            <a:r>
              <a:rPr lang="en-US" smtClean="0"/>
              <a:t>Examples:    CVS server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52400" y="1676400"/>
          <a:ext cx="6934200" cy="4625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8"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676400"/>
                        <a:ext cx="6934200" cy="4625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6781800" y="4953000"/>
            <a:ext cx="2027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Integer overflow stats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Finding buffer overflows</a:t>
            </a:r>
          </a:p>
        </p:txBody>
      </p:sp>
      <p:sp>
        <p:nvSpPr>
          <p:cNvPr id="194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5257800"/>
          </a:xfrm>
        </p:spPr>
        <p:txBody>
          <a:bodyPr/>
          <a:lstStyle/>
          <a:p>
            <a:pPr marL="280988" indent="-280988">
              <a:tabLst>
                <a:tab pos="966788" algn="l"/>
              </a:tabLst>
            </a:pPr>
            <a:r>
              <a:rPr lang="en-US" sz="2400" smtClean="0"/>
              <a:t>To find overflow: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mtClean="0"/>
              <a:t>Run web server on local machine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mtClean="0"/>
              <a:t>Issue requests with long tags</a:t>
            </a:r>
            <a:br>
              <a:rPr lang="en-US" smtClean="0"/>
            </a:br>
            <a:r>
              <a:rPr lang="en-US" smtClean="0"/>
              <a:t>	All long tags end with    “$$$$$”</a:t>
            </a:r>
          </a:p>
          <a:p>
            <a:pPr marL="625475" lvl="1" indent="-230188">
              <a:tabLst>
                <a:tab pos="966788" algn="l"/>
              </a:tabLst>
            </a:pPr>
            <a:r>
              <a:rPr lang="en-US" smtClean="0"/>
              <a:t>If web server crashes,</a:t>
            </a:r>
            <a:br>
              <a:rPr lang="en-US" smtClean="0"/>
            </a:br>
            <a:r>
              <a:rPr lang="en-US" smtClean="0"/>
              <a:t>	search core dump for  “$$$$$” to find </a:t>
            </a:r>
            <a:br>
              <a:rPr lang="en-US" smtClean="0"/>
            </a:br>
            <a:r>
              <a:rPr lang="en-US" smtClean="0"/>
              <a:t>	overflow location</a:t>
            </a:r>
          </a:p>
          <a:p>
            <a:pPr marL="625475" lvl="1" indent="-230188">
              <a:tabLst>
                <a:tab pos="966788" algn="l"/>
              </a:tabLst>
            </a:pPr>
            <a:endParaRPr lang="en-US" smtClean="0"/>
          </a:p>
          <a:p>
            <a:pPr marL="280988" indent="-280988">
              <a:tabLst>
                <a:tab pos="966788" algn="l"/>
              </a:tabLst>
            </a:pPr>
            <a:r>
              <a:rPr lang="en-US" sz="2400" smtClean="0"/>
              <a:t>Many automated tools exist  </a:t>
            </a:r>
            <a:r>
              <a:rPr lang="en-US" sz="1800" smtClean="0"/>
              <a:t>(called  fuzzers – next lecture)</a:t>
            </a:r>
          </a:p>
          <a:p>
            <a:pPr marL="280988" indent="-280988">
              <a:tabLst>
                <a:tab pos="966788" algn="l"/>
              </a:tabLst>
            </a:pPr>
            <a:endParaRPr lang="en-US" sz="2000" smtClean="0"/>
          </a:p>
          <a:p>
            <a:pPr marL="280988" indent="-280988">
              <a:tabLst>
                <a:tab pos="966788" algn="l"/>
              </a:tabLst>
            </a:pPr>
            <a:r>
              <a:rPr lang="en-US" sz="2400" smtClean="0"/>
              <a:t>Then use disassemblers and debuggers (e.g. </a:t>
            </a:r>
            <a:r>
              <a:rPr lang="en-US" sz="2400" smtClean="0">
                <a:latin typeface="Arial" pitchFamily="34" charset="0"/>
              </a:rPr>
              <a:t>IDA-Pro</a:t>
            </a:r>
            <a:r>
              <a:rPr lang="en-US" sz="2400" smtClean="0"/>
              <a:t>) to construct exploit</a:t>
            </a: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Defenses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432800" cy="914400"/>
          </a:xfrm>
        </p:spPr>
        <p:txBody>
          <a:bodyPr/>
          <a:lstStyle/>
          <a:p>
            <a:r>
              <a:rPr lang="en-US" sz="4400" smtClean="0"/>
              <a:t>Preventing hijacking attacks</a:t>
            </a:r>
          </a:p>
        </p:txBody>
      </p:sp>
      <p:sp>
        <p:nvSpPr>
          <p:cNvPr id="215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 marL="457200" indent="-457200">
              <a:buFont typeface="Monotype Sorts"/>
              <a:buAutoNum type="arabicPeriod"/>
            </a:pPr>
            <a:r>
              <a:rPr lang="en-US" sz="2400" smtClean="0"/>
              <a:t> </a:t>
            </a:r>
            <a:r>
              <a:rPr lang="en-US" sz="2400" u="sng" smtClean="0"/>
              <a:t>Fix bugs</a:t>
            </a:r>
            <a:r>
              <a:rPr lang="en-US" sz="2400" smtClean="0"/>
              <a:t>:</a:t>
            </a:r>
          </a:p>
          <a:p>
            <a:pPr marL="808038" lvl="1" indent="-236538"/>
            <a:r>
              <a:rPr lang="en-US" smtClean="0"/>
              <a:t>Audit software</a:t>
            </a:r>
          </a:p>
          <a:p>
            <a:pPr lvl="2" indent="-220663"/>
            <a:r>
              <a:rPr lang="en-US" sz="2400" smtClean="0"/>
              <a:t>Automated tools:   Coverity,  Prefast/Prefix. </a:t>
            </a:r>
          </a:p>
          <a:p>
            <a:pPr marL="808038" lvl="1" indent="-236538"/>
            <a:r>
              <a:rPr lang="en-US" smtClean="0"/>
              <a:t>Rewrite software in a type safe languange  (Java, ML)</a:t>
            </a:r>
          </a:p>
          <a:p>
            <a:pPr lvl="2" indent="-220663"/>
            <a:r>
              <a:rPr lang="en-US" sz="2400" smtClean="0"/>
              <a:t>Difficult for existing (legacy) code …</a:t>
            </a:r>
          </a:p>
          <a:p>
            <a:pPr marL="808038" lvl="1" indent="-236538"/>
            <a:endParaRPr lang="en-US" smtClean="0"/>
          </a:p>
          <a:p>
            <a:pPr marL="457200" indent="-457200">
              <a:buFont typeface="Monotype Sorts"/>
              <a:buAutoNum type="arabicPeriod"/>
            </a:pPr>
            <a:r>
              <a:rPr lang="en-US" sz="2400" smtClean="0">
                <a:solidFill>
                  <a:srgbClr val="FFFFFF"/>
                </a:solidFill>
                <a:sym typeface="Gill Sans"/>
              </a:rPr>
              <a:t> </a:t>
            </a:r>
            <a:r>
              <a:rPr lang="en-US" sz="2400" smtClean="0">
                <a:solidFill>
                  <a:schemeClr val="bg2"/>
                </a:solidFill>
                <a:sym typeface="Gill Sans"/>
              </a:rPr>
              <a:t>Concede overflow,  but </a:t>
            </a:r>
            <a:r>
              <a:rPr lang="en-US" sz="2400" u="sng" smtClean="0">
                <a:solidFill>
                  <a:schemeClr val="bg2"/>
                </a:solidFill>
                <a:sym typeface="Gill Sans"/>
              </a:rPr>
              <a:t>prevent code execution</a:t>
            </a:r>
            <a:endParaRPr lang="en-US" sz="2400" smtClean="0">
              <a:solidFill>
                <a:schemeClr val="bg2"/>
              </a:solidFill>
            </a:endParaRPr>
          </a:p>
          <a:p>
            <a:pPr lvl="2" indent="-220663"/>
            <a:endParaRPr lang="en-US" sz="2400" smtClean="0">
              <a:solidFill>
                <a:schemeClr val="bg2"/>
              </a:solidFill>
            </a:endParaRPr>
          </a:p>
          <a:p>
            <a:pPr marL="457200" indent="-457200">
              <a:buFont typeface="Monotype Sorts"/>
              <a:buAutoNum type="arabicPeriod"/>
            </a:pPr>
            <a:r>
              <a:rPr lang="en-US" sz="2400" smtClean="0">
                <a:solidFill>
                  <a:schemeClr val="bg2"/>
                </a:solidFill>
                <a:sym typeface="Gill Sans"/>
              </a:rPr>
              <a:t> Add </a:t>
            </a:r>
            <a:r>
              <a:rPr lang="en-US" sz="2400" u="sng" smtClean="0">
                <a:solidFill>
                  <a:schemeClr val="bg2"/>
                </a:solidFill>
                <a:sym typeface="Gill Sans"/>
              </a:rPr>
              <a:t>runtime code</a:t>
            </a:r>
            <a:r>
              <a:rPr lang="en-US" sz="2400" smtClean="0">
                <a:solidFill>
                  <a:schemeClr val="bg2"/>
                </a:solidFill>
                <a:sym typeface="Gill Sans"/>
              </a:rPr>
              <a:t> to detect overflows exploits</a:t>
            </a:r>
          </a:p>
          <a:p>
            <a:pPr marL="808038" lvl="1" indent="-236538"/>
            <a:r>
              <a:rPr lang="en-US" smtClean="0"/>
              <a:t>Halt process when overflow exploit detected</a:t>
            </a:r>
          </a:p>
          <a:p>
            <a:pPr marL="808038" lvl="1" indent="-236538"/>
            <a:r>
              <a:rPr lang="en-US" smtClean="0"/>
              <a:t>StackGuard,  LibSafe, …</a:t>
            </a:r>
          </a:p>
          <a:p>
            <a:pPr marL="808038" lvl="1" indent="-236538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Control hijacking attacks</a:t>
            </a: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584200" y="1600200"/>
            <a:ext cx="8178800" cy="4876800"/>
          </a:xfrm>
        </p:spPr>
        <p:txBody>
          <a:bodyPr/>
          <a:lstStyle/>
          <a:p>
            <a:r>
              <a:rPr lang="en-US" sz="2400" dirty="0" smtClean="0"/>
              <a:t> </a:t>
            </a:r>
            <a:r>
              <a:rPr lang="en-US" sz="2400" u="sng" dirty="0" smtClean="0"/>
              <a:t>Attacker’s goal</a:t>
            </a:r>
            <a:r>
              <a:rPr lang="en-US" sz="2400" dirty="0" smtClean="0"/>
              <a:t>:</a:t>
            </a:r>
          </a:p>
          <a:p>
            <a:pPr lvl="1"/>
            <a:r>
              <a:rPr lang="en-US" dirty="0" smtClean="0"/>
              <a:t>Take </a:t>
            </a:r>
            <a:r>
              <a:rPr lang="en-US" dirty="0" smtClean="0"/>
              <a:t>over target machine     (e.g.  web server)</a:t>
            </a:r>
          </a:p>
          <a:p>
            <a:pPr lvl="1"/>
            <a:r>
              <a:rPr lang="en-US" dirty="0" smtClean="0"/>
              <a:t>Execute arbitrary code on target by </a:t>
            </a:r>
            <a:br>
              <a:rPr lang="en-US" dirty="0" smtClean="0"/>
            </a:br>
            <a:r>
              <a:rPr lang="en-US" dirty="0" smtClean="0"/>
              <a:t>hijacking application control flow</a:t>
            </a:r>
          </a:p>
          <a:p>
            <a:pPr lvl="1"/>
            <a:endParaRPr lang="en-US" dirty="0" smtClean="0"/>
          </a:p>
          <a:p>
            <a:r>
              <a:rPr lang="en-US" sz="2400" dirty="0" smtClean="0"/>
              <a:t>Examples in this lecture:</a:t>
            </a:r>
            <a:endParaRPr lang="en-US" sz="2400" dirty="0" smtClean="0"/>
          </a:p>
          <a:p>
            <a:pPr lvl="1"/>
            <a:r>
              <a:rPr lang="en-US" dirty="0" smtClean="0"/>
              <a:t>Buffer overflow attacks</a:t>
            </a:r>
          </a:p>
          <a:p>
            <a:pPr lvl="1"/>
            <a:r>
              <a:rPr lang="en-US" dirty="0" smtClean="0"/>
              <a:t>Integer overflow attacks</a:t>
            </a:r>
          </a:p>
          <a:p>
            <a:pPr lvl="1"/>
            <a:r>
              <a:rPr lang="en-US" dirty="0" smtClean="0"/>
              <a:t>Format string </a:t>
            </a:r>
            <a:r>
              <a:rPr lang="en-US" dirty="0" smtClean="0"/>
              <a:t>vulnerabilities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sz="2400" dirty="0" smtClean="0"/>
              <a:t>Various </a:t>
            </a:r>
            <a:r>
              <a:rPr lang="en-US" sz="2400" dirty="0" err="1" smtClean="0"/>
              <a:t>countrmeasures</a:t>
            </a:r>
            <a:endParaRPr lang="en-US" sz="2400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0"/>
            <a:ext cx="8737600" cy="914400"/>
          </a:xfrm>
        </p:spPr>
        <p:txBody>
          <a:bodyPr/>
          <a:lstStyle/>
          <a:p>
            <a:r>
              <a:rPr lang="en-US" sz="3600" smtClean="0"/>
              <a:t>Marking memory as non-execute   </a:t>
            </a:r>
            <a:r>
              <a:rPr lang="en-US" sz="2400" smtClean="0">
                <a:latin typeface="Arial" pitchFamily="34" charset="0"/>
              </a:rPr>
              <a:t>(W^X)</a:t>
            </a:r>
          </a:p>
        </p:txBody>
      </p:sp>
      <p:sp>
        <p:nvSpPr>
          <p:cNvPr id="706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" y="1143000"/>
            <a:ext cx="8915400" cy="5562600"/>
          </a:xfrm>
        </p:spPr>
        <p:txBody>
          <a:bodyPr/>
          <a:lstStyle/>
          <a:p>
            <a:pPr>
              <a:buSzPct val="120000"/>
            </a:pPr>
            <a:r>
              <a:rPr lang="en-US" sz="2000" dirty="0" smtClean="0"/>
              <a:t> </a:t>
            </a:r>
            <a:r>
              <a:rPr lang="en-US" sz="2400" dirty="0" smtClean="0"/>
              <a:t>Prevent overflow code execution by marking </a:t>
            </a:r>
            <a:br>
              <a:rPr lang="en-US" sz="2400" dirty="0" smtClean="0"/>
            </a:br>
            <a:r>
              <a:rPr lang="en-US" sz="2400" dirty="0" smtClean="0"/>
              <a:t> stack and heap segments as </a:t>
            </a:r>
            <a:r>
              <a:rPr lang="en-US" sz="2400" b="1" dirty="0" smtClean="0"/>
              <a:t>non-executable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latin typeface="Arial" pitchFamily="34" charset="0"/>
              </a:rPr>
              <a:t>NX-bit on AMD Athlon 64,     XD-bit on Intel P4  Prescott</a:t>
            </a:r>
          </a:p>
          <a:p>
            <a:pPr lvl="2"/>
            <a:r>
              <a:rPr lang="en-US" sz="2400" dirty="0" smtClean="0"/>
              <a:t>NX bit in every Page Table Entry (PTE)</a:t>
            </a:r>
            <a:endParaRPr lang="en-US" dirty="0" smtClean="0"/>
          </a:p>
          <a:p>
            <a:pPr lvl="1">
              <a:spcBef>
                <a:spcPct val="50000"/>
              </a:spcBef>
            </a:pPr>
            <a:r>
              <a:rPr lang="en-US" dirty="0" smtClean="0"/>
              <a:t>Deployment: </a:t>
            </a:r>
          </a:p>
          <a:p>
            <a:pPr lvl="2">
              <a:lnSpc>
                <a:spcPct val="110000"/>
              </a:lnSpc>
              <a:buSzPct val="120000"/>
            </a:pPr>
            <a:r>
              <a:rPr lang="en-US" sz="2400" dirty="0" smtClean="0"/>
              <a:t>Linux (via </a:t>
            </a:r>
            <a:r>
              <a:rPr lang="en-US" sz="2400" dirty="0" err="1" smtClean="0"/>
              <a:t>PaX</a:t>
            </a:r>
            <a:r>
              <a:rPr lang="en-US" sz="2400" dirty="0" smtClean="0"/>
              <a:t> project);    </a:t>
            </a:r>
            <a:r>
              <a:rPr lang="en-US" sz="2400" dirty="0" err="1" smtClean="0"/>
              <a:t>OpenBSD</a:t>
            </a:r>
            <a:endParaRPr lang="en-US" sz="2400" dirty="0" smtClean="0"/>
          </a:p>
          <a:p>
            <a:pPr lvl="2">
              <a:buSzPct val="120000"/>
            </a:pPr>
            <a:r>
              <a:rPr lang="en-US" sz="2400" dirty="0" smtClean="0"/>
              <a:t>Windows since XP SP2    (DEP)</a:t>
            </a:r>
          </a:p>
          <a:p>
            <a:pPr lvl="3">
              <a:buSzPct val="60000"/>
            </a:pPr>
            <a:r>
              <a:rPr lang="en-US" dirty="0" smtClean="0"/>
              <a:t> Boot.ini :        </a:t>
            </a:r>
            <a:r>
              <a:rPr lang="en-US" b="1" dirty="0" smtClean="0"/>
              <a:t>/</a:t>
            </a:r>
            <a:r>
              <a:rPr lang="en-US" b="1" dirty="0" err="1" smtClean="0"/>
              <a:t>noexecute</a:t>
            </a:r>
            <a:r>
              <a:rPr lang="en-US" b="1" dirty="0" smtClean="0"/>
              <a:t>=</a:t>
            </a:r>
            <a:r>
              <a:rPr lang="en-US" b="1" dirty="0" err="1" smtClean="0"/>
              <a:t>OptIn</a:t>
            </a:r>
            <a:r>
              <a:rPr lang="en-US" b="1" dirty="0" smtClean="0"/>
              <a:t>   </a:t>
            </a:r>
            <a:r>
              <a:rPr lang="en-US" dirty="0" smtClean="0"/>
              <a:t>or</a:t>
            </a:r>
            <a:r>
              <a:rPr lang="en-US" b="1" dirty="0" smtClean="0"/>
              <a:t>  </a:t>
            </a:r>
            <a:r>
              <a:rPr lang="en-US" b="1" dirty="0" err="1" smtClean="0"/>
              <a:t>AlwaysOn</a:t>
            </a:r>
            <a:endParaRPr lang="en-US" b="1" dirty="0" smtClean="0"/>
          </a:p>
          <a:p>
            <a:pPr lvl="3">
              <a:buSzPct val="60000"/>
            </a:pPr>
            <a:r>
              <a:rPr lang="en-US" b="1" dirty="0" smtClean="0"/>
              <a:t> </a:t>
            </a:r>
            <a:r>
              <a:rPr lang="en-US" dirty="0" smtClean="0"/>
              <a:t>Visual Studio:   </a:t>
            </a:r>
            <a:r>
              <a:rPr lang="en-US" b="1" dirty="0" smtClean="0"/>
              <a:t>/</a:t>
            </a:r>
            <a:r>
              <a:rPr lang="en-US" b="1" dirty="0" err="1" smtClean="0"/>
              <a:t>NXCompat</a:t>
            </a:r>
            <a:r>
              <a:rPr lang="en-US" b="1" dirty="0" smtClean="0"/>
              <a:t>[:NO]</a:t>
            </a:r>
          </a:p>
          <a:p>
            <a:pPr>
              <a:spcBef>
                <a:spcPct val="140000"/>
              </a:spcBef>
            </a:pPr>
            <a:r>
              <a:rPr lang="en-US" sz="2000" dirty="0" smtClean="0"/>
              <a:t>Limitations:</a:t>
            </a:r>
          </a:p>
          <a:p>
            <a:pPr lvl="1"/>
            <a:r>
              <a:rPr lang="en-US" dirty="0" smtClean="0"/>
              <a:t>Some apps need executable heap   </a:t>
            </a:r>
            <a:r>
              <a:rPr lang="en-US" sz="1800" dirty="0" smtClean="0"/>
              <a:t>(e.g. JITs).</a:t>
            </a:r>
            <a:endParaRPr lang="en-US" dirty="0" smtClean="0"/>
          </a:p>
          <a:p>
            <a:pPr lvl="1"/>
            <a:r>
              <a:rPr lang="en-US" dirty="0" smtClean="0"/>
              <a:t>Does not defend against `</a:t>
            </a:r>
            <a:r>
              <a:rPr lang="en-US" b="1" dirty="0" smtClean="0">
                <a:solidFill>
                  <a:srgbClr val="6699FF"/>
                </a:solidFill>
              </a:rPr>
              <a:t>return-to-</a:t>
            </a:r>
            <a:r>
              <a:rPr lang="en-US" b="1" dirty="0" err="1" smtClean="0">
                <a:solidFill>
                  <a:srgbClr val="6699FF"/>
                </a:solidFill>
              </a:rPr>
              <a:t>libc</a:t>
            </a:r>
            <a:r>
              <a:rPr lang="en-US" dirty="0" smtClean="0"/>
              <a:t>’ exploit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smtClean="0"/>
              <a:t>Examples:   DEP controls in Windows</a:t>
            </a:r>
          </a:p>
        </p:txBody>
      </p:sp>
      <p:pic>
        <p:nvPicPr>
          <p:cNvPr id="2355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43025"/>
            <a:ext cx="3590925" cy="513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</p:pic>
      <p:pic>
        <p:nvPicPr>
          <p:cNvPr id="9421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3925" y="2819400"/>
            <a:ext cx="4105275" cy="2390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</p:pic>
      <p:sp>
        <p:nvSpPr>
          <p:cNvPr id="94215" name="Text Box 7"/>
          <p:cNvSpPr txBox="1">
            <a:spLocks noChangeArrowheads="1"/>
          </p:cNvSpPr>
          <p:nvPr/>
        </p:nvSpPr>
        <p:spPr bwMode="auto">
          <a:xfrm>
            <a:off x="4876800" y="5257800"/>
            <a:ext cx="38496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 type="none" w="lg" len="med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2400"/>
              <a:t>DEP terminating a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Attack:  return to libc</a:t>
            </a:r>
          </a:p>
        </p:txBody>
      </p:sp>
      <p:sp>
        <p:nvSpPr>
          <p:cNvPr id="204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990600"/>
            <a:ext cx="8305800" cy="556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 smtClean="0"/>
              <a:t> Control hijacking without executing code</a:t>
            </a:r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 smtClean="0">
                <a:solidFill>
                  <a:srgbClr val="00B050"/>
                </a:solidFill>
              </a:rPr>
              <a:t>For </a:t>
            </a:r>
            <a:r>
              <a:rPr lang="en-US" sz="1400" dirty="0" err="1" smtClean="0">
                <a:solidFill>
                  <a:srgbClr val="00B050"/>
                </a:solidFill>
              </a:rPr>
              <a:t>shellcode</a:t>
            </a:r>
            <a:r>
              <a:rPr lang="en-US" sz="1400" dirty="0" smtClean="0">
                <a:solidFill>
                  <a:srgbClr val="00B050"/>
                </a:solidFill>
              </a:rPr>
              <a:t> like </a:t>
            </a:r>
            <a:r>
              <a:rPr lang="en-US" sz="1400" dirty="0" err="1" smtClean="0">
                <a:solidFill>
                  <a:srgbClr val="00B050"/>
                </a:solidFill>
              </a:rPr>
              <a:t>exce</a:t>
            </a:r>
            <a:r>
              <a:rPr lang="en-US" sz="1400" dirty="0" smtClean="0">
                <a:solidFill>
                  <a:srgbClr val="00B050"/>
                </a:solidFill>
              </a:rPr>
              <a:t>(“/bin/</a:t>
            </a:r>
            <a:r>
              <a:rPr lang="en-US" sz="1400" dirty="0" err="1" smtClean="0">
                <a:solidFill>
                  <a:srgbClr val="00B050"/>
                </a:solidFill>
              </a:rPr>
              <a:t>sh</a:t>
            </a:r>
            <a:r>
              <a:rPr lang="en-US" sz="1400" dirty="0" smtClean="0">
                <a:solidFill>
                  <a:srgbClr val="00B050"/>
                </a:solidFill>
              </a:rPr>
              <a:t>”), don’t worry about the stack frame pointer (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sz="1400" dirty="0" smtClean="0">
                <a:solidFill>
                  <a:srgbClr val="00B050"/>
                </a:solidFill>
              </a:rPr>
              <a:t>).</a:t>
            </a:r>
            <a:br>
              <a:rPr lang="en-US" sz="1400" dirty="0" smtClean="0">
                <a:solidFill>
                  <a:srgbClr val="00B050"/>
                </a:solidFill>
              </a:rPr>
            </a:br>
            <a:r>
              <a:rPr lang="en-US" sz="1400" dirty="0" smtClean="0">
                <a:solidFill>
                  <a:srgbClr val="00B050"/>
                </a:solidFill>
              </a:rPr>
              <a:t>The x86 function exit sequence is:		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%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,%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	pop %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sz="1400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			ret</a:t>
            </a:r>
            <a:b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1400" dirty="0" smtClean="0">
                <a:solidFill>
                  <a:srgbClr val="00B050"/>
                </a:solidFill>
              </a:rPr>
              <a:t>When the attacked functions returns, it will load a corrupted 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sz="1400" dirty="0" smtClean="0">
                <a:solidFill>
                  <a:srgbClr val="00B050"/>
                </a:solidFill>
              </a:rPr>
              <a:t> value into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ebp</a:t>
            </a:r>
            <a:r>
              <a:rPr lang="en-US" sz="1400" dirty="0" smtClean="0">
                <a:solidFill>
                  <a:srgbClr val="00B050"/>
                </a:solidFill>
              </a:rPr>
              <a:t>, but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esp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smtClean="0">
                <a:solidFill>
                  <a:srgbClr val="00B050"/>
                </a:solidFill>
              </a:rPr>
              <a:t>will be correctly restored to point to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ret-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addr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400" dirty="0" smtClean="0">
                <a:solidFill>
                  <a:srgbClr val="00B050"/>
                </a:solidFill>
              </a:rPr>
              <a:t>so the jump to </a:t>
            </a:r>
            <a:r>
              <a:rPr lang="en-US" sz="1400" dirty="0" err="1" smtClean="0">
                <a:solidFill>
                  <a:srgbClr val="00B050"/>
                </a:solidFill>
              </a:rPr>
              <a:t>libc</a:t>
            </a:r>
            <a:r>
              <a:rPr lang="en-US" sz="1400" dirty="0" smtClean="0">
                <a:solidFill>
                  <a:srgbClr val="00B050"/>
                </a:solidFill>
              </a:rPr>
              <a:t> will work. The </a:t>
            </a:r>
            <a:r>
              <a:rPr lang="en-US" sz="1400" dirty="0" err="1" smtClean="0">
                <a:solidFill>
                  <a:srgbClr val="00B050"/>
                </a:solidFill>
              </a:rPr>
              <a:t>libc</a:t>
            </a:r>
            <a:r>
              <a:rPr lang="en-US" sz="1400" dirty="0" smtClean="0">
                <a:solidFill>
                  <a:srgbClr val="00B050"/>
                </a:solidFill>
              </a:rPr>
              <a:t> functions read their arguments relative to this (uncorrupted) </a:t>
            </a:r>
            <a:r>
              <a:rPr lang="en-US" sz="14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%esp</a:t>
            </a:r>
            <a:r>
              <a:rPr lang="en-US" sz="1400" dirty="0" smtClean="0">
                <a:solidFill>
                  <a:srgbClr val="00B050"/>
                </a:solidFill>
              </a:rPr>
              <a:t>. The corrupted </a:t>
            </a:r>
            <a:r>
              <a:rPr lang="en-US" sz="1400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sfp</a:t>
            </a:r>
            <a:r>
              <a:rPr lang="en-US" sz="1400" dirty="0" smtClean="0">
                <a:solidFill>
                  <a:srgbClr val="00B050"/>
                </a:solidFill>
              </a:rPr>
              <a:t> matters only if/when </a:t>
            </a:r>
            <a:r>
              <a:rPr lang="en-US" sz="1400" dirty="0" err="1" smtClean="0">
                <a:solidFill>
                  <a:srgbClr val="00B050"/>
                </a:solidFill>
              </a:rPr>
              <a:t>libc</a:t>
            </a:r>
            <a:r>
              <a:rPr lang="en-US" sz="1400" dirty="0" smtClean="0">
                <a:solidFill>
                  <a:srgbClr val="00B050"/>
                </a:solidFill>
              </a:rPr>
              <a:t> returns.</a:t>
            </a:r>
          </a:p>
          <a:p>
            <a:pPr>
              <a:spcBef>
                <a:spcPts val="0"/>
              </a:spcBef>
            </a:pPr>
            <a:r>
              <a:rPr lang="en-US" sz="2400" dirty="0" smtClean="0"/>
              <a:t>Generalization: can generate arbitrary programs using “return oriented programming”.</a:t>
            </a:r>
            <a:endParaRPr lang="en-US" sz="24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2438400" y="1447800"/>
            <a:ext cx="4343400" cy="3040380"/>
            <a:chOff x="1828800" y="1447800"/>
            <a:chExt cx="5334000" cy="3733800"/>
          </a:xfrm>
        </p:grpSpPr>
        <p:sp>
          <p:nvSpPr>
            <p:cNvPr id="24580" name="Rectangle 33"/>
            <p:cNvSpPr>
              <a:spLocks noChangeArrowheads="1"/>
            </p:cNvSpPr>
            <p:nvPr/>
          </p:nvSpPr>
          <p:spPr bwMode="auto">
            <a:xfrm>
              <a:off x="1828800" y="2057400"/>
              <a:ext cx="1295400" cy="76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pitchFamily="18" charset="0"/>
                </a:rPr>
                <a:t>args</a:t>
              </a:r>
            </a:p>
          </p:txBody>
        </p:sp>
        <p:sp>
          <p:nvSpPr>
            <p:cNvPr id="24581" name="Rectangle 34"/>
            <p:cNvSpPr>
              <a:spLocks noChangeArrowheads="1"/>
            </p:cNvSpPr>
            <p:nvPr/>
          </p:nvSpPr>
          <p:spPr bwMode="auto">
            <a:xfrm>
              <a:off x="1828800" y="2819400"/>
              <a:ext cx="1295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pitchFamily="18" charset="0"/>
                </a:rPr>
                <a:t>ret-addr</a:t>
              </a:r>
            </a:p>
          </p:txBody>
        </p:sp>
        <p:sp>
          <p:nvSpPr>
            <p:cNvPr id="24582" name="Rectangle 35"/>
            <p:cNvSpPr>
              <a:spLocks noChangeArrowheads="1"/>
            </p:cNvSpPr>
            <p:nvPr/>
          </p:nvSpPr>
          <p:spPr bwMode="auto">
            <a:xfrm>
              <a:off x="1828800" y="3200400"/>
              <a:ext cx="1295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pitchFamily="18" charset="0"/>
                </a:rPr>
                <a:t>sfp</a:t>
              </a:r>
            </a:p>
          </p:txBody>
        </p:sp>
        <p:sp>
          <p:nvSpPr>
            <p:cNvPr id="24583" name="Rectangle 36"/>
            <p:cNvSpPr>
              <a:spLocks noChangeArrowheads="1"/>
            </p:cNvSpPr>
            <p:nvPr/>
          </p:nvSpPr>
          <p:spPr bwMode="auto">
            <a:xfrm>
              <a:off x="1828800" y="3581400"/>
              <a:ext cx="1295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84" name="Rectangle 37"/>
            <p:cNvSpPr>
              <a:spLocks noChangeArrowheads="1"/>
            </p:cNvSpPr>
            <p:nvPr/>
          </p:nvSpPr>
          <p:spPr bwMode="auto">
            <a:xfrm>
              <a:off x="1828800" y="4038600"/>
              <a:ext cx="1295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pitchFamily="18" charset="0"/>
                </a:rPr>
                <a:t>local buf</a:t>
              </a:r>
            </a:p>
          </p:txBody>
        </p:sp>
        <p:sp>
          <p:nvSpPr>
            <p:cNvPr id="24585" name="Line 38"/>
            <p:cNvSpPr>
              <a:spLocks noChangeShapeType="1"/>
            </p:cNvSpPr>
            <p:nvPr/>
          </p:nvSpPr>
          <p:spPr bwMode="auto">
            <a:xfrm>
              <a:off x="1828800" y="1828800"/>
              <a:ext cx="0" cy="3352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6" name="Line 39"/>
            <p:cNvSpPr>
              <a:spLocks noChangeShapeType="1"/>
            </p:cNvSpPr>
            <p:nvPr/>
          </p:nvSpPr>
          <p:spPr bwMode="auto">
            <a:xfrm>
              <a:off x="3124200" y="1828800"/>
              <a:ext cx="0" cy="3352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87" name="Text Box 40"/>
            <p:cNvSpPr txBox="1">
              <a:spLocks noChangeArrowheads="1"/>
            </p:cNvSpPr>
            <p:nvPr/>
          </p:nvSpPr>
          <p:spPr bwMode="auto">
            <a:xfrm>
              <a:off x="2057400" y="1447800"/>
              <a:ext cx="872484" cy="49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>
                  <a:latin typeface="Times" pitchFamily="18" charset="0"/>
                </a:rPr>
                <a:t>stack</a:t>
              </a:r>
            </a:p>
          </p:txBody>
        </p:sp>
        <p:sp>
          <p:nvSpPr>
            <p:cNvPr id="24588" name="Rectangle 41"/>
            <p:cNvSpPr>
              <a:spLocks noChangeArrowheads="1"/>
            </p:cNvSpPr>
            <p:nvPr/>
          </p:nvSpPr>
          <p:spPr bwMode="auto">
            <a:xfrm>
              <a:off x="5867400" y="2057400"/>
              <a:ext cx="1295400" cy="762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endParaRPr lang="en-US">
                <a:latin typeface="Times" pitchFamily="18" charset="0"/>
              </a:endParaRPr>
            </a:p>
          </p:txBody>
        </p:sp>
        <p:sp>
          <p:nvSpPr>
            <p:cNvPr id="24589" name="Rectangle 42"/>
            <p:cNvSpPr>
              <a:spLocks noChangeArrowheads="1"/>
            </p:cNvSpPr>
            <p:nvPr/>
          </p:nvSpPr>
          <p:spPr bwMode="auto">
            <a:xfrm>
              <a:off x="5867400" y="2819400"/>
              <a:ext cx="1295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>
                  <a:latin typeface="Times" pitchFamily="18" charset="0"/>
                </a:rPr>
                <a:t>exec()</a:t>
              </a:r>
            </a:p>
          </p:txBody>
        </p:sp>
        <p:sp>
          <p:nvSpPr>
            <p:cNvPr id="24590" name="Rectangle 43"/>
            <p:cNvSpPr>
              <a:spLocks noChangeArrowheads="1"/>
            </p:cNvSpPr>
            <p:nvPr/>
          </p:nvSpPr>
          <p:spPr bwMode="auto">
            <a:xfrm>
              <a:off x="5867400" y="3200400"/>
              <a:ext cx="12954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dirty="0" err="1">
                  <a:latin typeface="Times" pitchFamily="18" charset="0"/>
                </a:rPr>
                <a:t>printf</a:t>
              </a:r>
              <a:r>
                <a:rPr lang="en-US" dirty="0">
                  <a:latin typeface="Times" pitchFamily="18" charset="0"/>
                </a:rPr>
                <a:t>()</a:t>
              </a:r>
            </a:p>
          </p:txBody>
        </p:sp>
        <p:sp>
          <p:nvSpPr>
            <p:cNvPr id="24591" name="Rectangle 44"/>
            <p:cNvSpPr>
              <a:spLocks noChangeArrowheads="1"/>
            </p:cNvSpPr>
            <p:nvPr/>
          </p:nvSpPr>
          <p:spPr bwMode="auto">
            <a:xfrm>
              <a:off x="5867400" y="3581400"/>
              <a:ext cx="1295400" cy="457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2" name="Rectangle 45"/>
            <p:cNvSpPr>
              <a:spLocks noChangeArrowheads="1"/>
            </p:cNvSpPr>
            <p:nvPr/>
          </p:nvSpPr>
          <p:spPr bwMode="auto">
            <a:xfrm>
              <a:off x="5867400" y="4038600"/>
              <a:ext cx="1295400" cy="8382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>
                  <a:latin typeface="Times" pitchFamily="18" charset="0"/>
                </a:rPr>
                <a:t>“/bin/sh”</a:t>
              </a:r>
            </a:p>
          </p:txBody>
        </p:sp>
        <p:sp>
          <p:nvSpPr>
            <p:cNvPr id="24593" name="Line 46"/>
            <p:cNvSpPr>
              <a:spLocks noChangeShapeType="1"/>
            </p:cNvSpPr>
            <p:nvPr/>
          </p:nvSpPr>
          <p:spPr bwMode="auto">
            <a:xfrm>
              <a:off x="5867400" y="1828800"/>
              <a:ext cx="0" cy="3352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4" name="Line 47"/>
            <p:cNvSpPr>
              <a:spLocks noChangeShapeType="1"/>
            </p:cNvSpPr>
            <p:nvPr/>
          </p:nvSpPr>
          <p:spPr bwMode="auto">
            <a:xfrm>
              <a:off x="7162800" y="1828800"/>
              <a:ext cx="0" cy="3352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595" name="Text Box 48"/>
            <p:cNvSpPr txBox="1">
              <a:spLocks noChangeArrowheads="1"/>
            </p:cNvSpPr>
            <p:nvPr/>
          </p:nvSpPr>
          <p:spPr bwMode="auto">
            <a:xfrm>
              <a:off x="5943600" y="1447800"/>
              <a:ext cx="1055564" cy="491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r>
                <a:rPr lang="en-US">
                  <a:latin typeface="Times" pitchFamily="18" charset="0"/>
                </a:rPr>
                <a:t>libc.so</a:t>
              </a:r>
            </a:p>
          </p:txBody>
        </p:sp>
        <p:sp>
          <p:nvSpPr>
            <p:cNvPr id="72753" name="Line 49"/>
            <p:cNvSpPr>
              <a:spLocks noChangeShapeType="1"/>
            </p:cNvSpPr>
            <p:nvPr/>
          </p:nvSpPr>
          <p:spPr bwMode="auto">
            <a:xfrm>
              <a:off x="3124200" y="3048000"/>
              <a:ext cx="274320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4" name="Line 50"/>
            <p:cNvSpPr>
              <a:spLocks noChangeShapeType="1"/>
            </p:cNvSpPr>
            <p:nvPr/>
          </p:nvSpPr>
          <p:spPr bwMode="auto">
            <a:xfrm>
              <a:off x="3124200" y="2590800"/>
              <a:ext cx="2743200" cy="19050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755" name="Rectangle 51"/>
            <p:cNvSpPr>
              <a:spLocks noChangeArrowheads="1"/>
            </p:cNvSpPr>
            <p:nvPr/>
          </p:nvSpPr>
          <p:spPr bwMode="auto">
            <a:xfrm>
              <a:off x="1828800" y="2209800"/>
              <a:ext cx="1295400" cy="2667000"/>
            </a:xfrm>
            <a:prstGeom prst="rect">
              <a:avLst/>
            </a:prstGeom>
            <a:solidFill>
              <a:srgbClr val="FF6600">
                <a:alpha val="45097"/>
              </a:srgb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599" name="Line 52"/>
            <p:cNvSpPr>
              <a:spLocks noChangeShapeType="1"/>
            </p:cNvSpPr>
            <p:nvPr/>
          </p:nvSpPr>
          <p:spPr bwMode="auto">
            <a:xfrm flipH="1">
              <a:off x="1828800" y="28194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0" name="Line 53"/>
            <p:cNvSpPr>
              <a:spLocks noChangeShapeType="1"/>
            </p:cNvSpPr>
            <p:nvPr/>
          </p:nvSpPr>
          <p:spPr bwMode="auto">
            <a:xfrm flipH="1">
              <a:off x="1828800" y="32004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1" name="Line 54"/>
            <p:cNvSpPr>
              <a:spLocks noChangeShapeType="1"/>
            </p:cNvSpPr>
            <p:nvPr/>
          </p:nvSpPr>
          <p:spPr bwMode="auto">
            <a:xfrm flipH="1">
              <a:off x="1828800" y="35814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602" name="Line 55"/>
            <p:cNvSpPr>
              <a:spLocks noChangeShapeType="1"/>
            </p:cNvSpPr>
            <p:nvPr/>
          </p:nvSpPr>
          <p:spPr bwMode="auto">
            <a:xfrm flipH="1">
              <a:off x="1828800" y="4038600"/>
              <a:ext cx="12954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7772400" cy="671513"/>
          </a:xfrm>
        </p:spPr>
        <p:txBody>
          <a:bodyPr/>
          <a:lstStyle/>
          <a:p>
            <a:r>
              <a:rPr lang="en-US" smtClean="0"/>
              <a:t>Response:   randomization</a:t>
            </a:r>
          </a:p>
        </p:txBody>
      </p:sp>
      <p:sp>
        <p:nvSpPr>
          <p:cNvPr id="747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0" y="1066800"/>
            <a:ext cx="8915400" cy="5486400"/>
          </a:xfrm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sz="2400" dirty="0" smtClean="0">
                <a:latin typeface="Arial" pitchFamily="34" charset="0"/>
              </a:rPr>
              <a:t> </a:t>
            </a:r>
            <a:r>
              <a:rPr lang="en-US" sz="2400" b="1" u="sng" dirty="0" smtClean="0">
                <a:latin typeface="Arial" pitchFamily="34" charset="0"/>
              </a:rPr>
              <a:t>ASLR</a:t>
            </a:r>
            <a:r>
              <a:rPr lang="en-US" sz="2400" dirty="0" smtClean="0"/>
              <a:t>:       (</a:t>
            </a:r>
            <a:r>
              <a:rPr lang="en-US" sz="2000" dirty="0" smtClean="0"/>
              <a:t>Address Space Layout Randomization)</a:t>
            </a:r>
          </a:p>
          <a:p>
            <a:pPr lvl="1"/>
            <a:r>
              <a:rPr lang="en-US" dirty="0" smtClean="0"/>
              <a:t>Map shared libraries to rand location in process memory</a:t>
            </a:r>
          </a:p>
          <a:p>
            <a:pPr lvl="1">
              <a:buFont typeface="Wingdings" pitchFamily="2" charset="2"/>
              <a:buNone/>
            </a:pPr>
            <a:r>
              <a:rPr lang="en-US" dirty="0" smtClean="0">
                <a:sym typeface="Symbol" pitchFamily="18" charset="2"/>
              </a:rPr>
              <a:t>	   </a:t>
            </a:r>
            <a:r>
              <a:rPr lang="en-US" dirty="0" smtClean="0"/>
              <a:t>Attacker cannot jump directly to exec function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Deployment:    </a:t>
            </a:r>
            <a:r>
              <a:rPr lang="en-US" sz="2000" dirty="0" smtClean="0"/>
              <a:t>(/</a:t>
            </a:r>
            <a:r>
              <a:rPr lang="en-US" sz="2000" dirty="0" err="1" smtClean="0"/>
              <a:t>DynamicBase</a:t>
            </a:r>
            <a:r>
              <a:rPr lang="en-US" sz="2000" dirty="0" smtClean="0"/>
              <a:t>)</a:t>
            </a:r>
          </a:p>
          <a:p>
            <a:pPr lvl="2"/>
            <a:r>
              <a:rPr lang="en-US" sz="2400" dirty="0" smtClean="0"/>
              <a:t>Windows Vista:	8 bits of randomness for DLLs</a:t>
            </a:r>
          </a:p>
          <a:p>
            <a:pPr lvl="3"/>
            <a:r>
              <a:rPr lang="en-US" dirty="0" smtClean="0"/>
              <a:t>aligned to 64K page in a 16MB region   </a:t>
            </a:r>
            <a:r>
              <a:rPr lang="en-US" dirty="0" smtClean="0">
                <a:sym typeface="Symbol" pitchFamily="18" charset="2"/>
              </a:rPr>
              <a:t>   256 choices</a:t>
            </a:r>
            <a:endParaRPr lang="en-US" dirty="0" smtClean="0">
              <a:solidFill>
                <a:schemeClr val="accent2"/>
              </a:solidFill>
              <a:sym typeface="Symbol" pitchFamily="18" charset="2"/>
            </a:endParaRPr>
          </a:p>
          <a:p>
            <a:pPr lvl="2"/>
            <a:r>
              <a:rPr lang="en-US" sz="2400" b="1" dirty="0" smtClean="0"/>
              <a:t>Linux</a:t>
            </a:r>
            <a:r>
              <a:rPr lang="en-US" sz="2400" dirty="0" smtClean="0"/>
              <a:t>  (via </a:t>
            </a:r>
            <a:r>
              <a:rPr lang="en-US" sz="2400" dirty="0" err="1" smtClean="0"/>
              <a:t>PaX</a:t>
            </a:r>
            <a:r>
              <a:rPr lang="en-US" sz="2400" dirty="0" smtClean="0"/>
              <a:t>):	16 bits of randomness for libraries</a:t>
            </a:r>
          </a:p>
          <a:p>
            <a:pPr lvl="1"/>
            <a:r>
              <a:rPr lang="en-US" dirty="0" smtClean="0"/>
              <a:t>More effective on  64-bit architectures</a:t>
            </a:r>
          </a:p>
          <a:p>
            <a:pPr>
              <a:spcBef>
                <a:spcPct val="100000"/>
              </a:spcBef>
            </a:pPr>
            <a:r>
              <a:rPr lang="en-US" sz="2400" dirty="0" smtClean="0"/>
              <a:t> </a:t>
            </a:r>
            <a:r>
              <a:rPr lang="en-US" sz="2400" u="sng" dirty="0" smtClean="0"/>
              <a:t>Other randomization methods</a:t>
            </a:r>
            <a:r>
              <a:rPr lang="en-US" sz="2400" dirty="0" smtClean="0"/>
              <a:t>:</a:t>
            </a:r>
          </a:p>
          <a:p>
            <a:pPr lvl="1">
              <a:spcBef>
                <a:spcPct val="30000"/>
              </a:spcBef>
            </a:pPr>
            <a:r>
              <a:rPr lang="en-US" sz="2000" dirty="0" smtClean="0"/>
              <a:t>Sys-call randomization:    randomize sys-call id’s</a:t>
            </a:r>
          </a:p>
          <a:p>
            <a:pPr lvl="1">
              <a:lnSpc>
                <a:spcPct val="40000"/>
              </a:lnSpc>
              <a:spcBef>
                <a:spcPct val="100000"/>
              </a:spcBef>
            </a:pPr>
            <a:r>
              <a:rPr lang="en-US" sz="2000" dirty="0" smtClean="0"/>
              <a:t>Instruction Set Randomization (</a:t>
            </a:r>
            <a:r>
              <a:rPr lang="en-US" sz="2000" dirty="0" smtClean="0">
                <a:latin typeface="Arial" pitchFamily="34" charset="0"/>
              </a:rPr>
              <a:t>ISR</a:t>
            </a:r>
            <a:r>
              <a:rPr lang="en-US" sz="2000" dirty="0" smtClean="0"/>
              <a:t>)</a:t>
            </a:r>
          </a:p>
          <a:p>
            <a:pPr lvl="1">
              <a:lnSpc>
                <a:spcPct val="40000"/>
              </a:lnSpc>
              <a:spcBef>
                <a:spcPct val="100000"/>
              </a:spcBef>
            </a:pPr>
            <a:r>
              <a:rPr lang="en-US" sz="2000" dirty="0" smtClean="0"/>
              <a:t>Reversed stack direction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ASLR Example</a:t>
            </a:r>
          </a:p>
        </p:txBody>
      </p:sp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381000" y="1524000"/>
            <a:ext cx="7864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>
                <a:latin typeface="Arial" pitchFamily="34" charset="0"/>
              </a:rPr>
              <a:t>Booting Vista twice loads libraries into different locations:</a:t>
            </a:r>
          </a:p>
        </p:txBody>
      </p:sp>
      <p:sp>
        <p:nvSpPr>
          <p:cNvPr id="26628" name="Text Box 6"/>
          <p:cNvSpPr txBox="1">
            <a:spLocks noChangeArrowheads="1"/>
          </p:cNvSpPr>
          <p:nvPr/>
        </p:nvSpPr>
        <p:spPr bwMode="auto">
          <a:xfrm>
            <a:off x="381000" y="5654675"/>
            <a:ext cx="74469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143000" algn="l"/>
              </a:tabLs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US" sz="2400">
                <a:latin typeface="Arial" pitchFamily="34" charset="0"/>
              </a:rPr>
              <a:t>Note:	ASLR is only applied to images for which the </a:t>
            </a:r>
            <a:br>
              <a:rPr lang="en-US" sz="2400">
                <a:latin typeface="Arial" pitchFamily="34" charset="0"/>
              </a:rPr>
            </a:br>
            <a:r>
              <a:rPr lang="en-US" sz="2400">
                <a:latin typeface="Arial" pitchFamily="34" charset="0"/>
              </a:rPr>
              <a:t>	</a:t>
            </a:r>
            <a:r>
              <a:rPr lang="en-US" sz="2400">
                <a:solidFill>
                  <a:srgbClr val="869406"/>
                </a:solidFill>
                <a:latin typeface="Arial" pitchFamily="34" charset="0"/>
              </a:rPr>
              <a:t>dynamic-relocation</a:t>
            </a:r>
            <a:r>
              <a:rPr lang="en-US" sz="2400">
                <a:latin typeface="Arial" pitchFamily="34" charset="0"/>
              </a:rPr>
              <a:t> flag is set</a:t>
            </a:r>
            <a:endParaRPr lang="en-US" sz="2400">
              <a:latin typeface="Times" pitchFamily="18" charset="0"/>
            </a:endParaRPr>
          </a:p>
        </p:txBody>
      </p:sp>
      <p:grpSp>
        <p:nvGrpSpPr>
          <p:cNvPr id="26629" name="Group 10"/>
          <p:cNvGrpSpPr>
            <a:grpSpLocks/>
          </p:cNvGrpSpPr>
          <p:nvPr/>
        </p:nvGrpSpPr>
        <p:grpSpPr bwMode="auto">
          <a:xfrm>
            <a:off x="1219200" y="2438400"/>
            <a:ext cx="6492875" cy="1112838"/>
            <a:chOff x="768" y="1632"/>
            <a:chExt cx="4090" cy="701"/>
          </a:xfrm>
        </p:grpSpPr>
        <p:pic>
          <p:nvPicPr>
            <p:cNvPr id="26633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31" t="62642" r="43544" b="21014"/>
            <a:stretch>
              <a:fillRect/>
            </a:stretch>
          </p:blipFill>
          <p:spPr bwMode="auto">
            <a:xfrm>
              <a:off x="768" y="1632"/>
              <a:ext cx="4090" cy="701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34" name="Rectangle 7"/>
            <p:cNvSpPr>
              <a:spLocks noChangeArrowheads="1"/>
            </p:cNvSpPr>
            <p:nvPr/>
          </p:nvSpPr>
          <p:spPr bwMode="auto">
            <a:xfrm>
              <a:off x="2256" y="1632"/>
              <a:ext cx="816" cy="700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6630" name="Group 11"/>
          <p:cNvGrpSpPr>
            <a:grpSpLocks/>
          </p:cNvGrpSpPr>
          <p:nvPr/>
        </p:nvGrpSpPr>
        <p:grpSpPr bwMode="auto">
          <a:xfrm>
            <a:off x="1177925" y="4133850"/>
            <a:ext cx="6650038" cy="1123950"/>
            <a:chOff x="742" y="2604"/>
            <a:chExt cx="4189" cy="708"/>
          </a:xfrm>
        </p:grpSpPr>
        <p:pic>
          <p:nvPicPr>
            <p:cNvPr id="2663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0" t="63559" r="43636" b="21419"/>
            <a:stretch>
              <a:fillRect/>
            </a:stretch>
          </p:blipFill>
          <p:spPr bwMode="auto">
            <a:xfrm>
              <a:off x="742" y="2608"/>
              <a:ext cx="4189" cy="70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6632" name="Rectangle 8"/>
            <p:cNvSpPr>
              <a:spLocks noChangeArrowheads="1"/>
            </p:cNvSpPr>
            <p:nvPr/>
          </p:nvSpPr>
          <p:spPr bwMode="auto">
            <a:xfrm>
              <a:off x="2266" y="2604"/>
              <a:ext cx="816" cy="708"/>
            </a:xfrm>
            <a:prstGeom prst="rect">
              <a:avLst/>
            </a:prstGeom>
            <a:solidFill>
              <a:schemeClr val="folHlink">
                <a:alpha val="34117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Attack:   JiT spraying</a:t>
            </a:r>
          </a:p>
        </p:txBody>
      </p: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457200" y="1371600"/>
            <a:ext cx="8229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579438" eaLnBrk="0" hangingPunct="0">
              <a:spcBef>
                <a:spcPts val="12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1493838" algn="l"/>
              </a:tabLst>
              <a:defRPr/>
            </a:pPr>
            <a:r>
              <a:rPr lang="en-US" sz="2400" kern="0" dirty="0">
                <a:latin typeface="+mn-lt"/>
                <a:cs typeface="+mn-cs"/>
              </a:rPr>
              <a:t>Idea:	1. Force </a:t>
            </a:r>
            <a:r>
              <a:rPr lang="en-US" sz="2400" kern="0" dirty="0" err="1">
                <a:latin typeface="+mn-lt"/>
                <a:cs typeface="+mn-cs"/>
              </a:rPr>
              <a:t>Javascript</a:t>
            </a:r>
            <a:r>
              <a:rPr lang="en-US" sz="2400" kern="0" dirty="0">
                <a:latin typeface="+mn-lt"/>
                <a:cs typeface="+mn-cs"/>
              </a:rPr>
              <a:t> </a:t>
            </a:r>
            <a:r>
              <a:rPr lang="en-US" sz="2400" kern="0" dirty="0" err="1">
                <a:latin typeface="+mn-lt"/>
                <a:cs typeface="+mn-cs"/>
              </a:rPr>
              <a:t>JiT</a:t>
            </a:r>
            <a:r>
              <a:rPr lang="en-US" sz="2400" kern="0" dirty="0">
                <a:latin typeface="+mn-lt"/>
                <a:cs typeface="+mn-cs"/>
              </a:rPr>
              <a:t> to fill heap with 					executable </a:t>
            </a:r>
            <a:r>
              <a:rPr lang="en-US" sz="2400" kern="0" dirty="0" err="1">
                <a:latin typeface="+mn-lt"/>
                <a:cs typeface="+mn-cs"/>
              </a:rPr>
              <a:t>shellcode</a:t>
            </a:r>
            <a:r>
              <a:rPr lang="en-US" sz="2400" kern="0" dirty="0">
                <a:latin typeface="+mn-lt"/>
                <a:cs typeface="+mn-cs"/>
              </a:rPr>
              <a:t> </a:t>
            </a:r>
          </a:p>
          <a:p>
            <a:pPr marL="342900" indent="-342900" defTabSz="579438" eaLnBrk="0" hangingPunct="0">
              <a:spcBef>
                <a:spcPts val="1200"/>
              </a:spcBef>
              <a:buClr>
                <a:schemeClr val="hlink"/>
              </a:buClr>
              <a:buSzPct val="110000"/>
              <a:buFont typeface="Wingdings" pitchFamily="2" charset="2"/>
              <a:buNone/>
              <a:tabLst>
                <a:tab pos="1493838" algn="l"/>
              </a:tabLst>
              <a:defRPr/>
            </a:pPr>
            <a:r>
              <a:rPr lang="en-US" sz="2400" kern="0" dirty="0">
                <a:latin typeface="+mn-lt"/>
                <a:cs typeface="+mn-cs"/>
              </a:rPr>
              <a:t>		2. then point SFP anywhere in spray area</a:t>
            </a:r>
          </a:p>
        </p:txBody>
      </p:sp>
      <p:grpSp>
        <p:nvGrpSpPr>
          <p:cNvPr id="27652" name="Group 43"/>
          <p:cNvGrpSpPr>
            <a:grpSpLocks/>
          </p:cNvGrpSpPr>
          <p:nvPr/>
        </p:nvGrpSpPr>
        <p:grpSpPr bwMode="auto">
          <a:xfrm>
            <a:off x="533400" y="2971800"/>
            <a:ext cx="8386763" cy="3733800"/>
            <a:chOff x="533400" y="3124200"/>
            <a:chExt cx="8386466" cy="3733800"/>
          </a:xfrm>
        </p:grpSpPr>
        <p:sp>
          <p:nvSpPr>
            <p:cNvPr id="19" name="Rectangle 18"/>
            <p:cNvSpPr/>
            <p:nvPr/>
          </p:nvSpPr>
          <p:spPr>
            <a:xfrm>
              <a:off x="533400" y="3124200"/>
              <a:ext cx="7772125" cy="37338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819319" y="3352800"/>
              <a:ext cx="5105219" cy="2971800"/>
            </a:xfrm>
            <a:prstGeom prst="rect">
              <a:avLst/>
            </a:prstGeom>
            <a:solidFill>
              <a:srgbClr val="0070C0">
                <a:alpha val="39000"/>
              </a:srgb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660" name="TextBox 20"/>
            <p:cNvSpPr txBox="1">
              <a:spLocks noChangeArrowheads="1"/>
            </p:cNvSpPr>
            <p:nvPr/>
          </p:nvSpPr>
          <p:spPr bwMode="auto">
            <a:xfrm rot="5400000">
              <a:off x="8253658" y="4497391"/>
              <a:ext cx="87075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2400"/>
                <a:t>heap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838189" y="4356100"/>
              <a:ext cx="838170" cy="304800"/>
            </a:xfrm>
            <a:prstGeom prst="rect">
              <a:avLst/>
            </a:prstGeom>
            <a:solidFill>
              <a:srgbClr val="FF6600"/>
            </a:solidFill>
            <a:ln>
              <a:solidFill>
                <a:srgbClr val="FF5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8189" y="4660900"/>
              <a:ext cx="83817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8189" y="4965700"/>
              <a:ext cx="83817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 sz="1600" dirty="0">
                <a:solidFill>
                  <a:schemeClr val="tx1"/>
                </a:solidFill>
              </a:endParaRPr>
            </a:p>
          </p:txBody>
        </p:sp>
        <p:sp>
          <p:nvSpPr>
            <p:cNvPr id="27664" name="TextBox 24"/>
            <p:cNvSpPr txBox="1">
              <a:spLocks noChangeArrowheads="1"/>
            </p:cNvSpPr>
            <p:nvPr/>
          </p:nvSpPr>
          <p:spPr bwMode="auto">
            <a:xfrm>
              <a:off x="838200" y="5238690"/>
              <a:ext cx="869149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/>
                <a:t>vtable</a:t>
              </a:r>
            </a:p>
          </p:txBody>
        </p:sp>
        <p:grpSp>
          <p:nvGrpSpPr>
            <p:cNvPr id="26" name="Group 14"/>
            <p:cNvGrpSpPr/>
            <p:nvPr/>
          </p:nvGrpSpPr>
          <p:grpSpPr>
            <a:xfrm>
              <a:off x="3048000" y="3505200"/>
              <a:ext cx="4648200" cy="609600"/>
              <a:chOff x="3048000" y="3505200"/>
              <a:chExt cx="4648200" cy="609600"/>
            </a:xfrm>
            <a:solidFill>
              <a:srgbClr val="FF5050"/>
            </a:solidFill>
          </p:grpSpPr>
          <p:sp>
            <p:nvSpPr>
              <p:cNvPr id="45" name="Rectangle 12"/>
              <p:cNvSpPr/>
              <p:nvPr/>
            </p:nvSpPr>
            <p:spPr>
              <a:xfrm>
                <a:off x="3048000" y="3505200"/>
                <a:ext cx="33528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>
                    <a:solidFill>
                      <a:schemeClr val="accent3"/>
                    </a:solidFill>
                  </a:rPr>
                  <a:t>NOP  </a:t>
                </a:r>
                <a:r>
                  <a:rPr lang="en-US" sz="2400" dirty="0">
                    <a:solidFill>
                      <a:schemeClr val="accent3"/>
                    </a:solidFill>
                  </a:rPr>
                  <a:t>slide</a:t>
                </a:r>
                <a:endParaRPr lang="en-US" sz="2400" dirty="0">
                  <a:solidFill>
                    <a:schemeClr val="accent3"/>
                  </a:solidFill>
                </a:endParaRPr>
              </a:p>
            </p:txBody>
          </p:sp>
          <p:sp>
            <p:nvSpPr>
              <p:cNvPr id="46" name="Rectangle 13"/>
              <p:cNvSpPr/>
              <p:nvPr/>
            </p:nvSpPr>
            <p:spPr>
              <a:xfrm>
                <a:off x="6400800" y="3505200"/>
                <a:ext cx="1295400" cy="609600"/>
              </a:xfrm>
              <a:prstGeom prst="rect">
                <a:avLst/>
              </a:prstGeom>
              <a:grp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en-US" dirty="0" err="1">
                    <a:solidFill>
                      <a:schemeClr val="accent3"/>
                    </a:solidFill>
                  </a:rPr>
                  <a:t>shellcode</a:t>
                </a:r>
                <a:endParaRPr lang="en-US" dirty="0">
                  <a:solidFill>
                    <a:schemeClr val="accent3"/>
                  </a:solidFill>
                </a:endParaRPr>
              </a:p>
            </p:txBody>
          </p:sp>
        </p:grpSp>
        <p:grpSp>
          <p:nvGrpSpPr>
            <p:cNvPr id="27666" name="Group 23"/>
            <p:cNvGrpSpPr>
              <a:grpSpLocks/>
            </p:cNvGrpSpPr>
            <p:nvPr/>
          </p:nvGrpSpPr>
          <p:grpSpPr bwMode="auto">
            <a:xfrm>
              <a:off x="3048000" y="4419600"/>
              <a:ext cx="1524000" cy="457200"/>
              <a:chOff x="3048000" y="4419600"/>
              <a:chExt cx="1524000" cy="457200"/>
            </a:xfrm>
          </p:grpSpPr>
          <p:sp>
            <p:nvSpPr>
              <p:cNvPr id="43" name="Rectangle 42"/>
              <p:cNvSpPr/>
              <p:nvPr/>
            </p:nvSpPr>
            <p:spPr>
              <a:xfrm>
                <a:off x="3047911" y="4419600"/>
                <a:ext cx="1523946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4343265" y="4419600"/>
                <a:ext cx="228592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7667" name="Group 24"/>
            <p:cNvGrpSpPr>
              <a:grpSpLocks/>
            </p:cNvGrpSpPr>
            <p:nvPr/>
          </p:nvGrpSpPr>
          <p:grpSpPr bwMode="auto">
            <a:xfrm>
              <a:off x="5105400" y="4419600"/>
              <a:ext cx="1524000" cy="457200"/>
              <a:chOff x="3048000" y="4419600"/>
              <a:chExt cx="1524000" cy="4572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3047838" y="4419600"/>
                <a:ext cx="1523946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4343192" y="4419600"/>
                <a:ext cx="228592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7668" name="Group 27"/>
            <p:cNvGrpSpPr>
              <a:grpSpLocks/>
            </p:cNvGrpSpPr>
            <p:nvPr/>
          </p:nvGrpSpPr>
          <p:grpSpPr bwMode="auto">
            <a:xfrm>
              <a:off x="3810000" y="5105400"/>
              <a:ext cx="1524000" cy="457200"/>
              <a:chOff x="3048000" y="4419600"/>
              <a:chExt cx="1524000" cy="457200"/>
            </a:xfrm>
          </p:grpSpPr>
          <p:sp>
            <p:nvSpPr>
              <p:cNvPr id="39" name="Rectangle 38"/>
              <p:cNvSpPr/>
              <p:nvPr/>
            </p:nvSpPr>
            <p:spPr>
              <a:xfrm>
                <a:off x="3047884" y="4419600"/>
                <a:ext cx="1523946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40" name="Rectangle 39"/>
              <p:cNvSpPr/>
              <p:nvPr/>
            </p:nvSpPr>
            <p:spPr>
              <a:xfrm>
                <a:off x="4343238" y="4419600"/>
                <a:ext cx="228592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7669" name="Group 30"/>
            <p:cNvGrpSpPr>
              <a:grpSpLocks/>
            </p:cNvGrpSpPr>
            <p:nvPr/>
          </p:nvGrpSpPr>
          <p:grpSpPr bwMode="auto">
            <a:xfrm>
              <a:off x="5943600" y="5105400"/>
              <a:ext cx="1524000" cy="457200"/>
              <a:chOff x="3048000" y="4419600"/>
              <a:chExt cx="1524000" cy="457200"/>
            </a:xfrm>
          </p:grpSpPr>
          <p:sp>
            <p:nvSpPr>
              <p:cNvPr id="37" name="Rectangle 36"/>
              <p:cNvSpPr/>
              <p:nvPr/>
            </p:nvSpPr>
            <p:spPr>
              <a:xfrm>
                <a:off x="3047808" y="4419600"/>
                <a:ext cx="1523946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8" name="Rectangle 37"/>
              <p:cNvSpPr/>
              <p:nvPr/>
            </p:nvSpPr>
            <p:spPr>
              <a:xfrm>
                <a:off x="4343162" y="4419600"/>
                <a:ext cx="228592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7670" name="Group 33"/>
            <p:cNvGrpSpPr>
              <a:grpSpLocks/>
            </p:cNvGrpSpPr>
            <p:nvPr/>
          </p:nvGrpSpPr>
          <p:grpSpPr bwMode="auto">
            <a:xfrm>
              <a:off x="5562600" y="5715000"/>
              <a:ext cx="1524000" cy="457200"/>
              <a:chOff x="3048000" y="4419600"/>
              <a:chExt cx="1524000" cy="457200"/>
            </a:xfrm>
          </p:grpSpPr>
          <p:sp>
            <p:nvSpPr>
              <p:cNvPr id="35" name="Rectangle 34"/>
              <p:cNvSpPr/>
              <p:nvPr/>
            </p:nvSpPr>
            <p:spPr>
              <a:xfrm>
                <a:off x="3047822" y="4419600"/>
                <a:ext cx="1523946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6" name="Rectangle 35"/>
              <p:cNvSpPr/>
              <p:nvPr/>
            </p:nvSpPr>
            <p:spPr>
              <a:xfrm>
                <a:off x="4343176" y="4419600"/>
                <a:ext cx="228592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  <p:grpSp>
          <p:nvGrpSpPr>
            <p:cNvPr id="27671" name="Group 36"/>
            <p:cNvGrpSpPr>
              <a:grpSpLocks/>
            </p:cNvGrpSpPr>
            <p:nvPr/>
          </p:nvGrpSpPr>
          <p:grpSpPr bwMode="auto">
            <a:xfrm>
              <a:off x="3352800" y="5715000"/>
              <a:ext cx="1524000" cy="457200"/>
              <a:chOff x="3048000" y="4419600"/>
              <a:chExt cx="1524000" cy="457200"/>
            </a:xfrm>
          </p:grpSpPr>
          <p:sp>
            <p:nvSpPr>
              <p:cNvPr id="33" name="Rectangle 32"/>
              <p:cNvSpPr/>
              <p:nvPr/>
            </p:nvSpPr>
            <p:spPr>
              <a:xfrm>
                <a:off x="3047900" y="4419600"/>
                <a:ext cx="1523946" cy="457200"/>
              </a:xfrm>
              <a:prstGeom prst="rect">
                <a:avLst/>
              </a:prstGeom>
              <a:solidFill>
                <a:srgbClr val="FF5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  <p:sp>
            <p:nvSpPr>
              <p:cNvPr id="34" name="Rectangle 33"/>
              <p:cNvSpPr/>
              <p:nvPr/>
            </p:nvSpPr>
            <p:spPr>
              <a:xfrm>
                <a:off x="4343254" y="4419600"/>
                <a:ext cx="228592" cy="457200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/>
              </a:p>
            </p:txBody>
          </p:sp>
        </p:grpSp>
      </p:grpSp>
      <p:cxnSp>
        <p:nvCxnSpPr>
          <p:cNvPr id="27653" name="Straight Arrow Connector 48"/>
          <p:cNvCxnSpPr>
            <a:cxnSpLocks noChangeShapeType="1"/>
            <a:stCxn id="22" idx="3"/>
          </p:cNvCxnSpPr>
          <p:nvPr/>
        </p:nvCxnSpPr>
        <p:spPr bwMode="auto">
          <a:xfrm>
            <a:off x="1676400" y="4356100"/>
            <a:ext cx="2667000" cy="762000"/>
          </a:xfrm>
          <a:prstGeom prst="straightConnector1">
            <a:avLst/>
          </a:prstGeom>
          <a:noFill/>
          <a:ln w="57150" algn="ctr">
            <a:solidFill>
              <a:srgbClr val="800000"/>
            </a:solidFill>
            <a:round/>
            <a:headEnd/>
            <a:tailEnd type="arrow" w="med" len="med"/>
          </a:ln>
        </p:spPr>
      </p:cxnSp>
      <p:sp>
        <p:nvSpPr>
          <p:cNvPr id="27654" name="TextBox 49"/>
          <p:cNvSpPr txBox="1">
            <a:spLocks noChangeArrowheads="1"/>
          </p:cNvSpPr>
          <p:nvPr/>
        </p:nvSpPr>
        <p:spPr bwMode="auto">
          <a:xfrm>
            <a:off x="5043488" y="4005263"/>
            <a:ext cx="1662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execute enabled</a:t>
            </a:r>
          </a:p>
        </p:txBody>
      </p:sp>
      <p:sp>
        <p:nvSpPr>
          <p:cNvPr id="27655" name="TextBox 80"/>
          <p:cNvSpPr txBox="1">
            <a:spLocks noChangeArrowheads="1"/>
          </p:cNvSpPr>
          <p:nvPr/>
        </p:nvSpPr>
        <p:spPr bwMode="auto">
          <a:xfrm>
            <a:off x="2986088" y="4005263"/>
            <a:ext cx="1662112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execute enabled</a:t>
            </a:r>
          </a:p>
        </p:txBody>
      </p:sp>
      <p:sp>
        <p:nvSpPr>
          <p:cNvPr id="27656" name="TextBox 81"/>
          <p:cNvSpPr txBox="1">
            <a:spLocks noChangeArrowheads="1"/>
          </p:cNvSpPr>
          <p:nvPr/>
        </p:nvSpPr>
        <p:spPr bwMode="auto">
          <a:xfrm>
            <a:off x="3763963" y="4705350"/>
            <a:ext cx="1660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execute enabled</a:t>
            </a:r>
          </a:p>
        </p:txBody>
      </p:sp>
      <p:sp>
        <p:nvSpPr>
          <p:cNvPr id="27657" name="TextBox 82"/>
          <p:cNvSpPr txBox="1">
            <a:spLocks noChangeArrowheads="1"/>
          </p:cNvSpPr>
          <p:nvPr/>
        </p:nvSpPr>
        <p:spPr bwMode="auto">
          <a:xfrm>
            <a:off x="5883275" y="4705350"/>
            <a:ext cx="1660525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1600"/>
              <a:t>execute enabled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Run time checking</a:t>
            </a:r>
          </a:p>
        </p:txBody>
      </p:sp>
      <p:sp>
        <p:nvSpPr>
          <p:cNvPr id="286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737600" cy="914400"/>
          </a:xfrm>
        </p:spPr>
        <p:txBody>
          <a:bodyPr/>
          <a:lstStyle/>
          <a:p>
            <a:r>
              <a:rPr lang="en-US" sz="4400" smtClean="0"/>
              <a:t>Run time checking: StackGuard</a:t>
            </a:r>
            <a:endParaRPr lang="en-US" sz="2800" smtClean="0"/>
          </a:p>
        </p:txBody>
      </p:sp>
      <p:sp>
        <p:nvSpPr>
          <p:cNvPr id="296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686800" cy="4953000"/>
          </a:xfrm>
        </p:spPr>
        <p:txBody>
          <a:bodyPr/>
          <a:lstStyle/>
          <a:p>
            <a:r>
              <a:rPr lang="en-US" sz="2400" smtClean="0"/>
              <a:t>Many many run-time checking techniques …</a:t>
            </a:r>
          </a:p>
          <a:p>
            <a:pPr lvl="1"/>
            <a:r>
              <a:rPr lang="en-US" smtClean="0"/>
              <a:t>we only discuss methods relevant to overflow protection</a:t>
            </a:r>
          </a:p>
          <a:p>
            <a:pPr>
              <a:spcBef>
                <a:spcPct val="150000"/>
              </a:spcBef>
            </a:pPr>
            <a:r>
              <a:rPr lang="en-US" sz="2400" u="sng" smtClean="0"/>
              <a:t>Solution 1</a:t>
            </a:r>
            <a:r>
              <a:rPr lang="en-US" sz="2400" smtClean="0"/>
              <a:t>:  StackGuard</a:t>
            </a:r>
          </a:p>
          <a:p>
            <a:pPr lvl="1"/>
            <a:r>
              <a:rPr lang="en-US" smtClean="0"/>
              <a:t>Run time tests for stack integrity. </a:t>
            </a:r>
          </a:p>
          <a:p>
            <a:pPr lvl="1"/>
            <a:r>
              <a:rPr lang="en-US" smtClean="0"/>
              <a:t>Embed “canaries” in stack frames and verify their integrity prior to function return.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7235825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6762750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6267450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198938" y="5646738"/>
            <a:ext cx="104775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 flipV="1">
            <a:off x="7689850" y="5646738"/>
            <a:ext cx="34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 flipV="1">
            <a:off x="7689850" y="6022975"/>
            <a:ext cx="341313" cy="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6" name="Text Box 10"/>
          <p:cNvSpPr txBox="1">
            <a:spLocks noChangeArrowheads="1"/>
          </p:cNvSpPr>
          <p:nvPr/>
        </p:nvSpPr>
        <p:spPr bwMode="auto">
          <a:xfrm>
            <a:off x="8137525" y="5410200"/>
            <a:ext cx="7016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 flipH="1">
            <a:off x="676275" y="6400800"/>
            <a:ext cx="7013575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7689850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5246688" y="5646738"/>
            <a:ext cx="1020762" cy="37623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3703638" y="5646738"/>
            <a:ext cx="4540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str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3230563" y="5646738"/>
            <a:ext cx="47307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2735263" y="5646738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29713" name="Rectangle 17"/>
          <p:cNvSpPr>
            <a:spLocks noChangeArrowheads="1"/>
          </p:cNvSpPr>
          <p:nvPr/>
        </p:nvSpPr>
        <p:spPr bwMode="auto">
          <a:xfrm>
            <a:off x="676275" y="5651500"/>
            <a:ext cx="104775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local</a:t>
            </a:r>
          </a:p>
        </p:txBody>
      </p: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41735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714500" y="5651500"/>
            <a:ext cx="1020763" cy="37147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canary</a:t>
            </a:r>
          </a:p>
        </p:txBody>
      </p:sp>
      <p:sp>
        <p:nvSpPr>
          <p:cNvPr id="29716" name="Line 20"/>
          <p:cNvSpPr>
            <a:spLocks noChangeShapeType="1"/>
          </p:cNvSpPr>
          <p:nvPr/>
        </p:nvSpPr>
        <p:spPr bwMode="auto">
          <a:xfrm flipH="1" flipV="1">
            <a:off x="228600" y="6022975"/>
            <a:ext cx="447675" cy="4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7" name="Line 21"/>
          <p:cNvSpPr>
            <a:spLocks noChangeShapeType="1"/>
          </p:cNvSpPr>
          <p:nvPr/>
        </p:nvSpPr>
        <p:spPr bwMode="auto">
          <a:xfrm flipH="1" flipV="1">
            <a:off x="228600" y="5646738"/>
            <a:ext cx="4524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8" name="Text Box 22"/>
          <p:cNvSpPr txBox="1">
            <a:spLocks noChangeArrowheads="1"/>
          </p:cNvSpPr>
          <p:nvPr/>
        </p:nvSpPr>
        <p:spPr bwMode="auto">
          <a:xfrm>
            <a:off x="5486400" y="5226050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Frame 1</a:t>
            </a:r>
          </a:p>
        </p:txBody>
      </p:sp>
      <p:sp>
        <p:nvSpPr>
          <p:cNvPr id="29719" name="Text Box 23"/>
          <p:cNvSpPr txBox="1">
            <a:spLocks noChangeArrowheads="1"/>
          </p:cNvSpPr>
          <p:nvPr/>
        </p:nvSpPr>
        <p:spPr bwMode="auto">
          <a:xfrm>
            <a:off x="2227263" y="5226050"/>
            <a:ext cx="101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Frame 2</a:t>
            </a:r>
          </a:p>
        </p:txBody>
      </p:sp>
      <p:sp>
        <p:nvSpPr>
          <p:cNvPr id="29720" name="Line 24"/>
          <p:cNvSpPr>
            <a:spLocks noChangeShapeType="1"/>
          </p:cNvSpPr>
          <p:nvPr/>
        </p:nvSpPr>
        <p:spPr bwMode="auto">
          <a:xfrm>
            <a:off x="681038" y="5410200"/>
            <a:ext cx="0" cy="74930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6200"/>
            <a:ext cx="7772400" cy="669925"/>
          </a:xfrm>
        </p:spPr>
        <p:txBody>
          <a:bodyPr/>
          <a:lstStyle/>
          <a:p>
            <a:r>
              <a:rPr lang="en-US" smtClean="0"/>
              <a:t>Canary Types</a:t>
            </a:r>
          </a:p>
        </p:txBody>
      </p:sp>
      <p:sp>
        <p:nvSpPr>
          <p:cNvPr id="307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458200" cy="5486400"/>
          </a:xfrm>
        </p:spPr>
        <p:txBody>
          <a:bodyPr/>
          <a:lstStyle/>
          <a:p>
            <a:pPr>
              <a:tabLst>
                <a:tab pos="1146175" algn="l"/>
              </a:tabLst>
            </a:pPr>
            <a:r>
              <a:rPr lang="en-US" sz="2400" u="sng" smtClean="0"/>
              <a:t>Random canary:</a:t>
            </a:r>
            <a:endParaRPr lang="en-US" sz="2400" smtClean="0"/>
          </a:p>
          <a:p>
            <a:pPr lvl="1">
              <a:tabLst>
                <a:tab pos="1146175" algn="l"/>
              </a:tabLst>
            </a:pPr>
            <a:r>
              <a:rPr lang="en-US" smtClean="0"/>
              <a:t>Choose random string at program startup.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Insert canary string into every stack frame.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Verify canary before returning from function.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To corrupt random canary, attacker must learn current random string.</a:t>
            </a:r>
          </a:p>
          <a:p>
            <a:pPr>
              <a:spcBef>
                <a:spcPct val="140000"/>
              </a:spcBef>
              <a:tabLst>
                <a:tab pos="1146175" algn="l"/>
              </a:tabLst>
            </a:pPr>
            <a:r>
              <a:rPr lang="en-US" sz="2400" u="sng" smtClean="0"/>
              <a:t>Terminator canary:</a:t>
            </a:r>
            <a:br>
              <a:rPr lang="en-US" sz="2400" u="sng" smtClean="0"/>
            </a:br>
            <a:r>
              <a:rPr lang="en-US" sz="2400" smtClean="0"/>
              <a:t>	</a:t>
            </a:r>
            <a:r>
              <a:rPr lang="en-US" sz="2000" smtClean="0"/>
              <a:t>Canary =  0, newline, linefeed, EOF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String functions will not copy beyond terminator.</a:t>
            </a:r>
          </a:p>
          <a:p>
            <a:pPr lvl="1">
              <a:tabLst>
                <a:tab pos="1146175" algn="l"/>
              </a:tabLst>
            </a:pPr>
            <a:r>
              <a:rPr lang="en-US" smtClean="0"/>
              <a:t>Attacker cannot use string functions to corrupt stack.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StackGuard (Cont.)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447800"/>
            <a:ext cx="8686800" cy="5257800"/>
          </a:xfrm>
        </p:spPr>
        <p:txBody>
          <a:bodyPr/>
          <a:lstStyle/>
          <a:p>
            <a:r>
              <a:rPr lang="en-US" sz="2400" smtClean="0"/>
              <a:t>StackGuard implemented as a GCC patch.</a:t>
            </a:r>
          </a:p>
          <a:p>
            <a:pPr lvl="1"/>
            <a:r>
              <a:rPr lang="en-US" smtClean="0"/>
              <a:t>Program must be recompiled.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r>
              <a:rPr lang="en-US" sz="2400" smtClean="0"/>
              <a:t>Minimal performance effects:</a:t>
            </a:r>
            <a:r>
              <a:rPr lang="en-US" smtClean="0"/>
              <a:t>   </a:t>
            </a:r>
            <a:r>
              <a:rPr lang="en-US" sz="1800" smtClean="0"/>
              <a:t>8% for Apache.</a:t>
            </a:r>
          </a:p>
          <a:p>
            <a:endParaRPr lang="en-US" sz="1800" smtClean="0"/>
          </a:p>
          <a:p>
            <a:r>
              <a:rPr lang="en-US" sz="2400" smtClean="0"/>
              <a:t>Note: Canaries don’t offer fullproof protection.</a:t>
            </a:r>
          </a:p>
          <a:p>
            <a:pPr lvl="1"/>
            <a:r>
              <a:rPr lang="en-US" smtClean="0"/>
              <a:t>Some stack smashing attacks leave canaries unchanged</a:t>
            </a:r>
          </a:p>
          <a:p>
            <a:pPr>
              <a:spcBef>
                <a:spcPct val="80000"/>
              </a:spcBef>
            </a:pPr>
            <a:r>
              <a:rPr lang="en-US" sz="2400" smtClean="0"/>
              <a:t>Heap protection:  PointGuard</a:t>
            </a:r>
            <a:r>
              <a:rPr lang="en-US" smtClean="0"/>
              <a:t>.</a:t>
            </a:r>
          </a:p>
          <a:p>
            <a:pPr lvl="1"/>
            <a:r>
              <a:rPr lang="en-US" smtClean="0"/>
              <a:t>Protects function pointers and setjmp buffers by encrypting them:   XOR with random cookie</a:t>
            </a:r>
          </a:p>
          <a:p>
            <a:pPr lvl="1"/>
            <a:r>
              <a:rPr lang="en-US" smtClean="0"/>
              <a:t>Less effective,  more noticeable performance effects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6525"/>
            <a:ext cx="7772400" cy="731838"/>
          </a:xfrm>
        </p:spPr>
        <p:txBody>
          <a:bodyPr/>
          <a:lstStyle/>
          <a:p>
            <a:r>
              <a:rPr lang="en-US" sz="4000" smtClean="0"/>
              <a:t>1.  Buffer overflows</a:t>
            </a:r>
          </a:p>
        </p:txBody>
      </p:sp>
      <p:sp>
        <p:nvSpPr>
          <p:cNvPr id="61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24000"/>
            <a:ext cx="8177213" cy="5257800"/>
          </a:xfrm>
        </p:spPr>
        <p:txBody>
          <a:bodyPr/>
          <a:lstStyle/>
          <a:p>
            <a:pPr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Extremely common bug.   </a:t>
            </a:r>
          </a:p>
          <a:p>
            <a:pPr marL="684213" lvl="1" indent="-227013">
              <a:lnSpc>
                <a:spcPct val="105000"/>
              </a:lnSpc>
              <a:tabLst>
                <a:tab pos="1951038" algn="l"/>
              </a:tabLst>
            </a:pPr>
            <a:r>
              <a:rPr lang="en-US" smtClean="0"/>
              <a:t>First major exploit:  1988 Internet Worm.   fingerd.</a:t>
            </a:r>
          </a:p>
          <a:p>
            <a:pPr>
              <a:lnSpc>
                <a:spcPct val="90000"/>
              </a:lnSpc>
              <a:spcBef>
                <a:spcPct val="70000"/>
              </a:spcBef>
              <a:buFont typeface="Wingdings" pitchFamily="2" charset="2"/>
              <a:buNone/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endParaRPr lang="en-US" smtClean="0"/>
          </a:p>
          <a:p>
            <a:pPr>
              <a:lnSpc>
                <a:spcPct val="90000"/>
              </a:lnSpc>
              <a:spcBef>
                <a:spcPct val="70000"/>
              </a:spcBef>
              <a:tabLst>
                <a:tab pos="1951038" algn="l"/>
              </a:tabLst>
            </a:pPr>
            <a:r>
              <a:rPr lang="en-US" smtClean="0"/>
              <a:t>Developing buffer overflow attacks:</a:t>
            </a:r>
          </a:p>
          <a:p>
            <a:pPr marL="684213" lvl="1" indent="-227013"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Locate buffer overflow within an application.</a:t>
            </a:r>
          </a:p>
          <a:p>
            <a:pPr marL="684213" lvl="1" indent="-227013">
              <a:lnSpc>
                <a:spcPct val="90000"/>
              </a:lnSpc>
              <a:tabLst>
                <a:tab pos="1951038" algn="l"/>
              </a:tabLst>
            </a:pPr>
            <a:r>
              <a:rPr lang="en-US" smtClean="0"/>
              <a:t>Design an exploit.</a:t>
            </a:r>
          </a:p>
        </p:txBody>
      </p:sp>
      <p:graphicFrame>
        <p:nvGraphicFramePr>
          <p:cNvPr id="61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-304800" y="2427288"/>
          <a:ext cx="7467600" cy="305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Chart" r:id="rId3" imgW="6096000" imgH="4067251" progId="MSGraph.Chart.8">
                  <p:embed followColorScheme="full"/>
                </p:oleObj>
              </mc:Choice>
              <mc:Fallback>
                <p:oleObj name="Chart" r:id="rId3" imgW="6096000" imgH="4067251" progId="MSGraph.Chart.8">
                  <p:embed followColorScheme="full"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04800" y="2427288"/>
                        <a:ext cx="7467600" cy="305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6705600" y="4603750"/>
            <a:ext cx="20272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800"/>
              <a:t>Source:  NVD/CVE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6700838" y="2749550"/>
            <a:ext cx="2373312" cy="976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  <a:buFont typeface="Symbol" pitchFamily="18" charset="2"/>
              <a:buChar char="»"/>
            </a:pPr>
            <a:r>
              <a:rPr lang="en-US">
                <a:sym typeface="Symbol" pitchFamily="18" charset="2"/>
              </a:rPr>
              <a:t>20% of all vuln.</a:t>
            </a:r>
          </a:p>
          <a:p>
            <a:pPr>
              <a:spcBef>
                <a:spcPct val="90000"/>
              </a:spcBef>
              <a:buFont typeface="Symbol" pitchFamily="18" charset="2"/>
              <a:buNone/>
            </a:pPr>
            <a:r>
              <a:rPr lang="en-US">
                <a:sym typeface="Symbol" pitchFamily="18" charset="2"/>
              </a:rPr>
              <a:t>2005-2007:   10%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StackGuard variants - ProPolice</a:t>
            </a:r>
          </a:p>
        </p:txBody>
      </p:sp>
      <p:sp>
        <p:nvSpPr>
          <p:cNvPr id="327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457700"/>
          </a:xfrm>
        </p:spPr>
        <p:txBody>
          <a:bodyPr/>
          <a:lstStyle/>
          <a:p>
            <a:r>
              <a:rPr lang="en-US" sz="2400" smtClean="0"/>
              <a:t>ProPolice </a:t>
            </a:r>
            <a:r>
              <a:rPr lang="en-US" sz="1600" smtClean="0">
                <a:latin typeface="Arial" pitchFamily="34" charset="0"/>
              </a:rPr>
              <a:t>(IBM)    </a:t>
            </a:r>
            <a:r>
              <a:rPr lang="en-US" sz="2000" smtClean="0">
                <a:latin typeface="Arial" pitchFamily="34" charset="0"/>
              </a:rPr>
              <a:t>-   gcc 3.4.1.      </a:t>
            </a:r>
            <a:r>
              <a:rPr lang="en-US" sz="1800" smtClean="0">
                <a:latin typeface="Arial" pitchFamily="34" charset="0"/>
              </a:rPr>
              <a:t>(</a:t>
            </a:r>
            <a:r>
              <a:rPr lang="en-US" sz="1800" b="1" smtClean="0">
                <a:latin typeface="Arial" pitchFamily="34" charset="0"/>
              </a:rPr>
              <a:t>-fstack-protector</a:t>
            </a:r>
            <a:r>
              <a:rPr lang="en-US" sz="1800" smtClean="0">
                <a:latin typeface="Arial" pitchFamily="34" charset="0"/>
              </a:rPr>
              <a:t>)</a:t>
            </a:r>
          </a:p>
          <a:p>
            <a:pPr lvl="1"/>
            <a:r>
              <a:rPr lang="en-US" smtClean="0"/>
              <a:t>Rearrange stack layout to prevent ptr overflow.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endParaRPr lang="en-US" sz="2400" smtClean="0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1828800" y="2895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args</a:t>
            </a:r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1828800" y="35052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ret addr</a:t>
            </a: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1828800" y="41148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SFP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1828800" y="47244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CANARY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828800" y="53340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arrays</a:t>
            </a: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1828800" y="5943600"/>
            <a:ext cx="33528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bg2"/>
                </a:solidFill>
              </a:rPr>
              <a:t>local variables</a:t>
            </a:r>
          </a:p>
        </p:txBody>
      </p:sp>
      <p:sp>
        <p:nvSpPr>
          <p:cNvPr id="32778" name="Line 10"/>
          <p:cNvSpPr>
            <a:spLocks noChangeShapeType="1"/>
          </p:cNvSpPr>
          <p:nvPr/>
        </p:nvSpPr>
        <p:spPr bwMode="auto">
          <a:xfrm>
            <a:off x="1371600" y="52578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228600" y="5426075"/>
            <a:ext cx="11604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Stack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  <p:sp>
        <p:nvSpPr>
          <p:cNvPr id="32780" name="AutoShape 12"/>
          <p:cNvSpPr>
            <a:spLocks/>
          </p:cNvSpPr>
          <p:nvPr/>
        </p:nvSpPr>
        <p:spPr bwMode="auto">
          <a:xfrm>
            <a:off x="5410200" y="2895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1" name="Text Box 13"/>
          <p:cNvSpPr txBox="1">
            <a:spLocks noChangeArrowheads="1"/>
          </p:cNvSpPr>
          <p:nvPr/>
        </p:nvSpPr>
        <p:spPr bwMode="auto">
          <a:xfrm>
            <a:off x="5607050" y="2927350"/>
            <a:ext cx="3022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No arrays or pointers</a:t>
            </a:r>
          </a:p>
        </p:txBody>
      </p:sp>
      <p:sp>
        <p:nvSpPr>
          <p:cNvPr id="32782" name="Text Box 14"/>
          <p:cNvSpPr txBox="1">
            <a:spLocks noChangeArrowheads="1"/>
          </p:cNvSpPr>
          <p:nvPr/>
        </p:nvSpPr>
        <p:spPr bwMode="auto">
          <a:xfrm>
            <a:off x="5638800" y="5943600"/>
            <a:ext cx="2681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Ptrs, but no arrays</a:t>
            </a:r>
          </a:p>
        </p:txBody>
      </p:sp>
      <p:sp>
        <p:nvSpPr>
          <p:cNvPr id="32783" name="AutoShape 15"/>
          <p:cNvSpPr>
            <a:spLocks/>
          </p:cNvSpPr>
          <p:nvPr/>
        </p:nvSpPr>
        <p:spPr bwMode="auto">
          <a:xfrm>
            <a:off x="5410200" y="5943600"/>
            <a:ext cx="152400" cy="533400"/>
          </a:xfrm>
          <a:prstGeom prst="rightBrace">
            <a:avLst>
              <a:gd name="adj1" fmla="val 291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4" name="Line 16"/>
          <p:cNvSpPr>
            <a:spLocks noChangeShapeType="1"/>
          </p:cNvSpPr>
          <p:nvPr/>
        </p:nvSpPr>
        <p:spPr bwMode="auto">
          <a:xfrm flipV="1">
            <a:off x="1371600" y="3048000"/>
            <a:ext cx="0" cy="1295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2785" name="Text Box 17"/>
          <p:cNvSpPr txBox="1">
            <a:spLocks noChangeArrowheads="1"/>
          </p:cNvSpPr>
          <p:nvPr/>
        </p:nvSpPr>
        <p:spPr bwMode="auto">
          <a:xfrm>
            <a:off x="228600" y="2971800"/>
            <a:ext cx="1160463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String</a:t>
            </a:r>
            <a:br>
              <a:rPr lang="en-US" sz="2400"/>
            </a:br>
            <a:r>
              <a:rPr lang="en-US" sz="2400"/>
              <a:t>Growth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MS Visual Studio  /GS     </a:t>
            </a:r>
            <a:r>
              <a:rPr lang="en-US" sz="2400" smtClean="0"/>
              <a:t>[2003]</a:t>
            </a:r>
          </a:p>
        </p:txBody>
      </p:sp>
      <p:sp>
        <p:nvSpPr>
          <p:cNvPr id="3379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257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Compiler /GS option:</a:t>
            </a:r>
          </a:p>
          <a:p>
            <a:pPr lvl="1"/>
            <a:r>
              <a:rPr lang="en-US" smtClean="0"/>
              <a:t>Combination of ProPolice and Random canary.</a:t>
            </a:r>
          </a:p>
          <a:p>
            <a:pPr lvl="1"/>
            <a:r>
              <a:rPr lang="en-US" smtClean="0"/>
              <a:t>Triggers UnHandledException in case of Canary mismatch to shutdown process.</a:t>
            </a:r>
          </a:p>
          <a:p>
            <a:pPr lvl="1"/>
            <a:endParaRPr lang="en-US" smtClean="0"/>
          </a:p>
          <a:p>
            <a:endParaRPr lang="en-US" sz="2000" smtClean="0"/>
          </a:p>
          <a:p>
            <a:endParaRPr lang="en-US" sz="2000" smtClean="0"/>
          </a:p>
          <a:p>
            <a:endParaRPr lang="en-US" sz="2000" smtClean="0"/>
          </a:p>
          <a:p>
            <a:pPr>
              <a:spcBef>
                <a:spcPct val="80000"/>
              </a:spcBef>
            </a:pPr>
            <a:r>
              <a:rPr lang="en-US" sz="2400" smtClean="0"/>
              <a:t>Litchfield vulnerability report</a:t>
            </a:r>
          </a:p>
          <a:p>
            <a:pPr lvl="1"/>
            <a:r>
              <a:rPr lang="en-US" smtClean="0"/>
              <a:t>Overflow overwrites exception handler</a:t>
            </a:r>
          </a:p>
          <a:p>
            <a:pPr lvl="1"/>
            <a:r>
              <a:rPr lang="en-US" smtClean="0"/>
              <a:t>Redirects exception to attack code</a:t>
            </a:r>
          </a:p>
          <a:p>
            <a:pPr lvl="1"/>
            <a:r>
              <a:rPr lang="en-US" smtClean="0"/>
              <a:t>/SafeSEH:    only call pre-designated exception handler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5" t="59375" r="28906" b="20833"/>
          <a:stretch>
            <a:fillRect/>
          </a:stretch>
        </p:blipFill>
        <p:spPr bwMode="auto">
          <a:xfrm>
            <a:off x="2133600" y="3048000"/>
            <a:ext cx="3581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Run time checking: Libsafe</a:t>
            </a:r>
          </a:p>
        </p:txBody>
      </p:sp>
      <p:sp>
        <p:nvSpPr>
          <p:cNvPr id="3481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4914900"/>
          </a:xfrm>
        </p:spPr>
        <p:txBody>
          <a:bodyPr/>
          <a:lstStyle/>
          <a:p>
            <a:r>
              <a:rPr lang="en-US" sz="2400" u="sng" smtClean="0"/>
              <a:t>Solution 2</a:t>
            </a:r>
            <a:r>
              <a:rPr lang="en-US" sz="2400" smtClean="0"/>
              <a:t>:  Libsafe (Avaya Labs)</a:t>
            </a:r>
          </a:p>
          <a:p>
            <a:pPr lvl="1"/>
            <a:r>
              <a:rPr lang="en-US" smtClean="0"/>
              <a:t>Dynamically loaded library      </a:t>
            </a:r>
            <a:r>
              <a:rPr lang="en-US" sz="1800" smtClean="0"/>
              <a:t>(no need to recompile app.)</a:t>
            </a:r>
            <a:endParaRPr lang="en-US" smtClean="0"/>
          </a:p>
          <a:p>
            <a:pPr lvl="1"/>
            <a:r>
              <a:rPr lang="en-US" smtClean="0"/>
              <a:t>Intercepts calls to  strcpy (dest, src)</a:t>
            </a:r>
          </a:p>
          <a:p>
            <a:pPr lvl="2">
              <a:lnSpc>
                <a:spcPct val="120000"/>
              </a:lnSpc>
            </a:pPr>
            <a:r>
              <a:rPr lang="en-US" sz="2400" smtClean="0"/>
              <a:t>Validates sufficient space in current stack frame:</a:t>
            </a:r>
            <a:br>
              <a:rPr lang="en-US" sz="2400" smtClean="0"/>
            </a:br>
            <a:r>
              <a:rPr lang="en-US" sz="2400" smtClean="0"/>
              <a:t>	</a:t>
            </a:r>
            <a:r>
              <a:rPr lang="en-US" sz="2400" b="1" smtClean="0"/>
              <a:t>|frame-pointer – dest| &gt; strlen(src)</a:t>
            </a:r>
          </a:p>
          <a:p>
            <a:pPr lvl="2">
              <a:lnSpc>
                <a:spcPct val="120000"/>
              </a:lnSpc>
            </a:pPr>
            <a:r>
              <a:rPr lang="en-US" sz="2400" smtClean="0"/>
              <a:t>If so, does strcpy,   </a:t>
            </a:r>
            <a:br>
              <a:rPr lang="en-US" sz="2400" smtClean="0"/>
            </a:br>
            <a:r>
              <a:rPr lang="en-US" sz="2400" smtClean="0"/>
              <a:t>otherwise, terminates application</a:t>
            </a:r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2667000" y="5187950"/>
            <a:ext cx="8413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dest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676400" y="5187950"/>
            <a:ext cx="101282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219200" y="5187950"/>
            <a:ext cx="495300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823" name="Line 7"/>
          <p:cNvSpPr>
            <a:spLocks noChangeShapeType="1"/>
          </p:cNvSpPr>
          <p:nvPr/>
        </p:nvSpPr>
        <p:spPr bwMode="auto">
          <a:xfrm>
            <a:off x="4724400" y="53451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6858000" y="5562600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381000" y="5192713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6" name="Line 10"/>
          <p:cNvSpPr>
            <a:spLocks noChangeShapeType="1"/>
          </p:cNvSpPr>
          <p:nvPr/>
        </p:nvSpPr>
        <p:spPr bwMode="auto">
          <a:xfrm>
            <a:off x="381000" y="5564188"/>
            <a:ext cx="836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27" name="Text Box 11"/>
          <p:cNvSpPr txBox="1">
            <a:spLocks noChangeArrowheads="1"/>
          </p:cNvSpPr>
          <p:nvPr/>
        </p:nvSpPr>
        <p:spPr bwMode="auto">
          <a:xfrm>
            <a:off x="7985125" y="4965700"/>
            <a:ext cx="7016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lnSpc>
                <a:spcPct val="80000"/>
              </a:lnSpc>
              <a:spcBef>
                <a:spcPct val="50000"/>
              </a:spcBef>
            </a:pPr>
            <a:r>
              <a:rPr lang="en-US" sz="1800"/>
              <a:t>top</a:t>
            </a:r>
            <a:br>
              <a:rPr lang="en-US" sz="1800"/>
            </a:br>
            <a:r>
              <a:rPr lang="en-US" sz="1800"/>
              <a:t>of</a:t>
            </a:r>
            <a:br>
              <a:rPr lang="en-US" sz="1800"/>
            </a:br>
            <a:r>
              <a:rPr lang="en-US" sz="1800"/>
              <a:t>stack</a:t>
            </a:r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3505200" y="5186363"/>
            <a:ext cx="531813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src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829" name="Line 13"/>
          <p:cNvSpPr>
            <a:spLocks noChangeShapeType="1"/>
          </p:cNvSpPr>
          <p:nvPr/>
        </p:nvSpPr>
        <p:spPr bwMode="auto">
          <a:xfrm>
            <a:off x="6859588" y="51863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487988" y="5338763"/>
            <a:ext cx="8366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1" name="Rectangle 15"/>
          <p:cNvSpPr>
            <a:spLocks noChangeArrowheads="1"/>
          </p:cNvSpPr>
          <p:nvPr/>
        </p:nvSpPr>
        <p:spPr bwMode="auto">
          <a:xfrm>
            <a:off x="4040188" y="5186363"/>
            <a:ext cx="1520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buf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6019800" y="5186363"/>
            <a:ext cx="1012825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ret-addr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833" name="Rectangle 17"/>
          <p:cNvSpPr>
            <a:spLocks noChangeArrowheads="1"/>
          </p:cNvSpPr>
          <p:nvPr/>
        </p:nvSpPr>
        <p:spPr bwMode="auto">
          <a:xfrm>
            <a:off x="5562600" y="5186363"/>
            <a:ext cx="495300" cy="376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1800"/>
              <a:t>sfp</a:t>
            </a:r>
            <a:endParaRPr kumimoji="1" lang="en-US" sz="1800">
              <a:solidFill>
                <a:schemeClr val="bg2"/>
              </a:solidFill>
              <a:latin typeface="Comic Sans MS" pitchFamily="66" charset="0"/>
              <a:sym typeface="Symbol" pitchFamily="18" charset="2"/>
            </a:endParaRPr>
          </a:p>
        </p:txBody>
      </p:sp>
      <p:sp>
        <p:nvSpPr>
          <p:cNvPr id="34834" name="Line 18"/>
          <p:cNvSpPr>
            <a:spLocks noChangeShapeType="1"/>
          </p:cNvSpPr>
          <p:nvPr/>
        </p:nvSpPr>
        <p:spPr bwMode="auto">
          <a:xfrm>
            <a:off x="268922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5" name="Line 19"/>
          <p:cNvSpPr>
            <a:spLocks noChangeShapeType="1"/>
          </p:cNvSpPr>
          <p:nvPr/>
        </p:nvSpPr>
        <p:spPr bwMode="auto">
          <a:xfrm>
            <a:off x="7038975" y="4965700"/>
            <a:ext cx="0" cy="749300"/>
          </a:xfrm>
          <a:prstGeom prst="line">
            <a:avLst/>
          </a:prstGeom>
          <a:noFill/>
          <a:ln w="28575">
            <a:solidFill>
              <a:srgbClr val="6666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36" name="Text Box 20"/>
          <p:cNvSpPr txBox="1">
            <a:spLocks noChangeArrowheads="1"/>
          </p:cNvSpPr>
          <p:nvPr/>
        </p:nvSpPr>
        <p:spPr bwMode="auto">
          <a:xfrm>
            <a:off x="782638" y="6129338"/>
            <a:ext cx="1046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libsafe</a:t>
            </a:r>
          </a:p>
        </p:txBody>
      </p:sp>
      <p:sp>
        <p:nvSpPr>
          <p:cNvPr id="34837" name="Text Box 21"/>
          <p:cNvSpPr txBox="1">
            <a:spLocks noChangeArrowheads="1"/>
          </p:cNvSpPr>
          <p:nvPr/>
        </p:nvSpPr>
        <p:spPr bwMode="auto">
          <a:xfrm>
            <a:off x="4953000" y="6096000"/>
            <a:ext cx="8397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main</a:t>
            </a:r>
          </a:p>
        </p:txBody>
      </p:sp>
      <p:grpSp>
        <p:nvGrpSpPr>
          <p:cNvPr id="34838" name="Group 22"/>
          <p:cNvGrpSpPr>
            <a:grpSpLocks/>
          </p:cNvGrpSpPr>
          <p:nvPr/>
        </p:nvGrpSpPr>
        <p:grpSpPr bwMode="auto">
          <a:xfrm>
            <a:off x="1477963" y="5580063"/>
            <a:ext cx="4343400" cy="211137"/>
            <a:chOff x="931" y="3515"/>
            <a:chExt cx="2736" cy="229"/>
          </a:xfrm>
        </p:grpSpPr>
        <p:sp>
          <p:nvSpPr>
            <p:cNvPr id="34845" name="Line 23"/>
            <p:cNvSpPr>
              <a:spLocks noChangeShapeType="1"/>
            </p:cNvSpPr>
            <p:nvPr/>
          </p:nvSpPr>
          <p:spPr bwMode="auto">
            <a:xfrm>
              <a:off x="931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6" name="Line 24"/>
            <p:cNvSpPr>
              <a:spLocks noChangeShapeType="1"/>
            </p:cNvSpPr>
            <p:nvPr/>
          </p:nvSpPr>
          <p:spPr bwMode="auto">
            <a:xfrm>
              <a:off x="931" y="3744"/>
              <a:ext cx="2736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7" name="Line 25"/>
            <p:cNvSpPr>
              <a:spLocks noChangeShapeType="1"/>
            </p:cNvSpPr>
            <p:nvPr/>
          </p:nvSpPr>
          <p:spPr bwMode="auto">
            <a:xfrm flipV="1">
              <a:off x="3667" y="3515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4839" name="Group 26"/>
          <p:cNvGrpSpPr>
            <a:grpSpLocks/>
          </p:cNvGrpSpPr>
          <p:nvPr/>
        </p:nvGrpSpPr>
        <p:grpSpPr bwMode="auto">
          <a:xfrm flipV="1">
            <a:off x="3048000" y="4906963"/>
            <a:ext cx="1219200" cy="285750"/>
            <a:chOff x="1027" y="3611"/>
            <a:chExt cx="1183" cy="229"/>
          </a:xfrm>
        </p:grpSpPr>
        <p:sp>
          <p:nvSpPr>
            <p:cNvPr id="34842" name="Line 27"/>
            <p:cNvSpPr>
              <a:spLocks noChangeShapeType="1"/>
            </p:cNvSpPr>
            <p:nvPr/>
          </p:nvSpPr>
          <p:spPr bwMode="auto">
            <a:xfrm>
              <a:off x="1027" y="3611"/>
              <a:ext cx="0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3" name="Line 28"/>
            <p:cNvSpPr>
              <a:spLocks noChangeShapeType="1"/>
            </p:cNvSpPr>
            <p:nvPr/>
          </p:nvSpPr>
          <p:spPr bwMode="auto">
            <a:xfrm>
              <a:off x="1027" y="3840"/>
              <a:ext cx="1181" cy="0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844" name="Line 29"/>
            <p:cNvSpPr>
              <a:spLocks noChangeShapeType="1"/>
            </p:cNvSpPr>
            <p:nvPr/>
          </p:nvSpPr>
          <p:spPr bwMode="auto">
            <a:xfrm flipV="1">
              <a:off x="2208" y="3611"/>
              <a:ext cx="2" cy="229"/>
            </a:xfrm>
            <a:prstGeom prst="line">
              <a:avLst/>
            </a:prstGeom>
            <a:noFill/>
            <a:ln w="28575">
              <a:solidFill>
                <a:schemeClr val="hlink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4840" name="AutoShape 30"/>
          <p:cNvSpPr>
            <a:spLocks/>
          </p:cNvSpPr>
          <p:nvPr/>
        </p:nvSpPr>
        <p:spPr bwMode="auto">
          <a:xfrm rot="-5400000">
            <a:off x="1479550" y="4941888"/>
            <a:ext cx="165100" cy="2209800"/>
          </a:xfrm>
          <a:prstGeom prst="leftBrace">
            <a:avLst>
              <a:gd name="adj1" fmla="val 11153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4841" name="AutoShape 31"/>
          <p:cNvSpPr>
            <a:spLocks/>
          </p:cNvSpPr>
          <p:nvPr/>
        </p:nvSpPr>
        <p:spPr bwMode="auto">
          <a:xfrm rot="-5400000">
            <a:off x="5318126" y="4686300"/>
            <a:ext cx="207962" cy="2763837"/>
          </a:xfrm>
          <a:prstGeom prst="leftBrace">
            <a:avLst>
              <a:gd name="adj1" fmla="val 11075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More methods …</a:t>
            </a:r>
          </a:p>
        </p:txBody>
      </p:sp>
      <p:sp>
        <p:nvSpPr>
          <p:cNvPr id="358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86800" cy="5257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smtClean="0"/>
              <a:t> StackShield</a:t>
            </a:r>
            <a:endParaRPr lang="en-US" sz="1600" smtClean="0"/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At function prologue, copy return address </a:t>
            </a:r>
            <a:r>
              <a:rPr lang="en-US" smtClean="0">
                <a:latin typeface="Arial" pitchFamily="34" charset="0"/>
              </a:rPr>
              <a:t>RET</a:t>
            </a:r>
            <a:r>
              <a:rPr lang="en-US" smtClean="0"/>
              <a:t> and </a:t>
            </a:r>
            <a:r>
              <a:rPr lang="en-US" smtClean="0">
                <a:latin typeface="Arial" pitchFamily="34" charset="0"/>
              </a:rPr>
              <a:t>SFP</a:t>
            </a:r>
            <a:r>
              <a:rPr lang="en-US" smtClean="0"/>
              <a:t> to “safe” location  (beginning of data segment)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Upon return, check that </a:t>
            </a:r>
            <a:r>
              <a:rPr lang="en-US" smtClean="0">
                <a:latin typeface="Arial" pitchFamily="34" charset="0"/>
              </a:rPr>
              <a:t>RET</a:t>
            </a:r>
            <a:r>
              <a:rPr lang="en-US" smtClean="0"/>
              <a:t> and </a:t>
            </a:r>
            <a:r>
              <a:rPr lang="en-US" smtClean="0">
                <a:latin typeface="Arial" pitchFamily="34" charset="0"/>
              </a:rPr>
              <a:t>SFP</a:t>
            </a:r>
            <a:r>
              <a:rPr lang="en-US" smtClean="0"/>
              <a:t> is equal to copy.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Implemented as assembler file processor (</a:t>
            </a:r>
            <a:r>
              <a:rPr lang="en-US" smtClean="0">
                <a:latin typeface="Arial" pitchFamily="34" charset="0"/>
              </a:rPr>
              <a:t>GCC</a:t>
            </a:r>
            <a:r>
              <a:rPr lang="en-US" smtClean="0"/>
              <a:t>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endParaRPr lang="en-US" smtClean="0"/>
          </a:p>
          <a:p>
            <a:pPr>
              <a:spcBef>
                <a:spcPct val="50000"/>
              </a:spcBef>
              <a:buFont typeface="Wingdings" pitchFamily="2" charset="2"/>
              <a:buChar char="q"/>
            </a:pPr>
            <a:r>
              <a:rPr lang="en-US" smtClean="0"/>
              <a:t> Control Flow Integrity  (CFI)</a:t>
            </a:r>
          </a:p>
          <a:p>
            <a:pPr lvl="1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A combination of static and dynamic checking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Statically determine program control flow</a:t>
            </a:r>
          </a:p>
          <a:p>
            <a:pPr lvl="2">
              <a:spcBef>
                <a:spcPct val="50000"/>
              </a:spcBef>
              <a:buFont typeface="Wingdings" pitchFamily="2" charset="2"/>
              <a:buChar char="§"/>
            </a:pPr>
            <a:r>
              <a:rPr lang="en-US" smtClean="0"/>
              <a:t>Dynamically enforce control flow integrity</a:t>
            </a:r>
          </a:p>
          <a:p>
            <a:pPr lvl="1">
              <a:buFont typeface="Wingdings" pitchFamily="2" charset="2"/>
              <a:buChar char="q"/>
            </a:pPr>
            <a:endParaRPr lang="en-US" smtClean="0"/>
          </a:p>
          <a:p>
            <a:pPr>
              <a:buFont typeface="Wingdings" pitchFamily="2" charset="2"/>
              <a:buChar char="q"/>
            </a:pPr>
            <a:endParaRPr lang="en-US" sz="2400" smtClean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Format string bugs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Format string problem</a:t>
            </a:r>
          </a:p>
        </p:txBody>
      </p:sp>
      <p:sp>
        <p:nvSpPr>
          <p:cNvPr id="870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4582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 smtClean="0"/>
              <a:t>			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int func(char *user)  {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			  fprintf( stderr,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			}</a:t>
            </a:r>
          </a:p>
          <a:p>
            <a:pPr>
              <a:lnSpc>
                <a:spcPct val="85000"/>
              </a:lnSpc>
              <a:spcBef>
                <a:spcPct val="80000"/>
              </a:spcBef>
              <a:buFont typeface="Wingdings" pitchFamily="2" charset="2"/>
              <a:buNone/>
            </a:pPr>
            <a:r>
              <a:rPr lang="en-US" sz="2400" u="sng" smtClean="0">
                <a:cs typeface="Arial" pitchFamily="34" charset="0"/>
              </a:rPr>
              <a:t>Problem</a:t>
            </a:r>
            <a:r>
              <a:rPr lang="en-US" sz="2400" smtClean="0">
                <a:cs typeface="Arial" pitchFamily="34" charset="0"/>
              </a:rPr>
              <a:t>:   what if   </a:t>
            </a:r>
            <a:r>
              <a:rPr lang="en-US" sz="2400" smtClean="0">
                <a:latin typeface="Arial" pitchFamily="34" charset="0"/>
                <a:cs typeface="Arial" pitchFamily="34" charset="0"/>
              </a:rPr>
              <a:t>user = “%s%s%s%s%s%s%s”</a:t>
            </a:r>
            <a:r>
              <a:rPr lang="en-US" sz="2400" smtClean="0">
                <a:cs typeface="Arial" pitchFamily="34" charset="0"/>
              </a:rPr>
              <a:t>  ??</a:t>
            </a:r>
          </a:p>
          <a:p>
            <a:pPr lvl="1">
              <a:spcBef>
                <a:spcPct val="15000"/>
              </a:spcBef>
            </a:pPr>
            <a:r>
              <a:rPr lang="en-US" smtClean="0">
                <a:cs typeface="Arial" pitchFamily="34" charset="0"/>
              </a:rPr>
              <a:t>Most likely program will crash:   DoS.</a:t>
            </a:r>
          </a:p>
          <a:p>
            <a:pPr lvl="1">
              <a:spcBef>
                <a:spcPct val="15000"/>
              </a:spcBef>
            </a:pPr>
            <a:r>
              <a:rPr lang="en-US" smtClean="0">
                <a:cs typeface="Arial" pitchFamily="34" charset="0"/>
              </a:rPr>
              <a:t>If not, program will print memory contents.  Privacy?</a:t>
            </a:r>
          </a:p>
          <a:p>
            <a:pPr lvl="1">
              <a:spcBef>
                <a:spcPct val="15000"/>
              </a:spcBef>
            </a:pPr>
            <a:r>
              <a:rPr lang="en-US" smtClean="0">
                <a:cs typeface="Arial" pitchFamily="34" charset="0"/>
              </a:rPr>
              <a:t>Full exploit using   </a:t>
            </a:r>
            <a:r>
              <a:rPr lang="en-US" smtClean="0">
                <a:solidFill>
                  <a:srgbClr val="869406"/>
                </a:solidFill>
                <a:cs typeface="Arial" pitchFamily="34" charset="0"/>
              </a:rPr>
              <a:t>user = </a:t>
            </a:r>
            <a:r>
              <a:rPr lang="en-US" smtClean="0">
                <a:solidFill>
                  <a:srgbClr val="869406"/>
                </a:solidFill>
                <a:latin typeface="Comic Sans MS" pitchFamily="66" charset="0"/>
                <a:cs typeface="Arial" pitchFamily="34" charset="0"/>
              </a:rPr>
              <a:t>“</a:t>
            </a:r>
            <a:r>
              <a:rPr lang="en-US" smtClean="0">
                <a:solidFill>
                  <a:srgbClr val="869406"/>
                </a:solidFill>
                <a:cs typeface="Arial" pitchFamily="34" charset="0"/>
              </a:rPr>
              <a:t>%n</a:t>
            </a:r>
            <a:r>
              <a:rPr lang="en-US" smtClean="0">
                <a:solidFill>
                  <a:srgbClr val="869406"/>
                </a:solidFill>
                <a:latin typeface="Comic Sans MS" pitchFamily="66" charset="0"/>
                <a:cs typeface="Arial" pitchFamily="34" charset="0"/>
              </a:rPr>
              <a:t>”</a:t>
            </a:r>
            <a:endParaRPr lang="en-US" smtClean="0">
              <a:solidFill>
                <a:srgbClr val="869406"/>
              </a:solidFill>
              <a:cs typeface="Arial" pitchFamily="34" charset="0"/>
            </a:endParaRPr>
          </a:p>
          <a:p>
            <a:pPr>
              <a:spcBef>
                <a:spcPct val="150000"/>
              </a:spcBef>
              <a:buFont typeface="Wingdings" pitchFamily="2" charset="2"/>
              <a:buNone/>
            </a:pPr>
            <a:r>
              <a:rPr lang="en-US" sz="2400" u="sng" smtClean="0">
                <a:cs typeface="Arial" pitchFamily="34" charset="0"/>
              </a:rPr>
              <a:t>Correct form</a:t>
            </a:r>
            <a:r>
              <a:rPr lang="en-US" sz="2400" smtClean="0">
                <a:cs typeface="Arial" pitchFamily="34" charset="0"/>
              </a:rPr>
              <a:t>:</a:t>
            </a:r>
          </a:p>
          <a:p>
            <a:pPr>
              <a:lnSpc>
                <a:spcPct val="85000"/>
              </a:lnSpc>
              <a:spcBef>
                <a:spcPct val="40000"/>
              </a:spcBef>
              <a:buFont typeface="Wingdings" pitchFamily="2" charset="2"/>
              <a:buNone/>
            </a:pPr>
            <a:r>
              <a:rPr lang="en-US" sz="2000" smtClean="0"/>
              <a:t>			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int func(char *user)  {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			  fprintf( stdout, </a:t>
            </a:r>
            <a:r>
              <a:rPr lang="en-US" sz="2400" b="1" smtClean="0">
                <a:latin typeface="Courier New" pitchFamily="49" charset="0"/>
                <a:cs typeface="Arial" pitchFamily="34" charset="0"/>
              </a:rPr>
              <a:t>“%s”</a:t>
            </a: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, user);</a:t>
            </a:r>
          </a:p>
          <a:p>
            <a:pPr>
              <a:lnSpc>
                <a:spcPct val="85000"/>
              </a:lnSpc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smtClean="0">
                <a:solidFill>
                  <a:schemeClr val="bg2"/>
                </a:solidFill>
                <a:latin typeface="Courier New" pitchFamily="49" charset="0"/>
                <a:cs typeface="Arial" pitchFamily="34" charset="0"/>
              </a:rPr>
              <a:t>			}</a:t>
            </a:r>
            <a:endParaRPr lang="en-US" sz="2400" b="1" smtClean="0">
              <a:latin typeface="Courier New" pitchFamily="49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History</a:t>
            </a:r>
          </a:p>
        </p:txBody>
      </p:sp>
      <p:sp>
        <p:nvSpPr>
          <p:cNvPr id="3891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tabLst>
                <a:tab pos="3779838" algn="l"/>
              </a:tabLst>
            </a:pPr>
            <a:r>
              <a:rPr lang="en-US" sz="2400" smtClean="0"/>
              <a:t>  First exploit discovered in June 2000.</a:t>
            </a:r>
          </a:p>
          <a:p>
            <a:pPr>
              <a:tabLst>
                <a:tab pos="3779838" algn="l"/>
              </a:tabLst>
            </a:pPr>
            <a:r>
              <a:rPr lang="en-US" sz="2400" smtClean="0"/>
              <a:t>  Examples: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wu-ftpd  2.* 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Linux rpc.statd: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IRIX telnetd:	remote root</a:t>
            </a:r>
          </a:p>
          <a:p>
            <a:pPr lvl="1">
              <a:tabLst>
                <a:tab pos="3779838" algn="l"/>
              </a:tabLst>
            </a:pPr>
            <a:r>
              <a:rPr lang="en-US" smtClean="0"/>
              <a:t>BSD chpass:	local root</a:t>
            </a:r>
          </a:p>
        </p:txBody>
      </p:sp>
      <p:sp>
        <p:nvSpPr>
          <p:cNvPr id="38916" name="Line 4"/>
          <p:cNvSpPr>
            <a:spLocks noChangeShapeType="1"/>
          </p:cNvSpPr>
          <p:nvPr/>
        </p:nvSpPr>
        <p:spPr bwMode="auto">
          <a:xfrm>
            <a:off x="2286000" y="4495800"/>
            <a:ext cx="0" cy="12192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Vulnerable functions</a:t>
            </a:r>
          </a:p>
        </p:txBody>
      </p:sp>
      <p:sp>
        <p:nvSpPr>
          <p:cNvPr id="3993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smtClean="0"/>
              <a:t>Any function using a format string.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Printing: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printf, fprintf, sprintf, …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vprintf, vfprintf, vsprintf, …</a:t>
            </a:r>
          </a:p>
          <a:p>
            <a:pPr>
              <a:buFont typeface="Wingdings" pitchFamily="2" charset="2"/>
              <a:buNone/>
            </a:pPr>
            <a:endParaRPr lang="en-US" sz="2400" smtClean="0"/>
          </a:p>
          <a:p>
            <a:pPr>
              <a:buFont typeface="Wingdings" pitchFamily="2" charset="2"/>
              <a:buNone/>
            </a:pPr>
            <a:r>
              <a:rPr lang="en-US" sz="2400" smtClean="0"/>
              <a:t>Logging:</a:t>
            </a:r>
          </a:p>
          <a:p>
            <a:pPr>
              <a:buFont typeface="Wingdings" pitchFamily="2" charset="2"/>
              <a:buNone/>
            </a:pPr>
            <a:r>
              <a:rPr lang="en-US" sz="2400" smtClean="0"/>
              <a:t>	syslog,  err, warn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Exploit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686800" cy="4800600"/>
          </a:xfrm>
        </p:spPr>
        <p:txBody>
          <a:bodyPr/>
          <a:lstStyle/>
          <a:p>
            <a:r>
              <a:rPr lang="en-US" sz="2400" smtClean="0"/>
              <a:t>Dumping arbitrary memory: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Walk up stack until desired pointer is found.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“%08x.%08x.%08x.%08x|%s|”)</a:t>
            </a:r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z="2400" smtClean="0"/>
              <a:t>Writing to arbitrary memory: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“hello %n”, &amp;temp)   --  writes ‘6’ into temp.</a:t>
            </a:r>
          </a:p>
          <a:p>
            <a:pPr lvl="1">
              <a:lnSpc>
                <a:spcPct val="150000"/>
              </a:lnSpc>
            </a:pPr>
            <a:r>
              <a:rPr lang="en-US" smtClean="0"/>
              <a:t>printf( “%08x.%08x.%08x.%08x.%n”)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Overflow using format string</a:t>
            </a:r>
          </a:p>
        </p:txBody>
      </p:sp>
      <p:sp>
        <p:nvSpPr>
          <p:cNvPr id="4198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800600"/>
          </a:xfrm>
        </p:spPr>
        <p:txBody>
          <a:bodyPr/>
          <a:lstStyle/>
          <a:p>
            <a:pPr>
              <a:buFont typeface="Wingdings" pitchFamily="2" charset="2"/>
              <a:buNone/>
              <a:tabLst>
                <a:tab pos="625475" algn="l"/>
              </a:tabLst>
            </a:pPr>
            <a:r>
              <a:rPr lang="en-US" sz="3200" smtClean="0"/>
              <a:t>		</a:t>
            </a:r>
            <a:r>
              <a:rPr lang="en-US" sz="2400" smtClean="0"/>
              <a:t>char errmsg[512],  outbuf[512];</a:t>
            </a:r>
          </a:p>
          <a:p>
            <a:pPr>
              <a:spcBef>
                <a:spcPct val="6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400" smtClean="0"/>
              <a:t>		sprintf (errmsg, “Illegal command: %400s”, user);</a:t>
            </a:r>
          </a:p>
          <a:p>
            <a:pPr>
              <a:spcBef>
                <a:spcPct val="90000"/>
              </a:spcBef>
              <a:buFont typeface="Wingdings" pitchFamily="2" charset="2"/>
              <a:buNone/>
              <a:tabLst>
                <a:tab pos="625475" algn="l"/>
              </a:tabLst>
            </a:pPr>
            <a:r>
              <a:rPr lang="en-US" sz="2400" smtClean="0"/>
              <a:t>		sprintf( outbuf, errmsg );</a:t>
            </a:r>
          </a:p>
          <a:p>
            <a:pPr>
              <a:spcBef>
                <a:spcPct val="60000"/>
              </a:spcBef>
              <a:buFont typeface="Wingdings" pitchFamily="2" charset="2"/>
              <a:buNone/>
              <a:tabLst>
                <a:tab pos="625475" algn="l"/>
              </a:tabLst>
            </a:pPr>
            <a:endParaRPr lang="en-US" sz="2400" smtClean="0"/>
          </a:p>
          <a:p>
            <a:pPr>
              <a:spcBef>
                <a:spcPct val="60000"/>
              </a:spcBef>
              <a:tabLst>
                <a:tab pos="625475" algn="l"/>
              </a:tabLst>
            </a:pPr>
            <a:r>
              <a:rPr lang="en-US" sz="2400" smtClean="0"/>
              <a:t>  What if   user = “%500d &lt;nops&gt; &lt;shellcode&gt;”</a:t>
            </a:r>
          </a:p>
          <a:p>
            <a:pPr lvl="1">
              <a:spcBef>
                <a:spcPct val="30000"/>
              </a:spcBef>
              <a:tabLst>
                <a:tab pos="625475" algn="l"/>
              </a:tabLst>
            </a:pPr>
            <a:r>
              <a:rPr lang="en-US" sz="2800" smtClean="0"/>
              <a:t>Bypass  “%400s”  limitation.</a:t>
            </a:r>
          </a:p>
          <a:p>
            <a:pPr lvl="1">
              <a:spcBef>
                <a:spcPct val="30000"/>
              </a:spcBef>
              <a:tabLst>
                <a:tab pos="625475" algn="l"/>
              </a:tabLst>
            </a:pPr>
            <a:r>
              <a:rPr lang="en-US" sz="2800" smtClean="0"/>
              <a:t>Will ovreflow outbuf.</a:t>
            </a:r>
          </a:p>
        </p:txBody>
      </p:sp>
      <p:sp>
        <p:nvSpPr>
          <p:cNvPr id="41988" name="Line 4"/>
          <p:cNvSpPr>
            <a:spLocks noChangeShapeType="1"/>
          </p:cNvSpPr>
          <p:nvPr/>
        </p:nvSpPr>
        <p:spPr bwMode="auto">
          <a:xfrm rot="-5400000">
            <a:off x="2514600" y="2743200"/>
            <a:ext cx="0" cy="30480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914400" y="1600200"/>
            <a:ext cx="7391400" cy="2133600"/>
          </a:xfrm>
          <a:prstGeom prst="rect">
            <a:avLst/>
          </a:prstGeom>
          <a:noFill/>
          <a:ln w="28575" algn="ctr">
            <a:solidFill>
              <a:schemeClr val="bg2"/>
            </a:solidFill>
            <a:miter lim="800000"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What is needed</a:t>
            </a:r>
          </a:p>
        </p:txBody>
      </p:sp>
      <p:sp>
        <p:nvSpPr>
          <p:cNvPr id="717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458200" cy="5562600"/>
          </a:xfrm>
        </p:spPr>
        <p:txBody>
          <a:bodyPr/>
          <a:lstStyle/>
          <a:p>
            <a:r>
              <a:rPr lang="en-US" sz="2400" smtClean="0"/>
              <a:t>Understanding C functions and the stack</a:t>
            </a:r>
          </a:p>
          <a:p>
            <a:r>
              <a:rPr lang="en-US" sz="2400" smtClean="0"/>
              <a:t>Some familiarity with machine code</a:t>
            </a:r>
          </a:p>
          <a:p>
            <a:r>
              <a:rPr lang="en-US" sz="2400" smtClean="0"/>
              <a:t>Know how systems calls are made</a:t>
            </a:r>
          </a:p>
          <a:p>
            <a:r>
              <a:rPr lang="en-US" sz="2400" smtClean="0"/>
              <a:t>The exec() system call</a:t>
            </a:r>
          </a:p>
          <a:p>
            <a:pPr>
              <a:spcBef>
                <a:spcPct val="150000"/>
              </a:spcBef>
            </a:pPr>
            <a:r>
              <a:rPr lang="en-US" sz="2400" smtClean="0"/>
              <a:t>Attacker needs to know which CPU and OS are running on the target machine:</a:t>
            </a:r>
          </a:p>
          <a:p>
            <a:pPr lvl="1"/>
            <a:r>
              <a:rPr lang="en-US" smtClean="0"/>
              <a:t>Our examples are for  x86  running  Linux</a:t>
            </a:r>
          </a:p>
          <a:p>
            <a:pPr lvl="1"/>
            <a:r>
              <a:rPr lang="en-US" smtClean="0"/>
              <a:t>Details vary slightly between CPUs and OSs: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Little endian vs. big endian   </a:t>
            </a:r>
            <a:r>
              <a:rPr lang="en-US" smtClean="0">
                <a:solidFill>
                  <a:schemeClr val="tx2"/>
                </a:solidFill>
              </a:rPr>
              <a:t>(</a:t>
            </a:r>
            <a:r>
              <a:rPr lang="en-US" b="1" smtClean="0">
                <a:solidFill>
                  <a:schemeClr val="tx2"/>
                </a:solidFill>
                <a:latin typeface="Arial" pitchFamily="34" charset="0"/>
              </a:rPr>
              <a:t>x86 vs. Motorola</a:t>
            </a:r>
            <a:r>
              <a:rPr lang="en-US" smtClean="0">
                <a:solidFill>
                  <a:schemeClr val="tx2"/>
                </a:solidFill>
              </a:rPr>
              <a:t>)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Stack Frame structure     </a:t>
            </a:r>
            <a:r>
              <a:rPr lang="en-US" smtClean="0">
                <a:solidFill>
                  <a:schemeClr val="tx2"/>
                </a:solidFill>
              </a:rPr>
              <a:t>(Unix vs. Windows)</a:t>
            </a:r>
          </a:p>
          <a:p>
            <a:pPr lvl="2"/>
            <a:r>
              <a:rPr lang="en-US" sz="2400" smtClean="0">
                <a:solidFill>
                  <a:schemeClr val="tx2"/>
                </a:solidFill>
              </a:rPr>
              <a:t>Stack growth direction</a:t>
            </a:r>
          </a:p>
        </p:txBody>
      </p:sp>
      <p:sp>
        <p:nvSpPr>
          <p:cNvPr id="7172" name="AutoShape 4"/>
          <p:cNvSpPr>
            <a:spLocks/>
          </p:cNvSpPr>
          <p:nvPr/>
        </p:nvSpPr>
        <p:spPr bwMode="auto">
          <a:xfrm>
            <a:off x="990600" y="5257800"/>
            <a:ext cx="304800" cy="1219200"/>
          </a:xfrm>
          <a:prstGeom prst="leftBrace">
            <a:avLst>
              <a:gd name="adj1" fmla="val 33333"/>
              <a:gd name="adj2" fmla="val 50000"/>
            </a:avLst>
          </a:prstGeom>
          <a:noFill/>
          <a:ln w="28575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533400" y="3276600"/>
            <a:ext cx="815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Linux process memory layout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2362200" y="6210300"/>
            <a:ext cx="28194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unused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181600" y="5943600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0x08048000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362200" y="5562600"/>
            <a:ext cx="2825750" cy="6477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2362200" y="4724400"/>
            <a:ext cx="2819400" cy="838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run time heap</a:t>
            </a: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368550" y="3657600"/>
            <a:ext cx="281305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shared libraries</a:t>
            </a: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368550" y="16764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user stack</a:t>
            </a: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2362200" y="4191000"/>
            <a:ext cx="2819400" cy="533400"/>
          </a:xfrm>
          <a:prstGeom prst="rect">
            <a:avLst/>
          </a:prstGeom>
          <a:solidFill>
            <a:srgbClr val="808080"/>
          </a:solidFill>
          <a:ln w="9525">
            <a:solidFill>
              <a:srgbClr val="6699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362200" y="2438400"/>
            <a:ext cx="2819400" cy="1219200"/>
          </a:xfrm>
          <a:prstGeom prst="rect">
            <a:avLst/>
          </a:prstGeom>
          <a:solidFill>
            <a:srgbClr val="808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1"/>
          <p:cNvSpPr>
            <a:spLocks noChangeShapeType="1"/>
          </p:cNvSpPr>
          <p:nvPr/>
        </p:nvSpPr>
        <p:spPr bwMode="auto">
          <a:xfrm flipV="1">
            <a:off x="3733800" y="41910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4" name="Line 12"/>
          <p:cNvSpPr>
            <a:spLocks noChangeShapeType="1"/>
          </p:cNvSpPr>
          <p:nvPr/>
        </p:nvSpPr>
        <p:spPr bwMode="auto">
          <a:xfrm flipV="1">
            <a:off x="3733800" y="31242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3733800" y="2438400"/>
            <a:ext cx="0" cy="533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175250" y="3962400"/>
            <a:ext cx="1835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0x40000000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175250" y="1447800"/>
            <a:ext cx="1851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2400"/>
              <a:t>0xC0000000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838200" y="2209800"/>
            <a:ext cx="947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%esp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1785938" y="2438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1100138" y="4495800"/>
            <a:ext cx="6143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brk</a:t>
            </a:r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1709738" y="47244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AutoShape 20"/>
          <p:cNvSpPr>
            <a:spLocks/>
          </p:cNvSpPr>
          <p:nvPr/>
        </p:nvSpPr>
        <p:spPr bwMode="auto">
          <a:xfrm>
            <a:off x="2014538" y="5562600"/>
            <a:ext cx="271462" cy="647700"/>
          </a:xfrm>
          <a:prstGeom prst="leftBrace">
            <a:avLst>
              <a:gd name="adj1" fmla="val 1988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3" name="Text Box 21"/>
          <p:cNvSpPr txBox="1">
            <a:spLocks noChangeArrowheads="1"/>
          </p:cNvSpPr>
          <p:nvPr/>
        </p:nvSpPr>
        <p:spPr bwMode="auto">
          <a:xfrm>
            <a:off x="646113" y="5470525"/>
            <a:ext cx="1519237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Loaded </a:t>
            </a:r>
            <a:br>
              <a:rPr lang="en-US" sz="2400">
                <a:solidFill>
                  <a:schemeClr val="tx2"/>
                </a:solidFill>
              </a:rPr>
            </a:br>
            <a:r>
              <a:rPr lang="en-US" sz="2400">
                <a:solidFill>
                  <a:schemeClr val="tx2"/>
                </a:solidFill>
              </a:rPr>
              <a:t>from exec</a:t>
            </a:r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2368550" y="55626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2362200" y="41910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2362200" y="16764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5181600" y="6400800"/>
            <a:ext cx="350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0</a:t>
            </a:r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2362200" y="6172200"/>
            <a:ext cx="28194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Stack Frame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2497138" y="2162175"/>
            <a:ext cx="3505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Parameters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2497138" y="3457575"/>
            <a:ext cx="350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Return address</a:t>
            </a: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2497138" y="3990975"/>
            <a:ext cx="3505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Stack Frame Pointer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2497138" y="4524375"/>
            <a:ext cx="3505200" cy="1219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spcBef>
                <a:spcPct val="50000"/>
              </a:spcBef>
            </a:pPr>
            <a:r>
              <a:rPr lang="en-US" sz="2400">
                <a:solidFill>
                  <a:schemeClr val="tx2"/>
                </a:solidFill>
              </a:rPr>
              <a:t>Local variables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973138" y="5486400"/>
            <a:ext cx="522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SP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1560513" y="5743575"/>
            <a:ext cx="544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6916738" y="1981200"/>
            <a:ext cx="0" cy="4114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497138" y="23907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2497138" y="26193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2497138" y="31527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9" name="Line 13"/>
          <p:cNvSpPr>
            <a:spLocks noChangeShapeType="1"/>
          </p:cNvSpPr>
          <p:nvPr/>
        </p:nvSpPr>
        <p:spPr bwMode="auto">
          <a:xfrm>
            <a:off x="2497138" y="47529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2497138" y="49815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2497138" y="53625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497138" y="5591175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3" name="Rectangle 17"/>
          <p:cNvSpPr>
            <a:spLocks noChangeArrowheads="1"/>
          </p:cNvSpPr>
          <p:nvPr/>
        </p:nvSpPr>
        <p:spPr bwMode="auto">
          <a:xfrm>
            <a:off x="2497138" y="2162175"/>
            <a:ext cx="3505200" cy="35814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192338" y="5743575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>
            <a:off x="2192338" y="2133600"/>
            <a:ext cx="4038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6" name="Text Box 20"/>
          <p:cNvSpPr txBox="1">
            <a:spLocks noChangeArrowheads="1"/>
          </p:cNvSpPr>
          <p:nvPr/>
        </p:nvSpPr>
        <p:spPr bwMode="auto">
          <a:xfrm>
            <a:off x="6916738" y="5030788"/>
            <a:ext cx="1160462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2400"/>
              <a:t>Stack</a:t>
            </a:r>
          </a:p>
          <a:p>
            <a:pPr algn="ctr">
              <a:lnSpc>
                <a:spcPct val="20000"/>
              </a:lnSpc>
              <a:spcBef>
                <a:spcPct val="50000"/>
              </a:spcBef>
            </a:pPr>
            <a:r>
              <a:rPr lang="en-US" sz="2400"/>
              <a:t>Growth</a:t>
            </a:r>
          </a:p>
        </p:txBody>
      </p:sp>
      <p:grpSp>
        <p:nvGrpSpPr>
          <p:cNvPr id="9237" name="Group 21"/>
          <p:cNvGrpSpPr>
            <a:grpSpLocks/>
          </p:cNvGrpSpPr>
          <p:nvPr/>
        </p:nvGrpSpPr>
        <p:grpSpPr bwMode="auto">
          <a:xfrm>
            <a:off x="1752600" y="1752600"/>
            <a:ext cx="744538" cy="2438400"/>
            <a:chOff x="1104" y="1104"/>
            <a:chExt cx="469" cy="1536"/>
          </a:xfrm>
        </p:grpSpPr>
        <p:sp>
          <p:nvSpPr>
            <p:cNvPr id="9242" name="Line 22"/>
            <p:cNvSpPr>
              <a:spLocks noChangeShapeType="1"/>
            </p:cNvSpPr>
            <p:nvPr/>
          </p:nvSpPr>
          <p:spPr bwMode="auto">
            <a:xfrm flipH="1">
              <a:off x="1104" y="2640"/>
              <a:ext cx="469" cy="0"/>
            </a:xfrm>
            <a:prstGeom prst="line">
              <a:avLst/>
            </a:prstGeom>
            <a:noFill/>
            <a:ln w="28575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243" name="Line 23"/>
            <p:cNvSpPr>
              <a:spLocks noChangeShapeType="1"/>
            </p:cNvSpPr>
            <p:nvPr/>
          </p:nvSpPr>
          <p:spPr bwMode="auto">
            <a:xfrm flipV="1">
              <a:off x="1104" y="1104"/>
              <a:ext cx="0" cy="1536"/>
            </a:xfrm>
            <a:prstGeom prst="line">
              <a:avLst/>
            </a:prstGeom>
            <a:noFill/>
            <a:ln w="41275">
              <a:solidFill>
                <a:schemeClr val="bg2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238" name="Line 24"/>
          <p:cNvSpPr>
            <a:spLocks noChangeShapeType="1"/>
          </p:cNvSpPr>
          <p:nvPr/>
        </p:nvSpPr>
        <p:spPr bwMode="auto">
          <a:xfrm>
            <a:off x="2497138" y="1600200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39" name="Line 25"/>
          <p:cNvSpPr>
            <a:spLocks noChangeShapeType="1"/>
          </p:cNvSpPr>
          <p:nvPr/>
        </p:nvSpPr>
        <p:spPr bwMode="auto">
          <a:xfrm>
            <a:off x="6005513" y="1600200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0" name="Line 26"/>
          <p:cNvSpPr>
            <a:spLocks noChangeShapeType="1"/>
          </p:cNvSpPr>
          <p:nvPr/>
        </p:nvSpPr>
        <p:spPr bwMode="auto">
          <a:xfrm>
            <a:off x="2500313" y="5305425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9241" name="Line 27"/>
          <p:cNvSpPr>
            <a:spLocks noChangeShapeType="1"/>
          </p:cNvSpPr>
          <p:nvPr/>
        </p:nvSpPr>
        <p:spPr bwMode="auto">
          <a:xfrm>
            <a:off x="6005513" y="5305425"/>
            <a:ext cx="0" cy="1019175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none" w="lg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What are buffer overflows?</a:t>
            </a:r>
          </a:p>
        </p:txBody>
      </p:sp>
      <p:sp>
        <p:nvSpPr>
          <p:cNvPr id="102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pPr>
              <a:spcBef>
                <a:spcPct val="80000"/>
              </a:spcBef>
            </a:pPr>
            <a:r>
              <a:rPr lang="en-US" sz="2400" smtClean="0"/>
              <a:t>Suppose a web server contains a function:</a:t>
            </a:r>
            <a:br>
              <a:rPr lang="en-US" sz="2400" smtClean="0"/>
            </a:br>
            <a:r>
              <a:rPr lang="en-US" smtClean="0"/>
              <a:t>		</a:t>
            </a: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  <a:t>void func(char *str) {</a:t>
            </a:r>
            <a:b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  <a:t>   		  char buf[128];</a:t>
            </a:r>
          </a:p>
          <a:p>
            <a:pPr>
              <a:spcBef>
                <a:spcPct val="40000"/>
              </a:spcBef>
              <a:buFont typeface="Wingdings" pitchFamily="2" charset="2"/>
              <a:buNone/>
            </a:pP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  <a:t>              strcpy(buf, str);</a:t>
            </a:r>
            <a:b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  <a:t>		  do-something(buf);</a:t>
            </a:r>
            <a:b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</a:br>
            <a:r>
              <a:rPr lang="en-US" sz="2000" b="1" smtClean="0">
                <a:solidFill>
                  <a:schemeClr val="tx2"/>
                </a:solidFill>
                <a:latin typeface="Courier New" pitchFamily="49" charset="0"/>
              </a:rPr>
              <a:t> 		}</a:t>
            </a:r>
          </a:p>
          <a:p>
            <a:r>
              <a:rPr lang="en-US" sz="2400" smtClean="0"/>
              <a:t>When the function is invoked the stack looks like:</a:t>
            </a:r>
          </a:p>
          <a:p>
            <a:endParaRPr lang="en-US" sz="2400" smtClean="0"/>
          </a:p>
          <a:p>
            <a:endParaRPr lang="en-US" sz="2000" smtClean="0"/>
          </a:p>
          <a:p>
            <a:endParaRPr lang="en-US" sz="2000" smtClean="0"/>
          </a:p>
          <a:p>
            <a:pPr>
              <a:spcBef>
                <a:spcPct val="30000"/>
              </a:spcBef>
            </a:pPr>
            <a:r>
              <a:rPr lang="en-US" sz="2400" smtClean="0"/>
              <a:t>What if  </a:t>
            </a:r>
            <a:r>
              <a:rPr lang="en-US" sz="2400" b="1" smtClean="0">
                <a:solidFill>
                  <a:schemeClr val="tx2"/>
                </a:solidFill>
                <a:latin typeface="Courier New" pitchFamily="49" charset="0"/>
              </a:rPr>
              <a:t>*str</a:t>
            </a:r>
            <a:r>
              <a:rPr lang="en-US" sz="2400" smtClean="0"/>
              <a:t>   is  136 bytes long?   After   </a:t>
            </a:r>
            <a:r>
              <a:rPr lang="en-US" sz="2400" b="1" smtClean="0">
                <a:solidFill>
                  <a:schemeClr val="tx2"/>
                </a:solidFill>
                <a:latin typeface="Courier New" pitchFamily="49" charset="0"/>
              </a:rPr>
              <a:t>strcpy</a:t>
            </a:r>
            <a:r>
              <a:rPr lang="en-US" sz="2400" b="1" smtClean="0"/>
              <a:t>:</a:t>
            </a:r>
          </a:p>
        </p:txBody>
      </p:sp>
      <p:grpSp>
        <p:nvGrpSpPr>
          <p:cNvPr id="10244" name="Group 4"/>
          <p:cNvGrpSpPr>
            <a:grpSpLocks/>
          </p:cNvGrpSpPr>
          <p:nvPr/>
        </p:nvGrpSpPr>
        <p:grpSpPr bwMode="auto">
          <a:xfrm>
            <a:off x="1941513" y="4114800"/>
            <a:ext cx="5988050" cy="749300"/>
            <a:chOff x="1297" y="2514"/>
            <a:chExt cx="3772" cy="472"/>
          </a:xfrm>
        </p:grpSpPr>
        <p:sp>
          <p:nvSpPr>
            <p:cNvPr id="10259" name="Rectangle 5"/>
            <p:cNvSpPr>
              <a:spLocks noChangeArrowheads="1"/>
            </p:cNvSpPr>
            <p:nvPr/>
          </p:nvSpPr>
          <p:spPr bwMode="auto">
            <a:xfrm>
              <a:off x="3747" y="2654"/>
              <a:ext cx="286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str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10260" name="Rectangle 6"/>
            <p:cNvSpPr>
              <a:spLocks noChangeArrowheads="1"/>
            </p:cNvSpPr>
            <p:nvPr/>
          </p:nvSpPr>
          <p:spPr bwMode="auto">
            <a:xfrm>
              <a:off x="3109" y="2654"/>
              <a:ext cx="638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ret-addr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10261" name="Rectangle 7"/>
            <p:cNvSpPr>
              <a:spLocks noChangeArrowheads="1"/>
            </p:cNvSpPr>
            <p:nvPr/>
          </p:nvSpPr>
          <p:spPr bwMode="auto">
            <a:xfrm>
              <a:off x="2797" y="2654"/>
              <a:ext cx="31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sfp</a:t>
              </a:r>
              <a:endParaRPr kumimoji="1" lang="en-US" sz="1800">
                <a:solidFill>
                  <a:schemeClr val="bg2"/>
                </a:solidFill>
                <a:latin typeface="Comic Sans MS" pitchFamily="66" charset="0"/>
                <a:sym typeface="Symbol" pitchFamily="18" charset="2"/>
              </a:endParaRPr>
            </a:p>
          </p:txBody>
        </p:sp>
        <p:sp>
          <p:nvSpPr>
            <p:cNvPr id="10262" name="Rectangle 8"/>
            <p:cNvSpPr>
              <a:spLocks noChangeArrowheads="1"/>
            </p:cNvSpPr>
            <p:nvPr/>
          </p:nvSpPr>
          <p:spPr bwMode="auto">
            <a:xfrm>
              <a:off x="1824" y="2654"/>
              <a:ext cx="973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1800"/>
                <a:t>buf</a:t>
              </a:r>
            </a:p>
          </p:txBody>
        </p:sp>
        <p:sp>
          <p:nvSpPr>
            <p:cNvPr id="10263" name="Line 9"/>
            <p:cNvSpPr>
              <a:spLocks noChangeShapeType="1"/>
            </p:cNvSpPr>
            <p:nvPr/>
          </p:nvSpPr>
          <p:spPr bwMode="auto">
            <a:xfrm>
              <a:off x="4033" y="2654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4" name="Line 10"/>
            <p:cNvSpPr>
              <a:spLocks noChangeShapeType="1"/>
            </p:cNvSpPr>
            <p:nvPr/>
          </p:nvSpPr>
          <p:spPr bwMode="auto">
            <a:xfrm>
              <a:off x="4033" y="2891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5" name="Line 11"/>
            <p:cNvSpPr>
              <a:spLocks noChangeShapeType="1"/>
            </p:cNvSpPr>
            <p:nvPr/>
          </p:nvSpPr>
          <p:spPr bwMode="auto">
            <a:xfrm>
              <a:off x="1297" y="2657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6" name="Line 12"/>
            <p:cNvSpPr>
              <a:spLocks noChangeShapeType="1"/>
            </p:cNvSpPr>
            <p:nvPr/>
          </p:nvSpPr>
          <p:spPr bwMode="auto">
            <a:xfrm>
              <a:off x="1297" y="2891"/>
              <a:ext cx="52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7" name="Text Box 13"/>
            <p:cNvSpPr txBox="1">
              <a:spLocks noChangeArrowheads="1"/>
            </p:cNvSpPr>
            <p:nvPr/>
          </p:nvSpPr>
          <p:spPr bwMode="auto">
            <a:xfrm>
              <a:off x="4627" y="2514"/>
              <a:ext cx="442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top</a:t>
              </a:r>
              <a:br>
                <a:rPr lang="en-US" sz="1800"/>
              </a:br>
              <a:r>
                <a:rPr lang="en-US" sz="1800"/>
                <a:t>of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0268" name="Line 14"/>
            <p:cNvSpPr>
              <a:spLocks noChangeShapeType="1"/>
            </p:cNvSpPr>
            <p:nvPr/>
          </p:nvSpPr>
          <p:spPr bwMode="auto">
            <a:xfrm flipH="1">
              <a:off x="2016" y="2986"/>
              <a:ext cx="201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1941513" y="5727700"/>
            <a:ext cx="5988050" cy="749300"/>
            <a:chOff x="1297" y="3580"/>
            <a:chExt cx="3772" cy="472"/>
          </a:xfrm>
        </p:grpSpPr>
        <p:grpSp>
          <p:nvGrpSpPr>
            <p:cNvPr id="10246" name="Group 16"/>
            <p:cNvGrpSpPr>
              <a:grpSpLocks/>
            </p:cNvGrpSpPr>
            <p:nvPr/>
          </p:nvGrpSpPr>
          <p:grpSpPr bwMode="auto">
            <a:xfrm>
              <a:off x="1297" y="3580"/>
              <a:ext cx="3772" cy="472"/>
              <a:chOff x="1297" y="3580"/>
              <a:chExt cx="3772" cy="472"/>
            </a:xfrm>
          </p:grpSpPr>
          <p:sp>
            <p:nvSpPr>
              <p:cNvPr id="10249" name="Rectangle 17"/>
              <p:cNvSpPr>
                <a:spLocks noChangeArrowheads="1"/>
              </p:cNvSpPr>
              <p:nvPr/>
            </p:nvSpPr>
            <p:spPr bwMode="auto">
              <a:xfrm>
                <a:off x="3747" y="3720"/>
                <a:ext cx="286" cy="237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spAutoFit/>
              </a:bodyPr>
              <a:lstStyle/>
              <a:p>
                <a:pPr algn="ctr" eaLnBrk="0" hangingPunct="0">
                  <a:spcBef>
                    <a:spcPct val="50000"/>
                  </a:spcBef>
                </a:pPr>
                <a:r>
                  <a:rPr lang="en-US" sz="1800"/>
                  <a:t>str</a:t>
                </a:r>
                <a:endParaRPr kumimoji="1" lang="en-US" sz="1800">
                  <a:solidFill>
                    <a:schemeClr val="bg2"/>
                  </a:solidFill>
                  <a:latin typeface="Comic Sans MS" pitchFamily="66" charset="0"/>
                  <a:sym typeface="Symbol" pitchFamily="18" charset="2"/>
                </a:endParaRPr>
              </a:p>
            </p:txBody>
          </p:sp>
          <p:sp>
            <p:nvSpPr>
              <p:cNvPr id="10250" name="Line 18"/>
              <p:cNvSpPr>
                <a:spLocks noChangeShapeType="1"/>
              </p:cNvSpPr>
              <p:nvPr/>
            </p:nvSpPr>
            <p:spPr bwMode="auto">
              <a:xfrm>
                <a:off x="4033" y="3720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1" name="Line 19"/>
              <p:cNvSpPr>
                <a:spLocks noChangeShapeType="1"/>
              </p:cNvSpPr>
              <p:nvPr/>
            </p:nvSpPr>
            <p:spPr bwMode="auto">
              <a:xfrm>
                <a:off x="4033" y="3957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2" name="Line 20"/>
              <p:cNvSpPr>
                <a:spLocks noChangeShapeType="1"/>
              </p:cNvSpPr>
              <p:nvPr/>
            </p:nvSpPr>
            <p:spPr bwMode="auto">
              <a:xfrm>
                <a:off x="1297" y="3723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3" name="Line 21"/>
              <p:cNvSpPr>
                <a:spLocks noChangeShapeType="1"/>
              </p:cNvSpPr>
              <p:nvPr/>
            </p:nvSpPr>
            <p:spPr bwMode="auto">
              <a:xfrm>
                <a:off x="1297" y="3957"/>
                <a:ext cx="527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4" name="Text Box 22"/>
              <p:cNvSpPr txBox="1">
                <a:spLocks noChangeArrowheads="1"/>
              </p:cNvSpPr>
              <p:nvPr/>
            </p:nvSpPr>
            <p:spPr bwMode="auto">
              <a:xfrm>
                <a:off x="4627" y="3580"/>
                <a:ext cx="442" cy="4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sz="1800"/>
                  <a:t>top</a:t>
                </a:r>
                <a:br>
                  <a:rPr lang="en-US" sz="1800"/>
                </a:br>
                <a:r>
                  <a:rPr lang="en-US" sz="1800"/>
                  <a:t>of</a:t>
                </a:r>
                <a:br>
                  <a:rPr lang="en-US" sz="1800"/>
                </a:br>
                <a:r>
                  <a:rPr lang="en-US" sz="1800"/>
                  <a:t>stack</a:t>
                </a:r>
              </a:p>
            </p:txBody>
          </p:sp>
          <p:sp>
            <p:nvSpPr>
              <p:cNvPr id="10255" name="Line 23"/>
              <p:cNvSpPr>
                <a:spLocks noChangeShapeType="1"/>
              </p:cNvSpPr>
              <p:nvPr/>
            </p:nvSpPr>
            <p:spPr bwMode="auto">
              <a:xfrm flipH="1">
                <a:off x="2016" y="4052"/>
                <a:ext cx="2017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6" name="Rectangle 24"/>
              <p:cNvSpPr>
                <a:spLocks noChangeArrowheads="1"/>
              </p:cNvSpPr>
              <p:nvPr/>
            </p:nvSpPr>
            <p:spPr bwMode="auto">
              <a:xfrm>
                <a:off x="1824" y="3723"/>
                <a:ext cx="1923" cy="234"/>
              </a:xfrm>
              <a:prstGeom prst="rect">
                <a:avLst/>
              </a:prstGeom>
              <a:solidFill>
                <a:schemeClr val="hlink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0" hangingPunct="0">
                  <a:spcBef>
                    <a:spcPct val="50000"/>
                  </a:spcBef>
                </a:pPr>
                <a:r>
                  <a:rPr lang="en-US" sz="1800"/>
                  <a:t>       *str                      </a:t>
                </a:r>
              </a:p>
            </p:txBody>
          </p:sp>
          <p:sp>
            <p:nvSpPr>
              <p:cNvPr id="10257" name="Line 25"/>
              <p:cNvSpPr>
                <a:spLocks noChangeShapeType="1"/>
              </p:cNvSpPr>
              <p:nvPr/>
            </p:nvSpPr>
            <p:spPr bwMode="auto">
              <a:xfrm>
                <a:off x="2797" y="3723"/>
                <a:ext cx="0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258" name="Line 26"/>
              <p:cNvSpPr>
                <a:spLocks noChangeShapeType="1"/>
              </p:cNvSpPr>
              <p:nvPr/>
            </p:nvSpPr>
            <p:spPr bwMode="auto">
              <a:xfrm>
                <a:off x="3109" y="3723"/>
                <a:ext cx="0" cy="23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247" name="Rectangle 27" descr="Dark downward diagonal"/>
            <p:cNvSpPr>
              <a:spLocks noChangeArrowheads="1"/>
            </p:cNvSpPr>
            <p:nvPr/>
          </p:nvSpPr>
          <p:spPr bwMode="auto">
            <a:xfrm>
              <a:off x="3109" y="3723"/>
              <a:ext cx="638" cy="234"/>
            </a:xfrm>
            <a:prstGeom prst="rect">
              <a:avLst/>
            </a:prstGeom>
            <a:pattFill prst="dkDnDiag">
              <a:fgClr>
                <a:schemeClr val="hlink"/>
              </a:fgClr>
              <a:bgClr>
                <a:srgbClr val="FFFFFF"/>
              </a:bgClr>
            </a:patt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8" name="Text Box 28"/>
            <p:cNvSpPr txBox="1">
              <a:spLocks noChangeArrowheads="1"/>
            </p:cNvSpPr>
            <p:nvPr/>
          </p:nvSpPr>
          <p:spPr bwMode="auto">
            <a:xfrm>
              <a:off x="3296" y="3720"/>
              <a:ext cx="3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sz="1800" b="1"/>
                <a:t>ret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smtClean="0"/>
              <a:t>Basic stack exploit</a:t>
            </a:r>
          </a:p>
        </p:txBody>
      </p:sp>
      <p:sp>
        <p:nvSpPr>
          <p:cNvPr id="1126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304800" y="1371600"/>
            <a:ext cx="8839200" cy="5257800"/>
          </a:xfrm>
        </p:spPr>
        <p:txBody>
          <a:bodyPr/>
          <a:lstStyle/>
          <a:p>
            <a:r>
              <a:rPr lang="en-US" sz="2400" dirty="0" smtClean="0"/>
              <a:t>Problem:   no range checking in  </a:t>
            </a:r>
            <a:r>
              <a:rPr lang="en-US" sz="2400" dirty="0" err="1" smtClean="0">
                <a:solidFill>
                  <a:schemeClr val="tx2"/>
                </a:solidFill>
              </a:rPr>
              <a:t>strcpy</a:t>
            </a:r>
            <a:r>
              <a:rPr lang="en-US" sz="2400" dirty="0" smtClean="0">
                <a:solidFill>
                  <a:schemeClr val="tx2"/>
                </a:solidFill>
              </a:rPr>
              <a:t>().</a:t>
            </a:r>
          </a:p>
          <a:p>
            <a:pPr>
              <a:spcBef>
                <a:spcPct val="70000"/>
              </a:spcBef>
            </a:pPr>
            <a:r>
              <a:rPr lang="en-US" sz="2400" dirty="0" smtClean="0"/>
              <a:t>Suppose    </a:t>
            </a:r>
            <a:r>
              <a:rPr lang="en-US" sz="2400" dirty="0" smtClean="0">
                <a:solidFill>
                  <a:schemeClr val="tx2"/>
                </a:solidFill>
              </a:rPr>
              <a:t>*</a:t>
            </a:r>
            <a:r>
              <a:rPr lang="en-US" sz="2400" dirty="0" err="1" smtClean="0">
                <a:solidFill>
                  <a:schemeClr val="tx2"/>
                </a:solidFill>
              </a:rPr>
              <a:t>str</a:t>
            </a:r>
            <a:r>
              <a:rPr lang="en-US" sz="2400" dirty="0" smtClean="0"/>
              <a:t>   is such that after  </a:t>
            </a:r>
            <a:r>
              <a:rPr lang="en-US" sz="2400" dirty="0" err="1" smtClean="0">
                <a:solidFill>
                  <a:schemeClr val="tx2"/>
                </a:solidFill>
              </a:rPr>
              <a:t>strcpy</a:t>
            </a:r>
            <a:r>
              <a:rPr lang="en-US" sz="2400" dirty="0" smtClean="0"/>
              <a:t>  stack looks like: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pPr>
              <a:spcBef>
                <a:spcPts val="2375"/>
              </a:spcBef>
            </a:pPr>
            <a:r>
              <a:rPr lang="en-US" sz="2400" dirty="0" smtClean="0"/>
              <a:t>When   </a:t>
            </a:r>
            <a:r>
              <a:rPr lang="en-US" sz="2400" dirty="0" err="1" smtClean="0">
                <a:solidFill>
                  <a:schemeClr val="tx2"/>
                </a:solidFill>
              </a:rPr>
              <a:t>func</a:t>
            </a:r>
            <a:r>
              <a:rPr lang="en-US" sz="2400" dirty="0" smtClean="0">
                <a:solidFill>
                  <a:schemeClr val="tx2"/>
                </a:solidFill>
              </a:rPr>
              <a:t>()</a:t>
            </a:r>
            <a:r>
              <a:rPr lang="en-US" sz="2400" dirty="0" smtClean="0"/>
              <a:t>   exits,  the user will be given a </a:t>
            </a:r>
            <a:r>
              <a:rPr lang="en-US" sz="2400" dirty="0" smtClean="0"/>
              <a:t>shell!</a:t>
            </a:r>
            <a:endParaRPr lang="en-US" sz="2400" dirty="0" smtClean="0"/>
          </a:p>
          <a:p>
            <a:r>
              <a:rPr lang="en-US" sz="2400" dirty="0" smtClean="0"/>
              <a:t>Note:  attack code runs </a:t>
            </a:r>
            <a:r>
              <a:rPr lang="en-US" sz="2400" i="1" dirty="0" smtClean="0"/>
              <a:t>in stack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To determine </a:t>
            </a:r>
            <a:r>
              <a:rPr lang="en-US" sz="2400" dirty="0" smtClean="0">
                <a:solidFill>
                  <a:schemeClr val="tx2"/>
                </a:solidFill>
              </a:rPr>
              <a:t>ret</a:t>
            </a:r>
            <a:r>
              <a:rPr lang="en-US" sz="2400" dirty="0" smtClean="0"/>
              <a:t> guess position of stack when </a:t>
            </a:r>
            <a:r>
              <a:rPr lang="en-US" sz="2400" dirty="0" err="1" smtClean="0">
                <a:solidFill>
                  <a:schemeClr val="tx2"/>
                </a:solidFill>
              </a:rPr>
              <a:t>func</a:t>
            </a:r>
            <a:r>
              <a:rPr lang="en-US" sz="2400" dirty="0" smtClean="0">
                <a:solidFill>
                  <a:schemeClr val="tx2"/>
                </a:solidFill>
              </a:rPr>
              <a:t>()</a:t>
            </a:r>
            <a:r>
              <a:rPr lang="en-US" sz="2400" dirty="0" smtClean="0"/>
              <a:t> is called</a:t>
            </a:r>
          </a:p>
        </p:txBody>
      </p:sp>
      <p:grpSp>
        <p:nvGrpSpPr>
          <p:cNvPr id="11269" name="Group 2"/>
          <p:cNvGrpSpPr>
            <a:grpSpLocks/>
          </p:cNvGrpSpPr>
          <p:nvPr/>
        </p:nvGrpSpPr>
        <p:grpSpPr bwMode="auto">
          <a:xfrm>
            <a:off x="511175" y="2590800"/>
            <a:ext cx="7092950" cy="1639888"/>
            <a:chOff x="511175" y="2590800"/>
            <a:chExt cx="7092950" cy="1639888"/>
          </a:xfrm>
        </p:grpSpPr>
        <p:sp>
          <p:nvSpPr>
            <p:cNvPr id="11270" name="Line 5"/>
            <p:cNvSpPr>
              <a:spLocks noChangeShapeType="1"/>
            </p:cNvSpPr>
            <p:nvPr/>
          </p:nvSpPr>
          <p:spPr bwMode="auto">
            <a:xfrm>
              <a:off x="5959475" y="3124200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1" name="Line 6"/>
            <p:cNvSpPr>
              <a:spLocks noChangeShapeType="1"/>
            </p:cNvSpPr>
            <p:nvPr/>
          </p:nvSpPr>
          <p:spPr bwMode="auto">
            <a:xfrm>
              <a:off x="5959475" y="3500438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2" name="Line 7"/>
            <p:cNvSpPr>
              <a:spLocks noChangeShapeType="1"/>
            </p:cNvSpPr>
            <p:nvPr/>
          </p:nvSpPr>
          <p:spPr bwMode="auto">
            <a:xfrm>
              <a:off x="511175" y="3128963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3" name="Line 8"/>
            <p:cNvSpPr>
              <a:spLocks noChangeShapeType="1"/>
            </p:cNvSpPr>
            <p:nvPr/>
          </p:nvSpPr>
          <p:spPr bwMode="auto">
            <a:xfrm>
              <a:off x="511175" y="3500438"/>
              <a:ext cx="83661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6902450" y="2901950"/>
              <a:ext cx="701675" cy="749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>
                <a:lnSpc>
                  <a:spcPct val="80000"/>
                </a:lnSpc>
                <a:spcBef>
                  <a:spcPct val="50000"/>
                </a:spcBef>
              </a:pPr>
              <a:r>
                <a:rPr lang="en-US" sz="1800"/>
                <a:t>top</a:t>
              </a:r>
              <a:br>
                <a:rPr lang="en-US" sz="1800"/>
              </a:br>
              <a:r>
                <a:rPr lang="en-US" sz="1800"/>
                <a:t>of</a:t>
              </a:r>
              <a:br>
                <a:rPr lang="en-US" sz="1800"/>
              </a:br>
              <a:r>
                <a:rPr lang="en-US" sz="1800"/>
                <a:t>stack</a:t>
              </a:r>
            </a:p>
          </p:txBody>
        </p:sp>
        <p:sp>
          <p:nvSpPr>
            <p:cNvPr id="11275" name="Line 10"/>
            <p:cNvSpPr>
              <a:spLocks noChangeShapeType="1"/>
            </p:cNvSpPr>
            <p:nvPr/>
          </p:nvSpPr>
          <p:spPr bwMode="auto">
            <a:xfrm flipH="1">
              <a:off x="1827212" y="3651250"/>
              <a:ext cx="388778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Rectangle 11"/>
            <p:cNvSpPr>
              <a:spLocks noChangeArrowheads="1"/>
            </p:cNvSpPr>
            <p:nvPr/>
          </p:nvSpPr>
          <p:spPr bwMode="auto">
            <a:xfrm>
              <a:off x="1066800" y="3124200"/>
              <a:ext cx="5181600" cy="376238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0" hangingPunct="0">
                <a:spcBef>
                  <a:spcPct val="50000"/>
                </a:spcBef>
              </a:pPr>
              <a:r>
                <a:rPr lang="en-US" sz="1800">
                  <a:solidFill>
                    <a:srgbClr val="FFFFFF"/>
                  </a:solidFill>
                </a:rPr>
                <a:t>       *str                 ret     NOP slide   code for P</a:t>
              </a:r>
            </a:p>
          </p:txBody>
        </p:sp>
        <p:sp>
          <p:nvSpPr>
            <p:cNvPr id="11277" name="Line 12"/>
            <p:cNvSpPr>
              <a:spLocks noChangeShapeType="1"/>
            </p:cNvSpPr>
            <p:nvPr/>
          </p:nvSpPr>
          <p:spPr bwMode="auto">
            <a:xfrm>
              <a:off x="2663825" y="3128963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Line 13"/>
            <p:cNvSpPr>
              <a:spLocks noChangeShapeType="1"/>
            </p:cNvSpPr>
            <p:nvPr/>
          </p:nvSpPr>
          <p:spPr bwMode="auto">
            <a:xfrm>
              <a:off x="3159125" y="3128963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Line 14"/>
            <p:cNvSpPr>
              <a:spLocks noChangeShapeType="1"/>
            </p:cNvSpPr>
            <p:nvPr/>
          </p:nvSpPr>
          <p:spPr bwMode="auto">
            <a:xfrm>
              <a:off x="3733800" y="3128963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Freeform 15"/>
            <p:cNvSpPr>
              <a:spLocks/>
            </p:cNvSpPr>
            <p:nvPr/>
          </p:nvSpPr>
          <p:spPr bwMode="auto">
            <a:xfrm>
              <a:off x="3505200" y="2590800"/>
              <a:ext cx="914400" cy="539750"/>
            </a:xfrm>
            <a:custGeom>
              <a:avLst/>
              <a:gdLst>
                <a:gd name="T0" fmla="*/ 0 w 390"/>
                <a:gd name="T1" fmla="*/ 539750 h 340"/>
                <a:gd name="T2" fmla="*/ 112542 w 390"/>
                <a:gd name="T3" fmla="*/ 311150 h 340"/>
                <a:gd name="T4" fmla="*/ 337625 w 390"/>
                <a:gd name="T5" fmla="*/ 82550 h 340"/>
                <a:gd name="T6" fmla="*/ 675249 w 390"/>
                <a:gd name="T7" fmla="*/ 6350 h 340"/>
                <a:gd name="T8" fmla="*/ 813582 w 390"/>
                <a:gd name="T9" fmla="*/ 47625 h 340"/>
                <a:gd name="T10" fmla="*/ 900332 w 390"/>
                <a:gd name="T11" fmla="*/ 158750 h 340"/>
                <a:gd name="T12" fmla="*/ 900332 w 390"/>
                <a:gd name="T13" fmla="*/ 387350 h 340"/>
                <a:gd name="T14" fmla="*/ 883920 w 390"/>
                <a:gd name="T15" fmla="*/ 504825 h 34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90"/>
                <a:gd name="T25" fmla="*/ 0 h 340"/>
                <a:gd name="T26" fmla="*/ 390 w 390"/>
                <a:gd name="T27" fmla="*/ 340 h 34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90" h="340">
                  <a:moveTo>
                    <a:pt x="0" y="340"/>
                  </a:moveTo>
                  <a:cubicBezTo>
                    <a:pt x="12" y="292"/>
                    <a:pt x="24" y="244"/>
                    <a:pt x="48" y="196"/>
                  </a:cubicBezTo>
                  <a:cubicBezTo>
                    <a:pt x="72" y="148"/>
                    <a:pt x="104" y="84"/>
                    <a:pt x="144" y="52"/>
                  </a:cubicBezTo>
                  <a:cubicBezTo>
                    <a:pt x="184" y="20"/>
                    <a:pt x="254" y="8"/>
                    <a:pt x="288" y="4"/>
                  </a:cubicBezTo>
                  <a:cubicBezTo>
                    <a:pt x="322" y="0"/>
                    <a:pt x="331" y="14"/>
                    <a:pt x="347" y="30"/>
                  </a:cubicBezTo>
                  <a:cubicBezTo>
                    <a:pt x="363" y="46"/>
                    <a:pt x="378" y="64"/>
                    <a:pt x="384" y="100"/>
                  </a:cubicBezTo>
                  <a:cubicBezTo>
                    <a:pt x="390" y="136"/>
                    <a:pt x="385" y="208"/>
                    <a:pt x="384" y="244"/>
                  </a:cubicBezTo>
                  <a:cubicBezTo>
                    <a:pt x="383" y="280"/>
                    <a:pt x="378" y="303"/>
                    <a:pt x="377" y="318"/>
                  </a:cubicBezTo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Text Box 16"/>
            <p:cNvSpPr txBox="1">
              <a:spLocks noChangeArrowheads="1"/>
            </p:cNvSpPr>
            <p:nvPr/>
          </p:nvSpPr>
          <p:spPr bwMode="auto">
            <a:xfrm>
              <a:off x="1676400" y="3833813"/>
              <a:ext cx="42703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0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/>
                <a:t>Program P:   </a:t>
              </a:r>
              <a:r>
                <a:rPr lang="en-US" b="1">
                  <a:solidFill>
                    <a:schemeClr val="bg2"/>
                  </a:solidFill>
                  <a:latin typeface="Courier New" pitchFamily="49" charset="0"/>
                </a:rPr>
                <a:t>exec( “/bin/sh” )</a:t>
              </a:r>
            </a:p>
          </p:txBody>
        </p:sp>
        <p:sp>
          <p:nvSpPr>
            <p:cNvPr id="11282" name="Line 14"/>
            <p:cNvSpPr>
              <a:spLocks noChangeShapeType="1"/>
            </p:cNvSpPr>
            <p:nvPr/>
          </p:nvSpPr>
          <p:spPr bwMode="auto">
            <a:xfrm>
              <a:off x="4953000" y="3124200"/>
              <a:ext cx="0" cy="371475"/>
            </a:xfrm>
            <a:prstGeom prst="line">
              <a:avLst/>
            </a:prstGeom>
            <a:noFill/>
            <a:ln w="9525">
              <a:solidFill>
                <a:srgbClr val="ECD88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600200"/>
            <a:ext cx="8229600" cy="4114800"/>
          </a:xfrm>
        </p:spPr>
        <p:txBody>
          <a:bodyPr/>
          <a:lstStyle/>
          <a:p>
            <a:r>
              <a:rPr lang="en-US" dirty="0" smtClean="0"/>
              <a:t>Bug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might be a</a:t>
            </a:r>
          </a:p>
          <a:p>
            <a:r>
              <a:rPr lang="en-US" dirty="0" smtClean="0"/>
              <a:t>Vulnerability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for which someone will write an</a:t>
            </a:r>
          </a:p>
          <a:p>
            <a:r>
              <a:rPr lang="en-US" dirty="0" smtClean="0"/>
              <a:t>Exploit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that hijacks control and runs</a:t>
            </a:r>
          </a:p>
          <a:p>
            <a:r>
              <a:rPr lang="en-US" dirty="0" err="1" smtClean="0"/>
              <a:t>Shellcode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that typically installs a</a:t>
            </a:r>
          </a:p>
          <a:p>
            <a:r>
              <a:rPr lang="en-US" dirty="0" smtClean="0"/>
              <a:t>Rootkit</a:t>
            </a:r>
            <a:br>
              <a:rPr lang="en-US" dirty="0" smtClean="0"/>
            </a:br>
            <a:r>
              <a:rPr lang="en-US" dirty="0" smtClean="0">
                <a:solidFill>
                  <a:schemeClr val="accent6"/>
                </a:solidFill>
              </a:rPr>
              <a:t>that “0wn” the computer and hides the traces.</a:t>
            </a:r>
            <a:endParaRPr lang="en-US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308902"/>
      </p:ext>
    </p:extLst>
  </p:cSld>
  <p:clrMapOvr>
    <a:masterClrMapping/>
  </p:clrMapOvr>
</p:sld>
</file>

<file path=ppt/theme/theme1.xml><?xml version="1.0" encoding="utf-8"?>
<a:theme xmlns:a="http://schemas.openxmlformats.org/drawingml/2006/main" name="Blueprint">
  <a:themeElements>
    <a:clrScheme name="Blueprint 9">
      <a:dk1>
        <a:srgbClr val="40458C"/>
      </a:dk1>
      <a:lt1>
        <a:srgbClr val="FFFFFF"/>
      </a:lt1>
      <a:dk2>
        <a:srgbClr val="660066"/>
      </a:dk2>
      <a:lt2>
        <a:srgbClr val="192557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9">
        <a:dk1>
          <a:srgbClr val="40458C"/>
        </a:dk1>
        <a:lt1>
          <a:srgbClr val="FFFFFF"/>
        </a:lt1>
        <a:dk2>
          <a:srgbClr val="660066"/>
        </a:dk2>
        <a:lt2>
          <a:srgbClr val="192557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SA2006ConferenceTemplate1">
  <a:themeElements>
    <a:clrScheme name="">
      <a:dk1>
        <a:srgbClr val="000000"/>
      </a:dk1>
      <a:lt1>
        <a:srgbClr val="B2B2B2"/>
      </a:lt1>
      <a:dk2>
        <a:srgbClr val="FFFFFF"/>
      </a:dk2>
      <a:lt2>
        <a:srgbClr val="969696"/>
      </a:lt2>
      <a:accent1>
        <a:srgbClr val="2D5DAD"/>
      </a:accent1>
      <a:accent2>
        <a:srgbClr val="FF0000"/>
      </a:accent2>
      <a:accent3>
        <a:srgbClr val="D5D5D5"/>
      </a:accent3>
      <a:accent4>
        <a:srgbClr val="000000"/>
      </a:accent4>
      <a:accent5>
        <a:srgbClr val="ADB6D3"/>
      </a:accent5>
      <a:accent6>
        <a:srgbClr val="E70000"/>
      </a:accent6>
      <a:hlink>
        <a:srgbClr val="FF6600"/>
      </a:hlink>
      <a:folHlink>
        <a:srgbClr val="FFCC00"/>
      </a:folHlink>
    </a:clrScheme>
    <a:fontScheme name="RSA2006ConferenceTemplate1">
      <a:majorFont>
        <a:latin typeface="Arial"/>
        <a:ea typeface=""/>
        <a:cs typeface="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8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rgbClr val="A427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SA2006ConferenceTemplate1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6666FF"/>
        </a:accent1>
        <a:accent2>
          <a:srgbClr val="0000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00008A"/>
        </a:accent6>
        <a:hlink>
          <a:srgbClr val="808080"/>
        </a:hlink>
        <a:folHlink>
          <a:srgbClr val="1C1C1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Designs\Blueprint.pot</Template>
  <TotalTime>30038</TotalTime>
  <Words>1420</Words>
  <Application>Microsoft Office PowerPoint</Application>
  <PresentationFormat>On-screen Show (4:3)</PresentationFormat>
  <Paragraphs>429</Paragraphs>
  <Slides>39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54" baseType="lpstr">
      <vt:lpstr>Tahoma</vt:lpstr>
      <vt:lpstr>Arial</vt:lpstr>
      <vt:lpstr>Wingdings</vt:lpstr>
      <vt:lpstr>Times New Roman</vt:lpstr>
      <vt:lpstr>ＭＳ Ｐゴシック</vt:lpstr>
      <vt:lpstr>Myriad Web</vt:lpstr>
      <vt:lpstr>Symbol</vt:lpstr>
      <vt:lpstr>Courier New</vt:lpstr>
      <vt:lpstr>Comic Sans MS</vt:lpstr>
      <vt:lpstr>Gill Sans</vt:lpstr>
      <vt:lpstr>Monotype Sorts</vt:lpstr>
      <vt:lpstr>Times</vt:lpstr>
      <vt:lpstr>Blueprint</vt:lpstr>
      <vt:lpstr>RSA2006ConferenceTemplate1</vt:lpstr>
      <vt:lpstr>Chart</vt:lpstr>
      <vt:lpstr>Information Security – Theory vs. Reality   0368-4474-01, Winter 2011  Lecture 8: Control hijacking attacks</vt:lpstr>
      <vt:lpstr>Control hijacking attacks</vt:lpstr>
      <vt:lpstr>1.  Buffer overflows</vt:lpstr>
      <vt:lpstr>What is needed</vt:lpstr>
      <vt:lpstr>Linux process memory layout</vt:lpstr>
      <vt:lpstr>Stack Frame</vt:lpstr>
      <vt:lpstr>What are buffer overflows?</vt:lpstr>
      <vt:lpstr>Basic stack exploit</vt:lpstr>
      <vt:lpstr>Terminology</vt:lpstr>
      <vt:lpstr>Many unsafe C lib functions</vt:lpstr>
      <vt:lpstr>Exploiting buffer overflows</vt:lpstr>
      <vt:lpstr>Control hijacking opportunities</vt:lpstr>
      <vt:lpstr>Heap-based control hijacking</vt:lpstr>
      <vt:lpstr>Heap-based control hijacking</vt:lpstr>
      <vt:lpstr>Other types of overflow attacks</vt:lpstr>
      <vt:lpstr>Integer overflow stats</vt:lpstr>
      <vt:lpstr>Finding buffer overflows</vt:lpstr>
      <vt:lpstr>Defenses</vt:lpstr>
      <vt:lpstr>Preventing hijacking attacks</vt:lpstr>
      <vt:lpstr>Marking memory as non-execute   (W^X)</vt:lpstr>
      <vt:lpstr>Examples:   DEP controls in Windows</vt:lpstr>
      <vt:lpstr>Attack:  return to libc</vt:lpstr>
      <vt:lpstr>Response:   randomization</vt:lpstr>
      <vt:lpstr>ASLR Example</vt:lpstr>
      <vt:lpstr>Attack:   JiT spraying</vt:lpstr>
      <vt:lpstr>Run time checking</vt:lpstr>
      <vt:lpstr>Run time checking: StackGuard</vt:lpstr>
      <vt:lpstr>Canary Types</vt:lpstr>
      <vt:lpstr>StackGuard (Cont.)</vt:lpstr>
      <vt:lpstr>StackGuard variants - ProPolice</vt:lpstr>
      <vt:lpstr>MS Visual Studio  /GS     [2003]</vt:lpstr>
      <vt:lpstr>Run time checking: Libsafe</vt:lpstr>
      <vt:lpstr>More methods …</vt:lpstr>
      <vt:lpstr>Format string bugs</vt:lpstr>
      <vt:lpstr>Format string problem</vt:lpstr>
      <vt:lpstr>History</vt:lpstr>
      <vt:lpstr>Vulnerable functions</vt:lpstr>
      <vt:lpstr>Exploit</vt:lpstr>
      <vt:lpstr>Overflow using format string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Games and the Impossibility of Realizable Ideal Functionality</dc:title>
  <dc:creator>Ante Derek</dc:creator>
  <cp:lastModifiedBy>Dot</cp:lastModifiedBy>
  <cp:revision>6412</cp:revision>
  <cp:lastPrinted>1998-03-10T18:42:22Z</cp:lastPrinted>
  <dcterms:created xsi:type="dcterms:W3CDTF">2010-04-01T16:58:24Z</dcterms:created>
  <dcterms:modified xsi:type="dcterms:W3CDTF">2011-12-26T19:10:00Z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2</vt:i4>
  </property>
  <property fmtid="{D5CDD505-2E9C-101B-9397-08002B2CF9AE}" pid="4" name="Compression">
    <vt:i4>100</vt:i4>
  </property>
  <property fmtid="{D5CDD505-2E9C-101B-9397-08002B2CF9AE}" pid="5" name="ScreenSize">
    <vt:i4>1</vt:i4>
  </property>
  <property fmtid="{D5CDD505-2E9C-101B-9397-08002B2CF9AE}" pid="6" name="ScreenUsage">
    <vt:i4>1</vt:i4>
  </property>
  <property fmtid="{D5CDD505-2E9C-101B-9397-08002B2CF9AE}" pid="7" name="MailAddress">
    <vt:lpwstr/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C:\Documents\cs242\notes\web-slides</vt:lpwstr>
  </property>
</Properties>
</file>