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5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8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7" r:id="rId22"/>
    <p:sldId id="289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AB5FE-2AC3-4D96-BC1D-6E3CA5AF7B5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E681F-0114-481B-B031-197B1590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r>
              <a:rPr lang="en-US" baseline="0" dirty="0" smtClean="0"/>
              <a:t> statement on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E681F-0114-481B-B031-197B159026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5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0F0C-BF0A-46CE-89A8-A66B99DFF408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03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B27B-17F4-4801-B955-5B1F8EA0DB68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C7AA-C9CB-409D-8DA7-1DCC80A852CC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6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B717-0945-4599-97A5-8A9B8BFFEBC4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AE13-6D9C-4568-9B11-F16FDDCFBD8E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4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D7F-D644-405A-9FD2-2998A593DA71}" type="datetime1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6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B30F-2619-4B82-A126-F8C940D4750F}" type="datetime1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4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81A4-9DCC-4478-AA6F-2B12CC539E9D}" type="datetime1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3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58-BE02-4150-A705-9E4B592D436D}" type="datetime1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8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7CCE2E-7258-49E8-881E-9B6007FA116D}" type="datetime1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82D9-32F2-4B35-B68C-1C160A7430F9}" type="datetime1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4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0764AE-B9F7-494F-AE81-60818285DF34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97DBC3-8C5E-4D44-BFA2-CAFF169EECB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0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Sum-product theorems over finite fields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</a:t>
            </a:r>
            <a:r>
              <a:rPr lang="en-US" dirty="0" smtClean="0"/>
              <a:t>3 (3/4)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|,|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’|≥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 smtClean="0"/>
                  <a:t> ; 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has </a:t>
                </a:r>
                <a:r>
                  <a:rPr lang="en-US" dirty="0"/>
                  <a:t>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paths of length 3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A path like that looks like (</a:t>
                </a:r>
                <a:r>
                  <a:rPr lang="en-US" dirty="0" err="1" smtClean="0"/>
                  <a:t>b,a,a’,b</a:t>
                </a:r>
                <a:r>
                  <a:rPr lang="en-US" dirty="0" smtClean="0"/>
                  <a:t>’). Meaning we can write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In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ways.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Any element in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can be written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at least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 smtClean="0"/>
                  <a:t> distinct ways means that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’=</m:t>
                    </m:r>
                    <m:nary>
                      <m:naryPr>
                        <m:chr m:val="∑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;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∪−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Can be written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/>
                  <a:t> distinct ways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2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</a:t>
            </a:r>
            <a:r>
              <a:rPr lang="en-US" dirty="0" smtClean="0"/>
              <a:t>3 (4/4)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 we can express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’) – 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’)</m:t>
                    </m:r>
                  </m:oMath>
                </a14:m>
                <a:r>
                  <a:rPr lang="en-US" dirty="0" smtClean="0"/>
                  <a:t> for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’∈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so overall we can express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dirty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∪−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dirty="0" smtClean="0"/>
                  <a:t> ways.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 proven in similar way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proceed to prove by induction that any polynomial expression does not grow (which is the original goal of lemma 2)</a:t>
                </a:r>
              </a:p>
              <a:p>
                <a:endParaRPr lang="en-US" dirty="0"/>
              </a:p>
              <a:p>
                <a:r>
                  <a:rPr lang="en-US" dirty="0" smtClean="0"/>
                  <a:t>Lemma 4: For </a:t>
                </a:r>
                <a:r>
                  <a:rPr lang="en-US" dirty="0"/>
                  <a:t>any integers </a:t>
                </a:r>
                <a:r>
                  <a:rPr lang="en-US" dirty="0" err="1" smtClean="0"/>
                  <a:t>t,s</a:t>
                </a:r>
                <a:r>
                  <a:rPr lang="en-US" dirty="0" smtClean="0"/>
                  <a:t>  there </a:t>
                </a:r>
                <a:r>
                  <a:rPr lang="en-US" dirty="0"/>
                  <a:t>exists a constant c = </a:t>
                </a:r>
                <a:r>
                  <a:rPr lang="en-US" dirty="0" smtClean="0"/>
                  <a:t>c(</a:t>
                </a:r>
                <a:r>
                  <a:rPr lang="en-US" dirty="0" err="1" smtClean="0"/>
                  <a:t>t,s</a:t>
                </a:r>
                <a:r>
                  <a:rPr lang="en-US" dirty="0"/>
                  <a:t>) &gt; 0 such that the following holds.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then there exists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⊂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of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≥ 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such that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 r="-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 2 Proof From Lemma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Reminder:</a:t>
                </a:r>
                <a:r>
                  <a:rPr lang="en-US" dirty="0"/>
                  <a:t> </a:t>
                </a:r>
                <a:r>
                  <a:rPr lang="en-US" dirty="0" err="1"/>
                  <a:t>Plünneke</a:t>
                </a:r>
                <a:r>
                  <a:rPr lang="en-US" dirty="0"/>
                  <a:t>–</a:t>
                </a:r>
                <a:r>
                  <a:rPr lang="en-US" dirty="0" err="1"/>
                  <a:t>Ruzsa</a:t>
                </a:r>
                <a:r>
                  <a:rPr lang="en-US" dirty="0"/>
                  <a:t> </a:t>
                </a:r>
                <a:r>
                  <a:rPr lang="en-US" dirty="0" smtClean="0"/>
                  <a:t>theorem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𝑙𝐴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for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i="1" dirty="0" smtClean="0"/>
                  <a:t> </a:t>
                </a:r>
                <a:endParaRPr lang="en-US" i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Note that this is a stronger than lemma 2 for the case of linear functions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2 Proof From Lemma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/>
                  <a:t> then there exists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⊂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of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/>
                  <a:t> such that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≤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Plug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. we get that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≤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. </a:t>
                </a:r>
              </a:p>
              <a:p>
                <a:endParaRPr lang="en-US" dirty="0"/>
              </a:p>
              <a:p>
                <a:r>
                  <a:rPr lang="en-US" dirty="0" smtClean="0"/>
                  <a:t>By </a:t>
                </a:r>
                <a:r>
                  <a:rPr lang="en-US" dirty="0" err="1"/>
                  <a:t>Plünneke</a:t>
                </a:r>
                <a:r>
                  <a:rPr lang="en-US" dirty="0"/>
                  <a:t>–</a:t>
                </a:r>
                <a:r>
                  <a:rPr lang="en-US" dirty="0" err="1"/>
                  <a:t>Ruzsa</a:t>
                </a:r>
                <a:r>
                  <a:rPr lang="en-US" dirty="0"/>
                  <a:t> </a:t>
                </a:r>
                <a:r>
                  <a:rPr lang="en-US" dirty="0" smtClean="0"/>
                  <a:t>theorem, there exists c’ such that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| ≤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. So we get that any monomial any sum of monomials over degree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is not large. Take t to be the degree of </a:t>
                </a:r>
                <a:r>
                  <a:rPr lang="en-US" i="1" dirty="0" smtClean="0"/>
                  <a:t>R(B)</a:t>
                </a:r>
                <a:r>
                  <a:rPr lang="en-US" dirty="0" smtClean="0"/>
                  <a:t> and we get that </a:t>
                </a:r>
                <a:r>
                  <a:rPr lang="en-US" i="1" dirty="0" smtClean="0"/>
                  <a:t>R(B)</a:t>
                </a:r>
                <a:r>
                  <a:rPr lang="en-US" dirty="0" smtClean="0"/>
                  <a:t> isn’t too large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 r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Lemma 4 (1/8)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Proof by induction on t. </a:t>
                </a:r>
                <a:r>
                  <a:rPr lang="en-US" dirty="0" smtClean="0"/>
                  <a:t>Base </a:t>
                </a:r>
                <a:r>
                  <a:rPr lang="en-US" dirty="0" smtClean="0"/>
                  <a:t>case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Apply lemma 3 to get a </a:t>
                </a:r>
                <a:r>
                  <a:rPr lang="en-US" i="1" dirty="0" smtClean="0"/>
                  <a:t>B </a:t>
                </a:r>
                <a:r>
                  <a:rPr lang="en-US" dirty="0" smtClean="0"/>
                  <a:t>of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≥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–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can be written as: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∪−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in </a:t>
                </a:r>
                <a:r>
                  <a:rPr lang="en-US" dirty="0"/>
                  <a:t>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 distinct </a:t>
                </a:r>
                <a:r>
                  <a:rPr lang="en-US" dirty="0" smtClean="0"/>
                  <a:t>ways.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So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 smtClean="0"/>
                  <a:t> can be written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in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 distinct </a:t>
                </a:r>
                <a:r>
                  <a:rPr lang="en-US" dirty="0" smtClean="0"/>
                  <a:t>ways.</a:t>
                </a:r>
                <a:endParaRPr lang="en-US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4 </a:t>
            </a:r>
            <a:r>
              <a:rPr lang="en-US" dirty="0" smtClean="0"/>
              <a:t>(2/8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Applying </a:t>
                </a:r>
                <a:r>
                  <a:rPr lang="en-US" dirty="0" err="1" smtClean="0"/>
                  <a:t>Plünneke</a:t>
                </a:r>
                <a:r>
                  <a:rPr lang="en-US" dirty="0" smtClean="0"/>
                  <a:t>–</a:t>
                </a:r>
                <a:r>
                  <a:rPr lang="en-US" dirty="0" err="1" smtClean="0"/>
                  <a:t>Ruzsa</a:t>
                </a:r>
                <a:r>
                  <a:rPr lang="en-US" dirty="0" smtClean="0"/>
                  <a:t> on the multiplicative group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 we get that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 (here </a:t>
                </a:r>
                <a:r>
                  <a:rPr lang="en-US" i="1" dirty="0" smtClean="0"/>
                  <a:t>m=s+1,l=s</a:t>
                </a:r>
                <a:r>
                  <a:rPr lang="en-US" dirty="0" smtClean="0"/>
                  <a:t>), </a:t>
                </a:r>
              </a:p>
              <a:p>
                <a:r>
                  <a:rPr lang="en-US" dirty="0" smtClean="0"/>
                  <a:t>therefore the number of choices for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’s is a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sup>
                        </m:sSup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Which concludes the case of </a:t>
                </a:r>
                <a:r>
                  <a:rPr lang="en-US" i="1" dirty="0" smtClean="0"/>
                  <a:t>t=1</a:t>
                </a:r>
                <a:r>
                  <a:rPr lang="en-US" dirty="0" smtClean="0"/>
                  <a:t> (for any </a:t>
                </a:r>
                <a:r>
                  <a:rPr lang="en-US" i="1" dirty="0" smtClean="0"/>
                  <a:t>s)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4 </a:t>
            </a:r>
            <a:r>
              <a:rPr lang="en-US" dirty="0" smtClean="0"/>
              <a:t>(3/8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Assume correctness for t, and we’ll show that it holds for t+1. Let </a:t>
                </a:r>
                <a:r>
                  <a:rPr lang="en-US" i="1" dirty="0" smtClean="0"/>
                  <a:t>l(</a:t>
                </a:r>
                <a:r>
                  <a:rPr lang="en-US" i="1" dirty="0" err="1" smtClean="0"/>
                  <a:t>t,s</a:t>
                </a:r>
                <a:r>
                  <a:rPr lang="en-US" i="1" dirty="0" smtClean="0"/>
                  <a:t>)=t+s+12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By induction we assume that there exists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⊂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of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≥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 s.t   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| ≤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In particular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⋅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, so applying lemma 3 to the multiplicative group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, we get that there exists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⊂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 of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≥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/>
                  <a:t> s.t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i="1" dirty="0" err="1" smtClean="0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US" dirty="0" smtClean="0"/>
                  <a:t> can be written as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in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11−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/>
                  <a:t> distinct ways.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0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4 </a:t>
            </a:r>
            <a:r>
              <a:rPr lang="en-US" dirty="0" smtClean="0"/>
              <a:t>(4/8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can assume (and lose a constant factor) that for some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≤ 12</m:t>
                    </m:r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∈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(i.e elements in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are consecutive, and elements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are consecutive)</a:t>
                </a:r>
              </a:p>
              <a:p>
                <a:r>
                  <a:rPr lang="en-US" dirty="0" smtClean="0"/>
                  <a:t>Multiplying by an element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we get that we can write any element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 smtClean="0"/>
                  <a:t> as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11−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 distinct ways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Now we look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and look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⋅…⋅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⋅…⋅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2≤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+1≤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≤12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4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4 </a:t>
            </a:r>
            <a:r>
              <a:rPr lang="en-US" dirty="0" smtClean="0"/>
              <a:t>(5/8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⋅…⋅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⋅…⋅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 smtClean="0"/>
                  <a:t>… +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(This is a telescopic sum)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Last week we saw </a:t>
                </a:r>
              </a:p>
              <a:p>
                <a:r>
                  <a:rPr lang="en-US" dirty="0" smtClean="0"/>
                  <a:t>Theorem[</a:t>
                </a:r>
                <a:r>
                  <a:rPr lang="en-US" dirty="0" err="1" smtClean="0"/>
                  <a:t>Erdos-Szemeredi</a:t>
                </a:r>
                <a:r>
                  <a:rPr lang="en-US" dirty="0" smtClean="0"/>
                  <a:t>]: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We saw a proof last week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den>
                    </m:f>
                  </m:oMath>
                </a14:m>
                <a:r>
                  <a:rPr lang="en-US" dirty="0" smtClean="0"/>
                  <a:t> and it’s conjectured to be close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Today </a:t>
                </a:r>
                <a:r>
                  <a:rPr lang="en-US" dirty="0"/>
                  <a:t>we wish to extend </a:t>
                </a:r>
                <a:r>
                  <a:rPr lang="en-US" dirty="0" smtClean="0"/>
                  <a:t>this theorem to </a:t>
                </a:r>
                <a:r>
                  <a:rPr lang="en-US" dirty="0"/>
                  <a:t>finite </a:t>
                </a:r>
                <a:r>
                  <a:rPr lang="en-US" dirty="0" smtClean="0"/>
                  <a:t>Fields</a:t>
                </a:r>
                <a:endParaRPr lang="en-US" dirty="0"/>
              </a:p>
              <a:p>
                <a:r>
                  <a:rPr lang="en-US" dirty="0"/>
                  <a:t>Problem </a:t>
                </a:r>
                <a:r>
                  <a:rPr lang="en-US" dirty="0" smtClean="0"/>
                  <a:t>1: 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has a subfield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, then </a:t>
                </a:r>
                <a:r>
                  <a:rPr lang="en-US" dirty="0" smtClean="0"/>
                  <a:t>clearly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|=|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|=|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 smtClean="0"/>
                  <a:t> . So this limits us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 where p is a prime.</a:t>
                </a:r>
              </a:p>
              <a:p>
                <a:r>
                  <a:rPr lang="en-US" dirty="0" smtClean="0"/>
                  <a:t>Problem 2:  It always holds that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then clearly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 smtClean="0"/>
                  <a:t> is too close to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 we can’t expect too much growth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 r="-1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4 </a:t>
            </a:r>
            <a:r>
              <a:rPr lang="en-US" dirty="0" smtClean="0"/>
              <a:t>(6/8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… +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The first sum element is contained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12−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The </a:t>
                </a:r>
                <a:r>
                  <a:rPr lang="en-US" dirty="0" smtClean="0"/>
                  <a:t>next m-1 elements are </a:t>
                </a:r>
                <a:r>
                  <a:rPr lang="en-US" dirty="0"/>
                  <a:t>contained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12−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The next </a:t>
                </a:r>
                <a:r>
                  <a:rPr lang="en-US" dirty="0" smtClean="0"/>
                  <a:t>12-m </a:t>
                </a:r>
                <a:r>
                  <a:rPr lang="en-US" dirty="0"/>
                  <a:t>elements </a:t>
                </a:r>
                <a:r>
                  <a:rPr lang="en-US" dirty="0" smtClean="0"/>
                  <a:t>are </a:t>
                </a:r>
                <a:r>
                  <a:rPr lang="en-US" dirty="0"/>
                  <a:t>contained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4 </a:t>
            </a:r>
            <a:r>
              <a:rPr lang="en-US" dirty="0" smtClean="0"/>
              <a:t>(7/8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It’s easy to see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⊂ 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12−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−(12−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−(11−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a</a:t>
                </a:r>
                <a:r>
                  <a:rPr lang="en-US" dirty="0" smtClean="0"/>
                  <a:t>re all contained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−12</m:t>
                        </m:r>
                      </m:sup>
                    </m:sSup>
                  </m:oMath>
                </a14:m>
                <a:r>
                  <a:rPr lang="en-US" dirty="0" smtClean="0"/>
                  <a:t>If we multiply by an element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we get that any element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 smtClean="0"/>
                  <a:t> can be written as </a:t>
                </a:r>
              </a:p>
              <a:p>
                <a:r>
                  <a:rPr lang="en-US" dirty="0" smtClean="0"/>
                  <a:t>12 terms of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+12)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11−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 ways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7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</a:t>
            </a:r>
            <a:r>
              <a:rPr lang="en-US" dirty="0" smtClean="0"/>
              <a:t>4 (8/8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Any </a:t>
                </a:r>
                <a:r>
                  <a:rPr lang="en-US" dirty="0"/>
                  <a:t>element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can be written as </a:t>
                </a:r>
              </a:p>
              <a:p>
                <a:r>
                  <a:rPr lang="en-US" dirty="0"/>
                  <a:t>12 terms of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+12)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11−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/>
                  <a:t> ways</a:t>
                </a:r>
              </a:p>
              <a:p>
                <a:endParaRPr lang="en-US" dirty="0" smtClean="0"/>
              </a:p>
              <a:p>
                <a:r>
                  <a:rPr lang="en-US" dirty="0"/>
                  <a:t>By induction on t we have that the number of x’s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en-US" dirty="0"/>
                  <a:t> is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12−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sup>
                    </m:sSup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|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|≤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sup>
                        </m:sSup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Which concludes the reduction and the theorem.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the constants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can get from the base case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(1,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And the induction step gives us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+12))</m:t>
                    </m:r>
                  </m:oMath>
                </a14:m>
                <a:r>
                  <a:rPr lang="en-US" dirty="0" smtClean="0"/>
                  <a:t> [Here the O(.) is very important)]</a:t>
                </a:r>
              </a:p>
              <a:p>
                <a:endParaRPr lang="en-US" dirty="0"/>
              </a:p>
              <a:p>
                <a:r>
                  <a:rPr lang="en-US" dirty="0" smtClean="0"/>
                  <a:t>What we’ve shown grows exponentially in t (and linearly in s)</a:t>
                </a:r>
              </a:p>
              <a:p>
                <a:r>
                  <a:rPr lang="en-US" dirty="0" smtClean="0"/>
                  <a:t>For our chosen R’ from lemma 1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R</m:t>
                    </m:r>
                    <m:r>
                      <m:rPr>
                        <m:nor/>
                      </m:rPr>
                      <a:rPr lang="en-US" dirty="0"/>
                      <m:t>′ =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 we get a very large constant, meaning we shown over all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𝑐𝑜𝑛𝑠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2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General statement: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&gt;0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&gt;0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𝑝𝑟𝑖𝑚𝑒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h𝑜𝑙𝑑𝑠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Today we show: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𝐹𝑜𝑟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𝑝𝑟𝑖𝑚𝑒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𝑠𝑒𝑡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𝑠𝑖𝑧𝑒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h𝑜𝑙𝑑𝑠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𝑠𝑜𝑚𝑒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61" t="-1667" r="-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Lemma 1</a:t>
                </a:r>
                <a:r>
                  <a:rPr lang="en-US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h𝑜𝑙𝑑𝑠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1.01</m:t>
                        </m:r>
                      </m:sup>
                    </m:sSup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 smtClean="0"/>
                  <a:t>Where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R</m:t>
                    </m:r>
                    <m:r>
                      <m:rPr>
                        <m:nor/>
                      </m:rPr>
                      <a:rPr lang="en-US" b="0" i="0" dirty="0" smtClean="0"/>
                      <m:t>′</m:t>
                    </m:r>
                    <m:r>
                      <m:rPr>
                        <m:nor/>
                      </m:rPr>
                      <a:rPr lang="en-US" dirty="0"/>
                      <m:t> =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 smtClean="0"/>
              </a:p>
              <a:p>
                <a:r>
                  <a:rPr lang="en-US" b="1" dirty="0" smtClean="0"/>
                  <a:t>(We saw the proof of this lemma last week)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Lemma 2</a:t>
                </a:r>
                <a:r>
                  <a:rPr lang="en-US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𝐿𝑒𝑡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𝑝𝑜𝑙𝑦𝑛𝑜𝑚𝑖𝑎𝑙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𝑒𝑥𝑝𝑟𝑒𝑠𝑠𝑖𝑜𝑛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𝑒𝑥𝑖𝑠𝑡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𝑠𝑢𝑏𝑠𝑒𝑡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𝑠𝑢𝑐h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𝑤ℎ𝑒𝑟𝑒 𝑐=𝑐(𝑅)  </a:t>
                </a:r>
                <a:r>
                  <a:rPr lang="en-US" i="1" dirty="0" smtClean="0"/>
                  <a:t>is</a:t>
                </a:r>
                <a:r>
                  <a:rPr lang="en-US" dirty="0" smtClean="0"/>
                  <a:t> 𝑎 </a:t>
                </a:r>
                <a:r>
                  <a:rPr lang="en-US" dirty="0"/>
                  <a:t>𝑐𝑜𝑛𝑠𝑡𝑎𝑛𝑡 𝑡ℎ𝑎𝑡 𝑑𝑒𝑝𝑒𝑛𝑑𝑠 𝑜𝑛𝑙𝑦 𝑜𝑛 𝑡ℎ𝑒 𝑝𝑜𝑙𝑦𝑛𝑜𝑚𝑖𝑎𝑙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3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Theorem (Using lemmas)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0.9</m:t>
                        </m:r>
                      </m:sup>
                    </m:sSup>
                  </m:oMath>
                </a14:m>
                <a:r>
                  <a:rPr lang="en-US" dirty="0" smtClean="0"/>
                  <a:t> and 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 smtClean="0"/>
                  <a:t> be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Using lemma 2 with R’ gives us that exists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But by lemma 1 we know </a:t>
                </a:r>
                <a:r>
                  <a:rPr lang="en-US" dirty="0"/>
                  <a:t>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.01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Meaning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as requested.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2 plan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From now until the end of the talk, we aim to prove lemma 2: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𝐿𝑒𝑡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𝐹𝑜𝑟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𝑝𝑜𝑙𝑦𝑛𝑜𝑚𝑖𝑎𝑙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𝑒𝑥𝑝𝑟𝑒𝑠𝑠𝑖𝑜𝑛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𝑡h𝑒𝑟𝑒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𝑒𝑥𝑖𝑠𝑡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𝑠𝑢𝑏𝑠𝑒𝑡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𝑠𝑢𝑐h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𝑤ℎ𝑒𝑟𝑒 𝑐=𝑐(𝑅)  </a:t>
                </a:r>
                <a:r>
                  <a:rPr lang="en-US" i="1" dirty="0"/>
                  <a:t>is</a:t>
                </a:r>
                <a:r>
                  <a:rPr lang="en-US" dirty="0"/>
                  <a:t> 𝑎 𝑐𝑜𝑛𝑠𝑡𝑎𝑛𝑡 𝑡ℎ𝑎𝑡 𝑑𝑒𝑝𝑒𝑛𝑑𝑠 𝑜𝑛𝑙𝑦 𝑜𝑛 𝑡ℎ𝑒 𝑝𝑜𝑙𝑦𝑛𝑜𝑚𝑖𝑎𝑙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Lemma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Lemma 3:</a:t>
                </a:r>
              </a:p>
              <a:p>
                <a:r>
                  <a:rPr lang="en-US" dirty="0" smtClean="0"/>
                  <a:t>Let A be a subset of an Abelian group s.t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 smtClean="0"/>
                  <a:t>. Then exists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⊂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of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≥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 smtClean="0"/>
                  <a:t> s.t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 can be written as: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	</a:t>
                </a:r>
              </a:p>
              <a:p>
                <a:r>
                  <a:rPr lang="en-US" dirty="0" smtClean="0"/>
                  <a:t>In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dirty="0" smtClean="0"/>
                  <a:t> distinct ways</a:t>
                </a:r>
              </a:p>
              <a:p>
                <a:r>
                  <a:rPr lang="en-US" dirty="0" smtClean="0"/>
                  <a:t>and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 can be written as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∪−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	</a:t>
                </a:r>
                <a:endParaRPr lang="en-US" dirty="0" smtClean="0"/>
              </a:p>
              <a:p>
                <a:r>
                  <a:rPr lang="en-US" dirty="0"/>
                  <a:t>In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dirty="0"/>
                  <a:t> distinct ways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6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</a:t>
            </a:r>
            <a:r>
              <a:rPr lang="en-US" dirty="0" smtClean="0"/>
              <a:t>3 (1/4)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will use the BSG theorem (distinct paths of length 3 in dense bipartite graph)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en-US" dirty="0" smtClean="0"/>
                  <a:t>; Let K s.t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⊂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be the set of elements that can be written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 smtClean="0"/>
                  <a:t> distinct ways.</a:t>
                </a:r>
              </a:p>
              <a:p>
                <a:r>
                  <a:rPr lang="en-US" dirty="0" smtClean="0"/>
                  <a:t>We note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 smtClean="0"/>
                  <a:t> (Shown on board)</a:t>
                </a:r>
              </a:p>
              <a:p>
                <a:endParaRPr lang="en-US" dirty="0"/>
              </a:p>
              <a:p>
                <a:r>
                  <a:rPr lang="en-US" dirty="0" smtClean="0"/>
                  <a:t>Denote H as the following </a:t>
                </a:r>
                <a:r>
                  <a:rPr lang="en-US" b="1" dirty="0" smtClean="0"/>
                  <a:t>bipartite</a:t>
                </a:r>
                <a:r>
                  <a:rPr lang="en-US" dirty="0" smtClean="0"/>
                  <a:t> graph: each element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has a vertex in </a:t>
                </a:r>
                <a:r>
                  <a:rPr lang="en-US" b="1" dirty="0" smtClean="0"/>
                  <a:t>both</a:t>
                </a:r>
                <a:r>
                  <a:rPr lang="en-US" dirty="0" smtClean="0"/>
                  <a:t> the left and the right side. 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{(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)|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5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</a:t>
            </a:r>
            <a:r>
              <a:rPr lang="en-US" dirty="0" smtClean="0"/>
              <a:t>3 (2/4)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Recall </a:t>
                </a:r>
                <a:r>
                  <a:rPr lang="en-US" dirty="0" err="1" smtClean="0"/>
                  <a:t>Sudakov’s</a:t>
                </a:r>
                <a:r>
                  <a:rPr lang="en-US" dirty="0" smtClean="0"/>
                  <a:t> Lemma - Let </a:t>
                </a:r>
                <a:r>
                  <a:rPr lang="en-US" dirty="0"/>
                  <a:t>H = (A;B;E) be a bipartite graph with vertex sets </a:t>
                </a:r>
                <a:r>
                  <a:rPr lang="en-US" dirty="0" smtClean="0"/>
                  <a:t>A,B </a:t>
                </a:r>
                <a:r>
                  <a:rPr lang="en-US" dirty="0"/>
                  <a:t>and edge</a:t>
                </a:r>
              </a:p>
              <a:p>
                <a:r>
                  <a:rPr lang="en-US" dirty="0"/>
                  <a:t>set </a:t>
                </a:r>
                <a:r>
                  <a:rPr lang="en-US" dirty="0" smtClean="0"/>
                  <a:t>E. </a:t>
                </a:r>
                <a:r>
                  <a:rPr lang="en-US" dirty="0"/>
                  <a:t>Assume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|=|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′| 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 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𝜖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 Then there exist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’⊂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of size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|,|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’|≥  (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such that for any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there are at least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paths of length </a:t>
                </a:r>
                <a:r>
                  <a:rPr lang="en-US" dirty="0" smtClean="0"/>
                  <a:t>3 between b </a:t>
                </a:r>
                <a:r>
                  <a:rPr lang="en-US" dirty="0"/>
                  <a:t>and </a:t>
                </a:r>
                <a:r>
                  <a:rPr lang="en-US" dirty="0" smtClean="0"/>
                  <a:t>b’.</a:t>
                </a:r>
              </a:p>
              <a:p>
                <a:endParaRPr lang="en-US" dirty="0"/>
              </a:p>
              <a:p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, meaning we have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|,|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’|≥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 smtClean="0"/>
                  <a:t>, where each </a:t>
                </a:r>
                <a:r>
                  <a:rPr lang="en-US" dirty="0" err="1" smtClean="0"/>
                  <a:t>b,b</a:t>
                </a:r>
                <a:r>
                  <a:rPr lang="en-US" dirty="0" smtClean="0"/>
                  <a:t>’ has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paths of length 3.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DBC3-8C5E-4D44-BFA2-CAFF169EEC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8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5730</TotalTime>
  <Words>499</Words>
  <Application>Microsoft Office PowerPoint</Application>
  <PresentationFormat>Widescreen</PresentationFormat>
  <Paragraphs>184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Cambria Math</vt:lpstr>
      <vt:lpstr>Retrospect</vt:lpstr>
      <vt:lpstr>Sum-product theorems over finite fields</vt:lpstr>
      <vt:lpstr>Goal</vt:lpstr>
      <vt:lpstr>Goal</vt:lpstr>
      <vt:lpstr>Plan</vt:lpstr>
      <vt:lpstr>Proof of Theorem (Using lemmas)</vt:lpstr>
      <vt:lpstr>Lemma 2 plan</vt:lpstr>
      <vt:lpstr>Proving Lemma 2</vt:lpstr>
      <vt:lpstr>Proving Lemma 3 (1/4)</vt:lpstr>
      <vt:lpstr>Proving Lemma 3 (2/4)</vt:lpstr>
      <vt:lpstr>Proving Lemma 3 (3/4)</vt:lpstr>
      <vt:lpstr>Proving Lemma 3 (4/4)</vt:lpstr>
      <vt:lpstr>Lemma 4</vt:lpstr>
      <vt:lpstr>Lemma 2 Proof From Lemma 4</vt:lpstr>
      <vt:lpstr>Lemma 2 Proof From Lemma 4</vt:lpstr>
      <vt:lpstr>Proving Lemma 4 (1/8)</vt:lpstr>
      <vt:lpstr>Proving Lemma 4 (2/8)</vt:lpstr>
      <vt:lpstr>Proving Lemma 4 (3/8)</vt:lpstr>
      <vt:lpstr>Proving Lemma 4 (4/8)</vt:lpstr>
      <vt:lpstr>Proving Lemma 4 (5/8)</vt:lpstr>
      <vt:lpstr>Proving Lemma 4 (6/8)</vt:lpstr>
      <vt:lpstr>Proving Lemma 4 (7/8)</vt:lpstr>
      <vt:lpstr>Proving Lemma 4 (8/8)</vt:lpstr>
      <vt:lpstr>Considering the constants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Sum-product theorems over finite fields</dc:title>
  <dc:creator>Orr</dc:creator>
  <cp:lastModifiedBy>Orr</cp:lastModifiedBy>
  <cp:revision>252</cp:revision>
  <dcterms:created xsi:type="dcterms:W3CDTF">2016-12-17T10:40:56Z</dcterms:created>
  <dcterms:modified xsi:type="dcterms:W3CDTF">2016-12-21T15:19:11Z</dcterms:modified>
</cp:coreProperties>
</file>