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92" r:id="rId9"/>
    <p:sldId id="293" r:id="rId10"/>
    <p:sldId id="294" r:id="rId11"/>
    <p:sldId id="295" r:id="rId12"/>
    <p:sldId id="296" r:id="rId13"/>
    <p:sldId id="271" r:id="rId14"/>
    <p:sldId id="272" r:id="rId15"/>
    <p:sldId id="273" r:id="rId16"/>
    <p:sldId id="297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Sheet1!$A$2:$A$15</c:f>
              <c:strCache>
                <c:ptCount val="4"/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0.6</c:v>
                </c:pt>
                <c:pt idx="3">
                  <c:v>0.1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Sheet1!$A$2:$A$15</c:f>
              <c:strCache>
                <c:ptCount val="4"/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0.6</c:v>
                </c:pt>
                <c:pt idx="3">
                  <c:v>0.1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0.43434</cdr:x>
      <cdr:y>0.82497</cdr:y>
    </cdr:from>
    <cdr:to>
      <cdr:x>0.56397</cdr:x>
      <cdr:y>0.90915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4473" y="3733800"/>
          <a:ext cx="1066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0" i="0" smtClean="0">
              <a:latin typeface="Cambria Math"/>
            </a:rPr>
            <a:t>…</a:t>
          </a:r>
          <a:endParaRPr lang="en-US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0.43434</cdr:x>
      <cdr:y>0.82497</cdr:y>
    </cdr:from>
    <cdr:to>
      <cdr:x>0.56397</cdr:x>
      <cdr:y>0.90915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4473" y="3733800"/>
          <a:ext cx="1066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0" i="0" smtClean="0">
              <a:latin typeface="Cambria Math"/>
            </a:rPr>
            <a:t>…</a:t>
          </a:r>
          <a:endParaRPr lang="en-US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8F44D-2B0D-4436-934C-C588FAA4DF0E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FFBDF-5BDF-4497-9841-D2E343B18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say that no</a:t>
            </a:r>
            <a:r>
              <a:rPr lang="en-US" baseline="0" dirty="0" smtClean="0"/>
              <a:t> 2 points can be in the same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FFBDF-5BDF-4497-9841-D2E343B185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69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6BFC0-5FB1-4995-B670-C7ED7BF171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E444B7-04E8-481C-8F28-4A4F09BD11E9}" type="datetimeFigureOut">
              <a:rPr lang="en-US" smtClean="0"/>
              <a:t>28/12/2016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D29842-CF5C-4F68-B3CC-9840DF1D3E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1800" dirty="0"/>
              <a:t>Additive Combinatorics and its Applications in Theoretical CS</a:t>
            </a:r>
          </a:p>
          <a:p>
            <a:pPr lvl="1"/>
            <a:r>
              <a:rPr lang="en-US" sz="1800" dirty="0"/>
              <a:t>Section </a:t>
            </a:r>
            <a:r>
              <a:rPr lang="en-US" sz="1800" dirty="0" smtClean="0"/>
              <a:t>4.3.1,4.3.2</a:t>
            </a:r>
            <a:endParaRPr lang="en-US" sz="1800" b="1" dirty="0"/>
          </a:p>
          <a:p>
            <a:pPr lvl="1"/>
            <a:r>
              <a:rPr lang="en-US" sz="1800" b="1" dirty="0" err="1"/>
              <a:t>Shachar</a:t>
            </a:r>
            <a:r>
              <a:rPr lang="en-US" sz="1800" b="1" dirty="0"/>
              <a:t> Lovett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Presented by </a:t>
            </a:r>
            <a:r>
              <a:rPr lang="en-US" sz="1800" dirty="0" err="1" smtClean="0"/>
              <a:t>Lior</a:t>
            </a:r>
            <a:r>
              <a:rPr lang="en-US" sz="1800" dirty="0" smtClean="0"/>
              <a:t> Shultz</a:t>
            </a:r>
            <a:endParaRPr lang="en-US" sz="18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2/4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09710842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29072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07268"/>
                <a:ext cx="609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28310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831068"/>
                <a:ext cx="228600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5526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3352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52800"/>
                <a:ext cx="304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80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3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3/4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62631285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62400" y="2907268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07268"/>
                <a:ext cx="609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28310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831068"/>
                <a:ext cx="228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55263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3352800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352800"/>
                <a:ext cx="304800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80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3238500" y="2514600"/>
            <a:ext cx="3086100" cy="3124200"/>
            <a:chOff x="3238500" y="2514600"/>
            <a:chExt cx="3086100" cy="3124200"/>
          </a:xfrm>
        </p:grpSpPr>
        <p:sp>
          <p:nvSpPr>
            <p:cNvPr id="12" name="Oval 11"/>
            <p:cNvSpPr/>
            <p:nvPr/>
          </p:nvSpPr>
          <p:spPr>
            <a:xfrm>
              <a:off x="4572000" y="2514600"/>
              <a:ext cx="342900" cy="348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981700" y="3733800"/>
              <a:ext cx="342900" cy="348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686300" y="5290066"/>
              <a:ext cx="342900" cy="348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38500" y="3810000"/>
              <a:ext cx="342900" cy="348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0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amount of “time” that points are in each segment is exactly equal to the segment size.</a:t>
            </a:r>
          </a:p>
          <a:p>
            <a:endParaRPr lang="en-US" dirty="0" smtClean="0"/>
          </a:p>
          <a:p>
            <a:r>
              <a:rPr lang="en-US" dirty="0" smtClean="0"/>
              <a:t>No two points are in the same segment.</a:t>
            </a:r>
          </a:p>
          <a:p>
            <a:endParaRPr lang="en-US" dirty="0" smtClean="0"/>
          </a:p>
          <a:p>
            <a:r>
              <a:rPr lang="en-US" dirty="0" smtClean="0"/>
              <a:t>Thus we can create the required probability.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Corollary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It suffices to show that a function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extractor over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independent and uniform with support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E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i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>
                                    <a:latin typeface="Cambria Math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Y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⋅⋅⋅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i</m:t>
                                    </m:r>
                                  </m:e>
                                  <m:sub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Y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then:</a:t>
                </a:r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𝜖</m:t>
                      </m:r>
                      <m:r>
                        <a:rPr lang="en-US" i="1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4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Ramsey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We will now focus on two-source extractors</a:t>
                </a:r>
              </a:p>
              <a:p>
                <a:endParaRPr lang="en-US" dirty="0"/>
              </a:p>
              <a:p>
                <a:r>
                  <a:rPr lang="en-US" dirty="0" smtClean="0"/>
                  <a:t>A bipartite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 bipartite Ramsey graph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contains 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complete or independent set.</a:t>
                </a:r>
              </a:p>
              <a:p>
                <a:endParaRPr lang="en-US" dirty="0"/>
              </a:p>
              <a:p>
                <a:r>
                  <a:rPr lang="en-US" dirty="0" smtClean="0"/>
                  <a:t>i.e. if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, we have: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23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Extractors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A generalization of Ramsey graphs</a:t>
                </a:r>
              </a:p>
              <a:p>
                <a:endParaRPr lang="en-US" dirty="0"/>
              </a:p>
              <a:p>
                <a:r>
                  <a:rPr lang="en-US" dirty="0" smtClean="0"/>
                  <a:t>A bipartite graph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two-source extractor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, we have:</a:t>
                </a:r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conversion to an extractor is immediate –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if an edge exists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otherwise.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r="-1098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3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Hadamard</a:t>
            </a:r>
            <a:r>
              <a:rPr lang="en-US" dirty="0" smtClean="0"/>
              <a:t> Two-Source Extractor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Hadamard</a:t>
            </a:r>
            <a:r>
              <a:rPr lang="en-US" dirty="0" smtClean="0"/>
              <a:t> Two-Source Extractor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𝑈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𝑉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i="1">
                        <a:latin typeface="Cambria Math"/>
                        <a:ea typeface="Cambria Math"/>
                      </a:rPr>
                      <m:t>×</m:t>
                    </m:r>
                    <m:sSubSup>
                      <m:sSubSupPr>
                        <m:ctrlPr>
                          <a:rPr lang="en-US" sz="2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𝐻𝑎𝑑</m:t>
                        </m:r>
                      </m:sub>
                    </m:sSub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bipartite Ramsey graph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5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be sets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Let,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:r>
                  <a:rPr lang="en-US" dirty="0" smtClean="0"/>
                  <a:t>the subspaces </a:t>
                </a:r>
                <a:r>
                  <a:rPr lang="en-US" dirty="0"/>
                  <a:t>s</a:t>
                </a:r>
                <a:r>
                  <a:rPr lang="en-US" dirty="0" smtClean="0"/>
                  <a:t>panned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respectively.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Hence,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means </a:t>
                </a:r>
                <a:r>
                  <a:rPr lang="en-US" dirty="0" smtClean="0"/>
                  <a:t>that the solution subspace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bar>
                  </m:oMath>
                </a14:m>
                <a:r>
                  <a:rPr lang="en-US" dirty="0" smtClean="0"/>
                  <a:t> cannot </a:t>
                </a:r>
                <a:r>
                  <a:rPr lang="en-US" dirty="0" smtClean="0"/>
                  <a:t>contain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the same holds for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⋅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bar>
                    <m:r>
                      <a:rPr lang="en-US" i="1">
                        <a:latin typeface="Cambria Math"/>
                      </a:rPr>
                      <m:t>=</m:t>
                    </m:r>
                    <m:bar>
                      <m:barPr>
                        <m:ctrlPr>
                          <a:rPr lang="en-US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</m:ba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3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Definitions – extractors and entropy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Hadamard</a:t>
            </a:r>
            <a:r>
              <a:rPr lang="en-US" dirty="0" smtClean="0"/>
              <a:t> two-source extractor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 extractor for multiple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 smtClean="0"/>
                  <a:t> be sets such that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/>
                  <a:t> Then: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/>
                        </a:rPr>
                        <m:t>≤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𝐻𝑎𝑑</m:t>
                        </m:r>
                      </m:sub>
                    </m:sSub>
                  </m:oMath>
                </a14:m>
                <a:r>
                  <a:rPr lang="en-US" dirty="0" smtClean="0"/>
                  <a:t> is a two-source extractor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+3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9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Hadamard</a:t>
            </a:r>
            <a:r>
              <a:rPr lang="en-US" dirty="0" smtClean="0"/>
              <a:t> Extractor Proof 1/6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An equivalent statement: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are sampled uniformly and independently.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Hadamard</a:t>
            </a:r>
            <a:r>
              <a:rPr lang="en-US" dirty="0"/>
              <a:t> Extractor Proof </a:t>
            </a:r>
            <a:r>
              <a:rPr lang="en-US" dirty="0" smtClean="0"/>
              <a:t>2/6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Define: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That is the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which lead to a large skew in the inner product with the different members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</a:t>
                </a:r>
                <a:r>
                  <a:rPr lang="en-US" dirty="0"/>
                  <a:t>will try to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Reminder - Fourier </a:t>
            </a:r>
            <a:r>
              <a:rPr lang="en-US" dirty="0"/>
              <a:t>Expansion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Any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F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</a:rPr>
                      <m:t>ℂ</m:t>
                    </m:r>
                  </m:oMath>
                </a14:m>
                <a:r>
                  <a:rPr lang="en-US" dirty="0" smtClean="0"/>
                  <a:t> can be decomposed as a (unique) linear combination of characters</a:t>
                </a:r>
              </a:p>
              <a:p>
                <a:r>
                  <a:rPr lang="en-US" dirty="0" smtClean="0"/>
                  <a:t>The decomposition is called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Fourier expansion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</a:rPr>
                          <m:t>)⋅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Fourier coefficients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are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59436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𝐹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r>
                  <a:rPr lang="en-US" b="1" dirty="0"/>
                  <a:t>Parseval’s Identity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</a:p>
              <a:p>
                <a:pPr marL="32004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lit/>
                            </m:rP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706" t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0" y="5867400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©</m:t>
                      </m:r>
                      <m:r>
                        <a:rPr lang="en-US" b="0" i="1" smtClean="0">
                          <a:latin typeface="Cambria Math"/>
                        </a:rPr>
                        <m:t>𝑂𝑙𝑒𝑔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𝑍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867400"/>
                <a:ext cx="116089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2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Hadamard</a:t>
            </a:r>
            <a:r>
              <a:rPr lang="en-US" dirty="0"/>
              <a:t> Extractor Proof </a:t>
            </a:r>
            <a:r>
              <a:rPr lang="en-US" dirty="0" smtClean="0"/>
              <a:t>3/6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We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  <a:p>
                <a:r>
                  <a:rPr lang="en-US" dirty="0" smtClean="0"/>
                  <a:t>The Fourier coefficients are: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𝜑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Thus -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62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Hadamard</a:t>
            </a:r>
            <a:r>
              <a:rPr lang="en-US" dirty="0"/>
              <a:t> Extractor Proof </a:t>
            </a:r>
            <a:r>
              <a:rPr lang="en-US" dirty="0" smtClean="0"/>
              <a:t>4/6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By </a:t>
                </a:r>
                <a:r>
                  <a:rPr lang="en-US" dirty="0" err="1" smtClean="0"/>
                  <a:t>Parseval’s</a:t>
                </a:r>
                <a:r>
                  <a:rPr lang="en-US" dirty="0" smtClean="0"/>
                  <a:t> identity: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0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n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Reminder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5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Hadamard</a:t>
            </a:r>
            <a:r>
              <a:rPr lang="en-US" dirty="0"/>
              <a:t> Extractor Proof </a:t>
            </a:r>
            <a:r>
              <a:rPr lang="en-US" dirty="0" smtClean="0"/>
              <a:t>5/6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Thus 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𝜑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e-I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𝜖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And 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4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Hadamard</a:t>
            </a:r>
            <a:r>
              <a:rPr lang="en-US" dirty="0"/>
              <a:t> Extractor Proof </a:t>
            </a:r>
            <a:r>
              <a:rPr lang="en-US" dirty="0" smtClean="0"/>
              <a:t>6/6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\</m:t>
                              </m:r>
                              <m:r>
                                <m:rPr>
                                  <m:sty m:val="p"/>
                                </m:rPr>
                                <a:rPr lang="en-US" b="0" i="1" smtClean="0">
                                  <a:latin typeface="Cambria Math"/>
                                </a:rPr>
                                <m:t>S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𝑎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≤2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						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2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2590800"/>
                <a:ext cx="77724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Multi-Source Extractor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2590800"/>
                <a:ext cx="7772400" cy="1143000"/>
              </a:xfrm>
              <a:blipFill rotWithShape="1">
                <a:blip r:embed="rId2"/>
                <a:stretch>
                  <a:fillRect l="-2745" b="-18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The sum-product theorem: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This means that for a large enough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US" dirty="0" smtClean="0"/>
                  <a:t> we get that any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𝑙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𝑙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/>
                          </a:rPr>
                          <m:t>.</m:t>
                        </m:r>
                        <m:r>
                          <a:rPr lang="en-US" b="0" i="1" dirty="0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4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Deterministic functions for “extracting” </a:t>
            </a:r>
            <a:r>
              <a:rPr lang="en-US" dirty="0" err="1" smtClean="0"/>
              <a:t>randmoness</a:t>
            </a:r>
            <a:r>
              <a:rPr lang="en-US" dirty="0" smtClean="0"/>
              <a:t> from “weak” random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Analogy - Notation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If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takes values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has min-entropy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if 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statistical distance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Pr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-close to min entropy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if there exists a random variable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with min entropy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that has statistical difference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8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Analogy -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dirty="0" smtClean="0"/>
                  <a:t> so there exists a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such that, for every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,..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with min entropy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/>
                  <a:t> the random variable: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statistically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close to min-entropy rate 0.9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334000" y="5530941"/>
            <a:ext cx="323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BARAK,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IMPAGLIAZZO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WIGDERSON 2006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Extractor Theorem - Notations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Fix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like in the theorem.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the input random variables.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be a prime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,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0" smtClean="0">
                        <a:latin typeface="Cambria Math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be any injective maps.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r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Extractor Theorem -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,…,</m:t>
                        </m:r>
                        <m:r>
                          <a:rPr lang="en-US" b="0" i="1" smtClean="0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,…,</m:t>
                        </m:r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𝐻𝑎𝑑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𝐻𝑎𝑑</m:t>
                        </m:r>
                      </m:sub>
                    </m:sSub>
                  </m:oMath>
                </a14:m>
                <a:r>
                  <a:rPr lang="en-US" dirty="0" smtClean="0"/>
                  <a:t> being the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two-source extractor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This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/>
                  <a:t>-source extractor with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k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193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Extractor Algorithm -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 random variables are independent and have min entropy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dirty="0" smtClean="0"/>
                  <a:t> is injective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).</a:t>
                </a:r>
              </a:p>
              <a:p>
                <a:r>
                  <a:rPr lang="en-US" dirty="0" smtClean="0"/>
                  <a:t>Hence applying the theorem yields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that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en-US" dirty="0" smtClean="0"/>
                  <a:t>close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which have min entropy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9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same holds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thus we can apply the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extractor and receive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𝐻𝑎𝑑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𝜓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533" r="-2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6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5200" dirty="0" smtClean="0"/>
              <a:t>Questions?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16832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Measuring the randomness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Erd</a:t>
                </a:r>
                <a:r>
                  <a:rPr lang="hu-HU" dirty="0" smtClean="0"/>
                  <a:t>ő</a:t>
                </a:r>
                <a:r>
                  <a:rPr lang="en-US" dirty="0" smtClean="0"/>
                  <a:t>s-</a:t>
                </a:r>
                <a:r>
                  <a:rPr lang="en-US" dirty="0" err="1" smtClean="0"/>
                  <a:t>Renyi</a:t>
                </a:r>
                <a:r>
                  <a:rPr lang="en-US" dirty="0" smtClean="0"/>
                  <a:t> entropy –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a:rPr lang="en-US" b="0" i="1" smtClean="0">
                        <a:latin typeface="Cambria Math"/>
                      </a:rPr>
                      <m:t>𝑙𝑜𝑔𝑃𝑟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 copies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probability that they collide over 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is the sum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over the whole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which is like the 2-norm of the variable.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Shannon Entropy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𝑙𝑜𝑔𝑃𝑟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 r="-784" b="-1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The min-entropy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⁡[</m:t>
                        </m:r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])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 couple of </a:t>
                </a:r>
                <a:r>
                  <a:rPr lang="en-US" dirty="0"/>
                  <a:t>examples: (calculations on board)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a uniform distribution we can see that the three definitions are equal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that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 vector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and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is a random sample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they are quite different.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From now on we will refer only to min-entropy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Min-Entropy Rate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𝛿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some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dirty="0" smtClean="0"/>
                  <a:t> then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has min-entropy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For example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is uniform and has</a:t>
                </a:r>
                <a:r>
                  <a:rPr lang="en-US" dirty="0" smtClean="0"/>
                  <a:t> </a:t>
                </a:r>
                <a:r>
                  <a:rPr lang="en-US" dirty="0" smtClean="0"/>
                  <a:t>support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has min-entropy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4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Multi-Source Extractors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0,1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𝜖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extractor if 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 smtClean="0"/>
                  <a:t> independent random variables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, we have: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 smtClean="0"/>
                  <a:t>Extractors in general can output multiple bits. However, in this lecture we refer only to the single bit extractors.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r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Combinations of Uniform Distributions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Lemma – </a:t>
                </a:r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can be represented as a convex sum of uniform distributions with support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latin typeface="Cambria Math"/>
                        </a:rPr>
                        <m:t>⁡[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 on board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7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Lemma 1/4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Notation – We will denote our support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/>
                  <a:t> with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will create a circle with circumference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 with segments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/>
                  <a:t> this works since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,…,</m:t>
                    </m:r>
                    <m:d>
                      <m:dPr>
                        <m:begChr m:val="[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8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1077</TotalTime>
  <Words>2298</Words>
  <Application>Microsoft Office PowerPoint</Application>
  <PresentationFormat>On-screen Show (4:3)</PresentationFormat>
  <Paragraphs>222</Paragraphs>
  <Slides>35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Equity</vt:lpstr>
      <vt:lpstr>Extractors</vt:lpstr>
      <vt:lpstr>Overview</vt:lpstr>
      <vt:lpstr>Extractors</vt:lpstr>
      <vt:lpstr>Entropy</vt:lpstr>
      <vt:lpstr>Entropy Cont.</vt:lpstr>
      <vt:lpstr>Min-Entropy Rate</vt:lpstr>
      <vt:lpstr>Multi-Source Extractors</vt:lpstr>
      <vt:lpstr>Combinations of Uniform Distributions</vt:lpstr>
      <vt:lpstr>Proof of Lemma 1/4</vt:lpstr>
      <vt:lpstr>Proof of Lemma 2/4</vt:lpstr>
      <vt:lpstr>Proof of Lemma 3/4</vt:lpstr>
      <vt:lpstr>Proof of Lemma 4/4</vt:lpstr>
      <vt:lpstr>Corollary</vt:lpstr>
      <vt:lpstr>Ramsey Graphs</vt:lpstr>
      <vt:lpstr>Extractors Graphs</vt:lpstr>
      <vt:lpstr>The Hadamard Two-Source Extractor</vt:lpstr>
      <vt:lpstr>The Hadamard Two-Source Extractor</vt:lpstr>
      <vt:lpstr>Claim</vt:lpstr>
      <vt:lpstr>Proof</vt:lpstr>
      <vt:lpstr>Claim</vt:lpstr>
      <vt:lpstr>Hadamard Extractor Proof 1/6</vt:lpstr>
      <vt:lpstr>Hadamard Extractor Proof 2/6</vt:lpstr>
      <vt:lpstr>Reminder - Fourier Expansion</vt:lpstr>
      <vt:lpstr>Hadamard Extractor Proof 3/6</vt:lpstr>
      <vt:lpstr>Hadamard Extractor Proof 4/6</vt:lpstr>
      <vt:lpstr>Hadamard Extractor Proof 5/6</vt:lpstr>
      <vt:lpstr>Hadamard Extractor Proof 6/6</vt:lpstr>
      <vt:lpstr>Multi-Source Extractor for any δ</vt:lpstr>
      <vt:lpstr>Reminder</vt:lpstr>
      <vt:lpstr>Statistical Analogy - Notation</vt:lpstr>
      <vt:lpstr>Statistical Analogy - Theorem</vt:lpstr>
      <vt:lpstr>Extractor Theorem - Notations</vt:lpstr>
      <vt:lpstr>Extractor Theorem - Algorithm</vt:lpstr>
      <vt:lpstr>Extractor Algorithm - Proof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Lior</dc:creator>
  <cp:lastModifiedBy>Lior</cp:lastModifiedBy>
  <cp:revision>48</cp:revision>
  <dcterms:created xsi:type="dcterms:W3CDTF">2016-12-03T10:34:15Z</dcterms:created>
  <dcterms:modified xsi:type="dcterms:W3CDTF">2016-12-28T21:23:37Z</dcterms:modified>
</cp:coreProperties>
</file>