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y="5143500" cx="9144000"/>
  <p:notesSz cx="6858000" cy="9144000"/>
  <p:embeddedFontLst>
    <p:embeddedFont>
      <p:font typeface="PT Sans Narrow"/>
      <p:regular r:id="rId40"/>
      <p:bold r:id="rId41"/>
    </p:embeddedFont>
    <p:embeddedFont>
      <p:font typeface="Pacifico"/>
      <p:regular r:id="rId42"/>
    </p:embeddedFont>
    <p:embeddedFont>
      <p:font typeface="Open Sans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TSansNarrow-regular.fntdata"/><Relationship Id="rId20" Type="http://schemas.openxmlformats.org/officeDocument/2006/relationships/slide" Target="slides/slide16.xml"/><Relationship Id="rId42" Type="http://schemas.openxmlformats.org/officeDocument/2006/relationships/font" Target="fonts/Pacifico-regular.fntdata"/><Relationship Id="rId41" Type="http://schemas.openxmlformats.org/officeDocument/2006/relationships/font" Target="fonts/PTSansNarrow-bold.fntdata"/><Relationship Id="rId22" Type="http://schemas.openxmlformats.org/officeDocument/2006/relationships/slide" Target="slides/slide18.xml"/><Relationship Id="rId44" Type="http://schemas.openxmlformats.org/officeDocument/2006/relationships/font" Target="fonts/OpenSans-bold.fntdata"/><Relationship Id="rId21" Type="http://schemas.openxmlformats.org/officeDocument/2006/relationships/slide" Target="slides/slide17.xml"/><Relationship Id="rId43" Type="http://schemas.openxmlformats.org/officeDocument/2006/relationships/font" Target="fonts/OpenSans-regular.fntdata"/><Relationship Id="rId24" Type="http://schemas.openxmlformats.org/officeDocument/2006/relationships/slide" Target="slides/slide20.xml"/><Relationship Id="rId46" Type="http://schemas.openxmlformats.org/officeDocument/2006/relationships/font" Target="fonts/OpenSans-boldItalic.fntdata"/><Relationship Id="rId23" Type="http://schemas.openxmlformats.org/officeDocument/2006/relationships/slide" Target="slides/slide19.xml"/><Relationship Id="rId45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cs.cmu.edu/afs/cs/academic/class/15451-f14/www/lectures/lec6/karp-rabin-09-15-14.pdf" TargetMode="Externa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wikipedia.org/wiki/AltaVista" TargetMode="Externa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microsoft.com/en-us/research/wp-content/uploads/1997/01/src-tn-1997-015.pdf" TargetMode="Externa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9bae2d77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9bae2d77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an example if A = (a,rose,is,a,rose,is,a,rose) and B = (a,rose,is,a,flower,which,is,a,rose) then under the first option A resembles B 70% for shingle size 1, 50% for size 2, 30% for size 3, etc. Under the second option, A resembles B 60% for size 1, 50% for size 2, 42.85% for size 3, etc.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Several things to note: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r(A, A) = 1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resemblance is not transitive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resemblance distance (dw(A, B)=1 − rw(A, B)) is a metric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even under option A, if A resembles B 100% for shingle size 1, it only means that B is an arbitrary permutation of A; for larger sizes if A resembles B 100% it is still the case that B could be a permutation of A but only certain permutations are possible.To make resemblance more sensitive to permutation changes we have to take a larger size; on the other hand a large size is possibly over-sensitive to small alterations since the change in one token affects w shingles.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222222"/>
                </a:solidFill>
                <a:highlight>
                  <a:srgbClr val="FFFFFF"/>
                </a:highlight>
              </a:rPr>
              <a:t>The goal of MinHash is to estimate </a:t>
            </a:r>
            <a:r>
              <a:rPr i="1" lang="en" sz="125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</a:t>
            </a:r>
            <a:r>
              <a:rPr lang="en" sz="125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en" sz="125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" sz="125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i="1" lang="en" sz="125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" sz="125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" sz="1050">
                <a:solidFill>
                  <a:srgbClr val="222222"/>
                </a:solidFill>
                <a:highlight>
                  <a:srgbClr val="FFFFFF"/>
                </a:highlight>
              </a:rPr>
              <a:t> quickly, without explicitly computing the intersection and union.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9ffe5062b_2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9ffe5062b_2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a25d493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a25d493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ac69dda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ac69dda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ac69dda5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ac69dda5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acd10141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acd1014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acd10141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acd10141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acd10141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acd10141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ac69dda5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4ac69dda5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4a25d4931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4a25d4931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aba776ecb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aba776ecb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ac69dda5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ac69dda5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4a206e847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4a206e84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4a206e847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4a206e847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a0a5de36d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4a0a5de36d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49ffe5062b_2_10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49ffe5062b_2_10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49bae2d77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49bae2d77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</a:t>
            </a:r>
            <a:r>
              <a:rPr lang="en"/>
              <a:t> other words in this case we can ignore the effect of multiple collisions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49ffe5062b_2_10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49ffe5062b_2_1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49ffe5062b_2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49ffe5062b_2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an actual implementation, f is not totally random, and the probability of collision might be higher.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good choice is to take f to be Rabin’s fingerprinting function [10] in which case the probability of collision of two strings s1 and s2 can be bounded (in a adversarial model for s1 and s2) by max(|s1| , |s2|)/2l−1 where |s1| is the length of the string s1 in bits.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Furthermore Rabin fingerprints can be computed very efficiently in software and we can take advantage of their algebraic properties when we compute the fingerprints of “sliding windows.”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Equations taken from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http://www.cs.cmu.edu/afs/cs/academic/class/15451-f14/www/lectures/lec6/karp-rabin-09-15-14.pdf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4aca33054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4aca3305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49ffe5062b_2_10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49ffe5062b_2_10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(Without this trick two strings that differ only in the last letter will differ only in the last bit of their fingerprint.)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9bae2d77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9bae2d77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 The technique presented in this paper was initially used in the </a:t>
            </a:r>
            <a:r>
              <a:rPr lang="en" u="sng">
                <a:solidFill>
                  <a:srgbClr val="0B0080"/>
                </a:solidFill>
                <a:highlight>
                  <a:srgbClr val="FFFFFF"/>
                </a:highlight>
                <a:hlinkClick r:id="rId2"/>
              </a:rPr>
              <a:t>AltaVista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 search engine to detect duplicate web pages and eliminate them from search results, and later by Google for news personalization.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The MinHash algorithm has been adapted for bioinformatics, where the problem of comparing genome content has a similar theoretical underpinning to that of comparing documents on the web.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49ffe5062b_2_1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49ffe5062b_2_1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A new fingerprint should replace the current root whenever it is smaller than it and then we should re-heapify. The expected number of times this happens is O(s log(n/m)) where n is the number of tokens in the document and m is the modulus discussed above, because the probability that the k’th element of a random permutation has to go into the heap is s/k. The cost per heap operation is O(log s) and thus the expected total cost for the heap operations is O(s log s log(n/m)).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option B the cost is still O(s log s log(n/m)) but the constant factor is probably larger.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 - we don’t want duplicates! if we use a tree, we will implicitly not have any duplicates, and if we use a heap than we need a hash table to check for duplicates so we won’t insert an item twice.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- no problem since we want the duplicates to be in.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49bae2d77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49bae2d77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49bae2d77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49bae2d77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49ffe5062b_2_10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49ffe5062b_2_10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Size of a typical shingle set - 1000</a:t>
            </a:r>
            <a:endParaRPr sz="1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Length of a shingle - 400 bit</a:t>
            </a:r>
            <a:endParaRPr sz="1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They use a “divide, compute, and merge” approach - an early name of map-reduce</a:t>
            </a:r>
            <a:endParaRPr sz="1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Explained in </a:t>
            </a:r>
            <a:r>
              <a:rPr lang="en" sz="1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2"/>
              </a:rPr>
              <a:t>https://www.microsoft.com/en-us/research/wp-content/uploads/1997/01/src-tn-1997-015.pdf</a:t>
            </a:r>
            <a:r>
              <a:rPr lang="en" sz="1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49ffe5062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49ffe5062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49ffe5062b_2_10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49ffe5062b_2_1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6467693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6467693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64676936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64676936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64676936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64676936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9bae2d77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9bae2d77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9ffe5062b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9ffe5062b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9ffe5062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9ffe5062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Option A keeps more information about the document; option B is more efficient.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oripress@mail.tau.ac.il" TargetMode="External"/><Relationship Id="rId4" Type="http://schemas.openxmlformats.org/officeDocument/2006/relationships/hyperlink" Target="mailto:latzinnik.veronica@gmail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11.png"/><Relationship Id="rId8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38.png"/><Relationship Id="rId13" Type="http://schemas.openxmlformats.org/officeDocument/2006/relationships/image" Target="../media/image21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29.png"/><Relationship Id="rId9" Type="http://schemas.openxmlformats.org/officeDocument/2006/relationships/image" Target="../media/image27.png"/><Relationship Id="rId5" Type="http://schemas.openxmlformats.org/officeDocument/2006/relationships/image" Target="../media/image16.png"/><Relationship Id="rId6" Type="http://schemas.openxmlformats.org/officeDocument/2006/relationships/image" Target="../media/image28.png"/><Relationship Id="rId7" Type="http://schemas.openxmlformats.org/officeDocument/2006/relationships/image" Target="../media/image47.png"/><Relationship Id="rId8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2.png"/><Relationship Id="rId10" Type="http://schemas.openxmlformats.org/officeDocument/2006/relationships/image" Target="../media/image30.png"/><Relationship Id="rId1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9" Type="http://schemas.openxmlformats.org/officeDocument/2006/relationships/image" Target="../media/image23.png"/><Relationship Id="rId5" Type="http://schemas.openxmlformats.org/officeDocument/2006/relationships/image" Target="../media/image25.png"/><Relationship Id="rId6" Type="http://schemas.openxmlformats.org/officeDocument/2006/relationships/image" Target="../media/image33.png"/><Relationship Id="rId7" Type="http://schemas.openxmlformats.org/officeDocument/2006/relationships/image" Target="../media/image24.png"/><Relationship Id="rId8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0.png"/><Relationship Id="rId4" Type="http://schemas.openxmlformats.org/officeDocument/2006/relationships/image" Target="../media/image81.png"/><Relationship Id="rId5" Type="http://schemas.openxmlformats.org/officeDocument/2006/relationships/image" Target="../media/image31.png"/><Relationship Id="rId6" Type="http://schemas.openxmlformats.org/officeDocument/2006/relationships/image" Target="../media/image4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4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1.png"/><Relationship Id="rId4" Type="http://schemas.openxmlformats.org/officeDocument/2006/relationships/image" Target="../media/image51.png"/><Relationship Id="rId5" Type="http://schemas.openxmlformats.org/officeDocument/2006/relationships/image" Target="../media/image44.png"/><Relationship Id="rId6" Type="http://schemas.openxmlformats.org/officeDocument/2006/relationships/image" Target="../media/image42.png"/><Relationship Id="rId7" Type="http://schemas.openxmlformats.org/officeDocument/2006/relationships/image" Target="../media/image40.png"/><Relationship Id="rId8" Type="http://schemas.openxmlformats.org/officeDocument/2006/relationships/image" Target="../media/image3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8.png"/><Relationship Id="rId4" Type="http://schemas.openxmlformats.org/officeDocument/2006/relationships/image" Target="../media/image46.png"/><Relationship Id="rId5" Type="http://schemas.openxmlformats.org/officeDocument/2006/relationships/image" Target="../media/image49.png"/><Relationship Id="rId6" Type="http://schemas.openxmlformats.org/officeDocument/2006/relationships/image" Target="../media/image5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2.png"/><Relationship Id="rId4" Type="http://schemas.openxmlformats.org/officeDocument/2006/relationships/image" Target="../media/image5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9.png"/><Relationship Id="rId4" Type="http://schemas.openxmlformats.org/officeDocument/2006/relationships/image" Target="../media/image56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1.png"/><Relationship Id="rId4" Type="http://schemas.openxmlformats.org/officeDocument/2006/relationships/image" Target="../media/image57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3.png"/><Relationship Id="rId4" Type="http://schemas.openxmlformats.org/officeDocument/2006/relationships/image" Target="../media/image70.png"/><Relationship Id="rId5" Type="http://schemas.openxmlformats.org/officeDocument/2006/relationships/image" Target="../media/image6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5.png"/><Relationship Id="rId4" Type="http://schemas.openxmlformats.org/officeDocument/2006/relationships/image" Target="../media/image64.png"/><Relationship Id="rId5" Type="http://schemas.openxmlformats.org/officeDocument/2006/relationships/image" Target="../media/image82.png"/><Relationship Id="rId6" Type="http://schemas.openxmlformats.org/officeDocument/2006/relationships/image" Target="../media/image68.png"/><Relationship Id="rId7" Type="http://schemas.openxmlformats.org/officeDocument/2006/relationships/image" Target="../media/image6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7.png"/><Relationship Id="rId4" Type="http://schemas.openxmlformats.org/officeDocument/2006/relationships/image" Target="../media/image71.pn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8.png"/><Relationship Id="rId4" Type="http://schemas.openxmlformats.org/officeDocument/2006/relationships/image" Target="../media/image74.pn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7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9.png"/><Relationship Id="rId4" Type="http://schemas.openxmlformats.org/officeDocument/2006/relationships/image" Target="../media/image75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6.png"/><Relationship Id="rId4" Type="http://schemas.openxmlformats.org/officeDocument/2006/relationships/image" Target="../media/image80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434800" y="851575"/>
            <a:ext cx="6028800" cy="27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On the resemblance and containment of documents</a:t>
            </a:r>
            <a:endParaRPr sz="4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(MinHash)</a:t>
            </a:r>
            <a:endParaRPr sz="4400"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1740177" y="351990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Andrei Z. Broder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1887600" y="4192575"/>
            <a:ext cx="5368800" cy="6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Ori Press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hlinkClick r:id="rId3"/>
              </a:rPr>
              <a:t>oripress@mail.tau.ac.il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Veronica Latzinnik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hlinkClick r:id="rId4"/>
              </a:rPr>
              <a:t>latzinnik.veronica@gmail.com</a:t>
            </a:r>
            <a:r>
              <a:rPr lang="en" sz="1000"/>
              <a:t> 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Defining resemblance and containment</a:t>
            </a:r>
            <a:endParaRPr/>
          </a:p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that we defined </a:t>
            </a:r>
            <a:r>
              <a:rPr i="1" lang="en"/>
              <a:t>S(D, w)</a:t>
            </a:r>
            <a:r>
              <a:rPr lang="en"/>
              <a:t> and have chosen </a:t>
            </a:r>
            <a:r>
              <a:rPr i="1" lang="en"/>
              <a:t>w</a:t>
            </a:r>
            <a:r>
              <a:rPr lang="en"/>
              <a:t>, we can define: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3">
            <a:alphaModFix/>
          </a:blip>
          <a:srcRect b="0" l="0" r="1156" t="0"/>
          <a:stretch/>
        </p:blipFill>
        <p:spPr>
          <a:xfrm>
            <a:off x="1599000" y="1758575"/>
            <a:ext cx="4264900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0238" y="2892050"/>
            <a:ext cx="4162425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</a:t>
            </a:r>
            <a:endParaRPr/>
          </a:p>
        </p:txBody>
      </p:sp>
      <p:sp>
        <p:nvSpPr>
          <p:cNvPr id="144" name="Google Shape;144;p2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wanted to define metrics to estimate similarity and containment of documents.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defined</a:t>
            </a:r>
            <a:r>
              <a:rPr lang="en"/>
              <a:t> how we want these metrics to behave.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defined S(D,w) as the set of subsequences representing the document.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defined r(A, B)</a:t>
            </a:r>
            <a:r>
              <a:rPr lang="en"/>
              <a:t> and</a:t>
            </a:r>
            <a:r>
              <a:rPr lang="en"/>
              <a:t> c(A, B) using S(D,w).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Now we will present how r(A, B) and c(A, B) can be estimated.</a:t>
            </a:r>
            <a:endParaRPr/>
          </a:p>
        </p:txBody>
      </p:sp>
      <p:sp>
        <p:nvSpPr>
          <p:cNvPr id="145" name="Google Shape;14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Estimating the resemblance and the containment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goal is to represent documents with relatively smaller “sketches”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 want to be able to compute resemblance/containment using these sketches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We’ll show 2 ways to generate sketches from a given document, and prove that they’re good</a:t>
            </a:r>
            <a:endParaRPr/>
          </a:p>
        </p:txBody>
      </p:sp>
      <p:sp>
        <p:nvSpPr>
          <p:cNvPr id="152" name="Google Shape;15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Some more definitions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For a given </a:t>
            </a:r>
            <a:r>
              <a:rPr i="1" lang="en" sz="1400"/>
              <a:t>w</a:t>
            </a:r>
            <a:r>
              <a:rPr lang="en" sz="1400"/>
              <a:t>, let      be the set of all shingles of size </a:t>
            </a:r>
            <a:r>
              <a:rPr i="1" lang="en" sz="1400"/>
              <a:t>w</a:t>
            </a:r>
            <a:r>
              <a:rPr lang="en" sz="1400"/>
              <a:t>. WLOG we assume that      is totally ordered.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Let       be a permutation on      chosen uniformly at random. 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For a set                 define                      to be the     smallest elements of 		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Define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Note: This is a random variable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59" name="Google Shape;15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 \Omega" id="160" name="Google Shape;160;p25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8225" y="1354525"/>
            <a:ext cx="175800" cy="228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pi" id="161" name="Google Shape;161;p25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442" y="1811350"/>
            <a:ext cx="202408" cy="228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\Omega" id="162" name="Google Shape;162;p25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5250" y="1811350"/>
            <a:ext cx="175800" cy="228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\Omega" id="163" name="Google Shape;163;p25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7950" y="1354525"/>
            <a:ext cx="175800" cy="228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 \subseteq \Omega" id="164" name="Google Shape;164;p25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7241" y="2256575"/>
            <a:ext cx="670986" cy="228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N_s(W)" id="165" name="Google Shape;165;p25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18407" y="2256575"/>
            <a:ext cx="897942" cy="228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" id="166" name="Google Shape;166;p25" title="MathEquation,#0000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33750" y="2281913"/>
            <a:ext cx="129074" cy="17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" id="167" name="Google Shape;167;p25" title="MathEquation,#0000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78546" y="2256575"/>
            <a:ext cx="271780" cy="228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(A) = MIN_s(\pi(S(A,w)))" id="168" name="Google Shape;168;p25" title="MathEquation,#00000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96750" y="2638800"/>
            <a:ext cx="408935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Theorem 1 (part 1)</a:t>
            </a:r>
            <a:endParaRPr/>
          </a:p>
        </p:txBody>
      </p:sp>
      <p:sp>
        <p:nvSpPr>
          <p:cNvPr id="174" name="Google Shape;174;p2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value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</a:t>
            </a:r>
            <a:r>
              <a:rPr lang="en"/>
              <a:t>s an unbiased estimator for the resemblance of A and B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\frac{|MIN_s(M(A) \cup M(B))\cap M(A)\cap M(B)|}{|MIN_s(M(A) \cup M(B))|}" id="176" name="Google Shape;176;p26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3275" y="1381900"/>
            <a:ext cx="3937984" cy="6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182" name="Google Shape;182;p2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We’ll calculate the value of the random variable for        and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w = 1, s=1, A = a\ b, B = b\ c" id="184" name="Google Shape;184;p27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4926" y="1266325"/>
            <a:ext cx="3936026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(A,w) = \{a,b\} " id="185" name="Google Shape;185;p27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4000" y="1773825"/>
            <a:ext cx="1934350" cy="33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(B,w) = \{b,c\} " id="186" name="Google Shape;186;p27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7820" y="1773825"/>
            <a:ext cx="1920284" cy="33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pi_1 = (a,b,c)" id="187" name="Google Shape;187;p27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42406" y="2386500"/>
            <a:ext cx="1488760" cy="33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pi_2 = (a,c,b)" id="188" name="Google Shape;188;p27" title="MathEquation,#0000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42416" y="2797100"/>
            <a:ext cx="1488750" cy="331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pi_3 = (b,a ,c)" id="189" name="Google Shape;189;p27" title="MathEquation,#0000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42410" y="3207700"/>
            <a:ext cx="1488752" cy="33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pi_4 = (b,c ,a)" id="190" name="Google Shape;190;p27" title="MathEquation,#00000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94716" y="2337700"/>
            <a:ext cx="1488750" cy="331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pi_5 = (c,a ,b)" id="191" name="Google Shape;191;p27" title="MathEquation,#00000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94716" y="2790463"/>
            <a:ext cx="1488750" cy="331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pi_6 = (c,b ,a)" id="192" name="Google Shape;192;p27" title="MathEquation,#00000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294710" y="3243225"/>
            <a:ext cx="1488752" cy="33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pi_2" id="193" name="Google Shape;193;p27" title="MathEquation,#00000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898102" y="3978275"/>
            <a:ext cx="288774" cy="221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pi_3" id="194" name="Google Shape;194;p27" title="MathEquation,#00000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36852" y="3978271"/>
            <a:ext cx="288776" cy="221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\pi_2S(A,1) = \{a,c\}" id="200" name="Google Shape;200;p28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504" y="444825"/>
            <a:ext cx="1846200" cy="283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pi_2S(B,1) = \{b,c\}" id="201" name="Google Shape;201;p28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8484" y="444825"/>
            <a:ext cx="1831290" cy="283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(A) \cup M(B) = \{a, b\}" id="202" name="Google Shape;202;p28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2722" y="1069175"/>
            <a:ext cx="2365352" cy="283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(A) \cap M(B) = \{\emptyset \}" id="203" name="Google Shape;203;p28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68475" y="1069175"/>
            <a:ext cx="2142250" cy="283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Rightarrow \frac{|MIN_1(M(A) \cup M(B))\cap M(A) \cap (M(B)|}{|MIN_1(M(A) \cup M(B))|} = 0" id="204" name="Google Shape;204;p28" title="MathEquation,#0000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68475" y="1813400"/>
            <a:ext cx="5080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pi_3S(A,1) = \{a,b\}" id="205" name="Google Shape;205;p28" title="MathEquation,#0000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5500" y="2987250"/>
            <a:ext cx="2073824" cy="318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pi_3S(B,1) = \{a,c\}" id="206" name="Google Shape;206;p28" title="MathEquation,#00000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26538" y="2987250"/>
            <a:ext cx="2090912" cy="318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(A) \cap M(B) = \{a\}" id="207" name="Google Shape;207;p28" title="MathEquation,#00000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5502" y="3592575"/>
            <a:ext cx="2142272" cy="283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(A) \cup M(B) = \{a\}" id="208" name="Google Shape;208;p28" title="MathEquation,#00000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00865" y="3592575"/>
            <a:ext cx="2142272" cy="283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Rightarrow \frac{|MIN_1(M(A) \cup M(B))\cap M(A) \cap (M(B)|}{|MIN_1(M(A) \cup M(B))|} = 1" id="209" name="Google Shape;209;p28" title="MathEquation,#00000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500875" y="4162900"/>
            <a:ext cx="5080000" cy="6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/>
          <p:nvPr>
            <p:ph idx="1" type="body"/>
          </p:nvPr>
        </p:nvSpPr>
        <p:spPr>
          <a:xfrm>
            <a:off x="311700" y="308300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         and       , we get a value of 1. For the rest, it’s 0. What’s the expected value?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One thing to note - why not just use                                       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 counter example: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\pi_3" id="216" name="Google Shape;216;p29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700" y="431463"/>
            <a:ext cx="279926" cy="214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pi_5" id="217" name="Google Shape;217;p29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8900" y="431460"/>
            <a:ext cx="279924" cy="2148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frac{| M(A) \cap (M(B)|}{|M(A) \cup M(B)|} " id="218" name="Google Shape;218;p29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93400" y="1137650"/>
            <a:ext cx="1693334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 = 2, S(A,1) = \{a,b,x \}, S(B,1) = \{c,d,x\}" id="219" name="Google Shape;219;p29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75053" y="3044425"/>
            <a:ext cx="6480148" cy="41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Proof of Theorem 1 (part 1)</a:t>
            </a:r>
            <a:endParaRPr/>
          </a:p>
        </p:txBody>
      </p:sp>
      <p:sp>
        <p:nvSpPr>
          <p:cNvPr id="225" name="Google Shape;225;p3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general idea: we want to calculate how likely an element in the union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also an element in the intersection.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We’ll do this for all the elements in the union</a:t>
            </a:r>
            <a:endParaRPr/>
          </a:p>
        </p:txBody>
      </p:sp>
      <p:sp>
        <p:nvSpPr>
          <p:cNvPr id="226" name="Google Shape;22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\frac{|MIN_s(M(A) \cup M(B))\cap M(A)\cap M(B)|}{|MIN_s(M(A) \cup M(B))|}" id="227" name="Google Shape;227;p30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000" y="2425450"/>
            <a:ext cx="3937984" cy="6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Proof continued</a:t>
            </a:r>
            <a:endParaRPr/>
          </a:p>
        </p:txBody>
      </p:sp>
      <p:sp>
        <p:nvSpPr>
          <p:cNvPr id="233" name="Google Shape;233;p3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Let’s rewrite the denominator</a:t>
            </a:r>
            <a:endParaRPr/>
          </a:p>
        </p:txBody>
      </p:sp>
      <p:sp>
        <p:nvSpPr>
          <p:cNvPr id="234" name="Google Shape;234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MIN_s(M(A) \cup M(B)) = " id="235" name="Google Shape;235;p31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952125"/>
            <a:ext cx="4370550" cy="469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N_s (MIN_s (\pi(S(A,w))) \cup MIN_s (\pi (S(B,w)))) =" id="236" name="Google Shape;236;p31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6" y="2612050"/>
            <a:ext cx="8351454" cy="438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N_s (\pi(S(A,w)) \cup \pi (S(B,w))) =" id="237" name="Google Shape;237;p31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6" y="3240596"/>
            <a:ext cx="5657644" cy="438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N_s (\pi(S(A,w) \cup S(B,w))) =" id="238" name="Google Shape;238;p31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3869150"/>
            <a:ext cx="5158162" cy="4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Motivation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definitions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Estimating r</a:t>
            </a:r>
            <a:r>
              <a:rPr lang="en"/>
              <a:t>esemblance and containment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Implementation Details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Experimental results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Summary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1, continued:</a:t>
            </a:r>
            <a:endParaRPr/>
          </a:p>
        </p:txBody>
      </p:sp>
      <p:sp>
        <p:nvSpPr>
          <p:cNvPr id="244" name="Google Shape;244;p3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      be the smallest element of                                                      . Then: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\alpha" id="246" name="Google Shape;246;p32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977" y="1417050"/>
            <a:ext cx="190350" cy="192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pi( S(A,w) \cup S(B,w))" id="247" name="Google Shape;247;p32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1275" y="1316613"/>
            <a:ext cx="305710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( \alpha \in M(A) \cap M(B)) = " id="248" name="Google Shape;248;p32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9389" y="2124275"/>
            <a:ext cx="3748536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( \pi ^{-1}( \alpha) \in S(A, w) \cap S(B, w) = " id="249" name="Google Shape;249;p32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9400" y="3317475"/>
            <a:ext cx="4846950" cy="430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frac{|S(A,w) \cap S(B,w)|}{|S(A,w) \cup S(B,w)|} = r_w(A,B)" id="250" name="Google Shape;250;p32" title="MathEquation,#0000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9400" y="3998650"/>
            <a:ext cx="3552448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( \alpha \in \pi(S(A, w)) \cap \pi (S(B, w))) =" id="251" name="Google Shape;251;p32" title="MathEquation,#0000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9400" y="2732889"/>
            <a:ext cx="4846950" cy="369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Theorem 1 (part 2):</a:t>
            </a:r>
            <a:endParaRPr/>
          </a:p>
        </p:txBody>
      </p:sp>
      <p:sp>
        <p:nvSpPr>
          <p:cNvPr id="257" name="Google Shape;257;p3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                       be an arbitrary injection.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For a set            define: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Let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g: \Omega \rightarrow \mathbb{N}" id="259" name="Google Shape;259;p33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250" y="1341175"/>
            <a:ext cx="1173676" cy="296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 \subseteq \mathbb{N}" id="260" name="Google Shape;260;p33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4100" y="1900050"/>
            <a:ext cx="548700" cy="2201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D_m(I) = \text{the set of all elements of } I \\ \text{ that are 0 mod } m" id="261" name="Google Shape;261;p33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2800" y="1900050"/>
            <a:ext cx="370803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(A) = MOD_m(g(\pi(S(A,w))))" id="262" name="Google Shape;262;p33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0750" y="2909750"/>
            <a:ext cx="4434924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2, continued:</a:t>
            </a:r>
            <a:endParaRPr/>
          </a:p>
        </p:txBody>
      </p:sp>
      <p:sp>
        <p:nvSpPr>
          <p:cNvPr id="268" name="Google Shape;268;p3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value                             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is an unbiased estimator of the resemblance of A and B.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value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  is an unbiased estimator of the containment of A in B.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\frac{|L(A) \cap L(B)|}{|L(A) \cup L(B)|}" id="270" name="Google Shape;270;p34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9425" y="1343175"/>
            <a:ext cx="1858426" cy="822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frac{|L(A) \cap L(B)|}{|L(A)|}" id="271" name="Google Shape;271;p34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6225" y="2912925"/>
            <a:ext cx="1858414" cy="82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Estimating the Resemblance - continued</a:t>
            </a:r>
            <a:endParaRPr/>
          </a:p>
        </p:txBody>
      </p:sp>
      <p:sp>
        <p:nvSpPr>
          <p:cNvPr id="277" name="Google Shape;277;p3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can now use the </a:t>
            </a:r>
            <a:r>
              <a:rPr i="1" lang="en"/>
              <a:t>sketches                       </a:t>
            </a:r>
            <a:r>
              <a:rPr lang="en"/>
              <a:t>to estimate </a:t>
            </a:r>
            <a:r>
              <a:rPr i="1" lang="en"/>
              <a:t> </a:t>
            </a:r>
            <a:r>
              <a:rPr lang="en"/>
              <a:t>the resemblance of any pair of documents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Which should we use? (Both have their advantages and disadvantages)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 can use the following trick: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For documents of size in 						    , take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expected size of                 is between 50 and 100.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Still, it’s not perfect (short document compared to a longer one)</a:t>
            </a:r>
            <a:endParaRPr/>
          </a:p>
        </p:txBody>
      </p:sp>
      <p:sp>
        <p:nvSpPr>
          <p:cNvPr id="278" name="Google Shape;278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M(D) \text{ , } L(D)" id="279" name="Google Shape;279;p35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7725" y="1360050"/>
            <a:ext cx="1207550" cy="282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[100 \times 2^i, 100 \times 2^{i+1}] " id="280" name="Google Shape;280;p35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9479" y="3189275"/>
            <a:ext cx="2460900" cy="362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_i(D) = MOD_{2^i}(g(\pi(S(D,w))))" id="281" name="Google Shape;281;p35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095" y="3737250"/>
            <a:ext cx="4270304" cy="362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_i(D)" id="282" name="Google Shape;282;p35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6495" y="4206050"/>
            <a:ext cx="791228" cy="36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</a:t>
            </a:r>
            <a:endParaRPr/>
          </a:p>
        </p:txBody>
      </p:sp>
      <p:sp>
        <p:nvSpPr>
          <p:cNvPr id="288" name="Google Shape;288;p3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Motivation									</a:t>
            </a:r>
            <a:r>
              <a:rPr b="1" lang="en">
                <a:solidFill>
                  <a:srgbClr val="6AA84F"/>
                </a:solidFill>
              </a:rPr>
              <a:t>V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definitions								</a:t>
            </a:r>
            <a:r>
              <a:rPr b="1" lang="en">
                <a:solidFill>
                  <a:srgbClr val="6AA84F"/>
                </a:solidFill>
              </a:rPr>
              <a:t>V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Estimating resemblance and containment		</a:t>
            </a:r>
            <a:r>
              <a:rPr b="1" lang="en">
                <a:solidFill>
                  <a:srgbClr val="6AA84F"/>
                </a:solidFill>
              </a:rPr>
              <a:t>V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Implementation Details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Experimental results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Summary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0" name="Google Shape;290;p36"/>
          <p:cNvSpPr/>
          <p:nvPr/>
        </p:nvSpPr>
        <p:spPr>
          <a:xfrm>
            <a:off x="5774625" y="2355325"/>
            <a:ext cx="363000" cy="2202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Choosing a random permutation and a sample</a:t>
            </a:r>
            <a:endParaRPr/>
          </a:p>
        </p:txBody>
      </p:sp>
      <p:sp>
        <p:nvSpPr>
          <p:cNvPr id="296" name="Google Shape;296;p37"/>
          <p:cNvSpPr txBox="1"/>
          <p:nvPr>
            <p:ph idx="1" type="body"/>
          </p:nvPr>
        </p:nvSpPr>
        <p:spPr>
          <a:xfrm>
            <a:off x="311700" y="1266325"/>
            <a:ext cx="8520600" cy="36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 size of a shingle can be large: if a shingle contains ~7 words in English, it’s size will be 40-50 bytes. So, instead of storing them, we associate each shingle with an id of </a:t>
            </a:r>
            <a:r>
              <a:rPr lang="en" sz="1400">
                <a:latin typeface="Pacifico"/>
                <a:ea typeface="Pacifico"/>
                <a:cs typeface="Pacifico"/>
                <a:sym typeface="Pacifico"/>
              </a:rPr>
              <a:t>l</a:t>
            </a:r>
            <a:r>
              <a:rPr i="1" lang="en" sz="1400"/>
              <a:t> </a:t>
            </a:r>
            <a:r>
              <a:rPr lang="en" sz="1400"/>
              <a:t>bits, and take    to be a random permutation of the set                         .        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Storage - accuracy tradeoff</a:t>
            </a:r>
            <a:r>
              <a:rPr lang="en" sz="1400"/>
              <a:t>: </a:t>
            </a:r>
            <a:r>
              <a:rPr lang="en" sz="1400"/>
              <a:t>if we take a large </a:t>
            </a:r>
            <a:r>
              <a:rPr lang="en" sz="1400">
                <a:latin typeface="Pacifico"/>
                <a:ea typeface="Pacifico"/>
                <a:cs typeface="Pacifico"/>
                <a:sym typeface="Pacifico"/>
              </a:rPr>
              <a:t>l </a:t>
            </a:r>
            <a:r>
              <a:rPr lang="en" sz="1400"/>
              <a:t> we can ensure a small number of collisions but we will have to pay a storage penalty. On the other hand, a large number of collisions will degrade our estimate.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Let                                   be the function that produces ids.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457200" lvl="0" marL="45720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(If </a:t>
            </a:r>
            <a:r>
              <a:rPr lang="en" sz="1400">
                <a:latin typeface="Pacifico"/>
                <a:ea typeface="Pacifico"/>
                <a:cs typeface="Pacifico"/>
                <a:sym typeface="Pacifico"/>
              </a:rPr>
              <a:t>l</a:t>
            </a:r>
            <a:r>
              <a:rPr lang="en" sz="1400"/>
              <a:t> is substantially larger than </a:t>
            </a:r>
            <a:r>
              <a:rPr lang="en" sz="1400">
                <a:latin typeface="Pacifico"/>
                <a:ea typeface="Pacifico"/>
                <a:cs typeface="Pacifico"/>
                <a:sym typeface="Pacifico"/>
              </a:rPr>
              <a:t>logn</a:t>
            </a:r>
            <a:r>
              <a:rPr lang="en" sz="1400"/>
              <a:t>)</a:t>
            </a:r>
            <a:endParaRPr sz="1400"/>
          </a:p>
        </p:txBody>
      </p:sp>
      <p:sp>
        <p:nvSpPr>
          <p:cNvPr id="297" name="Google Shape;297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8" name="Google Shape;29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5755" y="1833850"/>
            <a:ext cx="1093695" cy="26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7"/>
          <p:cNvPicPr preferRelativeResize="0"/>
          <p:nvPr/>
        </p:nvPicPr>
        <p:blipFill rotWithShape="1">
          <a:blip r:embed="rId4">
            <a:alphaModFix/>
          </a:blip>
          <a:srcRect b="0" l="16917" r="16738" t="0"/>
          <a:stretch/>
        </p:blipFill>
        <p:spPr>
          <a:xfrm>
            <a:off x="7740200" y="1614300"/>
            <a:ext cx="159925" cy="2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350" y="3245075"/>
            <a:ext cx="1623331" cy="219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1" name="Google Shape;301;p37"/>
          <p:cNvGrpSpPr/>
          <p:nvPr/>
        </p:nvGrpSpPr>
        <p:grpSpPr>
          <a:xfrm>
            <a:off x="273850" y="3464625"/>
            <a:ext cx="7384925" cy="704850"/>
            <a:chOff x="351250" y="3464625"/>
            <a:chExt cx="7384925" cy="704850"/>
          </a:xfrm>
        </p:grpSpPr>
        <p:pic>
          <p:nvPicPr>
            <p:cNvPr id="302" name="Google Shape;302;p37"/>
            <p:cNvPicPr preferRelativeResize="0"/>
            <p:nvPr/>
          </p:nvPicPr>
          <p:blipFill rotWithShape="1">
            <a:blip r:embed="rId6">
              <a:alphaModFix/>
            </a:blip>
            <a:srcRect b="20672" l="0" r="0" t="0"/>
            <a:stretch/>
          </p:blipFill>
          <p:spPr>
            <a:xfrm>
              <a:off x="351250" y="3505125"/>
              <a:ext cx="5994275" cy="561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3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345525" y="3464625"/>
              <a:ext cx="1390650" cy="704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Choosing a random permutation and a sample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get that with probability better than 99.9%: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So instead of estimating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We would rather estimate </a:t>
            </a:r>
            <a:endParaRPr/>
          </a:p>
        </p:txBody>
      </p:sp>
      <p:sp>
        <p:nvSpPr>
          <p:cNvPr id="310" name="Google Shape;310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1" name="Google Shape;311;p38"/>
          <p:cNvPicPr preferRelativeResize="0"/>
          <p:nvPr/>
        </p:nvPicPr>
        <p:blipFill rotWithShape="1">
          <a:blip r:embed="rId3">
            <a:alphaModFix/>
          </a:blip>
          <a:srcRect b="9773" l="0" r="1613" t="15393"/>
          <a:stretch/>
        </p:blipFill>
        <p:spPr>
          <a:xfrm>
            <a:off x="1607425" y="1669525"/>
            <a:ext cx="5381625" cy="7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3725" y="3623088"/>
            <a:ext cx="4972050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8"/>
          <p:cNvPicPr preferRelativeResize="0"/>
          <p:nvPr/>
        </p:nvPicPr>
        <p:blipFill rotWithShape="1">
          <a:blip r:embed="rId5">
            <a:alphaModFix/>
          </a:blip>
          <a:srcRect b="-9" l="5383" r="0" t="7313"/>
          <a:stretch/>
        </p:blipFill>
        <p:spPr>
          <a:xfrm>
            <a:off x="3125474" y="2580637"/>
            <a:ext cx="3662275" cy="8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Rabin fingerprints</a:t>
            </a:r>
            <a:endParaRPr/>
          </a:p>
        </p:txBody>
      </p:sp>
      <p:sp>
        <p:nvSpPr>
          <p:cNvPr id="319" name="Google Shape;319;p3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good choice for </a:t>
            </a:r>
            <a:r>
              <a:rPr lang="en">
                <a:latin typeface="Pacifico"/>
                <a:ea typeface="Pacifico"/>
                <a:cs typeface="Pacifico"/>
                <a:sym typeface="Pacifico"/>
              </a:rPr>
              <a:t>f</a:t>
            </a:r>
            <a:r>
              <a:rPr lang="en"/>
              <a:t>  is Rabin’s fingerprinting function, in which the probability of collision of two strings s1 and s2 is bounded by                                     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Strings are viewed as polynomials over      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                             =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1" name="Google Shape;321;p39"/>
          <p:cNvPicPr preferRelativeResize="0"/>
          <p:nvPr/>
        </p:nvPicPr>
        <p:blipFill rotWithShape="1">
          <a:blip r:embed="rId3">
            <a:alphaModFix/>
          </a:blip>
          <a:srcRect b="0" l="0" r="0" t="7978"/>
          <a:stretch/>
        </p:blipFill>
        <p:spPr>
          <a:xfrm>
            <a:off x="5766200" y="1667150"/>
            <a:ext cx="2111225" cy="33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6300" y="2179150"/>
            <a:ext cx="292925" cy="29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175" y="2666087"/>
            <a:ext cx="7538650" cy="5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3450" y="3564500"/>
            <a:ext cx="7556096" cy="4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14838" y="3991700"/>
            <a:ext cx="536257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Rabin fingerprints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efficient rolling hash calculation allows us to compute the fingerprints of all shingles in O(</a:t>
            </a:r>
            <a:r>
              <a:rPr lang="en">
                <a:latin typeface="Pacifico"/>
                <a:ea typeface="Pacifico"/>
                <a:cs typeface="Pacifico"/>
                <a:sym typeface="Pacifico"/>
              </a:rPr>
              <a:t>n</a:t>
            </a:r>
            <a:r>
              <a:rPr lang="en"/>
              <a:t>) instead of O(</a:t>
            </a:r>
            <a:r>
              <a:rPr lang="en">
                <a:latin typeface="Pacifico"/>
                <a:ea typeface="Pacifico"/>
                <a:cs typeface="Pacifico"/>
                <a:sym typeface="Pacifico"/>
              </a:rPr>
              <a:t>wn</a:t>
            </a:r>
            <a:r>
              <a:rPr lang="en"/>
              <a:t>).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In general - if a word is shorter we can pad, if it is longer we can split.</a:t>
            </a:r>
            <a:endParaRPr/>
          </a:p>
        </p:txBody>
      </p:sp>
      <p:sp>
        <p:nvSpPr>
          <p:cNvPr id="332" name="Google Shape;332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Choosing a random permutation and a sample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need a random permutation     to produce a sample.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However, we can imagine that the fingerprints implement              :  if the underlying polynomial is first multiplied by a suitable power, or equivalently, a suitable number of nulls are appended to the underlying string. This causes the fingerprints to appear “more random” without additional computing cost.</a:t>
            </a:r>
            <a:endParaRPr/>
          </a:p>
        </p:txBody>
      </p:sp>
      <p:sp>
        <p:nvSpPr>
          <p:cNvPr id="339" name="Google Shape;339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0" name="Google Shape;340;p41"/>
          <p:cNvPicPr preferRelativeResize="0"/>
          <p:nvPr/>
        </p:nvPicPr>
        <p:blipFill rotWithShape="1">
          <a:blip r:embed="rId3">
            <a:alphaModFix/>
          </a:blip>
          <a:srcRect b="0" l="16917" r="16738" t="0"/>
          <a:stretch/>
        </p:blipFill>
        <p:spPr>
          <a:xfrm>
            <a:off x="3896550" y="1387350"/>
            <a:ext cx="173475" cy="2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3413" y="1901400"/>
            <a:ext cx="675836" cy="238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(A) = MIN_s(\pi(S(A,w)))" id="342" name="Google Shape;342;p41" title="MathEquation,#000000"/>
          <p:cNvPicPr preferRelativeResize="0"/>
          <p:nvPr/>
        </p:nvPicPr>
        <p:blipFill rotWithShape="1">
          <a:blip r:embed="rId5">
            <a:alphaModFix/>
          </a:blip>
          <a:srcRect b="0" l="32446" r="0" t="-5641"/>
          <a:stretch/>
        </p:blipFill>
        <p:spPr>
          <a:xfrm>
            <a:off x="6592325" y="1333788"/>
            <a:ext cx="2293900" cy="34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determine if two documents are similar or contained in each other?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Standard distance metrics (like </a:t>
            </a:r>
            <a:r>
              <a:rPr lang="en"/>
              <a:t>Hamming</a:t>
            </a:r>
            <a:r>
              <a:rPr lang="en"/>
              <a:t>) are defined on strings, and require the pairwise comparison of entire documents - not feasible for a large amount!</a:t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Storing the minimum set</a:t>
            </a:r>
            <a:endParaRPr/>
          </a:p>
        </p:txBody>
      </p:sp>
      <p:sp>
        <p:nvSpPr>
          <p:cNvPr id="348" name="Google Shape;348;p4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</a:t>
            </a:r>
            <a:r>
              <a:rPr lang="en" sz="1400"/>
              <a:t>nstead of keeping                                        we can keep                                                         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Recall option A and option B: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For option A: a max-heap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/>
              <a:t>For option B: a balanced binary search tree or a heap with a hash table.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0" name="Google Shape;35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0725" y="1351925"/>
            <a:ext cx="1770240" cy="2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7975" y="1383775"/>
            <a:ext cx="2542650" cy="26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8977" y="2172950"/>
            <a:ext cx="4915977" cy="57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87967" y="2172950"/>
            <a:ext cx="4225808" cy="36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2"/>
          <p:cNvPicPr preferRelativeResize="0"/>
          <p:nvPr/>
        </p:nvPicPr>
        <p:blipFill rotWithShape="1">
          <a:blip r:embed="rId7">
            <a:alphaModFix/>
          </a:blip>
          <a:srcRect b="14741" l="0" r="0" t="0"/>
          <a:stretch/>
        </p:blipFill>
        <p:spPr>
          <a:xfrm>
            <a:off x="1009500" y="4083825"/>
            <a:ext cx="2152050" cy="3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Evaluating resemblance</a:t>
            </a:r>
            <a:endParaRPr/>
          </a:p>
        </p:txBody>
      </p:sp>
      <p:sp>
        <p:nvSpPr>
          <p:cNvPr id="360" name="Google Shape;360;p43"/>
          <p:cNvSpPr txBox="1"/>
          <p:nvPr>
            <p:ph idx="1" type="body"/>
          </p:nvPr>
        </p:nvSpPr>
        <p:spPr>
          <a:xfrm>
            <a:off x="311700" y="1266325"/>
            <a:ext cx="8672400" cy="36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Store each sketch in increasing order, then merge sort and count the duplicates -           (in the first </a:t>
            </a:r>
            <a:r>
              <a:rPr i="1" lang="en"/>
              <a:t>  </a:t>
            </a:r>
            <a:r>
              <a:rPr i="1" lang="en"/>
              <a:t>  </a:t>
            </a:r>
            <a:r>
              <a:rPr lang="en"/>
              <a:t>elements)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Still, computing similarities between </a:t>
            </a:r>
            <a:r>
              <a:rPr i="1" lang="en"/>
              <a:t>r</a:t>
            </a:r>
            <a:r>
              <a:rPr lang="en"/>
              <a:t> documents takes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Can we get better runtime?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Greedy clustering: assume that every fingerprint only belongs to a</a:t>
            </a:r>
            <a:r>
              <a:rPr lang="en"/>
              <a:t> few clusters, and keep a hash table from fingerprints to clusters.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Start with 0 clusters -&gt; If a fingerprint of a document belongs to a cluster, add the document to it. Otherwise, create a new cluster containing the document. Choose a representative.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O(r^2s)" id="362" name="Google Shape;362;p43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0674" y="1995725"/>
            <a:ext cx="67880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(s)" id="363" name="Google Shape;363;p43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7250" y="1700450"/>
            <a:ext cx="492126" cy="295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(rs)" id="364" name="Google Shape;364;p43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6516" y="4309700"/>
            <a:ext cx="602606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" id="365" name="Google Shape;365;p43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91002" y="1753075"/>
            <a:ext cx="133800" cy="190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size of the sample</a:t>
            </a:r>
            <a:endParaRPr/>
          </a:p>
        </p:txBody>
      </p:sp>
      <p:sp>
        <p:nvSpPr>
          <p:cNvPr id="371" name="Google Shape;371;p4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larger the sample the more accurate our approximation will be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probability that our sample will be within                          is given by: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the resemblance is high, the probability of our sample being close it is high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                            less than 0.1% chance that a pair with                     will estimated as resembling more than 90%</a:t>
            </a:r>
            <a:endParaRPr/>
          </a:p>
        </p:txBody>
      </p:sp>
      <p:sp>
        <p:nvSpPr>
          <p:cNvPr id="372" name="Google Shape;372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[r - \epsilon, r + \epsilon]" id="373" name="Google Shape;373;p44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7551" y="1864750"/>
            <a:ext cx="1339426" cy="313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(s, r, \epsilon) = \Sigma_{(r-\epsilon)s\leq k \leq (r+\epsilon)s} {s \choose k}r^k(1-r)^{s-k}" id="374" name="Google Shape;374;p44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875" y="2536975"/>
            <a:ext cx="7215400" cy="55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= 200 \Rightarrow " id="375" name="Google Shape;375;p44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022" y="3873425"/>
            <a:ext cx="1615878" cy="313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 \leq 0.5" id="376" name="Google Shape;376;p44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75593" y="3873425"/>
            <a:ext cx="959612" cy="31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results</a:t>
            </a:r>
            <a:endParaRPr/>
          </a:p>
        </p:txBody>
      </p:sp>
      <p:sp>
        <p:nvSpPr>
          <p:cNvPr id="382" name="Google Shape;382;p45"/>
          <p:cNvSpPr txBox="1"/>
          <p:nvPr>
            <p:ph idx="1" type="body"/>
          </p:nvPr>
        </p:nvSpPr>
        <p:spPr>
          <a:xfrm>
            <a:off x="311700" y="11139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</a:t>
            </a:r>
            <a:r>
              <a:rPr lang="en"/>
              <a:t>clustering experiment of a collection of over 30,000,000 documents, total input data &gt; 150Gb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Sketching each document with 10-words long shingles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Running </a:t>
            </a:r>
            <a:r>
              <a:rPr lang="en"/>
              <a:t>Rabin fingerprints with </a:t>
            </a:r>
            <a:r>
              <a:rPr lang="en">
                <a:latin typeface="Pacifico"/>
                <a:ea typeface="Pacifico"/>
                <a:cs typeface="Pacifico"/>
                <a:sym typeface="Pacifico"/>
              </a:rPr>
              <a:t>l</a:t>
            </a:r>
            <a:r>
              <a:rPr lang="en"/>
              <a:t> = 40 to produce 40-bit fingerprints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Keeping 1 in 25 shingles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Mapping every shingle to the documents it appears in a sorted &lt;shingle, ID&gt; list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</a:t>
            </a:r>
            <a:r>
              <a:rPr lang="en"/>
              <a:t>reating  &lt;ID, ID, 1&gt; triples for every shingle that 2 documents share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Summing the triples to &lt;ID, ID, count&gt; triples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Setting resemblance threshold to 50%, a</a:t>
            </a:r>
            <a:r>
              <a:rPr lang="en"/>
              <a:t>ssigning documents to clusters and holding them in a union-find structure (in memory)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/>
              <a:t>Resulted in 3.6 million clusters containing a total of 12.3 million documents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2.1 million clusters contained 5.3 million identical documents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1.5 million clusters contained 7 million documents (identical and similar)</a:t>
            </a:r>
            <a:endParaRPr/>
          </a:p>
        </p:txBody>
      </p:sp>
      <p:sp>
        <p:nvSpPr>
          <p:cNvPr id="383" name="Google Shape;383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389" name="Google Shape;389;p4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presented an approach to estimating similarity and containment between documents.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This approach is modeled as set intersection problem. The relative size of the intersections is evaluated by a process of random sampling; We showed that a</a:t>
            </a:r>
            <a:r>
              <a:rPr lang="en"/>
              <a:t>pplying a good hash function and comparing only the minimum representative sets under it is a sufficient estimator.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The process is done independently for each document, in linear time.</a:t>
            </a:r>
            <a:endParaRPr/>
          </a:p>
        </p:txBody>
      </p:sp>
      <p:sp>
        <p:nvSpPr>
          <p:cNvPr id="390" name="Google Shape;390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7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questions?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396" name="Google Shape;396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</a:t>
            </a:r>
            <a:r>
              <a:rPr lang="en"/>
              <a:t>esemblance and Containment</a:t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 </a:t>
            </a:r>
            <a:r>
              <a:rPr lang="en"/>
              <a:t>A, B be two documents. Our goal is to estimate their resemblance and containment: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r(A, B) - a number between 0 and 1, such that when the it is close to 1 it is likely that the documents are roughly the same.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c(A, B) - a number between 0 and 1 that, when close to 1, indicates that A is roughly contained within B.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d(A, B)=1 − r(A, B)</a:t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idea</a:t>
            </a:r>
            <a:endParaRPr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387900" y="1489825"/>
            <a:ext cx="8633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We’ll be able to calculate resemblance/containment only using a small “sketch” of the document.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sketch will be computed relatively fast (linear in the size of the document)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Resemblance and </a:t>
            </a:r>
            <a:r>
              <a:rPr lang="en"/>
              <a:t>containment </a:t>
            </a:r>
            <a:r>
              <a:rPr lang="en"/>
              <a:t>will be computed in linear time in the size of the sketches.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Resemblance requires a fixed size sketch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Containment required a sketch proportional to the document size (but it’s not that bad)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Preprocessing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Tokenize the document (ignore punctuation, capitalization, and formatting)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Tokens can be individual words, groups of words, or whole lines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document can now be viewed as a sequence of tokens</a:t>
            </a:r>
            <a:endParaRPr/>
          </a:p>
        </p:txBody>
      </p:sp>
      <p:sp>
        <p:nvSpPr>
          <p:cNvPr id="103" name="Google Shape;10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Definitions - 1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Label a given document with </a:t>
            </a:r>
            <a:r>
              <a:rPr i="1" lang="en"/>
              <a:t>D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S(D, w) is </a:t>
            </a:r>
            <a:r>
              <a:rPr lang="en"/>
              <a:t>the set of subsequences of tokens associated with</a:t>
            </a:r>
            <a:r>
              <a:rPr i="1" lang="en"/>
              <a:t> D.</a:t>
            </a:r>
            <a:endParaRPr i="1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 would like to obtain </a:t>
            </a:r>
            <a:r>
              <a:rPr lang="en"/>
              <a:t>S(D, w). How?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Definitions - 2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continuous subsequence in </a:t>
            </a:r>
            <a:r>
              <a:rPr i="1" lang="en"/>
              <a:t>D </a:t>
            </a:r>
            <a:r>
              <a:rPr lang="en"/>
              <a:t>is called a </a:t>
            </a:r>
            <a:r>
              <a:rPr i="1" lang="en"/>
              <a:t>shingle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w-shingle</a:t>
            </a:r>
            <a:r>
              <a:rPr lang="en"/>
              <a:t> is a shingle of size </a:t>
            </a:r>
            <a:r>
              <a:rPr i="1" lang="en"/>
              <a:t>w</a:t>
            </a:r>
            <a:r>
              <a:rPr lang="en"/>
              <a:t>  (=k-mer)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multiset containing all of the shingles of </a:t>
            </a:r>
            <a:r>
              <a:rPr i="1" lang="en"/>
              <a:t>D </a:t>
            </a:r>
            <a:r>
              <a:rPr lang="en"/>
              <a:t>of size </a:t>
            </a:r>
            <a:r>
              <a:rPr i="1" lang="en"/>
              <a:t>w </a:t>
            </a:r>
            <a:r>
              <a:rPr lang="en"/>
              <a:t>is called the </a:t>
            </a:r>
            <a:r>
              <a:rPr i="1" lang="en"/>
              <a:t>w-shingling of D - S(D, w).</a:t>
            </a:r>
            <a:endParaRPr/>
          </a:p>
        </p:txBody>
      </p:sp>
      <p:sp>
        <p:nvSpPr>
          <p:cNvPr id="117" name="Google Shape;11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D = ( a, rose, is, a, rose, is, a, rose)" id="118" name="Google Shape;118;p20" title="MathEquation,#fffff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125" y="3026025"/>
            <a:ext cx="5388874" cy="43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options for defining S(D, w):</a:t>
            </a:r>
            <a:endParaRPr/>
          </a:p>
        </p:txBody>
      </p:sp>
      <p:sp>
        <p:nvSpPr>
          <p:cNvPr id="125" name="Google Shape;125;p21"/>
          <p:cNvSpPr txBox="1"/>
          <p:nvPr/>
        </p:nvSpPr>
        <p:spPr>
          <a:xfrm>
            <a:off x="400700" y="1462100"/>
            <a:ext cx="7552800" cy="29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311700" y="1307000"/>
            <a:ext cx="85617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D =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Option A - labelling each element of a w-shingling with its occurrence number.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Option B - take S(D, w) to be the set of shingles in D.</a:t>
            </a:r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038" y="2519188"/>
            <a:ext cx="751522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038" y="3895500"/>
            <a:ext cx="5857875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 rotWithShape="1">
          <a:blip r:embed="rId5">
            <a:alphaModFix/>
          </a:blip>
          <a:srcRect b="0" l="5186" r="0" t="0"/>
          <a:stretch/>
        </p:blipFill>
        <p:spPr>
          <a:xfrm>
            <a:off x="1841425" y="1193250"/>
            <a:ext cx="4173650" cy="75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