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9"/>
  </p:notesMasterIdLst>
  <p:sldIdLst>
    <p:sldId id="256" r:id="rId2"/>
    <p:sldId id="257" r:id="rId3"/>
    <p:sldId id="275" r:id="rId4"/>
    <p:sldId id="276" r:id="rId5"/>
    <p:sldId id="317" r:id="rId6"/>
    <p:sldId id="278" r:id="rId7"/>
    <p:sldId id="263" r:id="rId8"/>
    <p:sldId id="283" r:id="rId9"/>
    <p:sldId id="284" r:id="rId10"/>
    <p:sldId id="280" r:id="rId11"/>
    <p:sldId id="281" r:id="rId12"/>
    <p:sldId id="285" r:id="rId13"/>
    <p:sldId id="321" r:id="rId14"/>
    <p:sldId id="286" r:id="rId15"/>
    <p:sldId id="289" r:id="rId16"/>
    <p:sldId id="322" r:id="rId17"/>
    <p:sldId id="290" r:id="rId18"/>
    <p:sldId id="291" r:id="rId19"/>
    <p:sldId id="296" r:id="rId20"/>
    <p:sldId id="294" r:id="rId21"/>
    <p:sldId id="297" r:id="rId22"/>
    <p:sldId id="298" r:id="rId23"/>
    <p:sldId id="323" r:id="rId24"/>
    <p:sldId id="302" r:id="rId25"/>
    <p:sldId id="320" r:id="rId26"/>
    <p:sldId id="303" r:id="rId27"/>
    <p:sldId id="304" r:id="rId28"/>
    <p:sldId id="305" r:id="rId29"/>
    <p:sldId id="306" r:id="rId30"/>
    <p:sldId id="307" r:id="rId31"/>
    <p:sldId id="309" r:id="rId32"/>
    <p:sldId id="308" r:id="rId33"/>
    <p:sldId id="311" r:id="rId34"/>
    <p:sldId id="312" r:id="rId35"/>
    <p:sldId id="313" r:id="rId36"/>
    <p:sldId id="314" r:id="rId37"/>
    <p:sldId id="315" r:id="rId3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101" autoAdjust="0"/>
    <p:restoredTop sz="55683" autoAdjust="0"/>
  </p:normalViewPr>
  <p:slideViewPr>
    <p:cSldViewPr>
      <p:cViewPr varScale="1">
        <p:scale>
          <a:sx n="92" d="100"/>
          <a:sy n="92" d="100"/>
        </p:scale>
        <p:origin x="-131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4F5464-E980-4ABA-9B3F-EEEE9C0A45CF}" type="datetimeFigureOut">
              <a:rPr lang="en-US" smtClean="0"/>
              <a:t>5/13/2014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5C3423-6BBA-49B7-A612-474C7B729F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68587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5C3423-6BBA-49B7-A612-474C7B729F6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1582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5C3423-6BBA-49B7-A612-474C7B729F63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68712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5C3423-6BBA-49B7-A612-474C7B729F6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68712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5C3423-6BBA-49B7-A612-474C7B729F63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71946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5C3423-6BBA-49B7-A612-474C7B729F63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858324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5C3423-6BBA-49B7-A612-474C7B729F63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68712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5C3423-6BBA-49B7-A612-474C7B729F63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46924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5C3423-6BBA-49B7-A612-474C7B729F63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51343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5C3423-6BBA-49B7-A612-474C7B729F63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42911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5C3423-6BBA-49B7-A612-474C7B729F63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259855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5C3423-6BBA-49B7-A612-474C7B729F63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53111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5C3423-6BBA-49B7-A612-474C7B729F6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717591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5C3423-6BBA-49B7-A612-474C7B729F63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906143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5C3423-6BBA-49B7-A612-474C7B729F63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68712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5C3423-6BBA-49B7-A612-474C7B729F63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178606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5C3423-6BBA-49B7-A612-474C7B729F63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598721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5C3423-6BBA-49B7-A612-474C7B729F63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444539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5C3423-6BBA-49B7-A612-474C7B729F63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88672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5C3423-6BBA-49B7-A612-474C7B729F63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14244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5C3423-6BBA-49B7-A612-474C7B729F63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513237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5C3423-6BBA-49B7-A612-474C7B729F63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87716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5C3423-6BBA-49B7-A612-474C7B729F63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2597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5C3423-6BBA-49B7-A612-474C7B729F6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581197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5C3423-6BBA-49B7-A612-474C7B729F63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2483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5C3423-6BBA-49B7-A612-474C7B729F63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323305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5C3423-6BBA-49B7-A612-474C7B729F63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60065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5C3423-6BBA-49B7-A612-474C7B729F6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3484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5C3423-6BBA-49B7-A612-474C7B729F6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04443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5C3423-6BBA-49B7-A612-474C7B729F6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23639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5C3423-6BBA-49B7-A612-474C7B729F6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75047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5C3423-6BBA-49B7-A612-474C7B729F6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0495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5C3423-6BBA-49B7-A612-474C7B729F63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8522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130B746-D711-4506-8C9C-C9459101EB4F}" type="datetimeFigureOut">
              <a:rPr lang="en-US" smtClean="0"/>
              <a:t>5/13/2014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62CE5F8-8FE0-4A4C-A29C-5540B2644324}" type="slidenum">
              <a:rPr lang="en-US" smtClean="0"/>
              <a:t>‹#›</a:t>
            </a:fld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0B746-D711-4506-8C9C-C9459101EB4F}" type="datetimeFigureOut">
              <a:rPr lang="en-US" smtClean="0"/>
              <a:t>5/13/2014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CE5F8-8FE0-4A4C-A29C-5540B2644324}" type="slidenum">
              <a:rPr lang="en-US" smtClean="0"/>
              <a:t>‹#›</a:t>
            </a:fld>
            <a:endParaRPr lang="en-US" dirty="0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0B746-D711-4506-8C9C-C9459101EB4F}" type="datetimeFigureOut">
              <a:rPr lang="en-US" smtClean="0"/>
              <a:t>5/13/2014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CE5F8-8FE0-4A4C-A29C-5540B2644324}" type="slidenum">
              <a:rPr lang="en-US" smtClean="0"/>
              <a:t>‹#›</a:t>
            </a:fld>
            <a:endParaRPr lang="en-US" dirty="0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0B746-D711-4506-8C9C-C9459101EB4F}" type="datetimeFigureOut">
              <a:rPr lang="en-US" smtClean="0"/>
              <a:t>5/13/2014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CE5F8-8FE0-4A4C-A29C-5540B264432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0B746-D711-4506-8C9C-C9459101EB4F}" type="datetimeFigureOut">
              <a:rPr lang="en-US" smtClean="0"/>
              <a:t>5/13/2014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CE5F8-8FE0-4A4C-A29C-5540B2644324}" type="slidenum">
              <a:rPr lang="en-US" smtClean="0"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0B746-D711-4506-8C9C-C9459101EB4F}" type="datetimeFigureOut">
              <a:rPr lang="en-US" smtClean="0"/>
              <a:t>5/13/2014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CE5F8-8FE0-4A4C-A29C-5540B264432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0B746-D711-4506-8C9C-C9459101EB4F}" type="datetimeFigureOut">
              <a:rPr lang="en-US" smtClean="0"/>
              <a:t>5/13/2014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CE5F8-8FE0-4A4C-A29C-5540B2644324}" type="slidenum">
              <a:rPr lang="en-US" smtClean="0"/>
              <a:t>‹#›</a:t>
            </a:fld>
            <a:endParaRPr lang="en-US" dirty="0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0B746-D711-4506-8C9C-C9459101EB4F}" type="datetimeFigureOut">
              <a:rPr lang="en-US" smtClean="0"/>
              <a:t>5/13/2014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CE5F8-8FE0-4A4C-A29C-5540B2644324}" type="slidenum">
              <a:rPr lang="en-US" smtClean="0"/>
              <a:t>‹#›</a:t>
            </a:fld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0B746-D711-4506-8C9C-C9459101EB4F}" type="datetimeFigureOut">
              <a:rPr lang="en-US" smtClean="0"/>
              <a:t>5/13/2014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CE5F8-8FE0-4A4C-A29C-5540B264432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0B746-D711-4506-8C9C-C9459101EB4F}" type="datetimeFigureOut">
              <a:rPr lang="en-US" smtClean="0"/>
              <a:t>5/13/2014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CE5F8-8FE0-4A4C-A29C-5540B264432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0B746-D711-4506-8C9C-C9459101EB4F}" type="datetimeFigureOut">
              <a:rPr lang="en-US" smtClean="0"/>
              <a:t>5/13/2014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CE5F8-8FE0-4A4C-A29C-5540B264432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8130B746-D711-4506-8C9C-C9459101EB4F}" type="datetimeFigureOut">
              <a:rPr lang="en-US" smtClean="0"/>
              <a:t>5/13/2014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A62CE5F8-8FE0-4A4C-A29C-5540B2644324}" type="slidenum">
              <a:rPr lang="en-US" smtClean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0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8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2130425"/>
            <a:ext cx="7924800" cy="1470025"/>
          </a:xfrm>
        </p:spPr>
        <p:txBody>
          <a:bodyPr/>
          <a:lstStyle/>
          <a:p>
            <a:r>
              <a:rPr lang="en-US" dirty="0" smtClean="0"/>
              <a:t>Obfuscation for </a:t>
            </a:r>
            <a:br>
              <a:rPr lang="en-US" dirty="0" smtClean="0"/>
            </a:br>
            <a:r>
              <a:rPr lang="en-US" dirty="0" smtClean="0"/>
              <a:t>Evasive Functions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962400"/>
            <a:ext cx="7848600" cy="1752600"/>
          </a:xfrm>
        </p:spPr>
        <p:txBody>
          <a:bodyPr>
            <a:normAutofit/>
          </a:bodyPr>
          <a:lstStyle/>
          <a:p>
            <a:pPr algn="l"/>
            <a:r>
              <a:rPr lang="en-US" dirty="0"/>
              <a:t>Boaz </a:t>
            </a:r>
            <a:r>
              <a:rPr lang="en-US" dirty="0" smtClean="0"/>
              <a:t>Barak, </a:t>
            </a:r>
            <a:r>
              <a:rPr lang="en-US" dirty="0" err="1"/>
              <a:t>Nir</a:t>
            </a:r>
            <a:r>
              <a:rPr lang="en-US" dirty="0"/>
              <a:t> </a:t>
            </a:r>
            <a:r>
              <a:rPr lang="en-US" dirty="0" err="1" smtClean="0"/>
              <a:t>Bitansky</a:t>
            </a:r>
            <a:r>
              <a:rPr lang="en-US" dirty="0" smtClean="0"/>
              <a:t>, Ran Canetti,</a:t>
            </a:r>
            <a:endParaRPr lang="en-US" dirty="0"/>
          </a:p>
          <a:p>
            <a:pPr algn="l"/>
            <a:r>
              <a:rPr lang="fi-FI" dirty="0"/>
              <a:t>Yael Tauman </a:t>
            </a:r>
            <a:r>
              <a:rPr lang="fi-FI" dirty="0" smtClean="0"/>
              <a:t>Kalai, </a:t>
            </a:r>
            <a:r>
              <a:rPr lang="fi-FI" dirty="0"/>
              <a:t>Omer </a:t>
            </a:r>
            <a:r>
              <a:rPr lang="fi-FI" dirty="0" smtClean="0"/>
              <a:t>Paneth, </a:t>
            </a:r>
            <a:r>
              <a:rPr lang="fi-FI" dirty="0"/>
              <a:t>Amit Sahai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1173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>
            <a:spLocks noGrp="1"/>
          </p:cNvSpPr>
          <p:nvPr>
            <p:ph type="title"/>
          </p:nvPr>
        </p:nvSpPr>
        <p:spPr>
          <a:xfrm>
            <a:off x="688490" y="1752600"/>
            <a:ext cx="7756263" cy="2286000"/>
          </a:xfrm>
        </p:spPr>
        <p:txBody>
          <a:bodyPr/>
          <a:lstStyle/>
          <a:p>
            <a:r>
              <a:rPr lang="en-US" sz="4800" dirty="0" smtClean="0"/>
              <a:t>No impossibility for </a:t>
            </a:r>
            <a:br>
              <a:rPr lang="en-US" sz="4800" dirty="0" smtClean="0"/>
            </a:br>
            <a:r>
              <a:rPr lang="en-US" sz="4800" dirty="0" smtClean="0"/>
              <a:t>VBB obfuscation* </a:t>
            </a:r>
            <a:br>
              <a:rPr lang="en-US" sz="4800" dirty="0" smtClean="0"/>
            </a:br>
            <a:r>
              <a:rPr lang="en-US" sz="4800" dirty="0" smtClean="0"/>
              <a:t>of evasive functions </a:t>
            </a:r>
            <a:endParaRPr lang="en-US" sz="4800" dirty="0"/>
          </a:p>
        </p:txBody>
      </p:sp>
      <p:sp>
        <p:nvSpPr>
          <p:cNvPr id="3" name="Title 2"/>
          <p:cNvSpPr txBox="1">
            <a:spLocks/>
          </p:cNvSpPr>
          <p:nvPr/>
        </p:nvSpPr>
        <p:spPr>
          <a:xfrm>
            <a:off x="0" y="4343400"/>
            <a:ext cx="9144000" cy="1219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dirty="0" smtClean="0"/>
              <a:t>*for the right notion of VBB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940752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4800" dirty="0" smtClean="0"/>
              <a:t>VBB for Evasive Functions</a:t>
            </a:r>
            <a:endParaRPr lang="en-US" sz="4800" dirty="0"/>
          </a:p>
        </p:txBody>
      </p:sp>
      <p:sp>
        <p:nvSpPr>
          <p:cNvPr id="4" name="TextBox 3"/>
          <p:cNvSpPr txBox="1"/>
          <p:nvPr/>
        </p:nvSpPr>
        <p:spPr>
          <a:xfrm>
            <a:off x="3352800" y="21336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Turing machine</a:t>
            </a:r>
            <a:endParaRPr 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6096000" y="2502932"/>
            <a:ext cx="1676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Circuit</a:t>
            </a:r>
            <a:endParaRPr lang="en-US" sz="2400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5638800" y="2549098"/>
            <a:ext cx="0" cy="345680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990600" y="3338900"/>
            <a:ext cx="1676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Worst-case </a:t>
            </a:r>
            <a:endParaRPr lang="en-US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511629" y="4858435"/>
            <a:ext cx="22315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Average-case </a:t>
            </a:r>
            <a:endParaRPr lang="en-US" sz="2400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685800" y="4351550"/>
            <a:ext cx="72390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3269672" y="4880205"/>
            <a:ext cx="18426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Impossible 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269672" y="3369677"/>
            <a:ext cx="18426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Impossible 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012872" y="3369677"/>
            <a:ext cx="18426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Impossible 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867400" y="4735324"/>
            <a:ext cx="2133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00B050"/>
                </a:solidFill>
              </a:rPr>
              <a:t>No known impossibility </a:t>
            </a:r>
            <a:endParaRPr lang="en-US" sz="24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7832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8" grpId="0"/>
      <p:bldP spid="9" grpId="0"/>
      <p:bldP spid="13" grpId="0"/>
      <p:bldP spid="14" grpId="0"/>
      <p:bldP spid="15" grpId="0"/>
      <p:bldP spid="1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Contributions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457200" y="2125682"/>
                <a:ext cx="8686800" cy="39703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charset="0"/>
                  <a:buChar char="•"/>
                </a:pPr>
                <a:r>
                  <a:rPr lang="en-US" sz="2800" dirty="0" smtClean="0"/>
                  <a:t>New definitions for evasive function obfuscation and the relations between them. </a:t>
                </a:r>
              </a:p>
              <a:p>
                <a:pPr marL="285750" indent="-285750">
                  <a:buFont typeface="Arial" charset="0"/>
                  <a:buChar char="•"/>
                </a:pPr>
                <a:endParaRPr lang="en-US" sz="2800" dirty="0" smtClean="0"/>
              </a:p>
              <a:p>
                <a:pPr marL="285750" indent="-285750">
                  <a:buFont typeface="Arial" charset="0"/>
                  <a:buChar char="•"/>
                </a:pPr>
                <a:r>
                  <a:rPr lang="en-US" sz="2800" dirty="0" smtClean="0"/>
                  <a:t>Constructions for the zero-set of low degree polynomial based </a:t>
                </a:r>
                <a:r>
                  <a:rPr lang="en-US" sz="2800" dirty="0"/>
                  <a:t>on </a:t>
                </a:r>
                <a:r>
                  <a:rPr lang="en-US" sz="2800" dirty="0" err="1" smtClean="0"/>
                  <a:t>multilinear</a:t>
                </a:r>
                <a:r>
                  <a:rPr lang="en-US" sz="2800" dirty="0" smtClean="0"/>
                  <a:t> maps </a:t>
                </a:r>
              </a:p>
              <a:p>
                <a:pPr marL="285750" indent="-285750">
                  <a:buFont typeface="Arial" charset="0"/>
                  <a:buChar char="•"/>
                </a:pPr>
                <a:endParaRPr lang="en-US" sz="2800" dirty="0" smtClean="0"/>
              </a:p>
              <a:p>
                <a:pPr marL="285750" indent="-285750">
                  <a:buFont typeface="Arial" charset="0"/>
                  <a:buChar char="•"/>
                </a:pPr>
                <a:r>
                  <a:rPr lang="en-US" sz="2800" dirty="0" smtClean="0"/>
                  <a:t>Virtual-gray box obfuscation for evasive functions 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/>
                          <a:ea typeface="Cambria Math"/>
                        </a:rPr>
                        <m:t>⇓</m:t>
                      </m:r>
                    </m:oMath>
                  </m:oMathPara>
                </a14:m>
                <a:endParaRPr lang="en-US" sz="2800" dirty="0" smtClean="0"/>
              </a:p>
              <a:p>
                <a:r>
                  <a:rPr lang="en-US" sz="2800" dirty="0" smtClean="0"/>
                  <a:t>   Virtual-gray </a:t>
                </a:r>
                <a:r>
                  <a:rPr lang="en-US" sz="2800" dirty="0"/>
                  <a:t>box obfuscation for </a:t>
                </a:r>
                <a:r>
                  <a:rPr lang="en-US" sz="2800" u="sng" dirty="0" smtClean="0"/>
                  <a:t>all</a:t>
                </a:r>
                <a:r>
                  <a:rPr lang="en-US" sz="2800" dirty="0" smtClean="0"/>
                  <a:t> functions </a:t>
                </a:r>
                <a:endParaRPr lang="en-US" sz="28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2125682"/>
                <a:ext cx="8686800" cy="3970318"/>
              </a:xfrm>
              <a:prstGeom prst="rect">
                <a:avLst/>
              </a:prstGeom>
              <a:blipFill rotWithShape="1">
                <a:blip r:embed="rId3"/>
                <a:stretch>
                  <a:fillRect l="-1193" t="-1536" b="-33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07945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457200" y="2125682"/>
                <a:ext cx="8686800" cy="39703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charset="0"/>
                  <a:buChar char="•"/>
                </a:pPr>
                <a:r>
                  <a:rPr lang="en-US" sz="2800" dirty="0" smtClean="0"/>
                  <a:t>New definitions for evasive function obfuscation and the relations between them. </a:t>
                </a:r>
              </a:p>
              <a:p>
                <a:pPr marL="285750" indent="-285750">
                  <a:buFont typeface="Arial" charset="0"/>
                  <a:buChar char="•"/>
                </a:pPr>
                <a:endParaRPr lang="en-US" sz="2800" dirty="0" smtClean="0"/>
              </a:p>
              <a:p>
                <a:pPr marL="285750" indent="-285750">
                  <a:buFont typeface="Arial" charset="0"/>
                  <a:buChar char="•"/>
                </a:pPr>
                <a:r>
                  <a:rPr lang="en-US" sz="2800" dirty="0" smtClean="0">
                    <a:solidFill>
                      <a:schemeClr val="bg1">
                        <a:lumMod val="75000"/>
                      </a:schemeClr>
                    </a:solidFill>
                  </a:rPr>
                  <a:t>Constructions for the zero-set of low degree polynomial based </a:t>
                </a:r>
                <a:r>
                  <a:rPr lang="en-US" sz="2800" dirty="0">
                    <a:solidFill>
                      <a:schemeClr val="bg1">
                        <a:lumMod val="75000"/>
                      </a:schemeClr>
                    </a:solidFill>
                  </a:rPr>
                  <a:t>on </a:t>
                </a:r>
                <a:r>
                  <a:rPr lang="en-US" sz="2800" dirty="0" err="1" smtClean="0">
                    <a:solidFill>
                      <a:schemeClr val="bg1">
                        <a:lumMod val="75000"/>
                      </a:schemeClr>
                    </a:solidFill>
                  </a:rPr>
                  <a:t>multilinear</a:t>
                </a:r>
                <a:r>
                  <a:rPr lang="en-US" sz="2800" dirty="0" smtClean="0">
                    <a:solidFill>
                      <a:schemeClr val="bg1">
                        <a:lumMod val="75000"/>
                      </a:schemeClr>
                    </a:solidFill>
                  </a:rPr>
                  <a:t> maps </a:t>
                </a:r>
              </a:p>
              <a:p>
                <a:pPr marL="285750" indent="-285750">
                  <a:buFont typeface="Arial" charset="0"/>
                  <a:buChar char="•"/>
                </a:pPr>
                <a:endParaRPr lang="en-US" sz="2800" dirty="0" smtClean="0">
                  <a:solidFill>
                    <a:schemeClr val="bg1">
                      <a:lumMod val="75000"/>
                    </a:schemeClr>
                  </a:solidFill>
                </a:endParaRPr>
              </a:p>
              <a:p>
                <a:pPr marL="285750" indent="-285750">
                  <a:buFont typeface="Arial" charset="0"/>
                  <a:buChar char="•"/>
                </a:pPr>
                <a:r>
                  <a:rPr lang="en-US" sz="2800" dirty="0" smtClean="0">
                    <a:solidFill>
                      <a:schemeClr val="bg1">
                        <a:lumMod val="75000"/>
                      </a:schemeClr>
                    </a:solidFill>
                  </a:rPr>
                  <a:t>Virtual-gray box obfuscation for evasive functions 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smtClean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Cambria Math"/>
                          <a:ea typeface="Cambria Math"/>
                        </a:rPr>
                        <m:t>⇓</m:t>
                      </m:r>
                    </m:oMath>
                  </m:oMathPara>
                </a14:m>
                <a:endParaRPr lang="en-US" sz="2800" dirty="0" smtClean="0">
                  <a:solidFill>
                    <a:schemeClr val="bg1">
                      <a:lumMod val="75000"/>
                    </a:schemeClr>
                  </a:solidFill>
                </a:endParaRPr>
              </a:p>
              <a:p>
                <a:r>
                  <a:rPr lang="en-US" sz="2800" dirty="0" smtClean="0">
                    <a:solidFill>
                      <a:schemeClr val="bg1">
                        <a:lumMod val="75000"/>
                      </a:schemeClr>
                    </a:solidFill>
                  </a:rPr>
                  <a:t>   Virtual-gray </a:t>
                </a:r>
                <a:r>
                  <a:rPr lang="en-US" sz="2800" dirty="0">
                    <a:solidFill>
                      <a:schemeClr val="bg1">
                        <a:lumMod val="75000"/>
                      </a:schemeClr>
                    </a:solidFill>
                  </a:rPr>
                  <a:t>box obfuscation for </a:t>
                </a:r>
                <a:r>
                  <a:rPr lang="en-US" sz="2800" u="sng" dirty="0" smtClean="0">
                    <a:solidFill>
                      <a:schemeClr val="bg1">
                        <a:lumMod val="75000"/>
                      </a:schemeClr>
                    </a:solidFill>
                  </a:rPr>
                  <a:t>all</a:t>
                </a:r>
                <a:r>
                  <a:rPr lang="en-US" sz="2800" dirty="0" smtClean="0">
                    <a:solidFill>
                      <a:schemeClr val="bg1">
                        <a:lumMod val="75000"/>
                      </a:schemeClr>
                    </a:solidFill>
                  </a:rPr>
                  <a:t> functions </a:t>
                </a:r>
                <a:endParaRPr lang="en-US" sz="2800" dirty="0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2125682"/>
                <a:ext cx="8686800" cy="3970318"/>
              </a:xfrm>
              <a:prstGeom prst="rect">
                <a:avLst/>
              </a:prstGeom>
              <a:blipFill rotWithShape="1">
                <a:blip r:embed="rId3"/>
                <a:stretch>
                  <a:fillRect l="-1193" t="-1536" b="-33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6747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Average-case VBB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0" y="2438400"/>
                <a:ext cx="914400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 smtClean="0"/>
                  <a:t>For every adversary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𝐴</m:t>
                    </m:r>
                  </m:oMath>
                </a14:m>
                <a:r>
                  <a:rPr lang="en-US" sz="2400" dirty="0" smtClean="0"/>
                  <a:t> there exists a simulator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𝑆</m:t>
                    </m:r>
                  </m:oMath>
                </a14:m>
                <a:r>
                  <a:rPr lang="en-US" sz="2400" dirty="0" smtClean="0"/>
                  <a:t> </a:t>
                </a:r>
                <a:br>
                  <a:rPr lang="en-US" sz="2400" dirty="0" smtClean="0"/>
                </a:br>
                <a:r>
                  <a:rPr lang="en-US" sz="2400" dirty="0" smtClean="0"/>
                  <a:t>such that for every predicate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𝑃</m:t>
                    </m:r>
                  </m:oMath>
                </a14:m>
                <a:r>
                  <a:rPr lang="en-US" sz="2400" dirty="0" smtClean="0"/>
                  <a:t> and for a </a:t>
                </a:r>
                <a:r>
                  <a:rPr lang="en-US" sz="2400" u="sng" dirty="0" smtClean="0"/>
                  <a:t>random</a:t>
                </a:r>
                <a:r>
                  <a:rPr lang="en-US" sz="2400" dirty="0" smtClean="0"/>
                  <a:t> key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𝑘</m:t>
                    </m:r>
                  </m:oMath>
                </a14:m>
                <a:r>
                  <a:rPr lang="en-US" sz="2400" dirty="0" smtClean="0"/>
                  <a:t>:</a:t>
                </a:r>
                <a:endParaRPr lang="en-US" sz="24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438400"/>
                <a:ext cx="9144000" cy="830997"/>
              </a:xfrm>
              <a:prstGeom prst="rect">
                <a:avLst/>
              </a:prstGeom>
              <a:blipFill rotWithShape="1">
                <a:blip r:embed="rId3"/>
                <a:stretch>
                  <a:fillRect t="-5147" b="-169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2819400" y="4569262"/>
                <a:ext cx="1066800" cy="990600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𝐴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9400" y="4569262"/>
                <a:ext cx="1066800" cy="99060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5638800" y="4569262"/>
                <a:ext cx="1066800" cy="990600"/>
              </a:xfrm>
              <a:prstGeom prst="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𝑆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8800" y="4569262"/>
                <a:ext cx="1066800" cy="99060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962400" y="4833729"/>
                <a:ext cx="16764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𝑃</m:t>
                      </m:r>
                      <m:r>
                        <a:rPr lang="en-US" sz="2400" b="0" i="1" smtClean="0">
                          <a:latin typeface="Cambria Math"/>
                        </a:rPr>
                        <m:t>(</m:t>
                      </m:r>
                      <m:r>
                        <a:rPr lang="en-US" sz="2400" b="0" i="1" smtClean="0">
                          <a:latin typeface="Cambria Math"/>
                        </a:rPr>
                        <m:t>𝑘</m:t>
                      </m:r>
                      <m:r>
                        <a:rPr lang="en-US" sz="24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2400" y="4833729"/>
                <a:ext cx="1676400" cy="461665"/>
              </a:xfrm>
              <a:prstGeom prst="rect">
                <a:avLst/>
              </a:prstGeom>
              <a:blipFill rotWithShape="1">
                <a:blip r:embed="rId6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Arrow Connector 7"/>
          <p:cNvCxnSpPr>
            <a:stCxn id="7" idx="3"/>
          </p:cNvCxnSpPr>
          <p:nvPr/>
        </p:nvCxnSpPr>
        <p:spPr>
          <a:xfrm flipH="1">
            <a:off x="5181600" y="5064562"/>
            <a:ext cx="4572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>
            <a:stCxn id="5" idx="3"/>
          </p:cNvCxnSpPr>
          <p:nvPr/>
        </p:nvCxnSpPr>
        <p:spPr>
          <a:xfrm>
            <a:off x="3886200" y="5064562"/>
            <a:ext cx="4572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2362200" y="5064561"/>
            <a:ext cx="4572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V="1">
            <a:off x="6705600" y="4264462"/>
            <a:ext cx="381000" cy="304800"/>
          </a:xfrm>
          <a:prstGeom prst="straightConnector1">
            <a:avLst/>
          </a:prstGeom>
          <a:ln w="28575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371600" y="4833729"/>
                <a:ext cx="9906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𝒪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(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𝑓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𝑘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1600" y="4833729"/>
                <a:ext cx="990600" cy="461665"/>
              </a:xfrm>
              <a:prstGeom prst="rect">
                <a:avLst/>
              </a:prstGeom>
              <a:blipFill rotWithShape="1">
                <a:blip r:embed="rId7"/>
                <a:stretch>
                  <a:fillRect l="-2454" b="-17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7010400" y="3955197"/>
                <a:ext cx="6858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𝑓</m:t>
                          </m:r>
                        </m:e>
                        <m:sub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𝑘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10400" y="3955197"/>
                <a:ext cx="685800" cy="461665"/>
              </a:xfrm>
              <a:prstGeom prst="rect">
                <a:avLst/>
              </a:prstGeom>
              <a:blipFill rotWithShape="1">
                <a:blip r:embed="rId8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6" name="Straight Connector 25"/>
          <p:cNvCxnSpPr/>
          <p:nvPr/>
        </p:nvCxnSpPr>
        <p:spPr>
          <a:xfrm>
            <a:off x="6981825" y="3903685"/>
            <a:ext cx="638175" cy="56468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 flipH="1">
            <a:off x="6981825" y="3903685"/>
            <a:ext cx="638175" cy="56468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1734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</p:spPr>
        <p:txBody>
          <a:bodyPr/>
          <a:lstStyle/>
          <a:p>
            <a:pPr algn="l"/>
            <a:r>
              <a:rPr lang="en-US" sz="4800" dirty="0" smtClean="0"/>
              <a:t>Input-Hiding Obfuscation</a:t>
            </a:r>
            <a:endParaRPr lang="en-US" sz="4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685800" y="2057400"/>
                <a:ext cx="84582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For every adversary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</a:rPr>
                      <m:t>𝐴</m:t>
                    </m:r>
                    <m:r>
                      <a:rPr lang="en-US" sz="2800" b="0" i="1" smtClean="0">
                        <a:latin typeface="Cambria Math"/>
                      </a:rPr>
                      <m:t>:</m:t>
                    </m:r>
                  </m:oMath>
                </a14:m>
                <a:endParaRPr lang="en-US" sz="2800" dirty="0" smtClean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800" y="2057400"/>
                <a:ext cx="8458200" cy="523220"/>
              </a:xfrm>
              <a:prstGeom prst="rect">
                <a:avLst/>
              </a:prstGeom>
              <a:blipFill rotWithShape="1">
                <a:blip r:embed="rId3"/>
                <a:stretch>
                  <a:fillRect l="-1514" t="-11765" b="-317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0" y="3193197"/>
                <a:ext cx="9144000" cy="73180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limLow>
                      <m:limLowPr>
                        <m:ctrlPr>
                          <a:rPr lang="en-US" sz="2800" i="1" smtClean="0">
                            <a:latin typeface="Cambria Math"/>
                          </a:rPr>
                        </m:ctrlPr>
                      </m:limLowPr>
                      <m:e>
                        <m:r>
                          <m:rPr>
                            <m:sty m:val="p"/>
                          </m:rPr>
                          <a:rPr lang="en-US" sz="2800">
                            <a:latin typeface="Cambria Math"/>
                          </a:rPr>
                          <m:t>Pr</m:t>
                        </m:r>
                      </m:e>
                      <m:lim>
                        <m:r>
                          <a:rPr lang="en-US" sz="2800" i="1">
                            <a:latin typeface="Cambria Math"/>
                          </a:rPr>
                          <m:t>𝑘</m:t>
                        </m:r>
                        <m:r>
                          <a:rPr lang="en-US" sz="2800" i="1">
                            <a:latin typeface="Cambria Math"/>
                          </a:rPr>
                          <m:t>←</m:t>
                        </m:r>
                        <m:sSup>
                          <m:sSupPr>
                            <m:ctrlPr>
                              <a:rPr lang="en-US" sz="2800" i="1">
                                <a:latin typeface="Cambria Math"/>
                              </a:rPr>
                            </m:ctrlPr>
                          </m:sSupPr>
                          <m:e>
                            <m:d>
                              <m:dPr>
                                <m:begChr m:val="{"/>
                                <m:endChr m:val="}"/>
                                <m:ctrlPr>
                                  <a:rPr lang="en-US" sz="2800" i="1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sz="2800" i="1">
                                    <a:latin typeface="Cambria Math"/>
                                  </a:rPr>
                                  <m:t>0,1</m:t>
                                </m:r>
                              </m:e>
                            </m:d>
                          </m:e>
                          <m:sup>
                            <m:r>
                              <a:rPr lang="en-US" sz="2800" i="1">
                                <a:latin typeface="Cambria Math"/>
                              </a:rPr>
                              <m:t>𝑛</m:t>
                            </m:r>
                          </m:sup>
                        </m:sSup>
                      </m:lim>
                    </m:limLow>
                    <m:d>
                      <m:dPr>
                        <m:begChr m:val="["/>
                        <m:endChr m:val="]"/>
                        <m:ctrlPr>
                          <a:rPr lang="en-US" sz="28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/>
                          </a:rPr>
                          <m:t>𝐴</m:t>
                        </m:r>
                        <m:d>
                          <m:dPr>
                            <m:ctrlPr>
                              <a:rPr lang="en-US" sz="2800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800" b="0" i="1" smtClean="0">
                                <a:latin typeface="Cambria Math"/>
                                <a:ea typeface="Cambria Math"/>
                              </a:rPr>
                              <m:t>𝒪</m:t>
                            </m:r>
                            <m:d>
                              <m:dPr>
                                <m:ctrlPr>
                                  <a:rPr lang="en-US" sz="2800" b="0" i="1" smtClean="0">
                                    <a:latin typeface="Cambria Math"/>
                                    <a:ea typeface="Cambria Math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sz="2800" b="0" i="1" smtClean="0"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b="0" i="1" smtClean="0">
                                        <a:latin typeface="Cambria Math"/>
                                        <a:ea typeface="Cambria Math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en-US" sz="2800" b="0" i="1" smtClean="0">
                                        <a:latin typeface="Cambria Math"/>
                                        <a:ea typeface="Cambria Math"/>
                                      </a:rPr>
                                      <m:t>𝑘</m:t>
                                    </m:r>
                                  </m:sub>
                                </m:sSub>
                              </m:e>
                            </m:d>
                          </m:e>
                        </m:d>
                        <m:r>
                          <a:rPr lang="en-US" sz="2800" i="1">
                            <a:latin typeface="Cambria Math"/>
                          </a:rPr>
                          <m:t>→</m:t>
                        </m:r>
                        <m:r>
                          <a:rPr lang="en-US" sz="2800" i="1">
                            <a:latin typeface="Cambria Math"/>
                          </a:rPr>
                          <m:t>𝑥</m:t>
                        </m:r>
                        <m:r>
                          <a:rPr lang="en-US" sz="2800" i="1">
                            <a:latin typeface="Cambria Math"/>
                          </a:rPr>
                          <m:t>    </m:t>
                        </m:r>
                        <m:r>
                          <m:rPr>
                            <m:nor/>
                          </m:rPr>
                          <a:rPr lang="en-US" sz="2800">
                            <a:latin typeface="Cambria Math"/>
                          </a:rPr>
                          <m:t>s</m:t>
                        </m:r>
                        <m:r>
                          <m:rPr>
                            <m:nor/>
                          </m:rPr>
                          <a:rPr lang="en-US" sz="2800">
                            <a:latin typeface="Cambria Math"/>
                          </a:rPr>
                          <m:t>.</m:t>
                        </m:r>
                        <m:r>
                          <m:rPr>
                            <m:nor/>
                          </m:rPr>
                          <a:rPr lang="en-US" sz="2800">
                            <a:latin typeface="Cambria Math"/>
                          </a:rPr>
                          <m:t>t</m:t>
                        </m:r>
                        <m:r>
                          <m:rPr>
                            <m:nor/>
                          </m:rPr>
                          <a:rPr lang="en-US" sz="2800">
                            <a:latin typeface="Cambria Math"/>
                          </a:rPr>
                          <m:t>.    </m:t>
                        </m:r>
                        <m:sSub>
                          <m:sSubPr>
                            <m:ctrlPr>
                              <a:rPr lang="en-US" sz="28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latin typeface="Cambria Math"/>
                              </a:rPr>
                              <m:t>𝑓</m:t>
                            </m:r>
                          </m:e>
                          <m:sub>
                            <m:r>
                              <a:rPr lang="en-US" sz="2800" i="1">
                                <a:latin typeface="Cambria Math"/>
                              </a:rPr>
                              <m:t>𝑘</m:t>
                            </m:r>
                          </m:sub>
                        </m:sSub>
                        <m:d>
                          <m:dPr>
                            <m:ctrlPr>
                              <a:rPr lang="en-US" sz="28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800" i="1">
                                <a:latin typeface="Cambria Math"/>
                              </a:rPr>
                              <m:t>𝑥</m:t>
                            </m:r>
                          </m:e>
                        </m:d>
                        <m:r>
                          <a:rPr lang="en-US" sz="2800" i="1">
                            <a:latin typeface="Cambria Math"/>
                          </a:rPr>
                          <m:t>=1</m:t>
                        </m:r>
                      </m:e>
                    </m:d>
                    <m:r>
                      <a:rPr lang="en-US" sz="2800" i="1">
                        <a:latin typeface="Cambria Math"/>
                      </a:rPr>
                      <m:t>&lt;</m:t>
                    </m:r>
                    <m:r>
                      <m:rPr>
                        <m:nor/>
                      </m:rPr>
                      <a:rPr lang="en-US" sz="2800">
                        <a:latin typeface="Cambria Math"/>
                      </a:rPr>
                      <m:t>negl</m:t>
                    </m:r>
                    <m:d>
                      <m:dPr>
                        <m:ctrlPr>
                          <a:rPr lang="en-US" sz="28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/>
                          </a:rPr>
                          <m:t>𝑛</m:t>
                        </m:r>
                      </m:e>
                    </m:d>
                    <m:r>
                      <a:rPr lang="en-US" sz="2800" b="0" i="1" smtClean="0">
                        <a:latin typeface="Cambria Math"/>
                      </a:rPr>
                      <m:t>.</m:t>
                    </m:r>
                  </m:oMath>
                </a14:m>
                <a:r>
                  <a:rPr lang="en-US" sz="2800" i="1" dirty="0"/>
                  <a:t> </a:t>
                </a:r>
                <a:endParaRPr lang="en-US" sz="2800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193197"/>
                <a:ext cx="9144000" cy="731803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609600" y="4412397"/>
            <a:ext cx="86868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 smtClean="0"/>
              <a:t>Only achievable for evasive functions 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 smtClean="0"/>
              <a:t>Incomparable </a:t>
            </a:r>
            <a:r>
              <a:rPr lang="en-US" sz="2800" dirty="0"/>
              <a:t>to </a:t>
            </a:r>
            <a:r>
              <a:rPr lang="en-US" sz="2800" dirty="0" smtClean="0"/>
              <a:t>average-case VBB</a:t>
            </a:r>
          </a:p>
        </p:txBody>
      </p:sp>
    </p:spTree>
    <p:extLst>
      <p:ext uri="{BB962C8B-B14F-4D97-AF65-F5344CB8AC3E}">
        <p14:creationId xmlns:p14="http://schemas.microsoft.com/office/powerpoint/2010/main" val="2510187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457200" y="2125682"/>
                <a:ext cx="8686800" cy="39703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charset="0"/>
                  <a:buChar char="•"/>
                </a:pPr>
                <a:r>
                  <a:rPr lang="en-US" sz="2800" dirty="0" smtClean="0">
                    <a:solidFill>
                      <a:schemeClr val="bg1">
                        <a:lumMod val="75000"/>
                      </a:schemeClr>
                    </a:solidFill>
                  </a:rPr>
                  <a:t>New definitions for evasive function obfuscation and the relations between them. </a:t>
                </a:r>
              </a:p>
              <a:p>
                <a:pPr marL="285750" indent="-285750">
                  <a:buFont typeface="Arial" charset="0"/>
                  <a:buChar char="•"/>
                </a:pPr>
                <a:endParaRPr lang="en-US" sz="2800" dirty="0" smtClean="0"/>
              </a:p>
              <a:p>
                <a:pPr marL="285750" indent="-285750">
                  <a:buFont typeface="Arial" charset="0"/>
                  <a:buChar char="•"/>
                </a:pPr>
                <a:r>
                  <a:rPr lang="en-US" sz="2800" dirty="0" smtClean="0"/>
                  <a:t>Constructions for the zero-set of low degree polynomial based </a:t>
                </a:r>
                <a:r>
                  <a:rPr lang="en-US" sz="2800" dirty="0"/>
                  <a:t>on </a:t>
                </a:r>
                <a:r>
                  <a:rPr lang="en-US" sz="2800" dirty="0" err="1" smtClean="0"/>
                  <a:t>multilinear</a:t>
                </a:r>
                <a:r>
                  <a:rPr lang="en-US" sz="2800" dirty="0" smtClean="0"/>
                  <a:t> maps </a:t>
                </a:r>
              </a:p>
              <a:p>
                <a:pPr marL="285750" indent="-285750">
                  <a:buFont typeface="Arial" charset="0"/>
                  <a:buChar char="•"/>
                </a:pPr>
                <a:endParaRPr lang="en-US" sz="2800" dirty="0" smtClean="0"/>
              </a:p>
              <a:p>
                <a:pPr marL="285750" indent="-285750">
                  <a:buFont typeface="Arial" charset="0"/>
                  <a:buChar char="•"/>
                </a:pPr>
                <a:r>
                  <a:rPr lang="en-US" sz="2800" dirty="0" smtClean="0">
                    <a:solidFill>
                      <a:schemeClr val="bg1">
                        <a:lumMod val="75000"/>
                      </a:schemeClr>
                    </a:solidFill>
                  </a:rPr>
                  <a:t>Virtual-gray box obfuscation for evasive functions 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smtClean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Cambria Math"/>
                          <a:ea typeface="Cambria Math"/>
                        </a:rPr>
                        <m:t>⇓</m:t>
                      </m:r>
                    </m:oMath>
                  </m:oMathPara>
                </a14:m>
                <a:endParaRPr lang="en-US" sz="2800" dirty="0" smtClean="0">
                  <a:solidFill>
                    <a:schemeClr val="bg1">
                      <a:lumMod val="75000"/>
                    </a:schemeClr>
                  </a:solidFill>
                </a:endParaRPr>
              </a:p>
              <a:p>
                <a:r>
                  <a:rPr lang="en-US" sz="2800" dirty="0" smtClean="0">
                    <a:solidFill>
                      <a:schemeClr val="bg1">
                        <a:lumMod val="75000"/>
                      </a:schemeClr>
                    </a:solidFill>
                  </a:rPr>
                  <a:t>   Virtual-gray </a:t>
                </a:r>
                <a:r>
                  <a:rPr lang="en-US" sz="2800" dirty="0">
                    <a:solidFill>
                      <a:schemeClr val="bg1">
                        <a:lumMod val="75000"/>
                      </a:schemeClr>
                    </a:solidFill>
                  </a:rPr>
                  <a:t>box obfuscation for </a:t>
                </a:r>
                <a:r>
                  <a:rPr lang="en-US" sz="2800" u="sng" dirty="0" smtClean="0">
                    <a:solidFill>
                      <a:schemeClr val="bg1">
                        <a:lumMod val="75000"/>
                      </a:schemeClr>
                    </a:solidFill>
                  </a:rPr>
                  <a:t>all</a:t>
                </a:r>
                <a:r>
                  <a:rPr lang="en-US" sz="2800" dirty="0" smtClean="0">
                    <a:solidFill>
                      <a:schemeClr val="bg1">
                        <a:lumMod val="75000"/>
                      </a:schemeClr>
                    </a:solidFill>
                  </a:rPr>
                  <a:t> functions </a:t>
                </a:r>
                <a:endParaRPr lang="en-US" sz="2800" dirty="0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2125682"/>
                <a:ext cx="8686800" cy="3970318"/>
              </a:xfrm>
              <a:prstGeom prst="rect">
                <a:avLst/>
              </a:prstGeom>
              <a:blipFill rotWithShape="1">
                <a:blip r:embed="rId3"/>
                <a:stretch>
                  <a:fillRect l="-1193" t="-1536" b="-33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38384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Constructions 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85074" y="2133600"/>
            <a:ext cx="81541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Average-case VBB and Input-hiding obfuscation for a subclass of </a:t>
            </a:r>
            <a:r>
              <a:rPr lang="en-US" sz="2400" dirty="0"/>
              <a:t>evasive </a:t>
            </a:r>
            <a:r>
              <a:rPr lang="en-US" sz="2400" dirty="0" smtClean="0"/>
              <a:t>function: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685074" y="3276600"/>
                <a:ext cx="8154126" cy="287123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u="sng" dirty="0" smtClean="0"/>
                  <a:t>Roots of </a:t>
                </a:r>
                <a:r>
                  <a:rPr lang="en-US" sz="2400" u="sng" dirty="0"/>
                  <a:t>low degree multivariate </a:t>
                </a:r>
                <a:r>
                  <a:rPr lang="en-US" sz="2400" u="sng" dirty="0" smtClean="0"/>
                  <a:t>polynomials</a:t>
                </a:r>
              </a:p>
              <a:p>
                <a:endParaRPr lang="en-US" sz="2400" b="0" i="1" u="sng" dirty="0" smtClean="0">
                  <a:latin typeface="Cambria Math"/>
                </a:endParaRPr>
              </a:p>
              <a:p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sz="2400" b="0" i="1" smtClean="0">
                            <a:latin typeface="Cambria Math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sz="2400" b="0" i="1" smtClean="0">
                                <a:latin typeface="Cambria Math"/>
                              </a:rPr>
                              <m:t>𝑓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/>
                              </a:rPr>
                              <m:t>𝑘</m:t>
                            </m:r>
                          </m:sub>
                          <m:sup/>
                        </m:sSubSup>
                      </m:e>
                    </m:d>
                  </m:oMath>
                </a14:m>
                <a:r>
                  <a:rPr lang="en-US" sz="2400" dirty="0" smtClean="0"/>
                  <a:t> is defined by a multivariate polynomial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𝑄</m:t>
                    </m:r>
                  </m:oMath>
                </a14:m>
                <a:r>
                  <a:rPr lang="en-US" sz="2400" dirty="0"/>
                  <a:t> over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𝕫</m:t>
                        </m:r>
                      </m:e>
                      <m:sub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en-US" sz="2400" dirty="0" smtClean="0"/>
                  <a:t>. </a:t>
                </a:r>
                <a:br>
                  <a:rPr lang="en-US" sz="2400" dirty="0" smtClean="0"/>
                </a:br>
                <a:r>
                  <a:rPr lang="en-US" sz="2400" dirty="0" smtClean="0"/>
                  <a:t>For </a:t>
                </a:r>
                <a:r>
                  <a:rPr lang="en-US" sz="2400" dirty="0"/>
                  <a:t>key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400" i="1" dirty="0">
                            <a:latin typeface="Cambria Math"/>
                            <a:ea typeface="Cambria Math"/>
                          </a:rPr>
                        </m:ctrlPr>
                      </m:accPr>
                      <m:e>
                        <m:r>
                          <a:rPr lang="en-US" sz="2400" i="1" dirty="0">
                            <a:latin typeface="Cambria Math"/>
                            <a:ea typeface="Cambria Math"/>
                          </a:rPr>
                          <m:t>𝑘</m:t>
                        </m:r>
                      </m:e>
                    </m:acc>
                    <m:r>
                      <a:rPr lang="en-US" sz="2400" i="1" dirty="0">
                        <a:latin typeface="Cambria Math"/>
                      </a:rPr>
                      <m:t>∈</m:t>
                    </m:r>
                    <m:sSubSup>
                      <m:sSubSupPr>
                        <m:ctrlPr>
                          <a:rPr lang="en-US" sz="2400" i="1">
                            <a:latin typeface="Cambria Math"/>
                            <a:ea typeface="Cambria Math"/>
                          </a:rPr>
                        </m:ctrlPr>
                      </m:sSubSupPr>
                      <m:e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𝕫</m:t>
                        </m:r>
                      </m:e>
                      <m:sub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𝑝</m:t>
                        </m:r>
                      </m:sub>
                      <m:sup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𝑚</m:t>
                        </m:r>
                      </m:sup>
                    </m:sSubSup>
                  </m:oMath>
                </a14:m>
                <a:r>
                  <a:rPr lang="en-US" sz="2400" dirty="0" smtClean="0"/>
                  <a:t> </a:t>
                </a:r>
                <a:r>
                  <a:rPr lang="en-US" sz="2400" dirty="0"/>
                  <a:t>and input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400" i="1" dirty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400" i="1" dirty="0">
                            <a:latin typeface="Cambria Math"/>
                          </a:rPr>
                          <m:t>𝑥</m:t>
                        </m:r>
                      </m:e>
                    </m:acc>
                    <m:r>
                      <a:rPr lang="en-US" sz="2400" i="1" dirty="0">
                        <a:latin typeface="Cambria Math"/>
                      </a:rPr>
                      <m:t>∈</m:t>
                    </m:r>
                    <m:sSubSup>
                      <m:sSubSupPr>
                        <m:ctrlPr>
                          <a:rPr lang="en-US" sz="2400" i="1">
                            <a:latin typeface="Cambria Math"/>
                            <a:ea typeface="Cambria Math"/>
                          </a:rPr>
                        </m:ctrlPr>
                      </m:sSubSupPr>
                      <m:e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𝕫</m:t>
                        </m:r>
                      </m:e>
                      <m:sub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𝑝</m:t>
                        </m:r>
                      </m:sub>
                      <m:sup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𝑛</m:t>
                        </m:r>
                      </m:sup>
                    </m:sSubSup>
                  </m:oMath>
                </a14:m>
                <a:r>
                  <a:rPr lang="en-US" sz="2400" i="1" dirty="0" smtClean="0">
                    <a:latin typeface="Cambria Math"/>
                    <a:ea typeface="Cambria Math"/>
                  </a:rPr>
                  <a:t>:</a:t>
                </a:r>
              </a:p>
              <a:p>
                <a:endParaRPr lang="en-US" sz="2400" i="1" dirty="0">
                  <a:latin typeface="Cambria Math"/>
                  <a:ea typeface="Cambria Math"/>
                </a:endParaRP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/>
                          </a:rPr>
                          <m:t>𝑓</m:t>
                        </m:r>
                      </m:e>
                      <m:sub>
                        <m:acc>
                          <m:accPr>
                            <m:chr m:val="⃗"/>
                            <m:ctrlPr>
                              <a:rPr lang="en-US" sz="2800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800" i="1">
                                <a:latin typeface="Cambria Math"/>
                              </a:rPr>
                              <m:t>𝑘</m:t>
                            </m:r>
                          </m:e>
                        </m:acc>
                      </m:sub>
                    </m:sSub>
                    <m:r>
                      <a:rPr lang="en-US" sz="2800" i="1">
                        <a:latin typeface="Cambria Math"/>
                      </a:rPr>
                      <m:t>(</m:t>
                    </m:r>
                    <m:acc>
                      <m:accPr>
                        <m:chr m:val="⃗"/>
                        <m:ctrlPr>
                          <a:rPr lang="en-US" sz="2800" i="1"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i="1">
                            <a:latin typeface="Cambria Math"/>
                          </a:rPr>
                          <m:t>𝑥</m:t>
                        </m:r>
                      </m:e>
                    </m:acc>
                    <m:r>
                      <a:rPr lang="en-US" sz="2800" i="1">
                        <a:latin typeface="Cambria Math"/>
                      </a:rPr>
                      <m:t>)=</m:t>
                    </m:r>
                    <m:d>
                      <m:dPr>
                        <m:begChr m:val="{"/>
                        <m:endChr m:val=""/>
                        <m:ctrlPr>
                          <a:rPr lang="en-US" sz="2800" i="1">
                            <a:latin typeface="Cambria Math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sz="2800" i="1">
                                <a:latin typeface="Cambria Math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sz="2800" i="1">
                                  <a:latin typeface="Cambria Math"/>
                                </a:rPr>
                                <m:t>1</m:t>
                              </m:r>
                              <m:r>
                                <a:rPr lang="en-US" sz="2800" i="1">
                                  <a:latin typeface="Cambria Math"/>
                                </a:rPr>
                                <m:t>   </m:t>
                              </m:r>
                              <m:r>
                                <m:rPr>
                                  <m:nor/>
                                  <m:brk m:alnAt="7"/>
                                </m:rPr>
                                <a:rPr lang="en-US" sz="2800" b="0" i="0" smtClean="0">
                                  <a:latin typeface="Cambria Math"/>
                                </a:rPr>
                                <m:t> </m:t>
                              </m:r>
                              <m:r>
                                <m:rPr>
                                  <m:nor/>
                                </m:rPr>
                                <a:rPr lang="en-US" sz="2800" b="0" i="0" smtClean="0">
                                  <a:latin typeface="Cambria Math"/>
                                </a:rPr>
                                <m:t>  </m:t>
                              </m:r>
                              <m:r>
                                <m:rPr>
                                  <m:nor/>
                                </m:rPr>
                                <a:rPr lang="en-US" sz="2800">
                                  <a:latin typeface="Cambria Math"/>
                                </a:rPr>
                                <m:t>if</m:t>
                              </m:r>
                              <m:r>
                                <m:rPr>
                                  <m:brk m:alnAt="7"/>
                                </m:rPr>
                                <a:rPr lang="en-US" sz="2800" i="1">
                                  <a:latin typeface="Cambria Math"/>
                                </a:rPr>
                                <m:t> </m:t>
                              </m:r>
                              <m:r>
                                <a:rPr lang="en-US" sz="2800" i="1">
                                  <a:latin typeface="Cambria Math"/>
                                </a:rPr>
                                <m:t> </m:t>
                              </m:r>
                              <m:r>
                                <a:rPr lang="en-US" sz="2800" b="0" i="1" smtClean="0">
                                  <a:latin typeface="Cambria Math"/>
                                </a:rPr>
                                <m:t>𝑄</m:t>
                              </m:r>
                              <m:d>
                                <m:dPr>
                                  <m:ctrlPr>
                                    <a:rPr lang="en-US" sz="2800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2800" i="1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m:rPr>
                                          <m:brk m:alnAt="7"/>
                                        </m:rPr>
                                        <a:rPr lang="en-US" sz="2800" i="1">
                                          <a:latin typeface="Cambria Math"/>
                                        </a:rPr>
                                        <m:t>𝑘</m:t>
                                      </m:r>
                                    </m:e>
                                    <m:sub>
                                      <m:r>
                                        <m:rPr>
                                          <m:brk m:alnAt="7"/>
                                        </m:rPr>
                                        <a:rPr lang="en-US" sz="2800" i="1">
                                          <a:latin typeface="Cambria Math"/>
                                        </a:rPr>
                                        <m:t>1</m:t>
                                      </m:r>
                                    </m:sub>
                                  </m:sSub>
                                  <m:r>
                                    <m:rPr>
                                      <m:brk m:alnAt="7"/>
                                    </m:rPr>
                                    <a:rPr lang="en-US" sz="2800" i="1">
                                      <a:latin typeface="Cambria Math"/>
                                    </a:rPr>
                                    <m:t>,</m:t>
                                  </m:r>
                                  <m:r>
                                    <a:rPr lang="en-US" sz="2800" i="1">
                                      <a:latin typeface="Cambria Math"/>
                                    </a:rPr>
                                    <m:t>…,</m:t>
                                  </m:r>
                                  <m:sSub>
                                    <m:sSubPr>
                                      <m:ctrlPr>
                                        <a:rPr lang="en-US" sz="2800" i="1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m:rPr>
                                          <m:brk m:alnAt="7"/>
                                        </m:rPr>
                                        <a:rPr lang="en-US" sz="2800" i="1">
                                          <a:latin typeface="Cambria Math"/>
                                        </a:rPr>
                                        <m:t>𝑘</m:t>
                                      </m:r>
                                    </m:e>
                                    <m:sub>
                                      <m:r>
                                        <a:rPr lang="en-US" sz="2800" b="0" i="1" smtClean="0">
                                          <a:latin typeface="Cambria Math"/>
                                        </a:rPr>
                                        <m:t>𝑚</m:t>
                                      </m:r>
                                    </m:sub>
                                  </m:sSub>
                                  <m:r>
                                    <m:rPr>
                                      <m:brk m:alnAt="7"/>
                                    </m:rPr>
                                    <a:rPr lang="en-US" sz="2800" i="1">
                                      <a:latin typeface="Cambria Math"/>
                                    </a:rPr>
                                    <m:t>,</m:t>
                                  </m:r>
                                  <m:sSub>
                                    <m:sSubPr>
                                      <m:ctrlPr>
                                        <a:rPr lang="en-US" sz="2800" i="1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m:rPr>
                                          <m:brk m:alnAt="7"/>
                                        </m:rPr>
                                        <a:rPr lang="en-US" sz="2800" i="1">
                                          <a:latin typeface="Cambria Math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m:rPr>
                                          <m:brk m:alnAt="7"/>
                                        </m:rPr>
                                        <a:rPr lang="en-US" sz="2800" i="1">
                                          <a:latin typeface="Cambria Math"/>
                                        </a:rPr>
                                        <m:t>1</m:t>
                                      </m:r>
                                    </m:sub>
                                  </m:sSub>
                                  <m:r>
                                    <m:rPr>
                                      <m:brk m:alnAt="7"/>
                                    </m:rPr>
                                    <a:rPr lang="en-US" sz="2800" i="1">
                                      <a:latin typeface="Cambria Math"/>
                                    </a:rPr>
                                    <m:t>,</m:t>
                                  </m:r>
                                  <m:r>
                                    <a:rPr lang="en-US" sz="2800" i="1">
                                      <a:latin typeface="Cambria Math"/>
                                    </a:rPr>
                                    <m:t>…,</m:t>
                                  </m:r>
                                  <m:sSub>
                                    <m:sSubPr>
                                      <m:ctrlPr>
                                        <a:rPr lang="en-US" sz="2800" i="1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m:rPr>
                                          <m:brk m:alnAt="7"/>
                                        </m:rPr>
                                        <a:rPr lang="en-US" sz="2800" i="1">
                                          <a:latin typeface="Cambria Math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m:rPr>
                                          <m:brk m:alnAt="7"/>
                                        </m:rPr>
                                        <a:rPr lang="en-US" sz="2800" i="1">
                                          <a:latin typeface="Cambria Math"/>
                                        </a:rPr>
                                        <m:t>𝑛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m:rPr>
                                  <m:brk m:alnAt="7"/>
                                </m:rPr>
                                <a:rPr lang="en-US" sz="2800" i="1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sz="2800" i="1">
                                  <a:latin typeface="Cambria Math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US" sz="2800" i="1">
                                  <a:latin typeface="Cambria Math"/>
                                </a:rPr>
                                <m:t>0       </m:t>
                              </m:r>
                              <m:r>
                                <a:rPr lang="en-US" sz="2800" b="0" i="1" smtClean="0">
                                  <a:latin typeface="Cambria Math"/>
                                </a:rPr>
                                <m:t> </m:t>
                              </m:r>
                              <m:r>
                                <m:rPr>
                                  <m:nor/>
                                </m:rPr>
                                <a:rPr lang="en-US" sz="2800">
                                  <a:latin typeface="Cambria Math"/>
                                </a:rPr>
                                <m:t>otherwise</m:t>
                              </m:r>
                              <m:r>
                                <m:rPr>
                                  <m:nor/>
                                </m:rPr>
                                <a:rPr lang="en-US" sz="2800">
                                  <a:latin typeface="Cambria Math"/>
                                </a:rPr>
                                <m:t>                                   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US" sz="2800" dirty="0" smtClean="0"/>
                  <a:t>.</a:t>
                </a:r>
                <a:endParaRPr lang="en-US" sz="2800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074" y="3276600"/>
                <a:ext cx="8154126" cy="2871235"/>
              </a:xfrm>
              <a:prstGeom prst="rect">
                <a:avLst/>
              </a:prstGeom>
              <a:blipFill rotWithShape="1">
                <a:blip r:embed="rId3"/>
                <a:stretch>
                  <a:fillRect l="-1121" t="-169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59604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Is the Root Set Evasive?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0" y="5867400"/>
                <a:ext cx="9144000" cy="8606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/>
                          </a:rPr>
                          <m:t>𝑓</m:t>
                        </m:r>
                      </m:e>
                      <m:sub>
                        <m:acc>
                          <m:accPr>
                            <m:chr m:val="⃗"/>
                            <m:ctrlPr>
                              <a:rPr lang="en-US" sz="2800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800" i="1">
                                <a:latin typeface="Cambria Math"/>
                              </a:rPr>
                              <m:t>𝑘</m:t>
                            </m:r>
                          </m:e>
                        </m:acc>
                      </m:sub>
                    </m:sSub>
                    <m:r>
                      <a:rPr lang="en-US" sz="2800" i="1">
                        <a:latin typeface="Cambria Math"/>
                      </a:rPr>
                      <m:t>(</m:t>
                    </m:r>
                    <m:acc>
                      <m:accPr>
                        <m:chr m:val="⃗"/>
                        <m:ctrlPr>
                          <a:rPr lang="en-US" sz="2800" i="1"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i="1">
                            <a:latin typeface="Cambria Math"/>
                          </a:rPr>
                          <m:t>𝑥</m:t>
                        </m:r>
                      </m:e>
                    </m:acc>
                    <m:r>
                      <a:rPr lang="en-US" sz="2800" i="1">
                        <a:latin typeface="Cambria Math"/>
                      </a:rPr>
                      <m:t>)=</m:t>
                    </m:r>
                    <m:d>
                      <m:dPr>
                        <m:begChr m:val="{"/>
                        <m:endChr m:val=""/>
                        <m:ctrlPr>
                          <a:rPr lang="en-US" sz="2800" i="1">
                            <a:latin typeface="Cambria Math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sz="2800" i="1">
                                <a:latin typeface="Cambria Math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sz="2800" i="1">
                                  <a:latin typeface="Cambria Math"/>
                                </a:rPr>
                                <m:t>1</m:t>
                              </m:r>
                              <m:r>
                                <a:rPr lang="en-US" sz="2800" i="1">
                                  <a:latin typeface="Cambria Math"/>
                                </a:rPr>
                                <m:t>   </m:t>
                              </m:r>
                              <m:r>
                                <m:rPr>
                                  <m:nor/>
                                  <m:brk m:alnAt="7"/>
                                </m:rPr>
                                <a:rPr lang="en-US" sz="2800" b="0" i="0" smtClean="0">
                                  <a:latin typeface="Cambria Math"/>
                                </a:rPr>
                                <m:t> </m:t>
                              </m:r>
                              <m:r>
                                <m:rPr>
                                  <m:nor/>
                                </m:rPr>
                                <a:rPr lang="en-US" sz="2800" b="0" i="0" smtClean="0">
                                  <a:latin typeface="Cambria Math"/>
                                </a:rPr>
                                <m:t>  </m:t>
                              </m:r>
                              <m:r>
                                <m:rPr>
                                  <m:nor/>
                                </m:rPr>
                                <a:rPr lang="en-US" sz="2800">
                                  <a:latin typeface="Cambria Math"/>
                                </a:rPr>
                                <m:t>if</m:t>
                              </m:r>
                              <m:r>
                                <m:rPr>
                                  <m:brk m:alnAt="7"/>
                                </m:rPr>
                                <a:rPr lang="en-US" sz="2800" i="1">
                                  <a:latin typeface="Cambria Math"/>
                                </a:rPr>
                                <m:t> </m:t>
                              </m:r>
                              <m:r>
                                <a:rPr lang="en-US" sz="2800" i="1">
                                  <a:latin typeface="Cambria Math"/>
                                </a:rPr>
                                <m:t> </m:t>
                              </m:r>
                              <m:r>
                                <a:rPr lang="en-US" sz="2800" b="0" i="1" smtClean="0">
                                  <a:latin typeface="Cambria Math"/>
                                </a:rPr>
                                <m:t>𝑄</m:t>
                              </m:r>
                              <m:d>
                                <m:dPr>
                                  <m:ctrlPr>
                                    <a:rPr lang="en-US" sz="2800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2800" i="1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m:rPr>
                                          <m:brk m:alnAt="7"/>
                                        </m:rPr>
                                        <a:rPr lang="en-US" sz="2800" i="1">
                                          <a:latin typeface="Cambria Math"/>
                                        </a:rPr>
                                        <m:t>𝑘</m:t>
                                      </m:r>
                                    </m:e>
                                    <m:sub>
                                      <m:r>
                                        <m:rPr>
                                          <m:brk m:alnAt="7"/>
                                        </m:rPr>
                                        <a:rPr lang="en-US" sz="2800" i="1">
                                          <a:latin typeface="Cambria Math"/>
                                        </a:rPr>
                                        <m:t>1</m:t>
                                      </m:r>
                                    </m:sub>
                                  </m:sSub>
                                  <m:r>
                                    <m:rPr>
                                      <m:brk m:alnAt="7"/>
                                    </m:rPr>
                                    <a:rPr lang="en-US" sz="2800" i="1">
                                      <a:latin typeface="Cambria Math"/>
                                    </a:rPr>
                                    <m:t>,</m:t>
                                  </m:r>
                                  <m:r>
                                    <a:rPr lang="en-US" sz="2800" i="1">
                                      <a:latin typeface="Cambria Math"/>
                                    </a:rPr>
                                    <m:t>…,</m:t>
                                  </m:r>
                                  <m:sSub>
                                    <m:sSubPr>
                                      <m:ctrlPr>
                                        <a:rPr lang="en-US" sz="2800" i="1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m:rPr>
                                          <m:brk m:alnAt="7"/>
                                        </m:rPr>
                                        <a:rPr lang="en-US" sz="2800" i="1">
                                          <a:latin typeface="Cambria Math"/>
                                        </a:rPr>
                                        <m:t>𝑘</m:t>
                                      </m:r>
                                    </m:e>
                                    <m:sub>
                                      <m:r>
                                        <a:rPr lang="en-US" sz="2800" b="0" i="1" smtClean="0">
                                          <a:latin typeface="Cambria Math"/>
                                        </a:rPr>
                                        <m:t>𝑚</m:t>
                                      </m:r>
                                    </m:sub>
                                  </m:sSub>
                                  <m:r>
                                    <m:rPr>
                                      <m:brk m:alnAt="7"/>
                                    </m:rPr>
                                    <a:rPr lang="en-US" sz="2800" i="1">
                                      <a:latin typeface="Cambria Math"/>
                                    </a:rPr>
                                    <m:t>,</m:t>
                                  </m:r>
                                  <m:sSub>
                                    <m:sSubPr>
                                      <m:ctrlPr>
                                        <a:rPr lang="en-US" sz="2800" i="1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m:rPr>
                                          <m:brk m:alnAt="7"/>
                                        </m:rPr>
                                        <a:rPr lang="en-US" sz="2800" i="1">
                                          <a:latin typeface="Cambria Math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m:rPr>
                                          <m:brk m:alnAt="7"/>
                                        </m:rPr>
                                        <a:rPr lang="en-US" sz="2800" i="1">
                                          <a:latin typeface="Cambria Math"/>
                                        </a:rPr>
                                        <m:t>1</m:t>
                                      </m:r>
                                    </m:sub>
                                  </m:sSub>
                                  <m:r>
                                    <m:rPr>
                                      <m:brk m:alnAt="7"/>
                                    </m:rPr>
                                    <a:rPr lang="en-US" sz="2800" i="1">
                                      <a:latin typeface="Cambria Math"/>
                                    </a:rPr>
                                    <m:t>,</m:t>
                                  </m:r>
                                  <m:r>
                                    <a:rPr lang="en-US" sz="2800" i="1">
                                      <a:latin typeface="Cambria Math"/>
                                    </a:rPr>
                                    <m:t>…,</m:t>
                                  </m:r>
                                  <m:sSub>
                                    <m:sSubPr>
                                      <m:ctrlPr>
                                        <a:rPr lang="en-US" sz="2800" i="1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m:rPr>
                                          <m:brk m:alnAt="7"/>
                                        </m:rPr>
                                        <a:rPr lang="en-US" sz="2800" i="1">
                                          <a:latin typeface="Cambria Math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m:rPr>
                                          <m:brk m:alnAt="7"/>
                                        </m:rPr>
                                        <a:rPr lang="en-US" sz="2800" i="1">
                                          <a:latin typeface="Cambria Math"/>
                                        </a:rPr>
                                        <m:t>𝑛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m:rPr>
                                  <m:brk m:alnAt="7"/>
                                </m:rPr>
                                <a:rPr lang="en-US" sz="2800" i="1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sz="2800" i="1">
                                  <a:latin typeface="Cambria Math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US" sz="2800" i="1">
                                  <a:latin typeface="Cambria Math"/>
                                </a:rPr>
                                <m:t>0       </m:t>
                              </m:r>
                              <m:r>
                                <a:rPr lang="en-US" sz="2800" b="0" i="1" smtClean="0">
                                  <a:latin typeface="Cambria Math"/>
                                </a:rPr>
                                <m:t> </m:t>
                              </m:r>
                              <m:r>
                                <m:rPr>
                                  <m:nor/>
                                </m:rPr>
                                <a:rPr lang="en-US" sz="2800">
                                  <a:latin typeface="Cambria Math"/>
                                </a:rPr>
                                <m:t>otherwise</m:t>
                              </m:r>
                              <m:r>
                                <m:rPr>
                                  <m:nor/>
                                </m:rPr>
                                <a:rPr lang="en-US" sz="2800">
                                  <a:latin typeface="Cambria Math"/>
                                </a:rPr>
                                <m:t>                                   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US" sz="2800" dirty="0" smtClean="0"/>
                  <a:t>.</a:t>
                </a:r>
                <a:endParaRPr lang="en-US" sz="2800" dirty="0"/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5867400"/>
                <a:ext cx="9144000" cy="86062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685800" y="1828800"/>
                <a:ext cx="8001000" cy="299004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400" dirty="0" smtClean="0"/>
                  <a:t>For every input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𝑥</m:t>
                    </m:r>
                    <m:r>
                      <a:rPr lang="en-US" sz="2400" i="1" dirty="0">
                        <a:latin typeface="Cambria Math"/>
                      </a:rPr>
                      <m:t>∈</m:t>
                    </m:r>
                    <m:sSubSup>
                      <m:sSubSupPr>
                        <m:ctrlPr>
                          <a:rPr lang="en-US" sz="2400" i="1">
                            <a:latin typeface="Cambria Math"/>
                            <a:ea typeface="Cambria Math"/>
                          </a:rPr>
                        </m:ctrlPr>
                      </m:sSubSupPr>
                      <m:e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𝕫</m:t>
                        </m:r>
                      </m:e>
                      <m:sub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𝑝</m:t>
                        </m:r>
                      </m:sub>
                      <m:sup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𝑛</m:t>
                        </m:r>
                      </m:sup>
                    </m:sSubSup>
                    <m:r>
                      <a:rPr lang="en-US" sz="2400" b="0" i="0" smtClean="0">
                        <a:latin typeface="Cambria Math"/>
                        <a:ea typeface="Cambria Math"/>
                      </a:rPr>
                      <m:t>:</m:t>
                    </m:r>
                  </m:oMath>
                </a14:m>
                <a:endParaRPr lang="en-US" sz="2400" b="0" dirty="0" smtClean="0">
                  <a:ea typeface="Cambria Math"/>
                </a:endParaRPr>
              </a:p>
              <a:p>
                <a:pPr>
                  <a:lnSpc>
                    <a:spcPct val="150000"/>
                  </a:lnSpc>
                </a:pPr>
                <a:endParaRPr lang="en-US" sz="800" dirty="0" smtClean="0"/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/>
                        </a:rPr>
                        <m:t>𝑄</m:t>
                      </m:r>
                      <m:d>
                        <m:dPr>
                          <m:ctrlPr>
                            <a:rPr lang="en-US" sz="28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800" i="1">
                              <a:latin typeface="Cambria Math"/>
                            </a:rPr>
                            <m:t> ⋅ ,</m:t>
                          </m:r>
                          <m:acc>
                            <m:accPr>
                              <m:chr m:val="⃗"/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sz="2800" i="1">
                                  <a:latin typeface="Cambria Math"/>
                                </a:rPr>
                                <m:t>𝑥</m:t>
                              </m:r>
                            </m:e>
                          </m:acc>
                        </m:e>
                      </m:d>
                      <m:r>
                        <a:rPr lang="en-US" sz="2800" i="1">
                          <a:latin typeface="Cambria Math"/>
                        </a:rPr>
                        <m:t>≢0</m:t>
                      </m:r>
                      <m:r>
                        <a:rPr lang="en-US" sz="2800" b="0" i="1" smtClean="0">
                          <a:latin typeface="Cambria Math"/>
                        </a:rPr>
                        <m:t>  </m:t>
                      </m:r>
                      <m:r>
                        <a:rPr lang="en-US" sz="2800" i="1">
                          <a:latin typeface="Cambria Math"/>
                        </a:rPr>
                        <m:t>⇒</m:t>
                      </m:r>
                      <m:r>
                        <a:rPr lang="en-US" sz="2800" b="0" i="1" smtClean="0">
                          <a:latin typeface="Cambria Math"/>
                        </a:rPr>
                        <m:t>  </m:t>
                      </m:r>
                      <m:func>
                        <m:funcPr>
                          <m:ctrlPr>
                            <a:rPr lang="en-US" sz="2800" i="1">
                              <a:latin typeface="Cambria Math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2800">
                                  <a:latin typeface="Cambria Math"/>
                                </a:rPr>
                                <m:t>Pr</m:t>
                              </m:r>
                            </m:e>
                            <m:lim>
                              <m:acc>
                                <m:accPr>
                                  <m:chr m:val="⃗"/>
                                  <m:ctrlPr>
                                    <a:rPr lang="en-US" sz="2800" i="1"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sz="2800" i="1">
                                      <a:latin typeface="Cambria Math"/>
                                    </a:rPr>
                                    <m:t>𝑘</m:t>
                                  </m:r>
                                </m:e>
                              </m:acc>
                            </m:lim>
                          </m:limLow>
                        </m:fName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80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i="1">
                                      <a:latin typeface="Cambria Math"/>
                                    </a:rPr>
                                    <m:t>𝑓</m:t>
                                  </m:r>
                                </m:e>
                                <m:sub>
                                  <m:acc>
                                    <m:accPr>
                                      <m:chr m:val="⃗"/>
                                      <m:ctrlPr>
                                        <a:rPr lang="en-US" sz="2800" i="1">
                                          <a:latin typeface="Cambria Math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2800" i="1">
                                          <a:latin typeface="Cambria Math"/>
                                        </a:rPr>
                                        <m:t>𝑘</m:t>
                                      </m:r>
                                    </m:e>
                                  </m:acc>
                                </m:sub>
                              </m:sSub>
                              <m:r>
                                <a:rPr lang="en-US" sz="2800" i="1">
                                  <a:latin typeface="Cambria Math"/>
                                </a:rPr>
                                <m:t>(</m:t>
                              </m:r>
                              <m:acc>
                                <m:accPr>
                                  <m:chr m:val="⃗"/>
                                  <m:ctrlPr>
                                    <a:rPr lang="en-US" sz="2800" i="1"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sz="2800" i="1"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</m:acc>
                              <m:r>
                                <a:rPr lang="en-US" sz="2800" i="1">
                                  <a:latin typeface="Cambria Math"/>
                                </a:rPr>
                                <m:t>)=1</m:t>
                              </m:r>
                            </m:e>
                          </m:d>
                          <m:r>
                            <a:rPr lang="en-US" sz="2800" i="1">
                              <a:latin typeface="Cambria Math"/>
                            </a:rPr>
                            <m:t>=</m:t>
                          </m:r>
                          <m:r>
                            <m:rPr>
                              <m:nor/>
                            </m:rPr>
                            <a:rPr lang="en-US" sz="2800">
                              <a:latin typeface="Cambria Math"/>
                            </a:rPr>
                            <m:t>negl</m:t>
                          </m:r>
                          <m:r>
                            <a:rPr lang="en-US" sz="2800" i="1">
                              <a:latin typeface="Cambria Math"/>
                            </a:rPr>
                            <m:t>(</m:t>
                          </m:r>
                          <m:r>
                            <a:rPr lang="en-US" sz="2800" i="1">
                              <a:latin typeface="Cambria Math"/>
                            </a:rPr>
                            <m:t>𝑛</m:t>
                          </m:r>
                          <m:r>
                            <a:rPr lang="en-US" sz="2800" i="1">
                              <a:latin typeface="Cambria Math"/>
                            </a:rPr>
                            <m:t>)</m:t>
                          </m:r>
                        </m:e>
                      </m:func>
                    </m:oMath>
                  </m:oMathPara>
                </a14:m>
                <a:endParaRPr lang="en-US" sz="2800" i="1" dirty="0" smtClean="0">
                  <a:latin typeface="Cambria Math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/>
                        </a:rPr>
                        <m:t>𝑄</m:t>
                      </m:r>
                      <m:d>
                        <m:dPr>
                          <m:ctrlPr>
                            <a:rPr lang="en-US" sz="28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800" i="1">
                              <a:latin typeface="Cambria Math"/>
                            </a:rPr>
                            <m:t> ⋅ ,</m:t>
                          </m:r>
                          <m:acc>
                            <m:accPr>
                              <m:chr m:val="⃗"/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sz="2800" i="1">
                                  <a:latin typeface="Cambria Math"/>
                                </a:rPr>
                                <m:t>𝑥</m:t>
                              </m:r>
                            </m:e>
                          </m:acc>
                        </m:e>
                      </m:d>
                      <m:r>
                        <a:rPr lang="en-US" sz="2800" i="1">
                          <a:latin typeface="Cambria Math"/>
                        </a:rPr>
                        <m:t>≡0</m:t>
                      </m:r>
                      <m:r>
                        <a:rPr lang="en-US" sz="2800" b="0" i="1" smtClean="0">
                          <a:latin typeface="Cambria Math"/>
                        </a:rPr>
                        <m:t>  ⇒  </m:t>
                      </m:r>
                      <m:func>
                        <m:func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2800" b="0" i="1" smtClean="0">
                                  <a:latin typeface="Cambria Math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2800" b="0" i="0" smtClean="0">
                                  <a:latin typeface="Cambria Math"/>
                                </a:rPr>
                                <m:t>Pr</m:t>
                              </m:r>
                            </m:e>
                            <m:lim>
                              <m:acc>
                                <m:accPr>
                                  <m:chr m:val="⃗"/>
                                  <m:ctrlPr>
                                    <a:rPr lang="en-US" sz="2800" b="0" i="1" smtClean="0"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sz="2800" b="0" i="1" smtClean="0">
                                      <a:latin typeface="Cambria Math"/>
                                    </a:rPr>
                                    <m:t>𝑘</m:t>
                                  </m:r>
                                </m:e>
                              </m:acc>
                            </m:lim>
                          </m:limLow>
                        </m:fName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2800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80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i="1">
                                      <a:latin typeface="Cambria Math"/>
                                    </a:rPr>
                                    <m:t>𝑓</m:t>
                                  </m:r>
                                </m:e>
                                <m:sub>
                                  <m:acc>
                                    <m:accPr>
                                      <m:chr m:val="⃗"/>
                                      <m:ctrlPr>
                                        <a:rPr lang="en-US" sz="2800" i="1">
                                          <a:latin typeface="Cambria Math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2800" i="1">
                                          <a:latin typeface="Cambria Math"/>
                                        </a:rPr>
                                        <m:t>𝑘</m:t>
                                      </m:r>
                                    </m:e>
                                  </m:acc>
                                </m:sub>
                              </m:sSub>
                              <m:d>
                                <m:dPr>
                                  <m:ctrlPr>
                                    <a:rPr lang="en-US" sz="2800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acc>
                                    <m:accPr>
                                      <m:chr m:val="⃗"/>
                                      <m:ctrlPr>
                                        <a:rPr lang="en-US" sz="2800" i="1">
                                          <a:latin typeface="Cambria Math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2800" i="1">
                                          <a:latin typeface="Cambria Math"/>
                                        </a:rPr>
                                        <m:t>𝑥</m:t>
                                      </m:r>
                                    </m:e>
                                  </m:acc>
                                </m:e>
                              </m:d>
                              <m:r>
                                <a:rPr lang="en-US" sz="2800" b="0" i="1" smtClean="0">
                                  <a:latin typeface="Cambria Math"/>
                                </a:rPr>
                                <m:t>=1</m:t>
                              </m:r>
                            </m:e>
                          </m:d>
                          <m:r>
                            <a:rPr lang="en-US" sz="2800" b="0" i="1" smtClean="0">
                              <a:latin typeface="Cambria Math"/>
                            </a:rPr>
                            <m:t>=1 </m:t>
                          </m:r>
                        </m:e>
                      </m:func>
                      <m:r>
                        <a:rPr lang="en-US" sz="2800" b="0" i="1" smtClean="0">
                          <a:latin typeface="Cambria Math"/>
                        </a:rPr>
                        <m:t>           </m:t>
                      </m:r>
                    </m:oMath>
                  </m:oMathPara>
                </a14:m>
                <a:endParaRPr lang="en-US" sz="2800" b="0" dirty="0" smtClean="0"/>
              </a:p>
              <a:p>
                <a:endParaRPr lang="en-US" sz="1000" dirty="0" smtClean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800" y="1828800"/>
                <a:ext cx="8001000" cy="2990049"/>
              </a:xfrm>
              <a:prstGeom prst="rect">
                <a:avLst/>
              </a:prstGeom>
              <a:blipFill rotWithShape="1">
                <a:blip r:embed="rId4"/>
                <a:stretch>
                  <a:fillRect l="-122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Connector 6"/>
          <p:cNvCxnSpPr/>
          <p:nvPr/>
        </p:nvCxnSpPr>
        <p:spPr>
          <a:xfrm>
            <a:off x="0" y="5715000"/>
            <a:ext cx="91440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4381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Two Constructions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2862674"/>
              </p:ext>
            </p:extLst>
          </p:nvPr>
        </p:nvGraphicFramePr>
        <p:xfrm>
          <a:off x="304800" y="1981200"/>
          <a:ext cx="8534400" cy="44500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95400"/>
                <a:gridCol w="3657600"/>
                <a:gridCol w="3581400"/>
              </a:tblGrid>
              <a:tr h="838200">
                <a:tc>
                  <a:txBody>
                    <a:bodyPr/>
                    <a:lstStyle/>
                    <a:p>
                      <a:pPr algn="ctr" rtl="0"/>
                      <a:r>
                        <a:rPr lang="en-US" sz="1600" dirty="0" smtClean="0"/>
                        <a:t>Security</a:t>
                      </a:r>
                      <a:r>
                        <a:rPr lang="en-US" sz="1600" baseline="0" dirty="0" smtClean="0"/>
                        <a:t> notion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endParaRPr lang="en-US" sz="2800" dirty="0"/>
                    </a:p>
                  </a:txBody>
                  <a:tcPr/>
                </a:tc>
              </a:tr>
              <a:tr h="2286000">
                <a:tc>
                  <a:txBody>
                    <a:bodyPr/>
                    <a:lstStyle/>
                    <a:p>
                      <a:pPr algn="ctr" rtl="0"/>
                      <a:r>
                        <a:rPr lang="en-US" sz="1600" dirty="0" smtClean="0"/>
                        <a:t>Function families 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endParaRPr lang="en-US" sz="2800" dirty="0"/>
                    </a:p>
                  </a:txBody>
                  <a:tcPr/>
                </a:tc>
              </a:tr>
              <a:tr h="1325880">
                <a:tc>
                  <a:txBody>
                    <a:bodyPr/>
                    <a:lstStyle/>
                    <a:p>
                      <a:pPr algn="ctr" rtl="0"/>
                      <a:r>
                        <a:rPr lang="en-US" sz="1600" dirty="0" smtClean="0"/>
                        <a:t>Assumption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endParaRPr lang="en-US" sz="2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600200" y="1981200"/>
            <a:ext cx="3657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Input-hiding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268686" y="1981553"/>
            <a:ext cx="35705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Average-case VBB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589314" y="2819400"/>
                <a:ext cx="3657600" cy="1589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400" smtClean="0">
                        <a:latin typeface="Cambria Math"/>
                      </a:rPr>
                      <m:t>𝑄</m:t>
                    </m:r>
                  </m:oMath>
                </a14:m>
                <a:r>
                  <a:rPr lang="en-US" sz="2400" dirty="0"/>
                  <a:t> </a:t>
                </a:r>
                <a:r>
                  <a:rPr lang="en-US" sz="2400" dirty="0" smtClean="0"/>
                  <a:t>given by an </a:t>
                </a:r>
                <a:br>
                  <a:rPr lang="en-US" sz="2400" dirty="0" smtClean="0"/>
                </a:br>
                <a:r>
                  <a:rPr lang="en-US" sz="2400" dirty="0" smtClean="0"/>
                  <a:t>arithmetic </a:t>
                </a:r>
                <a:r>
                  <a:rPr lang="en-US" sz="2400" dirty="0"/>
                  <a:t>circuit </a:t>
                </a:r>
                <a:br>
                  <a:rPr lang="en-US" sz="2400" dirty="0"/>
                </a:br>
                <a:r>
                  <a:rPr lang="en-US" sz="2400" dirty="0"/>
                  <a:t>of </a:t>
                </a:r>
                <a:r>
                  <a:rPr lang="en-US" sz="2400" dirty="0" smtClean="0">
                    <a:solidFill>
                      <a:srgbClr val="C00000"/>
                    </a:solidFill>
                  </a:rPr>
                  <a:t>size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400">
                        <a:solidFill>
                          <a:srgbClr val="C00000"/>
                        </a:solidFill>
                      </a:rPr>
                      <m:t>poly</m:t>
                    </m:r>
                    <m:d>
                      <m:dPr>
                        <m:ctrlPr>
                          <a:rPr lang="en-US" sz="2400" i="1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>
                            <a:solidFill>
                              <a:srgbClr val="C00000"/>
                            </a:solidFill>
                            <a:latin typeface="Cambria Math"/>
                          </a:rPr>
                          <m:t>𝑛</m:t>
                        </m:r>
                      </m:e>
                    </m:d>
                  </m:oMath>
                </a14:m>
                <a:r>
                  <a:rPr lang="en-US" sz="2400" dirty="0"/>
                  <a:t/>
                </a:r>
                <a:br>
                  <a:rPr lang="en-US" sz="2400" dirty="0"/>
                </a:br>
                <a:r>
                  <a:rPr lang="en-US" sz="2400" dirty="0"/>
                  <a:t>and </a:t>
                </a:r>
                <a:r>
                  <a:rPr lang="en-US" sz="2400" dirty="0" smtClean="0">
                    <a:solidFill>
                      <a:srgbClr val="C00000"/>
                    </a:solidFill>
                  </a:rPr>
                  <a:t>degree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400">
                        <a:solidFill>
                          <a:srgbClr val="C00000"/>
                        </a:solidFill>
                      </a:rPr>
                      <m:t>poly</m:t>
                    </m:r>
                    <m:r>
                      <a:rPr lang="en-US" sz="2400">
                        <a:solidFill>
                          <a:srgbClr val="C00000"/>
                        </a:solidFill>
                        <a:latin typeface="Cambria Math"/>
                      </a:rPr>
                      <m:t>(</m:t>
                    </m:r>
                    <m:r>
                      <a:rPr lang="en-US" sz="2400">
                        <a:solidFill>
                          <a:srgbClr val="C00000"/>
                        </a:solidFill>
                        <a:latin typeface="Cambria Math"/>
                      </a:rPr>
                      <m:t>𝑛</m:t>
                    </m:r>
                    <m:r>
                      <a:rPr lang="en-US" sz="2400">
                        <a:solidFill>
                          <a:srgbClr val="C00000"/>
                        </a:solidFill>
                        <a:latin typeface="Cambria Math"/>
                      </a:rPr>
                      <m:t>)</m:t>
                    </m:r>
                  </m:oMath>
                </a14:m>
                <a:endParaRPr lang="en-US" sz="24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9314" y="2819400"/>
                <a:ext cx="3657600" cy="1589666"/>
              </a:xfrm>
              <a:prstGeom prst="rect">
                <a:avLst/>
              </a:prstGeom>
              <a:blipFill rotWithShape="1">
                <a:blip r:embed="rId3"/>
                <a:stretch>
                  <a:fillRect t="-2692" b="-76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5246914" y="2819399"/>
                <a:ext cx="3592286" cy="1579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400">
                        <a:latin typeface="Cambria Math"/>
                      </a:rPr>
                      <m:t>𝑄</m:t>
                    </m:r>
                  </m:oMath>
                </a14:m>
                <a:r>
                  <a:rPr lang="en-US" sz="2400" dirty="0"/>
                  <a:t> given by an</a:t>
                </a:r>
                <a:br>
                  <a:rPr lang="en-US" sz="2400" dirty="0"/>
                </a:br>
                <a:r>
                  <a:rPr lang="en-US" sz="2400" dirty="0" smtClean="0"/>
                  <a:t>arithmetic </a:t>
                </a:r>
                <a:r>
                  <a:rPr lang="en-US" sz="2400" dirty="0"/>
                  <a:t>circuit </a:t>
                </a:r>
              </a:p>
              <a:p>
                <a:pPr algn="ctr"/>
                <a:r>
                  <a:rPr lang="en-US" sz="2400" dirty="0"/>
                  <a:t>of </a:t>
                </a:r>
                <a:r>
                  <a:rPr lang="en-US" sz="2400" dirty="0" smtClean="0">
                    <a:solidFill>
                      <a:srgbClr val="C00000"/>
                    </a:solidFill>
                  </a:rPr>
                  <a:t>size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400">
                        <a:solidFill>
                          <a:srgbClr val="C00000"/>
                        </a:solidFill>
                      </a:rPr>
                      <m:t>poly</m:t>
                    </m:r>
                    <m:d>
                      <m:dPr>
                        <m:ctrlPr>
                          <a:rPr lang="en-US" sz="2400" i="1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>
                            <a:solidFill>
                              <a:srgbClr val="C00000"/>
                            </a:solidFill>
                            <a:latin typeface="Cambria Math"/>
                          </a:rPr>
                          <m:t>𝑛</m:t>
                        </m:r>
                      </m:e>
                    </m:d>
                  </m:oMath>
                </a14:m>
                <a:r>
                  <a:rPr lang="en-US" sz="2400" dirty="0"/>
                  <a:t/>
                </a:r>
                <a:br>
                  <a:rPr lang="en-US" sz="2400" dirty="0"/>
                </a:br>
                <a:r>
                  <a:rPr lang="en-US" sz="2400" dirty="0" smtClean="0"/>
                  <a:t>and </a:t>
                </a:r>
                <a:r>
                  <a:rPr lang="en-US" sz="2400" dirty="0" smtClean="0">
                    <a:solidFill>
                      <a:srgbClr val="C00000"/>
                    </a:solidFill>
                  </a:rPr>
                  <a:t>depth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400" i="1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>
                            <a:solidFill>
                              <a:srgbClr val="C00000"/>
                            </a:solidFill>
                            <a:latin typeface="Cambria Math"/>
                          </a:rPr>
                          <m:t>O</m:t>
                        </m:r>
                        <m:r>
                          <a:rPr lang="en-US" sz="2400">
                            <a:solidFill>
                              <a:srgbClr val="C00000"/>
                            </a:solidFill>
                            <a:latin typeface="Cambria Math"/>
                          </a:rPr>
                          <m:t>(</m:t>
                        </m:r>
                        <m:r>
                          <m:rPr>
                            <m:sty m:val="p"/>
                          </m:rPr>
                          <a:rPr lang="en-US" sz="2400">
                            <a:solidFill>
                              <a:srgbClr val="C00000"/>
                            </a:solidFill>
                            <a:latin typeface="Cambria Math"/>
                          </a:rPr>
                          <m:t>log</m:t>
                        </m:r>
                      </m:fName>
                      <m:e>
                        <m:r>
                          <a:rPr lang="en-US" sz="2400">
                            <a:solidFill>
                              <a:srgbClr val="C00000"/>
                            </a:solidFill>
                            <a:latin typeface="Cambria Math"/>
                          </a:rPr>
                          <m:t>𝑛</m:t>
                        </m:r>
                      </m:e>
                    </m:func>
                    <m:r>
                      <a:rPr lang="en-US" sz="2400">
                        <a:solidFill>
                          <a:srgbClr val="C00000"/>
                        </a:solidFill>
                        <a:latin typeface="Cambria Math"/>
                      </a:rPr>
                      <m:t>)</m:t>
                    </m:r>
                  </m:oMath>
                </a14:m>
                <a:endParaRPr lang="en-US" sz="24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46914" y="2819399"/>
                <a:ext cx="3592286" cy="1579663"/>
              </a:xfrm>
              <a:prstGeom prst="rect">
                <a:avLst/>
              </a:prstGeom>
              <a:blipFill rotWithShape="1">
                <a:blip r:embed="rId4"/>
                <a:stretch>
                  <a:fillRect t="-2308" b="-76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1611086" y="5105400"/>
            <a:ext cx="3657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One-way graded encoding</a:t>
            </a:r>
            <a:endParaRPr lang="en-US" sz="2400" dirty="0"/>
          </a:p>
        </p:txBody>
      </p:sp>
      <p:sp>
        <p:nvSpPr>
          <p:cNvPr id="12" name="TextBox 11"/>
          <p:cNvSpPr txBox="1"/>
          <p:nvPr/>
        </p:nvSpPr>
        <p:spPr>
          <a:xfrm>
            <a:off x="5257800" y="5105399"/>
            <a:ext cx="3581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Perfectly-hiding 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>graded </a:t>
            </a:r>
            <a:r>
              <a:rPr lang="en-US" sz="2400" dirty="0"/>
              <a:t>encoding</a:t>
            </a:r>
          </a:p>
        </p:txBody>
      </p:sp>
    </p:spTree>
    <p:extLst>
      <p:ext uri="{BB962C8B-B14F-4D97-AF65-F5344CB8AC3E}">
        <p14:creationId xmlns:p14="http://schemas.microsoft.com/office/powerpoint/2010/main" val="4093656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Program Obfuscation 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2895600" y="2209800"/>
            <a:ext cx="3505200" cy="14478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6486" y="5029200"/>
            <a:ext cx="3494314" cy="143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/>
          <p:nvPr/>
        </p:nvSpPr>
        <p:spPr>
          <a:xfrm>
            <a:off x="2895600" y="5029200"/>
            <a:ext cx="3505200" cy="1447800"/>
          </a:xfrm>
          <a:prstGeom prst="rect">
            <a:avLst/>
          </a:prstGeom>
          <a:solidFill>
            <a:schemeClr val="accent6">
              <a:lumMod val="60000"/>
              <a:lumOff val="40000"/>
              <a:alpha val="4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2895600" y="5558135"/>
            <a:ext cx="3505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Obfuscated Program</a:t>
            </a:r>
            <a:endParaRPr lang="en-US" dirty="0"/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1371600" y="2897832"/>
            <a:ext cx="1524000" cy="1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219200" y="2133600"/>
            <a:ext cx="15348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Approved </a:t>
            </a:r>
          </a:p>
          <a:p>
            <a:pPr algn="ctr"/>
            <a:r>
              <a:rPr lang="en-US" sz="2000" dirty="0" smtClean="0"/>
              <a:t>Document </a:t>
            </a:r>
            <a:endParaRPr lang="en-US" sz="1600" dirty="0"/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6400800" y="2895600"/>
            <a:ext cx="1524000" cy="1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6466114" y="2441376"/>
            <a:ext cx="15348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Signature </a:t>
            </a:r>
            <a:endParaRPr lang="en-US" sz="1600" dirty="0"/>
          </a:p>
        </p:txBody>
      </p:sp>
      <p:cxnSp>
        <p:nvCxnSpPr>
          <p:cNvPr id="17" name="Straight Arrow Connector 16"/>
          <p:cNvCxnSpPr/>
          <p:nvPr/>
        </p:nvCxnSpPr>
        <p:spPr>
          <a:xfrm>
            <a:off x="1371600" y="5714999"/>
            <a:ext cx="1524000" cy="1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6400800" y="5712767"/>
            <a:ext cx="1524000" cy="1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5" idx="2"/>
            <a:endCxn id="9" idx="0"/>
          </p:cNvCxnSpPr>
          <p:nvPr/>
        </p:nvCxnSpPr>
        <p:spPr>
          <a:xfrm>
            <a:off x="4648200" y="3657600"/>
            <a:ext cx="0" cy="13716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4114800" y="4048780"/>
            <a:ext cx="3505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Obfuscation</a:t>
            </a:r>
            <a:endParaRPr lang="en-US" sz="2000" dirty="0"/>
          </a:p>
        </p:txBody>
      </p:sp>
      <p:sp>
        <p:nvSpPr>
          <p:cNvPr id="19" name="TextBox 18"/>
          <p:cNvSpPr txBox="1"/>
          <p:nvPr/>
        </p:nvSpPr>
        <p:spPr>
          <a:xfrm>
            <a:off x="2895600" y="2664767"/>
            <a:ext cx="3505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Verify and sign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384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8" grpId="0"/>
      <p:bldP spid="14" grpId="0"/>
      <p:bldP spid="16" grpId="0"/>
      <p:bldP spid="21" grpId="0"/>
      <p:bldP spid="1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Graded Encodings 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685074" y="2123549"/>
                <a:ext cx="8154126" cy="47962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400" b="0" i="0" smtClean="0">
                        <a:latin typeface="Cambria Math"/>
                      </a:rPr>
                      <m:t>Gen</m:t>
                    </m:r>
                    <m:d>
                      <m:d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/>
                              </a:rPr>
                              <m:t>1</m:t>
                            </m:r>
                          </m:e>
                          <m:sup>
                            <m:r>
                              <a:rPr lang="en-US" sz="2400" b="0" i="1" smtClean="0">
                                <a:latin typeface="Cambria Math"/>
                              </a:rPr>
                              <m:t>𝑛</m:t>
                            </m:r>
                          </m:sup>
                        </m:sSup>
                        <m:r>
                          <a:rPr lang="en-US" sz="2400" b="0" i="1" smtClean="0">
                            <a:latin typeface="Cambria Math"/>
                          </a:rPr>
                          <m:t>,</m:t>
                        </m:r>
                        <m:r>
                          <a:rPr lang="en-US" sz="2400" b="0" i="1" smtClean="0">
                            <a:latin typeface="Cambria Math"/>
                          </a:rPr>
                          <m:t>𝑑</m:t>
                        </m:r>
                      </m:e>
                    </m:d>
                    <m:r>
                      <a:rPr lang="en-US" sz="2400" b="0" i="1" smtClean="0">
                        <a:latin typeface="Cambria Math"/>
                      </a:rPr>
                      <m:t>→</m:t>
                    </m:r>
                    <m:r>
                      <a:rPr lang="en-US" sz="2400" b="0" i="1" smtClean="0">
                        <a:latin typeface="Cambria Math"/>
                      </a:rPr>
                      <m:t>𝑃𝑃</m:t>
                    </m:r>
                  </m:oMath>
                </a14:m>
                <a:r>
                  <a:rPr lang="en-US" sz="2400" dirty="0" smtClean="0"/>
                  <a:t> including a description of a ring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𝑅</m:t>
                    </m:r>
                    <m:r>
                      <a:rPr lang="en-US" sz="2400" b="0" i="1" smtClean="0">
                        <a:latin typeface="Cambria Math"/>
                      </a:rPr>
                      <m:t>.</m:t>
                    </m:r>
                  </m:oMath>
                </a14:m>
                <a:endParaRPr lang="en-US" sz="2400" b="0" dirty="0" smtClean="0"/>
              </a:p>
              <a:p>
                <a:pPr>
                  <a:lnSpc>
                    <a:spcPct val="150000"/>
                  </a:lnSpc>
                </a:pPr>
                <a:r>
                  <a:rPr lang="en-US" sz="2400" dirty="0"/>
                  <a:t>F</a:t>
                </a:r>
                <a:r>
                  <a:rPr lang="en-US" sz="2400" dirty="0" smtClean="0"/>
                  <a:t>or every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𝛼</m:t>
                    </m:r>
                    <m:r>
                      <a:rPr lang="en-US" sz="2400" b="0" i="1" smtClean="0">
                        <a:latin typeface="Cambria Math"/>
                      </a:rPr>
                      <m:t>∈</m:t>
                    </m:r>
                    <m:r>
                      <a:rPr lang="en-US" sz="2400" b="0" i="1" smtClean="0">
                        <a:latin typeface="Cambria Math"/>
                      </a:rPr>
                      <m:t>𝑅</m:t>
                    </m:r>
                  </m:oMath>
                </a14:m>
                <a:r>
                  <a:rPr lang="en-US" sz="2400" dirty="0" smtClean="0"/>
                  <a:t> and every 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/>
                      </a:rPr>
                      <m:t>0</m:t>
                    </m:r>
                    <m:r>
                      <a:rPr lang="en-US" sz="2400" b="0" i="1" smtClean="0">
                        <a:latin typeface="Cambria Math"/>
                      </a:rPr>
                      <m:t>≤</m:t>
                    </m:r>
                    <m:r>
                      <a:rPr lang="en-US" sz="2400" b="0" i="1" smtClean="0">
                        <a:latin typeface="Cambria Math"/>
                      </a:rPr>
                      <m:t>𝑙</m:t>
                    </m:r>
                    <m:r>
                      <a:rPr lang="en-US" sz="2400" b="0" i="1" smtClean="0">
                        <a:latin typeface="Cambria Math"/>
                      </a:rPr>
                      <m:t>≤</m:t>
                    </m:r>
                  </m:oMath>
                </a14:m>
                <a:r>
                  <a:rPr lang="en-US" sz="2400" dirty="0" smtClean="0"/>
                  <a:t>d,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latin typeface="Cambria Math"/>
                              </a:rPr>
                              <m:t>𝛼</m:t>
                            </m:r>
                          </m:e>
                        </m:d>
                      </m:e>
                      <m:sub>
                        <m:r>
                          <a:rPr lang="en-US" sz="2400" b="0" i="1" smtClean="0">
                            <a:latin typeface="Cambria Math"/>
                          </a:rPr>
                          <m:t>𝑙</m:t>
                        </m:r>
                      </m:sub>
                    </m:sSub>
                  </m:oMath>
                </a14:m>
                <a:r>
                  <a:rPr lang="en-US" sz="2400" b="0" dirty="0" smtClean="0"/>
                  <a:t> is an encoding</a:t>
                </a:r>
              </a:p>
              <a:p>
                <a:pPr>
                  <a:lnSpc>
                    <a:spcPct val="150000"/>
                  </a:lnSpc>
                </a:pPr>
                <a:endParaRPr lang="en-US" sz="800" dirty="0" smtClean="0"/>
              </a:p>
              <a:p>
                <a:pPr marL="342900" indent="-34290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n-US" sz="2400" b="0" i="0" smtClean="0">
                            <a:latin typeface="Cambria Math"/>
                          </a:rPr>
                          <m:t>Add</m:t>
                        </m:r>
                      </m:e>
                      <m:sub>
                        <m:r>
                          <a:rPr lang="en-US" sz="2400" b="0" i="1" smtClean="0">
                            <a:latin typeface="Cambria Math"/>
                          </a:rPr>
                          <m:t>𝑃𝑃</m:t>
                        </m:r>
                      </m:sub>
                    </m:sSub>
                    <m:d>
                      <m:d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sSubPr>
                          <m:e>
                            <m:d>
                              <m:dPr>
                                <m:begChr m:val="["/>
                                <m:endChr m:val="]"/>
                                <m:ctrlPr>
                                  <a:rPr lang="en-US" sz="2400" b="0" i="1" smtClean="0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𝛼</m:t>
                                </m:r>
                              </m:e>
                            </m:d>
                          </m:e>
                          <m:sub>
                            <m:r>
                              <a:rPr lang="en-US" sz="2400" b="0" i="1" smtClean="0">
                                <a:latin typeface="Cambria Math"/>
                              </a:rPr>
                              <m:t>𝑙</m:t>
                            </m:r>
                          </m:sub>
                        </m:sSub>
                        <m:r>
                          <a:rPr lang="en-US" sz="2400" b="0" i="1" smtClean="0">
                            <a:latin typeface="Cambria Math"/>
                          </a:rPr>
                          <m:t>,</m:t>
                        </m:r>
                        <m:sSub>
                          <m:sSub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sSubPr>
                          <m:e>
                            <m:d>
                              <m:dPr>
                                <m:begChr m:val="["/>
                                <m:endChr m:val="]"/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𝛽</m:t>
                                </m:r>
                              </m:e>
                            </m:d>
                          </m:e>
                          <m:sub>
                            <m:r>
                              <a:rPr lang="en-US" sz="2400" i="1">
                                <a:latin typeface="Cambria Math"/>
                              </a:rPr>
                              <m:t>𝑙</m:t>
                            </m:r>
                          </m:sub>
                        </m:sSub>
                      </m:e>
                    </m:d>
                    <m:r>
                      <a:rPr lang="en-US" sz="2400" b="0" i="1" smtClean="0">
                        <a:latin typeface="Cambria Math"/>
                      </a:rPr>
                      <m:t>→</m:t>
                    </m:r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400" i="1">
                                <a:latin typeface="Cambria Math"/>
                              </a:rPr>
                              <m:t>𝛼</m:t>
                            </m:r>
                            <m:r>
                              <a:rPr lang="en-US" sz="2400" b="0" i="1" smtClean="0">
                                <a:latin typeface="Cambria Math"/>
                              </a:rPr>
                              <m:t>+</m:t>
                            </m:r>
                            <m:r>
                              <a:rPr lang="en-US" sz="2400" b="0" i="1" smtClean="0">
                                <a:latin typeface="Cambria Math"/>
                              </a:rPr>
                              <m:t>𝛽</m:t>
                            </m:r>
                          </m:e>
                        </m:d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𝑙</m:t>
                        </m:r>
                      </m:sub>
                    </m:sSub>
                  </m:oMath>
                </a14:m>
                <a:r>
                  <a:rPr lang="en-US" sz="2400" b="0" i="1" dirty="0" smtClean="0">
                    <a:latin typeface="Cambria Math"/>
                  </a:rPr>
                  <a:t> ,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 </m:t>
                    </m:r>
                    <m:sSub>
                      <m:sSub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n-US" sz="2400" b="0" i="0" smtClean="0">
                            <a:latin typeface="Cambria Math"/>
                          </a:rPr>
                          <m:t>Neg</m:t>
                        </m:r>
                      </m:e>
                      <m:sub>
                        <m:r>
                          <a:rPr lang="en-US" sz="2400" b="0" i="1" smtClean="0">
                            <a:latin typeface="Cambria Math"/>
                          </a:rPr>
                          <m:t>𝑃𝑃</m:t>
                        </m:r>
                      </m:sub>
                    </m:sSub>
                    <m:d>
                      <m:dPr>
                        <m:ctrlPr>
                          <a:rPr lang="en-US" sz="2400" i="1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sSubPr>
                          <m:e>
                            <m:d>
                              <m:dPr>
                                <m:begChr m:val="["/>
                                <m:endChr m:val="]"/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sz="2400" i="1">
                                    <a:latin typeface="Cambria Math"/>
                                  </a:rPr>
                                  <m:t>𝛼</m:t>
                                </m:r>
                              </m:e>
                            </m:d>
                          </m:e>
                          <m:sub>
                            <m:r>
                              <a:rPr lang="en-US" sz="2400" i="1">
                                <a:latin typeface="Cambria Math"/>
                              </a:rPr>
                              <m:t>𝑙</m:t>
                            </m:r>
                          </m:sub>
                        </m:sSub>
                      </m:e>
                    </m:d>
                    <m:r>
                      <a:rPr lang="en-US" sz="2400" i="1">
                        <a:latin typeface="Cambria Math"/>
                      </a:rPr>
                      <m:t>→</m:t>
                    </m:r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latin typeface="Cambria Math"/>
                              </a:rPr>
                              <m:t>−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𝛼</m:t>
                            </m:r>
                          </m:e>
                        </m:d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𝑙</m:t>
                        </m:r>
                      </m:sub>
                    </m:sSub>
                  </m:oMath>
                </a14:m>
                <a:endParaRPr lang="en-US" sz="2400" dirty="0" smtClean="0"/>
              </a:p>
              <a:p>
                <a:pPr marL="342900" indent="-34290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n-US" sz="2400" b="0" i="0" smtClean="0">
                            <a:latin typeface="Cambria Math"/>
                          </a:rPr>
                          <m:t>Mul</m:t>
                        </m:r>
                      </m:e>
                      <m:sub>
                        <m:r>
                          <a:rPr lang="en-US" sz="2400" b="0" i="1" smtClean="0">
                            <a:latin typeface="Cambria Math"/>
                          </a:rPr>
                          <m:t>𝑃𝑃</m:t>
                        </m:r>
                      </m:sub>
                    </m:sSub>
                    <m:d>
                      <m:dPr>
                        <m:ctrlPr>
                          <a:rPr lang="en-US" sz="2400" i="1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sSubPr>
                          <m:e>
                            <m:d>
                              <m:dPr>
                                <m:begChr m:val="["/>
                                <m:endChr m:val="]"/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sz="2400" i="1">
                                    <a:latin typeface="Cambria Math"/>
                                  </a:rPr>
                                  <m:t>𝛼</m:t>
                                </m:r>
                              </m:e>
                            </m:d>
                          </m:e>
                          <m:sub>
                            <m:sSub>
                              <m:sSubPr>
                                <m:ctrlPr>
                                  <a:rPr lang="en-US" sz="2400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/>
                                  </a:rPr>
                                  <m:t>𝑙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1</m:t>
                                </m:r>
                              </m:sub>
                            </m:sSub>
                          </m:sub>
                        </m:sSub>
                        <m:r>
                          <a:rPr lang="en-US" sz="2400" i="1">
                            <a:latin typeface="Cambria Math"/>
                          </a:rPr>
                          <m:t>,</m:t>
                        </m:r>
                        <m:sSub>
                          <m:sSub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sSubPr>
                          <m:e>
                            <m:d>
                              <m:dPr>
                                <m:begChr m:val="["/>
                                <m:endChr m:val="]"/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𝛽</m:t>
                                </m:r>
                              </m:e>
                            </m:d>
                          </m:e>
                          <m:sub>
                            <m:sSub>
                              <m:sSubPr>
                                <m:ctrlPr>
                                  <a:rPr lang="en-US" sz="2400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/>
                                  </a:rPr>
                                  <m:t>𝑙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2</m:t>
                                </m:r>
                              </m:sub>
                            </m:sSub>
                          </m:sub>
                        </m:sSub>
                      </m:e>
                    </m:d>
                    <m:r>
                      <a:rPr lang="en-US" sz="2400" i="1">
                        <a:latin typeface="Cambria Math"/>
                      </a:rPr>
                      <m:t>→</m:t>
                    </m:r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400" i="1">
                                <a:latin typeface="Cambria Math"/>
                              </a:rPr>
                              <m:t>𝛼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×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𝛽</m:t>
                            </m:r>
                          </m:e>
                        </m:d>
                      </m:e>
                      <m:sub>
                        <m:sSub>
                          <m:sSub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/>
                              </a:rPr>
                              <m:t>𝑙</m:t>
                            </m:r>
                          </m:e>
                          <m:sub>
                            <m:r>
                              <a:rPr lang="en-US" sz="2400" i="1">
                                <a:latin typeface="Cambria Math"/>
                              </a:rPr>
                              <m:t>1</m:t>
                            </m:r>
                          </m:sub>
                        </m:sSub>
                        <m:r>
                          <a:rPr lang="en-US" sz="2400" i="1">
                            <a:latin typeface="Cambria Math"/>
                          </a:rPr>
                          <m:t>+</m:t>
                        </m:r>
                        <m:sSub>
                          <m:sSub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/>
                              </a:rPr>
                              <m:t>𝑙</m:t>
                            </m:r>
                          </m:e>
                          <m:sub>
                            <m:r>
                              <a:rPr lang="en-US" sz="2400" i="1">
                                <a:latin typeface="Cambria Math"/>
                              </a:rPr>
                              <m:t>2</m:t>
                            </m:r>
                          </m:sub>
                        </m:sSub>
                      </m:sub>
                    </m:sSub>
                  </m:oMath>
                </a14:m>
                <a:endParaRPr lang="en-US" sz="2400" i="1" dirty="0" smtClean="0">
                  <a:latin typeface="Cambria Math"/>
                </a:endParaRPr>
              </a:p>
              <a:p>
                <a:pPr marL="342900" indent="-34290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n-US" sz="2400" b="0" i="0" smtClean="0">
                            <a:latin typeface="Cambria Math"/>
                          </a:rPr>
                          <m:t>Zero</m:t>
                        </m:r>
                      </m:e>
                      <m:sub>
                        <m:r>
                          <a:rPr lang="en-US" sz="2400" b="0" i="1" smtClean="0">
                            <a:latin typeface="Cambria Math"/>
                          </a:rPr>
                          <m:t>𝑃𝑃</m:t>
                        </m:r>
                      </m:sub>
                    </m:sSub>
                    <m:d>
                      <m:d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sSubPr>
                          <m:e>
                            <m:d>
                              <m:dPr>
                                <m:begChr m:val="["/>
                                <m:endChr m:val="]"/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𝛼</m:t>
                                </m:r>
                              </m:e>
                            </m:d>
                          </m:e>
                          <m:sub>
                            <m:r>
                              <a:rPr lang="en-US" sz="2400" b="0" i="1" smtClean="0">
                                <a:latin typeface="Cambria Math"/>
                              </a:rPr>
                              <m:t>𝑑</m:t>
                            </m:r>
                          </m:sub>
                        </m:sSub>
                      </m:e>
                    </m:d>
                    <m:r>
                      <a:rPr lang="en-US" sz="2400" b="0" i="1" smtClean="0">
                        <a:latin typeface="Cambria Math"/>
                      </a:rPr>
                      <m:t>→1 </m:t>
                    </m:r>
                    <m:r>
                      <m:rPr>
                        <m:nor/>
                      </m:rPr>
                      <a:rPr lang="en-US" sz="2400" b="0" i="0" smtClean="0">
                        <a:latin typeface="Cambria Math"/>
                      </a:rPr>
                      <m:t>if</m:t>
                    </m:r>
                    <m:r>
                      <a:rPr lang="en-US" sz="2400" b="0" i="1" smtClean="0">
                        <a:latin typeface="Cambria Math"/>
                      </a:rPr>
                      <m:t> </m:t>
                    </m:r>
                    <m:r>
                      <a:rPr lang="en-US" sz="2400" b="0" i="1" smtClean="0">
                        <a:latin typeface="Cambria Math"/>
                      </a:rPr>
                      <m:t>𝛼</m:t>
                    </m:r>
                    <m:r>
                      <a:rPr lang="en-US" sz="2400" b="0" i="1" smtClean="0">
                        <a:latin typeface="Cambria Math"/>
                      </a:rPr>
                      <m:t>=0 , </m:t>
                    </m:r>
                    <m:r>
                      <m:rPr>
                        <m:nor/>
                      </m:rPr>
                      <a:rPr lang="en-US" sz="2400" b="0" i="0" smtClean="0">
                        <a:latin typeface="Cambria Math"/>
                      </a:rPr>
                      <m:t>and</m:t>
                    </m:r>
                    <m:r>
                      <a:rPr lang="en-US" sz="2400" b="0" i="1" smtClean="0">
                        <a:latin typeface="Cambria Math"/>
                      </a:rPr>
                      <m:t> 0 </m:t>
                    </m:r>
                    <m:r>
                      <m:rPr>
                        <m:nor/>
                      </m:rPr>
                      <a:rPr lang="en-US" sz="2400" b="0" i="0" smtClean="0">
                        <a:latin typeface="Cambria Math"/>
                      </a:rPr>
                      <m:t>otherwise</m:t>
                    </m:r>
                    <m:r>
                      <a:rPr lang="en-US" sz="2400" i="1">
                        <a:latin typeface="Cambria Math"/>
                      </a:rPr>
                      <m:t> </m:t>
                    </m:r>
                  </m:oMath>
                </a14:m>
                <a:endParaRPr lang="en-US" sz="2400" i="1" dirty="0" smtClean="0">
                  <a:latin typeface="Cambria Math"/>
                </a:endParaRPr>
              </a:p>
              <a:p>
                <a:pPr marL="342900" indent="-34290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n-US" sz="2400" b="0" i="0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Enc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𝑃𝑃</m:t>
                        </m:r>
                      </m:sub>
                    </m:sSub>
                    <m:d>
                      <m:dPr>
                        <m:ctrlPr>
                          <a:rPr lang="en-US" sz="2400" b="0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𝛼</m:t>
                        </m:r>
                      </m:e>
                    </m:d>
                    <m:r>
                      <a:rPr lang="en-US" sz="2400" b="0" i="1" smtClean="0">
                        <a:solidFill>
                          <a:srgbClr val="C00000"/>
                        </a:solidFill>
                        <a:latin typeface="Cambria Math"/>
                      </a:rPr>
                      <m:t>→</m:t>
                    </m:r>
                    <m:sSub>
                      <m:sSubPr>
                        <m:ctrlPr>
                          <a:rPr lang="en-US" sz="2400" i="1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sSub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sz="2400" i="1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𝛼</m:t>
                            </m:r>
                          </m:e>
                        </m:d>
                      </m:e>
                      <m:sub>
                        <m:r>
                          <a:rPr lang="en-US" sz="2400" b="0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400" i="1" dirty="0" smtClean="0">
                    <a:latin typeface="Cambria Math"/>
                  </a:rPr>
                  <a:t/>
                </a:r>
                <a:br>
                  <a:rPr lang="en-US" sz="2400" i="1" dirty="0" smtClean="0">
                    <a:latin typeface="Cambria Math"/>
                  </a:rPr>
                </a:br>
                <a:r>
                  <a:rPr lang="en-US" sz="2400" dirty="0" smtClean="0">
                    <a:latin typeface="Cambria Math"/>
                  </a:rPr>
                  <a:t>(candidate scheme with public encoding from [CLT13])</a:t>
                </a:r>
                <a:endParaRPr lang="en-US" sz="2400" i="1" dirty="0">
                  <a:latin typeface="Cambria Math"/>
                </a:endParaRPr>
              </a:p>
              <a:p>
                <a:pPr>
                  <a:lnSpc>
                    <a:spcPct val="150000"/>
                  </a:lnSpc>
                </a:pPr>
                <a:endParaRPr lang="en-US" sz="2400" dirty="0" smtClean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074" y="2123549"/>
                <a:ext cx="8154126" cy="4796249"/>
              </a:xfrm>
              <a:prstGeom prst="rect">
                <a:avLst/>
              </a:prstGeom>
              <a:blipFill rotWithShape="1">
                <a:blip r:embed="rId3"/>
                <a:stretch>
                  <a:fillRect l="-11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762000" y="1524000"/>
            <a:ext cx="8229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[</a:t>
            </a:r>
            <a:r>
              <a:rPr lang="en-US" sz="2000" dirty="0" err="1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Garg</a:t>
            </a:r>
            <a:r>
              <a:rPr lang="en-US" sz="20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-Gentry-</a:t>
            </a:r>
            <a:r>
              <a:rPr lang="en-US" sz="2000" dirty="0" err="1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Halevi</a:t>
            </a:r>
            <a:r>
              <a:rPr lang="en-US" sz="20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13]</a:t>
            </a:r>
            <a:endParaRPr lang="en-US" sz="200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772786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4572000" y="5257800"/>
            <a:ext cx="2590800" cy="8382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981200" y="5257800"/>
            <a:ext cx="2590800" cy="83820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Input-Hiding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76200" y="5358834"/>
                <a:ext cx="4419600" cy="6605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latin typeface="Cambria Math"/>
                          <a:ea typeface="Cambria Math"/>
                        </a:rPr>
                        <m:t>𝒪</m:t>
                      </m:r>
                      <m:d>
                        <m:dPr>
                          <m:ctrlPr>
                            <a:rPr lang="en-US" sz="3200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32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3200" b="0" i="1" smtClean="0">
                                  <a:latin typeface="Cambria Math"/>
                                  <a:ea typeface="Cambria Math"/>
                                </a:rPr>
                                <m:t>𝑓</m:t>
                              </m:r>
                            </m:e>
                            <m:sub>
                              <m:acc>
                                <m:accPr>
                                  <m:chr m:val="⃗"/>
                                  <m:ctrlPr>
                                    <a:rPr lang="en-US" sz="3200" b="0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sz="3200" b="0" i="1" smtClean="0">
                                      <a:latin typeface="Cambria Math"/>
                                      <a:ea typeface="Cambria Math"/>
                                    </a:rPr>
                                    <m:t>𝑘</m:t>
                                  </m:r>
                                </m:e>
                              </m:acc>
                              <m:r>
                                <a:rPr lang="en-US" sz="3200" b="0" i="1" smtClean="0">
                                  <a:latin typeface="Cambria Math"/>
                                  <a:ea typeface="Cambria Math"/>
                                </a:rPr>
                                <m:t> </m:t>
                              </m:r>
                            </m:sub>
                          </m:sSub>
                        </m:e>
                      </m:d>
                      <m:r>
                        <a:rPr lang="en-US" sz="3200" b="0" i="1" smtClean="0">
                          <a:latin typeface="Cambria Math"/>
                          <a:ea typeface="Cambria Math"/>
                        </a:rPr>
                        <m:t>→ </m:t>
                      </m:r>
                      <m:sSub>
                        <m:sSubPr>
                          <m:ctrlPr>
                            <a:rPr lang="en-US" sz="2800" i="1">
                              <a:latin typeface="Cambria Math"/>
                            </a:rPr>
                          </m:ctrlPr>
                        </m:sSub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800" b="0" i="1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0" i="1" smtClean="0">
                                      <a:latin typeface="Cambria Math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en-US" sz="2800" b="0" i="1" smtClean="0">
                                      <a:latin typeface="Cambria Math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d>
                        </m:e>
                        <m:sub>
                          <m:r>
                            <a:rPr lang="en-US" sz="28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sz="2800" b="0" i="1" smtClean="0">
                          <a:latin typeface="Cambria Math"/>
                        </a:rPr>
                        <m:t>,…,</m:t>
                      </m:r>
                      <m:sSub>
                        <m:sSubPr>
                          <m:ctrlPr>
                            <a:rPr lang="en-US" sz="2800" i="1">
                              <a:latin typeface="Cambria Math"/>
                            </a:rPr>
                          </m:ctrlPr>
                        </m:sSub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80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i="1">
                                      <a:latin typeface="Cambria Math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en-US" sz="2800" b="0" i="1" smtClean="0">
                                      <a:latin typeface="Cambria Math"/>
                                    </a:rPr>
                                    <m:t>𝑚</m:t>
                                  </m:r>
                                </m:sub>
                              </m:sSub>
                            </m:e>
                          </m:d>
                        </m:e>
                        <m:sub>
                          <m:r>
                            <a:rPr lang="en-US" sz="2800" i="1"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00" y="5358834"/>
                <a:ext cx="4419600" cy="66056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648200" y="5442858"/>
                <a:ext cx="44196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sSub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80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0" i="1" smtClean="0"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sz="2800" i="1">
                                      <a:latin typeface="Cambria Math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d>
                        </m:e>
                        <m:sub>
                          <m:r>
                            <a:rPr lang="en-US" sz="2800" i="1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sz="2800" b="0" i="1" smtClean="0">
                          <a:latin typeface="Cambria Math"/>
                        </a:rPr>
                        <m:t>, …,</m:t>
                      </m:r>
                      <m:sSub>
                        <m:sSubPr>
                          <m:ctrlPr>
                            <a:rPr lang="en-US" sz="2800" i="1">
                              <a:latin typeface="Cambria Math"/>
                            </a:rPr>
                          </m:ctrlPr>
                        </m:sSub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80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0" i="1" smtClean="0"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sz="2800" b="0" i="1" smtClean="0">
                                      <a:latin typeface="Cambria Math"/>
                                    </a:rPr>
                                    <m:t>𝑛</m:t>
                                  </m:r>
                                </m:sub>
                              </m:sSub>
                            </m:e>
                          </m:d>
                        </m:e>
                        <m:sub>
                          <m:r>
                            <a:rPr lang="en-US" sz="2800" i="1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sz="2800" b="0" i="1" smtClean="0">
                          <a:latin typeface="Cambria Math"/>
                        </a:rPr>
                        <m:t>  ←</m:t>
                      </m:r>
                      <m:r>
                        <m:rPr>
                          <m:nor/>
                        </m:rPr>
                        <a:rPr lang="en-US" sz="2800" b="0" i="0" smtClean="0">
                          <a:latin typeface="Cambria Math"/>
                        </a:rPr>
                        <m:t>Enc</m:t>
                      </m:r>
                      <m:r>
                        <a:rPr lang="en-US" sz="2800" b="0" i="1" smtClean="0">
                          <a:latin typeface="Cambria Math"/>
                        </a:rPr>
                        <m:t>(</m:t>
                      </m:r>
                      <m:acc>
                        <m:accPr>
                          <m:chr m:val="⃗"/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𝑥</m:t>
                          </m:r>
                        </m:e>
                      </m:acc>
                      <m:r>
                        <a:rPr lang="en-US" sz="28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8200" y="5442858"/>
                <a:ext cx="4419600" cy="52322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Isosceles Triangle 6"/>
          <p:cNvSpPr/>
          <p:nvPr/>
        </p:nvSpPr>
        <p:spPr>
          <a:xfrm>
            <a:off x="1981200" y="2438400"/>
            <a:ext cx="5181600" cy="2819400"/>
          </a:xfrm>
          <a:prstGeom prst="triangle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124200" y="3998893"/>
                <a:ext cx="2971800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800" b="0" i="0" dirty="0" smtClean="0">
                    <a:latin typeface="Cambria Math"/>
                  </a:rPr>
                  <a:t>Evaluate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</a:rPr>
                      <m:t>𝑄</m:t>
                    </m:r>
                  </m:oMath>
                </a14:m>
                <a:r>
                  <a:rPr lang="en-US" sz="2800" b="0" i="0" dirty="0" smtClean="0">
                    <a:latin typeface="Cambria Math"/>
                  </a:rPr>
                  <a:t> using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800" b="0" i="0" smtClean="0">
                          <a:latin typeface="Cambria Math"/>
                        </a:rPr>
                        <m:t>Add</m:t>
                      </m:r>
                      <m:r>
                        <m:rPr>
                          <m:nor/>
                        </m:rPr>
                        <a:rPr lang="en-US" sz="2800" b="0" i="0" smtClean="0">
                          <a:latin typeface="Cambria Math"/>
                        </a:rPr>
                        <m:t>, </m:t>
                      </m:r>
                      <m:r>
                        <m:rPr>
                          <m:nor/>
                        </m:rPr>
                        <a:rPr lang="en-US" sz="2800" b="0" i="0" smtClean="0">
                          <a:latin typeface="Cambria Math"/>
                        </a:rPr>
                        <m:t>Neg</m:t>
                      </m:r>
                      <m:r>
                        <m:rPr>
                          <m:nor/>
                        </m:rPr>
                        <a:rPr lang="en-US" sz="2800" b="0" i="0" smtClean="0">
                          <a:latin typeface="Cambria Math"/>
                        </a:rPr>
                        <m:t>, </m:t>
                      </m:r>
                      <m:r>
                        <m:rPr>
                          <m:nor/>
                        </m:rPr>
                        <a:rPr lang="en-US" sz="2800" b="0" i="0" smtClean="0">
                          <a:latin typeface="Cambria Math"/>
                        </a:rPr>
                        <m:t>Mul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4200" y="3998893"/>
                <a:ext cx="2971800" cy="954107"/>
              </a:xfrm>
              <a:prstGeom prst="rect">
                <a:avLst/>
              </a:prstGeom>
              <a:blipFill rotWithShape="1">
                <a:blip r:embed="rId5"/>
                <a:stretch>
                  <a:fillRect t="-6369" r="-22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810000" y="3031364"/>
                <a:ext cx="1371600" cy="70243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sSub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800" i="1">
                                  <a:latin typeface="Cambria Math"/>
                                </a:rPr>
                                <m:t>𝑄</m:t>
                              </m:r>
                              <m:r>
                                <a:rPr lang="en-US" sz="2800" i="1">
                                  <a:latin typeface="Cambria Math"/>
                                </a:rPr>
                                <m:t>(</m:t>
                              </m:r>
                              <m:acc>
                                <m:accPr>
                                  <m:chr m:val="⃗"/>
                                  <m:ctrlPr>
                                    <a:rPr lang="en-US" sz="2800" i="1"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sz="2800" i="1">
                                      <a:latin typeface="Cambria Math"/>
                                    </a:rPr>
                                    <m:t>𝑘</m:t>
                                  </m:r>
                                </m:e>
                              </m:acc>
                              <m:r>
                                <a:rPr lang="en-US" sz="2800" i="1">
                                  <a:latin typeface="Cambria Math"/>
                                </a:rPr>
                                <m:t>,</m:t>
                              </m:r>
                              <m:acc>
                                <m:accPr>
                                  <m:chr m:val="⃗"/>
                                  <m:ctrlPr>
                                    <a:rPr lang="en-US" sz="2800" i="1"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sz="2800" i="1"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</m:acc>
                              <m:r>
                                <a:rPr lang="en-US" sz="2800" i="1">
                                  <a:latin typeface="Cambria Math"/>
                                </a:rPr>
                                <m:t>)</m:t>
                              </m:r>
                            </m:e>
                          </m:d>
                        </m:e>
                        <m:sub>
                          <m:r>
                            <a:rPr lang="en-US" sz="2800" b="0" i="1" smtClean="0">
                              <a:latin typeface="Cambria Math"/>
                            </a:rPr>
                            <m:t>𝑑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0000" y="3031364"/>
                <a:ext cx="1371600" cy="702436"/>
              </a:xfrm>
              <a:prstGeom prst="rect">
                <a:avLst/>
              </a:prstGeom>
              <a:blipFill rotWithShape="1">
                <a:blip r:embed="rId6"/>
                <a:stretch>
                  <a:fillRect r="-1600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Straight Connector 11"/>
          <p:cNvCxnSpPr/>
          <p:nvPr/>
        </p:nvCxnSpPr>
        <p:spPr>
          <a:xfrm>
            <a:off x="4572000" y="2209800"/>
            <a:ext cx="0" cy="821564"/>
          </a:xfrm>
          <a:prstGeom prst="line">
            <a:avLst/>
          </a:prstGeom>
          <a:ln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3886200" y="1686580"/>
                <a:ext cx="1371600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/>
                        </a:rPr>
                        <m:t>0</m:t>
                      </m:r>
                      <m:r>
                        <a:rPr lang="en-US" sz="2800" b="0" i="1" smtClean="0">
                          <a:latin typeface="Cambria Math"/>
                        </a:rPr>
                        <m:t>/1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6200" y="1686580"/>
                <a:ext cx="1371600" cy="52322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/>
          <p:cNvSpPr txBox="1"/>
          <p:nvPr/>
        </p:nvSpPr>
        <p:spPr>
          <a:xfrm>
            <a:off x="4419600" y="2357735"/>
            <a:ext cx="1066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0" i="0" dirty="0" smtClean="0">
                <a:latin typeface="Cambria Math"/>
              </a:rPr>
              <a:t>Zero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304800" y="2627293"/>
                <a:ext cx="2819400" cy="95410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800">
                          <a:latin typeface="Cambria Math"/>
                        </a:rPr>
                        <m:t>Gen</m:t>
                      </m:r>
                      <m:d>
                        <m:dPr>
                          <m:ctrlPr>
                            <a:rPr lang="en-US" sz="2800" i="1">
                              <a:latin typeface="Cambria Math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800" i="1">
                                  <a:latin typeface="Cambria Math"/>
                                </a:rPr>
                                <m:t>1</m:t>
                              </m:r>
                            </m:e>
                            <m:sup>
                              <m:r>
                                <a:rPr lang="en-US" sz="2800" i="1">
                                  <a:latin typeface="Cambria Math"/>
                                </a:rPr>
                                <m:t>𝑛</m:t>
                              </m:r>
                            </m:sup>
                          </m:sSup>
                          <m:r>
                            <a:rPr lang="en-US" sz="2800" i="1">
                              <a:latin typeface="Cambria Math"/>
                            </a:rPr>
                            <m:t>,</m:t>
                          </m:r>
                          <m:r>
                            <a:rPr lang="en-US" sz="2800" i="1">
                              <a:latin typeface="Cambria Math"/>
                            </a:rPr>
                            <m:t>𝑑</m:t>
                          </m:r>
                        </m:e>
                      </m:d>
                      <m:r>
                        <a:rPr lang="en-US" sz="2800" i="1">
                          <a:latin typeface="Cambria Math"/>
                        </a:rPr>
                        <m:t>→</m:t>
                      </m:r>
                      <m:r>
                        <a:rPr lang="en-US" sz="2800" i="1">
                          <a:latin typeface="Cambria Math"/>
                        </a:rPr>
                        <m:t>𝑃𝑃</m:t>
                      </m:r>
                    </m:oMath>
                  </m:oMathPara>
                </a14:m>
                <a:endParaRPr lang="en-US" sz="2800" i="1" dirty="0" smtClean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/>
                        </a:rPr>
                        <m:t>𝑑</m:t>
                      </m:r>
                      <m:r>
                        <a:rPr lang="en-US" sz="2800" b="0" i="1" smtClean="0">
                          <a:latin typeface="Cambria Math"/>
                        </a:rPr>
                        <m:t>=</m:t>
                      </m:r>
                      <m:r>
                        <m:rPr>
                          <m:nor/>
                        </m:rPr>
                        <a:rPr lang="en-US" sz="2800" b="0" i="0" smtClean="0">
                          <a:latin typeface="Cambria Math"/>
                        </a:rPr>
                        <m:t>degree</m:t>
                      </m:r>
                      <m:r>
                        <a:rPr lang="en-US" sz="2800" b="0" i="1" smtClean="0">
                          <a:latin typeface="Cambria Math"/>
                        </a:rPr>
                        <m:t>(</m:t>
                      </m:r>
                      <m:r>
                        <a:rPr lang="en-US" sz="2800" b="0" i="1" smtClean="0">
                          <a:latin typeface="Cambria Math"/>
                        </a:rPr>
                        <m:t>𝑄</m:t>
                      </m:r>
                      <m:r>
                        <a:rPr lang="en-US" sz="28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00" y="2627293"/>
                <a:ext cx="2819400" cy="954107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52471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6" grpId="0" animBg="1"/>
      <p:bldP spid="4" grpId="0"/>
      <p:bldP spid="5" grpId="0"/>
      <p:bldP spid="7" grpId="0" animBg="1"/>
      <p:bldP spid="9" grpId="0"/>
      <p:bldP spid="10" grpId="0"/>
      <p:bldP spid="14" grpId="0"/>
      <p:bldP spid="16" grpId="0"/>
      <p:bldP spid="1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Proof </a:t>
            </a:r>
            <a:r>
              <a:rPr lang="en-US" dirty="0" smtClean="0"/>
              <a:t>Idea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685800" y="1981200"/>
                <a:ext cx="8001000" cy="270061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800" dirty="0" smtClean="0"/>
                  <a:t>Assume there exists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</a:rPr>
                      <m:t>𝐴</m:t>
                    </m:r>
                  </m:oMath>
                </a14:m>
                <a:r>
                  <a:rPr lang="en-US" sz="2800" dirty="0" smtClean="0"/>
                  <a:t> such that:</a:t>
                </a:r>
              </a:p>
              <a:p>
                <a:endParaRPr lang="en-US" sz="16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</a:rPr>
                        <m:t>𝐴</m:t>
                      </m:r>
                      <m:d>
                        <m:d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800" i="1">
                              <a:latin typeface="Cambria Math"/>
                              <a:ea typeface="Cambria Math"/>
                            </a:rPr>
                            <m:t>𝒪</m:t>
                          </m:r>
                          <m:d>
                            <m:dPr>
                              <m:ctrlPr>
                                <a:rPr lang="en-US" sz="2800" i="1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  <m:t>𝑓</m:t>
                                  </m:r>
                                </m:e>
                                <m:sub>
                                  <m:acc>
                                    <m:accPr>
                                      <m:chr m:val="⃗"/>
                                      <m:ctrlPr>
                                        <a:rPr lang="en-US" sz="2800" i="1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2800" i="1">
                                          <a:latin typeface="Cambria Math"/>
                                          <a:ea typeface="Cambria Math"/>
                                        </a:rPr>
                                        <m:t>𝑘</m:t>
                                      </m:r>
                                    </m:e>
                                  </m:acc>
                                  <m: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  <m:t> </m:t>
                                  </m:r>
                                </m:sub>
                              </m:sSub>
                            </m:e>
                          </m:d>
                          <m:r>
                            <a:rPr lang="en-US" sz="2800" b="0" i="1" smtClean="0">
                              <a:latin typeface="Cambria Math"/>
                              <a:ea typeface="Cambria Math"/>
                            </a:rPr>
                            <m:t>=</m:t>
                          </m:r>
                          <m:sSub>
                            <m:sSubPr>
                              <m:ctrlPr>
                                <a:rPr lang="en-US" sz="28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sz="2800" b="0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2800" b="0" i="1" smtClean="0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800" b="0" i="1" smtClean="0">
                                          <a:latin typeface="Cambria Math"/>
                                          <a:ea typeface="Cambria Math"/>
                                        </a:rPr>
                                        <m:t>𝑘</m:t>
                                      </m:r>
                                    </m:e>
                                    <m:sub>
                                      <m:r>
                                        <a:rPr lang="en-US" sz="2800" b="0" i="1" smtClean="0">
                                          <a:latin typeface="Cambria Math"/>
                                          <a:ea typeface="Cambria Math"/>
                                        </a:rPr>
                                        <m:t>1</m:t>
                                      </m:r>
                                    </m:sub>
                                  </m:sSub>
                                </m:e>
                              </m:d>
                            </m:e>
                            <m:sub>
                              <m:r>
                                <a:rPr lang="en-US" sz="2800" b="0" i="1" smtClean="0">
                                  <a:latin typeface="Cambria Math"/>
                                  <a:ea typeface="Cambria Math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800" i="1">
                              <a:latin typeface="Cambria Math"/>
                            </a:rPr>
                            <m:t>,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…,</m:t>
                          </m:r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2800" i="1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800" i="1">
                                          <a:latin typeface="Cambria Math"/>
                                          <a:ea typeface="Cambria Math"/>
                                        </a:rPr>
                                        <m:t>𝑘</m:t>
                                      </m:r>
                                    </m:e>
                                    <m:sub>
                                      <m:r>
                                        <a:rPr lang="en-US" sz="2800" b="0" i="1" smtClean="0">
                                          <a:latin typeface="Cambria Math"/>
                                          <a:ea typeface="Cambria Math"/>
                                        </a:rPr>
                                        <m:t>𝑚</m:t>
                                      </m:r>
                                    </m:sub>
                                  </m:sSub>
                                </m:e>
                              </m:d>
                            </m:e>
                            <m:sub>
                              <m:r>
                                <a:rPr lang="en-US" sz="2800" i="1">
                                  <a:latin typeface="Cambria Math"/>
                                  <a:ea typeface="Cambria Math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en-US" sz="2800" b="0" i="1" smtClean="0">
                          <a:latin typeface="Cambria Math"/>
                        </a:rPr>
                        <m:t>→</m:t>
                      </m:r>
                      <m:acc>
                        <m:accPr>
                          <m:chr m:val="⃗"/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𝑥</m:t>
                          </m:r>
                        </m:e>
                      </m:acc>
                      <m:r>
                        <a:rPr lang="en-US" sz="2800" b="0" i="1" smtClean="0">
                          <a:latin typeface="Cambria Math"/>
                        </a:rPr>
                        <m:t>   </m:t>
                      </m:r>
                      <m:r>
                        <m:rPr>
                          <m:nor/>
                        </m:rPr>
                        <a:rPr lang="en-US" sz="2800" b="0" i="0" smtClean="0">
                          <a:latin typeface="Cambria Math"/>
                        </a:rPr>
                        <m:t>s</m:t>
                      </m:r>
                      <m:r>
                        <m:rPr>
                          <m:nor/>
                        </m:rPr>
                        <a:rPr lang="en-US" sz="2800" b="0" i="0" smtClean="0">
                          <a:latin typeface="Cambria Math"/>
                        </a:rPr>
                        <m:t>.</m:t>
                      </m:r>
                      <m:r>
                        <m:rPr>
                          <m:nor/>
                        </m:rPr>
                        <a:rPr lang="en-US" sz="2800" b="0" i="0" smtClean="0">
                          <a:latin typeface="Cambria Math"/>
                        </a:rPr>
                        <m:t>t</m:t>
                      </m:r>
                      <m:r>
                        <m:rPr>
                          <m:nor/>
                        </m:rPr>
                        <a:rPr lang="en-US" sz="2800" b="0" i="0" smtClean="0">
                          <a:latin typeface="Cambria Math"/>
                        </a:rPr>
                        <m:t>.</m:t>
                      </m:r>
                      <m:r>
                        <a:rPr lang="en-US" sz="2800" b="0" i="1" smtClean="0">
                          <a:latin typeface="Cambria Math"/>
                        </a:rPr>
                        <m:t>   </m:t>
                      </m:r>
                      <m:r>
                        <a:rPr lang="en-US" sz="2800" b="0" i="1" smtClean="0">
                          <a:latin typeface="Cambria Math"/>
                        </a:rPr>
                        <m:t>𝑄</m:t>
                      </m:r>
                      <m:d>
                        <m:d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en-US" sz="2800" b="0" i="1" smtClean="0"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sz="2800" b="0" i="1" smtClean="0">
                                  <a:latin typeface="Cambria Math"/>
                                </a:rPr>
                                <m:t>𝑘</m:t>
                              </m:r>
                            </m:e>
                          </m:acc>
                          <m:r>
                            <a:rPr lang="en-US" sz="2800" b="0" i="1" smtClean="0">
                              <a:latin typeface="Cambria Math"/>
                            </a:rPr>
                            <m:t>, </m:t>
                          </m:r>
                          <m:acc>
                            <m:accPr>
                              <m:chr m:val="⃗"/>
                              <m:ctrlPr>
                                <a:rPr lang="en-US" sz="2800" b="0" i="1" smtClean="0"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sz="2800" b="0" i="1" smtClean="0">
                                  <a:latin typeface="Cambria Math"/>
                                </a:rPr>
                                <m:t>𝑥</m:t>
                              </m:r>
                            </m:e>
                          </m:acc>
                        </m:e>
                      </m:d>
                      <m:r>
                        <a:rPr lang="en-US" sz="2800" b="0" i="1" smtClean="0">
                          <a:latin typeface="Cambria Math"/>
                        </a:rPr>
                        <m:t>=0</m:t>
                      </m:r>
                    </m:oMath>
                  </m:oMathPara>
                </a14:m>
                <a:endParaRPr lang="en-US" sz="3600" dirty="0"/>
              </a:p>
              <a:p>
                <a:endParaRPr lang="en-US" sz="2800" dirty="0" smtClean="0"/>
              </a:p>
              <a:p>
                <a:r>
                  <a:rPr lang="en-US" sz="2800" dirty="0" smtClean="0"/>
                  <a:t>If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/>
                      </a:rPr>
                      <m:t>𝑄</m:t>
                    </m:r>
                    <m:d>
                      <m:dPr>
                        <m:ctrlPr>
                          <a:rPr lang="en-US" sz="2800" i="1">
                            <a:latin typeface="Cambria Math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en-US" sz="2800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800" i="1">
                                <a:latin typeface="Cambria Math"/>
                              </a:rPr>
                              <m:t>𝑘</m:t>
                            </m:r>
                          </m:e>
                        </m:acc>
                        <m:r>
                          <a:rPr lang="en-US" sz="2800" i="1">
                            <a:latin typeface="Cambria Math"/>
                          </a:rPr>
                          <m:t>, </m:t>
                        </m:r>
                        <m:acc>
                          <m:accPr>
                            <m:chr m:val="⃗"/>
                            <m:ctrlPr>
                              <a:rPr lang="en-US" sz="2800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800" i="1">
                                <a:latin typeface="Cambria Math"/>
                              </a:rPr>
                              <m:t>𝑥</m:t>
                            </m:r>
                          </m:e>
                        </m:acc>
                      </m:e>
                    </m:d>
                    <m:r>
                      <a:rPr lang="en-US" sz="2800" i="1">
                        <a:latin typeface="Cambria Math"/>
                      </a:rPr>
                      <m:t>=0</m:t>
                    </m:r>
                  </m:oMath>
                </a14:m>
                <a:r>
                  <a:rPr lang="en-US" sz="2800" dirty="0" smtClean="0"/>
                  <a:t> then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800" i="1"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i="1">
                            <a:latin typeface="Cambria Math"/>
                          </a:rPr>
                          <m:t>𝑘</m:t>
                        </m:r>
                      </m:e>
                    </m:acc>
                  </m:oMath>
                </a14:m>
                <a:r>
                  <a:rPr lang="en-US" sz="2800" dirty="0"/>
                  <a:t> is a root of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/>
                      </a:rPr>
                      <m:t>𝑄</m:t>
                    </m:r>
                    <m:d>
                      <m:dPr>
                        <m:ctrlPr>
                          <a:rPr lang="en-US" sz="28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/>
                          </a:rPr>
                          <m:t> </m:t>
                        </m:r>
                        <m:r>
                          <a:rPr lang="en-US" sz="2800" i="1">
                            <a:latin typeface="Cambria Math"/>
                          </a:rPr>
                          <m:t>⋅</m:t>
                        </m:r>
                        <m:r>
                          <a:rPr lang="en-US" sz="2800" b="0" i="1" smtClean="0">
                            <a:latin typeface="Cambria Math"/>
                          </a:rPr>
                          <m:t> </m:t>
                        </m:r>
                        <m:r>
                          <a:rPr lang="en-US" sz="2800" i="1">
                            <a:latin typeface="Cambria Math"/>
                          </a:rPr>
                          <m:t>, </m:t>
                        </m:r>
                        <m:acc>
                          <m:accPr>
                            <m:chr m:val="⃗"/>
                            <m:ctrlPr>
                              <a:rPr lang="en-US" sz="2800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800" i="1">
                                <a:latin typeface="Cambria Math"/>
                              </a:rPr>
                              <m:t>𝑥</m:t>
                            </m:r>
                          </m:e>
                        </m:acc>
                      </m:e>
                    </m:d>
                    <m:r>
                      <a:rPr lang="en-US" sz="2800" b="0" i="1" smtClean="0">
                        <a:latin typeface="Cambria Math"/>
                      </a:rPr>
                      <m:t>.</m:t>
                    </m:r>
                  </m:oMath>
                </a14:m>
                <a:endParaRPr lang="en-US" sz="3200" dirty="0" smtClean="0"/>
              </a:p>
              <a:p>
                <a:r>
                  <a:rPr lang="en-US" sz="2800" dirty="0" smtClean="0"/>
                  <a:t>Can use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</a:rPr>
                      <m:t>𝐴</m:t>
                    </m:r>
                  </m:oMath>
                </a14:m>
                <a:r>
                  <a:rPr lang="en-US" sz="2800" dirty="0" smtClean="0"/>
                  <a:t> to invert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800" b="0" i="0" smtClean="0">
                        <a:latin typeface="Cambria Math"/>
                      </a:rPr>
                      <m:t>Enc</m:t>
                    </m:r>
                    <m:d>
                      <m:dPr>
                        <m:ctrlPr>
                          <a:rPr lang="en-US" sz="2800" b="0" i="1" smtClean="0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8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latin typeface="Cambria Math"/>
                              </a:rPr>
                              <m:t>𝑘</m:t>
                            </m:r>
                          </m:e>
                          <m:sub>
                            <m:r>
                              <a:rPr lang="en-US" sz="2800" b="0" i="1" smtClean="0">
                                <a:latin typeface="Cambria Math"/>
                              </a:rPr>
                              <m:t>𝑖</m:t>
                            </m:r>
                          </m:sub>
                        </m:sSub>
                      </m:e>
                    </m:d>
                    <m:r>
                      <a:rPr lang="en-US" sz="2800" b="0" i="0" smtClean="0">
                        <a:latin typeface="Cambria Math"/>
                      </a:rPr>
                      <m:t>.</m:t>
                    </m:r>
                  </m:oMath>
                </a14:m>
                <a:endParaRPr lang="en-US" sz="2800" dirty="0" smtClean="0"/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800" y="1981200"/>
                <a:ext cx="8001000" cy="2700611"/>
              </a:xfrm>
              <a:prstGeom prst="rect">
                <a:avLst/>
              </a:prstGeom>
              <a:blipFill rotWithShape="1">
                <a:blip r:embed="rId3"/>
                <a:stretch>
                  <a:fillRect l="-1601" t="-2257" b="-54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0120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457200" y="2125682"/>
                <a:ext cx="8686800" cy="39703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charset="0"/>
                  <a:buChar char="•"/>
                </a:pPr>
                <a:r>
                  <a:rPr lang="en-US" sz="2800" dirty="0" smtClean="0">
                    <a:solidFill>
                      <a:schemeClr val="bg1">
                        <a:lumMod val="75000"/>
                      </a:schemeClr>
                    </a:solidFill>
                  </a:rPr>
                  <a:t>New definitions for evasive function obfuscation and the relations between them. </a:t>
                </a:r>
              </a:p>
              <a:p>
                <a:pPr marL="285750" indent="-285750">
                  <a:buFont typeface="Arial" charset="0"/>
                  <a:buChar char="•"/>
                </a:pPr>
                <a:endParaRPr lang="en-US" sz="2800" dirty="0" smtClean="0">
                  <a:solidFill>
                    <a:schemeClr val="bg1">
                      <a:lumMod val="75000"/>
                    </a:schemeClr>
                  </a:solidFill>
                </a:endParaRPr>
              </a:p>
              <a:p>
                <a:pPr marL="285750" indent="-285750">
                  <a:buFont typeface="Arial" charset="0"/>
                  <a:buChar char="•"/>
                </a:pPr>
                <a:r>
                  <a:rPr lang="en-US" sz="2800" dirty="0" smtClean="0">
                    <a:solidFill>
                      <a:schemeClr val="bg1">
                        <a:lumMod val="75000"/>
                      </a:schemeClr>
                    </a:solidFill>
                  </a:rPr>
                  <a:t>Constructions for the zero-set of low degree polynomial based </a:t>
                </a:r>
                <a:r>
                  <a:rPr lang="en-US" sz="2800" dirty="0">
                    <a:solidFill>
                      <a:schemeClr val="bg1">
                        <a:lumMod val="75000"/>
                      </a:schemeClr>
                    </a:solidFill>
                  </a:rPr>
                  <a:t>on </a:t>
                </a:r>
                <a:r>
                  <a:rPr lang="en-US" sz="2800" dirty="0" err="1" smtClean="0">
                    <a:solidFill>
                      <a:schemeClr val="bg1">
                        <a:lumMod val="75000"/>
                      </a:schemeClr>
                    </a:solidFill>
                  </a:rPr>
                  <a:t>multilinear</a:t>
                </a:r>
                <a:r>
                  <a:rPr lang="en-US" sz="2800" dirty="0" smtClean="0">
                    <a:solidFill>
                      <a:schemeClr val="bg1">
                        <a:lumMod val="75000"/>
                      </a:schemeClr>
                    </a:solidFill>
                  </a:rPr>
                  <a:t> maps </a:t>
                </a:r>
              </a:p>
              <a:p>
                <a:pPr marL="285750" indent="-285750">
                  <a:buFont typeface="Arial" charset="0"/>
                  <a:buChar char="•"/>
                </a:pPr>
                <a:endParaRPr lang="en-US" sz="2800" dirty="0" smtClean="0"/>
              </a:p>
              <a:p>
                <a:pPr marL="285750" indent="-285750">
                  <a:buFont typeface="Arial" charset="0"/>
                  <a:buChar char="•"/>
                </a:pPr>
                <a:r>
                  <a:rPr lang="en-US" sz="2800" dirty="0" smtClean="0"/>
                  <a:t>Virtual-gray box obfuscation for evasive functions 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/>
                          <a:ea typeface="Cambria Math"/>
                        </a:rPr>
                        <m:t>⇓</m:t>
                      </m:r>
                    </m:oMath>
                  </m:oMathPara>
                </a14:m>
                <a:endParaRPr lang="en-US" sz="2800" dirty="0" smtClean="0"/>
              </a:p>
              <a:p>
                <a:r>
                  <a:rPr lang="en-US" sz="2800" dirty="0" smtClean="0"/>
                  <a:t>   Virtual-gray </a:t>
                </a:r>
                <a:r>
                  <a:rPr lang="en-US" sz="2800" dirty="0"/>
                  <a:t>box obfuscation for </a:t>
                </a:r>
                <a:r>
                  <a:rPr lang="en-US" sz="2800" u="sng" dirty="0" smtClean="0"/>
                  <a:t>all</a:t>
                </a:r>
                <a:r>
                  <a:rPr lang="en-US" sz="2800" dirty="0" smtClean="0"/>
                  <a:t> functions </a:t>
                </a:r>
                <a:endParaRPr lang="en-US" sz="28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2125682"/>
                <a:ext cx="8686800" cy="3970318"/>
              </a:xfrm>
              <a:prstGeom prst="rect">
                <a:avLst/>
              </a:prstGeom>
              <a:blipFill rotWithShape="1">
                <a:blip r:embed="rId3"/>
                <a:stretch>
                  <a:fillRect l="-1193" t="-1536" b="-33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38384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Virtual Grey-Box (VGB)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62000" y="1581090"/>
            <a:ext cx="8229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[</a:t>
            </a:r>
            <a:r>
              <a:rPr lang="en-US" sz="2000" dirty="0" err="1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Bitansky</a:t>
            </a:r>
            <a:r>
              <a:rPr lang="en-US" sz="20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-Canetti 10]</a:t>
            </a:r>
            <a:endParaRPr lang="en-US" sz="200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0" y="2514600"/>
                <a:ext cx="9144000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 smtClean="0"/>
                  <a:t>For every adversary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𝐴</m:t>
                    </m:r>
                  </m:oMath>
                </a14:m>
                <a:r>
                  <a:rPr lang="en-US" sz="2400" dirty="0" smtClean="0"/>
                  <a:t> there exists an </a:t>
                </a:r>
                <a:r>
                  <a:rPr lang="en-US" sz="2400" dirty="0" smtClean="0">
                    <a:solidFill>
                      <a:srgbClr val="C00000"/>
                    </a:solidFill>
                  </a:rPr>
                  <a:t>unbounded</a:t>
                </a:r>
                <a:r>
                  <a:rPr lang="en-US" sz="2400" dirty="0" smtClean="0"/>
                  <a:t> simulator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𝑆</m:t>
                    </m:r>
                  </m:oMath>
                </a14:m>
                <a:r>
                  <a:rPr lang="en-US" sz="2400" dirty="0" smtClean="0"/>
                  <a:t> making </a:t>
                </a:r>
                <a:r>
                  <a:rPr lang="en-US" sz="2400" dirty="0" smtClean="0">
                    <a:solidFill>
                      <a:srgbClr val="C00000"/>
                    </a:solidFill>
                  </a:rPr>
                  <a:t>polynomial number of oracle queries</a:t>
                </a:r>
                <a:r>
                  <a:rPr lang="en-US" sz="2400" u="sng" dirty="0" smtClean="0"/>
                  <a:t> </a:t>
                </a:r>
                <a:r>
                  <a:rPr lang="en-US" sz="2400" dirty="0" smtClean="0"/>
                  <a:t/>
                </a:r>
                <a:br>
                  <a:rPr lang="en-US" sz="2400" dirty="0" smtClean="0"/>
                </a:br>
                <a:r>
                  <a:rPr lang="en-US" sz="2400" dirty="0"/>
                  <a:t>such that for every predicate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𝑃</m:t>
                    </m:r>
                  </m:oMath>
                </a14:m>
                <a:r>
                  <a:rPr lang="en-US" sz="2400" dirty="0"/>
                  <a:t> and for a </a:t>
                </a:r>
                <a:r>
                  <a:rPr lang="en-US" sz="2400" u="sng" dirty="0"/>
                  <a:t>random</a:t>
                </a:r>
                <a:r>
                  <a:rPr lang="en-US" sz="2400" dirty="0"/>
                  <a:t> key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𝑘</m:t>
                    </m:r>
                  </m:oMath>
                </a14:m>
                <a:r>
                  <a:rPr lang="en-US" sz="2400" dirty="0"/>
                  <a:t>:</a:t>
                </a: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514600"/>
                <a:ext cx="9144000" cy="1200329"/>
              </a:xfrm>
              <a:prstGeom prst="rect">
                <a:avLst/>
              </a:prstGeom>
              <a:blipFill rotWithShape="1">
                <a:blip r:embed="rId3"/>
                <a:stretch>
                  <a:fillRect t="-3571" b="-1122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2819400" y="4576465"/>
                <a:ext cx="1066800" cy="990600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𝐴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9400" y="4576465"/>
                <a:ext cx="1066800" cy="99060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5638800" y="4576465"/>
                <a:ext cx="1066800" cy="990600"/>
              </a:xfrm>
              <a:prstGeom prst="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𝑆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8800" y="4576465"/>
                <a:ext cx="1066800" cy="99060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3962400" y="4840932"/>
                <a:ext cx="16764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𝑃</m:t>
                      </m:r>
                      <m:r>
                        <a:rPr lang="en-US" sz="2400" b="0" i="1" smtClean="0">
                          <a:latin typeface="Cambria Math"/>
                        </a:rPr>
                        <m:t>(</m:t>
                      </m:r>
                      <m:r>
                        <a:rPr lang="en-US" sz="2400" b="0" i="1" smtClean="0">
                          <a:latin typeface="Cambria Math"/>
                        </a:rPr>
                        <m:t>𝑘</m:t>
                      </m:r>
                      <m:r>
                        <a:rPr lang="en-US" sz="24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2400" y="4840932"/>
                <a:ext cx="1676400" cy="461665"/>
              </a:xfrm>
              <a:prstGeom prst="rect">
                <a:avLst/>
              </a:prstGeom>
              <a:blipFill rotWithShape="1">
                <a:blip r:embed="rId6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Straight Arrow Connector 14"/>
          <p:cNvCxnSpPr>
            <a:stCxn id="13" idx="3"/>
          </p:cNvCxnSpPr>
          <p:nvPr/>
        </p:nvCxnSpPr>
        <p:spPr>
          <a:xfrm flipH="1">
            <a:off x="5181600" y="5071765"/>
            <a:ext cx="4572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9" idx="3"/>
          </p:cNvCxnSpPr>
          <p:nvPr/>
        </p:nvCxnSpPr>
        <p:spPr>
          <a:xfrm>
            <a:off x="3886200" y="5071765"/>
            <a:ext cx="4572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2362200" y="5071764"/>
            <a:ext cx="4572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flipV="1">
            <a:off x="6705600" y="4271665"/>
            <a:ext cx="381000" cy="304800"/>
          </a:xfrm>
          <a:prstGeom prst="straightConnector1">
            <a:avLst/>
          </a:prstGeom>
          <a:ln w="28575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1371600" y="4840932"/>
                <a:ext cx="9906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𝒪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(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𝑓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𝑘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1600" y="4840932"/>
                <a:ext cx="990600" cy="461665"/>
              </a:xfrm>
              <a:prstGeom prst="rect">
                <a:avLst/>
              </a:prstGeom>
              <a:blipFill rotWithShape="1">
                <a:blip r:embed="rId7"/>
                <a:stretch>
                  <a:fillRect l="-2454" b="-17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7010400" y="3962400"/>
                <a:ext cx="6858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𝑓</m:t>
                          </m:r>
                        </m:e>
                        <m:sub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𝑘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10400" y="3962400"/>
                <a:ext cx="685800" cy="461665"/>
              </a:xfrm>
              <a:prstGeom prst="rect">
                <a:avLst/>
              </a:prstGeom>
              <a:blipFill rotWithShape="1">
                <a:blip r:embed="rId8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/>
          <p:cNvSpPr txBox="1"/>
          <p:nvPr/>
        </p:nvSpPr>
        <p:spPr>
          <a:xfrm>
            <a:off x="5181600" y="5948379"/>
            <a:ext cx="22479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rgbClr val="C00000"/>
                </a:solidFill>
              </a:rPr>
              <a:t>Computationally unbounded</a:t>
            </a:r>
            <a:endParaRPr lang="en-US" sz="2000" dirty="0">
              <a:solidFill>
                <a:srgbClr val="C00000"/>
              </a:solidFill>
            </a:endParaRPr>
          </a:p>
        </p:txBody>
      </p:sp>
      <p:cxnSp>
        <p:nvCxnSpPr>
          <p:cNvPr id="5" name="Straight Arrow Connector 4"/>
          <p:cNvCxnSpPr>
            <a:stCxn id="17" idx="0"/>
            <a:endCxn id="10" idx="2"/>
          </p:cNvCxnSpPr>
          <p:nvPr/>
        </p:nvCxnSpPr>
        <p:spPr>
          <a:xfrm flipH="1" flipV="1">
            <a:off x="6172200" y="5567065"/>
            <a:ext cx="133350" cy="381314"/>
          </a:xfrm>
          <a:prstGeom prst="straightConnector1">
            <a:avLst/>
          </a:prstGeom>
          <a:ln w="190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7010400" y="4858004"/>
            <a:ext cx="16981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rgbClr val="C00000"/>
                </a:solidFill>
              </a:rPr>
              <a:t>Polynomial # of queries</a:t>
            </a:r>
            <a:endParaRPr lang="en-US" sz="2000" dirty="0">
              <a:solidFill>
                <a:srgbClr val="C00000"/>
              </a:solidFill>
            </a:endParaRPr>
          </a:p>
        </p:txBody>
      </p:sp>
      <p:cxnSp>
        <p:nvCxnSpPr>
          <p:cNvPr id="26" name="Straight Arrow Connector 25"/>
          <p:cNvCxnSpPr/>
          <p:nvPr/>
        </p:nvCxnSpPr>
        <p:spPr>
          <a:xfrm flipH="1" flipV="1">
            <a:off x="7334250" y="4419600"/>
            <a:ext cx="133350" cy="381314"/>
          </a:xfrm>
          <a:prstGeom prst="straightConnector1">
            <a:avLst/>
          </a:prstGeom>
          <a:ln w="190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3788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Why VGB?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1556591" y="2057400"/>
                <a:ext cx="5982728" cy="452431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en-US" sz="3200" dirty="0" smtClean="0"/>
                  <a:t>Virtual black-box obfuscation</a:t>
                </a:r>
              </a:p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latin typeface="Cambria Math"/>
                          <a:ea typeface="Cambria Math"/>
                        </a:rPr>
                        <m:t>⇓</m:t>
                      </m:r>
                    </m:oMath>
                  </m:oMathPara>
                </a14:m>
                <a:endParaRPr lang="en-US" sz="3200" dirty="0" smtClean="0">
                  <a:ea typeface="Cambria Math"/>
                </a:endParaRPr>
              </a:p>
              <a:p>
                <a:pPr algn="ctr">
                  <a:lnSpc>
                    <a:spcPct val="150000"/>
                  </a:lnSpc>
                </a:pPr>
                <a:r>
                  <a:rPr lang="en-US" sz="3200" dirty="0">
                    <a:solidFill>
                      <a:srgbClr val="C00000"/>
                    </a:solidFill>
                  </a:rPr>
                  <a:t>Virtual </a:t>
                </a:r>
                <a:r>
                  <a:rPr lang="en-US" sz="3200" dirty="0" smtClean="0">
                    <a:solidFill>
                      <a:srgbClr val="C00000"/>
                    </a:solidFill>
                  </a:rPr>
                  <a:t>grey-box </a:t>
                </a:r>
                <a:r>
                  <a:rPr lang="en-US" sz="3200" dirty="0">
                    <a:solidFill>
                      <a:srgbClr val="C00000"/>
                    </a:solidFill>
                  </a:rPr>
                  <a:t>obfuscation</a:t>
                </a:r>
              </a:p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/>
                          <a:ea typeface="Cambria Math"/>
                        </a:rPr>
                        <m:t>⇓</m:t>
                      </m:r>
                    </m:oMath>
                  </m:oMathPara>
                </a14:m>
                <a:endParaRPr lang="en-US" sz="3200" dirty="0" smtClean="0"/>
              </a:p>
              <a:p>
                <a:pPr algn="ctr">
                  <a:lnSpc>
                    <a:spcPct val="150000"/>
                  </a:lnSpc>
                </a:pPr>
                <a:r>
                  <a:rPr lang="en-US" sz="3200" dirty="0" smtClean="0"/>
                  <a:t>Indistinguishability obfuscation</a:t>
                </a:r>
              </a:p>
              <a:p>
                <a:pPr algn="ctr">
                  <a:lnSpc>
                    <a:spcPct val="150000"/>
                  </a:lnSpc>
                </a:pPr>
                <a:endParaRPr lang="en-US" sz="3200" dirty="0"/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6591" y="2057400"/>
                <a:ext cx="5982728" cy="4524315"/>
              </a:xfrm>
              <a:prstGeom prst="rect">
                <a:avLst/>
              </a:prstGeom>
              <a:blipFill rotWithShape="1">
                <a:blip r:embed="rId3"/>
                <a:stretch>
                  <a:fillRect l="-2240" r="-21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66250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Applications of VGB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0" y="2240101"/>
                <a:ext cx="9144000" cy="273921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400" dirty="0" smtClean="0"/>
                  <a:t>Composable VGB obfuscation for point functions</a:t>
                </a:r>
                <a:br>
                  <a:rPr lang="en-US" sz="2400" dirty="0" smtClean="0"/>
                </a:br>
                <a:r>
                  <a:rPr lang="en-US" sz="2400" dirty="0" smtClean="0"/>
                  <a:t>from a strong variant of DDH.</a:t>
                </a:r>
              </a:p>
              <a:p>
                <a:pPr algn="ctr"/>
                <a:endParaRPr lang="en-US" sz="24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/>
                          <a:ea typeface="Cambria Math"/>
                        </a:rPr>
                        <m:t>⇓</m:t>
                      </m:r>
                    </m:oMath>
                  </m:oMathPara>
                </a14:m>
                <a:endParaRPr lang="en-US" sz="2800" dirty="0" smtClean="0"/>
              </a:p>
              <a:p>
                <a:pPr algn="ctr"/>
                <a:endParaRPr lang="en-US" sz="2400" dirty="0" smtClean="0"/>
              </a:p>
              <a:p>
                <a:pPr algn="ctr"/>
                <a:r>
                  <a:rPr lang="en-US" sz="2400" dirty="0" smtClean="0"/>
                  <a:t>Digital lockers [CD08], strong KDM encryption [CKVW10], CCA encryption [MH14], computational fuzzy extractors [CFPR14].</a:t>
                </a: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240101"/>
                <a:ext cx="9144000" cy="2739211"/>
              </a:xfrm>
              <a:prstGeom prst="rect">
                <a:avLst/>
              </a:prstGeom>
              <a:blipFill rotWithShape="1">
                <a:blip r:embed="rId3"/>
                <a:stretch>
                  <a:fillRect t="-1778" r="-600" b="-4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685800" y="1581090"/>
            <a:ext cx="8229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[</a:t>
            </a:r>
            <a:r>
              <a:rPr lang="en-US" sz="2000" dirty="0" err="1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Bitansky</a:t>
            </a:r>
            <a:r>
              <a:rPr lang="en-US" sz="20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-Canetti 10]</a:t>
            </a:r>
            <a:endParaRPr lang="en-US" sz="200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549712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Virtual Grey-Box</a:t>
            </a:r>
          </a:p>
        </p:txBody>
      </p:sp>
      <p:sp>
        <p:nvSpPr>
          <p:cNvPr id="4" name="Rectangle 3"/>
          <p:cNvSpPr/>
          <p:nvPr/>
        </p:nvSpPr>
        <p:spPr>
          <a:xfrm>
            <a:off x="685800" y="2240101"/>
            <a:ext cx="8447314" cy="11456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 smtClean="0"/>
              <a:t>Virtual grey-box is not always meaningful.</a:t>
            </a:r>
          </a:p>
          <a:p>
            <a:pPr>
              <a:lnSpc>
                <a:spcPct val="150000"/>
              </a:lnSpc>
            </a:pPr>
            <a:r>
              <a:rPr lang="en-US" sz="2400" dirty="0" smtClean="0"/>
              <a:t>Example: pseudorandom  functions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4114800"/>
            <a:ext cx="9133114" cy="1847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For what functions is </a:t>
            </a:r>
            <a:endParaRPr lang="en-US" sz="4000" dirty="0" smtClean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 algn="ctr">
              <a:lnSpc>
                <a:spcPct val="150000"/>
              </a:lnSpc>
            </a:pPr>
            <a:r>
              <a:rPr lang="en-US" sz="40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virtual </a:t>
            </a:r>
            <a:r>
              <a:rPr lang="en-US" sz="40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grey-box meaningful?</a:t>
            </a:r>
          </a:p>
        </p:txBody>
      </p:sp>
    </p:spTree>
    <p:extLst>
      <p:ext uri="{BB962C8B-B14F-4D97-AF65-F5344CB8AC3E}">
        <p14:creationId xmlns:p14="http://schemas.microsoft.com/office/powerpoint/2010/main" val="2265841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4800" dirty="0" smtClean="0"/>
              <a:t>VGB for Evasive Functions </a:t>
            </a:r>
            <a:endParaRPr lang="en-US" sz="4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2819400" y="4576465"/>
                <a:ext cx="1066800" cy="990600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𝐴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9400" y="4576465"/>
                <a:ext cx="1066800" cy="99060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5638800" y="4576465"/>
                <a:ext cx="1066800" cy="990600"/>
              </a:xfrm>
              <a:prstGeom prst="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𝑆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8800" y="4576465"/>
                <a:ext cx="1066800" cy="99060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962400" y="4840932"/>
                <a:ext cx="16764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𝑃</m:t>
                      </m:r>
                      <m:r>
                        <a:rPr lang="en-US" sz="2400" b="0" i="1" smtClean="0">
                          <a:latin typeface="Cambria Math"/>
                        </a:rPr>
                        <m:t>(</m:t>
                      </m:r>
                      <m:r>
                        <a:rPr lang="en-US" sz="2400" b="0" i="1" smtClean="0">
                          <a:latin typeface="Cambria Math"/>
                        </a:rPr>
                        <m:t>𝑘</m:t>
                      </m:r>
                      <m:r>
                        <a:rPr lang="en-US" sz="24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2400" y="4840932"/>
                <a:ext cx="1676400" cy="461665"/>
              </a:xfrm>
              <a:prstGeom prst="rect">
                <a:avLst/>
              </a:prstGeom>
              <a:blipFill rotWithShape="1">
                <a:blip r:embed="rId5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Arrow Connector 6"/>
          <p:cNvCxnSpPr>
            <a:stCxn id="6" idx="3"/>
          </p:cNvCxnSpPr>
          <p:nvPr/>
        </p:nvCxnSpPr>
        <p:spPr>
          <a:xfrm flipH="1">
            <a:off x="5181600" y="5071765"/>
            <a:ext cx="4572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>
            <a:stCxn id="4" idx="3"/>
          </p:cNvCxnSpPr>
          <p:nvPr/>
        </p:nvCxnSpPr>
        <p:spPr>
          <a:xfrm>
            <a:off x="3886200" y="5071765"/>
            <a:ext cx="4572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2362200" y="5071764"/>
            <a:ext cx="4572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V="1">
            <a:off x="6705600" y="4271665"/>
            <a:ext cx="381000" cy="304800"/>
          </a:xfrm>
          <a:prstGeom prst="straightConnector1">
            <a:avLst/>
          </a:prstGeom>
          <a:ln w="28575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371600" y="4840932"/>
                <a:ext cx="9906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𝒪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(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𝑓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𝑘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1600" y="4840932"/>
                <a:ext cx="990600" cy="461665"/>
              </a:xfrm>
              <a:prstGeom prst="rect">
                <a:avLst/>
              </a:prstGeom>
              <a:blipFill rotWithShape="1">
                <a:blip r:embed="rId6"/>
                <a:stretch>
                  <a:fillRect l="-2454" b="-17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7010400" y="3962400"/>
                <a:ext cx="6858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𝑓</m:t>
                          </m:r>
                        </m:e>
                        <m:sub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𝑘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10400" y="3962400"/>
                <a:ext cx="685800" cy="461665"/>
              </a:xfrm>
              <a:prstGeom prst="rect">
                <a:avLst/>
              </a:prstGeom>
              <a:blipFill rotWithShape="1">
                <a:blip r:embed="rId7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/>
          <p:cNvSpPr txBox="1"/>
          <p:nvPr/>
        </p:nvSpPr>
        <p:spPr>
          <a:xfrm>
            <a:off x="5181600" y="5948379"/>
            <a:ext cx="22479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rgbClr val="C00000"/>
                </a:solidFill>
              </a:rPr>
              <a:t>Computationally unbounded</a:t>
            </a:r>
            <a:endParaRPr lang="en-US" sz="2000" dirty="0">
              <a:solidFill>
                <a:srgbClr val="C00000"/>
              </a:solidFill>
            </a:endParaRPr>
          </a:p>
        </p:txBody>
      </p:sp>
      <p:cxnSp>
        <p:nvCxnSpPr>
          <p:cNvPr id="14" name="Straight Arrow Connector 13"/>
          <p:cNvCxnSpPr>
            <a:stCxn id="13" idx="0"/>
            <a:endCxn id="5" idx="2"/>
          </p:cNvCxnSpPr>
          <p:nvPr/>
        </p:nvCxnSpPr>
        <p:spPr>
          <a:xfrm flipH="1" flipV="1">
            <a:off x="6172200" y="5567065"/>
            <a:ext cx="133350" cy="381314"/>
          </a:xfrm>
          <a:prstGeom prst="straightConnector1">
            <a:avLst/>
          </a:prstGeom>
          <a:ln w="190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7010400" y="4858004"/>
            <a:ext cx="16981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rgbClr val="C00000"/>
                </a:solidFill>
              </a:rPr>
              <a:t>Polynomial # of queries</a:t>
            </a:r>
            <a:endParaRPr lang="en-US" sz="2000" dirty="0">
              <a:solidFill>
                <a:srgbClr val="C00000"/>
              </a:solidFill>
            </a:endParaRPr>
          </a:p>
        </p:txBody>
      </p:sp>
      <p:cxnSp>
        <p:nvCxnSpPr>
          <p:cNvPr id="16" name="Straight Arrow Connector 15"/>
          <p:cNvCxnSpPr/>
          <p:nvPr/>
        </p:nvCxnSpPr>
        <p:spPr>
          <a:xfrm flipH="1" flipV="1">
            <a:off x="7334250" y="4419600"/>
            <a:ext cx="133350" cy="381314"/>
          </a:xfrm>
          <a:prstGeom prst="straightConnector1">
            <a:avLst/>
          </a:prstGeom>
          <a:ln w="190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0" y="2057400"/>
                <a:ext cx="9144000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800" dirty="0" smtClean="0"/>
                  <a:t>For evasive functions ,</a:t>
                </a:r>
              </a:p>
              <a:p>
                <a:pPr algn="ctr"/>
                <a:r>
                  <a:rPr lang="en-US" sz="2800" u="sng" dirty="0" smtClean="0"/>
                  <a:t>Average-case VBB  </a:t>
                </a:r>
                <a14:m>
                  <m:oMath xmlns:m="http://schemas.openxmlformats.org/officeDocument/2006/math">
                    <m:r>
                      <a:rPr lang="en-US" sz="2800" i="1" u="sng" smtClean="0">
                        <a:latin typeface="Cambria Math"/>
                        <a:ea typeface="Cambria Math"/>
                      </a:rPr>
                      <m:t>⇔</m:t>
                    </m:r>
                  </m:oMath>
                </a14:m>
                <a:r>
                  <a:rPr lang="en-US" sz="2800" u="sng" dirty="0" smtClean="0"/>
                  <a:t>  average-case VGB</a:t>
                </a:r>
                <a:endParaRPr lang="en-US" sz="2800" u="sng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057400"/>
                <a:ext cx="9144000" cy="954107"/>
              </a:xfrm>
              <a:prstGeom prst="rect">
                <a:avLst/>
              </a:prstGeom>
              <a:blipFill rotWithShape="1">
                <a:blip r:embed="rId8"/>
                <a:stretch>
                  <a:fillRect t="-6410" b="-1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Straight Connector 18"/>
          <p:cNvCxnSpPr/>
          <p:nvPr/>
        </p:nvCxnSpPr>
        <p:spPr>
          <a:xfrm>
            <a:off x="6981825" y="3931112"/>
            <a:ext cx="638175" cy="56468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H="1">
            <a:off x="6981825" y="3931112"/>
            <a:ext cx="638175" cy="56468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7422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/>
      <p:bldP spid="11" grpId="0"/>
      <p:bldP spid="12" grpId="0"/>
      <p:bldP spid="13" grpId="0"/>
      <p:bldP spid="1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4800" dirty="0" smtClean="0"/>
              <a:t>Theorem</a:t>
            </a:r>
            <a:endParaRPr lang="en-US" sz="4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0" y="2240101"/>
                <a:ext cx="9133114" cy="38164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800" dirty="0" smtClean="0"/>
                  <a:t>Average-case VGB for evasive functions</a:t>
                </a:r>
              </a:p>
              <a:p>
                <a:pPr algn="ctr"/>
                <a:endParaRPr lang="en-US" sz="2400" dirty="0"/>
              </a:p>
              <a:p>
                <a:pPr algn="ctr"/>
                <a:endParaRPr lang="en-US" sz="2400" dirty="0" smtClean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/>
                          <a:ea typeface="Cambria Math"/>
                        </a:rPr>
                        <m:t>⇓</m:t>
                      </m:r>
                    </m:oMath>
                  </m:oMathPara>
                </a14:m>
                <a:endParaRPr lang="en-US" sz="2400" dirty="0"/>
              </a:p>
              <a:p>
                <a:pPr algn="ctr"/>
                <a:endParaRPr lang="en-US" sz="1400" dirty="0" smtClean="0"/>
              </a:p>
              <a:p>
                <a:pPr algn="ctr"/>
                <a:r>
                  <a:rPr lang="en-US" sz="2400" dirty="0" smtClean="0"/>
                  <a:t> </a:t>
                </a:r>
                <a:r>
                  <a:rPr lang="en-US" sz="2800" dirty="0"/>
                  <a:t>Average-case </a:t>
                </a:r>
                <a:r>
                  <a:rPr lang="en-US" sz="2800" dirty="0" smtClean="0"/>
                  <a:t>VGB* </a:t>
                </a:r>
                <a:r>
                  <a:rPr lang="en-US" sz="2800" dirty="0"/>
                  <a:t>for </a:t>
                </a:r>
                <a:r>
                  <a:rPr lang="en-US" sz="2800" u="sng" dirty="0" smtClean="0"/>
                  <a:t>all</a:t>
                </a:r>
                <a:r>
                  <a:rPr lang="en-US" sz="2800" dirty="0" smtClean="0"/>
                  <a:t> functions</a:t>
                </a:r>
              </a:p>
              <a:p>
                <a:pPr algn="ctr"/>
                <a:endParaRPr lang="en-US" sz="2400" dirty="0" smtClean="0"/>
              </a:p>
              <a:p>
                <a:r>
                  <a:rPr lang="en-US" sz="2400" dirty="0" smtClean="0"/>
                  <a:t>        </a:t>
                </a:r>
                <a:r>
                  <a:rPr lang="en-US" sz="2800" dirty="0" smtClean="0"/>
                  <a:t>*</a:t>
                </a:r>
                <a:r>
                  <a:rPr lang="en-US" sz="2400" dirty="0" smtClean="0"/>
                  <a:t>	1. </a:t>
                </a:r>
                <a:r>
                  <a:rPr lang="en-US" sz="2400" dirty="0"/>
                  <a:t>Simulator make </a:t>
                </a:r>
                <a:r>
                  <a:rPr lang="en-US" sz="2400" dirty="0" smtClean="0"/>
                  <a:t>(slightly) super-polynomial #queries    	2. Obfuscator is inefficient</a:t>
                </a:r>
                <a:br>
                  <a:rPr lang="en-US" sz="2400" dirty="0" smtClean="0"/>
                </a:br>
                <a:endParaRPr lang="en-US" sz="2400" dirty="0"/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240101"/>
                <a:ext cx="9133114" cy="3816429"/>
              </a:xfrm>
              <a:prstGeom prst="rect">
                <a:avLst/>
              </a:prstGeom>
              <a:blipFill rotWithShape="1">
                <a:blip r:embed="rId3"/>
                <a:stretch>
                  <a:fillRect t="-15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/>
          <p:cNvSpPr/>
          <p:nvPr/>
        </p:nvSpPr>
        <p:spPr>
          <a:xfrm>
            <a:off x="0" y="2829580"/>
            <a:ext cx="913311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smtClean="0">
                <a:solidFill>
                  <a:srgbClr val="C00000"/>
                </a:solidFill>
              </a:rPr>
              <a:t>+ indistinguishability obfuscation for all functions </a:t>
            </a:r>
            <a:endParaRPr lang="en-US" sz="2400" dirty="0">
              <a:solidFill>
                <a:srgbClr val="C00000"/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914400" y="5460111"/>
            <a:ext cx="3652157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8512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Virtual Black-Box (VBB)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62000" y="1581090"/>
            <a:ext cx="8229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[</a:t>
            </a:r>
            <a:r>
              <a:rPr lang="en-US" sz="20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Barak-</a:t>
            </a:r>
            <a:r>
              <a:rPr lang="en-US" sz="2000" dirty="0" err="1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Goldreich</a:t>
            </a:r>
            <a:r>
              <a:rPr lang="en-US" sz="20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-</a:t>
            </a:r>
            <a:r>
              <a:rPr lang="en-US" sz="2000" dirty="0" err="1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Impagliazzo</a:t>
            </a:r>
            <a:r>
              <a:rPr lang="en-US" sz="20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-</a:t>
            </a:r>
            <a:r>
              <a:rPr lang="en-US" sz="2000" dirty="0" err="1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Rudich</a:t>
            </a:r>
            <a:r>
              <a:rPr lang="en-US" sz="20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-</a:t>
            </a:r>
            <a:r>
              <a:rPr lang="en-US" sz="2000" dirty="0" err="1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Sahai</a:t>
            </a:r>
            <a:r>
              <a:rPr lang="en-US" sz="20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-</a:t>
            </a:r>
            <a:r>
              <a:rPr lang="en-US" sz="2000" dirty="0" err="1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Vadhan</a:t>
            </a:r>
            <a:r>
              <a:rPr lang="en-US" sz="20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-Yang 01]</a:t>
            </a:r>
            <a:endParaRPr lang="en-US" sz="200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0" y="2590800"/>
                <a:ext cx="91440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 smtClean="0"/>
                  <a:t>Algorithm </a:t>
                </a:r>
                <a14:m>
                  <m:oMath xmlns:m="http://schemas.openxmlformats.org/officeDocument/2006/math">
                    <m:r>
                      <a:rPr lang="en-US" sz="2400" i="1" smtClean="0">
                        <a:latin typeface="Cambria Math"/>
                        <a:ea typeface="Cambria Math"/>
                      </a:rPr>
                      <m:t>𝒪</m:t>
                    </m:r>
                  </m:oMath>
                </a14:m>
                <a:r>
                  <a:rPr lang="en-US" sz="2400" dirty="0" smtClean="0"/>
                  <a:t> is an obfuscator for a family of functions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sz="2400" b="0" i="1" smtClean="0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/>
                              </a:rPr>
                              <m:t>𝑓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/>
                              </a:rPr>
                              <m:t>𝑘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2400" dirty="0" smtClean="0"/>
                  <a:t> if:</a:t>
                </a:r>
                <a:endParaRPr lang="en-US" sz="24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590800"/>
                <a:ext cx="9144000" cy="461665"/>
              </a:xfrm>
              <a:prstGeom prst="rect">
                <a:avLst/>
              </a:prstGeom>
              <a:blipFill rotWithShape="1">
                <a:blip r:embed="rId3"/>
                <a:stretch>
                  <a:fillRect t="-9211" b="-30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0" y="3429000"/>
                <a:ext cx="914400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 smtClean="0"/>
                  <a:t>For every adversary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𝐴</m:t>
                    </m:r>
                  </m:oMath>
                </a14:m>
                <a:r>
                  <a:rPr lang="en-US" sz="2400" dirty="0" smtClean="0"/>
                  <a:t> there exists a simulator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𝑆</m:t>
                    </m:r>
                  </m:oMath>
                </a14:m>
                <a:r>
                  <a:rPr lang="en-US" sz="2400" dirty="0" smtClean="0"/>
                  <a:t> </a:t>
                </a:r>
                <a:br>
                  <a:rPr lang="en-US" sz="2400" dirty="0" smtClean="0"/>
                </a:br>
                <a:r>
                  <a:rPr lang="en-US" sz="2400" dirty="0" smtClean="0"/>
                  <a:t>such that for every key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𝑘</m:t>
                    </m:r>
                  </m:oMath>
                </a14:m>
                <a:r>
                  <a:rPr lang="en-US" sz="2400" dirty="0" smtClean="0"/>
                  <a:t> and predicate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𝑃</m:t>
                    </m:r>
                  </m:oMath>
                </a14:m>
                <a:r>
                  <a:rPr lang="en-US" sz="2400" dirty="0" smtClean="0"/>
                  <a:t>:</a:t>
                </a:r>
                <a:endParaRPr lang="en-US" sz="24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429000"/>
                <a:ext cx="9144000" cy="830997"/>
              </a:xfrm>
              <a:prstGeom prst="rect">
                <a:avLst/>
              </a:prstGeom>
              <a:blipFill rotWithShape="1">
                <a:blip r:embed="rId4"/>
                <a:stretch>
                  <a:fillRect t="-5147" b="-161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2819400" y="5257800"/>
                <a:ext cx="1066800" cy="990600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𝐴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9400" y="5257800"/>
                <a:ext cx="1066800" cy="99060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5638800" y="5257800"/>
                <a:ext cx="1066800" cy="990600"/>
              </a:xfrm>
              <a:prstGeom prst="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𝑆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8800" y="5257800"/>
                <a:ext cx="1066800" cy="99060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3962400" y="5522267"/>
                <a:ext cx="16764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𝑃</m:t>
                      </m:r>
                      <m:r>
                        <a:rPr lang="en-US" sz="2400" b="0" i="1" smtClean="0">
                          <a:latin typeface="Cambria Math"/>
                        </a:rPr>
                        <m:t>(</m:t>
                      </m:r>
                      <m:r>
                        <a:rPr lang="en-US" sz="2400" b="0" i="1" smtClean="0">
                          <a:latin typeface="Cambria Math"/>
                        </a:rPr>
                        <m:t>𝑘</m:t>
                      </m:r>
                      <m:r>
                        <a:rPr lang="en-US" sz="24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2400" y="5522267"/>
                <a:ext cx="1676400" cy="461665"/>
              </a:xfrm>
              <a:prstGeom prst="rect">
                <a:avLst/>
              </a:prstGeom>
              <a:blipFill rotWithShape="1">
                <a:blip r:embed="rId7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Straight Arrow Connector 14"/>
          <p:cNvCxnSpPr>
            <a:stCxn id="13" idx="3"/>
          </p:cNvCxnSpPr>
          <p:nvPr/>
        </p:nvCxnSpPr>
        <p:spPr>
          <a:xfrm flipH="1">
            <a:off x="5181600" y="5753100"/>
            <a:ext cx="4572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9" idx="3"/>
          </p:cNvCxnSpPr>
          <p:nvPr/>
        </p:nvCxnSpPr>
        <p:spPr>
          <a:xfrm>
            <a:off x="3886200" y="5753100"/>
            <a:ext cx="4572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2362200" y="5753099"/>
            <a:ext cx="4572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flipV="1">
            <a:off x="6705600" y="4953000"/>
            <a:ext cx="381000" cy="304800"/>
          </a:xfrm>
          <a:prstGeom prst="straightConnector1">
            <a:avLst/>
          </a:prstGeom>
          <a:ln w="28575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1371600" y="5522267"/>
                <a:ext cx="9906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𝒪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(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𝑓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𝑘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1600" y="5522267"/>
                <a:ext cx="990600" cy="461665"/>
              </a:xfrm>
              <a:prstGeom prst="rect">
                <a:avLst/>
              </a:prstGeom>
              <a:blipFill rotWithShape="1">
                <a:blip r:embed="rId8"/>
                <a:stretch>
                  <a:fillRect l="-2454" b="-17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7010400" y="4643735"/>
                <a:ext cx="6858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𝑓</m:t>
                          </m:r>
                        </m:e>
                        <m:sub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𝑘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10400" y="4643735"/>
                <a:ext cx="685800" cy="461665"/>
              </a:xfrm>
              <a:prstGeom prst="rect">
                <a:avLst/>
              </a:prstGeom>
              <a:blipFill rotWithShape="1">
                <a:blip r:embed="rId9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97328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 animBg="1"/>
      <p:bldP spid="10" grpId="0" animBg="1"/>
      <p:bldP spid="13" grpId="0"/>
      <p:bldP spid="31" grpId="0"/>
      <p:bldP spid="3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Proof Idea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0" y="2057400"/>
                <a:ext cx="9133114" cy="126188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800" dirty="0" smtClean="0"/>
                  <a:t>Any function family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sz="2800" b="0" i="1" smtClean="0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8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latin typeface="Cambria Math"/>
                              </a:rPr>
                              <m:t>𝑓</m:t>
                            </m:r>
                          </m:e>
                          <m:sub>
                            <m:r>
                              <a:rPr lang="en-US" sz="2800" b="0" i="1" smtClean="0">
                                <a:latin typeface="Cambria Math"/>
                              </a:rPr>
                              <m:t>𝑘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2400" dirty="0" smtClean="0"/>
                  <a:t> </a:t>
                </a:r>
                <a:r>
                  <a:rPr lang="en-US" sz="2800" dirty="0"/>
                  <a:t>can be </a:t>
                </a:r>
                <a:r>
                  <a:rPr lang="en-US" sz="2800" dirty="0" smtClean="0"/>
                  <a:t>decomposed to:</a:t>
                </a:r>
              </a:p>
              <a:p>
                <a:pPr algn="ctr"/>
                <a:endParaRPr lang="en-US" sz="16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/>
                            </a:rPr>
                            <m:t>𝑓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/>
                            </a:rPr>
                            <m:t>𝑘</m:t>
                          </m:r>
                        </m:sub>
                      </m:sSub>
                      <m:r>
                        <a:rPr lang="en-US" sz="3200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32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/>
                            </a:rPr>
                            <m:t>𝑔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/>
                            </a:rPr>
                            <m:t>𝑘</m:t>
                          </m:r>
                        </m:sub>
                      </m:sSub>
                      <m:r>
                        <a:rPr lang="en-US" sz="3200" b="0" i="1" smtClean="0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32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/>
                            </a:rPr>
                            <m:t>h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/>
                            </a:rPr>
                            <m:t>𝑘</m:t>
                          </m:r>
                        </m:sub>
                      </m:sSub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057400"/>
                <a:ext cx="9133114" cy="1261884"/>
              </a:xfrm>
              <a:prstGeom prst="rect">
                <a:avLst/>
              </a:prstGeom>
              <a:blipFill rotWithShape="1">
                <a:blip r:embed="rId3"/>
                <a:stretch>
                  <a:fillRect t="-48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Arrow Connector 5"/>
          <p:cNvCxnSpPr/>
          <p:nvPr/>
        </p:nvCxnSpPr>
        <p:spPr>
          <a:xfrm flipH="1">
            <a:off x="3657600" y="3352800"/>
            <a:ext cx="685800" cy="6096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2285999" y="3962400"/>
            <a:ext cx="28194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Can be learned by the VGB simulator</a:t>
            </a:r>
            <a:endParaRPr 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5562600" y="3962400"/>
            <a:ext cx="14097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Evasive</a:t>
            </a:r>
            <a:endParaRPr lang="en-US" sz="2400" dirty="0"/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5486400" y="3352800"/>
            <a:ext cx="762000" cy="6096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0" y="5410200"/>
                <a:ext cx="9133114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  <a:ea typeface="Cambria Math"/>
                        </a:rPr>
                        <m:t>𝒪</m:t>
                      </m:r>
                      <m:d>
                        <m:dPr>
                          <m:ctrlPr>
                            <a:rPr lang="en-US" sz="3200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32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3200" i="1">
                                  <a:latin typeface="Cambria Math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sz="3200" i="1">
                                  <a:latin typeface="Cambria Math"/>
                                </a:rPr>
                                <m:t>𝑘</m:t>
                              </m:r>
                            </m:sub>
                          </m:sSub>
                        </m:e>
                      </m:d>
                      <m:r>
                        <a:rPr lang="en-US" sz="3200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32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/>
                            </a:rPr>
                            <m:t>𝑔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/>
                            </a:rPr>
                            <m:t>𝑘</m:t>
                          </m:r>
                        </m:sub>
                      </m:sSub>
                      <m:r>
                        <a:rPr lang="en-US" sz="3200" b="0" i="1" smtClean="0">
                          <a:latin typeface="Cambria Math"/>
                        </a:rPr>
                        <m:t>+</m:t>
                      </m:r>
                      <m:r>
                        <a:rPr lang="en-US" sz="3200" i="1">
                          <a:latin typeface="Cambria Math"/>
                          <a:ea typeface="Cambria Math"/>
                        </a:rPr>
                        <m:t>𝒪</m:t>
                      </m:r>
                      <m:r>
                        <a:rPr lang="en-US" sz="3200" b="0" i="1" smtClean="0">
                          <a:latin typeface="Cambria Math"/>
                          <a:ea typeface="Cambria Math"/>
                        </a:rPr>
                        <m:t>(</m:t>
                      </m:r>
                      <m:sSub>
                        <m:sSubPr>
                          <m:ctrlPr>
                            <a:rPr lang="en-US" sz="32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/>
                            </a:rPr>
                            <m:t>h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/>
                            </a:rPr>
                            <m:t>𝑘</m:t>
                          </m:r>
                        </m:sub>
                      </m:sSub>
                      <m:r>
                        <a:rPr lang="en-US" sz="32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5410200"/>
                <a:ext cx="9133114" cy="58477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87432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4400" dirty="0" smtClean="0"/>
              <a:t>Decomposition via Learning </a:t>
            </a:r>
            <a:endParaRPr lang="en-US" sz="4800" dirty="0"/>
          </a:p>
        </p:txBody>
      </p:sp>
      <p:sp>
        <p:nvSpPr>
          <p:cNvPr id="4" name="Oval 3"/>
          <p:cNvSpPr/>
          <p:nvPr/>
        </p:nvSpPr>
        <p:spPr>
          <a:xfrm>
            <a:off x="2370364" y="33337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1836964" y="388620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2435678" y="281940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3143250" y="4452257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2770414" y="41338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5570764" y="45529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3284764" y="42481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2560864" y="52387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Oval 46"/>
          <p:cNvSpPr/>
          <p:nvPr/>
        </p:nvSpPr>
        <p:spPr>
          <a:xfrm>
            <a:off x="2941864" y="32575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/>
          <p:cNvSpPr/>
          <p:nvPr/>
        </p:nvSpPr>
        <p:spPr>
          <a:xfrm>
            <a:off x="5323114" y="331470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/>
          <p:cNvSpPr/>
          <p:nvPr/>
        </p:nvSpPr>
        <p:spPr>
          <a:xfrm>
            <a:off x="5456464" y="26860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>
            <a:off x="3551464" y="38671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/>
          <p:cNvSpPr/>
          <p:nvPr/>
        </p:nvSpPr>
        <p:spPr>
          <a:xfrm>
            <a:off x="3589564" y="4509407"/>
            <a:ext cx="114300" cy="1143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/>
          <p:cNvSpPr/>
          <p:nvPr/>
        </p:nvSpPr>
        <p:spPr>
          <a:xfrm>
            <a:off x="3856264" y="41719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4008664" y="43243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/>
          <p:cNvSpPr/>
          <p:nvPr/>
        </p:nvSpPr>
        <p:spPr>
          <a:xfrm>
            <a:off x="2253343" y="4253593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/>
          <p:nvPr/>
        </p:nvSpPr>
        <p:spPr>
          <a:xfrm>
            <a:off x="3475264" y="31813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Oval 55"/>
          <p:cNvSpPr/>
          <p:nvPr/>
        </p:nvSpPr>
        <p:spPr>
          <a:xfrm>
            <a:off x="5513614" y="36385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/>
          <p:cNvSpPr/>
          <p:nvPr/>
        </p:nvSpPr>
        <p:spPr>
          <a:xfrm>
            <a:off x="4800600" y="2645229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Oval 57"/>
          <p:cNvSpPr/>
          <p:nvPr/>
        </p:nvSpPr>
        <p:spPr>
          <a:xfrm>
            <a:off x="3750128" y="3377293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/>
          <p:cNvSpPr/>
          <p:nvPr/>
        </p:nvSpPr>
        <p:spPr>
          <a:xfrm>
            <a:off x="4084864" y="37909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/>
          <p:cNvSpPr/>
          <p:nvPr/>
        </p:nvSpPr>
        <p:spPr>
          <a:xfrm>
            <a:off x="5334000" y="4770664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/>
          <p:cNvSpPr/>
          <p:nvPr/>
        </p:nvSpPr>
        <p:spPr>
          <a:xfrm>
            <a:off x="3780064" y="23431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Oval 61"/>
          <p:cNvSpPr/>
          <p:nvPr/>
        </p:nvSpPr>
        <p:spPr>
          <a:xfrm>
            <a:off x="4084864" y="26479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/>
          <p:cNvSpPr/>
          <p:nvPr/>
        </p:nvSpPr>
        <p:spPr>
          <a:xfrm>
            <a:off x="2310493" y="4713514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Oval 63"/>
          <p:cNvSpPr/>
          <p:nvPr/>
        </p:nvSpPr>
        <p:spPr>
          <a:xfrm>
            <a:off x="3314700" y="52768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Oval 64"/>
          <p:cNvSpPr/>
          <p:nvPr/>
        </p:nvSpPr>
        <p:spPr>
          <a:xfrm>
            <a:off x="4705349" y="31051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Oval 65"/>
          <p:cNvSpPr/>
          <p:nvPr/>
        </p:nvSpPr>
        <p:spPr>
          <a:xfrm>
            <a:off x="4354285" y="4846864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Oval 66"/>
          <p:cNvSpPr/>
          <p:nvPr/>
        </p:nvSpPr>
        <p:spPr>
          <a:xfrm>
            <a:off x="4912178" y="3521529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Oval 67"/>
          <p:cNvSpPr/>
          <p:nvPr/>
        </p:nvSpPr>
        <p:spPr>
          <a:xfrm>
            <a:off x="6528707" y="240030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Oval 68"/>
          <p:cNvSpPr/>
          <p:nvPr/>
        </p:nvSpPr>
        <p:spPr>
          <a:xfrm>
            <a:off x="2827564" y="21907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Oval 69"/>
          <p:cNvSpPr/>
          <p:nvPr/>
        </p:nvSpPr>
        <p:spPr>
          <a:xfrm>
            <a:off x="1730828" y="243840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Oval 70"/>
          <p:cNvSpPr/>
          <p:nvPr/>
        </p:nvSpPr>
        <p:spPr>
          <a:xfrm>
            <a:off x="3132364" y="24955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Oval 71"/>
          <p:cNvSpPr/>
          <p:nvPr/>
        </p:nvSpPr>
        <p:spPr>
          <a:xfrm>
            <a:off x="4729843" y="388620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Oval 72"/>
          <p:cNvSpPr/>
          <p:nvPr/>
        </p:nvSpPr>
        <p:spPr>
          <a:xfrm>
            <a:off x="3437164" y="28003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Oval 73"/>
          <p:cNvSpPr/>
          <p:nvPr/>
        </p:nvSpPr>
        <p:spPr>
          <a:xfrm>
            <a:off x="3937907" y="3050721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Oval 74"/>
          <p:cNvSpPr/>
          <p:nvPr/>
        </p:nvSpPr>
        <p:spPr>
          <a:xfrm>
            <a:off x="5255078" y="4014107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Oval 75"/>
          <p:cNvSpPr/>
          <p:nvPr/>
        </p:nvSpPr>
        <p:spPr>
          <a:xfrm>
            <a:off x="1945821" y="4925786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Oval 76"/>
          <p:cNvSpPr/>
          <p:nvPr/>
        </p:nvSpPr>
        <p:spPr>
          <a:xfrm>
            <a:off x="4218214" y="3249386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Oval 77"/>
          <p:cNvSpPr/>
          <p:nvPr/>
        </p:nvSpPr>
        <p:spPr>
          <a:xfrm>
            <a:off x="4781550" y="4939393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Oval 78"/>
          <p:cNvSpPr/>
          <p:nvPr/>
        </p:nvSpPr>
        <p:spPr>
          <a:xfrm>
            <a:off x="5010150" y="438150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Oval 79"/>
          <p:cNvSpPr/>
          <p:nvPr/>
        </p:nvSpPr>
        <p:spPr>
          <a:xfrm>
            <a:off x="7353300" y="4982936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Oval 80"/>
          <p:cNvSpPr/>
          <p:nvPr/>
        </p:nvSpPr>
        <p:spPr>
          <a:xfrm>
            <a:off x="5067300" y="4678136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Oval 81"/>
          <p:cNvSpPr/>
          <p:nvPr/>
        </p:nvSpPr>
        <p:spPr>
          <a:xfrm>
            <a:off x="4275364" y="4139293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Oval 82"/>
          <p:cNvSpPr/>
          <p:nvPr/>
        </p:nvSpPr>
        <p:spPr>
          <a:xfrm>
            <a:off x="7105650" y="3744686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Oval 83"/>
          <p:cNvSpPr/>
          <p:nvPr/>
        </p:nvSpPr>
        <p:spPr>
          <a:xfrm>
            <a:off x="7239000" y="3116036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Oval 84"/>
          <p:cNvSpPr/>
          <p:nvPr/>
        </p:nvSpPr>
        <p:spPr>
          <a:xfrm>
            <a:off x="5334000" y="4297136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Oval 85"/>
          <p:cNvSpPr/>
          <p:nvPr/>
        </p:nvSpPr>
        <p:spPr>
          <a:xfrm>
            <a:off x="5483679" y="5053693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Oval 86"/>
          <p:cNvSpPr/>
          <p:nvPr/>
        </p:nvSpPr>
        <p:spPr>
          <a:xfrm>
            <a:off x="3252107" y="3788229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Oval 87"/>
          <p:cNvSpPr/>
          <p:nvPr/>
        </p:nvSpPr>
        <p:spPr>
          <a:xfrm>
            <a:off x="5791200" y="4754336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Oval 88"/>
          <p:cNvSpPr/>
          <p:nvPr/>
        </p:nvSpPr>
        <p:spPr>
          <a:xfrm>
            <a:off x="3807278" y="4882243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Oval 89"/>
          <p:cNvSpPr/>
          <p:nvPr/>
        </p:nvSpPr>
        <p:spPr>
          <a:xfrm>
            <a:off x="5257800" y="3611336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Oval 90"/>
          <p:cNvSpPr/>
          <p:nvPr/>
        </p:nvSpPr>
        <p:spPr>
          <a:xfrm>
            <a:off x="7296150" y="4068536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Oval 91"/>
          <p:cNvSpPr/>
          <p:nvPr/>
        </p:nvSpPr>
        <p:spPr>
          <a:xfrm>
            <a:off x="6583136" y="3075215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Oval 92"/>
          <p:cNvSpPr/>
          <p:nvPr/>
        </p:nvSpPr>
        <p:spPr>
          <a:xfrm>
            <a:off x="5715000" y="4068536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Oval 93"/>
          <p:cNvSpPr/>
          <p:nvPr/>
        </p:nvSpPr>
        <p:spPr>
          <a:xfrm>
            <a:off x="5867400" y="4220936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Oval 94"/>
          <p:cNvSpPr/>
          <p:nvPr/>
        </p:nvSpPr>
        <p:spPr>
          <a:xfrm>
            <a:off x="7048500" y="52006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Oval 95"/>
          <p:cNvSpPr/>
          <p:nvPr/>
        </p:nvSpPr>
        <p:spPr>
          <a:xfrm>
            <a:off x="5998029" y="2694214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Oval 96"/>
          <p:cNvSpPr/>
          <p:nvPr/>
        </p:nvSpPr>
        <p:spPr>
          <a:xfrm>
            <a:off x="5867400" y="3077936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Oval 97"/>
          <p:cNvSpPr/>
          <p:nvPr/>
        </p:nvSpPr>
        <p:spPr>
          <a:xfrm>
            <a:off x="4093029" y="514350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Oval 98"/>
          <p:cNvSpPr/>
          <p:nvPr/>
        </p:nvSpPr>
        <p:spPr>
          <a:xfrm>
            <a:off x="6572250" y="5146221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Oval 99"/>
          <p:cNvSpPr/>
          <p:nvPr/>
        </p:nvSpPr>
        <p:spPr>
          <a:xfrm>
            <a:off x="6324600" y="3535136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Oval 100"/>
          <p:cNvSpPr/>
          <p:nvPr/>
        </p:nvSpPr>
        <p:spPr>
          <a:xfrm>
            <a:off x="6057900" y="5097236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Oval 101"/>
          <p:cNvSpPr/>
          <p:nvPr/>
        </p:nvSpPr>
        <p:spPr>
          <a:xfrm>
            <a:off x="6629400" y="3839936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Oval 102"/>
          <p:cNvSpPr/>
          <p:nvPr/>
        </p:nvSpPr>
        <p:spPr>
          <a:xfrm>
            <a:off x="2435678" y="38671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Oval 103"/>
          <p:cNvSpPr/>
          <p:nvPr/>
        </p:nvSpPr>
        <p:spPr>
          <a:xfrm>
            <a:off x="5157107" y="2936421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Oval 104"/>
          <p:cNvSpPr/>
          <p:nvPr/>
        </p:nvSpPr>
        <p:spPr>
          <a:xfrm>
            <a:off x="6512379" y="4316186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Oval 105"/>
          <p:cNvSpPr/>
          <p:nvPr/>
        </p:nvSpPr>
        <p:spPr>
          <a:xfrm>
            <a:off x="5314950" y="213360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Oval 106"/>
          <p:cNvSpPr/>
          <p:nvPr/>
        </p:nvSpPr>
        <p:spPr>
          <a:xfrm>
            <a:off x="6134100" y="3546022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Oval 107"/>
          <p:cNvSpPr/>
          <p:nvPr/>
        </p:nvSpPr>
        <p:spPr>
          <a:xfrm>
            <a:off x="6934200" y="2966357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Oval 108"/>
          <p:cNvSpPr/>
          <p:nvPr/>
        </p:nvSpPr>
        <p:spPr>
          <a:xfrm>
            <a:off x="1951264" y="3175907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Oval 109"/>
          <p:cNvSpPr/>
          <p:nvPr/>
        </p:nvSpPr>
        <p:spPr>
          <a:xfrm>
            <a:off x="6874329" y="4732564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Oval 110"/>
          <p:cNvSpPr/>
          <p:nvPr/>
        </p:nvSpPr>
        <p:spPr>
          <a:xfrm>
            <a:off x="7105650" y="23812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Oval 112"/>
          <p:cNvSpPr/>
          <p:nvPr/>
        </p:nvSpPr>
        <p:spPr>
          <a:xfrm>
            <a:off x="2813957" y="4751614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Oval 113"/>
          <p:cNvSpPr/>
          <p:nvPr/>
        </p:nvSpPr>
        <p:spPr>
          <a:xfrm>
            <a:off x="6210300" y="464820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Oval 114"/>
          <p:cNvSpPr/>
          <p:nvPr/>
        </p:nvSpPr>
        <p:spPr>
          <a:xfrm>
            <a:off x="3200400" y="502920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Oval 125"/>
          <p:cNvSpPr/>
          <p:nvPr/>
        </p:nvSpPr>
        <p:spPr>
          <a:xfrm>
            <a:off x="3657600" y="521970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6" name="TextBox 115"/>
              <p:cNvSpPr txBox="1"/>
              <p:nvPr/>
            </p:nvSpPr>
            <p:spPr>
              <a:xfrm>
                <a:off x="3692978" y="4419600"/>
                <a:ext cx="26942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𝑓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𝑘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16" name="TextBox 1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92978" y="4419600"/>
                <a:ext cx="269422" cy="369332"/>
              </a:xfrm>
              <a:prstGeom prst="rect">
                <a:avLst/>
              </a:prstGeom>
              <a:blipFill rotWithShape="1">
                <a:blip r:embed="rId3"/>
                <a:stretch>
                  <a:fillRect l="-6818" r="-29545" b="-114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13673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4400" dirty="0" smtClean="0"/>
              <a:t>Decomposition via Learning </a:t>
            </a:r>
            <a:endParaRPr lang="en-US" sz="4800" dirty="0"/>
          </a:p>
        </p:txBody>
      </p:sp>
      <p:sp>
        <p:nvSpPr>
          <p:cNvPr id="4" name="Oval 3"/>
          <p:cNvSpPr/>
          <p:nvPr/>
        </p:nvSpPr>
        <p:spPr>
          <a:xfrm>
            <a:off x="2370364" y="33337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1836964" y="388620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2435678" y="281940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3143250" y="4452257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2770414" y="41338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5570764" y="45529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3284764" y="42481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2560864" y="52387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Oval 46"/>
          <p:cNvSpPr/>
          <p:nvPr/>
        </p:nvSpPr>
        <p:spPr>
          <a:xfrm>
            <a:off x="2941864" y="32575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/>
          <p:cNvSpPr/>
          <p:nvPr/>
        </p:nvSpPr>
        <p:spPr>
          <a:xfrm>
            <a:off x="5323114" y="331470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/>
          <p:cNvSpPr/>
          <p:nvPr/>
        </p:nvSpPr>
        <p:spPr>
          <a:xfrm>
            <a:off x="5456464" y="26860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>
            <a:off x="3551464" y="38671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/>
          <p:cNvSpPr/>
          <p:nvPr/>
        </p:nvSpPr>
        <p:spPr>
          <a:xfrm>
            <a:off x="3589564" y="4509407"/>
            <a:ext cx="114300" cy="1143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/>
          <p:cNvSpPr/>
          <p:nvPr/>
        </p:nvSpPr>
        <p:spPr>
          <a:xfrm>
            <a:off x="3856264" y="41719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4008664" y="43243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/>
          <p:cNvSpPr/>
          <p:nvPr/>
        </p:nvSpPr>
        <p:spPr>
          <a:xfrm>
            <a:off x="2253343" y="4253593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/>
          <p:nvPr/>
        </p:nvSpPr>
        <p:spPr>
          <a:xfrm>
            <a:off x="3475264" y="31813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Oval 55"/>
          <p:cNvSpPr/>
          <p:nvPr/>
        </p:nvSpPr>
        <p:spPr>
          <a:xfrm>
            <a:off x="5513614" y="36385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/>
          <p:cNvSpPr/>
          <p:nvPr/>
        </p:nvSpPr>
        <p:spPr>
          <a:xfrm>
            <a:off x="4800600" y="2645229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Oval 57"/>
          <p:cNvSpPr/>
          <p:nvPr/>
        </p:nvSpPr>
        <p:spPr>
          <a:xfrm>
            <a:off x="3750128" y="3377293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/>
          <p:cNvSpPr/>
          <p:nvPr/>
        </p:nvSpPr>
        <p:spPr>
          <a:xfrm>
            <a:off x="4084864" y="37909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/>
          <p:cNvSpPr/>
          <p:nvPr/>
        </p:nvSpPr>
        <p:spPr>
          <a:xfrm>
            <a:off x="5334000" y="4770664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/>
          <p:cNvSpPr/>
          <p:nvPr/>
        </p:nvSpPr>
        <p:spPr>
          <a:xfrm>
            <a:off x="3780064" y="23431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Oval 61"/>
          <p:cNvSpPr/>
          <p:nvPr/>
        </p:nvSpPr>
        <p:spPr>
          <a:xfrm>
            <a:off x="4084864" y="26479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/>
          <p:cNvSpPr/>
          <p:nvPr/>
        </p:nvSpPr>
        <p:spPr>
          <a:xfrm>
            <a:off x="2310493" y="4713514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Oval 63"/>
          <p:cNvSpPr/>
          <p:nvPr/>
        </p:nvSpPr>
        <p:spPr>
          <a:xfrm>
            <a:off x="3314700" y="52768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Oval 64"/>
          <p:cNvSpPr/>
          <p:nvPr/>
        </p:nvSpPr>
        <p:spPr>
          <a:xfrm>
            <a:off x="4705349" y="31051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Oval 65"/>
          <p:cNvSpPr/>
          <p:nvPr/>
        </p:nvSpPr>
        <p:spPr>
          <a:xfrm>
            <a:off x="4354285" y="4846864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Oval 66"/>
          <p:cNvSpPr/>
          <p:nvPr/>
        </p:nvSpPr>
        <p:spPr>
          <a:xfrm>
            <a:off x="4912178" y="3521529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Oval 67"/>
          <p:cNvSpPr/>
          <p:nvPr/>
        </p:nvSpPr>
        <p:spPr>
          <a:xfrm>
            <a:off x="6528707" y="240030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Oval 68"/>
          <p:cNvSpPr/>
          <p:nvPr/>
        </p:nvSpPr>
        <p:spPr>
          <a:xfrm>
            <a:off x="2827564" y="21907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Oval 69"/>
          <p:cNvSpPr/>
          <p:nvPr/>
        </p:nvSpPr>
        <p:spPr>
          <a:xfrm>
            <a:off x="1730828" y="243840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Oval 70"/>
          <p:cNvSpPr/>
          <p:nvPr/>
        </p:nvSpPr>
        <p:spPr>
          <a:xfrm>
            <a:off x="3132364" y="24955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Oval 71"/>
          <p:cNvSpPr/>
          <p:nvPr/>
        </p:nvSpPr>
        <p:spPr>
          <a:xfrm>
            <a:off x="4729843" y="388620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Oval 72"/>
          <p:cNvSpPr/>
          <p:nvPr/>
        </p:nvSpPr>
        <p:spPr>
          <a:xfrm>
            <a:off x="3437164" y="28003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Oval 73"/>
          <p:cNvSpPr/>
          <p:nvPr/>
        </p:nvSpPr>
        <p:spPr>
          <a:xfrm>
            <a:off x="3937907" y="3050721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Oval 74"/>
          <p:cNvSpPr/>
          <p:nvPr/>
        </p:nvSpPr>
        <p:spPr>
          <a:xfrm>
            <a:off x="5255078" y="4014107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Oval 75"/>
          <p:cNvSpPr/>
          <p:nvPr/>
        </p:nvSpPr>
        <p:spPr>
          <a:xfrm>
            <a:off x="1945821" y="4925786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Oval 76"/>
          <p:cNvSpPr/>
          <p:nvPr/>
        </p:nvSpPr>
        <p:spPr>
          <a:xfrm>
            <a:off x="4218214" y="3249386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Oval 77"/>
          <p:cNvSpPr/>
          <p:nvPr/>
        </p:nvSpPr>
        <p:spPr>
          <a:xfrm>
            <a:off x="4781550" y="4939393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Oval 78"/>
          <p:cNvSpPr/>
          <p:nvPr/>
        </p:nvSpPr>
        <p:spPr>
          <a:xfrm>
            <a:off x="5010150" y="438150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Oval 79"/>
          <p:cNvSpPr/>
          <p:nvPr/>
        </p:nvSpPr>
        <p:spPr>
          <a:xfrm>
            <a:off x="7353300" y="49829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Oval 80"/>
          <p:cNvSpPr/>
          <p:nvPr/>
        </p:nvSpPr>
        <p:spPr>
          <a:xfrm>
            <a:off x="5067300" y="46781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Oval 81"/>
          <p:cNvSpPr/>
          <p:nvPr/>
        </p:nvSpPr>
        <p:spPr>
          <a:xfrm>
            <a:off x="4275364" y="4139293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Oval 82"/>
          <p:cNvSpPr/>
          <p:nvPr/>
        </p:nvSpPr>
        <p:spPr>
          <a:xfrm>
            <a:off x="7105650" y="374468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Oval 83"/>
          <p:cNvSpPr/>
          <p:nvPr/>
        </p:nvSpPr>
        <p:spPr>
          <a:xfrm>
            <a:off x="7239000" y="31160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Oval 84"/>
          <p:cNvSpPr/>
          <p:nvPr/>
        </p:nvSpPr>
        <p:spPr>
          <a:xfrm>
            <a:off x="5334000" y="42971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Oval 85"/>
          <p:cNvSpPr/>
          <p:nvPr/>
        </p:nvSpPr>
        <p:spPr>
          <a:xfrm>
            <a:off x="5483679" y="5053693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Oval 86"/>
          <p:cNvSpPr/>
          <p:nvPr/>
        </p:nvSpPr>
        <p:spPr>
          <a:xfrm>
            <a:off x="3252107" y="3788229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Oval 87"/>
          <p:cNvSpPr/>
          <p:nvPr/>
        </p:nvSpPr>
        <p:spPr>
          <a:xfrm>
            <a:off x="5791200" y="47543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Oval 88"/>
          <p:cNvSpPr/>
          <p:nvPr/>
        </p:nvSpPr>
        <p:spPr>
          <a:xfrm>
            <a:off x="3807278" y="4882243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Oval 89"/>
          <p:cNvSpPr/>
          <p:nvPr/>
        </p:nvSpPr>
        <p:spPr>
          <a:xfrm>
            <a:off x="5257800" y="36113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Oval 90"/>
          <p:cNvSpPr/>
          <p:nvPr/>
        </p:nvSpPr>
        <p:spPr>
          <a:xfrm>
            <a:off x="7296150" y="40685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Oval 91"/>
          <p:cNvSpPr/>
          <p:nvPr/>
        </p:nvSpPr>
        <p:spPr>
          <a:xfrm>
            <a:off x="6583136" y="3075215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Oval 92"/>
          <p:cNvSpPr/>
          <p:nvPr/>
        </p:nvSpPr>
        <p:spPr>
          <a:xfrm>
            <a:off x="5715000" y="40685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Oval 93"/>
          <p:cNvSpPr/>
          <p:nvPr/>
        </p:nvSpPr>
        <p:spPr>
          <a:xfrm>
            <a:off x="5867400" y="42209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Oval 94"/>
          <p:cNvSpPr/>
          <p:nvPr/>
        </p:nvSpPr>
        <p:spPr>
          <a:xfrm>
            <a:off x="7048500" y="52006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Oval 95"/>
          <p:cNvSpPr/>
          <p:nvPr/>
        </p:nvSpPr>
        <p:spPr>
          <a:xfrm>
            <a:off x="5998029" y="2694214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Oval 96"/>
          <p:cNvSpPr/>
          <p:nvPr/>
        </p:nvSpPr>
        <p:spPr>
          <a:xfrm>
            <a:off x="5867400" y="30779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Oval 97"/>
          <p:cNvSpPr/>
          <p:nvPr/>
        </p:nvSpPr>
        <p:spPr>
          <a:xfrm>
            <a:off x="4093029" y="514350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Oval 98"/>
          <p:cNvSpPr/>
          <p:nvPr/>
        </p:nvSpPr>
        <p:spPr>
          <a:xfrm>
            <a:off x="6572250" y="5146221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Oval 99"/>
          <p:cNvSpPr/>
          <p:nvPr/>
        </p:nvSpPr>
        <p:spPr>
          <a:xfrm>
            <a:off x="6324600" y="35351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Oval 100"/>
          <p:cNvSpPr/>
          <p:nvPr/>
        </p:nvSpPr>
        <p:spPr>
          <a:xfrm>
            <a:off x="6057900" y="50972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Oval 101"/>
          <p:cNvSpPr/>
          <p:nvPr/>
        </p:nvSpPr>
        <p:spPr>
          <a:xfrm>
            <a:off x="6629400" y="38399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Oval 102"/>
          <p:cNvSpPr/>
          <p:nvPr/>
        </p:nvSpPr>
        <p:spPr>
          <a:xfrm>
            <a:off x="2435678" y="38671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Oval 103"/>
          <p:cNvSpPr/>
          <p:nvPr/>
        </p:nvSpPr>
        <p:spPr>
          <a:xfrm>
            <a:off x="5157107" y="2936421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Oval 104"/>
          <p:cNvSpPr/>
          <p:nvPr/>
        </p:nvSpPr>
        <p:spPr>
          <a:xfrm>
            <a:off x="6512379" y="431618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Oval 105"/>
          <p:cNvSpPr/>
          <p:nvPr/>
        </p:nvSpPr>
        <p:spPr>
          <a:xfrm>
            <a:off x="5314950" y="213360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Oval 106"/>
          <p:cNvSpPr/>
          <p:nvPr/>
        </p:nvSpPr>
        <p:spPr>
          <a:xfrm>
            <a:off x="6134100" y="3546022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Oval 107"/>
          <p:cNvSpPr/>
          <p:nvPr/>
        </p:nvSpPr>
        <p:spPr>
          <a:xfrm>
            <a:off x="6934200" y="2966357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Oval 108"/>
          <p:cNvSpPr/>
          <p:nvPr/>
        </p:nvSpPr>
        <p:spPr>
          <a:xfrm>
            <a:off x="1951264" y="3175907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Oval 109"/>
          <p:cNvSpPr/>
          <p:nvPr/>
        </p:nvSpPr>
        <p:spPr>
          <a:xfrm>
            <a:off x="6874329" y="4732564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Oval 110"/>
          <p:cNvSpPr/>
          <p:nvPr/>
        </p:nvSpPr>
        <p:spPr>
          <a:xfrm>
            <a:off x="7105650" y="23812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Oval 112"/>
          <p:cNvSpPr/>
          <p:nvPr/>
        </p:nvSpPr>
        <p:spPr>
          <a:xfrm>
            <a:off x="2813957" y="4751614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Oval 113"/>
          <p:cNvSpPr/>
          <p:nvPr/>
        </p:nvSpPr>
        <p:spPr>
          <a:xfrm>
            <a:off x="6210300" y="464820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Oval 114"/>
          <p:cNvSpPr/>
          <p:nvPr/>
        </p:nvSpPr>
        <p:spPr>
          <a:xfrm>
            <a:off x="3200400" y="502920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7" name="Straight Connector 116"/>
          <p:cNvCxnSpPr/>
          <p:nvPr/>
        </p:nvCxnSpPr>
        <p:spPr>
          <a:xfrm>
            <a:off x="4572000" y="1905000"/>
            <a:ext cx="0" cy="373380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6" name="Oval 125"/>
          <p:cNvSpPr/>
          <p:nvPr/>
        </p:nvSpPr>
        <p:spPr>
          <a:xfrm>
            <a:off x="3657600" y="521970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7" name="TextBox 136"/>
              <p:cNvSpPr txBox="1"/>
              <p:nvPr/>
            </p:nvSpPr>
            <p:spPr>
              <a:xfrm>
                <a:off x="3692978" y="4419600"/>
                <a:ext cx="26942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𝑓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𝑘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37" name="TextBox 1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92978" y="4419600"/>
                <a:ext cx="269422" cy="369332"/>
              </a:xfrm>
              <a:prstGeom prst="rect">
                <a:avLst/>
              </a:prstGeom>
              <a:blipFill rotWithShape="1">
                <a:blip r:embed="rId3"/>
                <a:stretch>
                  <a:fillRect l="-6818" r="-29545" b="-114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23539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4400" dirty="0" smtClean="0"/>
              <a:t>Decomposition via Learning </a:t>
            </a:r>
            <a:endParaRPr lang="en-US" sz="4800" dirty="0"/>
          </a:p>
        </p:txBody>
      </p:sp>
      <p:sp>
        <p:nvSpPr>
          <p:cNvPr id="4" name="Oval 3"/>
          <p:cNvSpPr/>
          <p:nvPr/>
        </p:nvSpPr>
        <p:spPr>
          <a:xfrm>
            <a:off x="2370364" y="33337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1836964" y="388620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2435678" y="281940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3143250" y="4452257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2770414" y="41338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5570764" y="45529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3284764" y="42481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2560864" y="52387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Oval 46"/>
          <p:cNvSpPr/>
          <p:nvPr/>
        </p:nvSpPr>
        <p:spPr>
          <a:xfrm>
            <a:off x="2941864" y="32575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/>
          <p:cNvSpPr/>
          <p:nvPr/>
        </p:nvSpPr>
        <p:spPr>
          <a:xfrm>
            <a:off x="5323114" y="331470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/>
          <p:cNvSpPr/>
          <p:nvPr/>
        </p:nvSpPr>
        <p:spPr>
          <a:xfrm>
            <a:off x="5456464" y="26860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>
            <a:off x="3551464" y="38671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/>
          <p:cNvSpPr/>
          <p:nvPr/>
        </p:nvSpPr>
        <p:spPr>
          <a:xfrm>
            <a:off x="3589564" y="4509407"/>
            <a:ext cx="114300" cy="1143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/>
          <p:cNvSpPr/>
          <p:nvPr/>
        </p:nvSpPr>
        <p:spPr>
          <a:xfrm>
            <a:off x="3856264" y="41719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4008664" y="43243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/>
          <p:cNvSpPr/>
          <p:nvPr/>
        </p:nvSpPr>
        <p:spPr>
          <a:xfrm>
            <a:off x="2253343" y="4253593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/>
          <p:nvPr/>
        </p:nvSpPr>
        <p:spPr>
          <a:xfrm>
            <a:off x="3475264" y="31813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Oval 55"/>
          <p:cNvSpPr/>
          <p:nvPr/>
        </p:nvSpPr>
        <p:spPr>
          <a:xfrm>
            <a:off x="5513614" y="36385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/>
          <p:cNvSpPr/>
          <p:nvPr/>
        </p:nvSpPr>
        <p:spPr>
          <a:xfrm>
            <a:off x="4800600" y="2645229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Oval 57"/>
          <p:cNvSpPr/>
          <p:nvPr/>
        </p:nvSpPr>
        <p:spPr>
          <a:xfrm>
            <a:off x="3750128" y="3377293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/>
          <p:cNvSpPr/>
          <p:nvPr/>
        </p:nvSpPr>
        <p:spPr>
          <a:xfrm>
            <a:off x="4084864" y="37909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/>
          <p:cNvSpPr/>
          <p:nvPr/>
        </p:nvSpPr>
        <p:spPr>
          <a:xfrm>
            <a:off x="5334000" y="4770664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/>
          <p:cNvSpPr/>
          <p:nvPr/>
        </p:nvSpPr>
        <p:spPr>
          <a:xfrm>
            <a:off x="3780064" y="23431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Oval 61"/>
          <p:cNvSpPr/>
          <p:nvPr/>
        </p:nvSpPr>
        <p:spPr>
          <a:xfrm>
            <a:off x="4084864" y="26479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/>
          <p:cNvSpPr/>
          <p:nvPr/>
        </p:nvSpPr>
        <p:spPr>
          <a:xfrm>
            <a:off x="2310493" y="4713514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Oval 63"/>
          <p:cNvSpPr/>
          <p:nvPr/>
        </p:nvSpPr>
        <p:spPr>
          <a:xfrm>
            <a:off x="3314700" y="52768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Oval 64"/>
          <p:cNvSpPr/>
          <p:nvPr/>
        </p:nvSpPr>
        <p:spPr>
          <a:xfrm>
            <a:off x="4705349" y="31051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Oval 65"/>
          <p:cNvSpPr/>
          <p:nvPr/>
        </p:nvSpPr>
        <p:spPr>
          <a:xfrm>
            <a:off x="4354285" y="4846864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Oval 66"/>
          <p:cNvSpPr/>
          <p:nvPr/>
        </p:nvSpPr>
        <p:spPr>
          <a:xfrm>
            <a:off x="4912178" y="3521529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Oval 67"/>
          <p:cNvSpPr/>
          <p:nvPr/>
        </p:nvSpPr>
        <p:spPr>
          <a:xfrm>
            <a:off x="6528707" y="240030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Oval 68"/>
          <p:cNvSpPr/>
          <p:nvPr/>
        </p:nvSpPr>
        <p:spPr>
          <a:xfrm>
            <a:off x="2827564" y="21907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Oval 69"/>
          <p:cNvSpPr/>
          <p:nvPr/>
        </p:nvSpPr>
        <p:spPr>
          <a:xfrm>
            <a:off x="1730828" y="243840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Oval 70"/>
          <p:cNvSpPr/>
          <p:nvPr/>
        </p:nvSpPr>
        <p:spPr>
          <a:xfrm>
            <a:off x="3132364" y="24955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Oval 71"/>
          <p:cNvSpPr/>
          <p:nvPr/>
        </p:nvSpPr>
        <p:spPr>
          <a:xfrm>
            <a:off x="4729843" y="388620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Oval 72"/>
          <p:cNvSpPr/>
          <p:nvPr/>
        </p:nvSpPr>
        <p:spPr>
          <a:xfrm>
            <a:off x="3437164" y="28003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Oval 73"/>
          <p:cNvSpPr/>
          <p:nvPr/>
        </p:nvSpPr>
        <p:spPr>
          <a:xfrm>
            <a:off x="3937907" y="3050721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Oval 74"/>
          <p:cNvSpPr/>
          <p:nvPr/>
        </p:nvSpPr>
        <p:spPr>
          <a:xfrm>
            <a:off x="5255078" y="4014107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Oval 75"/>
          <p:cNvSpPr/>
          <p:nvPr/>
        </p:nvSpPr>
        <p:spPr>
          <a:xfrm>
            <a:off x="1945821" y="4925786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Oval 76"/>
          <p:cNvSpPr/>
          <p:nvPr/>
        </p:nvSpPr>
        <p:spPr>
          <a:xfrm>
            <a:off x="4218214" y="324938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Oval 77"/>
          <p:cNvSpPr/>
          <p:nvPr/>
        </p:nvSpPr>
        <p:spPr>
          <a:xfrm>
            <a:off x="4781550" y="4939393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Oval 78"/>
          <p:cNvSpPr/>
          <p:nvPr/>
        </p:nvSpPr>
        <p:spPr>
          <a:xfrm>
            <a:off x="5010150" y="438150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Oval 79"/>
          <p:cNvSpPr/>
          <p:nvPr/>
        </p:nvSpPr>
        <p:spPr>
          <a:xfrm>
            <a:off x="7353300" y="49829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Oval 80"/>
          <p:cNvSpPr/>
          <p:nvPr/>
        </p:nvSpPr>
        <p:spPr>
          <a:xfrm>
            <a:off x="5067300" y="46781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Oval 81"/>
          <p:cNvSpPr/>
          <p:nvPr/>
        </p:nvSpPr>
        <p:spPr>
          <a:xfrm>
            <a:off x="4275364" y="4139293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Oval 82"/>
          <p:cNvSpPr/>
          <p:nvPr/>
        </p:nvSpPr>
        <p:spPr>
          <a:xfrm>
            <a:off x="7105650" y="374468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Oval 83"/>
          <p:cNvSpPr/>
          <p:nvPr/>
        </p:nvSpPr>
        <p:spPr>
          <a:xfrm>
            <a:off x="7239000" y="31160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Oval 84"/>
          <p:cNvSpPr/>
          <p:nvPr/>
        </p:nvSpPr>
        <p:spPr>
          <a:xfrm>
            <a:off x="5334000" y="42971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Oval 85"/>
          <p:cNvSpPr/>
          <p:nvPr/>
        </p:nvSpPr>
        <p:spPr>
          <a:xfrm>
            <a:off x="5483679" y="5053693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Oval 86"/>
          <p:cNvSpPr/>
          <p:nvPr/>
        </p:nvSpPr>
        <p:spPr>
          <a:xfrm>
            <a:off x="3252107" y="3788229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Oval 87"/>
          <p:cNvSpPr/>
          <p:nvPr/>
        </p:nvSpPr>
        <p:spPr>
          <a:xfrm>
            <a:off x="5791200" y="47543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Oval 88"/>
          <p:cNvSpPr/>
          <p:nvPr/>
        </p:nvSpPr>
        <p:spPr>
          <a:xfrm>
            <a:off x="3807278" y="4882243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Oval 89"/>
          <p:cNvSpPr/>
          <p:nvPr/>
        </p:nvSpPr>
        <p:spPr>
          <a:xfrm>
            <a:off x="5257800" y="36113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Oval 90"/>
          <p:cNvSpPr/>
          <p:nvPr/>
        </p:nvSpPr>
        <p:spPr>
          <a:xfrm>
            <a:off x="7296150" y="40685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Oval 91"/>
          <p:cNvSpPr/>
          <p:nvPr/>
        </p:nvSpPr>
        <p:spPr>
          <a:xfrm>
            <a:off x="6583136" y="3075215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Oval 92"/>
          <p:cNvSpPr/>
          <p:nvPr/>
        </p:nvSpPr>
        <p:spPr>
          <a:xfrm>
            <a:off x="5715000" y="40685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Oval 93"/>
          <p:cNvSpPr/>
          <p:nvPr/>
        </p:nvSpPr>
        <p:spPr>
          <a:xfrm>
            <a:off x="5867400" y="42209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Oval 94"/>
          <p:cNvSpPr/>
          <p:nvPr/>
        </p:nvSpPr>
        <p:spPr>
          <a:xfrm>
            <a:off x="7048500" y="52006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Oval 95"/>
          <p:cNvSpPr/>
          <p:nvPr/>
        </p:nvSpPr>
        <p:spPr>
          <a:xfrm>
            <a:off x="5998029" y="2694214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Oval 96"/>
          <p:cNvSpPr/>
          <p:nvPr/>
        </p:nvSpPr>
        <p:spPr>
          <a:xfrm>
            <a:off x="5867400" y="30779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Oval 97"/>
          <p:cNvSpPr/>
          <p:nvPr/>
        </p:nvSpPr>
        <p:spPr>
          <a:xfrm>
            <a:off x="4093029" y="514350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Oval 98"/>
          <p:cNvSpPr/>
          <p:nvPr/>
        </p:nvSpPr>
        <p:spPr>
          <a:xfrm>
            <a:off x="6572250" y="5146221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Oval 99"/>
          <p:cNvSpPr/>
          <p:nvPr/>
        </p:nvSpPr>
        <p:spPr>
          <a:xfrm>
            <a:off x="6324600" y="35351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Oval 100"/>
          <p:cNvSpPr/>
          <p:nvPr/>
        </p:nvSpPr>
        <p:spPr>
          <a:xfrm>
            <a:off x="6057900" y="50972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Oval 101"/>
          <p:cNvSpPr/>
          <p:nvPr/>
        </p:nvSpPr>
        <p:spPr>
          <a:xfrm>
            <a:off x="6629400" y="38399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Oval 102"/>
          <p:cNvSpPr/>
          <p:nvPr/>
        </p:nvSpPr>
        <p:spPr>
          <a:xfrm>
            <a:off x="2435678" y="38671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Oval 103"/>
          <p:cNvSpPr/>
          <p:nvPr/>
        </p:nvSpPr>
        <p:spPr>
          <a:xfrm>
            <a:off x="5157107" y="2936421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Oval 104"/>
          <p:cNvSpPr/>
          <p:nvPr/>
        </p:nvSpPr>
        <p:spPr>
          <a:xfrm>
            <a:off x="6512379" y="431618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Oval 105"/>
          <p:cNvSpPr/>
          <p:nvPr/>
        </p:nvSpPr>
        <p:spPr>
          <a:xfrm>
            <a:off x="5314950" y="213360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Oval 106"/>
          <p:cNvSpPr/>
          <p:nvPr/>
        </p:nvSpPr>
        <p:spPr>
          <a:xfrm>
            <a:off x="6134100" y="3546022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Oval 107"/>
          <p:cNvSpPr/>
          <p:nvPr/>
        </p:nvSpPr>
        <p:spPr>
          <a:xfrm>
            <a:off x="6934200" y="2966357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Oval 108"/>
          <p:cNvSpPr/>
          <p:nvPr/>
        </p:nvSpPr>
        <p:spPr>
          <a:xfrm>
            <a:off x="1951264" y="3175907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Oval 109"/>
          <p:cNvSpPr/>
          <p:nvPr/>
        </p:nvSpPr>
        <p:spPr>
          <a:xfrm>
            <a:off x="6874329" y="4732564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Oval 110"/>
          <p:cNvSpPr/>
          <p:nvPr/>
        </p:nvSpPr>
        <p:spPr>
          <a:xfrm>
            <a:off x="7105650" y="23812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Oval 112"/>
          <p:cNvSpPr/>
          <p:nvPr/>
        </p:nvSpPr>
        <p:spPr>
          <a:xfrm>
            <a:off x="2813957" y="4751614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Oval 113"/>
          <p:cNvSpPr/>
          <p:nvPr/>
        </p:nvSpPr>
        <p:spPr>
          <a:xfrm>
            <a:off x="6210300" y="464820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Oval 114"/>
          <p:cNvSpPr/>
          <p:nvPr/>
        </p:nvSpPr>
        <p:spPr>
          <a:xfrm>
            <a:off x="3200400" y="502920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7" name="Straight Connector 116"/>
          <p:cNvCxnSpPr/>
          <p:nvPr/>
        </p:nvCxnSpPr>
        <p:spPr>
          <a:xfrm>
            <a:off x="4572000" y="1905000"/>
            <a:ext cx="0" cy="373380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6" name="Oval 125"/>
          <p:cNvSpPr/>
          <p:nvPr/>
        </p:nvSpPr>
        <p:spPr>
          <a:xfrm>
            <a:off x="3657600" y="521970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6" name="Straight Connector 115"/>
          <p:cNvCxnSpPr/>
          <p:nvPr/>
        </p:nvCxnSpPr>
        <p:spPr>
          <a:xfrm>
            <a:off x="1371600" y="3592286"/>
            <a:ext cx="32004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8" name="TextBox 117"/>
              <p:cNvSpPr txBox="1"/>
              <p:nvPr/>
            </p:nvSpPr>
            <p:spPr>
              <a:xfrm>
                <a:off x="3692978" y="4419600"/>
                <a:ext cx="26942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𝑓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𝑘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18" name="TextBox 1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92978" y="4419600"/>
                <a:ext cx="269422" cy="369332"/>
              </a:xfrm>
              <a:prstGeom prst="rect">
                <a:avLst/>
              </a:prstGeom>
              <a:blipFill rotWithShape="1">
                <a:blip r:embed="rId2"/>
                <a:stretch>
                  <a:fillRect l="-6818" r="-29545" b="-114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81965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4400" dirty="0" smtClean="0"/>
              <a:t>Decomposition via Learning </a:t>
            </a:r>
            <a:endParaRPr lang="en-US" sz="4800" dirty="0"/>
          </a:p>
        </p:txBody>
      </p:sp>
      <p:sp>
        <p:nvSpPr>
          <p:cNvPr id="4" name="Oval 3"/>
          <p:cNvSpPr/>
          <p:nvPr/>
        </p:nvSpPr>
        <p:spPr>
          <a:xfrm>
            <a:off x="2370364" y="33337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1836964" y="388620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2435678" y="281940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3143250" y="4452257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2770414" y="41338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5570764" y="45529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3284764" y="42481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2560864" y="52387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Oval 46"/>
          <p:cNvSpPr/>
          <p:nvPr/>
        </p:nvSpPr>
        <p:spPr>
          <a:xfrm>
            <a:off x="2941864" y="32575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/>
          <p:cNvSpPr/>
          <p:nvPr/>
        </p:nvSpPr>
        <p:spPr>
          <a:xfrm>
            <a:off x="5323114" y="331470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/>
          <p:cNvSpPr/>
          <p:nvPr/>
        </p:nvSpPr>
        <p:spPr>
          <a:xfrm>
            <a:off x="5456464" y="26860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>
            <a:off x="3551464" y="38671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/>
          <p:cNvSpPr/>
          <p:nvPr/>
        </p:nvSpPr>
        <p:spPr>
          <a:xfrm>
            <a:off x="3589564" y="4509407"/>
            <a:ext cx="114300" cy="1143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/>
          <p:cNvSpPr/>
          <p:nvPr/>
        </p:nvSpPr>
        <p:spPr>
          <a:xfrm>
            <a:off x="3856264" y="41719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4008664" y="43243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/>
          <p:cNvSpPr/>
          <p:nvPr/>
        </p:nvSpPr>
        <p:spPr>
          <a:xfrm>
            <a:off x="2253343" y="4253593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/>
          <p:nvPr/>
        </p:nvSpPr>
        <p:spPr>
          <a:xfrm>
            <a:off x="3475264" y="31813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Oval 55"/>
          <p:cNvSpPr/>
          <p:nvPr/>
        </p:nvSpPr>
        <p:spPr>
          <a:xfrm>
            <a:off x="5513614" y="36385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/>
          <p:cNvSpPr/>
          <p:nvPr/>
        </p:nvSpPr>
        <p:spPr>
          <a:xfrm>
            <a:off x="4800600" y="2645229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Oval 57"/>
          <p:cNvSpPr/>
          <p:nvPr/>
        </p:nvSpPr>
        <p:spPr>
          <a:xfrm>
            <a:off x="3750128" y="3377293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/>
          <p:cNvSpPr/>
          <p:nvPr/>
        </p:nvSpPr>
        <p:spPr>
          <a:xfrm>
            <a:off x="4084864" y="37909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/>
          <p:cNvSpPr/>
          <p:nvPr/>
        </p:nvSpPr>
        <p:spPr>
          <a:xfrm>
            <a:off x="5334000" y="4770664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/>
          <p:cNvSpPr/>
          <p:nvPr/>
        </p:nvSpPr>
        <p:spPr>
          <a:xfrm>
            <a:off x="3780064" y="23431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Oval 61"/>
          <p:cNvSpPr/>
          <p:nvPr/>
        </p:nvSpPr>
        <p:spPr>
          <a:xfrm>
            <a:off x="4084864" y="26479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/>
          <p:cNvSpPr/>
          <p:nvPr/>
        </p:nvSpPr>
        <p:spPr>
          <a:xfrm>
            <a:off x="2310493" y="4713514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Oval 63"/>
          <p:cNvSpPr/>
          <p:nvPr/>
        </p:nvSpPr>
        <p:spPr>
          <a:xfrm>
            <a:off x="3314700" y="52768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Oval 64"/>
          <p:cNvSpPr/>
          <p:nvPr/>
        </p:nvSpPr>
        <p:spPr>
          <a:xfrm>
            <a:off x="4705349" y="31051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Oval 65"/>
          <p:cNvSpPr/>
          <p:nvPr/>
        </p:nvSpPr>
        <p:spPr>
          <a:xfrm>
            <a:off x="4354285" y="4846864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Oval 66"/>
          <p:cNvSpPr/>
          <p:nvPr/>
        </p:nvSpPr>
        <p:spPr>
          <a:xfrm>
            <a:off x="4912178" y="3521529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Oval 67"/>
          <p:cNvSpPr/>
          <p:nvPr/>
        </p:nvSpPr>
        <p:spPr>
          <a:xfrm>
            <a:off x="6528707" y="240030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Oval 68"/>
          <p:cNvSpPr/>
          <p:nvPr/>
        </p:nvSpPr>
        <p:spPr>
          <a:xfrm>
            <a:off x="2827564" y="21907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Oval 69"/>
          <p:cNvSpPr/>
          <p:nvPr/>
        </p:nvSpPr>
        <p:spPr>
          <a:xfrm>
            <a:off x="1730828" y="243840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Oval 70"/>
          <p:cNvSpPr/>
          <p:nvPr/>
        </p:nvSpPr>
        <p:spPr>
          <a:xfrm>
            <a:off x="3132364" y="24955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Oval 71"/>
          <p:cNvSpPr/>
          <p:nvPr/>
        </p:nvSpPr>
        <p:spPr>
          <a:xfrm>
            <a:off x="4729843" y="388620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Oval 72"/>
          <p:cNvSpPr/>
          <p:nvPr/>
        </p:nvSpPr>
        <p:spPr>
          <a:xfrm>
            <a:off x="3437164" y="28003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Oval 73"/>
          <p:cNvSpPr/>
          <p:nvPr/>
        </p:nvSpPr>
        <p:spPr>
          <a:xfrm>
            <a:off x="3937907" y="3050721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Oval 74"/>
          <p:cNvSpPr/>
          <p:nvPr/>
        </p:nvSpPr>
        <p:spPr>
          <a:xfrm>
            <a:off x="5255078" y="4014107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Oval 75"/>
          <p:cNvSpPr/>
          <p:nvPr/>
        </p:nvSpPr>
        <p:spPr>
          <a:xfrm>
            <a:off x="1945821" y="492578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Oval 76"/>
          <p:cNvSpPr/>
          <p:nvPr/>
        </p:nvSpPr>
        <p:spPr>
          <a:xfrm>
            <a:off x="4218214" y="324938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Oval 77"/>
          <p:cNvSpPr/>
          <p:nvPr/>
        </p:nvSpPr>
        <p:spPr>
          <a:xfrm>
            <a:off x="4781550" y="4939393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Oval 78"/>
          <p:cNvSpPr/>
          <p:nvPr/>
        </p:nvSpPr>
        <p:spPr>
          <a:xfrm>
            <a:off x="5010150" y="438150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Oval 79"/>
          <p:cNvSpPr/>
          <p:nvPr/>
        </p:nvSpPr>
        <p:spPr>
          <a:xfrm>
            <a:off x="7353300" y="49829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Oval 80"/>
          <p:cNvSpPr/>
          <p:nvPr/>
        </p:nvSpPr>
        <p:spPr>
          <a:xfrm>
            <a:off x="5067300" y="46781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Oval 81"/>
          <p:cNvSpPr/>
          <p:nvPr/>
        </p:nvSpPr>
        <p:spPr>
          <a:xfrm>
            <a:off x="4275364" y="4139293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Oval 82"/>
          <p:cNvSpPr/>
          <p:nvPr/>
        </p:nvSpPr>
        <p:spPr>
          <a:xfrm>
            <a:off x="7105650" y="374468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Oval 83"/>
          <p:cNvSpPr/>
          <p:nvPr/>
        </p:nvSpPr>
        <p:spPr>
          <a:xfrm>
            <a:off x="7239000" y="31160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Oval 84"/>
          <p:cNvSpPr/>
          <p:nvPr/>
        </p:nvSpPr>
        <p:spPr>
          <a:xfrm>
            <a:off x="5334000" y="42971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Oval 85"/>
          <p:cNvSpPr/>
          <p:nvPr/>
        </p:nvSpPr>
        <p:spPr>
          <a:xfrm>
            <a:off x="5483679" y="5053693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Oval 86"/>
          <p:cNvSpPr/>
          <p:nvPr/>
        </p:nvSpPr>
        <p:spPr>
          <a:xfrm>
            <a:off x="3252107" y="3788229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Oval 87"/>
          <p:cNvSpPr/>
          <p:nvPr/>
        </p:nvSpPr>
        <p:spPr>
          <a:xfrm>
            <a:off x="5791200" y="47543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Oval 88"/>
          <p:cNvSpPr/>
          <p:nvPr/>
        </p:nvSpPr>
        <p:spPr>
          <a:xfrm>
            <a:off x="3807278" y="4882243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Oval 89"/>
          <p:cNvSpPr/>
          <p:nvPr/>
        </p:nvSpPr>
        <p:spPr>
          <a:xfrm>
            <a:off x="5257800" y="36113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Oval 90"/>
          <p:cNvSpPr/>
          <p:nvPr/>
        </p:nvSpPr>
        <p:spPr>
          <a:xfrm>
            <a:off x="7296150" y="40685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Oval 91"/>
          <p:cNvSpPr/>
          <p:nvPr/>
        </p:nvSpPr>
        <p:spPr>
          <a:xfrm>
            <a:off x="6583136" y="3075215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Oval 92"/>
          <p:cNvSpPr/>
          <p:nvPr/>
        </p:nvSpPr>
        <p:spPr>
          <a:xfrm>
            <a:off x="5715000" y="40685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Oval 93"/>
          <p:cNvSpPr/>
          <p:nvPr/>
        </p:nvSpPr>
        <p:spPr>
          <a:xfrm>
            <a:off x="5867400" y="42209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Oval 94"/>
          <p:cNvSpPr/>
          <p:nvPr/>
        </p:nvSpPr>
        <p:spPr>
          <a:xfrm>
            <a:off x="7048500" y="52006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Oval 95"/>
          <p:cNvSpPr/>
          <p:nvPr/>
        </p:nvSpPr>
        <p:spPr>
          <a:xfrm>
            <a:off x="5998029" y="2694214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Oval 96"/>
          <p:cNvSpPr/>
          <p:nvPr/>
        </p:nvSpPr>
        <p:spPr>
          <a:xfrm>
            <a:off x="5867400" y="30779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Oval 97"/>
          <p:cNvSpPr/>
          <p:nvPr/>
        </p:nvSpPr>
        <p:spPr>
          <a:xfrm>
            <a:off x="4093029" y="514350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Oval 98"/>
          <p:cNvSpPr/>
          <p:nvPr/>
        </p:nvSpPr>
        <p:spPr>
          <a:xfrm>
            <a:off x="6572250" y="5146221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Oval 99"/>
          <p:cNvSpPr/>
          <p:nvPr/>
        </p:nvSpPr>
        <p:spPr>
          <a:xfrm>
            <a:off x="6324600" y="35351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Oval 100"/>
          <p:cNvSpPr/>
          <p:nvPr/>
        </p:nvSpPr>
        <p:spPr>
          <a:xfrm>
            <a:off x="6057900" y="50972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Oval 101"/>
          <p:cNvSpPr/>
          <p:nvPr/>
        </p:nvSpPr>
        <p:spPr>
          <a:xfrm>
            <a:off x="6629400" y="38399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Oval 102"/>
          <p:cNvSpPr/>
          <p:nvPr/>
        </p:nvSpPr>
        <p:spPr>
          <a:xfrm>
            <a:off x="2435678" y="38671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Oval 103"/>
          <p:cNvSpPr/>
          <p:nvPr/>
        </p:nvSpPr>
        <p:spPr>
          <a:xfrm>
            <a:off x="5157107" y="2936421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Oval 104"/>
          <p:cNvSpPr/>
          <p:nvPr/>
        </p:nvSpPr>
        <p:spPr>
          <a:xfrm>
            <a:off x="6512379" y="431618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Oval 105"/>
          <p:cNvSpPr/>
          <p:nvPr/>
        </p:nvSpPr>
        <p:spPr>
          <a:xfrm>
            <a:off x="5314950" y="213360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Oval 106"/>
          <p:cNvSpPr/>
          <p:nvPr/>
        </p:nvSpPr>
        <p:spPr>
          <a:xfrm>
            <a:off x="6134100" y="3546022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Oval 107"/>
          <p:cNvSpPr/>
          <p:nvPr/>
        </p:nvSpPr>
        <p:spPr>
          <a:xfrm>
            <a:off x="6934200" y="2966357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Oval 108"/>
          <p:cNvSpPr/>
          <p:nvPr/>
        </p:nvSpPr>
        <p:spPr>
          <a:xfrm>
            <a:off x="1951264" y="3175907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Oval 109"/>
          <p:cNvSpPr/>
          <p:nvPr/>
        </p:nvSpPr>
        <p:spPr>
          <a:xfrm>
            <a:off x="6874329" y="4732564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Oval 110"/>
          <p:cNvSpPr/>
          <p:nvPr/>
        </p:nvSpPr>
        <p:spPr>
          <a:xfrm>
            <a:off x="7105650" y="23812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Oval 112"/>
          <p:cNvSpPr/>
          <p:nvPr/>
        </p:nvSpPr>
        <p:spPr>
          <a:xfrm>
            <a:off x="2813957" y="4751614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Oval 113"/>
          <p:cNvSpPr/>
          <p:nvPr/>
        </p:nvSpPr>
        <p:spPr>
          <a:xfrm>
            <a:off x="6210300" y="464820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Oval 114"/>
          <p:cNvSpPr/>
          <p:nvPr/>
        </p:nvSpPr>
        <p:spPr>
          <a:xfrm>
            <a:off x="3200400" y="502920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7" name="Straight Connector 116"/>
          <p:cNvCxnSpPr/>
          <p:nvPr/>
        </p:nvCxnSpPr>
        <p:spPr>
          <a:xfrm>
            <a:off x="4572000" y="1905000"/>
            <a:ext cx="0" cy="373380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6" name="Oval 125"/>
          <p:cNvSpPr/>
          <p:nvPr/>
        </p:nvSpPr>
        <p:spPr>
          <a:xfrm>
            <a:off x="3657600" y="521970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6" name="Straight Connector 115"/>
          <p:cNvCxnSpPr/>
          <p:nvPr/>
        </p:nvCxnSpPr>
        <p:spPr>
          <a:xfrm>
            <a:off x="1371600" y="3592286"/>
            <a:ext cx="32004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Connector 117"/>
          <p:cNvCxnSpPr/>
          <p:nvPr/>
        </p:nvCxnSpPr>
        <p:spPr>
          <a:xfrm flipV="1">
            <a:off x="3056164" y="3603172"/>
            <a:ext cx="0" cy="203562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9" name="TextBox 118"/>
              <p:cNvSpPr txBox="1"/>
              <p:nvPr/>
            </p:nvSpPr>
            <p:spPr>
              <a:xfrm>
                <a:off x="3692978" y="4419600"/>
                <a:ext cx="26942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𝑓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𝑘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19" name="TextBox 1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92978" y="4419600"/>
                <a:ext cx="269422" cy="369332"/>
              </a:xfrm>
              <a:prstGeom prst="rect">
                <a:avLst/>
              </a:prstGeom>
              <a:blipFill rotWithShape="1">
                <a:blip r:embed="rId2"/>
                <a:stretch>
                  <a:fillRect l="-6818" r="-29545" b="-114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88306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4400" dirty="0" smtClean="0"/>
              <a:t>Decomposition via Learning </a:t>
            </a:r>
            <a:endParaRPr lang="en-US" sz="4800" dirty="0"/>
          </a:p>
        </p:txBody>
      </p:sp>
      <p:sp>
        <p:nvSpPr>
          <p:cNvPr id="4" name="Oval 3"/>
          <p:cNvSpPr/>
          <p:nvPr/>
        </p:nvSpPr>
        <p:spPr>
          <a:xfrm>
            <a:off x="2370364" y="33337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1836964" y="388620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2435678" y="281940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3143250" y="4452257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2770414" y="41338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5570764" y="45529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3284764" y="42481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2560864" y="52387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Oval 46"/>
          <p:cNvSpPr/>
          <p:nvPr/>
        </p:nvSpPr>
        <p:spPr>
          <a:xfrm>
            <a:off x="2941864" y="32575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/>
          <p:cNvSpPr/>
          <p:nvPr/>
        </p:nvSpPr>
        <p:spPr>
          <a:xfrm>
            <a:off x="5323114" y="331470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/>
          <p:cNvSpPr/>
          <p:nvPr/>
        </p:nvSpPr>
        <p:spPr>
          <a:xfrm>
            <a:off x="5456464" y="26860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>
            <a:off x="3551464" y="38671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/>
          <p:cNvSpPr/>
          <p:nvPr/>
        </p:nvSpPr>
        <p:spPr>
          <a:xfrm>
            <a:off x="3589564" y="4509407"/>
            <a:ext cx="114300" cy="1143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/>
          <p:cNvSpPr/>
          <p:nvPr/>
        </p:nvSpPr>
        <p:spPr>
          <a:xfrm>
            <a:off x="3856264" y="41719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4008664" y="43243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/>
          <p:cNvSpPr/>
          <p:nvPr/>
        </p:nvSpPr>
        <p:spPr>
          <a:xfrm>
            <a:off x="2253343" y="4253593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/>
          <p:nvPr/>
        </p:nvSpPr>
        <p:spPr>
          <a:xfrm>
            <a:off x="3475264" y="31813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Oval 55"/>
          <p:cNvSpPr/>
          <p:nvPr/>
        </p:nvSpPr>
        <p:spPr>
          <a:xfrm>
            <a:off x="5513614" y="36385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/>
          <p:cNvSpPr/>
          <p:nvPr/>
        </p:nvSpPr>
        <p:spPr>
          <a:xfrm>
            <a:off x="4800600" y="2645229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Oval 57"/>
          <p:cNvSpPr/>
          <p:nvPr/>
        </p:nvSpPr>
        <p:spPr>
          <a:xfrm>
            <a:off x="3750128" y="3377293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/>
          <p:cNvSpPr/>
          <p:nvPr/>
        </p:nvSpPr>
        <p:spPr>
          <a:xfrm>
            <a:off x="4084864" y="37909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/>
          <p:cNvSpPr/>
          <p:nvPr/>
        </p:nvSpPr>
        <p:spPr>
          <a:xfrm>
            <a:off x="5334000" y="4770664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/>
          <p:cNvSpPr/>
          <p:nvPr/>
        </p:nvSpPr>
        <p:spPr>
          <a:xfrm>
            <a:off x="3780064" y="23431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Oval 61"/>
          <p:cNvSpPr/>
          <p:nvPr/>
        </p:nvSpPr>
        <p:spPr>
          <a:xfrm>
            <a:off x="4084864" y="26479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/>
          <p:cNvSpPr/>
          <p:nvPr/>
        </p:nvSpPr>
        <p:spPr>
          <a:xfrm>
            <a:off x="2310493" y="4713514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Oval 63"/>
          <p:cNvSpPr/>
          <p:nvPr/>
        </p:nvSpPr>
        <p:spPr>
          <a:xfrm>
            <a:off x="3314700" y="52768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Oval 64"/>
          <p:cNvSpPr/>
          <p:nvPr/>
        </p:nvSpPr>
        <p:spPr>
          <a:xfrm>
            <a:off x="4705349" y="31051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Oval 65"/>
          <p:cNvSpPr/>
          <p:nvPr/>
        </p:nvSpPr>
        <p:spPr>
          <a:xfrm>
            <a:off x="4354285" y="4846864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Oval 66"/>
          <p:cNvSpPr/>
          <p:nvPr/>
        </p:nvSpPr>
        <p:spPr>
          <a:xfrm>
            <a:off x="4912178" y="3521529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Oval 67"/>
          <p:cNvSpPr/>
          <p:nvPr/>
        </p:nvSpPr>
        <p:spPr>
          <a:xfrm>
            <a:off x="6528707" y="240030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Oval 68"/>
          <p:cNvSpPr/>
          <p:nvPr/>
        </p:nvSpPr>
        <p:spPr>
          <a:xfrm>
            <a:off x="2827564" y="21907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Oval 69"/>
          <p:cNvSpPr/>
          <p:nvPr/>
        </p:nvSpPr>
        <p:spPr>
          <a:xfrm>
            <a:off x="1730828" y="243840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Oval 70"/>
          <p:cNvSpPr/>
          <p:nvPr/>
        </p:nvSpPr>
        <p:spPr>
          <a:xfrm>
            <a:off x="3132364" y="24955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Oval 71"/>
          <p:cNvSpPr/>
          <p:nvPr/>
        </p:nvSpPr>
        <p:spPr>
          <a:xfrm>
            <a:off x="4729843" y="388620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Oval 72"/>
          <p:cNvSpPr/>
          <p:nvPr/>
        </p:nvSpPr>
        <p:spPr>
          <a:xfrm>
            <a:off x="3437164" y="28003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Oval 73"/>
          <p:cNvSpPr/>
          <p:nvPr/>
        </p:nvSpPr>
        <p:spPr>
          <a:xfrm>
            <a:off x="3937907" y="3050721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Oval 74"/>
          <p:cNvSpPr/>
          <p:nvPr/>
        </p:nvSpPr>
        <p:spPr>
          <a:xfrm>
            <a:off x="5255078" y="4014107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Oval 75"/>
          <p:cNvSpPr/>
          <p:nvPr/>
        </p:nvSpPr>
        <p:spPr>
          <a:xfrm>
            <a:off x="1945821" y="492578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Oval 76"/>
          <p:cNvSpPr/>
          <p:nvPr/>
        </p:nvSpPr>
        <p:spPr>
          <a:xfrm>
            <a:off x="4218214" y="324938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Oval 77"/>
          <p:cNvSpPr/>
          <p:nvPr/>
        </p:nvSpPr>
        <p:spPr>
          <a:xfrm>
            <a:off x="4781550" y="4939393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Oval 78"/>
          <p:cNvSpPr/>
          <p:nvPr/>
        </p:nvSpPr>
        <p:spPr>
          <a:xfrm>
            <a:off x="5010150" y="438150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Oval 79"/>
          <p:cNvSpPr/>
          <p:nvPr/>
        </p:nvSpPr>
        <p:spPr>
          <a:xfrm>
            <a:off x="7353300" y="49829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Oval 80"/>
          <p:cNvSpPr/>
          <p:nvPr/>
        </p:nvSpPr>
        <p:spPr>
          <a:xfrm>
            <a:off x="5067300" y="46781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Oval 81"/>
          <p:cNvSpPr/>
          <p:nvPr/>
        </p:nvSpPr>
        <p:spPr>
          <a:xfrm>
            <a:off x="4275364" y="4139293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Oval 82"/>
          <p:cNvSpPr/>
          <p:nvPr/>
        </p:nvSpPr>
        <p:spPr>
          <a:xfrm>
            <a:off x="7105650" y="374468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Oval 83"/>
          <p:cNvSpPr/>
          <p:nvPr/>
        </p:nvSpPr>
        <p:spPr>
          <a:xfrm>
            <a:off x="7239000" y="31160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Oval 84"/>
          <p:cNvSpPr/>
          <p:nvPr/>
        </p:nvSpPr>
        <p:spPr>
          <a:xfrm>
            <a:off x="5334000" y="42971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Oval 85"/>
          <p:cNvSpPr/>
          <p:nvPr/>
        </p:nvSpPr>
        <p:spPr>
          <a:xfrm>
            <a:off x="5483679" y="5053693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Oval 86"/>
          <p:cNvSpPr/>
          <p:nvPr/>
        </p:nvSpPr>
        <p:spPr>
          <a:xfrm>
            <a:off x="3252107" y="3788229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Oval 87"/>
          <p:cNvSpPr/>
          <p:nvPr/>
        </p:nvSpPr>
        <p:spPr>
          <a:xfrm>
            <a:off x="5791200" y="47543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Oval 88"/>
          <p:cNvSpPr/>
          <p:nvPr/>
        </p:nvSpPr>
        <p:spPr>
          <a:xfrm>
            <a:off x="3807278" y="4882243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Oval 89"/>
          <p:cNvSpPr/>
          <p:nvPr/>
        </p:nvSpPr>
        <p:spPr>
          <a:xfrm>
            <a:off x="5257800" y="36113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Oval 90"/>
          <p:cNvSpPr/>
          <p:nvPr/>
        </p:nvSpPr>
        <p:spPr>
          <a:xfrm>
            <a:off x="7296150" y="40685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Oval 91"/>
          <p:cNvSpPr/>
          <p:nvPr/>
        </p:nvSpPr>
        <p:spPr>
          <a:xfrm>
            <a:off x="6583136" y="3075215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Oval 92"/>
          <p:cNvSpPr/>
          <p:nvPr/>
        </p:nvSpPr>
        <p:spPr>
          <a:xfrm>
            <a:off x="5715000" y="40685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Oval 93"/>
          <p:cNvSpPr/>
          <p:nvPr/>
        </p:nvSpPr>
        <p:spPr>
          <a:xfrm>
            <a:off x="5867400" y="42209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Oval 94"/>
          <p:cNvSpPr/>
          <p:nvPr/>
        </p:nvSpPr>
        <p:spPr>
          <a:xfrm>
            <a:off x="7048500" y="52006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Oval 95"/>
          <p:cNvSpPr/>
          <p:nvPr/>
        </p:nvSpPr>
        <p:spPr>
          <a:xfrm>
            <a:off x="5998029" y="2694214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Oval 96"/>
          <p:cNvSpPr/>
          <p:nvPr/>
        </p:nvSpPr>
        <p:spPr>
          <a:xfrm>
            <a:off x="5867400" y="30779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Oval 97"/>
          <p:cNvSpPr/>
          <p:nvPr/>
        </p:nvSpPr>
        <p:spPr>
          <a:xfrm>
            <a:off x="4093029" y="514350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Oval 98"/>
          <p:cNvSpPr/>
          <p:nvPr/>
        </p:nvSpPr>
        <p:spPr>
          <a:xfrm>
            <a:off x="6572250" y="5146221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Oval 99"/>
          <p:cNvSpPr/>
          <p:nvPr/>
        </p:nvSpPr>
        <p:spPr>
          <a:xfrm>
            <a:off x="6324600" y="35351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Oval 100"/>
          <p:cNvSpPr/>
          <p:nvPr/>
        </p:nvSpPr>
        <p:spPr>
          <a:xfrm>
            <a:off x="6057900" y="50972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Oval 101"/>
          <p:cNvSpPr/>
          <p:nvPr/>
        </p:nvSpPr>
        <p:spPr>
          <a:xfrm>
            <a:off x="6629400" y="38399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Oval 102"/>
          <p:cNvSpPr/>
          <p:nvPr/>
        </p:nvSpPr>
        <p:spPr>
          <a:xfrm>
            <a:off x="2435678" y="38671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Oval 103"/>
          <p:cNvSpPr/>
          <p:nvPr/>
        </p:nvSpPr>
        <p:spPr>
          <a:xfrm>
            <a:off x="5157107" y="2936421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Oval 104"/>
          <p:cNvSpPr/>
          <p:nvPr/>
        </p:nvSpPr>
        <p:spPr>
          <a:xfrm>
            <a:off x="6512379" y="431618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Oval 105"/>
          <p:cNvSpPr/>
          <p:nvPr/>
        </p:nvSpPr>
        <p:spPr>
          <a:xfrm>
            <a:off x="5314950" y="213360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Oval 106"/>
          <p:cNvSpPr/>
          <p:nvPr/>
        </p:nvSpPr>
        <p:spPr>
          <a:xfrm>
            <a:off x="6134100" y="3546022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Oval 107"/>
          <p:cNvSpPr/>
          <p:nvPr/>
        </p:nvSpPr>
        <p:spPr>
          <a:xfrm>
            <a:off x="6934200" y="2966357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Oval 108"/>
          <p:cNvSpPr/>
          <p:nvPr/>
        </p:nvSpPr>
        <p:spPr>
          <a:xfrm>
            <a:off x="1951264" y="3175907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Oval 109"/>
          <p:cNvSpPr/>
          <p:nvPr/>
        </p:nvSpPr>
        <p:spPr>
          <a:xfrm>
            <a:off x="6874329" y="4732564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Oval 110"/>
          <p:cNvSpPr/>
          <p:nvPr/>
        </p:nvSpPr>
        <p:spPr>
          <a:xfrm>
            <a:off x="7105650" y="23812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Oval 112"/>
          <p:cNvSpPr/>
          <p:nvPr/>
        </p:nvSpPr>
        <p:spPr>
          <a:xfrm>
            <a:off x="2813957" y="4751614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Oval 113"/>
          <p:cNvSpPr/>
          <p:nvPr/>
        </p:nvSpPr>
        <p:spPr>
          <a:xfrm>
            <a:off x="6210300" y="464820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Oval 114"/>
          <p:cNvSpPr/>
          <p:nvPr/>
        </p:nvSpPr>
        <p:spPr>
          <a:xfrm>
            <a:off x="3200400" y="502920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7" name="Straight Connector 116"/>
          <p:cNvCxnSpPr/>
          <p:nvPr/>
        </p:nvCxnSpPr>
        <p:spPr>
          <a:xfrm>
            <a:off x="4572000" y="1905000"/>
            <a:ext cx="0" cy="373380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6" name="Oval 125"/>
          <p:cNvSpPr/>
          <p:nvPr/>
        </p:nvSpPr>
        <p:spPr>
          <a:xfrm>
            <a:off x="3657600" y="521970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6" name="Straight Connector 115"/>
          <p:cNvCxnSpPr/>
          <p:nvPr/>
        </p:nvCxnSpPr>
        <p:spPr>
          <a:xfrm>
            <a:off x="1371600" y="3592286"/>
            <a:ext cx="32004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Connector 117"/>
          <p:cNvCxnSpPr/>
          <p:nvPr/>
        </p:nvCxnSpPr>
        <p:spPr>
          <a:xfrm flipV="1">
            <a:off x="3056164" y="3603172"/>
            <a:ext cx="0" cy="203562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Connector 119"/>
          <p:cNvCxnSpPr/>
          <p:nvPr/>
        </p:nvCxnSpPr>
        <p:spPr>
          <a:xfrm>
            <a:off x="3056164" y="4770664"/>
            <a:ext cx="1515836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2" name="TextBox 121"/>
              <p:cNvSpPr txBox="1"/>
              <p:nvPr/>
            </p:nvSpPr>
            <p:spPr>
              <a:xfrm>
                <a:off x="3692978" y="4419600"/>
                <a:ext cx="26942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𝑓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𝑘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22" name="TextBox 1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92978" y="4419600"/>
                <a:ext cx="269422" cy="369332"/>
              </a:xfrm>
              <a:prstGeom prst="rect">
                <a:avLst/>
              </a:prstGeom>
              <a:blipFill rotWithShape="1">
                <a:blip r:embed="rId3"/>
                <a:stretch>
                  <a:fillRect l="-6818" r="-29545" b="-114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86641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4400" dirty="0" smtClean="0"/>
              <a:t>Decomposition via Learning </a:t>
            </a:r>
            <a:endParaRPr lang="en-US" sz="4800" dirty="0"/>
          </a:p>
        </p:txBody>
      </p:sp>
      <p:sp>
        <p:nvSpPr>
          <p:cNvPr id="4" name="Oval 3"/>
          <p:cNvSpPr/>
          <p:nvPr/>
        </p:nvSpPr>
        <p:spPr>
          <a:xfrm>
            <a:off x="2370364" y="33337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1836964" y="388620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2435678" y="281940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3143250" y="4452257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2770414" y="41338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5570764" y="45529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3284764" y="42481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2560864" y="52387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Oval 46"/>
          <p:cNvSpPr/>
          <p:nvPr/>
        </p:nvSpPr>
        <p:spPr>
          <a:xfrm>
            <a:off x="2941864" y="32575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/>
          <p:cNvSpPr/>
          <p:nvPr/>
        </p:nvSpPr>
        <p:spPr>
          <a:xfrm>
            <a:off x="5323114" y="331470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/>
          <p:cNvSpPr/>
          <p:nvPr/>
        </p:nvSpPr>
        <p:spPr>
          <a:xfrm>
            <a:off x="5456464" y="26860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>
            <a:off x="3551464" y="3867150"/>
            <a:ext cx="114300" cy="1143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/>
          <p:cNvSpPr/>
          <p:nvPr/>
        </p:nvSpPr>
        <p:spPr>
          <a:xfrm>
            <a:off x="3589564" y="4509407"/>
            <a:ext cx="114300" cy="1143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/>
          <p:cNvSpPr/>
          <p:nvPr/>
        </p:nvSpPr>
        <p:spPr>
          <a:xfrm>
            <a:off x="3856264" y="41719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4008664" y="43243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/>
          <p:cNvSpPr/>
          <p:nvPr/>
        </p:nvSpPr>
        <p:spPr>
          <a:xfrm>
            <a:off x="2253343" y="4253593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/>
          <p:nvPr/>
        </p:nvSpPr>
        <p:spPr>
          <a:xfrm>
            <a:off x="3475264" y="31813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Oval 55"/>
          <p:cNvSpPr/>
          <p:nvPr/>
        </p:nvSpPr>
        <p:spPr>
          <a:xfrm>
            <a:off x="5513614" y="36385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/>
          <p:cNvSpPr/>
          <p:nvPr/>
        </p:nvSpPr>
        <p:spPr>
          <a:xfrm>
            <a:off x="4800600" y="2645229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Oval 57"/>
          <p:cNvSpPr/>
          <p:nvPr/>
        </p:nvSpPr>
        <p:spPr>
          <a:xfrm>
            <a:off x="3750128" y="3377293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/>
          <p:cNvSpPr/>
          <p:nvPr/>
        </p:nvSpPr>
        <p:spPr>
          <a:xfrm>
            <a:off x="4084864" y="37909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/>
          <p:cNvSpPr/>
          <p:nvPr/>
        </p:nvSpPr>
        <p:spPr>
          <a:xfrm>
            <a:off x="5334000" y="4770664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/>
          <p:cNvSpPr/>
          <p:nvPr/>
        </p:nvSpPr>
        <p:spPr>
          <a:xfrm>
            <a:off x="3780064" y="23431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Oval 61"/>
          <p:cNvSpPr/>
          <p:nvPr/>
        </p:nvSpPr>
        <p:spPr>
          <a:xfrm>
            <a:off x="4084864" y="26479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/>
          <p:cNvSpPr/>
          <p:nvPr/>
        </p:nvSpPr>
        <p:spPr>
          <a:xfrm>
            <a:off x="2310493" y="4713514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Oval 63"/>
          <p:cNvSpPr/>
          <p:nvPr/>
        </p:nvSpPr>
        <p:spPr>
          <a:xfrm>
            <a:off x="3314700" y="52768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Oval 64"/>
          <p:cNvSpPr/>
          <p:nvPr/>
        </p:nvSpPr>
        <p:spPr>
          <a:xfrm>
            <a:off x="4705349" y="31051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Oval 65"/>
          <p:cNvSpPr/>
          <p:nvPr/>
        </p:nvSpPr>
        <p:spPr>
          <a:xfrm>
            <a:off x="4354285" y="4846864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Oval 66"/>
          <p:cNvSpPr/>
          <p:nvPr/>
        </p:nvSpPr>
        <p:spPr>
          <a:xfrm>
            <a:off x="4912178" y="3521529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Oval 67"/>
          <p:cNvSpPr/>
          <p:nvPr/>
        </p:nvSpPr>
        <p:spPr>
          <a:xfrm>
            <a:off x="6528707" y="240030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Oval 68"/>
          <p:cNvSpPr/>
          <p:nvPr/>
        </p:nvSpPr>
        <p:spPr>
          <a:xfrm>
            <a:off x="2827564" y="21907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Oval 69"/>
          <p:cNvSpPr/>
          <p:nvPr/>
        </p:nvSpPr>
        <p:spPr>
          <a:xfrm>
            <a:off x="1730828" y="243840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Oval 70"/>
          <p:cNvSpPr/>
          <p:nvPr/>
        </p:nvSpPr>
        <p:spPr>
          <a:xfrm>
            <a:off x="3132364" y="24955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Oval 71"/>
          <p:cNvSpPr/>
          <p:nvPr/>
        </p:nvSpPr>
        <p:spPr>
          <a:xfrm>
            <a:off x="4729843" y="388620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Oval 72"/>
          <p:cNvSpPr/>
          <p:nvPr/>
        </p:nvSpPr>
        <p:spPr>
          <a:xfrm>
            <a:off x="3437164" y="28003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Oval 73"/>
          <p:cNvSpPr/>
          <p:nvPr/>
        </p:nvSpPr>
        <p:spPr>
          <a:xfrm>
            <a:off x="3937907" y="3050721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Oval 74"/>
          <p:cNvSpPr/>
          <p:nvPr/>
        </p:nvSpPr>
        <p:spPr>
          <a:xfrm>
            <a:off x="5255078" y="4014107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Oval 75"/>
          <p:cNvSpPr/>
          <p:nvPr/>
        </p:nvSpPr>
        <p:spPr>
          <a:xfrm>
            <a:off x="1945821" y="492578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Oval 76"/>
          <p:cNvSpPr/>
          <p:nvPr/>
        </p:nvSpPr>
        <p:spPr>
          <a:xfrm>
            <a:off x="4218214" y="324938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Oval 77"/>
          <p:cNvSpPr/>
          <p:nvPr/>
        </p:nvSpPr>
        <p:spPr>
          <a:xfrm>
            <a:off x="4781550" y="4939393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Oval 78"/>
          <p:cNvSpPr/>
          <p:nvPr/>
        </p:nvSpPr>
        <p:spPr>
          <a:xfrm>
            <a:off x="5010150" y="438150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Oval 79"/>
          <p:cNvSpPr/>
          <p:nvPr/>
        </p:nvSpPr>
        <p:spPr>
          <a:xfrm>
            <a:off x="7353300" y="49829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Oval 80"/>
          <p:cNvSpPr/>
          <p:nvPr/>
        </p:nvSpPr>
        <p:spPr>
          <a:xfrm>
            <a:off x="5067300" y="46781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Oval 81"/>
          <p:cNvSpPr/>
          <p:nvPr/>
        </p:nvSpPr>
        <p:spPr>
          <a:xfrm>
            <a:off x="4275364" y="4139293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Oval 82"/>
          <p:cNvSpPr/>
          <p:nvPr/>
        </p:nvSpPr>
        <p:spPr>
          <a:xfrm>
            <a:off x="7105650" y="374468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Oval 83"/>
          <p:cNvSpPr/>
          <p:nvPr/>
        </p:nvSpPr>
        <p:spPr>
          <a:xfrm>
            <a:off x="7239000" y="31160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Oval 84"/>
          <p:cNvSpPr/>
          <p:nvPr/>
        </p:nvSpPr>
        <p:spPr>
          <a:xfrm>
            <a:off x="5334000" y="42971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Oval 85"/>
          <p:cNvSpPr/>
          <p:nvPr/>
        </p:nvSpPr>
        <p:spPr>
          <a:xfrm>
            <a:off x="5483679" y="5053693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Oval 86"/>
          <p:cNvSpPr/>
          <p:nvPr/>
        </p:nvSpPr>
        <p:spPr>
          <a:xfrm>
            <a:off x="3252107" y="3788229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Oval 87"/>
          <p:cNvSpPr/>
          <p:nvPr/>
        </p:nvSpPr>
        <p:spPr>
          <a:xfrm>
            <a:off x="5791200" y="47543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Oval 88"/>
          <p:cNvSpPr/>
          <p:nvPr/>
        </p:nvSpPr>
        <p:spPr>
          <a:xfrm>
            <a:off x="3807278" y="4882243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Oval 89"/>
          <p:cNvSpPr/>
          <p:nvPr/>
        </p:nvSpPr>
        <p:spPr>
          <a:xfrm>
            <a:off x="5257800" y="36113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Oval 90"/>
          <p:cNvSpPr/>
          <p:nvPr/>
        </p:nvSpPr>
        <p:spPr>
          <a:xfrm>
            <a:off x="7296150" y="40685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Oval 91"/>
          <p:cNvSpPr/>
          <p:nvPr/>
        </p:nvSpPr>
        <p:spPr>
          <a:xfrm>
            <a:off x="6583136" y="3075215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Oval 92"/>
          <p:cNvSpPr/>
          <p:nvPr/>
        </p:nvSpPr>
        <p:spPr>
          <a:xfrm>
            <a:off x="5715000" y="40685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Oval 93"/>
          <p:cNvSpPr/>
          <p:nvPr/>
        </p:nvSpPr>
        <p:spPr>
          <a:xfrm>
            <a:off x="5867400" y="42209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Oval 94"/>
          <p:cNvSpPr/>
          <p:nvPr/>
        </p:nvSpPr>
        <p:spPr>
          <a:xfrm>
            <a:off x="7048500" y="52006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Oval 95"/>
          <p:cNvSpPr/>
          <p:nvPr/>
        </p:nvSpPr>
        <p:spPr>
          <a:xfrm>
            <a:off x="5998029" y="2694214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Oval 96"/>
          <p:cNvSpPr/>
          <p:nvPr/>
        </p:nvSpPr>
        <p:spPr>
          <a:xfrm>
            <a:off x="5867400" y="30779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Oval 97"/>
          <p:cNvSpPr/>
          <p:nvPr/>
        </p:nvSpPr>
        <p:spPr>
          <a:xfrm>
            <a:off x="4093029" y="514350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Oval 98"/>
          <p:cNvSpPr/>
          <p:nvPr/>
        </p:nvSpPr>
        <p:spPr>
          <a:xfrm>
            <a:off x="6572250" y="5146221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Oval 99"/>
          <p:cNvSpPr/>
          <p:nvPr/>
        </p:nvSpPr>
        <p:spPr>
          <a:xfrm>
            <a:off x="6324600" y="35351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Oval 100"/>
          <p:cNvSpPr/>
          <p:nvPr/>
        </p:nvSpPr>
        <p:spPr>
          <a:xfrm>
            <a:off x="6057900" y="50972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Oval 101"/>
          <p:cNvSpPr/>
          <p:nvPr/>
        </p:nvSpPr>
        <p:spPr>
          <a:xfrm>
            <a:off x="6629400" y="38399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Oval 102"/>
          <p:cNvSpPr/>
          <p:nvPr/>
        </p:nvSpPr>
        <p:spPr>
          <a:xfrm>
            <a:off x="2435678" y="38671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Oval 103"/>
          <p:cNvSpPr/>
          <p:nvPr/>
        </p:nvSpPr>
        <p:spPr>
          <a:xfrm>
            <a:off x="5157107" y="2936421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Oval 104"/>
          <p:cNvSpPr/>
          <p:nvPr/>
        </p:nvSpPr>
        <p:spPr>
          <a:xfrm>
            <a:off x="6512379" y="431618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Oval 105"/>
          <p:cNvSpPr/>
          <p:nvPr/>
        </p:nvSpPr>
        <p:spPr>
          <a:xfrm>
            <a:off x="5314950" y="213360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Oval 106"/>
          <p:cNvSpPr/>
          <p:nvPr/>
        </p:nvSpPr>
        <p:spPr>
          <a:xfrm>
            <a:off x="6134100" y="3546022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Oval 107"/>
          <p:cNvSpPr/>
          <p:nvPr/>
        </p:nvSpPr>
        <p:spPr>
          <a:xfrm>
            <a:off x="6934200" y="2966357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Oval 108"/>
          <p:cNvSpPr/>
          <p:nvPr/>
        </p:nvSpPr>
        <p:spPr>
          <a:xfrm>
            <a:off x="1951264" y="3175907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Oval 109"/>
          <p:cNvSpPr/>
          <p:nvPr/>
        </p:nvSpPr>
        <p:spPr>
          <a:xfrm>
            <a:off x="6874329" y="4732564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Oval 110"/>
          <p:cNvSpPr/>
          <p:nvPr/>
        </p:nvSpPr>
        <p:spPr>
          <a:xfrm>
            <a:off x="7105650" y="23812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Oval 112"/>
          <p:cNvSpPr/>
          <p:nvPr/>
        </p:nvSpPr>
        <p:spPr>
          <a:xfrm>
            <a:off x="2813957" y="4751614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Oval 113"/>
          <p:cNvSpPr/>
          <p:nvPr/>
        </p:nvSpPr>
        <p:spPr>
          <a:xfrm>
            <a:off x="6210300" y="464820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Oval 114"/>
          <p:cNvSpPr/>
          <p:nvPr/>
        </p:nvSpPr>
        <p:spPr>
          <a:xfrm>
            <a:off x="3200400" y="502920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7" name="Straight Connector 116"/>
          <p:cNvCxnSpPr/>
          <p:nvPr/>
        </p:nvCxnSpPr>
        <p:spPr>
          <a:xfrm>
            <a:off x="4572000" y="1905000"/>
            <a:ext cx="0" cy="373380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6" name="Oval 125"/>
          <p:cNvSpPr/>
          <p:nvPr/>
        </p:nvSpPr>
        <p:spPr>
          <a:xfrm>
            <a:off x="3657600" y="521970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6" name="Straight Connector 115"/>
          <p:cNvCxnSpPr/>
          <p:nvPr/>
        </p:nvCxnSpPr>
        <p:spPr>
          <a:xfrm>
            <a:off x="1371600" y="3592286"/>
            <a:ext cx="32004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Connector 117"/>
          <p:cNvCxnSpPr/>
          <p:nvPr/>
        </p:nvCxnSpPr>
        <p:spPr>
          <a:xfrm flipV="1">
            <a:off x="3056164" y="3603172"/>
            <a:ext cx="0" cy="203562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Connector 119"/>
          <p:cNvCxnSpPr/>
          <p:nvPr/>
        </p:nvCxnSpPr>
        <p:spPr>
          <a:xfrm>
            <a:off x="3056164" y="4770664"/>
            <a:ext cx="1515836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2" name="TextBox 121"/>
              <p:cNvSpPr txBox="1"/>
              <p:nvPr/>
            </p:nvSpPr>
            <p:spPr>
              <a:xfrm>
                <a:off x="3692978" y="4419600"/>
                <a:ext cx="26942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𝑓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𝑘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22" name="TextBox 1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92978" y="4419600"/>
                <a:ext cx="269422" cy="369332"/>
              </a:xfrm>
              <a:prstGeom prst="rect">
                <a:avLst/>
              </a:prstGeom>
              <a:blipFill rotWithShape="1">
                <a:blip r:embed="rId3"/>
                <a:stretch>
                  <a:fillRect l="-6818" r="-29545" b="-114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2" name="TextBox 111"/>
              <p:cNvSpPr txBox="1"/>
              <p:nvPr/>
            </p:nvSpPr>
            <p:spPr>
              <a:xfrm>
                <a:off x="3660320" y="3669268"/>
                <a:ext cx="26942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𝑔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𝑘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12" name="TextBox 1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60320" y="3669268"/>
                <a:ext cx="269422" cy="369332"/>
              </a:xfrm>
              <a:prstGeom prst="rect">
                <a:avLst/>
              </a:prstGeom>
              <a:blipFill rotWithShape="1">
                <a:blip r:embed="rId4"/>
                <a:stretch>
                  <a:fillRect r="-44444" b="-49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Straight Arrow Connector 11"/>
          <p:cNvCxnSpPr>
            <a:stCxn id="50" idx="4"/>
            <a:endCxn id="51" idx="0"/>
          </p:cNvCxnSpPr>
          <p:nvPr/>
        </p:nvCxnSpPr>
        <p:spPr>
          <a:xfrm>
            <a:off x="3608614" y="3981450"/>
            <a:ext cx="38100" cy="527957"/>
          </a:xfrm>
          <a:prstGeom prst="straightConnector1">
            <a:avLst/>
          </a:prstGeom>
          <a:ln w="1905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2895600" y="5867400"/>
                <a:ext cx="3353290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h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𝑘</m:t>
                        </m:r>
                      </m:sub>
                    </m:sSub>
                    <m:r>
                      <a:rPr lang="en-US" sz="2400" b="0" i="1" smtClean="0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𝑘</m:t>
                        </m:r>
                      </m:sub>
                    </m:sSub>
                    <m:r>
                      <a:rPr lang="en-US" sz="2400" b="0" i="1" smtClean="0">
                        <a:latin typeface="Cambria Math"/>
                      </a:rPr>
                      <m:t>−</m:t>
                    </m:r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𝑔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sz="2400" dirty="0" smtClean="0"/>
                  <a:t> is evasive.</a:t>
                </a:r>
                <a:endParaRPr lang="en-US" sz="2400" dirty="0"/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5600" y="5867400"/>
                <a:ext cx="3353290" cy="461665"/>
              </a:xfrm>
              <a:prstGeom prst="rect">
                <a:avLst/>
              </a:prstGeom>
              <a:blipFill rotWithShape="1">
                <a:blip r:embed="rId5"/>
                <a:stretch>
                  <a:fillRect l="-364" t="-9333" r="-2000" b="-30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36897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Thank You!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2370364" y="37909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1836964" y="434340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2435678" y="327660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3143250" y="4909457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2770414" y="45910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5570764" y="50101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3284764" y="47053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2560864" y="56959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2941864" y="37147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5323114" y="377190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5456464" y="31432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3551464" y="4324350"/>
            <a:ext cx="114300" cy="1143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3589564" y="4966607"/>
            <a:ext cx="114300" cy="1143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3856264" y="46291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4008664" y="47815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2253343" y="4710793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3475264" y="36385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5513614" y="40957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4800600" y="3102429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3750128" y="3834493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4084864" y="42481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5334000" y="5227864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3780064" y="28003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4084864" y="31051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2310493" y="5170714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3314700" y="57340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4705349" y="35623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4354285" y="5304064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4912178" y="3978729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6528707" y="285750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/>
          <p:cNvSpPr/>
          <p:nvPr/>
        </p:nvSpPr>
        <p:spPr>
          <a:xfrm>
            <a:off x="2827564" y="26479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/>
        </p:nvSpPr>
        <p:spPr>
          <a:xfrm>
            <a:off x="1730828" y="289560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/>
          <p:cNvSpPr/>
          <p:nvPr/>
        </p:nvSpPr>
        <p:spPr>
          <a:xfrm>
            <a:off x="3132364" y="29527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4729843" y="434340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/>
          <p:cNvSpPr/>
          <p:nvPr/>
        </p:nvSpPr>
        <p:spPr>
          <a:xfrm>
            <a:off x="3437164" y="32575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3937907" y="3507921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/>
          <p:nvPr/>
        </p:nvSpPr>
        <p:spPr>
          <a:xfrm>
            <a:off x="5255078" y="4471307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1945821" y="538298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4218214" y="370658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Oval 42"/>
          <p:cNvSpPr/>
          <p:nvPr/>
        </p:nvSpPr>
        <p:spPr>
          <a:xfrm>
            <a:off x="4781550" y="5396593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43"/>
          <p:cNvSpPr/>
          <p:nvPr/>
        </p:nvSpPr>
        <p:spPr>
          <a:xfrm>
            <a:off x="5010150" y="483870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7353300" y="54401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/>
          <p:cNvSpPr/>
          <p:nvPr/>
        </p:nvSpPr>
        <p:spPr>
          <a:xfrm>
            <a:off x="5067300" y="51353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Oval 46"/>
          <p:cNvSpPr/>
          <p:nvPr/>
        </p:nvSpPr>
        <p:spPr>
          <a:xfrm>
            <a:off x="4275364" y="4596493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/>
          <p:cNvSpPr/>
          <p:nvPr/>
        </p:nvSpPr>
        <p:spPr>
          <a:xfrm>
            <a:off x="7105650" y="420188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/>
          <p:cNvSpPr/>
          <p:nvPr/>
        </p:nvSpPr>
        <p:spPr>
          <a:xfrm>
            <a:off x="7239000" y="35732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>
            <a:off x="5334000" y="47543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/>
          <p:cNvSpPr/>
          <p:nvPr/>
        </p:nvSpPr>
        <p:spPr>
          <a:xfrm>
            <a:off x="5483679" y="5510893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/>
          <p:cNvSpPr/>
          <p:nvPr/>
        </p:nvSpPr>
        <p:spPr>
          <a:xfrm>
            <a:off x="3252107" y="4245429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5791200" y="52115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/>
          <p:cNvSpPr/>
          <p:nvPr/>
        </p:nvSpPr>
        <p:spPr>
          <a:xfrm>
            <a:off x="3807278" y="5339443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/>
          <p:nvPr/>
        </p:nvSpPr>
        <p:spPr>
          <a:xfrm>
            <a:off x="5257800" y="40685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Oval 55"/>
          <p:cNvSpPr/>
          <p:nvPr/>
        </p:nvSpPr>
        <p:spPr>
          <a:xfrm>
            <a:off x="7296150" y="45257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/>
          <p:cNvSpPr/>
          <p:nvPr/>
        </p:nvSpPr>
        <p:spPr>
          <a:xfrm>
            <a:off x="6583136" y="3532415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Oval 57"/>
          <p:cNvSpPr/>
          <p:nvPr/>
        </p:nvSpPr>
        <p:spPr>
          <a:xfrm>
            <a:off x="5715000" y="45257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/>
          <p:cNvSpPr/>
          <p:nvPr/>
        </p:nvSpPr>
        <p:spPr>
          <a:xfrm>
            <a:off x="5867400" y="46781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/>
          <p:cNvSpPr/>
          <p:nvPr/>
        </p:nvSpPr>
        <p:spPr>
          <a:xfrm>
            <a:off x="7048500" y="56578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/>
          <p:cNvSpPr/>
          <p:nvPr/>
        </p:nvSpPr>
        <p:spPr>
          <a:xfrm>
            <a:off x="5998029" y="3151414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Oval 61"/>
          <p:cNvSpPr/>
          <p:nvPr/>
        </p:nvSpPr>
        <p:spPr>
          <a:xfrm>
            <a:off x="5867400" y="35351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/>
          <p:cNvSpPr/>
          <p:nvPr/>
        </p:nvSpPr>
        <p:spPr>
          <a:xfrm>
            <a:off x="4093029" y="560070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Oval 63"/>
          <p:cNvSpPr/>
          <p:nvPr/>
        </p:nvSpPr>
        <p:spPr>
          <a:xfrm>
            <a:off x="6572250" y="5603421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Oval 64"/>
          <p:cNvSpPr/>
          <p:nvPr/>
        </p:nvSpPr>
        <p:spPr>
          <a:xfrm>
            <a:off x="6324600" y="39923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Oval 65"/>
          <p:cNvSpPr/>
          <p:nvPr/>
        </p:nvSpPr>
        <p:spPr>
          <a:xfrm>
            <a:off x="6057900" y="55544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Oval 66"/>
          <p:cNvSpPr/>
          <p:nvPr/>
        </p:nvSpPr>
        <p:spPr>
          <a:xfrm>
            <a:off x="6629400" y="42971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Oval 67"/>
          <p:cNvSpPr/>
          <p:nvPr/>
        </p:nvSpPr>
        <p:spPr>
          <a:xfrm>
            <a:off x="2435678" y="43243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Oval 68"/>
          <p:cNvSpPr/>
          <p:nvPr/>
        </p:nvSpPr>
        <p:spPr>
          <a:xfrm>
            <a:off x="5157107" y="3393621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Oval 69"/>
          <p:cNvSpPr/>
          <p:nvPr/>
        </p:nvSpPr>
        <p:spPr>
          <a:xfrm>
            <a:off x="6512379" y="477338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Oval 70"/>
          <p:cNvSpPr/>
          <p:nvPr/>
        </p:nvSpPr>
        <p:spPr>
          <a:xfrm>
            <a:off x="5314950" y="259080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Oval 71"/>
          <p:cNvSpPr/>
          <p:nvPr/>
        </p:nvSpPr>
        <p:spPr>
          <a:xfrm>
            <a:off x="6134100" y="4003222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Oval 72"/>
          <p:cNvSpPr/>
          <p:nvPr/>
        </p:nvSpPr>
        <p:spPr>
          <a:xfrm>
            <a:off x="6934200" y="3423557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Oval 73"/>
          <p:cNvSpPr/>
          <p:nvPr/>
        </p:nvSpPr>
        <p:spPr>
          <a:xfrm>
            <a:off x="1951264" y="3633107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Oval 74"/>
          <p:cNvSpPr/>
          <p:nvPr/>
        </p:nvSpPr>
        <p:spPr>
          <a:xfrm>
            <a:off x="6874329" y="5189764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Oval 75"/>
          <p:cNvSpPr/>
          <p:nvPr/>
        </p:nvSpPr>
        <p:spPr>
          <a:xfrm>
            <a:off x="7105650" y="28384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Oval 76"/>
          <p:cNvSpPr/>
          <p:nvPr/>
        </p:nvSpPr>
        <p:spPr>
          <a:xfrm>
            <a:off x="2813957" y="5208814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Oval 77"/>
          <p:cNvSpPr/>
          <p:nvPr/>
        </p:nvSpPr>
        <p:spPr>
          <a:xfrm>
            <a:off x="6210300" y="510540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Oval 78"/>
          <p:cNvSpPr/>
          <p:nvPr/>
        </p:nvSpPr>
        <p:spPr>
          <a:xfrm>
            <a:off x="3200400" y="548640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0" name="Straight Connector 79"/>
          <p:cNvCxnSpPr/>
          <p:nvPr/>
        </p:nvCxnSpPr>
        <p:spPr>
          <a:xfrm>
            <a:off x="4572000" y="2362200"/>
            <a:ext cx="0" cy="373380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Oval 80"/>
          <p:cNvSpPr/>
          <p:nvPr/>
        </p:nvSpPr>
        <p:spPr>
          <a:xfrm>
            <a:off x="3657600" y="567690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2" name="Straight Connector 81"/>
          <p:cNvCxnSpPr/>
          <p:nvPr/>
        </p:nvCxnSpPr>
        <p:spPr>
          <a:xfrm>
            <a:off x="1371600" y="4049486"/>
            <a:ext cx="32004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/>
          <p:nvPr/>
        </p:nvCxnSpPr>
        <p:spPr>
          <a:xfrm flipV="1">
            <a:off x="3056164" y="4060372"/>
            <a:ext cx="0" cy="203562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/>
          <p:nvPr/>
        </p:nvCxnSpPr>
        <p:spPr>
          <a:xfrm>
            <a:off x="3056164" y="5227864"/>
            <a:ext cx="1515836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5" name="TextBox 84"/>
              <p:cNvSpPr txBox="1"/>
              <p:nvPr/>
            </p:nvSpPr>
            <p:spPr>
              <a:xfrm>
                <a:off x="3692978" y="4876800"/>
                <a:ext cx="26942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𝑓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𝑘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5" name="TextBox 8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92978" y="4876800"/>
                <a:ext cx="269422" cy="369332"/>
              </a:xfrm>
              <a:prstGeom prst="rect">
                <a:avLst/>
              </a:prstGeom>
              <a:blipFill rotWithShape="1">
                <a:blip r:embed="rId2"/>
                <a:stretch>
                  <a:fillRect l="-6818" r="-29545" b="-114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6" name="TextBox 85"/>
              <p:cNvSpPr txBox="1"/>
              <p:nvPr/>
            </p:nvSpPr>
            <p:spPr>
              <a:xfrm>
                <a:off x="3660320" y="4126468"/>
                <a:ext cx="26942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𝑔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𝑘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6" name="TextBox 8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60320" y="4126468"/>
                <a:ext cx="269422" cy="369332"/>
              </a:xfrm>
              <a:prstGeom prst="rect">
                <a:avLst/>
              </a:prstGeom>
              <a:blipFill rotWithShape="1">
                <a:blip r:embed="rId3"/>
                <a:stretch>
                  <a:fillRect r="-44444" b="-49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7" name="Straight Arrow Connector 86"/>
          <p:cNvCxnSpPr>
            <a:stCxn id="15" idx="4"/>
            <a:endCxn id="16" idx="0"/>
          </p:cNvCxnSpPr>
          <p:nvPr/>
        </p:nvCxnSpPr>
        <p:spPr>
          <a:xfrm>
            <a:off x="3608614" y="4438650"/>
            <a:ext cx="38100" cy="527957"/>
          </a:xfrm>
          <a:prstGeom prst="straightConnector1">
            <a:avLst/>
          </a:prstGeom>
          <a:ln w="1905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6314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Impossibilities for VBB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609600" y="2209800"/>
                <a:ext cx="8991600" cy="50063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800" dirty="0" smtClean="0"/>
                  <a:t>There exist families </a:t>
                </a:r>
                <a:r>
                  <a:rPr lang="en-US" sz="2800" dirty="0"/>
                  <a:t>of “unobfuscatable” </a:t>
                </a:r>
                <a:r>
                  <a:rPr lang="en-US" sz="2800" dirty="0" smtClean="0"/>
                  <a:t>functions</a:t>
                </a:r>
                <a:endParaRPr lang="en-US" sz="800" dirty="0" smtClean="0"/>
              </a:p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2800" dirty="0" smtClean="0"/>
                  <a:t>Can be embedded in applications </a:t>
                </a:r>
                <a:br>
                  <a:rPr lang="en-US" sz="2800" dirty="0" smtClean="0"/>
                </a:br>
                <a:r>
                  <a:rPr lang="en-US" sz="2800" dirty="0" smtClean="0"/>
                  <a:t>(e.g. encryption, signatures)</a:t>
                </a:r>
              </a:p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2800" dirty="0" smtClean="0"/>
                  <a:t>Implemented in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800" b="1" i="0" smtClean="0">
                        <a:latin typeface="Cambria Math"/>
                      </a:rPr>
                      <m:t>T</m:t>
                    </m:r>
                    <m:sSup>
                      <m:sSupPr>
                        <m:ctrlPr>
                          <a:rPr lang="en-US" sz="28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US" sz="2800" b="1" i="0" smtClean="0">
                            <a:latin typeface="Cambria Math"/>
                          </a:rPr>
                          <m:t>C</m:t>
                        </m:r>
                      </m:e>
                      <m:sup>
                        <m:r>
                          <m:rPr>
                            <m:nor/>
                          </m:rPr>
                          <a:rPr lang="en-US" sz="2800" i="0" smtClean="0">
                            <a:latin typeface="Cambria Math"/>
                          </a:rPr>
                          <m:t>0</m:t>
                        </m:r>
                      </m:sup>
                    </m:sSup>
                  </m:oMath>
                </a14:m>
                <a:endParaRPr lang="en-US" sz="2800" b="1" dirty="0" smtClean="0"/>
              </a:p>
              <a:p>
                <a:pPr>
                  <a:lnSpc>
                    <a:spcPct val="150000"/>
                  </a:lnSpc>
                </a:pPr>
                <a:endParaRPr lang="en-US" sz="1200" b="1" dirty="0"/>
              </a:p>
              <a:p>
                <a:r>
                  <a:rPr lang="en-US" sz="2800" dirty="0" smtClean="0"/>
                  <a:t>Pseudo-entropic </a:t>
                </a:r>
                <a:r>
                  <a:rPr lang="en-US" sz="2800" dirty="0"/>
                  <a:t>functions are unobfuscatable w.r.t </a:t>
                </a:r>
                <a:r>
                  <a:rPr lang="en-US" sz="2800" dirty="0" smtClean="0"/>
                  <a:t>auxiliary input \universal simulation</a:t>
                </a:r>
              </a:p>
              <a:p>
                <a:r>
                  <a:rPr lang="en-US" sz="2000" dirty="0"/>
                  <a:t>[</a:t>
                </a:r>
                <a:r>
                  <a:rPr lang="en-US" sz="2000" dirty="0" err="1" smtClean="0"/>
                  <a:t>Bitansky</a:t>
                </a:r>
                <a:r>
                  <a:rPr lang="en-US" sz="2000" dirty="0" smtClean="0"/>
                  <a:t>-Canetti-Cohn-</a:t>
                </a:r>
                <a:r>
                  <a:rPr lang="en-US" sz="2000" dirty="0" err="1" smtClean="0"/>
                  <a:t>Goldwasser</a:t>
                </a:r>
                <a:r>
                  <a:rPr lang="en-US" sz="2000" dirty="0" smtClean="0"/>
                  <a:t>-</a:t>
                </a:r>
                <a:r>
                  <a:rPr lang="en-US" sz="2000" dirty="0" err="1" smtClean="0"/>
                  <a:t>Kalai</a:t>
                </a:r>
                <a:r>
                  <a:rPr lang="en-US" sz="2000" dirty="0" smtClean="0"/>
                  <a:t>-P-Rosen 14]</a:t>
                </a:r>
                <a:endParaRPr lang="en-US" sz="2400" dirty="0"/>
              </a:p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endParaRPr lang="en-US" sz="2800" b="1" dirty="0" smtClean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" y="2209800"/>
                <a:ext cx="8991600" cy="5006307"/>
              </a:xfrm>
              <a:prstGeom prst="rect">
                <a:avLst/>
              </a:prstGeom>
              <a:blipFill rotWithShape="1">
                <a:blip r:embed="rId3"/>
                <a:stretch>
                  <a:fillRect l="-13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762000" y="1581090"/>
            <a:ext cx="8229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[</a:t>
            </a:r>
            <a:r>
              <a:rPr lang="en-US" sz="20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Barak-</a:t>
            </a:r>
            <a:r>
              <a:rPr lang="en-US" sz="2000" dirty="0" err="1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Goldreich</a:t>
            </a:r>
            <a:r>
              <a:rPr lang="en-US" sz="20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-</a:t>
            </a:r>
            <a:r>
              <a:rPr lang="en-US" sz="2000" dirty="0" err="1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Impagliazzo</a:t>
            </a:r>
            <a:r>
              <a:rPr lang="en-US" sz="20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-</a:t>
            </a:r>
            <a:r>
              <a:rPr lang="en-US" sz="2000" dirty="0" err="1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Rudich</a:t>
            </a:r>
            <a:r>
              <a:rPr lang="en-US" sz="20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-</a:t>
            </a:r>
            <a:r>
              <a:rPr lang="en-US" sz="2000" dirty="0" err="1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Sahai</a:t>
            </a:r>
            <a:r>
              <a:rPr lang="en-US" sz="20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-</a:t>
            </a:r>
            <a:r>
              <a:rPr lang="en-US" sz="2000" dirty="0" err="1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Vadhan</a:t>
            </a:r>
            <a:r>
              <a:rPr lang="en-US" sz="20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-Yang 01]</a:t>
            </a:r>
            <a:endParaRPr lang="en-US" sz="200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804189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Positive results 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33400" y="2514600"/>
            <a:ext cx="899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 smtClean="0"/>
              <a:t>Constructions for simple functions </a:t>
            </a:r>
            <a:br>
              <a:rPr lang="en-US" sz="2800" dirty="0" smtClean="0"/>
            </a:br>
            <a:r>
              <a:rPr lang="en-US" sz="2000" dirty="0" smtClean="0"/>
              <a:t>[Can97</a:t>
            </a:r>
            <a:r>
              <a:rPr lang="en-US" sz="2000" dirty="0"/>
              <a:t>, CMR98, LPS04, </a:t>
            </a:r>
            <a:r>
              <a:rPr lang="en-US" sz="2000" dirty="0" smtClean="0"/>
              <a:t>DS05,Wee05</a:t>
            </a:r>
            <a:r>
              <a:rPr lang="en-US" sz="2000" dirty="0"/>
              <a:t>, CD08, CV09, </a:t>
            </a:r>
            <a:r>
              <a:rPr lang="en-US" sz="2000" dirty="0" smtClean="0"/>
              <a:t>CRV10,BR13]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 smtClean="0"/>
              <a:t>General constructions in idealized models </a:t>
            </a:r>
            <a:br>
              <a:rPr lang="en-US" sz="2800" dirty="0" smtClean="0"/>
            </a:br>
            <a:r>
              <a:rPr lang="en-US" sz="2000" dirty="0" smtClean="0"/>
              <a:t>[CV13,BR13,BGKPS13]</a:t>
            </a:r>
          </a:p>
        </p:txBody>
      </p:sp>
    </p:spTree>
    <p:extLst>
      <p:ext uri="{BB962C8B-B14F-4D97-AF65-F5344CB8AC3E}">
        <p14:creationId xmlns:p14="http://schemas.microsoft.com/office/powerpoint/2010/main" val="56331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>
            <a:spLocks noGrp="1"/>
          </p:cNvSpPr>
          <p:nvPr>
            <p:ph type="title"/>
          </p:nvPr>
        </p:nvSpPr>
        <p:spPr>
          <a:xfrm>
            <a:off x="688490" y="1676400"/>
            <a:ext cx="7756263" cy="2057400"/>
          </a:xfrm>
        </p:spPr>
        <p:txBody>
          <a:bodyPr/>
          <a:lstStyle/>
          <a:p>
            <a:r>
              <a:rPr lang="en-US" sz="4800" dirty="0" smtClean="0"/>
              <a:t>Which functions are </a:t>
            </a:r>
            <a:br>
              <a:rPr lang="en-US" sz="4800" dirty="0" smtClean="0"/>
            </a:br>
            <a:r>
              <a:rPr lang="en-US" sz="4800" dirty="0" smtClean="0"/>
              <a:t>VBB </a:t>
            </a:r>
            <a:r>
              <a:rPr lang="en-US" sz="4800" dirty="0" err="1" smtClean="0"/>
              <a:t>obfuscatable</a:t>
            </a:r>
            <a:r>
              <a:rPr lang="en-US" sz="4800" dirty="0" smtClean="0"/>
              <a:t>?</a:t>
            </a:r>
            <a:endParaRPr lang="en-US" sz="4400" dirty="0"/>
          </a:p>
        </p:txBody>
      </p:sp>
      <p:sp>
        <p:nvSpPr>
          <p:cNvPr id="2" name="Rectangle 1"/>
          <p:cNvSpPr/>
          <p:nvPr/>
        </p:nvSpPr>
        <p:spPr>
          <a:xfrm>
            <a:off x="0" y="4267200"/>
            <a:ext cx="91440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Find rich classes of functions </a:t>
            </a:r>
            <a:r>
              <a:rPr lang="en-US" sz="44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/>
            </a:r>
            <a:br>
              <a:rPr lang="en-US" sz="44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r>
              <a:rPr lang="en-US" sz="44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that </a:t>
            </a:r>
            <a:r>
              <a:rPr lang="en-US" sz="44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can be VBB obfuscated </a:t>
            </a:r>
          </a:p>
        </p:txBody>
      </p:sp>
    </p:spTree>
    <p:extLst>
      <p:ext uri="{BB962C8B-B14F-4D97-AF65-F5344CB8AC3E}">
        <p14:creationId xmlns:p14="http://schemas.microsoft.com/office/powerpoint/2010/main" val="3372542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905000"/>
                <a:ext cx="8305800" cy="4221163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2800" dirty="0" smtClean="0"/>
                  <a:t>A family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sz="2800" i="1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8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latin typeface="Cambria Math"/>
                              </a:rPr>
                              <m:t>𝑓</m:t>
                            </m:r>
                          </m:e>
                          <m:sub>
                            <m:r>
                              <a:rPr lang="en-US" sz="2800" i="1">
                                <a:latin typeface="Cambria Math"/>
                              </a:rPr>
                              <m:t>𝑘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2800" dirty="0" smtClean="0"/>
                  <a:t> of </a:t>
                </a:r>
                <a:r>
                  <a:rPr lang="en-US" sz="2800" dirty="0" err="1" smtClean="0"/>
                  <a:t>boolean</a:t>
                </a:r>
                <a:r>
                  <a:rPr lang="en-US" sz="2800" dirty="0" smtClean="0"/>
                  <a:t> functions is </a:t>
                </a:r>
                <a:r>
                  <a:rPr lang="en-US" sz="2800" i="1" dirty="0" smtClean="0"/>
                  <a:t>evasive</a:t>
                </a:r>
                <a:r>
                  <a:rPr lang="en-US" sz="2800" dirty="0" smtClean="0"/>
                  <a:t> </a:t>
                </a:r>
                <a:br>
                  <a:rPr lang="en-US" sz="2800" dirty="0" smtClean="0"/>
                </a:br>
                <a:r>
                  <a:rPr lang="en-US" sz="2800" dirty="0" smtClean="0"/>
                  <a:t>if for or </a:t>
                </a:r>
                <a:r>
                  <a:rPr lang="en-US" sz="2800" dirty="0"/>
                  <a:t>every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/>
                      </a:rPr>
                      <m:t>𝑥</m:t>
                    </m:r>
                    <m:r>
                      <a:rPr lang="en-US" sz="2800" i="1">
                        <a:latin typeface="Cambria Math"/>
                      </a:rPr>
                      <m:t>∈</m:t>
                    </m:r>
                    <m:sSup>
                      <m:sSupPr>
                        <m:ctrlPr>
                          <a:rPr lang="en-US" sz="2800" i="1"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sz="28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800" i="1">
                                <a:latin typeface="Cambria Math"/>
                              </a:rPr>
                              <m:t>0,1</m:t>
                            </m:r>
                          </m:e>
                        </m:d>
                      </m:e>
                      <m:sup>
                        <m:r>
                          <a:rPr lang="en-US" sz="2800" i="1">
                            <a:latin typeface="Cambria Math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2800" dirty="0"/>
                  <a:t>:</a:t>
                </a:r>
              </a:p>
              <a:p>
                <a:pPr marL="0" indent="0">
                  <a:buNone/>
                </a:pPr>
                <a:r>
                  <a:rPr lang="en-US" sz="1050" dirty="0" smtClean="0"/>
                  <a:t> </a:t>
                </a:r>
                <a:endParaRPr lang="en-US" sz="1050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limLow>
                        <m:limLowPr>
                          <m:ctrlPr>
                            <a:rPr lang="en-US" sz="2800" i="1">
                              <a:latin typeface="Cambria Math"/>
                            </a:rPr>
                          </m:ctrlPr>
                        </m:limLowPr>
                        <m:e>
                          <m:r>
                            <m:rPr>
                              <m:sty m:val="p"/>
                            </m:rPr>
                            <a:rPr lang="en-US" sz="2800">
                              <a:latin typeface="Cambria Math"/>
                            </a:rPr>
                            <m:t>Pr</m:t>
                          </m:r>
                        </m:e>
                        <m:lim>
                          <m:r>
                            <a:rPr lang="en-US" sz="2800" i="1">
                              <a:latin typeface="Cambria Math"/>
                            </a:rPr>
                            <m:t>𝑘</m:t>
                          </m:r>
                          <m:r>
                            <a:rPr lang="en-US" sz="2800" i="1">
                              <a:latin typeface="Cambria Math"/>
                            </a:rPr>
                            <m:t>←</m:t>
                          </m:r>
                          <m:sSup>
                            <m:sSupPr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begChr m:val="{"/>
                                  <m:endChr m:val="}"/>
                                  <m:ctrlPr>
                                    <a:rPr lang="en-US" sz="2800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i="1">
                                      <a:latin typeface="Cambria Math"/>
                                    </a:rPr>
                                    <m:t>0,1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2800" i="1">
                                  <a:latin typeface="Cambria Math"/>
                                </a:rPr>
                                <m:t>𝑛</m:t>
                              </m:r>
                            </m:sup>
                          </m:sSup>
                        </m:lim>
                      </m:limLow>
                      <m:d>
                        <m:dPr>
                          <m:begChr m:val="["/>
                          <m:endChr m:val="]"/>
                          <m:ctrlPr>
                            <a:rPr lang="en-US" sz="2800" i="1"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latin typeface="Cambria Math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sz="2800" i="1">
                                  <a:latin typeface="Cambria Math"/>
                                </a:rPr>
                                <m:t>𝑘</m:t>
                              </m:r>
                            </m:sub>
                          </m:sSub>
                          <m:r>
                            <a:rPr lang="en-US" sz="2800" i="1">
                              <a:latin typeface="Cambria Math"/>
                            </a:rPr>
                            <m:t>(</m:t>
                          </m:r>
                          <m:r>
                            <a:rPr lang="en-US" sz="2800" i="1">
                              <a:latin typeface="Cambria Math"/>
                            </a:rPr>
                            <m:t>𝑥</m:t>
                          </m:r>
                          <m:r>
                            <a:rPr lang="en-US" sz="2800" i="1">
                              <a:latin typeface="Cambria Math"/>
                            </a:rPr>
                            <m:t>) =1 </m:t>
                          </m:r>
                        </m:e>
                      </m:d>
                      <m:r>
                        <a:rPr lang="en-US" sz="2800" i="1">
                          <a:latin typeface="Cambria Math"/>
                        </a:rPr>
                        <m:t>&lt;</m:t>
                      </m:r>
                      <m:r>
                        <m:rPr>
                          <m:nor/>
                        </m:rPr>
                        <a:rPr lang="en-US" sz="2800">
                          <a:latin typeface="Cambria Math"/>
                        </a:rPr>
                        <m:t>negl</m:t>
                      </m:r>
                      <m:d>
                        <m:dPr>
                          <m:ctrlPr>
                            <a:rPr lang="en-US" sz="28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800" i="1">
                              <a:latin typeface="Cambria Math"/>
                            </a:rPr>
                            <m:t>𝑛</m:t>
                          </m:r>
                        </m:e>
                      </m:d>
                      <m:r>
                        <a:rPr lang="en-US" sz="2800" i="1">
                          <a:latin typeface="Cambria Math"/>
                        </a:rPr>
                        <m:t>.</m:t>
                      </m:r>
                    </m:oMath>
                  </m:oMathPara>
                </a14:m>
                <a:endParaRPr lang="en-US" sz="2800" i="1" dirty="0"/>
              </a:p>
              <a:p>
                <a:pPr marL="0" indent="0">
                  <a:buNone/>
                </a:pPr>
                <a:endParaRPr lang="en-US" sz="2800" dirty="0" smtClean="0"/>
              </a:p>
              <a:p>
                <a:pPr marL="0" indent="0">
                  <a:buNone/>
                </a:pPr>
                <a:r>
                  <a:rPr lang="en-US" sz="2800" dirty="0" smtClean="0"/>
                  <a:t>Alternatively:</a:t>
                </a:r>
              </a:p>
              <a:p>
                <a:pPr marL="0" indent="0">
                  <a:buNone/>
                </a:pPr>
                <a:r>
                  <a:rPr lang="en-US" sz="2800" dirty="0" smtClean="0"/>
                  <a:t>For </a:t>
                </a:r>
                <a:r>
                  <a:rPr lang="en-US" sz="2800" dirty="0"/>
                  <a:t>every efficient </a:t>
                </a:r>
                <a:r>
                  <a:rPr lang="en-US" sz="2800" dirty="0" smtClean="0"/>
                  <a:t>(non-uniform) adversary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/>
                      </a:rPr>
                      <m:t>𝐴</m:t>
                    </m:r>
                  </m:oMath>
                </a14:m>
                <a:r>
                  <a:rPr lang="en-US" sz="2800" i="1" dirty="0"/>
                  <a:t>: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limLow>
                      <m:limLowPr>
                        <m:ctrlPr>
                          <a:rPr lang="en-US" sz="2800" i="1">
                            <a:latin typeface="Cambria Math"/>
                          </a:rPr>
                        </m:ctrlPr>
                      </m:limLowPr>
                      <m:e>
                        <m:r>
                          <m:rPr>
                            <m:sty m:val="p"/>
                          </m:rPr>
                          <a:rPr lang="en-US" sz="2800">
                            <a:latin typeface="Cambria Math"/>
                          </a:rPr>
                          <m:t>Pr</m:t>
                        </m:r>
                      </m:e>
                      <m:lim>
                        <m:r>
                          <a:rPr lang="en-US" sz="2800" i="1">
                            <a:latin typeface="Cambria Math"/>
                          </a:rPr>
                          <m:t>𝑘</m:t>
                        </m:r>
                        <m:r>
                          <a:rPr lang="en-US" sz="2800" i="1">
                            <a:latin typeface="Cambria Math"/>
                          </a:rPr>
                          <m:t>←</m:t>
                        </m:r>
                        <m:sSup>
                          <m:sSupPr>
                            <m:ctrlPr>
                              <a:rPr lang="en-US" sz="2800" i="1">
                                <a:latin typeface="Cambria Math"/>
                              </a:rPr>
                            </m:ctrlPr>
                          </m:sSupPr>
                          <m:e>
                            <m:d>
                              <m:dPr>
                                <m:begChr m:val="{"/>
                                <m:endChr m:val="}"/>
                                <m:ctrlPr>
                                  <a:rPr lang="en-US" sz="2800" i="1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sz="2800" i="1">
                                    <a:latin typeface="Cambria Math"/>
                                  </a:rPr>
                                  <m:t>0,1</m:t>
                                </m:r>
                              </m:e>
                            </m:d>
                          </m:e>
                          <m:sup>
                            <m:r>
                              <a:rPr lang="en-US" sz="2800" i="1">
                                <a:latin typeface="Cambria Math"/>
                              </a:rPr>
                              <m:t>𝑛</m:t>
                            </m:r>
                          </m:sup>
                        </m:sSup>
                      </m:lim>
                    </m:limLow>
                    <m:d>
                      <m:dPr>
                        <m:begChr m:val="["/>
                        <m:endChr m:val="]"/>
                        <m:ctrlPr>
                          <a:rPr lang="en-US" sz="2800" i="1">
                            <a:latin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8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800" i="1">
                                <a:latin typeface="Cambria Math"/>
                              </a:rPr>
                              <m:t>𝐴</m:t>
                            </m:r>
                          </m:e>
                          <m:sup>
                            <m:sSub>
                              <m:sSubPr>
                                <m:ctrlPr>
                                  <a:rPr lang="en-US" sz="28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800" i="1">
                                    <a:latin typeface="Cambria Math"/>
                                  </a:rPr>
                                  <m:t> </m:t>
                                </m:r>
                                <m:r>
                                  <a:rPr lang="en-US" sz="2800" i="1">
                                    <a:latin typeface="Cambria Math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en-US" sz="2800" i="1">
                                    <a:latin typeface="Cambria Math"/>
                                  </a:rPr>
                                  <m:t>𝑘</m:t>
                                </m:r>
                              </m:sub>
                            </m:sSub>
                          </m:sup>
                        </m:sSup>
                        <m:r>
                          <a:rPr lang="en-US" sz="2800" i="1">
                            <a:latin typeface="Cambria Math"/>
                          </a:rPr>
                          <m:t>→</m:t>
                        </m:r>
                        <m:r>
                          <a:rPr lang="en-US" sz="2800" i="1">
                            <a:latin typeface="Cambria Math"/>
                          </a:rPr>
                          <m:t>𝑥</m:t>
                        </m:r>
                        <m:r>
                          <a:rPr lang="en-US" sz="2800" i="1">
                            <a:latin typeface="Cambria Math"/>
                          </a:rPr>
                          <m:t>    </m:t>
                        </m:r>
                        <m:r>
                          <m:rPr>
                            <m:nor/>
                          </m:rPr>
                          <a:rPr lang="en-US" sz="2800">
                            <a:latin typeface="Cambria Math"/>
                          </a:rPr>
                          <m:t>s</m:t>
                        </m:r>
                        <m:r>
                          <m:rPr>
                            <m:nor/>
                          </m:rPr>
                          <a:rPr lang="en-US" sz="2800">
                            <a:latin typeface="Cambria Math"/>
                          </a:rPr>
                          <m:t>.</m:t>
                        </m:r>
                        <m:r>
                          <m:rPr>
                            <m:nor/>
                          </m:rPr>
                          <a:rPr lang="en-US" sz="2800">
                            <a:latin typeface="Cambria Math"/>
                          </a:rPr>
                          <m:t>t</m:t>
                        </m:r>
                        <m:r>
                          <m:rPr>
                            <m:nor/>
                          </m:rPr>
                          <a:rPr lang="en-US" sz="2800">
                            <a:latin typeface="Cambria Math"/>
                          </a:rPr>
                          <m:t>.    </m:t>
                        </m:r>
                        <m:sSub>
                          <m:sSubPr>
                            <m:ctrlPr>
                              <a:rPr lang="en-US" sz="28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latin typeface="Cambria Math"/>
                              </a:rPr>
                              <m:t>𝑓</m:t>
                            </m:r>
                          </m:e>
                          <m:sub>
                            <m:r>
                              <a:rPr lang="en-US" sz="2800" i="1">
                                <a:latin typeface="Cambria Math"/>
                              </a:rPr>
                              <m:t>𝑘</m:t>
                            </m:r>
                          </m:sub>
                        </m:sSub>
                        <m:d>
                          <m:dPr>
                            <m:ctrlPr>
                              <a:rPr lang="en-US" sz="28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800" i="1">
                                <a:latin typeface="Cambria Math"/>
                              </a:rPr>
                              <m:t>𝑥</m:t>
                            </m:r>
                          </m:e>
                        </m:d>
                        <m:r>
                          <a:rPr lang="en-US" sz="2800" i="1">
                            <a:latin typeface="Cambria Math"/>
                          </a:rPr>
                          <m:t>=1 </m:t>
                        </m:r>
                      </m:e>
                    </m:d>
                    <m:r>
                      <a:rPr lang="en-US" sz="2800" i="1">
                        <a:latin typeface="Cambria Math"/>
                      </a:rPr>
                      <m:t>&lt;</m:t>
                    </m:r>
                    <m:r>
                      <m:rPr>
                        <m:nor/>
                      </m:rPr>
                      <a:rPr lang="en-US" sz="2800">
                        <a:latin typeface="Cambria Math"/>
                      </a:rPr>
                      <m:t>negl</m:t>
                    </m:r>
                    <m:r>
                      <a:rPr lang="en-US" sz="2800" i="1">
                        <a:latin typeface="Cambria Math"/>
                      </a:rPr>
                      <m:t>(</m:t>
                    </m:r>
                    <m:r>
                      <a:rPr lang="en-US" sz="2800" i="1">
                        <a:latin typeface="Cambria Math"/>
                      </a:rPr>
                      <m:t>𝑛</m:t>
                    </m:r>
                    <m:r>
                      <a:rPr lang="en-US" sz="2800" i="1">
                        <a:latin typeface="Cambria Math"/>
                      </a:rPr>
                      <m:t>)</m:t>
                    </m:r>
                  </m:oMath>
                </a14:m>
                <a:r>
                  <a:rPr lang="en-US" sz="2800" i="1" dirty="0"/>
                  <a:t>. </a:t>
                </a:r>
              </a:p>
              <a:p>
                <a:pPr marL="0" indent="0">
                  <a:buNone/>
                </a:pPr>
                <a:endParaRPr lang="en-US" sz="2800" dirty="0"/>
              </a:p>
              <a:p>
                <a:pPr marL="0" indent="0">
                  <a:buNone/>
                </a:pPr>
                <a:endParaRPr lang="en-US" sz="2800" dirty="0"/>
              </a:p>
            </p:txBody>
          </p:sp>
        </mc:Choice>
        <mc:Fallback xmlns="">
          <p:sp>
            <p:nvSpPr>
              <p:cNvPr id="4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905000"/>
                <a:ext cx="8305800" cy="4221163"/>
              </a:xfrm>
              <a:blipFill rotWithShape="1">
                <a:blip r:embed="rId2"/>
                <a:stretch>
                  <a:fillRect l="-1467" t="-14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Evasive Functions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5696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Applications 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3309258" y="2520011"/>
            <a:ext cx="2362200" cy="106680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341916" y="2838357"/>
            <a:ext cx="2362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Evasive Functions</a:t>
            </a:r>
            <a:endParaRPr lang="en-US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3755572" y="4459069"/>
            <a:ext cx="1447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Point </a:t>
            </a:r>
          </a:p>
          <a:p>
            <a:pPr algn="ctr"/>
            <a:r>
              <a:rPr lang="en-US" dirty="0" smtClean="0"/>
              <a:t>functions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181600" y="4306279"/>
            <a:ext cx="1447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Digital Lockers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356755" y="4311689"/>
            <a:ext cx="1447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Fuzzy point functions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968829" y="3739211"/>
            <a:ext cx="16219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Disjunctions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6440941" y="3739211"/>
            <a:ext cx="16219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Hyperplanes</a:t>
            </a:r>
            <a:endParaRPr lang="en-US" dirty="0"/>
          </a:p>
        </p:txBody>
      </p:sp>
      <p:cxnSp>
        <p:nvCxnSpPr>
          <p:cNvPr id="12" name="Straight Connector 11"/>
          <p:cNvCxnSpPr>
            <a:stCxn id="9" idx="0"/>
            <a:endCxn id="4" idx="2"/>
          </p:cNvCxnSpPr>
          <p:nvPr/>
        </p:nvCxnSpPr>
        <p:spPr>
          <a:xfrm flipV="1">
            <a:off x="1779815" y="3053411"/>
            <a:ext cx="1529443" cy="6858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stCxn id="8" idx="0"/>
            <a:endCxn id="4" idx="3"/>
          </p:cNvCxnSpPr>
          <p:nvPr/>
        </p:nvCxnSpPr>
        <p:spPr>
          <a:xfrm flipV="1">
            <a:off x="3080655" y="3430582"/>
            <a:ext cx="574539" cy="88110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stCxn id="6" idx="0"/>
            <a:endCxn id="4" idx="4"/>
          </p:cNvCxnSpPr>
          <p:nvPr/>
        </p:nvCxnSpPr>
        <p:spPr>
          <a:xfrm flipV="1">
            <a:off x="4479472" y="3586811"/>
            <a:ext cx="10886" cy="87225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stCxn id="7" idx="0"/>
            <a:endCxn id="4" idx="5"/>
          </p:cNvCxnSpPr>
          <p:nvPr/>
        </p:nvCxnSpPr>
        <p:spPr>
          <a:xfrm flipH="1" flipV="1">
            <a:off x="5325522" y="3430582"/>
            <a:ext cx="579978" cy="87569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>
            <a:stCxn id="10" idx="0"/>
          </p:cNvCxnSpPr>
          <p:nvPr/>
        </p:nvCxnSpPr>
        <p:spPr>
          <a:xfrm flipH="1" flipV="1">
            <a:off x="5668057" y="3038412"/>
            <a:ext cx="1583870" cy="700799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7280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/>
          <p:cNvSpPr/>
          <p:nvPr/>
        </p:nvSpPr>
        <p:spPr>
          <a:xfrm>
            <a:off x="5508172" y="2819400"/>
            <a:ext cx="963387" cy="15240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/>
          <p:cNvSpPr/>
          <p:nvPr/>
        </p:nvSpPr>
        <p:spPr>
          <a:xfrm>
            <a:off x="5508173" y="2819400"/>
            <a:ext cx="963386" cy="1524000"/>
          </a:xfrm>
          <a:prstGeom prst="rect">
            <a:avLst/>
          </a:prstGeom>
          <a:pattFill prst="wdUpDiag">
            <a:fgClr>
              <a:schemeClr val="tx1"/>
            </a:fgClr>
            <a:bgClr>
              <a:schemeClr val="bg2">
                <a:lumMod val="75000"/>
              </a:schemeClr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Example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2383972" y="2819400"/>
            <a:ext cx="1676400" cy="1524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383972" y="3048000"/>
            <a:ext cx="1676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Buggy software</a:t>
            </a:r>
            <a:endParaRPr lang="en-US" sz="2000" dirty="0"/>
          </a:p>
        </p:txBody>
      </p:sp>
      <p:cxnSp>
        <p:nvCxnSpPr>
          <p:cNvPr id="7" name="Straight Arrow Connector 6"/>
          <p:cNvCxnSpPr/>
          <p:nvPr/>
        </p:nvCxnSpPr>
        <p:spPr>
          <a:xfrm flipH="1">
            <a:off x="4060372" y="3962400"/>
            <a:ext cx="1447800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H="1">
            <a:off x="1317172" y="3936832"/>
            <a:ext cx="1066800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4060372" y="3593068"/>
            <a:ext cx="144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Bad input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1393372" y="3559629"/>
            <a:ext cx="99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Crash</a:t>
            </a:r>
            <a:endParaRPr lang="en-US" dirty="0"/>
          </a:p>
        </p:txBody>
      </p:sp>
      <p:cxnSp>
        <p:nvCxnSpPr>
          <p:cNvPr id="16" name="Straight Arrow Connector 15"/>
          <p:cNvCxnSpPr/>
          <p:nvPr/>
        </p:nvCxnSpPr>
        <p:spPr>
          <a:xfrm flipH="1">
            <a:off x="4060372" y="3352800"/>
            <a:ext cx="1447800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H="1">
            <a:off x="1317172" y="3327232"/>
            <a:ext cx="1066800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4060372" y="2983468"/>
            <a:ext cx="144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 Good input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1393372" y="2950029"/>
            <a:ext cx="99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Output</a:t>
            </a:r>
            <a:endParaRPr 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5508172" y="3352800"/>
            <a:ext cx="9633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Patch</a:t>
            </a:r>
            <a:endParaRPr lang="en-US" sz="2000" dirty="0"/>
          </a:p>
        </p:txBody>
      </p:sp>
      <p:sp>
        <p:nvSpPr>
          <p:cNvPr id="29" name="Rectangle 28"/>
          <p:cNvSpPr/>
          <p:nvPr/>
        </p:nvSpPr>
        <p:spPr>
          <a:xfrm>
            <a:off x="5480958" y="5257800"/>
            <a:ext cx="990600" cy="8382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/>
          <p:cNvSpPr txBox="1"/>
          <p:nvPr/>
        </p:nvSpPr>
        <p:spPr>
          <a:xfrm>
            <a:off x="5372101" y="5353734"/>
            <a:ext cx="12083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Error message</a:t>
            </a:r>
            <a:endParaRPr lang="en-US" dirty="0"/>
          </a:p>
        </p:txBody>
      </p:sp>
      <p:cxnSp>
        <p:nvCxnSpPr>
          <p:cNvPr id="32" name="Straight Arrow Connector 31"/>
          <p:cNvCxnSpPr/>
          <p:nvPr/>
        </p:nvCxnSpPr>
        <p:spPr>
          <a:xfrm>
            <a:off x="5970815" y="4343400"/>
            <a:ext cx="0" cy="9144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4593772" y="4615934"/>
            <a:ext cx="144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Bad input</a:t>
            </a:r>
            <a:endParaRPr lang="en-US" dirty="0"/>
          </a:p>
        </p:txBody>
      </p:sp>
      <p:cxnSp>
        <p:nvCxnSpPr>
          <p:cNvPr id="36" name="Straight Arrow Connector 35"/>
          <p:cNvCxnSpPr/>
          <p:nvPr/>
        </p:nvCxnSpPr>
        <p:spPr>
          <a:xfrm flipH="1">
            <a:off x="6477000" y="3352800"/>
            <a:ext cx="1447800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6477000" y="2983468"/>
            <a:ext cx="144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Input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6969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38" grpId="0" animBg="1"/>
      <p:bldP spid="4" grpId="0" animBg="1"/>
      <p:bldP spid="5" grpId="0"/>
      <p:bldP spid="13" grpId="0"/>
      <p:bldP spid="13" grpId="1"/>
      <p:bldP spid="14" grpId="0"/>
      <p:bldP spid="14" grpId="1"/>
      <p:bldP spid="18" grpId="0"/>
      <p:bldP spid="19" grpId="0"/>
      <p:bldP spid="28" grpId="0"/>
      <p:bldP spid="29" grpId="0" animBg="1"/>
      <p:bldP spid="31" grpId="0"/>
      <p:bldP spid="35" grpId="0"/>
      <p:bldP spid="37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ardcover">
  <a:themeElements>
    <a:clrScheme name="Hardcover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Hardcover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Hardcover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12745</TotalTime>
  <Words>1197</Words>
  <Application>Microsoft Office PowerPoint</Application>
  <PresentationFormat>On-screen Show (4:3)</PresentationFormat>
  <Paragraphs>264</Paragraphs>
  <Slides>37</Slides>
  <Notes>32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38" baseType="lpstr">
      <vt:lpstr>Hardcover</vt:lpstr>
      <vt:lpstr>Obfuscation for  Evasive Functions</vt:lpstr>
      <vt:lpstr>Program Obfuscation </vt:lpstr>
      <vt:lpstr>Virtual Black-Box (VBB)</vt:lpstr>
      <vt:lpstr>Impossibilities for VBB</vt:lpstr>
      <vt:lpstr>Positive results </vt:lpstr>
      <vt:lpstr>Which functions are  VBB obfuscatable?</vt:lpstr>
      <vt:lpstr>Evasive Functions</vt:lpstr>
      <vt:lpstr>Applications </vt:lpstr>
      <vt:lpstr>Example</vt:lpstr>
      <vt:lpstr>No impossibility for  VBB obfuscation*  of evasive functions </vt:lpstr>
      <vt:lpstr>VBB for Evasive Functions</vt:lpstr>
      <vt:lpstr>Contributions</vt:lpstr>
      <vt:lpstr>PowerPoint Presentation</vt:lpstr>
      <vt:lpstr>Average-case VBB</vt:lpstr>
      <vt:lpstr>Input-Hiding Obfuscation</vt:lpstr>
      <vt:lpstr>PowerPoint Presentation</vt:lpstr>
      <vt:lpstr>Constructions </vt:lpstr>
      <vt:lpstr>Is the Root Set Evasive?</vt:lpstr>
      <vt:lpstr>Two Constructions</vt:lpstr>
      <vt:lpstr>Graded Encodings </vt:lpstr>
      <vt:lpstr>Input-Hiding</vt:lpstr>
      <vt:lpstr>Proof Idea</vt:lpstr>
      <vt:lpstr>PowerPoint Presentation</vt:lpstr>
      <vt:lpstr>Virtual Grey-Box (VGB)</vt:lpstr>
      <vt:lpstr>Why VGB?</vt:lpstr>
      <vt:lpstr>Applications of VGB</vt:lpstr>
      <vt:lpstr>Virtual Grey-Box</vt:lpstr>
      <vt:lpstr>VGB for Evasive Functions </vt:lpstr>
      <vt:lpstr>Theorem</vt:lpstr>
      <vt:lpstr>Proof Idea</vt:lpstr>
      <vt:lpstr>Decomposition via Learning </vt:lpstr>
      <vt:lpstr>Decomposition via Learning </vt:lpstr>
      <vt:lpstr>Decomposition via Learning </vt:lpstr>
      <vt:lpstr>Decomposition via Learning </vt:lpstr>
      <vt:lpstr>Decomposition via Learning </vt:lpstr>
      <vt:lpstr>Decomposition via Learning </vt:lpstr>
      <vt:lpstr>Thank You!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Obfuscation for Evasive Functions</dc:title>
  <dc:creator>Omer Paneth</dc:creator>
  <cp:lastModifiedBy>Omer Paneth</cp:lastModifiedBy>
  <cp:revision>213</cp:revision>
  <dcterms:created xsi:type="dcterms:W3CDTF">2013-10-02T13:22:38Z</dcterms:created>
  <dcterms:modified xsi:type="dcterms:W3CDTF">2014-05-13T23:37:08Z</dcterms:modified>
</cp:coreProperties>
</file>