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732" r:id="rId1"/>
  </p:sldMasterIdLst>
  <p:notesMasterIdLst>
    <p:notesMasterId r:id="rId59"/>
  </p:notesMasterIdLst>
  <p:handoutMasterIdLst>
    <p:handoutMasterId r:id="rId60"/>
  </p:handoutMasterIdLst>
  <p:sldIdLst>
    <p:sldId id="483" r:id="rId2"/>
    <p:sldId id="546" r:id="rId3"/>
    <p:sldId id="542" r:id="rId4"/>
    <p:sldId id="547" r:id="rId5"/>
    <p:sldId id="629" r:id="rId6"/>
    <p:sldId id="616" r:id="rId7"/>
    <p:sldId id="617" r:id="rId8"/>
    <p:sldId id="619" r:id="rId9"/>
    <p:sldId id="618" r:id="rId10"/>
    <p:sldId id="620" r:id="rId11"/>
    <p:sldId id="627" r:id="rId12"/>
    <p:sldId id="628" r:id="rId13"/>
    <p:sldId id="552" r:id="rId14"/>
    <p:sldId id="553" r:id="rId15"/>
    <p:sldId id="550" r:id="rId16"/>
    <p:sldId id="551" r:id="rId17"/>
    <p:sldId id="554" r:id="rId18"/>
    <p:sldId id="555" r:id="rId19"/>
    <p:sldId id="609" r:id="rId20"/>
    <p:sldId id="556" r:id="rId21"/>
    <p:sldId id="558" r:id="rId22"/>
    <p:sldId id="557" r:id="rId23"/>
    <p:sldId id="610" r:id="rId24"/>
    <p:sldId id="621" r:id="rId25"/>
    <p:sldId id="567" r:id="rId26"/>
    <p:sldId id="568" r:id="rId27"/>
    <p:sldId id="569" r:id="rId28"/>
    <p:sldId id="570" r:id="rId29"/>
    <p:sldId id="613" r:id="rId30"/>
    <p:sldId id="607" r:id="rId31"/>
    <p:sldId id="574" r:id="rId32"/>
    <p:sldId id="575" r:id="rId33"/>
    <p:sldId id="576" r:id="rId34"/>
    <p:sldId id="579" r:id="rId35"/>
    <p:sldId id="578" r:id="rId36"/>
    <p:sldId id="580" r:id="rId37"/>
    <p:sldId id="582" r:id="rId38"/>
    <p:sldId id="631" r:id="rId39"/>
    <p:sldId id="584" r:id="rId40"/>
    <p:sldId id="585" r:id="rId41"/>
    <p:sldId id="586" r:id="rId42"/>
    <p:sldId id="587" r:id="rId43"/>
    <p:sldId id="588" r:id="rId44"/>
    <p:sldId id="589" r:id="rId45"/>
    <p:sldId id="590" r:id="rId46"/>
    <p:sldId id="591" r:id="rId47"/>
    <p:sldId id="597" r:id="rId48"/>
    <p:sldId id="600" r:id="rId49"/>
    <p:sldId id="599" r:id="rId50"/>
    <p:sldId id="632" r:id="rId51"/>
    <p:sldId id="623" r:id="rId52"/>
    <p:sldId id="634" r:id="rId53"/>
    <p:sldId id="635" r:id="rId54"/>
    <p:sldId id="636" r:id="rId55"/>
    <p:sldId id="624" r:id="rId56"/>
    <p:sldId id="633" r:id="rId57"/>
    <p:sldId id="630" r:id="rId5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61"/>
      <p:bold r:id="rId62"/>
      <p:italic r:id="rId63"/>
      <p:boldItalic r:id="rId64"/>
    </p:embeddedFont>
    <p:embeddedFont>
      <p:font typeface="Book Antiqua" panose="02040602050305030304" pitchFamily="18" charset="0"/>
      <p:regular r:id="rId65"/>
      <p:bold r:id="rId66"/>
      <p:italic r:id="rId67"/>
      <p:boldItalic r:id="rId68"/>
    </p:embeddedFont>
    <p:embeddedFont>
      <p:font typeface="Cambria Math" panose="02040503050406030204" pitchFamily="18" charset="0"/>
      <p:regular r:id="rId69"/>
    </p:embeddedFont>
    <p:embeddedFont>
      <p:font typeface="David" panose="020E0502060401010101" pitchFamily="34" charset="-79"/>
      <p:regular r:id="rId70"/>
      <p:bold r:id="rId71"/>
    </p:embeddedFont>
  </p:embeddedFontLst>
  <p:custDataLst>
    <p:tags r:id="rId72"/>
  </p:custDataLst>
  <p:defaultTextStyle>
    <a:defPPr>
      <a:defRPr lang="he-IL"/>
    </a:defPPr>
    <a:lvl1pPr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003399"/>
    <a:srgbClr val="FF9900"/>
    <a:srgbClr val="CC99FF"/>
    <a:srgbClr val="FFFFCC"/>
    <a:srgbClr val="33CC33"/>
    <a:srgbClr val="FFFF99"/>
    <a:srgbClr val="CC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390" autoAdjust="0"/>
    <p:restoredTop sz="73957" autoAdjust="0"/>
  </p:normalViewPr>
  <p:slideViewPr>
    <p:cSldViewPr>
      <p:cViewPr varScale="1">
        <p:scale>
          <a:sx n="67" d="100"/>
          <a:sy n="67" d="100"/>
        </p:scale>
        <p:origin x="-21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1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0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7B290-5CC2-48DA-B8F4-37E86391C601}" type="datetimeFigureOut">
              <a:rPr lang="en-US" smtClean="0"/>
              <a:t>5/13/2014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66CBA-2B6E-4BC0-A106-3F519F32B1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513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73330F-EABB-472A-9ACF-EB17B94EA6A9}" type="datetimeFigureOut">
              <a:rPr lang="he-IL" smtClean="0"/>
              <a:t>י"ג/אייר/תשע"ד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575E78-D058-4F35-9DD3-0E5AD040CAD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917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2327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44277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9526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8099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07399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2874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0233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1191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74195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51473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99248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6201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1964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46149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13772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02829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39251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395923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483052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841607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791280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101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930196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790726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47032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77059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8459099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23992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8176944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07322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726180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392519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3274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17391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447556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566046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15654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34259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170210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936356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72852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740321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901124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279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3864197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45285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046977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4570483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046977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9046977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0301962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7231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705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1964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5814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4762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FC7ED5-E6CA-432F-9305-3657F29F542D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B3FE-44A1-4806-8358-07D1D197CDAF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B133-664B-4B3F-B514-AA7D9C908865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1151-6B4C-4B4A-AAFE-E2D642155229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E50F-25B8-4C0D-87FA-99408176FE86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D8EF-194A-42DB-97F2-9D8B5CFEB492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8A0C4-445F-41A1-81FA-ACBE9BE4B881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DC598-C625-4FCF-A395-CE56EE0C6716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A75A-9DD7-4DAA-83AE-73D187CB650F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72D7-96A3-45C9-BB09-24020CDC6AB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5C2E-D0CC-44AB-9583-DD5D5C71E18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6C4E58-04D3-48A3-90F7-0D6B66FF65E7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ctr" defTabSz="914400" rtl="1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6576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0.png"/><Relationship Id="rId5" Type="http://schemas.openxmlformats.org/officeDocument/2006/relationships/image" Target="../media/image1210.png"/><Relationship Id="rId4" Type="http://schemas.openxmlformats.org/officeDocument/2006/relationships/image" Target="../media/image11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5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1710.png"/><Relationship Id="rId4" Type="http://schemas.openxmlformats.org/officeDocument/2006/relationships/image" Target="../media/image1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10.pn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6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5" Type="http://schemas.openxmlformats.org/officeDocument/2006/relationships/image" Target="../media/image38.png"/><Relationship Id="rId10" Type="http://schemas.openxmlformats.org/officeDocument/2006/relationships/image" Target="../media/image41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6.png"/><Relationship Id="rId3" Type="http://schemas.openxmlformats.org/officeDocument/2006/relationships/image" Target="../media/image360.png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4.png"/><Relationship Id="rId5" Type="http://schemas.openxmlformats.org/officeDocument/2006/relationships/image" Target="../media/image380.png"/><Relationship Id="rId10" Type="http://schemas.openxmlformats.org/officeDocument/2006/relationships/image" Target="../media/image430.png"/><Relationship Id="rId4" Type="http://schemas.openxmlformats.org/officeDocument/2006/relationships/image" Target="../media/image370.png"/><Relationship Id="rId9" Type="http://schemas.openxmlformats.org/officeDocument/2006/relationships/image" Target="../media/image4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250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260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8.png"/><Relationship Id="rId18" Type="http://schemas.openxmlformats.org/officeDocument/2006/relationships/image" Target="../media/image72.png"/><Relationship Id="rId3" Type="http://schemas.openxmlformats.org/officeDocument/2006/relationships/image" Target="../media/image250.png"/><Relationship Id="rId21" Type="http://schemas.openxmlformats.org/officeDocument/2006/relationships/image" Target="../media/image730.png"/><Relationship Id="rId7" Type="http://schemas.openxmlformats.org/officeDocument/2006/relationships/image" Target="../media/image49.png"/><Relationship Id="rId12" Type="http://schemas.openxmlformats.org/officeDocument/2006/relationships/image" Target="../media/image640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70.png"/><Relationship Id="rId20" Type="http://schemas.openxmlformats.org/officeDocument/2006/relationships/image" Target="../media/image7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7.png"/><Relationship Id="rId5" Type="http://schemas.openxmlformats.org/officeDocument/2006/relationships/image" Target="../media/image62.png"/><Relationship Id="rId15" Type="http://schemas.openxmlformats.org/officeDocument/2006/relationships/image" Target="../media/image670.png"/><Relationship Id="rId10" Type="http://schemas.openxmlformats.org/officeDocument/2006/relationships/image" Target="../media/image66.png"/><Relationship Id="rId19" Type="http://schemas.openxmlformats.org/officeDocument/2006/relationships/image" Target="../media/image73.png"/><Relationship Id="rId4" Type="http://schemas.openxmlformats.org/officeDocument/2006/relationships/image" Target="../media/image260.png"/><Relationship Id="rId9" Type="http://schemas.openxmlformats.org/officeDocument/2006/relationships/image" Target="../media/image65.png"/><Relationship Id="rId1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2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09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7.png"/><Relationship Id="rId5" Type="http://schemas.openxmlformats.org/officeDocument/2006/relationships/image" Target="../media/image102.png"/><Relationship Id="rId10" Type="http://schemas.openxmlformats.org/officeDocument/2006/relationships/image" Target="../media/image91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70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0.png"/><Relationship Id="rId4" Type="http://schemas.openxmlformats.org/officeDocument/2006/relationships/image" Target="../media/image1080.png"/><Relationship Id="rId9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15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0.png"/><Relationship Id="rId5" Type="http://schemas.openxmlformats.org/officeDocument/2006/relationships/image" Target="../media/image1080.png"/><Relationship Id="rId4" Type="http://schemas.openxmlformats.org/officeDocument/2006/relationships/image" Target="../media/image116.png"/><Relationship Id="rId9" Type="http://schemas.openxmlformats.org/officeDocument/2006/relationships/image" Target="../media/image1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7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png"/><Relationship Id="rId3" Type="http://schemas.openxmlformats.org/officeDocument/2006/relationships/image" Target="../media/image1080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20.png"/><Relationship Id="rId5" Type="http://schemas.openxmlformats.org/officeDocument/2006/relationships/image" Target="../media/image1100.png"/><Relationship Id="rId10" Type="http://schemas.openxmlformats.org/officeDocument/2006/relationships/image" Target="../media/image112.png"/><Relationship Id="rId9" Type="http://schemas.openxmlformats.org/officeDocument/2006/relationships/image" Target="../media/image119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24.png"/><Relationship Id="rId7" Type="http://schemas.openxmlformats.org/officeDocument/2006/relationships/image" Target="../media/image126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0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5.png"/><Relationship Id="rId9" Type="http://schemas.openxmlformats.org/officeDocument/2006/relationships/image" Target="../media/image11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30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60.png"/><Relationship Id="rId4" Type="http://schemas.openxmlformats.org/officeDocument/2006/relationships/image" Target="../media/image125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0.pn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3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1.png"/><Relationship Id="rId39" Type="http://schemas.openxmlformats.org/officeDocument/2006/relationships/image" Target="../media/image189.png"/><Relationship Id="rId34" Type="http://schemas.openxmlformats.org/officeDocument/2006/relationships/image" Target="../media/image161.png"/><Relationship Id="rId25" Type="http://schemas.openxmlformats.org/officeDocument/2006/relationships/image" Target="../media/image147.png"/><Relationship Id="rId33" Type="http://schemas.openxmlformats.org/officeDocument/2006/relationships/image" Target="../media/image159.png"/><Relationship Id="rId38" Type="http://schemas.openxmlformats.org/officeDocument/2006/relationships/image" Target="../media/image188.png"/><Relationship Id="rId2" Type="http://schemas.openxmlformats.org/officeDocument/2006/relationships/notesSlide" Target="../notesSlides/notesSlide36.xml"/><Relationship Id="rId29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46.png"/><Relationship Id="rId32" Type="http://schemas.openxmlformats.org/officeDocument/2006/relationships/image" Target="../media/image158.png"/><Relationship Id="rId37" Type="http://schemas.openxmlformats.org/officeDocument/2006/relationships/image" Target="../media/image187.png"/><Relationship Id="rId40" Type="http://schemas.openxmlformats.org/officeDocument/2006/relationships/image" Target="../media/image190.png"/><Relationship Id="rId23" Type="http://schemas.openxmlformats.org/officeDocument/2006/relationships/image" Target="../media/image144.png"/><Relationship Id="rId28" Type="http://schemas.openxmlformats.org/officeDocument/2006/relationships/image" Target="../media/image153.png"/><Relationship Id="rId36" Type="http://schemas.openxmlformats.org/officeDocument/2006/relationships/image" Target="../media/image186.png"/><Relationship Id="rId31" Type="http://schemas.openxmlformats.org/officeDocument/2006/relationships/image" Target="../media/image157.png"/><Relationship Id="rId22" Type="http://schemas.openxmlformats.org/officeDocument/2006/relationships/image" Target="../media/image143.png"/><Relationship Id="rId27" Type="http://schemas.openxmlformats.org/officeDocument/2006/relationships/image" Target="../media/image152.png"/><Relationship Id="rId30" Type="http://schemas.openxmlformats.org/officeDocument/2006/relationships/image" Target="../media/image156.png"/><Relationship Id="rId35" Type="http://schemas.openxmlformats.org/officeDocument/2006/relationships/image" Target="../media/image1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138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155.png"/><Relationship Id="rId3" Type="http://schemas.openxmlformats.org/officeDocument/2006/relationships/image" Target="../media/image210.png"/><Relationship Id="rId7" Type="http://schemas.openxmlformats.org/officeDocument/2006/relationships/image" Target="../media/image14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83.png"/><Relationship Id="rId5" Type="http://schemas.openxmlformats.org/officeDocument/2006/relationships/image" Target="../media/image79.png"/><Relationship Id="rId10" Type="http://schemas.openxmlformats.org/officeDocument/2006/relationships/image" Target="../media/image82.png"/><Relationship Id="rId4" Type="http://schemas.openxmlformats.org/officeDocument/2006/relationships/image" Target="../media/image78.png"/><Relationship Id="rId9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155.png"/><Relationship Id="rId3" Type="http://schemas.openxmlformats.org/officeDocument/2006/relationships/image" Target="../media/image210.png"/><Relationship Id="rId7" Type="http://schemas.openxmlformats.org/officeDocument/2006/relationships/image" Target="../media/image149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11" Type="http://schemas.openxmlformats.org/officeDocument/2006/relationships/image" Target="../media/image90.png"/><Relationship Id="rId5" Type="http://schemas.openxmlformats.org/officeDocument/2006/relationships/image" Target="../media/image86.png"/><Relationship Id="rId10" Type="http://schemas.openxmlformats.org/officeDocument/2006/relationships/image" Target="../media/image89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0.png"/><Relationship Id="rId4" Type="http://schemas.openxmlformats.org/officeDocument/2006/relationships/image" Target="../media/image3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25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Relationship Id="rId9" Type="http://schemas.openxmlformats.org/officeDocument/2006/relationships/image" Target="../media/image19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2.png"/><Relationship Id="rId3" Type="http://schemas.openxmlformats.org/officeDocument/2006/relationships/image" Target="../media/image170.png"/><Relationship Id="rId12" Type="http://schemas.openxmlformats.org/officeDocument/2006/relationships/image" Target="../media/image18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80.png"/><Relationship Id="rId10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81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83.png"/><Relationship Id="rId7" Type="http://schemas.openxmlformats.org/officeDocument/2006/relationships/image" Target="../media/image19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83.png"/><Relationship Id="rId7" Type="http://schemas.openxmlformats.org/officeDocument/2006/relationships/image" Target="../media/image19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png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764704"/>
            <a:ext cx="8640960" cy="2880320"/>
          </a:xfrm>
        </p:spPr>
        <p:txBody>
          <a:bodyPr/>
          <a:lstStyle/>
          <a:p>
            <a:r>
              <a:rPr lang="en-US" sz="4800" dirty="0"/>
              <a:t>Public-Coin </a:t>
            </a:r>
            <a:r>
              <a:rPr lang="en-US" sz="4800" dirty="0" smtClean="0"/>
              <a:t>Concurrent </a:t>
            </a:r>
            <a:br>
              <a:rPr lang="en-US" sz="4800" dirty="0" smtClean="0"/>
            </a:br>
            <a:r>
              <a:rPr lang="en-US" sz="4800" dirty="0" smtClean="0"/>
              <a:t>Zero-Knowledge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smtClean="0"/>
              <a:t>in </a:t>
            </a:r>
            <a:r>
              <a:rPr lang="en-US" sz="4800" dirty="0"/>
              <a:t>the Global Hash </a:t>
            </a:r>
            <a:r>
              <a:rPr lang="en-US" sz="4800" dirty="0" smtClean="0"/>
              <a:t>Model</a:t>
            </a:r>
            <a:endParaRPr lang="he-IL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301208"/>
            <a:ext cx="9144000" cy="1227366"/>
          </a:xfrm>
        </p:spPr>
        <p:txBody>
          <a:bodyPr>
            <a:normAutofit/>
          </a:bodyPr>
          <a:lstStyle/>
          <a:p>
            <a:pPr rtl="0"/>
            <a:r>
              <a:rPr lang="fi-FI" sz="3200" dirty="0" smtClean="0"/>
              <a:t>Ran Canetti, Huijia (Rachel) Lin, Omer </a:t>
            </a:r>
            <a:r>
              <a:rPr lang="fi-FI" sz="3200" dirty="0"/>
              <a:t>Paneth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299397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56"/>
    </mc:Choice>
    <mc:Fallback xmlns="">
      <p:transition spd="slow" advTm="1715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Technical Motivation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611560" y="2348880"/>
            <a:ext cx="8064896" cy="1872208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 smtClean="0"/>
              <a:t>Combine state of the art </a:t>
            </a:r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 smtClean="0"/>
              <a:t>simulation techniques</a:t>
            </a:r>
            <a:endParaRPr lang="en-US" sz="48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0" y="4725144"/>
            <a:ext cx="9144000" cy="1512168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3600" dirty="0" smtClean="0"/>
              <a:t>Applications to concurrent 2PC </a:t>
            </a:r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3600" dirty="0" smtClean="0"/>
              <a:t>[</a:t>
            </a:r>
            <a:r>
              <a:rPr lang="en-US" sz="3600" dirty="0" err="1" smtClean="0"/>
              <a:t>Goyal</a:t>
            </a:r>
            <a:r>
              <a:rPr lang="en-US" sz="3600" dirty="0" smtClean="0"/>
              <a:t> 13]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3682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0" y="2492896"/>
            <a:ext cx="9144000" cy="1512168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5400" dirty="0" smtClean="0"/>
              <a:t>What are the existing </a:t>
            </a:r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5400" dirty="0" smtClean="0"/>
              <a:t>simulation techniques?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08471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5432252" y="2910922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466456" y="2132857"/>
            <a:ext cx="2889520" cy="223224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r>
              <a:rPr lang="en-US" sz="3600" dirty="0" smtClean="0">
                <a:solidFill>
                  <a:schemeClr val="tx1"/>
                </a:solidFill>
              </a:rPr>
              <a:t>Simulator</a:t>
            </a:r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585468" y="3201775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585468" y="3534316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585468" y="3849847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Simulator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639253" y="2924944"/>
                <a:ext cx="844516" cy="120170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253" y="2924944"/>
                <a:ext cx="844516" cy="12017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071092" y="2132856"/>
            <a:ext cx="2741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</a:t>
            </a:r>
            <a:r>
              <a:rPr lang="en-US" sz="2800" dirty="0" smtClean="0"/>
              <a:t>roof transcript</a:t>
            </a:r>
            <a:endParaRPr lang="en-US" sz="28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203848" y="3385361"/>
            <a:ext cx="1944216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"/>
              <p:cNvSpPr txBox="1">
                <a:spLocks/>
              </p:cNvSpPr>
              <p:nvPr/>
            </p:nvSpPr>
            <p:spPr>
              <a:xfrm>
                <a:off x="611560" y="4735761"/>
                <a:ext cx="8064896" cy="1789583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365760" indent="-36576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 rtl="0" fontAlgn="auto"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en-US" sz="4800" dirty="0" smtClean="0"/>
                  <a:t>How does the simulator </a:t>
                </a:r>
              </a:p>
              <a:p>
                <a:pPr marL="0" indent="0" algn="ctr" rtl="0" fontAlgn="auto"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en-US" sz="4800" dirty="0" smtClean="0"/>
                  <a:t>extract a proof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48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4800" dirty="0" smtClean="0"/>
                  <a:t>?  </a:t>
                </a:r>
              </a:p>
            </p:txBody>
          </p:sp>
        </mc:Choice>
        <mc:Fallback xmlns="">
          <p:sp>
            <p:nvSpPr>
              <p:cNvPr id="14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735761"/>
                <a:ext cx="8064896" cy="1789583"/>
              </a:xfrm>
              <a:prstGeom prst="rect">
                <a:avLst/>
              </a:prstGeom>
              <a:blipFill rotWithShape="1">
                <a:blip r:embed="rId4"/>
                <a:stretch>
                  <a:fillRect t="-7432" b="-12500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96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0"/>
    </mc:Choice>
    <mc:Fallback xmlns="">
      <p:transition spd="slow" advTm="13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FLS Paradigm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12776"/>
            <a:ext cx="3831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2400" dirty="0"/>
              <a:t>[</a:t>
            </a:r>
            <a:r>
              <a:rPr lang="en-US" sz="2400" dirty="0" err="1"/>
              <a:t>Feige</a:t>
            </a:r>
            <a:r>
              <a:rPr lang="en-US" sz="2400" dirty="0"/>
              <a:t>-</a:t>
            </a:r>
            <a:r>
              <a:rPr lang="en-US" sz="2400" dirty="0" err="1"/>
              <a:t>Lapidot</a:t>
            </a:r>
            <a:r>
              <a:rPr lang="en-US" sz="2400" dirty="0"/>
              <a:t>-Shamir </a:t>
            </a:r>
            <a:r>
              <a:rPr lang="en-US" sz="2400" dirty="0" smtClean="0"/>
              <a:t>90] 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1"/>
              <p:cNvSpPr txBox="1">
                <a:spLocks/>
              </p:cNvSpPr>
              <p:nvPr/>
            </p:nvSpPr>
            <p:spPr>
              <a:xfrm>
                <a:off x="611560" y="2276872"/>
                <a:ext cx="8064896" cy="14295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65760" indent="-36576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77240" indent="-36576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"/>
                  <a:defRPr sz="22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36576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508760" indent="-32004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-320040" algn="r" defTabSz="914400" rtl="1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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14884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46888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8892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08960" indent="-274320" algn="r" defTabSz="914400" rtl="1" eaLnBrk="1" latinLnBrk="0" hangingPunct="1">
                  <a:spcBef>
                    <a:spcPts val="400"/>
                  </a:spcBef>
                  <a:buClr>
                    <a:schemeClr val="accent1"/>
                  </a:buClr>
                  <a:buFont typeface="Wingdings" pitchFamily="2" charset="2"/>
                  <a:buChar char="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 fontAlgn="auto">
                  <a:spcAft>
                    <a:spcPts val="0"/>
                  </a:spcAft>
                  <a:buNone/>
                </a:pPr>
                <a:r>
                  <a:rPr lang="en-US" sz="4000" dirty="0" smtClean="0"/>
                  <a:t>Set a </a:t>
                </a:r>
                <a:r>
                  <a:rPr lang="en-US" sz="4000" u="sng" dirty="0"/>
                  <a:t>trapdoor </a:t>
                </a:r>
                <a:r>
                  <a:rPr lang="en-US" sz="4000" u="sng" dirty="0" smtClean="0"/>
                  <a:t>statement</a:t>
                </a:r>
                <a:r>
                  <a:rPr lang="en-US" sz="4000" dirty="0" smtClean="0"/>
                  <a:t> such that </a:t>
                </a:r>
              </a:p>
              <a:p>
                <a:pPr marL="0" indent="0" algn="l" rtl="0" fontAlgn="auto">
                  <a:spcAft>
                    <a:spcPts val="0"/>
                  </a:spcAft>
                  <a:buFont typeface="Wingdings" pitchFamily="2" charset="2"/>
                  <a:buNone/>
                </a:pPr>
                <a:r>
                  <a:rPr lang="en-US" sz="4000" dirty="0" smtClean="0"/>
                  <a:t>only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/>
                        <a:ea typeface="Cambria Math"/>
                      </a:rPr>
                      <m:t>𝒱</m:t>
                    </m:r>
                  </m:oMath>
                </a14:m>
                <a:r>
                  <a:rPr lang="en-US" sz="4000" dirty="0" smtClean="0"/>
                  <a:t> knows a </a:t>
                </a:r>
                <a:r>
                  <a:rPr lang="en-US" sz="4000" u="sng" dirty="0" smtClean="0"/>
                  <a:t>trapdoor witness </a:t>
                </a:r>
              </a:p>
            </p:txBody>
          </p:sp>
        </mc:Choice>
        <mc:Fallback xmlns="">
          <p:sp>
            <p:nvSpPr>
              <p:cNvPr id="1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276872"/>
                <a:ext cx="8064896" cy="1429543"/>
              </a:xfrm>
              <a:prstGeom prst="rect">
                <a:avLst/>
              </a:prstGeom>
              <a:blipFill rotWithShape="1">
                <a:blip r:embed="rId3"/>
                <a:stretch>
                  <a:fillRect l="-2646" t="-8120" r="-1663" b="-18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1043608" y="4077072"/>
            <a:ext cx="7128792" cy="2304256"/>
            <a:chOff x="1403648" y="3212976"/>
            <a:chExt cx="6480720" cy="20162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ctangle 19"/>
                <p:cNvSpPr/>
                <p:nvPr/>
              </p:nvSpPr>
              <p:spPr>
                <a:xfrm>
                  <a:off x="1403648" y="3212976"/>
                  <a:ext cx="864096" cy="2016224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ctangle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3648" y="3212976"/>
                  <a:ext cx="864096" cy="201622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 20"/>
                <p:cNvSpPr/>
                <p:nvPr/>
              </p:nvSpPr>
              <p:spPr>
                <a:xfrm>
                  <a:off x="7020272" y="3212976"/>
                  <a:ext cx="864096" cy="2016224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Rectangle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0272" y="3212976"/>
                  <a:ext cx="864096" cy="2016224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Arrow Connector 21" title="\"/>
            <p:cNvCxnSpPr/>
            <p:nvPr/>
          </p:nvCxnSpPr>
          <p:spPr>
            <a:xfrm flipH="1">
              <a:off x="2267744" y="3928849"/>
              <a:ext cx="47525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 title="\"/>
            <p:cNvCxnSpPr/>
            <p:nvPr/>
          </p:nvCxnSpPr>
          <p:spPr>
            <a:xfrm flipH="1">
              <a:off x="2267744" y="4252885"/>
              <a:ext cx="47525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 title="\"/>
            <p:cNvCxnSpPr/>
            <p:nvPr/>
          </p:nvCxnSpPr>
          <p:spPr>
            <a:xfrm flipH="1">
              <a:off x="2267744" y="4540917"/>
              <a:ext cx="47525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2699792" y="3528012"/>
                  <a:ext cx="3888432" cy="1449161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r>
                    <a:rPr lang="en-US" sz="2800" i="1" dirty="0" smtClean="0">
                      <a:solidFill>
                        <a:schemeClr val="tx1"/>
                      </a:solidFill>
                    </a:rPr>
                    <a:t>Witness Indistinguishable </a:t>
                  </a:r>
                  <a:r>
                    <a:rPr lang="en-US" sz="2800" dirty="0" smtClean="0">
                      <a:solidFill>
                        <a:schemeClr val="tx1"/>
                      </a:solidFill>
                    </a:rPr>
                    <a:t>proof for </a:t>
                  </a:r>
                  <a14:m>
                    <m:oMath xmlns:m="http://schemas.openxmlformats.org/officeDocument/2006/math"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ℒ</m:t>
                      </m:r>
                    </m:oMath>
                  </a14:m>
                  <a:r>
                    <a:rPr lang="en-US" sz="2800" dirty="0" smtClean="0">
                      <a:solidFill>
                        <a:schemeClr val="tx1"/>
                      </a:solidFill>
                    </a:rPr>
                    <a:t> </a:t>
                  </a:r>
                  <a:r>
                    <a:rPr lang="en-US" sz="2800" b="1" dirty="0" smtClean="0">
                      <a:solidFill>
                        <a:schemeClr val="tx1"/>
                      </a:solidFill>
                    </a:rPr>
                    <a:t>or</a:t>
                  </a:r>
                </a:p>
                <a:p>
                  <a:pPr algn="ctr" rtl="0"/>
                  <a:r>
                    <a:rPr lang="en-US" sz="2800" dirty="0" smtClean="0">
                      <a:solidFill>
                        <a:schemeClr val="tx1"/>
                      </a:solidFill>
                    </a:rPr>
                    <a:t>for a </a:t>
                  </a:r>
                  <a:r>
                    <a:rPr lang="en-US" sz="2800" b="1" u="sng" dirty="0" smtClean="0">
                      <a:solidFill>
                        <a:schemeClr val="tx1"/>
                      </a:solidFill>
                    </a:rPr>
                    <a:t>trapdoor statement</a:t>
                  </a:r>
                  <a:endParaRPr lang="en-US" sz="2800" u="sng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99792" y="3528012"/>
                  <a:ext cx="3888432" cy="144916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142" b="-7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0410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FLS Paradigm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224340" y="2838914"/>
            <a:ext cx="2088232" cy="1215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13420" y="2060849"/>
            <a:ext cx="4113656" cy="223224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 anchorCtr="0"/>
          <a:lstStyle/>
          <a:p>
            <a:r>
              <a:rPr lang="en-US" sz="3600" dirty="0" smtClean="0">
                <a:solidFill>
                  <a:schemeClr val="tx1"/>
                </a:solidFill>
              </a:rPr>
              <a:t>Simulator</a:t>
            </a:r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6377556" y="3129767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377556" y="3462308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377556" y="3777839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986217" y="2852936"/>
                <a:ext cx="844516" cy="120170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17" y="2852936"/>
                <a:ext cx="844516" cy="12017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863180" y="2060848"/>
            <a:ext cx="2741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p</a:t>
            </a:r>
            <a:r>
              <a:rPr lang="en-US" sz="2800" dirty="0" smtClean="0"/>
              <a:t>roof transcript</a:t>
            </a:r>
            <a:endParaRPr lang="en-US" sz="2800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654118" y="3313353"/>
            <a:ext cx="921030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046756" y="3320416"/>
            <a:ext cx="691613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1"/>
          <p:cNvSpPr txBox="1">
            <a:spLocks/>
          </p:cNvSpPr>
          <p:nvPr/>
        </p:nvSpPr>
        <p:spPr>
          <a:xfrm>
            <a:off x="2767652" y="2708920"/>
            <a:ext cx="1799384" cy="9987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Font typeface="Wingdings" pitchFamily="2" charset="2"/>
              <a:buNone/>
            </a:pPr>
            <a:r>
              <a:rPr lang="en-US" sz="3200" dirty="0" err="1" smtClean="0"/>
              <a:t>trapdoorwitness</a:t>
            </a:r>
            <a:r>
              <a:rPr lang="en-US" sz="3200" dirty="0" smtClean="0"/>
              <a:t>  </a:t>
            </a:r>
          </a:p>
        </p:txBody>
      </p:sp>
      <p:sp>
        <p:nvSpPr>
          <p:cNvPr id="17" name="Content Placeholder 1"/>
          <p:cNvSpPr txBox="1">
            <a:spLocks/>
          </p:cNvSpPr>
          <p:nvPr/>
        </p:nvSpPr>
        <p:spPr>
          <a:xfrm>
            <a:off x="611560" y="4735761"/>
            <a:ext cx="8064896" cy="1789583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/>
              <a:t>How does the </a:t>
            </a:r>
            <a:r>
              <a:rPr lang="en-US" sz="4800" dirty="0" smtClean="0"/>
              <a:t>simulator </a:t>
            </a:r>
            <a:endParaRPr lang="en-US" sz="4800" dirty="0"/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 smtClean="0"/>
              <a:t>extract </a:t>
            </a:r>
            <a:r>
              <a:rPr lang="en-US" sz="4800" dirty="0"/>
              <a:t>a trapdoor witness?  </a:t>
            </a:r>
          </a:p>
        </p:txBody>
      </p:sp>
    </p:spTree>
    <p:extLst>
      <p:ext uri="{BB962C8B-B14F-4D97-AF65-F5344CB8AC3E}">
        <p14:creationId xmlns:p14="http://schemas.microsoft.com/office/powerpoint/2010/main" val="162630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Rewinding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699792" y="2564904"/>
                <a:ext cx="931869" cy="2592288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564904"/>
                <a:ext cx="931869" cy="25922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728363" y="2564904"/>
                <a:ext cx="931869" cy="2592288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363" y="2564904"/>
                <a:ext cx="931869" cy="25922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3631661" y="3077090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631661" y="3618021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626703" y="4158953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626703" y="4697283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38600" y="2538002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600" y="2538002"/>
                <a:ext cx="74430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05878" y="3094801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878" y="3094801"/>
                <a:ext cx="48891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10836" y="3635733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0836" y="3635733"/>
                <a:ext cx="49321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433642" y="4158953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642" y="4158953"/>
                <a:ext cx="75257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Oval Callout 28"/>
          <p:cNvSpPr/>
          <p:nvPr/>
        </p:nvSpPr>
        <p:spPr>
          <a:xfrm>
            <a:off x="3271621" y="3094801"/>
            <a:ext cx="3028571" cy="1254335"/>
          </a:xfrm>
          <a:prstGeom prst="wedgeEllipseCallout">
            <a:avLst>
              <a:gd name="adj1" fmla="val -98830"/>
              <a:gd name="adj2" fmla="val 134733"/>
            </a:avLst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324544" y="5304110"/>
            <a:ext cx="4210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Question-answer </a:t>
            </a:r>
          </a:p>
          <a:p>
            <a:pPr algn="ctr"/>
            <a:r>
              <a:rPr lang="en-US" sz="3200" dirty="0" smtClean="0"/>
              <a:t>slot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9799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3" grpId="0"/>
      <p:bldP spid="24" grpId="0"/>
      <p:bldP spid="25" grpId="0"/>
      <p:bldP spid="26" grpId="0"/>
      <p:bldP spid="29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611560" y="1916832"/>
            <a:ext cx="8136904" cy="43204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Rewinding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55417" y="256490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043249" y="3592180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38291" y="413311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3554695" y="580526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62356" y="2025816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56" y="2025816"/>
                <a:ext cx="74430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45230" y="3068960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230" y="3068960"/>
                <a:ext cx="48891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50188" y="3609892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88" y="3609892"/>
                <a:ext cx="49321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61634" y="5266934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634" y="5266934"/>
                <a:ext cx="752577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4603046" y="3068960"/>
            <a:ext cx="4958" cy="151216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067585" y="3592180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062627" y="413311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69566" y="3068960"/>
                <a:ext cx="5709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566" y="3068960"/>
                <a:ext cx="57098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74524" y="3609892"/>
                <a:ext cx="5774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𝑎</m:t>
                      </m:r>
                      <m:r>
                        <a:rPr lang="en-US" sz="2800" b="0" i="0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524" y="3609892"/>
                <a:ext cx="57740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3429" y="4705980"/>
                <a:ext cx="61291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𝑎</m:t>
                    </m:r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</a:rPr>
                      <m:t>𝑎</m:t>
                    </m:r>
                    <m:r>
                      <a:rPr lang="en-US" sz="2800" b="0" i="1" smtClean="0">
                        <a:latin typeface="Cambria Math"/>
                      </a:rPr>
                      <m:t>′=</m:t>
                    </m:r>
                  </m:oMath>
                </a14:m>
                <a:r>
                  <a:rPr lang="en-US" sz="2800" dirty="0" smtClean="0"/>
                  <a:t> Trapdoor witness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29" y="4705980"/>
                <a:ext cx="6129150" cy="523220"/>
              </a:xfrm>
              <a:prstGeom prst="rect">
                <a:avLst/>
              </a:prstGeom>
              <a:blipFill rotWithShape="1">
                <a:blip r:embed="rId11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>
            <a:off x="4211960" y="1783370"/>
            <a:ext cx="0" cy="2869766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016748" y="2996952"/>
            <a:ext cx="0" cy="3312368"/>
          </a:xfrm>
          <a:prstGeom prst="straightConnector1">
            <a:avLst/>
          </a:prstGeom>
          <a:ln w="76200" cap="rnd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211960" y="2996952"/>
            <a:ext cx="792088" cy="1656184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3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Font typeface="Arial" charset="0"/>
              <a:buChar char="•"/>
            </a:pPr>
            <a:r>
              <a:rPr lang="en-US" sz="4000" dirty="0" smtClean="0"/>
              <a:t>Public-coin protocols</a:t>
            </a:r>
            <a:br>
              <a:rPr lang="en-US" sz="4000" dirty="0" smtClean="0"/>
            </a:br>
            <a:r>
              <a:rPr lang="en-US" sz="2800" dirty="0" smtClean="0"/>
              <a:t>[</a:t>
            </a:r>
            <a:r>
              <a:rPr lang="de-DE" sz="2800" dirty="0" smtClean="0"/>
              <a:t>Goldreich-Krawczyk 96</a:t>
            </a:r>
            <a:r>
              <a:rPr lang="en-US" sz="2800" dirty="0" smtClean="0"/>
              <a:t>] </a:t>
            </a:r>
            <a:br>
              <a:rPr lang="en-US" sz="2800" dirty="0" smtClean="0"/>
            </a:br>
            <a:endParaRPr lang="en-US" sz="4000" dirty="0" smtClean="0"/>
          </a:p>
          <a:p>
            <a:pPr algn="l" rtl="0">
              <a:buFont typeface="Arial" charset="0"/>
              <a:buChar char="•"/>
            </a:pPr>
            <a:r>
              <a:rPr lang="en-US" sz="4000" dirty="0" smtClean="0"/>
              <a:t>Concurrent composition</a:t>
            </a:r>
            <a:br>
              <a:rPr lang="en-US" sz="4000" dirty="0" smtClean="0"/>
            </a:br>
            <a:r>
              <a:rPr lang="en-US" sz="2800" dirty="0" smtClean="0"/>
              <a:t>[</a:t>
            </a:r>
            <a:r>
              <a:rPr lang="en-US" sz="2800" dirty="0" err="1" smtClean="0"/>
              <a:t>Dwork-Naor-Sahai</a:t>
            </a:r>
            <a:r>
              <a:rPr lang="en-US" sz="2800" dirty="0" smtClean="0"/>
              <a:t> 98] </a:t>
            </a:r>
            <a:endParaRPr lang="en-US" sz="2800" dirty="0"/>
          </a:p>
          <a:p>
            <a:pPr algn="l" rtl="0">
              <a:buFont typeface="Arial" charset="0"/>
              <a:buChar char="•"/>
            </a:pPr>
            <a:endParaRPr lang="en-US" sz="4000" dirty="0" smtClean="0"/>
          </a:p>
          <a:p>
            <a:pPr marL="0" indent="0" algn="l" rtl="0">
              <a:buNone/>
            </a:pP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Other Techniques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59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611560" y="1916832"/>
            <a:ext cx="8136904" cy="43204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Public-Coin Protocols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491880" y="256490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1979712" y="3592180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38291" y="413311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62356" y="2025816"/>
                <a:ext cx="5833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56" y="2025816"/>
                <a:ext cx="583301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781693" y="3068960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693" y="3068960"/>
                <a:ext cx="48891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50188" y="3625860"/>
                <a:ext cx="4634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88" y="3625860"/>
                <a:ext cx="46346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4603046" y="3068960"/>
            <a:ext cx="4958" cy="151216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067585" y="3592180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062627" y="413311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06029" y="3068960"/>
                <a:ext cx="5709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029" y="3068960"/>
                <a:ext cx="57099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74524" y="3625860"/>
                <a:ext cx="5485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𝑟</m:t>
                      </m:r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524" y="3625860"/>
                <a:ext cx="54854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543429" y="4941168"/>
                <a:ext cx="6129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sz="3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𝑟</m:t>
                    </m:r>
                    <m:r>
                      <a:rPr lang="en-US" sz="3600" b="0" i="1" smtClean="0">
                        <a:latin typeface="Cambria Math"/>
                      </a:rPr>
                      <m:t>′</m:t>
                    </m:r>
                  </m:oMath>
                </a14:m>
                <a:r>
                  <a:rPr lang="en-US" sz="3600" dirty="0" smtClean="0"/>
                  <a:t> are independent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429" y="4941168"/>
                <a:ext cx="6129149" cy="646331"/>
              </a:xfrm>
              <a:prstGeom prst="rect">
                <a:avLst/>
              </a:prstGeom>
              <a:blipFill rotWithShape="1">
                <a:blip r:embed="rId10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lowchart: Process 25"/>
          <p:cNvSpPr/>
          <p:nvPr/>
        </p:nvSpPr>
        <p:spPr>
          <a:xfrm>
            <a:off x="611560" y="3068960"/>
            <a:ext cx="8136904" cy="172819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259632" y="3284984"/>
            <a:ext cx="68407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de-DE" sz="4000" dirty="0" smtClean="0"/>
              <a:t>Goldreich-Krawczyk 96:</a:t>
            </a:r>
          </a:p>
          <a:p>
            <a:pPr algn="ctr" rtl="0"/>
            <a:r>
              <a:rPr lang="de-DE" sz="4000" dirty="0" smtClean="0"/>
              <a:t>No black-box simulator</a:t>
            </a:r>
          </a:p>
        </p:txBody>
      </p:sp>
    </p:spTree>
    <p:extLst>
      <p:ext uri="{BB962C8B-B14F-4D97-AF65-F5344CB8AC3E}">
        <p14:creationId xmlns:p14="http://schemas.microsoft.com/office/powerpoint/2010/main" val="348838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6" grpId="0" animBg="1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4000" dirty="0" smtClean="0"/>
              <a:t>The solution:</a:t>
            </a:r>
          </a:p>
          <a:p>
            <a:pPr marL="0" indent="0" algn="ctr" rtl="0">
              <a:buNone/>
            </a:pPr>
            <a:r>
              <a:rPr lang="en-US" sz="4000" u="sng" dirty="0" smtClean="0"/>
              <a:t>N</a:t>
            </a:r>
            <a:r>
              <a:rPr lang="en-US" sz="4400" u="sng" dirty="0" smtClean="0"/>
              <a:t>on-black-box simulation</a:t>
            </a:r>
            <a:r>
              <a:rPr lang="en-US" sz="4400" u="sng" dirty="0"/>
              <a:t/>
            </a:r>
            <a:br>
              <a:rPr lang="en-US" sz="4400" u="sng" dirty="0"/>
            </a:br>
            <a:r>
              <a:rPr lang="en-US" sz="1600" u="sng" dirty="0"/>
              <a:t/>
            </a:r>
            <a:br>
              <a:rPr lang="en-US" sz="1600" u="sng" dirty="0"/>
            </a:br>
            <a:r>
              <a:rPr lang="en-US" sz="3200" dirty="0"/>
              <a:t>[</a:t>
            </a:r>
            <a:r>
              <a:rPr lang="de-DE" sz="3200" dirty="0"/>
              <a:t>Barak 01</a:t>
            </a:r>
            <a:r>
              <a:rPr lang="en-US" sz="3200" dirty="0" smtClean="0"/>
              <a:t>]</a:t>
            </a:r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dirty="0" smtClean="0"/>
              <a:t>Public-Coin Protocols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54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Zero-Knowledge Proofs 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716016" y="3933056"/>
            <a:ext cx="3384376" cy="2016224"/>
            <a:chOff x="4932040" y="3429000"/>
            <a:chExt cx="3672408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6" idx="1"/>
              <a:endCxn id="5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24128" y="3140968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140968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755576" y="2097894"/>
            <a:ext cx="3842175" cy="147512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rtl="0">
              <a:buFont typeface="Arial" charset="0"/>
              <a:buChar char="•"/>
            </a:pPr>
            <a:r>
              <a:rPr lang="en-US" sz="3200" dirty="0" smtClean="0">
                <a:solidFill>
                  <a:schemeClr val="accent5"/>
                </a:solidFill>
              </a:rPr>
              <a:t>Completeness </a:t>
            </a:r>
          </a:p>
          <a:p>
            <a:pPr marL="457200" indent="-457200" rtl="0">
              <a:buFont typeface="Arial" charset="0"/>
              <a:buChar char="•"/>
            </a:pPr>
            <a:r>
              <a:rPr lang="en-US" sz="3200" dirty="0" smtClean="0">
                <a:solidFill>
                  <a:schemeClr val="accent5"/>
                </a:solidFill>
              </a:rPr>
              <a:t>Soundness</a:t>
            </a:r>
          </a:p>
          <a:p>
            <a:pPr marL="457200" indent="-457200" rtl="0">
              <a:buFont typeface="Arial" charset="0"/>
              <a:buChar char="•"/>
            </a:pPr>
            <a:endParaRPr lang="en-US" sz="3200" dirty="0" smtClean="0">
              <a:solidFill>
                <a:schemeClr val="accent5"/>
              </a:solidFill>
            </a:endParaRPr>
          </a:p>
          <a:p>
            <a:pPr marL="457200" indent="-457200" rtl="0">
              <a:buFont typeface="Arial" charset="0"/>
              <a:buChar char="•"/>
            </a:pPr>
            <a:endParaRPr lang="en-US" sz="3200" u="sng" dirty="0">
              <a:solidFill>
                <a:schemeClr val="accent5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06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08"/>
    </mc:Choice>
    <mc:Fallback xmlns="">
      <p:transition spd="slow" advTm="15708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496115" y="1916832"/>
                <a:ext cx="931869" cy="46085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115" y="1916832"/>
                <a:ext cx="931869" cy="46085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/>
              <a:t>Concurrent C</a:t>
            </a:r>
            <a:r>
              <a:rPr lang="en-US" sz="4800" dirty="0" smtClean="0"/>
              <a:t>omposition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5955" y="1916832"/>
                <a:ext cx="931869" cy="46085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955" y="1916832"/>
                <a:ext cx="931869" cy="46085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2987824" y="2167888"/>
            <a:ext cx="3532629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987824" y="2708819"/>
            <a:ext cx="3532631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987824" y="5464388"/>
            <a:ext cx="3527673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987825" y="5987608"/>
            <a:ext cx="352343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230689" y="1628800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0689" y="1628800"/>
                <a:ext cx="74430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97966" y="2185599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7966" y="2185599"/>
                <a:ext cx="488915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02924" y="4941168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924" y="4941168"/>
                <a:ext cx="49321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25731" y="5464388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731" y="5464388"/>
                <a:ext cx="75257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520453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453" y="1916832"/>
                <a:ext cx="931867" cy="46085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4419514" y="3248967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419514" y="3789898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414556" y="433083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414556" y="486916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26453" y="2709879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453" y="2709879"/>
                <a:ext cx="74430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293730" y="3266678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730" y="3266678"/>
                <a:ext cx="488915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298688" y="3807610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688" y="3807610"/>
                <a:ext cx="493212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21495" y="4330830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495" y="4330830"/>
                <a:ext cx="75257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7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611560" y="1916832"/>
            <a:ext cx="8136904" cy="43204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/>
              <a:t>Concurrent Composition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4608004" y="2735241"/>
            <a:ext cx="0" cy="335805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5135354" y="2996851"/>
            <a:ext cx="210094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5130396" y="5752420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005862" y="2473631"/>
                <a:ext cx="5709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862" y="2473631"/>
                <a:ext cx="57098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010820" y="5229200"/>
                <a:ext cx="57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820" y="5229200"/>
                <a:ext cx="57740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/>
          <p:nvPr/>
        </p:nvCxnSpPr>
        <p:spPr>
          <a:xfrm flipH="1">
            <a:off x="3491880" y="2296036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308013" y="1772816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013" y="1772816"/>
                <a:ext cx="752577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Straight Arrow Connector 81"/>
          <p:cNvCxnSpPr/>
          <p:nvPr/>
        </p:nvCxnSpPr>
        <p:spPr>
          <a:xfrm flipH="1">
            <a:off x="2056678" y="3003924"/>
            <a:ext cx="210094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2051720" y="5759493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2927186" y="2480704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186" y="2480704"/>
                <a:ext cx="48891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2932144" y="5236273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2144" y="5236273"/>
                <a:ext cx="49321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/>
          <p:cNvCxnSpPr/>
          <p:nvPr/>
        </p:nvCxnSpPr>
        <p:spPr>
          <a:xfrm>
            <a:off x="5139593" y="3609007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5139593" y="4149938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5134635" y="469087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5134635" y="522920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946532" y="3069919"/>
                <a:ext cx="8372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532" y="3069919"/>
                <a:ext cx="837280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005865" y="3626718"/>
                <a:ext cx="5709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865" y="3626718"/>
                <a:ext cx="570989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010823" y="4167650"/>
                <a:ext cx="57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823" y="4167650"/>
                <a:ext cx="577401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941574" y="4690870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574" y="4690870"/>
                <a:ext cx="845552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/>
          <p:nvPr/>
        </p:nvCxnSpPr>
        <p:spPr>
          <a:xfrm>
            <a:off x="2056678" y="3609007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>
            <a:off x="2056678" y="4149938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051720" y="469087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>
            <a:off x="2051720" y="522920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863617" y="3069919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3617" y="3069919"/>
                <a:ext cx="744306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922950" y="3626718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2950" y="3626718"/>
                <a:ext cx="488915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927908" y="4167650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908" y="4167650"/>
                <a:ext cx="493212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858659" y="4690870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659" y="4690870"/>
                <a:ext cx="752577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ectangle 173"/>
          <p:cNvSpPr/>
          <p:nvPr/>
        </p:nvSpPr>
        <p:spPr>
          <a:xfrm>
            <a:off x="611560" y="1916832"/>
            <a:ext cx="8136904" cy="43204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181" name="Straight Connector 180"/>
          <p:cNvCxnSpPr/>
          <p:nvPr/>
        </p:nvCxnSpPr>
        <p:spPr>
          <a:xfrm>
            <a:off x="4608004" y="2735241"/>
            <a:ext cx="0" cy="335805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/>
              <a:t>Concurrent Composition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Straight Arrow Connector 47"/>
          <p:cNvCxnSpPr/>
          <p:nvPr/>
        </p:nvCxnSpPr>
        <p:spPr>
          <a:xfrm flipH="1">
            <a:off x="5135354" y="2996851"/>
            <a:ext cx="210094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5130396" y="5752420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965616" y="2473631"/>
                <a:ext cx="5709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5616" y="2473631"/>
                <a:ext cx="57098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970574" y="5229200"/>
                <a:ext cx="57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0574" y="5229200"/>
                <a:ext cx="577401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/>
          <p:nvPr/>
        </p:nvCxnSpPr>
        <p:spPr>
          <a:xfrm flipH="1">
            <a:off x="3491880" y="2296036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308013" y="1772816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013" y="1772816"/>
                <a:ext cx="752577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Straight Arrow Connector 81"/>
          <p:cNvCxnSpPr/>
          <p:nvPr/>
        </p:nvCxnSpPr>
        <p:spPr>
          <a:xfrm flipH="1">
            <a:off x="2056678" y="3003924"/>
            <a:ext cx="210094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2051720" y="5759493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2886940" y="2480704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940" y="2480704"/>
                <a:ext cx="48891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2891898" y="5236273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898" y="5236273"/>
                <a:ext cx="49321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/>
          <p:cNvCxnSpPr/>
          <p:nvPr/>
        </p:nvCxnSpPr>
        <p:spPr>
          <a:xfrm flipH="1">
            <a:off x="1883659" y="4077072"/>
            <a:ext cx="888142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1883659" y="4618862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1979712" y="3561783"/>
                <a:ext cx="4889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3561783"/>
                <a:ext cx="488915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1984670" y="4102715"/>
                <a:ext cx="4932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670" y="4102715"/>
                <a:ext cx="493212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Connector 103"/>
          <p:cNvCxnSpPr/>
          <p:nvPr/>
        </p:nvCxnSpPr>
        <p:spPr>
          <a:xfrm>
            <a:off x="3107149" y="3789040"/>
            <a:ext cx="0" cy="91306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>
            <a:off x="2675747" y="3548232"/>
            <a:ext cx="88814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H="1" flipV="1">
            <a:off x="3491880" y="4077072"/>
            <a:ext cx="864097" cy="416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H="1">
            <a:off x="3467835" y="4623022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 flipH="1" flipV="1">
            <a:off x="2708244" y="5168426"/>
            <a:ext cx="927653" cy="1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2819582" y="3009144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582" y="3009144"/>
                <a:ext cx="744306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3563888" y="3565943"/>
                <a:ext cx="5709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565943"/>
                <a:ext cx="570989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3568846" y="4106875"/>
                <a:ext cx="57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846" y="4106875"/>
                <a:ext cx="577401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2819762" y="4630095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762" y="4630095"/>
                <a:ext cx="752577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7" name="Straight Arrow Connector 126"/>
          <p:cNvCxnSpPr/>
          <p:nvPr/>
        </p:nvCxnSpPr>
        <p:spPr>
          <a:xfrm flipH="1" flipV="1">
            <a:off x="4932040" y="4077072"/>
            <a:ext cx="888142" cy="957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flipH="1">
            <a:off x="4932040" y="4619819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5028093" y="3562740"/>
                <a:ext cx="6639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093" y="3562740"/>
                <a:ext cx="663963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/>
              <p:cNvSpPr txBox="1"/>
              <p:nvPr/>
            </p:nvSpPr>
            <p:spPr>
              <a:xfrm>
                <a:off x="5033051" y="4103672"/>
                <a:ext cx="67037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0" name="TextBox 1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051" y="4103672"/>
                <a:ext cx="670375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1" name="Straight Connector 130"/>
          <p:cNvCxnSpPr/>
          <p:nvPr/>
        </p:nvCxnSpPr>
        <p:spPr>
          <a:xfrm>
            <a:off x="6155530" y="3789997"/>
            <a:ext cx="0" cy="91306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>
            <a:off x="5724128" y="3549189"/>
            <a:ext cx="88814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H="1" flipV="1">
            <a:off x="6516216" y="4077072"/>
            <a:ext cx="888142" cy="5117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516216" y="4623979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 flipH="1" flipV="1">
            <a:off x="5756625" y="5169383"/>
            <a:ext cx="927653" cy="1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6612269" y="3566900"/>
                <a:ext cx="7569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𝑞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269" y="3566900"/>
                <a:ext cx="756937" cy="52322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6617227" y="4107832"/>
                <a:ext cx="7633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𝑎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227" y="4107832"/>
                <a:ext cx="763349" cy="52322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/>
              <p:cNvSpPr txBox="1"/>
              <p:nvPr/>
            </p:nvSpPr>
            <p:spPr>
              <a:xfrm>
                <a:off x="5868143" y="4631052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8" name="TextBox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3" y="4631052"/>
                <a:ext cx="845552" cy="523220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5868144" y="3009144"/>
                <a:ext cx="8372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009144"/>
                <a:ext cx="837280" cy="523220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0" name="Straight Arrow Connector 139"/>
          <p:cNvCxnSpPr/>
          <p:nvPr/>
        </p:nvCxnSpPr>
        <p:spPr>
          <a:xfrm>
            <a:off x="2555776" y="1772816"/>
            <a:ext cx="0" cy="3118889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>
            <a:off x="6665744" y="3714949"/>
            <a:ext cx="0" cy="2882403"/>
          </a:xfrm>
          <a:prstGeom prst="straightConnector1">
            <a:avLst/>
          </a:prstGeom>
          <a:ln w="76200" cap="rnd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Arrow Connector 141"/>
          <p:cNvCxnSpPr/>
          <p:nvPr/>
        </p:nvCxnSpPr>
        <p:spPr>
          <a:xfrm flipH="1">
            <a:off x="2555777" y="3714949"/>
            <a:ext cx="1064653" cy="1190215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>
            <a:off x="3635896" y="3717032"/>
            <a:ext cx="1" cy="2035388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>
            <a:off x="5592822" y="3009144"/>
            <a:ext cx="0" cy="1882561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/>
          <p:nvPr/>
        </p:nvCxnSpPr>
        <p:spPr>
          <a:xfrm flipH="1">
            <a:off x="3635897" y="3009144"/>
            <a:ext cx="1956926" cy="2743276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/>
          <p:nvPr/>
        </p:nvCxnSpPr>
        <p:spPr>
          <a:xfrm flipH="1">
            <a:off x="5592822" y="3717032"/>
            <a:ext cx="1072922" cy="1174673"/>
          </a:xfrm>
          <a:prstGeom prst="straightConnector1">
            <a:avLst/>
          </a:prstGeom>
          <a:ln w="76200" cap="rnd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47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4000" dirty="0" smtClean="0"/>
              <a:t>The solution:</a:t>
            </a:r>
          </a:p>
          <a:p>
            <a:pPr marL="0" indent="0" algn="ctr" rtl="0">
              <a:buNone/>
            </a:pPr>
            <a:r>
              <a:rPr lang="en-US" sz="4400" u="sng" dirty="0" smtClean="0"/>
              <a:t>Rewinding with many slots</a:t>
            </a:r>
            <a:r>
              <a:rPr lang="en-US" sz="1600" u="sng" dirty="0"/>
              <a:t/>
            </a:r>
            <a:br>
              <a:rPr lang="en-US" sz="1600" u="sng" dirty="0"/>
            </a:br>
            <a:endParaRPr lang="en-US" sz="1600" u="sng" dirty="0" smtClean="0"/>
          </a:p>
          <a:p>
            <a:pPr marL="0" indent="0" algn="ctr" rtl="0">
              <a:buNone/>
            </a:pPr>
            <a:r>
              <a:rPr lang="en-US" sz="2800" dirty="0" smtClean="0"/>
              <a:t>[</a:t>
            </a:r>
            <a:r>
              <a:rPr lang="en-US" sz="2800" dirty="0"/>
              <a:t>Richardson-</a:t>
            </a:r>
            <a:r>
              <a:rPr lang="en-US" sz="2800" dirty="0" err="1"/>
              <a:t>Kilian</a:t>
            </a:r>
            <a:r>
              <a:rPr lang="en-US" sz="2800" dirty="0"/>
              <a:t> 99] </a:t>
            </a:r>
            <a:br>
              <a:rPr lang="en-US" sz="2800" dirty="0"/>
            </a:br>
            <a:r>
              <a:rPr lang="en-US" sz="2800" dirty="0"/>
              <a:t>[</a:t>
            </a:r>
            <a:r>
              <a:rPr lang="en-US" sz="2800" dirty="0" err="1"/>
              <a:t>Kilian-Petrank</a:t>
            </a:r>
            <a:r>
              <a:rPr lang="en-US" sz="2800" dirty="0"/>
              <a:t> 01]</a:t>
            </a:r>
            <a:br>
              <a:rPr lang="en-US" sz="2800" dirty="0"/>
            </a:br>
            <a:r>
              <a:rPr lang="en-US" sz="2800" dirty="0"/>
              <a:t>[</a:t>
            </a:r>
            <a:r>
              <a:rPr lang="fi-FI" sz="2800" dirty="0"/>
              <a:t>Prabhakaran-Rosen-Sahai 02</a:t>
            </a:r>
            <a:r>
              <a:rPr lang="en-US" sz="2800" dirty="0" smtClean="0"/>
              <a:t>]</a:t>
            </a:r>
            <a:endParaRPr lang="en-US" sz="1600" dirty="0" smtClean="0"/>
          </a:p>
          <a:p>
            <a:pPr marL="0" indent="0" algn="ctr" rtl="0">
              <a:buNone/>
            </a:pPr>
            <a:endParaRPr lang="en-US" sz="2800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/>
            <a:r>
              <a:rPr lang="en-US" sz="4800" dirty="0"/>
              <a:t>Concurrent Composition</a:t>
            </a:r>
          </a:p>
        </p:txBody>
      </p:sp>
    </p:spTree>
    <p:extLst>
      <p:ext uri="{BB962C8B-B14F-4D97-AF65-F5344CB8AC3E}">
        <p14:creationId xmlns:p14="http://schemas.microsoft.com/office/powerpoint/2010/main" val="176687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Current Techniques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441178"/>
            <a:ext cx="2376264" cy="1200329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/>
              <a:t>stand-alone </a:t>
            </a:r>
          </a:p>
          <a:p>
            <a:pPr algn="ctr" rtl="0"/>
            <a:r>
              <a:rPr lang="en-US" sz="2400" dirty="0"/>
              <a:t>p</a:t>
            </a:r>
            <a:r>
              <a:rPr lang="en-US" sz="2400" dirty="0" smtClean="0"/>
              <a:t>rivate-coin </a:t>
            </a:r>
          </a:p>
          <a:p>
            <a:pPr algn="ctr" rtl="0"/>
            <a:r>
              <a:rPr lang="en-US" sz="2400" dirty="0"/>
              <a:t>z</a:t>
            </a:r>
            <a:r>
              <a:rPr lang="en-US" sz="2400" dirty="0" smtClean="0"/>
              <a:t>ero-knowledge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5397023"/>
            <a:ext cx="2376264" cy="1200329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p</a:t>
            </a:r>
            <a:r>
              <a:rPr lang="en-US" sz="2400" dirty="0" smtClean="0"/>
              <a:t>ublic-coin</a:t>
            </a:r>
          </a:p>
          <a:p>
            <a:pPr algn="ctr" rtl="0"/>
            <a:r>
              <a:rPr lang="en-US" sz="2400" dirty="0"/>
              <a:t>z</a:t>
            </a:r>
            <a:r>
              <a:rPr lang="en-US" sz="2400" dirty="0" smtClean="0"/>
              <a:t>ero-knowledge</a:t>
            </a:r>
          </a:p>
          <a:p>
            <a:pPr algn="ctr" rtl="0"/>
            <a:r>
              <a:rPr lang="en-US" sz="2400" dirty="0" smtClean="0"/>
              <a:t>[Barak 01]</a:t>
            </a:r>
            <a:endParaRPr lang="en-US" sz="2400" dirty="0"/>
          </a:p>
        </p:txBody>
      </p:sp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>
            <a:off x="1439652" y="3641507"/>
            <a:ext cx="0" cy="1755516"/>
          </a:xfrm>
          <a:prstGeom prst="straightConnector1">
            <a:avLst/>
          </a:prstGeom>
          <a:ln w="508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31640" y="3961661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n</a:t>
            </a:r>
            <a:r>
              <a:rPr lang="en-US" sz="2800" dirty="0" smtClean="0">
                <a:solidFill>
                  <a:srgbClr val="C00000"/>
                </a:solidFill>
              </a:rPr>
              <a:t>on-black-box</a:t>
            </a:r>
          </a:p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simulation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44208" y="5397023"/>
            <a:ext cx="2376264" cy="1200329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public-coin</a:t>
            </a:r>
          </a:p>
          <a:p>
            <a:pPr algn="ctr" rtl="0"/>
            <a:r>
              <a:rPr lang="en-US" sz="2400" dirty="0" smtClean="0"/>
              <a:t>concurrent zero-knowledge</a:t>
            </a:r>
          </a:p>
        </p:txBody>
      </p:sp>
      <p:cxnSp>
        <p:nvCxnSpPr>
          <p:cNvPr id="53" name="Straight Arrow Connector 52"/>
          <p:cNvCxnSpPr>
            <a:stCxn id="4" idx="3"/>
            <a:endCxn id="55" idx="1"/>
          </p:cNvCxnSpPr>
          <p:nvPr/>
        </p:nvCxnSpPr>
        <p:spPr>
          <a:xfrm>
            <a:off x="2627784" y="3041343"/>
            <a:ext cx="3816424" cy="0"/>
          </a:xfrm>
          <a:prstGeom prst="straightConnector1">
            <a:avLst/>
          </a:prstGeom>
          <a:ln w="508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6444208" y="2441178"/>
            <a:ext cx="2376264" cy="1200329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c</a:t>
            </a:r>
            <a:r>
              <a:rPr lang="en-US" sz="2400" dirty="0" smtClean="0"/>
              <a:t>oncurrent</a:t>
            </a:r>
          </a:p>
          <a:p>
            <a:pPr algn="ctr" rtl="0"/>
            <a:r>
              <a:rPr lang="en-US" sz="2400" dirty="0" smtClean="0"/>
              <a:t>zero-knowledge</a:t>
            </a:r>
          </a:p>
          <a:p>
            <a:pPr algn="ctr" rtl="0"/>
            <a:r>
              <a:rPr lang="en-US" sz="2400" dirty="0" smtClean="0"/>
              <a:t>[RK,KP,PRS]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36512" y="177281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r</a:t>
            </a:r>
            <a:r>
              <a:rPr lang="en-US" sz="2800" dirty="0" smtClean="0">
                <a:solidFill>
                  <a:srgbClr val="C00000"/>
                </a:solidFill>
              </a:rPr>
              <a:t>ewinding 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627783" y="2060848"/>
            <a:ext cx="3816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C00000"/>
                </a:solidFill>
              </a:rPr>
              <a:t>rewinding </a:t>
            </a:r>
            <a:r>
              <a:rPr lang="en-US" sz="2800" dirty="0">
                <a:solidFill>
                  <a:srgbClr val="C00000"/>
                </a:solidFill>
              </a:rPr>
              <a:t>with </a:t>
            </a:r>
            <a:endParaRPr lang="en-US" sz="2800" dirty="0" smtClean="0">
              <a:solidFill>
                <a:srgbClr val="C00000"/>
              </a:solidFill>
            </a:endParaRPr>
          </a:p>
          <a:p>
            <a:pPr algn="ctr" rtl="0"/>
            <a:r>
              <a:rPr lang="en-US" sz="2800" dirty="0" smtClean="0">
                <a:solidFill>
                  <a:srgbClr val="C00000"/>
                </a:solidFill>
              </a:rPr>
              <a:t>many </a:t>
            </a:r>
            <a:r>
              <a:rPr lang="en-US" sz="2800" dirty="0">
                <a:solidFill>
                  <a:srgbClr val="C00000"/>
                </a:solidFill>
              </a:rPr>
              <a:t>slots</a:t>
            </a:r>
          </a:p>
        </p:txBody>
      </p:sp>
      <p:cxnSp>
        <p:nvCxnSpPr>
          <p:cNvPr id="29" name="Straight Arrow Connector 28"/>
          <p:cNvCxnSpPr>
            <a:stCxn id="5" idx="3"/>
            <a:endCxn id="39" idx="1"/>
          </p:cNvCxnSpPr>
          <p:nvPr/>
        </p:nvCxnSpPr>
        <p:spPr>
          <a:xfrm>
            <a:off x="2627784" y="5997188"/>
            <a:ext cx="3816424" cy="0"/>
          </a:xfrm>
          <a:prstGeom prst="straightConnector1">
            <a:avLst/>
          </a:prstGeom>
          <a:ln w="50800">
            <a:solidFill>
              <a:srgbClr val="009900"/>
            </a:solidFill>
            <a:prstDash val="lgDash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27782" y="5426060"/>
            <a:ext cx="3816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009900"/>
                </a:solidFill>
              </a:rPr>
              <a:t>This work</a:t>
            </a:r>
            <a:endParaRPr lang="en-US" sz="2800" dirty="0">
              <a:solidFill>
                <a:srgbClr val="0099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31640" y="3717032"/>
            <a:ext cx="2736304" cy="1368152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3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/>
      <p:bldP spid="39" grpId="0" animBg="1"/>
      <p:bldP spid="55" grpId="0" animBg="1"/>
      <p:bldP spid="25" grpId="0"/>
      <p:bldP spid="28" grpId="0"/>
      <p:bldP spid="46" grpId="0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Barak’s Protocol (sketch)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619672" y="2348880"/>
                <a:ext cx="796324" cy="25202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348880"/>
                <a:ext cx="796324" cy="25202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232060" y="2349248"/>
                <a:ext cx="796324" cy="25199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060" y="2349248"/>
                <a:ext cx="796324" cy="25199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2415996" y="2780928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15996" y="3428632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43730" y="2204864"/>
                <a:ext cx="37004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𝑐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COM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Π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730" y="2204864"/>
                <a:ext cx="370047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43730" y="2852936"/>
                <a:ext cx="37004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730" y="2852936"/>
                <a:ext cx="370047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2415996" y="4581128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15996" y="3750131"/>
                <a:ext cx="48160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/>
                  <a:t>Witness indistinguishable</a:t>
                </a:r>
                <a:r>
                  <a:rPr lang="en-US" sz="2400" b="0" dirty="0" smtClean="0"/>
                  <a:t> proof </a:t>
                </a:r>
              </a:p>
              <a:p>
                <a:pPr algn="ctr" rtl="0"/>
                <a:r>
                  <a:rPr lang="en-US" sz="2400" b="0" dirty="0" smtClean="0"/>
                  <a:t>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b="1" dirty="0" smtClean="0"/>
                  <a:t>or</a:t>
                </a:r>
                <a:r>
                  <a:rPr lang="en-US" sz="2400" dirty="0" smtClean="0"/>
                  <a:t> trapdoor statement</a:t>
                </a:r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996" y="3750131"/>
                <a:ext cx="4816064" cy="830997"/>
              </a:xfrm>
              <a:prstGeom prst="rect">
                <a:avLst/>
              </a:prstGeom>
              <a:blipFill rotWithShape="1">
                <a:blip r:embed="rId7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0" y="5232102"/>
                <a:ext cx="9144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3200" u="sng" dirty="0" smtClean="0"/>
                  <a:t>Trapdoor statement</a:t>
                </a:r>
                <a:r>
                  <a:rPr lang="en-US" sz="3200" dirty="0" smtClean="0"/>
                  <a:t>: the program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200" dirty="0" smtClean="0"/>
                  <a:t> predicts </a:t>
                </a:r>
              </a:p>
              <a:p>
                <a:pPr algn="ctr" rtl="0"/>
                <a:r>
                  <a:rPr lang="en-US" sz="3200" dirty="0" smtClean="0"/>
                  <a:t>the randomness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sz="3200" dirty="0" smtClean="0"/>
                  <a:t> before it was sent</a:t>
                </a:r>
                <a:endParaRPr lang="en-US" sz="3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32102"/>
                <a:ext cx="9144000" cy="1077218"/>
              </a:xfrm>
              <a:prstGeom prst="rect">
                <a:avLst/>
              </a:prstGeom>
              <a:blipFill rotWithShape="1">
                <a:blip r:embed="rId8"/>
                <a:stretch>
                  <a:fillRect t="-7345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532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Barak’s Protocol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619672" y="2348880"/>
                <a:ext cx="796324" cy="25202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348880"/>
                <a:ext cx="796324" cy="25202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232060" y="2349248"/>
                <a:ext cx="796324" cy="25199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060" y="2349248"/>
                <a:ext cx="796324" cy="25199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2415996" y="2780928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15996" y="3428632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743730" y="2204864"/>
                <a:ext cx="37004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𝑐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COM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Π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730" y="2204864"/>
                <a:ext cx="370047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43730" y="2852936"/>
                <a:ext cx="37004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730" y="2852936"/>
                <a:ext cx="370047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2415996" y="4581128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15996" y="3750131"/>
                <a:ext cx="48160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/>
                  <a:t>Witness indistinguishable</a:t>
                </a:r>
                <a:r>
                  <a:rPr lang="en-US" sz="2400" b="0" dirty="0" smtClean="0"/>
                  <a:t> proof </a:t>
                </a:r>
              </a:p>
              <a:p>
                <a:pPr algn="ctr" rtl="0"/>
                <a:r>
                  <a:rPr lang="en-US" sz="2400" b="0" dirty="0" smtClean="0"/>
                  <a:t>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b="1" dirty="0" smtClean="0"/>
                  <a:t>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Π</m:t>
                    </m:r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c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→</m:t>
                    </m:r>
                    <m:r>
                      <a:rPr lang="en-US" sz="2400" b="0" i="1" smtClean="0">
                        <a:latin typeface="Cambria Math"/>
                      </a:rPr>
                      <m:t>𝑟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996" y="3750131"/>
                <a:ext cx="4816064" cy="830997"/>
              </a:xfrm>
              <a:prstGeom prst="rect">
                <a:avLst/>
              </a:prstGeom>
              <a:blipFill rotWithShape="1">
                <a:blip r:embed="rId7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0" y="5232102"/>
                <a:ext cx="9144000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3200" u="sng" dirty="0" smtClean="0"/>
                  <a:t>Trapdoor statement</a:t>
                </a:r>
                <a:r>
                  <a:rPr lang="en-US" sz="3200" dirty="0" smtClean="0"/>
                  <a:t>: </a:t>
                </a:r>
                <a:endParaRPr lang="en-US" sz="3200" b="0" i="1" dirty="0" smtClean="0">
                  <a:latin typeface="Cambria Math"/>
                </a:endParaRP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Π</m:t>
                      </m:r>
                      <m:r>
                        <a:rPr lang="en-US" sz="3600" b="0" i="0" smtClean="0">
                          <a:latin typeface="Cambria Math"/>
                        </a:rPr>
                        <m:t>:</m:t>
                      </m:r>
                      <m:r>
                        <a:rPr lang="en-US" sz="3600" i="1">
                          <a:latin typeface="Cambria Math"/>
                        </a:rPr>
                        <m:t>𝑐</m:t>
                      </m:r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600">
                          <a:latin typeface="Cambria Math"/>
                        </a:rPr>
                        <m:t>COM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600">
                              <a:latin typeface="Cambria Math"/>
                            </a:rPr>
                            <m:t>Π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∧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Π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𝑐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→</m:t>
                      </m:r>
                      <m:r>
                        <a:rPr lang="en-US" sz="36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32102"/>
                <a:ext cx="9144000" cy="1138773"/>
              </a:xfrm>
              <a:prstGeom prst="rect">
                <a:avLst/>
              </a:prstGeom>
              <a:blipFill rotWithShape="1">
                <a:blip r:embed="rId8"/>
                <a:stretch>
                  <a:fillRect t="-69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248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2699792" y="4397466"/>
            <a:ext cx="6264696" cy="230462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916833"/>
                <a:ext cx="7745505" cy="248063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200" dirty="0" smtClean="0"/>
                  <a:t>Soundness: </a:t>
                </a:r>
                <a:endParaRPr lang="en-US" sz="3200" b="0" i="1" dirty="0" smtClean="0">
                  <a:latin typeface="Cambria Math"/>
                  <a:ea typeface="Cambria Math"/>
                </a:endParaRP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i="1" smtClean="0">
                            <a:latin typeface="Cambria Math"/>
                            <a:ea typeface="Cambria Math"/>
                          </a:rPr>
                          <m:t>𝒫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200" dirty="0" smtClean="0"/>
                  <a:t> can not commit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200" dirty="0" smtClean="0"/>
                  <a:t> that predicts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𝑟</m:t>
                    </m:r>
                  </m:oMath>
                </a14:m>
                <a:endParaRPr lang="en-US" sz="3200" dirty="0" smtClean="0"/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0" indent="0" algn="l" rtl="0">
                  <a:buNone/>
                </a:pPr>
                <a:r>
                  <a:rPr lang="en-US" sz="3200" dirty="0" smtClean="0"/>
                  <a:t>Zero-knowledge: </a:t>
                </a:r>
                <a:endParaRPr lang="en-US" sz="3200" i="1" dirty="0">
                  <a:latin typeface="Cambria Math"/>
                  <a:ea typeface="Cambria Math"/>
                </a:endParaRPr>
              </a:p>
              <a:p>
                <a:pPr marL="0" indent="0" algn="l" rtl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916833"/>
                <a:ext cx="7745505" cy="2480634"/>
              </a:xfrm>
              <a:blipFill rotWithShape="1">
                <a:blip r:embed="rId3"/>
                <a:stretch>
                  <a:fillRect l="-2047" t="-3194" b="-2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Barak’s Protocol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32219" y="4973530"/>
            <a:ext cx="363021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432219" y="5621234"/>
            <a:ext cx="363021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32220" y="4397466"/>
                <a:ext cx="36302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𝑐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COM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20" y="4397466"/>
                <a:ext cx="363021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32220" y="5045538"/>
                <a:ext cx="36302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20" y="5045538"/>
                <a:ext cx="3630213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4432219" y="6309320"/>
            <a:ext cx="363021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062433" y="4541852"/>
                <a:ext cx="795995" cy="205550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433" y="4541852"/>
                <a:ext cx="795995" cy="20555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699792" y="4541850"/>
                <a:ext cx="1732428" cy="2055502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541850"/>
                <a:ext cx="1732428" cy="205550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640252" y="4644752"/>
            <a:ext cx="643595" cy="584448"/>
          </a:xfrm>
          <a:prstGeom prst="rect">
            <a:avLst/>
          </a:prstGeom>
          <a:solidFill>
            <a:srgbClr val="FF9999"/>
          </a:solidFill>
          <a:ln w="127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32220" y="5786100"/>
                <a:ext cx="36302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/>
                  <a:t>Proof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  <m:r>
                      <a:rPr lang="en-US" sz="28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𝑐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800" i="1">
                        <a:latin typeface="Cambria Math"/>
                        <a:ea typeface="Cambria Math"/>
                      </a:rPr>
                      <m:t>𝑟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20" y="5786100"/>
                <a:ext cx="3630213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 flipH="1">
                <a:off x="2627784" y="4653136"/>
                <a:ext cx="18264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latin typeface="Cambria Math"/>
                              <a:ea typeface="Cambria Math"/>
                            </a:rPr>
                            <m:t>Π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= </m:t>
                          </m:r>
                          <m:r>
                            <a:rPr lang="he-IL" sz="3200" i="1"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627784" y="4653136"/>
                <a:ext cx="1826490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555776" y="4149080"/>
                <a:ext cx="796324" cy="2520280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149080"/>
                <a:ext cx="796324" cy="252028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168164" y="4149448"/>
                <a:ext cx="796324" cy="25199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164" y="4149448"/>
                <a:ext cx="796324" cy="251991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3352100" y="4581128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352100" y="5228832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679834" y="4005064"/>
                <a:ext cx="37004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𝑐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COM</m:t>
                      </m:r>
                      <m:r>
                        <a:rPr lang="en-US" sz="3200" b="0" i="1" smtClean="0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/>
                        </a:rPr>
                        <m:t>Π</m:t>
                      </m:r>
                      <m:r>
                        <a:rPr lang="en-US" sz="32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834" y="4005064"/>
                <a:ext cx="3700478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679834" y="4653136"/>
                <a:ext cx="37004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834" y="4653136"/>
                <a:ext cx="3700478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>
            <a:off x="3352100" y="6381328"/>
            <a:ext cx="4816064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352100" y="5550331"/>
                <a:ext cx="48160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/>
                  <a:t>Witness indistinguishable</a:t>
                </a:r>
                <a:r>
                  <a:rPr lang="en-US" sz="2400" b="0" dirty="0" smtClean="0"/>
                  <a:t> proof </a:t>
                </a:r>
              </a:p>
              <a:p>
                <a:pPr algn="ctr" rtl="0"/>
                <a:r>
                  <a:rPr lang="en-US" sz="2400" b="0" dirty="0" smtClean="0"/>
                  <a:t>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b="1" dirty="0" smtClean="0"/>
                  <a:t>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Π</m:t>
                    </m:r>
                    <m:d>
                      <m:dPr>
                        <m:ctrlPr>
                          <a:rPr lang="en-US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</a:rPr>
                          <m:t>c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→</m:t>
                    </m:r>
                    <m:r>
                      <a:rPr lang="en-US" sz="2400" b="0" i="1" smtClean="0">
                        <a:latin typeface="Cambria Math"/>
                      </a:rPr>
                      <m:t>𝑟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100" y="5550331"/>
                <a:ext cx="4816064" cy="830997"/>
              </a:xfrm>
              <a:prstGeom prst="rect">
                <a:avLst/>
              </a:prstGeom>
              <a:blipFill rotWithShape="1">
                <a:blip r:embed="rId14"/>
                <a:stretch>
                  <a:fillRect t="-5109" b="-16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628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/>
      <p:bldP spid="11" grpId="0"/>
      <p:bldP spid="14" grpId="0" animBg="1"/>
      <p:bldP spid="15" grpId="0" animBg="1"/>
      <p:bldP spid="22" grpId="0" animBg="1"/>
      <p:bldP spid="23" grpId="0"/>
      <p:bldP spid="24" grpId="0"/>
      <p:bldP spid="16" grpId="0" animBg="1"/>
      <p:bldP spid="17" grpId="0" animBg="1"/>
      <p:bldP spid="20" grpId="0"/>
      <p:bldP spid="21" grpId="0"/>
      <p:bldP spid="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1547664" y="1772816"/>
            <a:ext cx="6264696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Concurrent Barak </a:t>
            </a:r>
            <a:endParaRPr lang="en-US" dirty="0"/>
          </a:p>
        </p:txBody>
      </p:sp>
      <p:cxnSp>
        <p:nvCxnSpPr>
          <p:cNvPr id="37" name="Straight Connector 36"/>
          <p:cNvCxnSpPr/>
          <p:nvPr/>
        </p:nvCxnSpPr>
        <p:spPr>
          <a:xfrm flipH="1">
            <a:off x="5724128" y="5561960"/>
            <a:ext cx="216024" cy="3873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2479534" y="2584068"/>
            <a:ext cx="4256943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2479534" y="5232102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2479533" y="6093296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843087" y="206084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i="0">
                          <a:solidFill>
                            <a:srgbClr val="00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087" y="2060848"/>
                <a:ext cx="352343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Arrow Connector 45"/>
          <p:cNvCxnSpPr/>
          <p:nvPr/>
        </p:nvCxnSpPr>
        <p:spPr>
          <a:xfrm flipH="1">
            <a:off x="2479534" y="33761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2479534" y="39330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2479534" y="4581128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838851" y="4042798"/>
            <a:ext cx="352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9900"/>
                </a:solidFill>
              </a:rPr>
              <a:t>Proof</a:t>
            </a:r>
            <a:endParaRPr lang="en-US" sz="2800" i="1" dirty="0">
              <a:solidFill>
                <a:srgbClr val="FF9900"/>
              </a:solidFill>
              <a:latin typeface="Cambria Mat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479533" y="5446965"/>
                <a:ext cx="42569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that</m:t>
                      </m:r>
                      <m:r>
                        <a:rPr lang="en-US" sz="2800" b="0" i="1" dirty="0" smtClean="0">
                          <a:solidFill>
                            <a:srgbClr val="0099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36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600" i="1" dirty="0">
                  <a:solidFill>
                    <a:srgbClr val="00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5446965"/>
                <a:ext cx="4256944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944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1547664" y="1772816"/>
            <a:ext cx="6264696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Concurrent Barak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479534" y="2584068"/>
            <a:ext cx="4256943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79533" y="5232102"/>
            <a:ext cx="4256945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79534" y="2060848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i="0">
                          <a:solidFill>
                            <a:srgbClr val="00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⋅,</m:t>
                          </m:r>
                          <m:r>
                            <a:rPr lang="en-US" sz="2800" i="1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280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80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Proof</m:t>
                          </m:r>
                          <m:r>
                            <m:rPr>
                              <m:nor/>
                            </m:rPr>
                            <a:rPr lang="en-US" sz="280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"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4" y="2060848"/>
                <a:ext cx="425694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479533" y="5446965"/>
                <a:ext cx="42569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6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6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6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m:rPr>
                          <m:nor/>
                        </m:rPr>
                        <a:rPr lang="en-US" sz="3600" i="0" smtClean="0">
                          <a:solidFill>
                            <a:srgbClr val="FF9900"/>
                          </a:solidFill>
                          <a:latin typeface="Cambria Math"/>
                        </a:rPr>
                        <m:t>"</m:t>
                      </m:r>
                      <m:r>
                        <m:rPr>
                          <m:nor/>
                        </m:rPr>
                        <a:rPr lang="en-US" sz="3600" i="0" smtClean="0">
                          <a:solidFill>
                            <a:srgbClr val="FF9900"/>
                          </a:solidFill>
                          <a:latin typeface="Cambria Math"/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3600" i="0" smtClean="0">
                          <a:solidFill>
                            <a:srgbClr val="FF9900"/>
                          </a:solidFill>
                          <a:latin typeface="Cambria Math"/>
                        </a:rPr>
                        <m:t>"</m:t>
                      </m:r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3600" i="1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600" i="1" dirty="0">
                  <a:solidFill>
                    <a:srgbClr val="00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5446965"/>
                <a:ext cx="4256944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H="1">
            <a:off x="2479534" y="33761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479534" y="39330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479534" y="4581128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838851" y="4042798"/>
            <a:ext cx="352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9900"/>
                </a:solidFill>
              </a:rPr>
              <a:t>Proof</a:t>
            </a:r>
            <a:endParaRPr lang="en-US" sz="2800" i="1" dirty="0">
              <a:solidFill>
                <a:srgbClr val="FF9900"/>
              </a:solidFill>
              <a:latin typeface="Cambria Mat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H="1">
            <a:off x="2479533" y="6093296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81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Zero-Knowledge Proofs 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4716016" y="3933056"/>
            <a:ext cx="3384376" cy="2016224"/>
            <a:chOff x="4932040" y="3429000"/>
            <a:chExt cx="3672408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Arrow Connector 6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6" idx="1"/>
              <a:endCxn id="5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24128" y="3140968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140968"/>
                <a:ext cx="1368152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755576" y="2097894"/>
            <a:ext cx="3842175" cy="147512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rtl="0">
              <a:buFont typeface="Arial" charset="0"/>
              <a:buChar char="•"/>
            </a:pPr>
            <a:r>
              <a:rPr lang="en-US" sz="3200" dirty="0" smtClean="0">
                <a:solidFill>
                  <a:schemeClr val="accent5"/>
                </a:solidFill>
              </a:rPr>
              <a:t>Completeness </a:t>
            </a:r>
          </a:p>
          <a:p>
            <a:pPr marL="457200" indent="-457200" rtl="0">
              <a:buFont typeface="Arial" charset="0"/>
              <a:buChar char="•"/>
            </a:pPr>
            <a:r>
              <a:rPr lang="en-US" sz="3200" dirty="0" smtClean="0">
                <a:solidFill>
                  <a:schemeClr val="accent5"/>
                </a:solidFill>
              </a:rPr>
              <a:t>Soundness</a:t>
            </a:r>
          </a:p>
          <a:p>
            <a:pPr marL="457200" indent="-457200" rtl="0">
              <a:buFont typeface="Arial" charset="0"/>
              <a:buChar char="•"/>
            </a:pPr>
            <a:r>
              <a:rPr lang="en-US" sz="3200" u="sng" dirty="0">
                <a:solidFill>
                  <a:schemeClr val="accent5"/>
                </a:solidFill>
              </a:rPr>
              <a:t>Zero-knowledge</a:t>
            </a:r>
            <a:endParaRPr lang="en-US" sz="3200" dirty="0" smtClean="0">
              <a:solidFill>
                <a:schemeClr val="accent5"/>
              </a:solidFill>
            </a:endParaRPr>
          </a:p>
          <a:p>
            <a:pPr marL="457200" indent="-457200" rtl="0">
              <a:buFont typeface="Arial" charset="0"/>
              <a:buChar char="•"/>
            </a:pPr>
            <a:endParaRPr lang="en-US" sz="3200" dirty="0" smtClean="0">
              <a:solidFill>
                <a:schemeClr val="accent5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307872" y="3933056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872" y="3933056"/>
                <a:ext cx="796324" cy="20162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0675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08"/>
    </mc:Choice>
    <mc:Fallback xmlns="">
      <p:transition spd="slow" advTm="15708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Folklore Approach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2132856"/>
            <a:ext cx="7393306" cy="19514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>
              <a:lnSpc>
                <a:spcPct val="150000"/>
              </a:lnSpc>
            </a:pPr>
            <a:r>
              <a:rPr lang="en-US" sz="2800" dirty="0"/>
              <a:t>[</a:t>
            </a:r>
            <a:r>
              <a:rPr lang="en-US" sz="2800" dirty="0" smtClean="0"/>
              <a:t>Deng-</a:t>
            </a:r>
            <a:r>
              <a:rPr lang="en-US" sz="2800" dirty="0" err="1" smtClean="0"/>
              <a:t>Goyal</a:t>
            </a:r>
            <a:r>
              <a:rPr lang="en-US" sz="2800" dirty="0" smtClean="0"/>
              <a:t>-</a:t>
            </a:r>
            <a:r>
              <a:rPr lang="en-US" sz="2800" dirty="0" err="1" smtClean="0"/>
              <a:t>Sahai</a:t>
            </a:r>
            <a:r>
              <a:rPr lang="en-US" sz="2800" dirty="0" smtClean="0"/>
              <a:t> 09]</a:t>
            </a:r>
          </a:p>
          <a:p>
            <a:pPr rtl="0">
              <a:lnSpc>
                <a:spcPct val="150000"/>
              </a:lnSpc>
            </a:pPr>
            <a:r>
              <a:rPr lang="en-US" sz="2800" dirty="0" smtClean="0"/>
              <a:t>[Pass-Rosen-Tseng 11]</a:t>
            </a:r>
          </a:p>
          <a:p>
            <a:pPr rtl="0">
              <a:lnSpc>
                <a:spcPct val="150000"/>
              </a:lnSpc>
            </a:pPr>
            <a:r>
              <a:rPr lang="en-US" sz="2800" dirty="0" smtClean="0"/>
              <a:t>[</a:t>
            </a:r>
            <a:r>
              <a:rPr lang="en-US" sz="2800" dirty="0" err="1" smtClean="0"/>
              <a:t>Goyal</a:t>
            </a:r>
            <a:r>
              <a:rPr lang="en-US" sz="2800" dirty="0" smtClean="0"/>
              <a:t>-Jain-</a:t>
            </a:r>
            <a:r>
              <a:rPr lang="en-US" sz="2800" dirty="0" err="1" smtClean="0"/>
              <a:t>Ostrovsky</a:t>
            </a:r>
            <a:r>
              <a:rPr lang="en-US" sz="2800" dirty="0" smtClean="0"/>
              <a:t>-</a:t>
            </a:r>
            <a:r>
              <a:rPr lang="en-US" sz="2800" dirty="0" err="1" smtClean="0"/>
              <a:t>Richelson</a:t>
            </a:r>
            <a:r>
              <a:rPr lang="en-US" sz="2800" dirty="0" smtClean="0"/>
              <a:t>-Visconti 13]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86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Folklore </a:t>
            </a:r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547664" y="1772816"/>
            <a:ext cx="6264696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479534" y="2584068"/>
            <a:ext cx="4256943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2479534" y="5232102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479533" y="6093296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 flipH="1">
            <a:off x="2479534" y="33761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2479534" y="39330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2479534" y="4581128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 29"/>
          <p:cNvSpPr/>
          <p:nvPr/>
        </p:nvSpPr>
        <p:spPr>
          <a:xfrm>
            <a:off x="6159500" y="2276872"/>
            <a:ext cx="1790700" cy="3238500"/>
          </a:xfrm>
          <a:custGeom>
            <a:avLst/>
            <a:gdLst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625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117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625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62500 w 6515100"/>
              <a:gd name="connsiteY4" fmla="*/ 2476500 h 3238500"/>
              <a:gd name="connsiteX5" fmla="*/ 0 w 6515100"/>
              <a:gd name="connsiteY5" fmla="*/ 508000 h 3238500"/>
              <a:gd name="connsiteX6" fmla="*/ 4724400 w 6515100"/>
              <a:gd name="connsiteY6" fmla="*/ 508000 h 3238500"/>
              <a:gd name="connsiteX7" fmla="*/ 4737100 w 6515100"/>
              <a:gd name="connsiteY7" fmla="*/ 0 h 3238500"/>
              <a:gd name="connsiteX0" fmla="*/ 12700 w 1790700"/>
              <a:gd name="connsiteY0" fmla="*/ 0 h 3238500"/>
              <a:gd name="connsiteX1" fmla="*/ 1790700 w 1790700"/>
              <a:gd name="connsiteY1" fmla="*/ 0 h 3238500"/>
              <a:gd name="connsiteX2" fmla="*/ 1778000 w 1790700"/>
              <a:gd name="connsiteY2" fmla="*/ 3238500 h 3238500"/>
              <a:gd name="connsiteX3" fmla="*/ 38100 w 1790700"/>
              <a:gd name="connsiteY3" fmla="*/ 3238500 h 3238500"/>
              <a:gd name="connsiteX4" fmla="*/ 38100 w 1790700"/>
              <a:gd name="connsiteY4" fmla="*/ 2476500 h 3238500"/>
              <a:gd name="connsiteX5" fmla="*/ 0 w 1790700"/>
              <a:gd name="connsiteY5" fmla="*/ 508000 h 3238500"/>
              <a:gd name="connsiteX6" fmla="*/ 12700 w 1790700"/>
              <a:gd name="connsiteY6" fmla="*/ 0 h 3238500"/>
              <a:gd name="connsiteX0" fmla="*/ 0 w 1778000"/>
              <a:gd name="connsiteY0" fmla="*/ 0 h 3238500"/>
              <a:gd name="connsiteX1" fmla="*/ 1778000 w 1778000"/>
              <a:gd name="connsiteY1" fmla="*/ 0 h 3238500"/>
              <a:gd name="connsiteX2" fmla="*/ 1765300 w 1778000"/>
              <a:gd name="connsiteY2" fmla="*/ 3238500 h 3238500"/>
              <a:gd name="connsiteX3" fmla="*/ 25400 w 1778000"/>
              <a:gd name="connsiteY3" fmla="*/ 3238500 h 3238500"/>
              <a:gd name="connsiteX4" fmla="*/ 25400 w 1778000"/>
              <a:gd name="connsiteY4" fmla="*/ 2476500 h 3238500"/>
              <a:gd name="connsiteX5" fmla="*/ 0 w 1778000"/>
              <a:gd name="connsiteY5" fmla="*/ 0 h 3238500"/>
              <a:gd name="connsiteX0" fmla="*/ 0 w 1778000"/>
              <a:gd name="connsiteY0" fmla="*/ 0 h 3238500"/>
              <a:gd name="connsiteX1" fmla="*/ 1778000 w 1778000"/>
              <a:gd name="connsiteY1" fmla="*/ 0 h 3238500"/>
              <a:gd name="connsiteX2" fmla="*/ 1765300 w 1778000"/>
              <a:gd name="connsiteY2" fmla="*/ 3238500 h 3238500"/>
              <a:gd name="connsiteX3" fmla="*/ 25400 w 1778000"/>
              <a:gd name="connsiteY3" fmla="*/ 3238500 h 3238500"/>
              <a:gd name="connsiteX4" fmla="*/ 0 w 1778000"/>
              <a:gd name="connsiteY4" fmla="*/ 0 h 3238500"/>
              <a:gd name="connsiteX0" fmla="*/ 12700 w 1790700"/>
              <a:gd name="connsiteY0" fmla="*/ 0 h 3238500"/>
              <a:gd name="connsiteX1" fmla="*/ 1790700 w 1790700"/>
              <a:gd name="connsiteY1" fmla="*/ 0 h 3238500"/>
              <a:gd name="connsiteX2" fmla="*/ 1778000 w 1790700"/>
              <a:gd name="connsiteY2" fmla="*/ 3238500 h 3238500"/>
              <a:gd name="connsiteX3" fmla="*/ 0 w 1790700"/>
              <a:gd name="connsiteY3" fmla="*/ 3238500 h 3238500"/>
              <a:gd name="connsiteX4" fmla="*/ 12700 w 1790700"/>
              <a:gd name="connsiteY4" fmla="*/ 0 h 32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0700" h="3238500">
                <a:moveTo>
                  <a:pt x="12700" y="0"/>
                </a:moveTo>
                <a:lnTo>
                  <a:pt x="1790700" y="0"/>
                </a:lnTo>
                <a:cubicBezTo>
                  <a:pt x="1786467" y="1079500"/>
                  <a:pt x="1782233" y="2159000"/>
                  <a:pt x="1778000" y="3238500"/>
                </a:cubicBezTo>
                <a:lnTo>
                  <a:pt x="0" y="3238500"/>
                </a:lnTo>
                <a:cubicBezTo>
                  <a:pt x="4233" y="2159000"/>
                  <a:pt x="8467" y="1079500"/>
                  <a:pt x="12700" y="0"/>
                </a:cubicBezTo>
                <a:close/>
              </a:path>
            </a:pathLst>
          </a:custGeom>
          <a:noFill/>
          <a:ln w="508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838851" y="4042798"/>
            <a:ext cx="352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9900"/>
                </a:solidFill>
              </a:rPr>
              <a:t>Proof</a:t>
            </a:r>
            <a:endParaRPr lang="en-US" sz="2800" i="1" dirty="0">
              <a:solidFill>
                <a:srgbClr val="FF9900"/>
              </a:solidFill>
              <a:latin typeface="Cambria Mat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 39"/>
          <p:cNvSpPr/>
          <p:nvPr/>
        </p:nvSpPr>
        <p:spPr>
          <a:xfrm>
            <a:off x="3705219" y="2780928"/>
            <a:ext cx="1790700" cy="1944216"/>
          </a:xfrm>
          <a:custGeom>
            <a:avLst/>
            <a:gdLst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625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117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625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62500 w 6515100"/>
              <a:gd name="connsiteY4" fmla="*/ 2476500 h 3238500"/>
              <a:gd name="connsiteX5" fmla="*/ 0 w 6515100"/>
              <a:gd name="connsiteY5" fmla="*/ 508000 h 3238500"/>
              <a:gd name="connsiteX6" fmla="*/ 4724400 w 6515100"/>
              <a:gd name="connsiteY6" fmla="*/ 508000 h 3238500"/>
              <a:gd name="connsiteX7" fmla="*/ 4737100 w 6515100"/>
              <a:gd name="connsiteY7" fmla="*/ 0 h 3238500"/>
              <a:gd name="connsiteX0" fmla="*/ 12700 w 1790700"/>
              <a:gd name="connsiteY0" fmla="*/ 0 h 3238500"/>
              <a:gd name="connsiteX1" fmla="*/ 1790700 w 1790700"/>
              <a:gd name="connsiteY1" fmla="*/ 0 h 3238500"/>
              <a:gd name="connsiteX2" fmla="*/ 1778000 w 1790700"/>
              <a:gd name="connsiteY2" fmla="*/ 3238500 h 3238500"/>
              <a:gd name="connsiteX3" fmla="*/ 38100 w 1790700"/>
              <a:gd name="connsiteY3" fmla="*/ 3238500 h 3238500"/>
              <a:gd name="connsiteX4" fmla="*/ 38100 w 1790700"/>
              <a:gd name="connsiteY4" fmla="*/ 2476500 h 3238500"/>
              <a:gd name="connsiteX5" fmla="*/ 0 w 1790700"/>
              <a:gd name="connsiteY5" fmla="*/ 508000 h 3238500"/>
              <a:gd name="connsiteX6" fmla="*/ 12700 w 1790700"/>
              <a:gd name="connsiteY6" fmla="*/ 0 h 3238500"/>
              <a:gd name="connsiteX0" fmla="*/ 0 w 1778000"/>
              <a:gd name="connsiteY0" fmla="*/ 0 h 3238500"/>
              <a:gd name="connsiteX1" fmla="*/ 1778000 w 1778000"/>
              <a:gd name="connsiteY1" fmla="*/ 0 h 3238500"/>
              <a:gd name="connsiteX2" fmla="*/ 1765300 w 1778000"/>
              <a:gd name="connsiteY2" fmla="*/ 3238500 h 3238500"/>
              <a:gd name="connsiteX3" fmla="*/ 25400 w 1778000"/>
              <a:gd name="connsiteY3" fmla="*/ 3238500 h 3238500"/>
              <a:gd name="connsiteX4" fmla="*/ 25400 w 1778000"/>
              <a:gd name="connsiteY4" fmla="*/ 2476500 h 3238500"/>
              <a:gd name="connsiteX5" fmla="*/ 0 w 1778000"/>
              <a:gd name="connsiteY5" fmla="*/ 0 h 3238500"/>
              <a:gd name="connsiteX0" fmla="*/ 0 w 1778000"/>
              <a:gd name="connsiteY0" fmla="*/ 0 h 3238500"/>
              <a:gd name="connsiteX1" fmla="*/ 1778000 w 1778000"/>
              <a:gd name="connsiteY1" fmla="*/ 0 h 3238500"/>
              <a:gd name="connsiteX2" fmla="*/ 1765300 w 1778000"/>
              <a:gd name="connsiteY2" fmla="*/ 3238500 h 3238500"/>
              <a:gd name="connsiteX3" fmla="*/ 25400 w 1778000"/>
              <a:gd name="connsiteY3" fmla="*/ 3238500 h 3238500"/>
              <a:gd name="connsiteX4" fmla="*/ 0 w 1778000"/>
              <a:gd name="connsiteY4" fmla="*/ 0 h 3238500"/>
              <a:gd name="connsiteX0" fmla="*/ 12700 w 1790700"/>
              <a:gd name="connsiteY0" fmla="*/ 0 h 3238500"/>
              <a:gd name="connsiteX1" fmla="*/ 1790700 w 1790700"/>
              <a:gd name="connsiteY1" fmla="*/ 0 h 3238500"/>
              <a:gd name="connsiteX2" fmla="*/ 1778000 w 1790700"/>
              <a:gd name="connsiteY2" fmla="*/ 3238500 h 3238500"/>
              <a:gd name="connsiteX3" fmla="*/ 0 w 1790700"/>
              <a:gd name="connsiteY3" fmla="*/ 3238500 h 3238500"/>
              <a:gd name="connsiteX4" fmla="*/ 12700 w 1790700"/>
              <a:gd name="connsiteY4" fmla="*/ 0 h 32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0700" h="3238500">
                <a:moveTo>
                  <a:pt x="12700" y="0"/>
                </a:moveTo>
                <a:lnTo>
                  <a:pt x="1790700" y="0"/>
                </a:lnTo>
                <a:cubicBezTo>
                  <a:pt x="1786467" y="1079500"/>
                  <a:pt x="1782233" y="2159000"/>
                  <a:pt x="1778000" y="3238500"/>
                </a:cubicBezTo>
                <a:lnTo>
                  <a:pt x="0" y="3238500"/>
                </a:lnTo>
                <a:cubicBezTo>
                  <a:pt x="4233" y="2159000"/>
                  <a:pt x="8467" y="1079500"/>
                  <a:pt x="12700" y="0"/>
                </a:cubicBezTo>
                <a:close/>
              </a:path>
            </a:pathLst>
          </a:custGeom>
          <a:noFill/>
          <a:ln w="508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483768" y="2060848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i="0">
                          <a:solidFill>
                            <a:srgbClr val="00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⋅,</m:t>
                          </m:r>
                          <m:r>
                            <a:rPr lang="en-US" sz="2800" i="1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𝑐</m:t>
                          </m:r>
                          <m:r>
                            <a:rPr lang="en-US" sz="2800" i="1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280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"</m:t>
                          </m:r>
                          <m:r>
                            <m:rPr>
                              <m:nor/>
                            </m:rPr>
                            <a:rPr lang="en-US" sz="280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Proof</m:t>
                          </m:r>
                          <m:r>
                            <m:rPr>
                              <m:nor/>
                            </m:rPr>
                            <a:rPr lang="en-US" sz="280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"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sz="28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2060848"/>
                <a:ext cx="4256944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381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Folklore Approach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547664" y="1772816"/>
            <a:ext cx="6264696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479534" y="2584068"/>
            <a:ext cx="4256943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479534" y="5232102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479533" y="6093296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2479534" y="33761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479534" y="39330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479534" y="4581128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 29"/>
          <p:cNvSpPr/>
          <p:nvPr/>
        </p:nvSpPr>
        <p:spPr>
          <a:xfrm>
            <a:off x="1435100" y="2276872"/>
            <a:ext cx="6515100" cy="3238500"/>
          </a:xfrm>
          <a:custGeom>
            <a:avLst/>
            <a:gdLst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625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117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752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62500 w 6515100"/>
              <a:gd name="connsiteY3" fmla="*/ 3238500 h 3238500"/>
              <a:gd name="connsiteX4" fmla="*/ 47625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24400 w 6515100"/>
              <a:gd name="connsiteY3" fmla="*/ 3225800 h 3238500"/>
              <a:gd name="connsiteX4" fmla="*/ 47625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  <a:gd name="connsiteX0" fmla="*/ 4737100 w 6515100"/>
              <a:gd name="connsiteY0" fmla="*/ 0 h 3238500"/>
              <a:gd name="connsiteX1" fmla="*/ 6515100 w 6515100"/>
              <a:gd name="connsiteY1" fmla="*/ 0 h 3238500"/>
              <a:gd name="connsiteX2" fmla="*/ 6502400 w 6515100"/>
              <a:gd name="connsiteY2" fmla="*/ 3238500 h 3238500"/>
              <a:gd name="connsiteX3" fmla="*/ 4724400 w 6515100"/>
              <a:gd name="connsiteY3" fmla="*/ 3225800 h 3238500"/>
              <a:gd name="connsiteX4" fmla="*/ 4724400 w 6515100"/>
              <a:gd name="connsiteY4" fmla="*/ 2476500 h 3238500"/>
              <a:gd name="connsiteX5" fmla="*/ 0 w 6515100"/>
              <a:gd name="connsiteY5" fmla="*/ 2476500 h 3238500"/>
              <a:gd name="connsiteX6" fmla="*/ 0 w 6515100"/>
              <a:gd name="connsiteY6" fmla="*/ 508000 h 3238500"/>
              <a:gd name="connsiteX7" fmla="*/ 4724400 w 6515100"/>
              <a:gd name="connsiteY7" fmla="*/ 508000 h 3238500"/>
              <a:gd name="connsiteX8" fmla="*/ 4737100 w 6515100"/>
              <a:gd name="connsiteY8" fmla="*/ 0 h 323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5100" h="3238500">
                <a:moveTo>
                  <a:pt x="4737100" y="0"/>
                </a:moveTo>
                <a:lnTo>
                  <a:pt x="6515100" y="0"/>
                </a:lnTo>
                <a:cubicBezTo>
                  <a:pt x="6510867" y="1079500"/>
                  <a:pt x="6506633" y="2159000"/>
                  <a:pt x="6502400" y="3238500"/>
                </a:cubicBezTo>
                <a:lnTo>
                  <a:pt x="4724400" y="3225800"/>
                </a:lnTo>
                <a:lnTo>
                  <a:pt x="4724400" y="2476500"/>
                </a:lnTo>
                <a:lnTo>
                  <a:pt x="0" y="2476500"/>
                </a:lnTo>
                <a:lnTo>
                  <a:pt x="0" y="508000"/>
                </a:lnTo>
                <a:lnTo>
                  <a:pt x="4724400" y="508000"/>
                </a:lnTo>
                <a:lnTo>
                  <a:pt x="4737100" y="0"/>
                </a:lnTo>
                <a:close/>
              </a:path>
            </a:pathLst>
          </a:custGeom>
          <a:noFill/>
          <a:ln w="508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8100392" y="2155503"/>
                <a:ext cx="81144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400" i="1" u="sng" smtClean="0"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4400" b="0" i="0" u="sng" smtClean="0"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he-IL" sz="4000" u="sng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392" y="2155503"/>
                <a:ext cx="811440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838851" y="4042798"/>
            <a:ext cx="3523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9900"/>
                </a:solidFill>
              </a:rPr>
              <a:t>Proof</a:t>
            </a:r>
            <a:endParaRPr lang="en-US" sz="2800" i="1" dirty="0">
              <a:solidFill>
                <a:srgbClr val="FF9900"/>
              </a:solidFill>
              <a:latin typeface="Cambria Math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843087" y="1988840"/>
                <a:ext cx="35234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2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i="0">
                          <a:solidFill>
                            <a:srgbClr val="00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3200" b="0" i="1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087" y="1988840"/>
                <a:ext cx="3523436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479533" y="5436513"/>
                <a:ext cx="42569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9900"/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99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9900"/>
                          </a:solidFill>
                        </a:rPr>
                        <m:t>that</m:t>
                      </m:r>
                      <m:r>
                        <a:rPr lang="en-US" sz="3200" b="0" i="1" dirty="0" smtClean="0">
                          <a:solidFill>
                            <a:srgbClr val="0099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200" b="0" i="1" dirty="0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3200" b="0" i="1" dirty="0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i="1" dirty="0">
                  <a:solidFill>
                    <a:srgbClr val="00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5436513"/>
                <a:ext cx="4256944" cy="58477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85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Brace 17"/>
          <p:cNvSpPr/>
          <p:nvPr/>
        </p:nvSpPr>
        <p:spPr>
          <a:xfrm>
            <a:off x="7884368" y="3376156"/>
            <a:ext cx="432048" cy="556900"/>
          </a:xfrm>
          <a:prstGeom prst="rightBrace">
            <a:avLst/>
          </a:prstGeom>
          <a:ln w="444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28384" y="3140968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3140968"/>
                <a:ext cx="57606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ight Brace 20"/>
          <p:cNvSpPr/>
          <p:nvPr/>
        </p:nvSpPr>
        <p:spPr>
          <a:xfrm>
            <a:off x="8388424" y="2585128"/>
            <a:ext cx="360040" cy="2646974"/>
          </a:xfrm>
          <a:prstGeom prst="rightBrace">
            <a:avLst/>
          </a:prstGeom>
          <a:ln w="444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70922" y="3356992"/>
                <a:ext cx="6815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922" y="3356992"/>
                <a:ext cx="68159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547664" y="1772816"/>
            <a:ext cx="6264696" cy="489654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2479534" y="2584068"/>
            <a:ext cx="4256943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2479534" y="5232102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2479533" y="6093296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43087" y="1988840"/>
                <a:ext cx="35234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20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i="0">
                          <a:solidFill>
                            <a:srgbClr val="00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3200" b="0" i="1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087" y="1988840"/>
                <a:ext cx="3523436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477" y="1916832"/>
                <a:ext cx="931867" cy="46085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>
          <a:xfrm flipH="1">
            <a:off x="2479534" y="33761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2479534" y="3933056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2479534" y="4581128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2838851" y="404279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:r>
                  <a:rPr lang="en-US" sz="2800" dirty="0" smtClean="0">
                    <a:solidFill>
                      <a:srgbClr val="FF9900"/>
                    </a:solidFill>
                  </a:rPr>
                  <a:t>Proof that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9900"/>
                        </a:solidFill>
                        <a:latin typeface="Cambria Math"/>
                        <a:ea typeface="Cambria Math"/>
                      </a:rPr>
                      <m:t>𝒮</m:t>
                    </m:r>
                    <m:r>
                      <a:rPr lang="en-US" sz="2800" b="0" i="1" smtClean="0">
                        <a:solidFill>
                          <a:srgbClr val="FF9900"/>
                        </a:solidFill>
                        <a:latin typeface="Cambria Math"/>
                        <a:ea typeface="Cambria Math"/>
                      </a:rPr>
                      <m:t>′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(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𝑐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)→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𝑟</m:t>
                    </m:r>
                  </m:oMath>
                </a14:m>
                <a:endParaRPr lang="en-US" sz="2800" i="1" dirty="0">
                  <a:solidFill>
                    <a:srgbClr val="FF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4042798"/>
                <a:ext cx="3523436" cy="523220"/>
              </a:xfrm>
              <a:prstGeom prst="rect">
                <a:avLst/>
              </a:prstGeom>
              <a:blipFill rotWithShape="1">
                <a:blip r:embed="rId7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916832"/>
                <a:ext cx="931869" cy="460851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4725144"/>
                <a:ext cx="425694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i="0">
                          <a:solidFill>
                            <a:srgbClr val="FF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i="1" smtClean="0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2852936"/>
                <a:ext cx="352343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9" y="3393868"/>
                <a:ext cx="352343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479533" y="5436513"/>
                <a:ext cx="42569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9900"/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99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3200" dirty="0" smtClean="0">
                          <a:solidFill>
                            <a:srgbClr val="009900"/>
                          </a:solidFill>
                        </a:rPr>
                        <m:t>that</m:t>
                      </m:r>
                      <m:r>
                        <a:rPr lang="en-US" sz="3200" b="0" i="1" dirty="0" smtClean="0">
                          <a:solidFill>
                            <a:srgbClr val="0099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200" b="0" i="1" dirty="0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3200" b="0" i="1" dirty="0" smtClean="0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3200" i="1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3200" i="1" dirty="0">
                  <a:solidFill>
                    <a:srgbClr val="00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5436513"/>
                <a:ext cx="4256944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itle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800" dirty="0"/>
              <a:t>Simulation Running Time</a:t>
            </a:r>
          </a:p>
        </p:txBody>
      </p:sp>
    </p:spTree>
    <p:extLst>
      <p:ext uri="{BB962C8B-B14F-4D97-AF65-F5344CB8AC3E}">
        <p14:creationId xmlns:p14="http://schemas.microsoft.com/office/powerpoint/2010/main" val="41177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 flipH="1">
            <a:off x="2479533" y="6093296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2479534" y="4581128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38851" y="4042798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:r>
                  <a:rPr lang="en-US" sz="2800" dirty="0" smtClean="0">
                    <a:solidFill>
                      <a:srgbClr val="FF9900"/>
                    </a:solidFill>
                  </a:rPr>
                  <a:t>Proof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e-IL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  <m:t>𝒮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(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𝑐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)→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𝑟</m:t>
                    </m:r>
                  </m:oMath>
                </a14:m>
                <a:endParaRPr lang="en-US" sz="2800" i="1" dirty="0">
                  <a:solidFill>
                    <a:srgbClr val="FF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851" y="4042798"/>
                <a:ext cx="3523436" cy="523220"/>
              </a:xfrm>
              <a:prstGeom prst="rect">
                <a:avLst/>
              </a:prstGeom>
              <a:blipFill rotWithShape="1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479533" y="5570076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that</m:t>
                      </m:r>
                      <m:r>
                        <a:rPr lang="en-US" sz="2800" b="0" i="1" dirty="0" smtClean="0">
                          <a:solidFill>
                            <a:srgbClr val="009900"/>
                          </a:solidFill>
                          <a:latin typeface="Cambria Math"/>
                        </a:rPr>
                        <m:t> </m:t>
                      </m:r>
                      <m:r>
                        <a:rPr lang="he-IL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i="1" dirty="0">
                  <a:solidFill>
                    <a:srgbClr val="00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9533" y="5570076"/>
                <a:ext cx="4256944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Brace 18"/>
          <p:cNvSpPr/>
          <p:nvPr/>
        </p:nvSpPr>
        <p:spPr>
          <a:xfrm>
            <a:off x="7884368" y="3376156"/>
            <a:ext cx="432048" cy="556900"/>
          </a:xfrm>
          <a:prstGeom prst="rightBrace">
            <a:avLst/>
          </a:prstGeom>
          <a:ln w="444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028384" y="3140968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3140968"/>
                <a:ext cx="57606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ight Brace 21"/>
          <p:cNvSpPr/>
          <p:nvPr/>
        </p:nvSpPr>
        <p:spPr>
          <a:xfrm>
            <a:off x="8388424" y="2585128"/>
            <a:ext cx="360040" cy="2646974"/>
          </a:xfrm>
          <a:prstGeom prst="rightBrace">
            <a:avLst/>
          </a:prstGeom>
          <a:ln w="444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/>
              <a:t>Simulation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51284" y="2060848"/>
                <a:ext cx="3012604" cy="646331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rgbClr val="0099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rgbClr val="009900"/>
                                </a:solidFill>
                                <a:latin typeface="Cambria Math"/>
                                <a:ea typeface="Cambria Math"/>
                              </a:rPr>
                              <m:t>𝒮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rgbClr val="009900"/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3200" i="1"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i="1">
                                <a:solidFill>
                                  <a:srgbClr val="FF99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rgbClr val="FF9900"/>
                                </a:solidFill>
                                <a:latin typeface="Cambria Math"/>
                                <a:ea typeface="Cambria Math"/>
                              </a:rPr>
                              <m:t>𝒮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rgbClr val="FF9900"/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3200" b="0" i="1" dirty="0" smtClean="0">
                  <a:latin typeface="Cambria Math"/>
                  <a:ea typeface="Cambria Math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84" y="2060848"/>
                <a:ext cx="3012604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570922" y="3356992"/>
                <a:ext cx="6815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922" y="3356992"/>
                <a:ext cx="68159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67544" y="4221088"/>
                <a:ext cx="141352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  <m:t>𝒮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221088"/>
                <a:ext cx="1413528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67544" y="3331440"/>
                <a:ext cx="141352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  <m:t>𝒮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31440"/>
                <a:ext cx="1413528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920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/>
      <p:bldP spid="2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Simulation Running Time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3347864" y="4797152"/>
            <a:ext cx="4256944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ight Brace 4"/>
          <p:cNvSpPr/>
          <p:nvPr/>
        </p:nvSpPr>
        <p:spPr>
          <a:xfrm>
            <a:off x="7308304" y="3592180"/>
            <a:ext cx="288032" cy="666642"/>
          </a:xfrm>
          <a:prstGeom prst="rightBrace">
            <a:avLst/>
          </a:prstGeom>
          <a:ln w="444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7820832" y="3161192"/>
            <a:ext cx="360040" cy="1996000"/>
          </a:xfrm>
          <a:prstGeom prst="rightBrace">
            <a:avLst/>
          </a:prstGeom>
          <a:ln w="4445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439620" y="3395092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620" y="3395092"/>
                <a:ext cx="57606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03330" y="3645024"/>
                <a:ext cx="6815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330" y="3645024"/>
                <a:ext cx="68159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07181" y="4258822"/>
                <a:ext cx="35234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:r>
                  <a:rPr lang="en-US" sz="2800" dirty="0" smtClean="0">
                    <a:solidFill>
                      <a:srgbClr val="FF9900"/>
                    </a:solidFill>
                  </a:rPr>
                  <a:t>Proof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e-IL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  <m:t>𝒮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(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𝑐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)→</m:t>
                    </m:r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𝑟</m:t>
                    </m:r>
                  </m:oMath>
                </a14:m>
                <a:endParaRPr lang="en-US" sz="2800" i="1" dirty="0">
                  <a:solidFill>
                    <a:srgbClr val="FF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181" y="4258822"/>
                <a:ext cx="3523436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765" b="-3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56336" y="4994012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009900"/>
                          </a:solidFill>
                        </a:rPr>
                        <m:t>that</m:t>
                      </m:r>
                      <m:r>
                        <a:rPr lang="en-US" sz="2800" b="0" i="1" dirty="0" smtClean="0">
                          <a:solidFill>
                            <a:srgbClr val="009900"/>
                          </a:solidFill>
                          <a:latin typeface="Cambria Math"/>
                        </a:rPr>
                        <m:t> </m:t>
                      </m:r>
                      <m:r>
                        <a:rPr lang="he-IL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2800" i="1">
                          <a:solidFill>
                            <a:srgbClr val="00990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i="1" dirty="0">
                  <a:solidFill>
                    <a:srgbClr val="00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336" y="4994012"/>
                <a:ext cx="425694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 flipH="1">
            <a:off x="3356336" y="5517232"/>
            <a:ext cx="425694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Brace 12"/>
          <p:cNvSpPr/>
          <p:nvPr/>
        </p:nvSpPr>
        <p:spPr>
          <a:xfrm>
            <a:off x="8388424" y="2924944"/>
            <a:ext cx="360040" cy="2952328"/>
          </a:xfrm>
          <a:prstGeom prst="rightBrace">
            <a:avLst/>
          </a:prstGeom>
          <a:ln w="444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570922" y="3861048"/>
                <a:ext cx="6815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922" y="3861048"/>
                <a:ext cx="681598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81772" y="5714092"/>
                <a:ext cx="425694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7030A0"/>
                          </a:solidFill>
                        </a:rPr>
                        <m:t>Proof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7030A0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US" sz="2800" dirty="0" smtClean="0">
                          <a:solidFill>
                            <a:srgbClr val="7030A0"/>
                          </a:solidFill>
                        </a:rPr>
                        <m:t>that</m:t>
                      </m:r>
                      <m:r>
                        <a:rPr lang="en-US" sz="2800" b="0" i="1" dirty="0" smtClean="0">
                          <a:solidFill>
                            <a:srgbClr val="7030A0"/>
                          </a:solidFill>
                          <a:latin typeface="Cambria Math"/>
                        </a:rPr>
                        <m:t> </m:t>
                      </m:r>
                      <m:r>
                        <a:rPr lang="he-IL" sz="280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/>
                        </a:rPr>
                        <m:t>𝑐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/>
                        </a:rPr>
                        <m:t>)→</m:t>
                      </m:r>
                      <m:r>
                        <a:rPr lang="en-US" sz="2800" i="1">
                          <a:solidFill>
                            <a:srgbClr val="7030A0"/>
                          </a:solidFill>
                          <a:latin typeface="Cambria Math"/>
                        </a:rPr>
                        <m:t>𝑟</m:t>
                      </m:r>
                    </m:oMath>
                  </m:oMathPara>
                </a14:m>
                <a:endParaRPr lang="en-US" sz="2800" i="1" dirty="0">
                  <a:solidFill>
                    <a:srgbClr val="7030A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772" y="5714092"/>
                <a:ext cx="4256944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>
            <a:off x="3381772" y="6237312"/>
            <a:ext cx="4256944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99592" y="2178730"/>
                <a:ext cx="568863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  <a:ea typeface="Cambria Math"/>
                                </a:rPr>
                                <m:t>𝒮</m:t>
                              </m:r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rgbClr val="009900"/>
                                  </a:solidFill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≥</m:t>
                      </m:r>
                      <m:r>
                        <a:rPr lang="en-US" sz="3600" b="0" i="1" smtClean="0">
                          <a:latin typeface="Cambria Math"/>
                        </a:rPr>
                        <m:t>2</m:t>
                      </m:r>
                      <m:r>
                        <a:rPr lang="en-US" sz="3600" b="0" i="1" smtClean="0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i="1" smtClean="0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  <m:t>𝒮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srgbClr val="FF9900"/>
                                  </a:solidFill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3600" dirty="0" smtClean="0">
                  <a:solidFill>
                    <a:srgbClr val="FF9900"/>
                  </a:solidFill>
                </a:endParaRPr>
              </a:p>
              <a:p>
                <a:pPr rtl="0"/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𝒮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2</m:t>
                    </m:r>
                    <m:r>
                      <a:rPr lang="en-US" sz="3600" i="1"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i="1" smtClean="0">
                                <a:solidFill>
                                  <a:srgbClr val="0099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rgbClr val="009900"/>
                                </a:solidFill>
                                <a:latin typeface="Cambria Math"/>
                                <a:ea typeface="Cambria Math"/>
                              </a:rPr>
                              <m:t>𝒮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rgbClr val="009900"/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≥</m:t>
                    </m:r>
                    <m:r>
                      <a:rPr lang="en-US" sz="3600" b="0" i="1" smtClean="0">
                        <a:latin typeface="Cambria Math"/>
                      </a:rPr>
                      <m:t>4</m:t>
                    </m:r>
                    <m:r>
                      <a:rPr lang="en-US" sz="3600" i="1">
                        <a:latin typeface="Cambria Math"/>
                      </a:rPr>
                      <m:t>𝑇</m:t>
                    </m:r>
                    <m:d>
                      <m:dPr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rgbClr val="FF990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rgbClr val="FF9900"/>
                                </a:solidFill>
                                <a:latin typeface="Cambria Math"/>
                                <a:ea typeface="Cambria Math"/>
                              </a:rPr>
                              <m:t>𝒮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rgbClr val="FF9900"/>
                                </a:solidFill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sz="3600" dirty="0">
                  <a:solidFill>
                    <a:srgbClr val="FF9900"/>
                  </a:solidFill>
                </a:endParaRPr>
              </a:p>
              <a:p>
                <a:pPr rtl="0"/>
                <a:r>
                  <a:rPr lang="en-US" sz="4800" dirty="0" smtClean="0"/>
                  <a:t>…</a:t>
                </a:r>
                <a:endParaRPr lang="en-US" sz="4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178730"/>
                <a:ext cx="5688632" cy="1938992"/>
              </a:xfrm>
              <a:prstGeom prst="rect">
                <a:avLst/>
              </a:prstGeom>
              <a:blipFill rotWithShape="1">
                <a:blip r:embed="rId9"/>
                <a:stretch>
                  <a:fillRect l="-4930" b="-154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912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Recursive Rewinding </a:t>
            </a:r>
            <a:endParaRPr lang="en-US" sz="4800" dirty="0"/>
          </a:p>
        </p:txBody>
      </p:sp>
      <p:sp>
        <p:nvSpPr>
          <p:cNvPr id="174" name="Rectangle 173"/>
          <p:cNvSpPr/>
          <p:nvPr/>
        </p:nvSpPr>
        <p:spPr>
          <a:xfrm>
            <a:off x="611560" y="1916832"/>
            <a:ext cx="8136904" cy="43204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032448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032448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4608004" y="2735241"/>
            <a:ext cx="0" cy="335805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5135354" y="2996851"/>
            <a:ext cx="210094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5130396" y="5752420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941571" y="2473631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1571" y="2473631"/>
                <a:ext cx="845552" cy="52322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5946529" y="5229200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00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6529" y="5229200"/>
                <a:ext cx="845552" cy="523220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Arrow Connector 79"/>
          <p:cNvCxnSpPr/>
          <p:nvPr/>
        </p:nvCxnSpPr>
        <p:spPr>
          <a:xfrm flipH="1">
            <a:off x="3491880" y="2296036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308013" y="1772816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8013" y="1772816"/>
                <a:ext cx="752577" cy="523220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2" name="Straight Arrow Connector 81"/>
          <p:cNvCxnSpPr/>
          <p:nvPr/>
        </p:nvCxnSpPr>
        <p:spPr>
          <a:xfrm flipH="1">
            <a:off x="2056678" y="3003924"/>
            <a:ext cx="210094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flipH="1">
            <a:off x="2051720" y="5759493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2862895" y="2480704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2895" y="2480704"/>
                <a:ext cx="752577" cy="523220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2867853" y="5236273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853" y="5236273"/>
                <a:ext cx="752577" cy="523220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7" name="Straight Arrow Connector 86"/>
          <p:cNvCxnSpPr/>
          <p:nvPr/>
        </p:nvCxnSpPr>
        <p:spPr>
          <a:xfrm flipH="1">
            <a:off x="1883659" y="4077072"/>
            <a:ext cx="888142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1883659" y="4618862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1955667" y="3561783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667" y="3561783"/>
                <a:ext cx="752577" cy="523220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4" name="Straight Connector 103"/>
          <p:cNvCxnSpPr/>
          <p:nvPr/>
        </p:nvCxnSpPr>
        <p:spPr>
          <a:xfrm>
            <a:off x="3107149" y="3789040"/>
            <a:ext cx="0" cy="91306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>
            <a:off x="2675747" y="3548232"/>
            <a:ext cx="88814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H="1" flipV="1">
            <a:off x="3467835" y="4077072"/>
            <a:ext cx="888142" cy="416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flipH="1">
            <a:off x="3467835" y="4623022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 flipH="1" flipV="1">
            <a:off x="2708244" y="5168426"/>
            <a:ext cx="927653" cy="1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2819582" y="3009144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582" y="3009144"/>
                <a:ext cx="744306" cy="523220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3539843" y="3565943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843" y="3565943"/>
                <a:ext cx="845552" cy="523220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2819762" y="4630095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762" y="4630095"/>
                <a:ext cx="752577" cy="52322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7" name="Straight Arrow Connector 126"/>
          <p:cNvCxnSpPr/>
          <p:nvPr/>
        </p:nvCxnSpPr>
        <p:spPr>
          <a:xfrm flipH="1" flipV="1">
            <a:off x="4932040" y="4077072"/>
            <a:ext cx="888142" cy="957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flipH="1">
            <a:off x="4932040" y="4619819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5004048" y="3562740"/>
                <a:ext cx="9385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562740"/>
                <a:ext cx="938526" cy="523220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1" name="Straight Connector 130"/>
          <p:cNvCxnSpPr/>
          <p:nvPr/>
        </p:nvCxnSpPr>
        <p:spPr>
          <a:xfrm>
            <a:off x="6155530" y="3789997"/>
            <a:ext cx="0" cy="91306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>
            <a:off x="5724128" y="3549189"/>
            <a:ext cx="88814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/>
          <p:nvPr/>
        </p:nvCxnSpPr>
        <p:spPr>
          <a:xfrm flipH="1" flipV="1">
            <a:off x="6516216" y="4077072"/>
            <a:ext cx="888142" cy="5117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flipH="1">
            <a:off x="6516216" y="4623979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/>
          <p:cNvCxnSpPr/>
          <p:nvPr/>
        </p:nvCxnSpPr>
        <p:spPr>
          <a:xfrm flipH="1" flipV="1">
            <a:off x="5756625" y="5169383"/>
            <a:ext cx="927653" cy="1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6588224" y="3566900"/>
                <a:ext cx="10315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566900"/>
                <a:ext cx="1031500" cy="523220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/>
              <p:cNvSpPr txBox="1"/>
              <p:nvPr/>
            </p:nvSpPr>
            <p:spPr>
              <a:xfrm>
                <a:off x="5868143" y="4631052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8" name="TextBox 1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3" y="4631052"/>
                <a:ext cx="845552" cy="523220"/>
              </a:xfrm>
              <a:prstGeom prst="rect">
                <a:avLst/>
              </a:prstGeom>
              <a:blipFill rotWithShape="1"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5868144" y="3009144"/>
                <a:ext cx="8372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009144"/>
                <a:ext cx="837280" cy="523220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960625" y="4102715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625" y="4102715"/>
                <a:ext cx="752577" cy="523220"/>
              </a:xfrm>
              <a:prstGeom prst="rect">
                <a:avLst/>
              </a:prstGeom>
              <a:blipFill rotWithShape="1"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009006" y="4103672"/>
                <a:ext cx="9385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006" y="4103672"/>
                <a:ext cx="938526" cy="523220"/>
              </a:xfrm>
              <a:prstGeom prst="rect">
                <a:avLst/>
              </a:prstGeom>
              <a:blipFill rotWithShape="1"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544801" y="4106875"/>
                <a:ext cx="8455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801" y="4106875"/>
                <a:ext cx="845552" cy="523220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593182" y="4107832"/>
                <a:ext cx="10315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′′′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182" y="4107832"/>
                <a:ext cx="1031500" cy="523220"/>
              </a:xfrm>
              <a:prstGeom prst="rect">
                <a:avLst/>
              </a:prstGeom>
              <a:blipFill rotWithShape="1"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723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Problem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871872"/>
                <a:ext cx="9144000" cy="1349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44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Simulate</m:t>
                              </m:r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proof</m:t>
                              </m:r>
                            </m:e>
                          </m:eqArr>
                        </m:e>
                      </m:d>
                      <m:r>
                        <a:rPr lang="en-US" sz="4400" b="0" i="1" smtClean="0">
                          <a:latin typeface="Cambria Math"/>
                        </a:rPr>
                        <m:t>≥</m:t>
                      </m:r>
                      <m:r>
                        <a:rPr lang="en-US" sz="4400" b="0" i="1" smtClean="0">
                          <a:latin typeface="Cambria Math"/>
                        </a:rPr>
                        <m:t>2</m:t>
                      </m:r>
                      <m:r>
                        <a:rPr lang="en-US" sz="4400" b="0" i="1" smtClean="0">
                          <a:latin typeface="Cambria Math"/>
                        </a:rPr>
                        <m:t>⋅</m:t>
                      </m:r>
                      <m:r>
                        <a:rPr lang="en-US" sz="4400" b="0" i="1" smtClean="0">
                          <a:latin typeface="Cambria Math"/>
                        </a:rPr>
                        <m:t>𝑇</m:t>
                      </m:r>
                      <m:d>
                        <m:dPr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4400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Prove</m:t>
                              </m:r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a</m:t>
                              </m:r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sz="4400" b="0" i="0" smtClean="0">
                                  <a:latin typeface="Cambria Math"/>
                                </a:rPr>
                                <m:t>statement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71872"/>
                <a:ext cx="9144000" cy="13492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7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Roadmap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2441178"/>
            <a:ext cx="2376264" cy="1200329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/>
              <a:t>stand-alone </a:t>
            </a:r>
          </a:p>
          <a:p>
            <a:pPr algn="ctr" rtl="0"/>
            <a:r>
              <a:rPr lang="en-US" sz="2400" dirty="0"/>
              <a:t>p</a:t>
            </a:r>
            <a:r>
              <a:rPr lang="en-US" sz="2400" dirty="0" smtClean="0"/>
              <a:t>rivate-coin </a:t>
            </a:r>
          </a:p>
          <a:p>
            <a:pPr algn="ctr" rtl="0"/>
            <a:r>
              <a:rPr lang="en-US" sz="2400" dirty="0"/>
              <a:t>z</a:t>
            </a:r>
            <a:r>
              <a:rPr lang="en-US" sz="2400" dirty="0" smtClean="0"/>
              <a:t>ero-knowledge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4941168"/>
            <a:ext cx="2376264" cy="1200329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p</a:t>
            </a:r>
            <a:r>
              <a:rPr lang="en-US" sz="2400" dirty="0" smtClean="0"/>
              <a:t>ublic-coin</a:t>
            </a:r>
          </a:p>
          <a:p>
            <a:pPr algn="ctr" rtl="0"/>
            <a:r>
              <a:rPr lang="en-US" sz="2400" dirty="0"/>
              <a:t>z</a:t>
            </a:r>
            <a:r>
              <a:rPr lang="en-US" sz="2400" dirty="0" smtClean="0"/>
              <a:t>ero-knowledge</a:t>
            </a:r>
          </a:p>
          <a:p>
            <a:pPr algn="ctr" rtl="0"/>
            <a:r>
              <a:rPr lang="en-US" sz="2400" dirty="0" smtClean="0"/>
              <a:t>[Barak 01]</a:t>
            </a:r>
            <a:endParaRPr lang="en-US" sz="2400" dirty="0"/>
          </a:p>
        </p:txBody>
      </p:sp>
      <p:cxnSp>
        <p:nvCxnSpPr>
          <p:cNvPr id="7" name="Straight Arrow Connector 6"/>
          <p:cNvCxnSpPr>
            <a:stCxn id="4" idx="2"/>
            <a:endCxn id="5" idx="0"/>
          </p:cNvCxnSpPr>
          <p:nvPr/>
        </p:nvCxnSpPr>
        <p:spPr>
          <a:xfrm>
            <a:off x="2231740" y="3641507"/>
            <a:ext cx="0" cy="1299661"/>
          </a:xfrm>
          <a:prstGeom prst="straightConnector1">
            <a:avLst/>
          </a:prstGeom>
          <a:ln w="508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-252536" y="3861048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n</a:t>
            </a:r>
            <a:r>
              <a:rPr lang="en-US" sz="2400" dirty="0" smtClean="0">
                <a:solidFill>
                  <a:srgbClr val="C00000"/>
                </a:solidFill>
              </a:rPr>
              <a:t>on-black-box</a:t>
            </a:r>
          </a:p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simulation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20730" y="4941167"/>
            <a:ext cx="2376264" cy="1200329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public-coin</a:t>
            </a:r>
          </a:p>
          <a:p>
            <a:pPr algn="ctr" rtl="0"/>
            <a:r>
              <a:rPr lang="en-US" sz="2400" dirty="0" smtClean="0"/>
              <a:t>concurrent zero-knowledge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120730" y="2441178"/>
            <a:ext cx="2376264" cy="1200329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c</a:t>
            </a:r>
            <a:r>
              <a:rPr lang="en-US" sz="2400" dirty="0" smtClean="0"/>
              <a:t>oncurrent</a:t>
            </a:r>
          </a:p>
          <a:p>
            <a:pPr algn="ctr" rtl="0"/>
            <a:r>
              <a:rPr lang="en-US" sz="2400" dirty="0" smtClean="0"/>
              <a:t>zero-knowledge</a:t>
            </a:r>
          </a:p>
          <a:p>
            <a:pPr algn="ctr" rtl="0"/>
            <a:r>
              <a:rPr lang="en-US" sz="2400" dirty="0" smtClean="0"/>
              <a:t>[RK,KP,PRS]</a:t>
            </a:r>
          </a:p>
        </p:txBody>
      </p:sp>
      <p:cxnSp>
        <p:nvCxnSpPr>
          <p:cNvPr id="19" name="Straight Connector 18"/>
          <p:cNvCxnSpPr>
            <a:endCxn id="20" idx="0"/>
          </p:cNvCxnSpPr>
          <p:nvPr/>
        </p:nvCxnSpPr>
        <p:spPr>
          <a:xfrm>
            <a:off x="4643338" y="2326049"/>
            <a:ext cx="670" cy="124296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563888" y="356901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simulation runtime is exponential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21" name="Straight Connector 20"/>
          <p:cNvCxnSpPr>
            <a:stCxn id="20" idx="2"/>
          </p:cNvCxnSpPr>
          <p:nvPr/>
        </p:nvCxnSpPr>
        <p:spPr>
          <a:xfrm>
            <a:off x="4644008" y="4769341"/>
            <a:ext cx="0" cy="148381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419872" y="3068960"/>
            <a:ext cx="100811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419872" y="5805264"/>
            <a:ext cx="100811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120730" y="3861047"/>
            <a:ext cx="2376264" cy="830997"/>
          </a:xfrm>
          <a:prstGeom prst="rect">
            <a:avLst/>
          </a:prstGeom>
          <a:noFill/>
          <a:ln w="25400">
            <a:solidFill>
              <a:schemeClr val="accent1">
                <a:shade val="90000"/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/>
              <a:t>c</a:t>
            </a:r>
            <a:r>
              <a:rPr lang="en-US" sz="2400" dirty="0" smtClean="0"/>
              <a:t>oncurrent</a:t>
            </a:r>
          </a:p>
          <a:p>
            <a:pPr algn="ctr" rtl="0"/>
            <a:r>
              <a:rPr lang="en-US" sz="2400" dirty="0" smtClean="0"/>
              <a:t>compassion</a:t>
            </a:r>
          </a:p>
        </p:txBody>
      </p:sp>
      <p:sp>
        <p:nvSpPr>
          <p:cNvPr id="27" name="Freeform 26"/>
          <p:cNvSpPr/>
          <p:nvPr/>
        </p:nvSpPr>
        <p:spPr>
          <a:xfrm>
            <a:off x="3016250" y="1898005"/>
            <a:ext cx="3111500" cy="495300"/>
          </a:xfrm>
          <a:custGeom>
            <a:avLst/>
            <a:gdLst>
              <a:gd name="connsiteX0" fmla="*/ 0 w 3111500"/>
              <a:gd name="connsiteY0" fmla="*/ 495300 h 495300"/>
              <a:gd name="connsiteX1" fmla="*/ 1562100 w 3111500"/>
              <a:gd name="connsiteY1" fmla="*/ 0 h 495300"/>
              <a:gd name="connsiteX2" fmla="*/ 3111500 w 3111500"/>
              <a:gd name="connsiteY2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1500" h="495300">
                <a:moveTo>
                  <a:pt x="0" y="495300"/>
                </a:moveTo>
                <a:cubicBezTo>
                  <a:pt x="521758" y="247650"/>
                  <a:pt x="1043517" y="0"/>
                  <a:pt x="1562100" y="0"/>
                </a:cubicBezTo>
                <a:cubicBezTo>
                  <a:pt x="2080683" y="0"/>
                  <a:pt x="2855384" y="410633"/>
                  <a:pt x="3111500" y="495300"/>
                </a:cubicBezTo>
              </a:path>
            </a:pathLst>
          </a:custGeom>
          <a:noFill/>
          <a:ln w="38100">
            <a:headEnd w="lg" len="lg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 29"/>
          <p:cNvSpPr/>
          <p:nvPr/>
        </p:nvSpPr>
        <p:spPr>
          <a:xfrm>
            <a:off x="3021930" y="6185154"/>
            <a:ext cx="3098800" cy="508013"/>
          </a:xfrm>
          <a:custGeom>
            <a:avLst/>
            <a:gdLst>
              <a:gd name="connsiteX0" fmla="*/ 0 w 3098800"/>
              <a:gd name="connsiteY0" fmla="*/ 0 h 508013"/>
              <a:gd name="connsiteX1" fmla="*/ 1549400 w 3098800"/>
              <a:gd name="connsiteY1" fmla="*/ 508000 h 508013"/>
              <a:gd name="connsiteX2" fmla="*/ 3098800 w 3098800"/>
              <a:gd name="connsiteY2" fmla="*/ 12700 h 508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98800" h="508013">
                <a:moveTo>
                  <a:pt x="0" y="0"/>
                </a:moveTo>
                <a:cubicBezTo>
                  <a:pt x="516466" y="252941"/>
                  <a:pt x="1032933" y="505883"/>
                  <a:pt x="1549400" y="508000"/>
                </a:cubicBezTo>
                <a:cubicBezTo>
                  <a:pt x="2065867" y="510117"/>
                  <a:pt x="2582333" y="261408"/>
                  <a:pt x="3098800" y="12700"/>
                </a:cubicBezTo>
              </a:path>
            </a:pathLst>
          </a:custGeom>
          <a:noFill/>
          <a:ln w="38100">
            <a:solidFill>
              <a:srgbClr val="00990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220072" y="162880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add slots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5004048" y="1415938"/>
            <a:ext cx="2232248" cy="936104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1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/>
      <p:bldP spid="39" grpId="0" animBg="1"/>
      <p:bldP spid="55" grpId="0" animBg="1"/>
      <p:bldP spid="20" grpId="0"/>
      <p:bldP spid="26" grpId="0" animBg="1"/>
      <p:bldP spid="26" grpId="1" animBg="1"/>
      <p:bldP spid="27" grpId="0" animBg="1"/>
      <p:bldP spid="30" grpId="0" animBg="1"/>
      <p:bldP spid="31" grpId="0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400" dirty="0" smtClean="0"/>
              <a:t>Concurrent Zero-Knowledge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699792" y="2375782"/>
                <a:ext cx="931869" cy="374441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375782"/>
                <a:ext cx="931869" cy="37444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728363" y="2375782"/>
                <a:ext cx="931869" cy="374441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363" y="2375782"/>
                <a:ext cx="931869" cy="37444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3631661" y="2887968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3631661" y="3428899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626703" y="3969831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626703" y="4508161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38600" y="2348880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600" y="2348880"/>
                <a:ext cx="74430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433642" y="2905679"/>
                <a:ext cx="6299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642" y="2905679"/>
                <a:ext cx="629916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38600" y="3446611"/>
                <a:ext cx="6433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600" y="3446611"/>
                <a:ext cx="643318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433642" y="3969831"/>
                <a:ext cx="63818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642" y="3969831"/>
                <a:ext cx="63818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 flipH="1">
            <a:off x="3635896" y="507781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635896" y="561614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47793" y="4554592"/>
                <a:ext cx="6515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793" y="4554592"/>
                <a:ext cx="65158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42835" y="5077812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2835" y="5077812"/>
                <a:ext cx="752577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3165726" y="3011240"/>
            <a:ext cx="3028571" cy="1064152"/>
          </a:xfrm>
          <a:prstGeom prst="wedgeEllipseCallout">
            <a:avLst>
              <a:gd name="adj1" fmla="val -110152"/>
              <a:gd name="adj2" fmla="val 124559"/>
            </a:avLst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39552" y="4812021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Slot</a:t>
            </a:r>
            <a:endParaRPr lang="en-US" sz="3200" dirty="0"/>
          </a:p>
        </p:txBody>
      </p:sp>
      <p:sp>
        <p:nvSpPr>
          <p:cNvPr id="20" name="Oval Callout 19"/>
          <p:cNvSpPr/>
          <p:nvPr/>
        </p:nvSpPr>
        <p:spPr>
          <a:xfrm>
            <a:off x="3165726" y="4144144"/>
            <a:ext cx="3028571" cy="1064152"/>
          </a:xfrm>
          <a:prstGeom prst="wedgeEllipseCallout">
            <a:avLst>
              <a:gd name="adj1" fmla="val 102034"/>
              <a:gd name="adj2" fmla="val 93530"/>
            </a:avLst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740352" y="5652537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Slot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9787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 animBg="1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2143473"/>
                <a:ext cx="8121225" cy="3877815"/>
              </a:xfrm>
            </p:spPr>
            <p:txBody>
              <a:bodyPr>
                <a:normAutofit/>
              </a:bodyPr>
              <a:lstStyle/>
              <a:p>
                <a:pPr algn="l" rtl="0">
                  <a:buFont typeface="Arial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i="1" smtClean="0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rgbClr val="C00000"/>
                    </a:solidFill>
                  </a:rPr>
                  <a:t>learn nothing </a:t>
                </a:r>
                <a:r>
                  <a:rPr lang="en-US" sz="3600" dirty="0" smtClean="0"/>
                  <a:t>except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"</m:t>
                    </m:r>
                    <m:r>
                      <a:rPr lang="en-US" sz="3600" b="0" i="1" smtClean="0">
                        <a:latin typeface="Cambria Math"/>
                      </a:rPr>
                      <m:t>𝑥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ℒ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"</m:t>
                    </m:r>
                  </m:oMath>
                </a14:m>
                <a:endParaRPr lang="en-US" sz="3600" dirty="0" smtClean="0"/>
              </a:p>
              <a:p>
                <a:pPr algn="l" rtl="0">
                  <a:buFont typeface="Arial" charset="0"/>
                  <a:buChar char="•"/>
                </a:pPr>
                <a:endParaRPr lang="en-US" sz="3600" dirty="0" smtClean="0"/>
              </a:p>
              <a:p>
                <a:pPr algn="l" rtl="0">
                  <a:buFont typeface="Arial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rgbClr val="C00000"/>
                    </a:solidFill>
                  </a:rPr>
                  <a:t>knows</a:t>
                </a:r>
                <a:r>
                  <a:rPr lang="en-US" sz="3600" dirty="0" smtClean="0"/>
                  <a:t> how to generate a proof</a:t>
                </a:r>
              </a:p>
              <a:p>
                <a:pPr algn="l" rtl="0">
                  <a:buFont typeface="Arial" charset="0"/>
                  <a:buChar char="•"/>
                </a:pPr>
                <a:endParaRPr lang="en-US" dirty="0" smtClean="0"/>
              </a:p>
              <a:p>
                <a:pPr algn="l" rtl="0">
                  <a:buFont typeface="Arial" charset="0"/>
                  <a:buChar char="•"/>
                </a:pPr>
                <a:r>
                  <a:rPr lang="en-US" sz="3600" dirty="0" smtClean="0"/>
                  <a:t>There is a </a:t>
                </a:r>
                <a:r>
                  <a:rPr lang="en-US" sz="3600" u="sng" dirty="0" smtClean="0"/>
                  <a:t>Simulator</a:t>
                </a:r>
                <a:r>
                  <a:rPr lang="en-US" sz="3600" dirty="0" smtClean="0"/>
                  <a:t> that </a:t>
                </a:r>
                <a:br>
                  <a:rPr lang="en-US" sz="3600" dirty="0" smtClean="0"/>
                </a:br>
                <a:r>
                  <a:rPr lang="en-US" sz="3600" dirty="0" smtClean="0">
                    <a:solidFill>
                      <a:srgbClr val="C00000"/>
                    </a:solidFill>
                  </a:rPr>
                  <a:t>efficiently extracts </a:t>
                </a:r>
                <a:r>
                  <a:rPr lang="en-US" sz="3600" dirty="0" smtClean="0"/>
                  <a:t>a proof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dirty="0" smtClean="0"/>
                  <a:t>  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2143473"/>
                <a:ext cx="8121225" cy="3877815"/>
              </a:xfrm>
              <a:blipFill rotWithShape="1">
                <a:blip r:embed="rId4"/>
                <a:stretch>
                  <a:fillRect l="-2102" t="-2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Zero-Knowledge</a:t>
            </a:r>
            <a:endParaRPr lang="en-US" sz="4800" dirty="0"/>
          </a:p>
        </p:txBody>
      </p:sp>
      <p:sp>
        <p:nvSpPr>
          <p:cNvPr id="4" name="Rectangle 3"/>
          <p:cNvSpPr/>
          <p:nvPr/>
        </p:nvSpPr>
        <p:spPr>
          <a:xfrm>
            <a:off x="683568" y="1383159"/>
            <a:ext cx="4526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2400" dirty="0" smtClean="0"/>
              <a:t>[</a:t>
            </a:r>
            <a:r>
              <a:rPr lang="en-US" sz="2400" dirty="0" err="1" smtClean="0"/>
              <a:t>Goldwasser-Micali-Rackoff</a:t>
            </a:r>
            <a:r>
              <a:rPr lang="en-US" sz="2400" dirty="0" smtClean="0"/>
              <a:t> 85]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554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611560" y="1916832"/>
            <a:ext cx="8136904" cy="44644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55417" y="256490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043249" y="3376156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38291" y="3917088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62356" y="2025816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56" y="2025816"/>
                <a:ext cx="74430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45230" y="2852936"/>
                <a:ext cx="6299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230" y="2852936"/>
                <a:ext cx="629916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50188" y="3393868"/>
                <a:ext cx="6433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88" y="3393868"/>
                <a:ext cx="64331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17646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1764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17646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17646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4603046" y="2924944"/>
            <a:ext cx="4958" cy="122413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067585" y="3376156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062627" y="3917088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69566" y="2852936"/>
                <a:ext cx="7228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566" y="2852936"/>
                <a:ext cx="72289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74524" y="3393868"/>
                <a:ext cx="7362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524" y="3393868"/>
                <a:ext cx="736291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13791" y="5642084"/>
                <a:ext cx="1678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791" y="5642084"/>
                <a:ext cx="167808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Concurrent Zero-Knowledge</a:t>
            </a:r>
            <a:endParaRPr lang="en-US" sz="4400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3563888" y="4831426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370827" y="4293096"/>
                <a:ext cx="63818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827" y="4293096"/>
                <a:ext cx="638187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 flipH="1">
            <a:off x="3573081" y="5401077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573081" y="5939407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384978" y="4877857"/>
                <a:ext cx="6515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978" y="4877857"/>
                <a:ext cx="65158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380020" y="5401077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020" y="5401077"/>
                <a:ext cx="75257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94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611560" y="1916832"/>
            <a:ext cx="8136904" cy="44644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55417" y="256490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043249" y="460029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038291" y="514122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62356" y="2025816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56" y="2025816"/>
                <a:ext cx="744306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845230" y="4077072"/>
                <a:ext cx="6515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5230" y="4077072"/>
                <a:ext cx="651589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50188" y="4618004"/>
                <a:ext cx="6515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88" y="4618004"/>
                <a:ext cx="65158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176464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1764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17646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17646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4603046" y="4149080"/>
            <a:ext cx="4958" cy="122413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067585" y="460029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062627" y="5141224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869566" y="4077072"/>
                <a:ext cx="7311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9566" y="4077072"/>
                <a:ext cx="731161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874524" y="4618004"/>
                <a:ext cx="74456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524" y="4618004"/>
                <a:ext cx="74456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813791" y="5642084"/>
                <a:ext cx="16780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′</m:t>
                      </m:r>
                    </m:oMath>
                  </m:oMathPara>
                </a14:m>
                <a:endParaRPr lang="en-US" sz="2800" b="0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791" y="5642084"/>
                <a:ext cx="167808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Concurrent Zero-Knowledge</a:t>
            </a:r>
            <a:endParaRPr lang="en-US" sz="4400" dirty="0"/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3563888" y="3147381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370827" y="2609051"/>
                <a:ext cx="6299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827" y="2609051"/>
                <a:ext cx="62991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/>
          <p:cNvCxnSpPr/>
          <p:nvPr/>
        </p:nvCxnSpPr>
        <p:spPr>
          <a:xfrm flipH="1">
            <a:off x="3573081" y="3717032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573081" y="5939407"/>
            <a:ext cx="2096703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384978" y="3193812"/>
                <a:ext cx="6433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978" y="3193812"/>
                <a:ext cx="643318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380020" y="5401077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020" y="5401077"/>
                <a:ext cx="75257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62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96115" y="1916832"/>
                <a:ext cx="931869" cy="46085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115" y="1916832"/>
                <a:ext cx="931869" cy="46085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055955" y="1916832"/>
                <a:ext cx="931869" cy="46085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955" y="1916832"/>
                <a:ext cx="931869" cy="46085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2987824" y="2204864"/>
            <a:ext cx="3532629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987824" y="2601880"/>
            <a:ext cx="3532631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987824" y="4797152"/>
            <a:ext cx="3527673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987825" y="6237312"/>
            <a:ext cx="3527672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20453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453" y="1916832"/>
                <a:ext cx="931867" cy="460851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>
            <a:off x="4419514" y="292494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419514" y="328498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4414556" y="371703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414556" y="515719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Concurrent Zero-Knowledge</a:t>
            </a:r>
            <a:endParaRPr lang="en-US" sz="4400" dirty="0"/>
          </a:p>
        </p:txBody>
      </p:sp>
      <p:cxnSp>
        <p:nvCxnSpPr>
          <p:cNvPr id="23" name="Straight Arrow Connector 22"/>
          <p:cNvCxnSpPr/>
          <p:nvPr/>
        </p:nvCxnSpPr>
        <p:spPr>
          <a:xfrm flipH="1">
            <a:off x="2987824" y="4061962"/>
            <a:ext cx="3527673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987825" y="4422002"/>
            <a:ext cx="3532630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427984" y="551723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4427984" y="587727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1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611560" y="1916832"/>
            <a:ext cx="8136904" cy="468052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39248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3924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39248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3924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4670818" y="2605350"/>
            <a:ext cx="4958" cy="122413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Concurrent Zero-Knowledge</a:t>
            </a:r>
            <a:endParaRPr lang="en-US" sz="44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613997" y="2204864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993140" y="2601880"/>
            <a:ext cx="209247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3627425" y="4797152"/>
            <a:ext cx="208751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627425" y="6237312"/>
            <a:ext cx="2087513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1984670" y="292494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3613997" y="515719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1979712" y="4061962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3627425" y="4422002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3627425" y="551723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3627425" y="587727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5215832" y="2604290"/>
            <a:ext cx="2092472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5207362" y="292735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5202404" y="4064372"/>
            <a:ext cx="2100942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>
            <a:off x="1835696" y="3287696"/>
            <a:ext cx="888142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1835696" y="3722659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3323818" y="3284984"/>
            <a:ext cx="888142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H="1">
            <a:off x="3323818" y="3719947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3002001" y="3135296"/>
            <a:ext cx="4958" cy="69419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>
            <a:off x="5076056" y="3293368"/>
            <a:ext cx="888142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5076056" y="3728331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6564178" y="3290656"/>
            <a:ext cx="888142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6564178" y="3725619"/>
            <a:ext cx="878947" cy="7073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6242361" y="3140968"/>
            <a:ext cx="4958" cy="69419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92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611560" y="1916832"/>
            <a:ext cx="8136904" cy="468052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11560" y="2060848"/>
                <a:ext cx="931869" cy="439248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060848"/>
                <a:ext cx="931869" cy="43924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72579" y="2060848"/>
                <a:ext cx="931869" cy="439248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2060848"/>
                <a:ext cx="931869" cy="43924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sz="4400" dirty="0" smtClean="0"/>
              <a:t>Concurrent Zero-Knowledge</a:t>
            </a:r>
            <a:endParaRPr lang="en-US" sz="44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613997" y="2204864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2047481" y="4797152"/>
            <a:ext cx="208751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627425" y="6237312"/>
            <a:ext cx="2087513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3613997" y="515719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2047481" y="4422002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3627425" y="551723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3627425" y="5877272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635896" y="2564904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3635896" y="4077072"/>
            <a:ext cx="208751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3635896" y="292494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2043249" y="328498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2043249" y="364502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4670818" y="3140968"/>
            <a:ext cx="13429" cy="6885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>
            <a:off x="5076056" y="328498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5076056" y="364502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>
            <a:off x="4669408" y="4293096"/>
            <a:ext cx="13429" cy="6885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>
            <a:off x="5071817" y="4797152"/>
            <a:ext cx="2087514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5071817" y="4422002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91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dirty="0" smtClean="0"/>
              <a:t>The KP-PRS Strategy</a:t>
            </a:r>
            <a:endParaRPr lang="en-US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3397973" y="1988840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419872" y="2276872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3419872" y="2564904"/>
            <a:ext cx="210589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3441771" y="2852936"/>
            <a:ext cx="209247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3419872" y="3140968"/>
            <a:ext cx="2105897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3441771" y="3429000"/>
            <a:ext cx="2092471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3419872" y="4869160"/>
            <a:ext cx="2105897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3441771" y="5157192"/>
            <a:ext cx="209247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3419872" y="4293096"/>
            <a:ext cx="2105897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3441771" y="4581128"/>
            <a:ext cx="209247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3441771" y="3717032"/>
            <a:ext cx="210589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3463670" y="4005064"/>
            <a:ext cx="209247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3441771" y="5445224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3463670" y="5733256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3441771" y="6021288"/>
            <a:ext cx="2105897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3463670" y="6309320"/>
            <a:ext cx="2092471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flipH="1">
            <a:off x="2915692" y="184482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 flipH="1">
            <a:off x="2915816" y="242088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 flipH="1">
            <a:off x="2915692" y="242088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/>
          <p:nvPr/>
        </p:nvCxnSpPr>
        <p:spPr>
          <a:xfrm flipH="1">
            <a:off x="2915816" y="299695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H="1">
            <a:off x="2915692" y="299695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>
            <a:off x="2915816" y="357301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H="1">
            <a:off x="2915692" y="357301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/>
          <p:cNvCxnSpPr/>
          <p:nvPr/>
        </p:nvCxnSpPr>
        <p:spPr>
          <a:xfrm flipH="1">
            <a:off x="2915816" y="414908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>
            <a:off x="2915692" y="414908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/>
          <p:cNvCxnSpPr/>
          <p:nvPr/>
        </p:nvCxnSpPr>
        <p:spPr>
          <a:xfrm flipH="1">
            <a:off x="2915816" y="472514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/>
          <p:cNvCxnSpPr/>
          <p:nvPr/>
        </p:nvCxnSpPr>
        <p:spPr>
          <a:xfrm flipH="1">
            <a:off x="2915692" y="472514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/>
          <p:cNvCxnSpPr/>
          <p:nvPr/>
        </p:nvCxnSpPr>
        <p:spPr>
          <a:xfrm flipH="1">
            <a:off x="2915816" y="530120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/>
          <p:cNvCxnSpPr/>
          <p:nvPr/>
        </p:nvCxnSpPr>
        <p:spPr>
          <a:xfrm flipH="1">
            <a:off x="2915692" y="530120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H="1">
            <a:off x="2915816" y="587727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/>
          <p:cNvCxnSpPr/>
          <p:nvPr/>
        </p:nvCxnSpPr>
        <p:spPr>
          <a:xfrm flipH="1">
            <a:off x="2915692" y="587727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/>
          <p:cNvCxnSpPr/>
          <p:nvPr/>
        </p:nvCxnSpPr>
        <p:spPr>
          <a:xfrm flipH="1">
            <a:off x="2915816" y="645333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>
            <a:off x="2339628" y="184482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 flipH="1">
            <a:off x="2339752" y="299695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Straight Connector 185"/>
          <p:cNvCxnSpPr/>
          <p:nvPr/>
        </p:nvCxnSpPr>
        <p:spPr>
          <a:xfrm flipH="1">
            <a:off x="2326928" y="2996952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H="1">
            <a:off x="2339752" y="414908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 flipH="1">
            <a:off x="2326928" y="414908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H="1">
            <a:off x="2339752" y="530120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/>
          <p:cNvCxnSpPr/>
          <p:nvPr/>
        </p:nvCxnSpPr>
        <p:spPr>
          <a:xfrm flipH="1">
            <a:off x="2326928" y="530120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 flipH="1">
            <a:off x="2339752" y="645333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/>
          <p:cNvCxnSpPr/>
          <p:nvPr/>
        </p:nvCxnSpPr>
        <p:spPr>
          <a:xfrm flipH="1">
            <a:off x="1763564" y="184482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/>
          <p:nvPr/>
        </p:nvCxnSpPr>
        <p:spPr>
          <a:xfrm flipH="1">
            <a:off x="1763688" y="414908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/>
          <p:nvPr/>
        </p:nvCxnSpPr>
        <p:spPr>
          <a:xfrm flipH="1">
            <a:off x="1763564" y="4149080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 flipH="1">
            <a:off x="1763688" y="645333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flipH="1">
            <a:off x="1200324" y="184482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/>
          <p:cNvCxnSpPr/>
          <p:nvPr/>
        </p:nvCxnSpPr>
        <p:spPr>
          <a:xfrm flipH="1">
            <a:off x="1200448" y="6453336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/>
          <p:cNvCxnSpPr/>
          <p:nvPr/>
        </p:nvCxnSpPr>
        <p:spPr>
          <a:xfrm>
            <a:off x="2902992" y="1844824"/>
            <a:ext cx="0" cy="4608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>
            <a:off x="2326928" y="1844824"/>
            <a:ext cx="0" cy="4608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>
            <a:off x="1750864" y="1844824"/>
            <a:ext cx="0" cy="4608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/>
          <p:cNvCxnSpPr/>
          <p:nvPr/>
        </p:nvCxnSpPr>
        <p:spPr>
          <a:xfrm>
            <a:off x="1187624" y="1844824"/>
            <a:ext cx="0" cy="46085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4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2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</p:spPr>
        <p:txBody>
          <a:bodyPr/>
          <a:lstStyle/>
          <a:p>
            <a:pPr algn="l" rtl="0"/>
            <a:r>
              <a:rPr lang="en-US" dirty="0" smtClean="0"/>
              <a:t>The KP-PRS Strategy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2784624" y="1874788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Freeform 121"/>
          <p:cNvSpPr/>
          <p:nvPr/>
        </p:nvSpPr>
        <p:spPr>
          <a:xfrm>
            <a:off x="2784624" y="2450852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Freeform 122"/>
          <p:cNvSpPr/>
          <p:nvPr/>
        </p:nvSpPr>
        <p:spPr>
          <a:xfrm>
            <a:off x="2818408" y="3026916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4" name="Freeform 123"/>
          <p:cNvSpPr/>
          <p:nvPr/>
        </p:nvSpPr>
        <p:spPr>
          <a:xfrm>
            <a:off x="2818408" y="3602980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Freeform 124"/>
          <p:cNvSpPr/>
          <p:nvPr/>
        </p:nvSpPr>
        <p:spPr>
          <a:xfrm>
            <a:off x="2818408" y="4179044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Freeform 125"/>
          <p:cNvSpPr/>
          <p:nvPr/>
        </p:nvSpPr>
        <p:spPr>
          <a:xfrm>
            <a:off x="2818408" y="4755108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Freeform 126"/>
          <p:cNvSpPr/>
          <p:nvPr/>
        </p:nvSpPr>
        <p:spPr>
          <a:xfrm>
            <a:off x="2818408" y="5331172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2386360" y="1879352"/>
            <a:ext cx="190652" cy="1117600"/>
          </a:xfrm>
          <a:custGeom>
            <a:avLst/>
            <a:gdLst>
              <a:gd name="connsiteX0" fmla="*/ 165252 w 190652"/>
              <a:gd name="connsiteY0" fmla="*/ 1117600 h 1117600"/>
              <a:gd name="connsiteX1" fmla="*/ 152 w 190652"/>
              <a:gd name="connsiteY1" fmla="*/ 546100 h 1117600"/>
              <a:gd name="connsiteX2" fmla="*/ 190652 w 190652"/>
              <a:gd name="connsiteY2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652" h="1117600">
                <a:moveTo>
                  <a:pt x="165252" y="1117600"/>
                </a:moveTo>
                <a:cubicBezTo>
                  <a:pt x="80585" y="924983"/>
                  <a:pt x="-4081" y="732367"/>
                  <a:pt x="152" y="546100"/>
                </a:cubicBezTo>
                <a:cubicBezTo>
                  <a:pt x="4385" y="359833"/>
                  <a:pt x="97518" y="179916"/>
                  <a:pt x="190652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Freeform 127"/>
          <p:cNvSpPr/>
          <p:nvPr/>
        </p:nvSpPr>
        <p:spPr>
          <a:xfrm>
            <a:off x="2386360" y="3031480"/>
            <a:ext cx="190652" cy="1117600"/>
          </a:xfrm>
          <a:custGeom>
            <a:avLst/>
            <a:gdLst>
              <a:gd name="connsiteX0" fmla="*/ 165252 w 190652"/>
              <a:gd name="connsiteY0" fmla="*/ 1117600 h 1117600"/>
              <a:gd name="connsiteX1" fmla="*/ 152 w 190652"/>
              <a:gd name="connsiteY1" fmla="*/ 546100 h 1117600"/>
              <a:gd name="connsiteX2" fmla="*/ 190652 w 190652"/>
              <a:gd name="connsiteY2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652" h="1117600">
                <a:moveTo>
                  <a:pt x="165252" y="1117600"/>
                </a:moveTo>
                <a:cubicBezTo>
                  <a:pt x="80585" y="924983"/>
                  <a:pt x="-4081" y="732367"/>
                  <a:pt x="152" y="546100"/>
                </a:cubicBezTo>
                <a:cubicBezTo>
                  <a:pt x="4385" y="359833"/>
                  <a:pt x="97518" y="179916"/>
                  <a:pt x="190652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Freeform 128"/>
          <p:cNvSpPr/>
          <p:nvPr/>
        </p:nvSpPr>
        <p:spPr>
          <a:xfrm>
            <a:off x="2386360" y="4183608"/>
            <a:ext cx="190652" cy="1117600"/>
          </a:xfrm>
          <a:custGeom>
            <a:avLst/>
            <a:gdLst>
              <a:gd name="connsiteX0" fmla="*/ 165252 w 190652"/>
              <a:gd name="connsiteY0" fmla="*/ 1117600 h 1117600"/>
              <a:gd name="connsiteX1" fmla="*/ 152 w 190652"/>
              <a:gd name="connsiteY1" fmla="*/ 546100 h 1117600"/>
              <a:gd name="connsiteX2" fmla="*/ 190652 w 190652"/>
              <a:gd name="connsiteY2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652" h="1117600">
                <a:moveTo>
                  <a:pt x="165252" y="1117600"/>
                </a:moveTo>
                <a:cubicBezTo>
                  <a:pt x="80585" y="924983"/>
                  <a:pt x="-4081" y="732367"/>
                  <a:pt x="152" y="546100"/>
                </a:cubicBezTo>
                <a:cubicBezTo>
                  <a:pt x="4385" y="359833"/>
                  <a:pt x="97518" y="179916"/>
                  <a:pt x="190652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0" name="Freeform 129"/>
          <p:cNvSpPr/>
          <p:nvPr/>
        </p:nvSpPr>
        <p:spPr>
          <a:xfrm>
            <a:off x="2818408" y="5907236"/>
            <a:ext cx="177800" cy="546100"/>
          </a:xfrm>
          <a:custGeom>
            <a:avLst/>
            <a:gdLst>
              <a:gd name="connsiteX0" fmla="*/ 177800 w 177800"/>
              <a:gd name="connsiteY0" fmla="*/ 546100 h 546100"/>
              <a:gd name="connsiteX1" fmla="*/ 0 w 177800"/>
              <a:gd name="connsiteY1" fmla="*/ 266700 h 546100"/>
              <a:gd name="connsiteX2" fmla="*/ 177800 w 177800"/>
              <a:gd name="connsiteY2" fmla="*/ 0 h 54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7800" h="546100">
                <a:moveTo>
                  <a:pt x="177800" y="546100"/>
                </a:moveTo>
                <a:cubicBezTo>
                  <a:pt x="88900" y="451908"/>
                  <a:pt x="0" y="357717"/>
                  <a:pt x="0" y="266700"/>
                </a:cubicBezTo>
                <a:cubicBezTo>
                  <a:pt x="0" y="175683"/>
                  <a:pt x="177800" y="0"/>
                  <a:pt x="177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Freeform 130"/>
          <p:cNvSpPr/>
          <p:nvPr/>
        </p:nvSpPr>
        <p:spPr>
          <a:xfrm>
            <a:off x="2386360" y="5335736"/>
            <a:ext cx="190652" cy="1117600"/>
          </a:xfrm>
          <a:custGeom>
            <a:avLst/>
            <a:gdLst>
              <a:gd name="connsiteX0" fmla="*/ 165252 w 190652"/>
              <a:gd name="connsiteY0" fmla="*/ 1117600 h 1117600"/>
              <a:gd name="connsiteX1" fmla="*/ 152 w 190652"/>
              <a:gd name="connsiteY1" fmla="*/ 546100 h 1117600"/>
              <a:gd name="connsiteX2" fmla="*/ 190652 w 190652"/>
              <a:gd name="connsiteY2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652" h="1117600">
                <a:moveTo>
                  <a:pt x="165252" y="1117600"/>
                </a:moveTo>
                <a:cubicBezTo>
                  <a:pt x="80585" y="924983"/>
                  <a:pt x="-4081" y="732367"/>
                  <a:pt x="152" y="546100"/>
                </a:cubicBezTo>
                <a:cubicBezTo>
                  <a:pt x="4385" y="359833"/>
                  <a:pt x="97518" y="179916"/>
                  <a:pt x="190652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1954312" y="1874788"/>
            <a:ext cx="190500" cy="2273300"/>
          </a:xfrm>
          <a:custGeom>
            <a:avLst/>
            <a:gdLst>
              <a:gd name="connsiteX0" fmla="*/ 190500 w 190500"/>
              <a:gd name="connsiteY0" fmla="*/ 2273300 h 2273300"/>
              <a:gd name="connsiteX1" fmla="*/ 0 w 190500"/>
              <a:gd name="connsiteY1" fmla="*/ 1117600 h 2273300"/>
              <a:gd name="connsiteX2" fmla="*/ 190500 w 190500"/>
              <a:gd name="connsiteY2" fmla="*/ 0 h 227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2273300">
                <a:moveTo>
                  <a:pt x="190500" y="2273300"/>
                </a:moveTo>
                <a:cubicBezTo>
                  <a:pt x="95250" y="1884891"/>
                  <a:pt x="0" y="1496483"/>
                  <a:pt x="0" y="1117600"/>
                </a:cubicBezTo>
                <a:cubicBezTo>
                  <a:pt x="0" y="738717"/>
                  <a:pt x="131233" y="158750"/>
                  <a:pt x="1905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2" name="Freeform 131"/>
          <p:cNvSpPr/>
          <p:nvPr/>
        </p:nvSpPr>
        <p:spPr>
          <a:xfrm>
            <a:off x="1954312" y="4221088"/>
            <a:ext cx="190500" cy="2273300"/>
          </a:xfrm>
          <a:custGeom>
            <a:avLst/>
            <a:gdLst>
              <a:gd name="connsiteX0" fmla="*/ 190500 w 190500"/>
              <a:gd name="connsiteY0" fmla="*/ 2273300 h 2273300"/>
              <a:gd name="connsiteX1" fmla="*/ 0 w 190500"/>
              <a:gd name="connsiteY1" fmla="*/ 1117600 h 2273300"/>
              <a:gd name="connsiteX2" fmla="*/ 190500 w 190500"/>
              <a:gd name="connsiteY2" fmla="*/ 0 h 227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2273300">
                <a:moveTo>
                  <a:pt x="190500" y="2273300"/>
                </a:moveTo>
                <a:cubicBezTo>
                  <a:pt x="95250" y="1884891"/>
                  <a:pt x="0" y="1496483"/>
                  <a:pt x="0" y="1117600"/>
                </a:cubicBezTo>
                <a:cubicBezTo>
                  <a:pt x="0" y="738717"/>
                  <a:pt x="131233" y="158750"/>
                  <a:pt x="1905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378248" y="1881336"/>
            <a:ext cx="304800" cy="4613052"/>
          </a:xfrm>
          <a:custGeom>
            <a:avLst/>
            <a:gdLst>
              <a:gd name="connsiteX0" fmla="*/ 304800 w 304800"/>
              <a:gd name="connsiteY0" fmla="*/ 4572000 h 4572000"/>
              <a:gd name="connsiteX1" fmla="*/ 0 w 304800"/>
              <a:gd name="connsiteY1" fmla="*/ 2273300 h 4572000"/>
              <a:gd name="connsiteX2" fmla="*/ 304800 w 304800"/>
              <a:gd name="connsiteY2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" h="4572000">
                <a:moveTo>
                  <a:pt x="304800" y="4572000"/>
                </a:moveTo>
                <a:cubicBezTo>
                  <a:pt x="152400" y="3803650"/>
                  <a:pt x="0" y="3035300"/>
                  <a:pt x="0" y="2273300"/>
                </a:cubicBezTo>
                <a:cubicBezTo>
                  <a:pt x="0" y="1511300"/>
                  <a:pt x="152400" y="755650"/>
                  <a:pt x="304800" y="0"/>
                </a:cubicBezTo>
              </a:path>
            </a:pathLst>
          </a:custGeom>
          <a:noFill/>
          <a:ln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3" name="Straight Arrow Connector 172"/>
          <p:cNvCxnSpPr/>
          <p:nvPr/>
        </p:nvCxnSpPr>
        <p:spPr>
          <a:xfrm>
            <a:off x="3396544" y="1988840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/>
          <p:nvPr/>
        </p:nvCxnSpPr>
        <p:spPr>
          <a:xfrm flipH="1">
            <a:off x="3418443" y="2276872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3418443" y="2564904"/>
            <a:ext cx="210589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 flipH="1">
            <a:off x="3440342" y="2852936"/>
            <a:ext cx="209247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3418443" y="3140968"/>
            <a:ext cx="2105897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 flipH="1">
            <a:off x="3440342" y="3429000"/>
            <a:ext cx="2092471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3418443" y="4869160"/>
            <a:ext cx="2105897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 flipH="1">
            <a:off x="3440342" y="5157192"/>
            <a:ext cx="209247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/>
          <p:nvPr/>
        </p:nvCxnSpPr>
        <p:spPr>
          <a:xfrm>
            <a:off x="3418443" y="4293096"/>
            <a:ext cx="2105897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Arrow Connector 183"/>
          <p:cNvCxnSpPr/>
          <p:nvPr/>
        </p:nvCxnSpPr>
        <p:spPr>
          <a:xfrm flipH="1">
            <a:off x="3440342" y="4581128"/>
            <a:ext cx="209247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Straight Arrow Connector 186"/>
          <p:cNvCxnSpPr/>
          <p:nvPr/>
        </p:nvCxnSpPr>
        <p:spPr>
          <a:xfrm>
            <a:off x="3440342" y="3717032"/>
            <a:ext cx="210589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 flipH="1">
            <a:off x="3462241" y="4005064"/>
            <a:ext cx="209247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/>
          <p:nvPr/>
        </p:nvCxnSpPr>
        <p:spPr>
          <a:xfrm>
            <a:off x="3440342" y="5445224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/>
          <p:nvPr/>
        </p:nvCxnSpPr>
        <p:spPr>
          <a:xfrm flipH="1">
            <a:off x="3462241" y="5733256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Arrow Connector 192"/>
          <p:cNvCxnSpPr/>
          <p:nvPr/>
        </p:nvCxnSpPr>
        <p:spPr>
          <a:xfrm>
            <a:off x="3440342" y="6021288"/>
            <a:ext cx="2105897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/>
          <p:nvPr/>
        </p:nvCxnSpPr>
        <p:spPr>
          <a:xfrm flipH="1">
            <a:off x="3462241" y="6309320"/>
            <a:ext cx="2092471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35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Protocol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71600" y="2296035"/>
                <a:ext cx="796324" cy="4085293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296035"/>
                <a:ext cx="796324" cy="40852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448084" y="2296404"/>
                <a:ext cx="796324" cy="40849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084" y="2296404"/>
                <a:ext cx="796324" cy="40849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1772160" y="2728084"/>
            <a:ext cx="5680160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772160" y="3178928"/>
            <a:ext cx="5675924" cy="36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72160" y="2204864"/>
                <a:ext cx="5680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COM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 b="0" i="0" smtClean="0">
                          <a:latin typeface="Cambria Math"/>
                        </a:rPr>
                        <m:t>Π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160" y="2204864"/>
                <a:ext cx="568016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2160" y="2656076"/>
                <a:ext cx="5680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2160" y="2656076"/>
                <a:ext cx="568016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1767924" y="6145559"/>
            <a:ext cx="5680160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67924" y="5013176"/>
                <a:ext cx="568016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/>
                  <a:t>WI</a:t>
                </a:r>
                <a:r>
                  <a:rPr lang="en-US" sz="2800" b="0" dirty="0" smtClean="0"/>
                  <a:t> proof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𝑥</m:t>
                    </m:r>
                    <m:r>
                      <a:rPr lang="en-US" sz="2800" b="0" i="1" smtClean="0">
                        <a:latin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en-US" sz="3200" b="1" dirty="0" smtClean="0"/>
                  <a:t>or </a:t>
                </a: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US" sz="3200" smtClean="0">
                          <a:solidFill>
                            <a:srgbClr val="FF0000"/>
                          </a:solidFill>
                          <a:latin typeface="Cambria Math"/>
                        </a:rPr>
                        <m:t>i</m:t>
                      </m:r>
                      <m:r>
                        <a:rPr lang="en-US" sz="3200">
                          <a:latin typeface="Cambria Math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3200">
                          <a:latin typeface="Cambria Math"/>
                        </a:rPr>
                        <m:t>Π</m:t>
                      </m:r>
                      <m:r>
                        <a:rPr lang="en-US" sz="3200">
                          <a:latin typeface="Cambria Math"/>
                        </a:rPr>
                        <m:t>: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>
                          <a:latin typeface="Cambria Math"/>
                        </a:rPr>
                        <m:t>COM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>
                              <a:latin typeface="Cambria Math"/>
                            </a:rPr>
                            <m:t>Π</m:t>
                          </m:r>
                        </m:e>
                      </m:d>
                      <m:r>
                        <a:rPr lang="en-US" sz="3200" i="1">
                          <a:latin typeface="Cambria Math"/>
                        </a:rPr>
                        <m:t>∧</m:t>
                      </m:r>
                      <m:r>
                        <m:rPr>
                          <m:sty m:val="p"/>
                        </m:rPr>
                        <a:rPr lang="en-US" sz="3200">
                          <a:latin typeface="Cambria Math"/>
                        </a:rPr>
                        <m:t>Π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320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3200" i="1">
                          <a:latin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924" y="5013176"/>
                <a:ext cx="5680160" cy="1077218"/>
              </a:xfrm>
              <a:prstGeom prst="rect">
                <a:avLst/>
              </a:prstGeom>
              <a:blipFill rotWithShape="1">
                <a:blip r:embed="rId7"/>
                <a:stretch>
                  <a:fillRect t="-7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 rot="5400000">
            <a:off x="4216316" y="3640668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…</a:t>
            </a:r>
            <a:endParaRPr lang="en-US" sz="3200" b="1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767924" y="4409038"/>
            <a:ext cx="5680160" cy="0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767924" y="4859882"/>
            <a:ext cx="5684396" cy="368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67924" y="3885818"/>
                <a:ext cx="568016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28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</a:rPr>
                        <m:t>COM</m:t>
                      </m:r>
                      <m:r>
                        <a:rPr lang="en-US" sz="2800" i="1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/>
                        </a:rPr>
                        <m:t>Π</m:t>
                      </m:r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924" y="3885818"/>
                <a:ext cx="5680160" cy="95410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67924" y="4337030"/>
                <a:ext cx="5680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924" y="4337030"/>
                <a:ext cx="568016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Callout 15"/>
          <p:cNvSpPr/>
          <p:nvPr/>
        </p:nvSpPr>
        <p:spPr>
          <a:xfrm>
            <a:off x="3093718" y="2221522"/>
            <a:ext cx="3028571" cy="1064152"/>
          </a:xfrm>
          <a:prstGeom prst="wedgeEllipseCallout">
            <a:avLst>
              <a:gd name="adj1" fmla="val -66121"/>
              <a:gd name="adj2" fmla="val 95916"/>
            </a:avLst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62414" y="3714193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Slot</a:t>
            </a:r>
            <a:endParaRPr lang="en-US" sz="3200" dirty="0"/>
          </a:p>
        </p:txBody>
      </p:sp>
      <p:sp>
        <p:nvSpPr>
          <p:cNvPr id="25" name="Oval Callout 24"/>
          <p:cNvSpPr/>
          <p:nvPr/>
        </p:nvSpPr>
        <p:spPr>
          <a:xfrm>
            <a:off x="3123682" y="3898225"/>
            <a:ext cx="3028571" cy="1064152"/>
          </a:xfrm>
          <a:prstGeom prst="wedgeEllipseCallout">
            <a:avLst>
              <a:gd name="adj1" fmla="val 54649"/>
              <a:gd name="adj2" fmla="val -62812"/>
            </a:avLst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012160" y="3204265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Slot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2305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22" grpId="0"/>
      <p:bldP spid="25" grpId="0" animBg="1"/>
      <p:bldP spid="2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Simulation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420888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Black-box world - </a:t>
            </a:r>
            <a:r>
              <a:rPr lang="en-US" sz="4400" u="sng" dirty="0" smtClean="0"/>
              <a:t>Rewinding</a:t>
            </a:r>
            <a:endParaRPr lang="en-US" sz="4400" u="sng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035823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4400" dirty="0" smtClean="0"/>
              <a:t>Non-black-box world – </a:t>
            </a:r>
            <a:r>
              <a:rPr lang="en-US" sz="4400" u="sng" dirty="0" smtClean="0"/>
              <a:t>Proving</a:t>
            </a:r>
            <a:endParaRPr lang="en-US" sz="4400" u="sng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644008" y="3573016"/>
            <a:ext cx="0" cy="1368152"/>
          </a:xfrm>
          <a:prstGeom prst="straightConnector1">
            <a:avLst/>
          </a:prstGeom>
          <a:ln w="63500"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15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11560" y="1700808"/>
            <a:ext cx="8136904" cy="496855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0"/>
          <a:lstStyle/>
          <a:p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11560" y="1844824"/>
                <a:ext cx="931869" cy="4680520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 anchorCtr="0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4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44824"/>
                <a:ext cx="931869" cy="46805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7672579" y="1844824"/>
                <a:ext cx="931869" cy="468052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40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579" y="1844824"/>
                <a:ext cx="931869" cy="46805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Simulation 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421944" y="1988840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3443843" y="2276872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443843" y="2564904"/>
            <a:ext cx="210589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3465742" y="2852936"/>
            <a:ext cx="209247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443843" y="3140968"/>
            <a:ext cx="2105897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465742" y="3429000"/>
            <a:ext cx="2092471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443843" y="4293096"/>
            <a:ext cx="2105897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3465742" y="4581128"/>
            <a:ext cx="209247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465742" y="3717032"/>
            <a:ext cx="210589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3487641" y="4005064"/>
            <a:ext cx="2092471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2843684" y="2420888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843808" y="472514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843684" y="4725144"/>
            <a:ext cx="14401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30984" y="2420888"/>
            <a:ext cx="0" cy="23042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729780" y="4869160"/>
            <a:ext cx="5760640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443843" y="4869160"/>
            <a:ext cx="2105897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3465742" y="5157192"/>
            <a:ext cx="2092471" cy="0"/>
          </a:xfrm>
          <a:prstGeom prst="straightConnector1">
            <a:avLst/>
          </a:prstGeom>
          <a:ln w="38100">
            <a:solidFill>
              <a:srgbClr val="7030A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465742" y="5445224"/>
            <a:ext cx="2105897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87641" y="5733256"/>
            <a:ext cx="2092471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465742" y="6021288"/>
            <a:ext cx="2105897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3487641" y="6309320"/>
            <a:ext cx="2092471" cy="0"/>
          </a:xfrm>
          <a:prstGeom prst="straightConnector1">
            <a:avLst/>
          </a:prstGeom>
          <a:ln w="38100">
            <a:solidFill>
              <a:srgbClr val="00B0F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539194" y="5786100"/>
                <a:ext cx="612915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solidFill>
                      <a:srgbClr val="FF9900"/>
                    </a:solidFill>
                  </a:rPr>
                  <a:t>Proof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he-IL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  <m:t>𝒮</m:t>
                        </m:r>
                      </m:e>
                      <m:sup>
                        <m: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  <m:t>′</m:t>
                        </m:r>
                      </m:sup>
                    </m:sSup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9900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800" i="1">
                        <a:solidFill>
                          <a:srgbClr val="FF9900"/>
                        </a:solidFill>
                        <a:latin typeface="Cambria Math"/>
                      </a:rPr>
                      <m:t>)→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FF9900"/>
                            </a:solidFill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9900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endParaRPr lang="en-US" sz="2800" i="1" dirty="0">
                  <a:solidFill>
                    <a:srgbClr val="FF99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194" y="5786100"/>
                <a:ext cx="6129150" cy="523220"/>
              </a:xfrm>
              <a:prstGeom prst="rect">
                <a:avLst/>
              </a:prstGeom>
              <a:blipFill rotWithShape="1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403648" y="2330877"/>
                <a:ext cx="612915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800">
                          <a:solidFill>
                            <a:srgbClr val="FF9900"/>
                          </a:solidFill>
                          <a:latin typeface="Cambria Math"/>
                        </a:rPr>
                        <m:t>COM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he-IL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  <a:p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330877"/>
                <a:ext cx="6129150" cy="95410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487641" y="3193812"/>
                <a:ext cx="20839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641" y="3193812"/>
                <a:ext cx="2083998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ight Brace 36"/>
          <p:cNvSpPr/>
          <p:nvPr/>
        </p:nvSpPr>
        <p:spPr>
          <a:xfrm>
            <a:off x="6012160" y="2852936"/>
            <a:ext cx="432048" cy="864096"/>
          </a:xfrm>
          <a:prstGeom prst="rightBrace">
            <a:avLst/>
          </a:prstGeom>
          <a:ln w="4445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372200" y="2996952"/>
                <a:ext cx="5760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𝒮</m:t>
                      </m:r>
                      <m:r>
                        <a:rPr lang="en-US" sz="2800" i="1">
                          <a:solidFill>
                            <a:srgbClr val="FF99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996952"/>
                <a:ext cx="576064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/>
          <p:cNvCxnSpPr/>
          <p:nvPr/>
        </p:nvCxnSpPr>
        <p:spPr>
          <a:xfrm flipH="1">
            <a:off x="2699792" y="6309320"/>
            <a:ext cx="3744417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75656" y="3131676"/>
            <a:ext cx="1410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KP-PRS</a:t>
            </a:r>
          </a:p>
          <a:p>
            <a:pPr algn="ctr"/>
            <a:r>
              <a:rPr lang="en-US" sz="2400" dirty="0" smtClean="0"/>
              <a:t>Block</a:t>
            </a:r>
            <a:endParaRPr lang="en-US" sz="2400" dirty="0"/>
          </a:p>
        </p:txBody>
      </p:sp>
      <p:sp>
        <p:nvSpPr>
          <p:cNvPr id="40" name="Flowchart: Process 39"/>
          <p:cNvSpPr/>
          <p:nvPr/>
        </p:nvSpPr>
        <p:spPr>
          <a:xfrm>
            <a:off x="611560" y="3068960"/>
            <a:ext cx="8136904" cy="172819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11560" y="3284984"/>
                <a:ext cx="813690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 fontAlgn="auto">
                  <a:spcAft>
                    <a:spcPts val="0"/>
                  </a:spcAft>
                </a:pPr>
                <a:r>
                  <a:rPr lang="en-US" sz="4000" dirty="0" smtClean="0"/>
                  <a:t>Round complexity </a:t>
                </a:r>
              </a:p>
              <a:p>
                <a:pPr algn="ctr" rtl="0" fontAlgn="auto">
                  <a:spcAft>
                    <a:spcPts val="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4000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40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4000">
                                    <a:latin typeface="Cambria Math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sz="4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4000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sz="4000" i="1">
                                    <a:latin typeface="Cambria Math"/>
                                  </a:rPr>
                                  <m:t>𝜖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4000" i="1">
                                <a:latin typeface="Cambria Math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4000" dirty="0"/>
                  <a:t> </a:t>
                </a:r>
                <a:r>
                  <a:rPr lang="en-US" sz="4000" dirty="0" smtClean="0"/>
                  <a:t>for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𝜖</m:t>
                    </m:r>
                    <m:r>
                      <a:rPr lang="en-US" sz="4000" i="1">
                        <a:latin typeface="Cambria Math"/>
                      </a:rPr>
                      <m:t>&gt;</m:t>
                    </m:r>
                    <m:r>
                      <a:rPr lang="en-US" sz="4000" i="1">
                        <a:latin typeface="Cambria Math"/>
                      </a:rPr>
                      <m:t>0</m:t>
                    </m:r>
                  </m:oMath>
                </a14:m>
                <a:endParaRPr lang="en-US" sz="40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284984"/>
                <a:ext cx="8136904" cy="1323439"/>
              </a:xfrm>
              <a:prstGeom prst="rect">
                <a:avLst/>
              </a:prstGeom>
              <a:blipFill rotWithShape="1">
                <a:blip r:embed="rId9"/>
                <a:stretch>
                  <a:fillRect t="-8295" b="-188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102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 animBg="1"/>
      <p:bldP spid="38" grpId="0"/>
      <p:bldP spid="40" grpId="0" animBg="1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0" y="2492896"/>
            <a:ext cx="9144000" cy="1512168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5400" dirty="0" smtClean="0"/>
              <a:t>Two Types </a:t>
            </a:r>
            <a:r>
              <a:rPr lang="en-US" sz="5400" dirty="0"/>
              <a:t>of </a:t>
            </a:r>
            <a:endParaRPr lang="en-US" sz="5400" dirty="0" smtClean="0"/>
          </a:p>
          <a:p>
            <a:pPr marL="0" indent="0" algn="ctr" rtl="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en-US" sz="5400" dirty="0" smtClean="0"/>
              <a:t>Zero-Knowledge proofs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9203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A Caveat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98884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600" dirty="0"/>
              <a:t>Simulation constructs </a:t>
            </a:r>
            <a:r>
              <a:rPr lang="en-US" sz="3600" dirty="0" smtClean="0"/>
              <a:t>many </a:t>
            </a:r>
            <a:r>
              <a:rPr lang="en-US" sz="3600" dirty="0"/>
              <a:t>long proof </a:t>
            </a:r>
            <a:endParaRPr lang="en-US" sz="3600" dirty="0">
              <a:sym typeface="Wingdings" pitchFamily="2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2" y="364676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600" dirty="0" smtClean="0">
                <a:sym typeface="Wingdings" pitchFamily="2" charset="2"/>
              </a:rPr>
              <a:t>Solved </a:t>
            </a:r>
            <a:r>
              <a:rPr lang="en-US" sz="3600" dirty="0">
                <a:sym typeface="Wingdings" pitchFamily="2" charset="2"/>
              </a:rPr>
              <a:t>by using </a:t>
            </a:r>
            <a:r>
              <a:rPr lang="en-US" sz="3600" dirty="0" smtClean="0">
                <a:sym typeface="Wingdings" pitchFamily="2" charset="2"/>
              </a:rPr>
              <a:t>memory </a:t>
            </a:r>
            <a:r>
              <a:rPr lang="en-US" sz="3600" dirty="0">
                <a:sym typeface="Wingdings" pitchFamily="2" charset="2"/>
              </a:rPr>
              <a:t>delegation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04" y="5446965"/>
            <a:ext cx="8928992" cy="646331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ym typeface="Wingdings" pitchFamily="2" charset="2"/>
              </a:rPr>
              <a:t>Need all session to use </a:t>
            </a:r>
            <a:r>
              <a:rPr lang="en-US" sz="3600" dirty="0" smtClean="0">
                <a:sym typeface="Wingdings" pitchFamily="2" charset="2"/>
              </a:rPr>
              <a:t>one </a:t>
            </a:r>
            <a:r>
              <a:rPr lang="en-US" sz="3600" dirty="0">
                <a:sym typeface="Wingdings" pitchFamily="2" charset="2"/>
              </a:rPr>
              <a:t>hash function</a:t>
            </a:r>
            <a:endParaRPr lang="en-US" sz="3600" dirty="0"/>
          </a:p>
        </p:txBody>
      </p:sp>
      <p:sp>
        <p:nvSpPr>
          <p:cNvPr id="9" name="Down Arrow 8"/>
          <p:cNvSpPr/>
          <p:nvPr/>
        </p:nvSpPr>
        <p:spPr>
          <a:xfrm>
            <a:off x="4283968" y="2761476"/>
            <a:ext cx="576064" cy="811540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283968" y="4417660"/>
            <a:ext cx="576064" cy="811540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7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 animBg="1"/>
      <p:bldP spid="1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Global Hash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7284" y="4077072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84" y="4077072"/>
                <a:ext cx="796324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191500" y="4077072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500" y="4077072"/>
                <a:ext cx="796324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1043607" y="4388332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043608" y="4755341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43607" y="5157192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3453757" y="1988840"/>
                <a:ext cx="2376265" cy="648072"/>
              </a:xfrm>
              <a:prstGeom prst="rect">
                <a:avLst/>
              </a:prstGeom>
              <a:solidFill>
                <a:srgbClr val="CC99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h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←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ℋ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757" y="1988840"/>
                <a:ext cx="2376265" cy="64807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Oval Callout 50"/>
          <p:cNvSpPr/>
          <p:nvPr/>
        </p:nvSpPr>
        <p:spPr>
          <a:xfrm>
            <a:off x="5292080" y="2348880"/>
            <a:ext cx="3744416" cy="1302608"/>
          </a:xfrm>
          <a:prstGeom prst="wedgeEllipseCallout">
            <a:avLst>
              <a:gd name="adj1" fmla="val -49161"/>
              <a:gd name="adj2" fmla="val -46072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collision-resistant hash function 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H="1">
            <a:off x="1835696" y="2636912"/>
            <a:ext cx="2806194" cy="1152128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5" idx="2"/>
          </p:cNvCxnSpPr>
          <p:nvPr/>
        </p:nvCxnSpPr>
        <p:spPr>
          <a:xfrm flipH="1">
            <a:off x="4641889" y="2636912"/>
            <a:ext cx="1" cy="1152128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644008" y="2636912"/>
            <a:ext cx="2954446" cy="1152128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275856" y="4077072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077072"/>
                <a:ext cx="796324" cy="13681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220072" y="4077072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077072"/>
                <a:ext cx="796324" cy="13681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>
            <a:off x="4072179" y="4388332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072180" y="4755341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072179" y="5157192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228184" y="4077072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4077072"/>
                <a:ext cx="796324" cy="13681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8172400" y="4077072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4077072"/>
                <a:ext cx="796324" cy="13681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>
            <a:off x="7024507" y="4388332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7024508" y="4755341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7024507" y="5157192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4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51" grpId="0" animBg="1"/>
      <p:bldP spid="29" grpId="0" animBg="1"/>
      <p:bldP spid="30" grpId="0" animBg="1"/>
      <p:bldP spid="34" grpId="0" animBg="1"/>
      <p:bldP spid="4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 Global Hash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559" y="3586372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600" dirty="0" smtClean="0"/>
              <a:t>Breaking  soundness 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6372199" y="3586371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600" dirty="0" smtClean="0"/>
              <a:t>Finding collisions </a:t>
            </a:r>
            <a:endParaRPr lang="en-US" sz="3600" dirty="0"/>
          </a:p>
        </p:txBody>
      </p:sp>
      <p:cxnSp>
        <p:nvCxnSpPr>
          <p:cNvPr id="7" name="Straight Arrow Connector 6"/>
          <p:cNvCxnSpPr>
            <a:stCxn id="5" idx="3"/>
            <a:endCxn id="6" idx="1"/>
          </p:cNvCxnSpPr>
          <p:nvPr/>
        </p:nvCxnSpPr>
        <p:spPr>
          <a:xfrm flipV="1">
            <a:off x="3059831" y="4186536"/>
            <a:ext cx="3312368" cy="1"/>
          </a:xfrm>
          <a:prstGeom prst="straightConnector1">
            <a:avLst/>
          </a:prstGeom>
          <a:ln w="508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995031" y="2780928"/>
            <a:ext cx="344196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rgbClr val="C00000"/>
                </a:solidFill>
              </a:rPr>
              <a:t>Explicit </a:t>
            </a:r>
            <a:r>
              <a:rPr lang="en-US" sz="3600" dirty="0" smtClean="0">
                <a:solidFill>
                  <a:srgbClr val="C00000"/>
                </a:solidFill>
              </a:rPr>
              <a:t>uniform </a:t>
            </a: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reduction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39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Global Hash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7284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84" y="3501008"/>
                <a:ext cx="796324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191500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500" y="3501008"/>
                <a:ext cx="796324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1043607" y="381226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043608" y="4179277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43607" y="458112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267744" y="1916832"/>
            <a:ext cx="4756763" cy="648072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marL="0" indent="0" algn="ctr" rtl="0" fontAlgn="auto">
              <a:spcAft>
                <a:spcPts val="0"/>
              </a:spcAft>
              <a:buFont typeface="Wingdings" pitchFamily="2" charset="2"/>
              <a:buNone/>
            </a:pPr>
            <a:r>
              <a:rPr lang="en-US" sz="3200" dirty="0">
                <a:solidFill>
                  <a:schemeClr val="tx1"/>
                </a:solidFill>
              </a:rPr>
              <a:t>Uniform </a:t>
            </a:r>
            <a:r>
              <a:rPr lang="en-US" sz="3200" dirty="0" smtClean="0">
                <a:solidFill>
                  <a:schemeClr val="tx1"/>
                </a:solidFill>
              </a:rPr>
              <a:t>Hash Function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H="1">
            <a:off x="1835696" y="2564904"/>
            <a:ext cx="2806194" cy="864096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5" idx="2"/>
          </p:cNvCxnSpPr>
          <p:nvPr/>
        </p:nvCxnSpPr>
        <p:spPr>
          <a:xfrm flipH="1">
            <a:off x="4641892" y="2564904"/>
            <a:ext cx="4234" cy="864096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644008" y="2564904"/>
            <a:ext cx="2954445" cy="864096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275856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501008"/>
                <a:ext cx="796324" cy="13681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220072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501008"/>
                <a:ext cx="796324" cy="13681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>
            <a:off x="4072179" y="381226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072180" y="4179277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072179" y="458112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228184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501008"/>
                <a:ext cx="796324" cy="13681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8172400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3501008"/>
                <a:ext cx="796324" cy="13681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>
            <a:off x="7024507" y="381226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7024508" y="4179277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7024507" y="458112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1"/>
          <p:cNvSpPr txBox="1">
            <a:spLocks/>
          </p:cNvSpPr>
          <p:nvPr/>
        </p:nvSpPr>
        <p:spPr>
          <a:xfrm>
            <a:off x="1043608" y="5157192"/>
            <a:ext cx="7128792" cy="14401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Protocol in the </a:t>
            </a:r>
            <a:r>
              <a:rPr lang="en-US" sz="4000" u="sng" dirty="0" smtClean="0">
                <a:solidFill>
                  <a:schemeClr val="tx1"/>
                </a:solidFill>
              </a:rPr>
              <a:t>plain model</a:t>
            </a:r>
            <a:r>
              <a:rPr lang="en-US" sz="4000" u="sng" dirty="0">
                <a:solidFill>
                  <a:schemeClr val="tx1"/>
                </a:solidFill>
              </a:rPr>
              <a:t> </a:t>
            </a:r>
            <a:r>
              <a:rPr lang="en-US" sz="4000" u="sng" dirty="0" smtClean="0">
                <a:solidFill>
                  <a:schemeClr val="tx1"/>
                </a:solidFill>
              </a:rPr>
              <a:t/>
            </a:r>
            <a:br>
              <a:rPr lang="en-US" sz="4000" u="sng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against </a:t>
            </a:r>
            <a:r>
              <a:rPr lang="en-US" sz="4000" u="sng" dirty="0" smtClean="0">
                <a:solidFill>
                  <a:schemeClr val="tx1"/>
                </a:solidFill>
              </a:rPr>
              <a:t>uniform </a:t>
            </a:r>
            <a:r>
              <a:rPr lang="en-US" sz="4000" dirty="0" smtClean="0">
                <a:solidFill>
                  <a:schemeClr val="tx1"/>
                </a:solidFill>
              </a:rPr>
              <a:t>adversaries </a:t>
            </a:r>
          </a:p>
        </p:txBody>
      </p:sp>
    </p:spTree>
    <p:extLst>
      <p:ext uri="{BB962C8B-B14F-4D97-AF65-F5344CB8AC3E}">
        <p14:creationId xmlns:p14="http://schemas.microsoft.com/office/powerpoint/2010/main" val="36551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The Global Hash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7284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84" y="3501008"/>
                <a:ext cx="796324" cy="13681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191500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500" y="3501008"/>
                <a:ext cx="796324" cy="13681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1043607" y="381226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1043608" y="4179277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043607" y="458112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563887" y="1916832"/>
            <a:ext cx="2160241" cy="648072"/>
          </a:xfrm>
          <a:prstGeom prst="rect">
            <a:avLst/>
          </a:prstGeom>
          <a:solidFill>
            <a:srgbClr val="CC99FF"/>
          </a:soli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marL="0" indent="0" algn="ctr" rtl="0" fontAlgn="auto">
              <a:spcAft>
                <a:spcPts val="0"/>
              </a:spcAft>
              <a:buFont typeface="Wingdings" pitchFamily="2" charset="2"/>
              <a:buNone/>
            </a:pPr>
            <a:r>
              <a:rPr lang="en-US" sz="3200" dirty="0" smtClean="0">
                <a:solidFill>
                  <a:schemeClr val="tx1"/>
                </a:solidFill>
              </a:rPr>
              <a:t>SHA-256</a:t>
            </a:r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53" name="Straight Arrow Connector 52"/>
          <p:cNvCxnSpPr/>
          <p:nvPr/>
        </p:nvCxnSpPr>
        <p:spPr>
          <a:xfrm flipH="1">
            <a:off x="1835696" y="2564904"/>
            <a:ext cx="2806194" cy="864096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5" idx="2"/>
          </p:cNvCxnSpPr>
          <p:nvPr/>
        </p:nvCxnSpPr>
        <p:spPr>
          <a:xfrm flipH="1">
            <a:off x="4641892" y="2564904"/>
            <a:ext cx="2116" cy="864096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644008" y="2564904"/>
            <a:ext cx="2954445" cy="864096"/>
          </a:xfrm>
          <a:prstGeom prst="straightConnector1">
            <a:avLst/>
          </a:prstGeom>
          <a:ln w="38100">
            <a:solidFill>
              <a:schemeClr val="tx1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275856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3501008"/>
                <a:ext cx="796324" cy="13681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220072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501008"/>
                <a:ext cx="796324" cy="13681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/>
          <p:cNvCxnSpPr/>
          <p:nvPr/>
        </p:nvCxnSpPr>
        <p:spPr>
          <a:xfrm>
            <a:off x="4072179" y="381226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072180" y="4179277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072179" y="458112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6228184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501008"/>
                <a:ext cx="796324" cy="13681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8172400" y="3501008"/>
                <a:ext cx="796324" cy="136815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3501008"/>
                <a:ext cx="796324" cy="13681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>
            <a:off x="7024507" y="381226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7024508" y="4179277"/>
            <a:ext cx="114789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7024507" y="4581128"/>
            <a:ext cx="114789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1"/>
          <p:cNvSpPr txBox="1">
            <a:spLocks/>
          </p:cNvSpPr>
          <p:nvPr/>
        </p:nvSpPr>
        <p:spPr>
          <a:xfrm>
            <a:off x="679332" y="5157192"/>
            <a:ext cx="7925116" cy="144016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000" dirty="0">
                <a:solidFill>
                  <a:schemeClr val="tx1"/>
                </a:solidFill>
              </a:rPr>
              <a:t>Protocol in the </a:t>
            </a:r>
            <a:r>
              <a:rPr lang="en-US" sz="4000" u="sng" dirty="0">
                <a:solidFill>
                  <a:schemeClr val="tx1"/>
                </a:solidFill>
              </a:rPr>
              <a:t>plain model 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000" dirty="0">
                <a:solidFill>
                  <a:schemeClr val="tx1"/>
                </a:solidFill>
              </a:rPr>
              <a:t>from human ignorance </a:t>
            </a:r>
            <a:r>
              <a:rPr lang="en-US" sz="2800" dirty="0">
                <a:solidFill>
                  <a:schemeClr val="tx1"/>
                </a:solidFill>
              </a:rPr>
              <a:t>[</a:t>
            </a:r>
            <a:r>
              <a:rPr lang="en-US" sz="2800" dirty="0" err="1">
                <a:solidFill>
                  <a:schemeClr val="tx1"/>
                </a:solidFill>
              </a:rPr>
              <a:t>Rogaway</a:t>
            </a:r>
            <a:r>
              <a:rPr lang="en-US" sz="2800" dirty="0">
                <a:solidFill>
                  <a:schemeClr val="tx1"/>
                </a:solidFill>
              </a:rPr>
              <a:t> 06]</a:t>
            </a:r>
            <a:endParaRPr lang="en-US" sz="28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1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GHM vs. CRS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71724" y="1826821"/>
            <a:ext cx="2544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Global hash model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1826821"/>
            <a:ext cx="3816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Common reference string model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43422" y="3266981"/>
                <a:ext cx="295245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>
                    <a:solidFill>
                      <a:srgbClr val="FF0000"/>
                    </a:solidFill>
                  </a:rPr>
                  <a:t>S</a:t>
                </a:r>
                <a:r>
                  <a:rPr lang="en-US" sz="2800" dirty="0" smtClean="0">
                    <a:solidFill>
                      <a:srgbClr val="FF0000"/>
                    </a:solidFill>
                  </a:rPr>
                  <a:t>imulated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FF0000"/>
                        </a:solidFill>
                        <a:latin typeface="Cambria Math"/>
                      </a:rPr>
                      <m:t>𝐶𝑅𝑆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</a:rPr>
                  <a:t> with a trapdoor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22" y="3266981"/>
                <a:ext cx="2952452" cy="954107"/>
              </a:xfrm>
              <a:prstGeom prst="rect">
                <a:avLst/>
              </a:prstGeom>
              <a:blipFill rotWithShape="1">
                <a:blip r:embed="rId3"/>
                <a:stretch>
                  <a:fillRect t="-6410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67556" y="3266981"/>
                <a:ext cx="295245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dirty="0" smtClean="0">
                    <a:solidFill>
                      <a:srgbClr val="008000"/>
                    </a:solidFill>
                  </a:rPr>
                  <a:t>Simulation 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8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en-US" sz="2800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7556" y="3266981"/>
                <a:ext cx="2952452" cy="954107"/>
              </a:xfrm>
              <a:prstGeom prst="rect">
                <a:avLst/>
              </a:prstGeom>
              <a:blipFill rotWithShape="1">
                <a:blip r:embed="rId4"/>
                <a:stretch>
                  <a:fillRect t="-6410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95536" y="4644425"/>
            <a:ext cx="835292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Public-coin concurrent zero-knowledge</a:t>
            </a:r>
            <a:endParaRPr lang="en-US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1115492" y="566124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b="0" dirty="0" smtClean="0"/>
              <a:t>NIZK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4619670" y="5491793"/>
            <a:ext cx="42484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/>
              <a:t>Black-box impossibility</a:t>
            </a:r>
          </a:p>
          <a:p>
            <a:pPr algn="ctr" rtl="0"/>
            <a:r>
              <a:rPr lang="en-US" sz="2800" dirty="0" smtClean="0"/>
              <a:t>[</a:t>
            </a:r>
            <a:r>
              <a:rPr lang="en-US" sz="2800" dirty="0" err="1" smtClean="0"/>
              <a:t>Pass-Tseng-Wikström</a:t>
            </a:r>
            <a:r>
              <a:rPr lang="en-US" sz="2800" dirty="0" smtClean="0"/>
              <a:t>]</a:t>
            </a:r>
            <a:endParaRPr lang="en-US" sz="2800" b="0" dirty="0" smtClean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644008" y="1916832"/>
            <a:ext cx="0" cy="2727593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644008" y="5229200"/>
            <a:ext cx="0" cy="138676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2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8" grpId="0"/>
      <p:bldP spid="19" grpId="0"/>
      <p:bldP spid="30" grpId="0" animBg="1"/>
      <p:bldP spid="31" grpId="0"/>
      <p:bldP spid="2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988840"/>
                <a:ext cx="7745505" cy="4248471"/>
              </a:xfrm>
            </p:spPr>
            <p:txBody>
              <a:bodyPr>
                <a:noAutofit/>
              </a:bodyPr>
              <a:lstStyle/>
              <a:p>
                <a:pPr algn="l" rtl="0">
                  <a:buFont typeface="Arial" charset="0"/>
                  <a:buChar char="•"/>
                </a:pPr>
                <a:r>
                  <a:rPr lang="en-US" sz="2800" u="sng" dirty="0" smtClean="0"/>
                  <a:t>[</a:t>
                </a:r>
                <a:r>
                  <a:rPr lang="en-US" sz="2800" u="sng" dirty="0" err="1" smtClean="0"/>
                  <a:t>Goyal</a:t>
                </a:r>
                <a:r>
                  <a:rPr lang="en-US" sz="2800" u="sng" dirty="0" smtClean="0"/>
                  <a:t> 13]</a:t>
                </a:r>
                <a:r>
                  <a:rPr lang="en-US" sz="2800" dirty="0" smtClean="0"/>
                  <a:t>: </a:t>
                </a:r>
                <a:br>
                  <a:rPr lang="en-US" sz="2800" dirty="0" smtClean="0"/>
                </a:br>
                <a:r>
                  <a:rPr lang="en-US" sz="2800" dirty="0" smtClean="0"/>
                  <a:t>Public-coin concurrent zero-knowledge </a:t>
                </a:r>
                <a:br>
                  <a:rPr lang="en-US" sz="2800" dirty="0" smtClean="0"/>
                </a:br>
                <a:r>
                  <a:rPr lang="en-US" sz="2800" dirty="0" smtClean="0"/>
                  <a:t>with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800" b="0" i="0" smtClean="0">
                        <a:latin typeface="Cambria Math"/>
                      </a:rPr>
                      <m:t>poly</m:t>
                    </m:r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 rounds </a:t>
                </a:r>
                <a:r>
                  <a:rPr lang="en-US" sz="2800" b="1" dirty="0" smtClean="0"/>
                  <a:t>without a global hash</a:t>
                </a:r>
              </a:p>
              <a:p>
                <a:pPr algn="l" rtl="0">
                  <a:buFont typeface="Arial" charset="0"/>
                  <a:buChar char="•"/>
                </a:pPr>
                <a:r>
                  <a:rPr lang="en-US" sz="2800" u="sng" dirty="0" smtClean="0"/>
                  <a:t>Open question</a:t>
                </a:r>
                <a:r>
                  <a:rPr lang="en-US" sz="2800" dirty="0" smtClean="0"/>
                  <a:t>: </a:t>
                </a:r>
                <a:br>
                  <a:rPr lang="en-US" sz="2800" dirty="0" smtClean="0"/>
                </a:br>
                <a:r>
                  <a:rPr lang="en-US" sz="2800" dirty="0" smtClean="0"/>
                  <a:t>Public-coin </a:t>
                </a:r>
                <a:r>
                  <a:rPr lang="en-US" sz="2800" dirty="0"/>
                  <a:t>concurrent zero-knowledge 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/>
                      </a:rPr>
                      <m:t>O</m:t>
                    </m:r>
                    <m:r>
                      <a:rPr lang="en-US" sz="2800" b="0" i="0" dirty="0" smtClean="0">
                        <a:latin typeface="Cambria Math"/>
                      </a:rPr>
                      <m:t>(</m:t>
                    </m:r>
                    <m:r>
                      <m:rPr>
                        <m:nor/>
                      </m:rPr>
                      <a:rPr lang="en-US" sz="2800" dirty="0">
                        <a:latin typeface="Cambria Math"/>
                      </a:rPr>
                      <m:t>l</m:t>
                    </m:r>
                    <m:r>
                      <m:rPr>
                        <m:nor/>
                      </m:rPr>
                      <a:rPr lang="en-US" sz="2800" b="0" i="0" dirty="0" smtClean="0">
                        <a:latin typeface="Cambria Math"/>
                      </a:rPr>
                      <m:t>og</m:t>
                    </m:r>
                    <m:r>
                      <a:rPr lang="en-US" sz="2800" b="0" i="1" dirty="0" smtClean="0">
                        <a:latin typeface="Cambria Math"/>
                      </a:rPr>
                      <m:t> </m:t>
                    </m:r>
                    <m:r>
                      <a:rPr lang="en-US" sz="2800" b="0" i="1" dirty="0" smtClean="0">
                        <a:latin typeface="Cambria Math"/>
                      </a:rPr>
                      <m:t>𝑛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/>
                  <a:t> rounds </a:t>
                </a:r>
                <a:r>
                  <a:rPr lang="en-US" sz="2800" b="1" dirty="0"/>
                  <a:t>without a global </a:t>
                </a:r>
                <a:r>
                  <a:rPr lang="en-US" sz="2800" b="1" dirty="0" smtClean="0"/>
                  <a:t>hash</a:t>
                </a:r>
              </a:p>
              <a:p>
                <a:pPr algn="l" rtl="0">
                  <a:buFont typeface="Arial" charset="0"/>
                  <a:buChar char="•"/>
                </a:pPr>
                <a:r>
                  <a:rPr lang="en-US" sz="2800" u="sng" dirty="0">
                    <a:solidFill>
                      <a:srgbClr val="C00000"/>
                    </a:solidFill>
                  </a:rPr>
                  <a:t>Open question</a:t>
                </a:r>
                <a:r>
                  <a:rPr lang="en-US" sz="2800" dirty="0">
                    <a:solidFill>
                      <a:srgbClr val="C00000"/>
                    </a:solidFill>
                  </a:rPr>
                  <a:t>: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/>
                </a:r>
                <a:br>
                  <a:rPr lang="en-US" sz="2800" dirty="0" smtClean="0">
                    <a:solidFill>
                      <a:srgbClr val="C00000"/>
                    </a:solidFill>
                  </a:rPr>
                </a:br>
                <a:r>
                  <a:rPr lang="en-US" sz="2800" dirty="0" smtClean="0"/>
                  <a:t>Concurrent </a:t>
                </a:r>
                <a:r>
                  <a:rPr lang="en-US" sz="2800" dirty="0"/>
                  <a:t>zero-knowledge </a:t>
                </a:r>
                <a:r>
                  <a:rPr lang="en-US" sz="2800" dirty="0" smtClean="0"/>
                  <a:t/>
                </a:r>
                <a:br>
                  <a:rPr lang="en-US" sz="2800" dirty="0" smtClean="0"/>
                </a:br>
                <a:r>
                  <a:rPr lang="en-US" sz="2800" dirty="0" smtClean="0"/>
                  <a:t>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/>
                      </a:rPr>
                      <m:t>o</m:t>
                    </m:r>
                    <m:r>
                      <a:rPr lang="en-US" sz="2800" dirty="0">
                        <a:latin typeface="Cambria Math"/>
                      </a:rPr>
                      <m:t>(</m:t>
                    </m:r>
                    <m:r>
                      <m:rPr>
                        <m:nor/>
                      </m:rPr>
                      <a:rPr lang="en-US" sz="2800" dirty="0">
                        <a:latin typeface="Cambria Math"/>
                      </a:rPr>
                      <m:t>log</m:t>
                    </m:r>
                    <m:r>
                      <a:rPr lang="en-US" sz="2800" i="1" dirty="0">
                        <a:latin typeface="Cambria Math"/>
                      </a:rPr>
                      <m:t> </m:t>
                    </m:r>
                    <m:r>
                      <a:rPr lang="en-US" sz="2800" i="1" dirty="0">
                        <a:latin typeface="Cambria Math"/>
                      </a:rPr>
                      <m:t>𝑛</m:t>
                    </m:r>
                    <m:r>
                      <a:rPr lang="en-US" sz="28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rounds</a:t>
                </a:r>
                <a:endParaRPr lang="en-US" sz="28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988840"/>
                <a:ext cx="7745505" cy="4248471"/>
              </a:xfrm>
              <a:blipFill rotWithShape="1">
                <a:blip r:embed="rId3"/>
                <a:stretch>
                  <a:fillRect l="-1417" t="-1435" b="-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What is next?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30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Omer\Downloads\002-concurrentz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8461607" cy="74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52220" y="0"/>
            <a:ext cx="3204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 smtClean="0">
                <a:latin typeface="+mj-lt"/>
                <a:ea typeface="+mj-ea"/>
                <a:cs typeface="+mj-cs"/>
              </a:rPr>
              <a:t>[slide: Mira </a:t>
            </a:r>
            <a:r>
              <a:rPr lang="en-US" sz="2000" dirty="0" err="1" smtClean="0">
                <a:latin typeface="+mj-lt"/>
                <a:ea typeface="+mj-ea"/>
                <a:cs typeface="+mj-cs"/>
              </a:rPr>
              <a:t>Blenekiy</a:t>
            </a:r>
            <a:r>
              <a:rPr lang="en-US" sz="2000" dirty="0" smtClean="0">
                <a:latin typeface="+mj-lt"/>
                <a:ea typeface="+mj-ea"/>
                <a:cs typeface="+mj-cs"/>
              </a:rPr>
              <a:t>]</a:t>
            </a:r>
            <a:endParaRPr lang="en-US" sz="20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610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Public-Coin Protocols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55776" y="2394366"/>
                <a:ext cx="931869" cy="290684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394366"/>
                <a:ext cx="931869" cy="29068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872379" y="2394366"/>
                <a:ext cx="931869" cy="290684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379" y="2394366"/>
                <a:ext cx="931869" cy="29068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3496838" y="3615420"/>
            <a:ext cx="2383456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487645" y="2899280"/>
            <a:ext cx="2392649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03729" y="4941168"/>
            <a:ext cx="2371607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513498" y="4266574"/>
            <a:ext cx="2361838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13498" y="2985740"/>
                <a:ext cx="235888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498" y="2985740"/>
                <a:ext cx="235888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96838" y="2285468"/>
                <a:ext cx="23778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←</m:t>
                      </m:r>
                      <m:r>
                        <a:rPr lang="en-US" sz="3200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838" y="2285468"/>
                <a:ext cx="2377819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03729" y="4327356"/>
                <a:ext cx="237562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29" y="4327356"/>
                <a:ext cx="237562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91879" y="3637652"/>
                <a:ext cx="23890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←</m:t>
                      </m:r>
                      <m:r>
                        <a:rPr lang="en-US" sz="3200" b="0" i="1" smtClean="0">
                          <a:latin typeface="Cambria Math"/>
                        </a:rPr>
                        <m:t>𝑈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79" y="3637652"/>
                <a:ext cx="2389093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83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347864" y="1916832"/>
                <a:ext cx="931869" cy="46085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916832"/>
                <a:ext cx="931869" cy="46085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/>
              <a:t>Concurrent C</a:t>
            </a:r>
            <a:r>
              <a:rPr lang="en-US" sz="4800" dirty="0" smtClean="0"/>
              <a:t>omposition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07704" y="1916832"/>
                <a:ext cx="931869" cy="4608512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916832"/>
                <a:ext cx="931869" cy="46085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2835334" y="2345584"/>
            <a:ext cx="3532629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835334" y="2886515"/>
            <a:ext cx="3532631" cy="106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835334" y="4501107"/>
            <a:ext cx="3527673" cy="0"/>
          </a:xfrm>
          <a:prstGeom prst="straightConnector1">
            <a:avLst/>
          </a:prstGeom>
          <a:ln w="38100">
            <a:solidFill>
              <a:srgbClr val="00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2835335" y="6165304"/>
            <a:ext cx="3523434" cy="0"/>
          </a:xfrm>
          <a:prstGeom prst="straightConnector1">
            <a:avLst/>
          </a:prstGeom>
          <a:ln w="38100">
            <a:solidFill>
              <a:srgbClr val="00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78199" y="1806496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199" y="1806496"/>
                <a:ext cx="74430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073241" y="2363295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241" y="2363295"/>
                <a:ext cx="752577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078199" y="3977887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199" y="3977887"/>
                <a:ext cx="752577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073241" y="5642084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00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0099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241" y="5642084"/>
                <a:ext cx="75257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372202" y="1916832"/>
                <a:ext cx="931867" cy="4608512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2" y="1916832"/>
                <a:ext cx="931867" cy="46085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4267024" y="3426663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267024" y="3967594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262066" y="508459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262066" y="5622920"/>
            <a:ext cx="2096703" cy="0"/>
          </a:xfrm>
          <a:prstGeom prst="straightConnector1">
            <a:avLst/>
          </a:prstGeom>
          <a:ln w="38100">
            <a:solidFill>
              <a:srgbClr val="FF99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073963" y="2887575"/>
                <a:ext cx="7443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963" y="2887575"/>
                <a:ext cx="744306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069005" y="3444374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005" y="3444374"/>
                <a:ext cx="752577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073963" y="4561370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963" y="4561370"/>
                <a:ext cx="752577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69005" y="5084590"/>
                <a:ext cx="75257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2800" dirty="0">
                  <a:solidFill>
                    <a:srgbClr val="FF99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005" y="5084590"/>
                <a:ext cx="752577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7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4000" u="sng" dirty="0" smtClean="0"/>
              <a:t>Constant-round public-coin </a:t>
            </a:r>
            <a:br>
              <a:rPr lang="en-US" sz="4000" u="sng" dirty="0" smtClean="0"/>
            </a:br>
            <a:r>
              <a:rPr lang="en-US" sz="4000" u="sng" dirty="0" smtClean="0"/>
              <a:t>zero-knowledge </a:t>
            </a:r>
          </a:p>
          <a:p>
            <a:pPr marL="0" indent="0" algn="l" rtl="0">
              <a:buNone/>
            </a:pPr>
            <a:r>
              <a:rPr lang="en-US" sz="2800" dirty="0" smtClean="0"/>
              <a:t>[Barak 01]</a:t>
            </a:r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sz="4000" u="sng" dirty="0"/>
              <a:t>Concurrent zero-knowledge </a:t>
            </a:r>
            <a:endParaRPr lang="en-US" sz="4000" u="sng" dirty="0" smtClean="0"/>
          </a:p>
          <a:p>
            <a:pPr marL="0" indent="0" algn="l" rtl="0">
              <a:buNone/>
            </a:pPr>
            <a:r>
              <a:rPr lang="en-US" sz="2800" dirty="0"/>
              <a:t>[Richardson-</a:t>
            </a:r>
            <a:r>
              <a:rPr lang="en-US" sz="2800" dirty="0" err="1"/>
              <a:t>Kilian</a:t>
            </a:r>
            <a:r>
              <a:rPr lang="en-US" sz="2800" dirty="0"/>
              <a:t> 99] </a:t>
            </a:r>
            <a:br>
              <a:rPr lang="en-US" sz="2800" dirty="0"/>
            </a:br>
            <a:r>
              <a:rPr lang="en-US" sz="2800" dirty="0"/>
              <a:t>[</a:t>
            </a:r>
            <a:r>
              <a:rPr lang="en-US" sz="2800" dirty="0" err="1"/>
              <a:t>Kilian-Petrank</a:t>
            </a:r>
            <a:r>
              <a:rPr lang="en-US" sz="2800" dirty="0"/>
              <a:t> 01]</a:t>
            </a:r>
            <a:br>
              <a:rPr lang="en-US" sz="2800" dirty="0"/>
            </a:br>
            <a:r>
              <a:rPr lang="en-US" sz="2800" dirty="0"/>
              <a:t>[</a:t>
            </a:r>
            <a:r>
              <a:rPr lang="fi-FI" sz="2800" dirty="0"/>
              <a:t>Prabhakaran-Rosen-Sahai 02</a:t>
            </a:r>
            <a:r>
              <a:rPr lang="en-US" sz="2800" dirty="0"/>
              <a:t>]</a:t>
            </a:r>
            <a:endParaRPr lang="en-US" sz="1600" dirty="0"/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State of the Art</a:t>
            </a:r>
            <a:endParaRPr lang="en-US" dirty="0"/>
          </a:p>
        </p:txBody>
      </p:sp>
      <p:pic>
        <p:nvPicPr>
          <p:cNvPr id="1026" name="Picture 2" descr="C:\Users\Omer\AppData\Local\Microsoft\Windows\Temporary Internet Files\Content.IE5\YLXGTI9L\MC90044131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100709"/>
            <a:ext cx="1760339" cy="176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Omer\AppData\Local\Microsoft\Windows\Temporary Internet Files\Content.IE5\YLXGTI9L\MC90044131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04965"/>
            <a:ext cx="1760339" cy="176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87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611560" y="1988840"/>
            <a:ext cx="8064896" cy="2808312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 smtClean="0"/>
              <a:t>Is there a</a:t>
            </a:r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 smtClean="0"/>
              <a:t>public-coin concurrent </a:t>
            </a:r>
          </a:p>
          <a:p>
            <a:pPr marL="0" indent="0" algn="ctr" rtl="0" fontAlgn="auto">
              <a:spcAft>
                <a:spcPts val="0"/>
              </a:spcAft>
              <a:buNone/>
            </a:pPr>
            <a:r>
              <a:rPr lang="en-US" sz="4800" dirty="0" smtClean="0"/>
              <a:t>zero-knowledge protocol? </a:t>
            </a:r>
            <a:endParaRPr lang="en-US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2757" y="4941168"/>
            <a:ext cx="8063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</a:rPr>
              <a:t>Yes! </a:t>
            </a:r>
            <a:r>
              <a:rPr lang="en-US" sz="4000" dirty="0"/>
              <a:t>(well, almost</a:t>
            </a:r>
            <a:r>
              <a:rPr lang="en-US" sz="4000" dirty="0" smtClean="0"/>
              <a:t>)</a:t>
            </a:r>
            <a:endParaRPr lang="en-US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34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OMER@YFUTOPNFUVWYY577" val="41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72631</TotalTime>
  <Words>1611</Words>
  <Application>Microsoft Office PowerPoint</Application>
  <PresentationFormat>On-screen Show (4:3)</PresentationFormat>
  <Paragraphs>513</Paragraphs>
  <Slides>57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5" baseType="lpstr">
      <vt:lpstr>Arial</vt:lpstr>
      <vt:lpstr>Calibri</vt:lpstr>
      <vt:lpstr>Book Antiqua</vt:lpstr>
      <vt:lpstr>Cambria Math</vt:lpstr>
      <vt:lpstr>Wingdings</vt:lpstr>
      <vt:lpstr>David</vt:lpstr>
      <vt:lpstr>Times New Roman</vt:lpstr>
      <vt:lpstr>Hardcover</vt:lpstr>
      <vt:lpstr>Public-Coin Concurrent  Zero-Knowledge in the Global Hash Model</vt:lpstr>
      <vt:lpstr>Zero-Knowledge Proofs </vt:lpstr>
      <vt:lpstr>Zero-Knowledge Proofs </vt:lpstr>
      <vt:lpstr>Zero-Knowledge</vt:lpstr>
      <vt:lpstr>PowerPoint Presentation</vt:lpstr>
      <vt:lpstr>Public-Coin Protocols</vt:lpstr>
      <vt:lpstr>Concurrent Composition</vt:lpstr>
      <vt:lpstr>State of the Art</vt:lpstr>
      <vt:lpstr>Question</vt:lpstr>
      <vt:lpstr>Technical Motivation</vt:lpstr>
      <vt:lpstr>PowerPoint Presentation</vt:lpstr>
      <vt:lpstr>The Simulator</vt:lpstr>
      <vt:lpstr>The FLS Paradigm</vt:lpstr>
      <vt:lpstr>The FLS Paradigm</vt:lpstr>
      <vt:lpstr>Rewinding</vt:lpstr>
      <vt:lpstr>Rewinding</vt:lpstr>
      <vt:lpstr>Other Techniques </vt:lpstr>
      <vt:lpstr>Public-Coin Protocols</vt:lpstr>
      <vt:lpstr>Public-Coin Protocols</vt:lpstr>
      <vt:lpstr>Concurrent Composition</vt:lpstr>
      <vt:lpstr>Concurrent Composition</vt:lpstr>
      <vt:lpstr>Concurrent Composition</vt:lpstr>
      <vt:lpstr>Concurrent Composition</vt:lpstr>
      <vt:lpstr>Current Techniques </vt:lpstr>
      <vt:lpstr>Barak’s Protocol (sketch)</vt:lpstr>
      <vt:lpstr>Barak’s Protocol</vt:lpstr>
      <vt:lpstr>Barak’s Protocol</vt:lpstr>
      <vt:lpstr>Concurrent Barak </vt:lpstr>
      <vt:lpstr>Concurrent Barak </vt:lpstr>
      <vt:lpstr>Folklore Approach</vt:lpstr>
      <vt:lpstr>Folklore Approach</vt:lpstr>
      <vt:lpstr>Folklore Approach</vt:lpstr>
      <vt:lpstr>Simulation Running Time</vt:lpstr>
      <vt:lpstr>Simulation Running Time</vt:lpstr>
      <vt:lpstr>Simulation Running Time</vt:lpstr>
      <vt:lpstr>Recursive Rewinding </vt:lpstr>
      <vt:lpstr>The Problem</vt:lpstr>
      <vt:lpstr>Roadmap</vt:lpstr>
      <vt:lpstr>Concurrent Zero-Knowledge</vt:lpstr>
      <vt:lpstr>Concurrent Zero-Knowledge</vt:lpstr>
      <vt:lpstr>Concurrent Zero-Knowledge</vt:lpstr>
      <vt:lpstr>Concurrent Zero-Knowledge</vt:lpstr>
      <vt:lpstr>Concurrent Zero-Knowledge</vt:lpstr>
      <vt:lpstr>Concurrent Zero-Knowledge</vt:lpstr>
      <vt:lpstr>The KP-PRS Strategy</vt:lpstr>
      <vt:lpstr>The KP-PRS Strategy</vt:lpstr>
      <vt:lpstr>The Protocol</vt:lpstr>
      <vt:lpstr>Simulation</vt:lpstr>
      <vt:lpstr>Simulation </vt:lpstr>
      <vt:lpstr>A Caveat</vt:lpstr>
      <vt:lpstr>The Global Hash Model</vt:lpstr>
      <vt:lpstr>The Global Hash Model</vt:lpstr>
      <vt:lpstr>The Global Hash Model</vt:lpstr>
      <vt:lpstr>The Global Hash Model</vt:lpstr>
      <vt:lpstr>GHM vs. CRS</vt:lpstr>
      <vt:lpstr>What is next?</vt:lpstr>
      <vt:lpstr>PowerPoint Presentation</vt:lpstr>
    </vt:vector>
  </TitlesOfParts>
  <Company>Corrigent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Omer</dc:creator>
  <cp:lastModifiedBy>Omer Paneth</cp:lastModifiedBy>
  <cp:revision>825</cp:revision>
  <dcterms:created xsi:type="dcterms:W3CDTF">2012-03-06T20:06:47Z</dcterms:created>
  <dcterms:modified xsi:type="dcterms:W3CDTF">2014-05-13T23:36:55Z</dcterms:modified>
</cp:coreProperties>
</file>