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embedTrueTypeFonts="1">
  <p:sldMasterIdLst>
    <p:sldMasterId id="2147483732" r:id="rId1"/>
  </p:sldMasterIdLst>
  <p:notesMasterIdLst>
    <p:notesMasterId r:id="rId53"/>
  </p:notesMasterIdLst>
  <p:handoutMasterIdLst>
    <p:handoutMasterId r:id="rId54"/>
  </p:handoutMasterIdLst>
  <p:sldIdLst>
    <p:sldId id="256" r:id="rId2"/>
    <p:sldId id="345" r:id="rId3"/>
    <p:sldId id="346" r:id="rId4"/>
    <p:sldId id="347" r:id="rId5"/>
    <p:sldId id="348" r:id="rId6"/>
    <p:sldId id="349" r:id="rId7"/>
    <p:sldId id="350" r:id="rId8"/>
    <p:sldId id="351" r:id="rId9"/>
    <p:sldId id="352" r:id="rId10"/>
    <p:sldId id="258" r:id="rId11"/>
    <p:sldId id="334" r:id="rId12"/>
    <p:sldId id="260" r:id="rId13"/>
    <p:sldId id="353" r:id="rId14"/>
    <p:sldId id="309" r:id="rId15"/>
    <p:sldId id="308" r:id="rId16"/>
    <p:sldId id="307" r:id="rId17"/>
    <p:sldId id="263" r:id="rId18"/>
    <p:sldId id="264" r:id="rId19"/>
    <p:sldId id="311" r:id="rId20"/>
    <p:sldId id="312" r:id="rId21"/>
    <p:sldId id="339" r:id="rId22"/>
    <p:sldId id="340" r:id="rId23"/>
    <p:sldId id="363" r:id="rId24"/>
    <p:sldId id="266" r:id="rId25"/>
    <p:sldId id="357" r:id="rId26"/>
    <p:sldId id="358" r:id="rId27"/>
    <p:sldId id="359" r:id="rId28"/>
    <p:sldId id="275" r:id="rId29"/>
    <p:sldId id="280" r:id="rId30"/>
    <p:sldId id="278" r:id="rId31"/>
    <p:sldId id="366" r:id="rId32"/>
    <p:sldId id="281" r:id="rId33"/>
    <p:sldId id="367" r:id="rId34"/>
    <p:sldId id="282" r:id="rId35"/>
    <p:sldId id="284" r:id="rId36"/>
    <p:sldId id="286" r:id="rId37"/>
    <p:sldId id="287" r:id="rId38"/>
    <p:sldId id="288" r:id="rId39"/>
    <p:sldId id="324" r:id="rId40"/>
    <p:sldId id="323" r:id="rId41"/>
    <p:sldId id="289" r:id="rId42"/>
    <p:sldId id="380" r:id="rId43"/>
    <p:sldId id="369" r:id="rId44"/>
    <p:sldId id="370" r:id="rId45"/>
    <p:sldId id="298" r:id="rId46"/>
    <p:sldId id="295" r:id="rId47"/>
    <p:sldId id="372" r:id="rId48"/>
    <p:sldId id="373" r:id="rId49"/>
    <p:sldId id="318" r:id="rId50"/>
    <p:sldId id="378" r:id="rId51"/>
    <p:sldId id="379" r:id="rId52"/>
  </p:sldIdLst>
  <p:sldSz cx="9144000" cy="6858000" type="screen4x3"/>
  <p:notesSz cx="6858000" cy="9144000"/>
  <p:embeddedFontLst>
    <p:embeddedFont>
      <p:font typeface="Book Antiqua" panose="02040602050305030304" pitchFamily="18" charset="0"/>
      <p:regular r:id="rId55"/>
      <p:bold r:id="rId56"/>
      <p:italic r:id="rId57"/>
      <p:boldItalic r:id="rId58"/>
    </p:embeddedFont>
    <p:embeddedFont>
      <p:font typeface="Cambria Math" panose="02040503050406030204" pitchFamily="18" charset="0"/>
      <p:regular r:id="rId59"/>
    </p:embeddedFont>
    <p:embeddedFont>
      <p:font typeface="David" panose="020E0502060401010101" pitchFamily="34" charset="-79"/>
      <p:regular r:id="rId60"/>
      <p:bold r:id="rId61"/>
    </p:embeddedFont>
    <p:embeddedFont>
      <p:font typeface="Calibri" panose="020F0502020204030204" pitchFamily="34" charset="0"/>
      <p:regular r:id="rId62"/>
      <p:bold r:id="rId63"/>
      <p:italic r:id="rId64"/>
      <p:boldItalic r:id="rId65"/>
    </p:embeddedFont>
  </p:embeddedFontLst>
  <p:custDataLst>
    <p:tags r:id="rId66"/>
  </p:custDataLst>
  <p:defaultTextStyle>
    <a:defPPr>
      <a:defRPr lang="he-IL"/>
    </a:defPPr>
    <a:lvl1pPr algn="l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CC"/>
    <a:srgbClr val="FFFF99"/>
    <a:srgbClr val="CC0000"/>
    <a:srgbClr val="FFCC00"/>
    <a:srgbClr val="FF9999"/>
    <a:srgbClr val="FF7C80"/>
    <a:srgbClr val="FFCCFF"/>
    <a:srgbClr val="FFFF66"/>
    <a:srgbClr val="FFCC66"/>
    <a:srgbClr val="CC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0683" autoAdjust="0"/>
    <p:restoredTop sz="96312" autoAdjust="0"/>
  </p:normalViewPr>
  <p:slideViewPr>
    <p:cSldViewPr>
      <p:cViewPr varScale="1">
        <p:scale>
          <a:sx n="89" d="100"/>
          <a:sy n="89" d="100"/>
        </p:scale>
        <p:origin x="-130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78" y="193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font" Target="fonts/font1.fntdata"/><Relationship Id="rId63" Type="http://schemas.openxmlformats.org/officeDocument/2006/relationships/font" Target="fonts/font9.fntdata"/><Relationship Id="rId68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notesMaster" Target="notesMasters/notesMaster1.xml"/><Relationship Id="rId58" Type="http://schemas.openxmlformats.org/officeDocument/2006/relationships/font" Target="fonts/font4.fntdata"/><Relationship Id="rId66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font" Target="fonts/font3.fntdata"/><Relationship Id="rId61" Type="http://schemas.openxmlformats.org/officeDocument/2006/relationships/font" Target="fonts/font7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font" Target="fonts/font6.fntdata"/><Relationship Id="rId65" Type="http://schemas.openxmlformats.org/officeDocument/2006/relationships/font" Target="fonts/font1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font" Target="fonts/font2.fntdata"/><Relationship Id="rId64" Type="http://schemas.openxmlformats.org/officeDocument/2006/relationships/font" Target="fonts/font10.fntdata"/><Relationship Id="rId69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font" Target="fonts/font5.fntdata"/><Relationship Id="rId67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handoutMaster" Target="handoutMasters/handoutMaster1.xml"/><Relationship Id="rId62" Type="http://schemas.openxmlformats.org/officeDocument/2006/relationships/font" Target="fonts/font8.fntdata"/><Relationship Id="rId7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C7B290-5CC2-48DA-B8F4-37E86391C601}" type="datetimeFigureOut">
              <a:rPr lang="en-US" smtClean="0"/>
              <a:t>5/13/2014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A266CBA-2B6E-4BC0-A106-3F519F32B1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251331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he-IL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E073330F-EABB-472A-9ACF-EB17B94EA6A9}" type="datetimeFigureOut">
              <a:rPr lang="he-IL" smtClean="0"/>
              <a:t>י"ג/אייר/תשע"ד</a:t>
            </a:fld>
            <a:endParaRPr lang="he-IL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he-IL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he-I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53575E78-D058-4F35-9DD3-0E5AD040CAD2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6091719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575E78-D058-4F35-9DD3-0E5AD040CAD2}" type="slidenum">
              <a:rPr lang="he-IL" smtClean="0"/>
              <a:t>1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46232752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/>
            <a:endParaRPr lang="he-I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575E78-D058-4F35-9DD3-0E5AD040CAD2}" type="slidenum">
              <a:rPr lang="he-IL" smtClean="0"/>
              <a:t>10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61816158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575E78-D058-4F35-9DD3-0E5AD040CAD2}" type="slidenum">
              <a:rPr lang="he-IL" smtClean="0"/>
              <a:t>11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46740299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575E78-D058-4F35-9DD3-0E5AD040CAD2}" type="slidenum">
              <a:rPr lang="he-IL" smtClean="0"/>
              <a:t>12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70123172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575E78-D058-4F35-9DD3-0E5AD040CAD2}" type="slidenum">
              <a:rPr lang="he-IL" smtClean="0"/>
              <a:t>13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92670879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575E78-D058-4F35-9DD3-0E5AD040CAD2}" type="slidenum">
              <a:rPr lang="he-IL" smtClean="0"/>
              <a:t>14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92670879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575E78-D058-4F35-9DD3-0E5AD040CAD2}" type="slidenum">
              <a:rPr lang="he-IL" smtClean="0"/>
              <a:t>15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42624297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/>
            <a:endParaRPr lang="he-I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575E78-D058-4F35-9DD3-0E5AD040CAD2}" type="slidenum">
              <a:rPr lang="he-IL" smtClean="0"/>
              <a:t>16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44172694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575E78-D058-4F35-9DD3-0E5AD040CAD2}" type="slidenum">
              <a:rPr lang="he-IL" smtClean="0"/>
              <a:t>17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52656541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/>
            <a:endParaRPr lang="he-I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575E78-D058-4F35-9DD3-0E5AD040CAD2}" type="slidenum">
              <a:rPr lang="he-IL" smtClean="0"/>
              <a:t>18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64633441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575E78-D058-4F35-9DD3-0E5AD040CAD2}" type="slidenum">
              <a:rPr lang="he-IL" smtClean="0"/>
              <a:t>19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6463344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575E78-D058-4F35-9DD3-0E5AD040CAD2}" type="slidenum">
              <a:rPr lang="he-IL" smtClean="0"/>
              <a:t>2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93102226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575E78-D058-4F35-9DD3-0E5AD040CAD2}" type="slidenum">
              <a:rPr lang="he-IL" smtClean="0"/>
              <a:t>20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62476003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575E78-D058-4F35-9DD3-0E5AD040CAD2}" type="slidenum">
              <a:rPr lang="he-IL" smtClean="0"/>
              <a:t>21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62476003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575E78-D058-4F35-9DD3-0E5AD040CAD2}" type="slidenum">
              <a:rPr lang="he-IL" smtClean="0"/>
              <a:t>22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62476003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575E78-D058-4F35-9DD3-0E5AD040CAD2}" type="slidenum">
              <a:rPr lang="he-IL" smtClean="0"/>
              <a:t>24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22173546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575E78-D058-4F35-9DD3-0E5AD040CAD2}" type="slidenum">
              <a:rPr lang="he-IL" smtClean="0"/>
              <a:t>26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65947056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575E78-D058-4F35-9DD3-0E5AD040CAD2}" type="slidenum">
              <a:rPr lang="he-IL" smtClean="0"/>
              <a:t>27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65947056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575E78-D058-4F35-9DD3-0E5AD040CAD2}" type="slidenum">
              <a:rPr lang="he-IL" smtClean="0"/>
              <a:t>28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45511452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575E78-D058-4F35-9DD3-0E5AD040CAD2}" type="slidenum">
              <a:rPr lang="he-IL" smtClean="0"/>
              <a:t>29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37447563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575E78-D058-4F35-9DD3-0E5AD040CAD2}" type="slidenum">
              <a:rPr lang="he-IL" smtClean="0"/>
              <a:t>30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82556551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575E78-D058-4F35-9DD3-0E5AD040CAD2}" type="slidenum">
              <a:rPr lang="he-IL" smtClean="0"/>
              <a:t>31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7220127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575E78-D058-4F35-9DD3-0E5AD040CAD2}" type="slidenum">
              <a:rPr lang="he-IL" smtClean="0"/>
              <a:t>3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931022266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575E78-D058-4F35-9DD3-0E5AD040CAD2}" type="slidenum">
              <a:rPr lang="he-IL" smtClean="0"/>
              <a:t>32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722012797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575E78-D058-4F35-9DD3-0E5AD040CAD2}" type="slidenum">
              <a:rPr lang="he-IL" smtClean="0"/>
              <a:t>33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848107206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575E78-D058-4F35-9DD3-0E5AD040CAD2}" type="slidenum">
              <a:rPr lang="he-IL" smtClean="0"/>
              <a:t>34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591146414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575E78-D058-4F35-9DD3-0E5AD040CAD2}" type="slidenum">
              <a:rPr lang="he-IL" smtClean="0"/>
              <a:t>35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420896307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575E78-D058-4F35-9DD3-0E5AD040CAD2}" type="slidenum">
              <a:rPr lang="he-IL" smtClean="0"/>
              <a:t>36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4208044372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575E78-D058-4F35-9DD3-0E5AD040CAD2}" type="slidenum">
              <a:rPr lang="he-IL" smtClean="0"/>
              <a:t>37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021727155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575E78-D058-4F35-9DD3-0E5AD040CAD2}" type="slidenum">
              <a:rPr lang="he-IL" smtClean="0"/>
              <a:t>38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962034106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575E78-D058-4F35-9DD3-0E5AD040CAD2}" type="slidenum">
              <a:rPr lang="he-IL" smtClean="0"/>
              <a:t>39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970496776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575E78-D058-4F35-9DD3-0E5AD040CAD2}" type="slidenum">
              <a:rPr lang="he-IL" smtClean="0"/>
              <a:t>40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463048112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575E78-D058-4F35-9DD3-0E5AD040CAD2}" type="slidenum">
              <a:rPr lang="he-IL" smtClean="0"/>
              <a:t>41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8881264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575E78-D058-4F35-9DD3-0E5AD040CAD2}" type="slidenum">
              <a:rPr lang="he-IL" smtClean="0"/>
              <a:t>4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931022266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575E78-D058-4F35-9DD3-0E5AD040CAD2}" type="slidenum">
              <a:rPr lang="he-IL" smtClean="0"/>
              <a:t>42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14362676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/>
            <a:endParaRPr lang="he-I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575E78-D058-4F35-9DD3-0E5AD040CAD2}" type="slidenum">
              <a:rPr lang="he-IL" smtClean="0"/>
              <a:t>43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441726947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575E78-D058-4F35-9DD3-0E5AD040CAD2}" type="slidenum">
              <a:rPr lang="he-IL" smtClean="0"/>
              <a:t>44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659470564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575E78-D058-4F35-9DD3-0E5AD040CAD2}" type="slidenum">
              <a:rPr lang="he-IL" smtClean="0"/>
              <a:t>45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627181445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575E78-D058-4F35-9DD3-0E5AD040CAD2}" type="slidenum">
              <a:rPr lang="he-IL" smtClean="0"/>
              <a:t>46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11937700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575E78-D058-4F35-9DD3-0E5AD040CAD2}" type="slidenum">
              <a:rPr lang="he-IL" smtClean="0"/>
              <a:t>47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11937700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575E78-D058-4F35-9DD3-0E5AD040CAD2}" type="slidenum">
              <a:rPr lang="he-IL" smtClean="0"/>
              <a:t>48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11937700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575E78-D058-4F35-9DD3-0E5AD040CAD2}" type="slidenum">
              <a:rPr lang="he-IL" smtClean="0"/>
              <a:t>49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064425359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575E78-D058-4F35-9DD3-0E5AD040CAD2}" type="slidenum">
              <a:rPr lang="he-IL" smtClean="0"/>
              <a:t>50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064425359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575E78-D058-4F35-9DD3-0E5AD040CAD2}" type="slidenum">
              <a:rPr lang="he-IL" smtClean="0"/>
              <a:t>51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0644253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575E78-D058-4F35-9DD3-0E5AD040CAD2}" type="slidenum">
              <a:rPr lang="he-IL" smtClean="0"/>
              <a:t>5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9310222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575E78-D058-4F35-9DD3-0E5AD040CAD2}" type="slidenum">
              <a:rPr lang="he-IL" smtClean="0"/>
              <a:t>6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9310222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575E78-D058-4F35-9DD3-0E5AD040CAD2}" type="slidenum">
              <a:rPr lang="he-IL" smtClean="0"/>
              <a:t>7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93102226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575E78-D058-4F35-9DD3-0E5AD040CAD2}" type="slidenum">
              <a:rPr lang="he-IL" smtClean="0"/>
              <a:t>8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93102226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575E78-D058-4F35-9DD3-0E5AD040CAD2}" type="slidenum">
              <a:rPr lang="he-IL" smtClean="0"/>
              <a:t>9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9310222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overOverlay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1FC7ED5-E6CA-432F-9305-3657F29F542D}" type="slidenum">
              <a:rPr lang="he-IL" smtClean="0"/>
              <a:pPr/>
              <a:t>‹#›</a:t>
            </a:fld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1194101" y="2887530"/>
            <a:ext cx="6779110" cy="923330"/>
            <a:chOff x="1172584" y="1381459"/>
            <a:chExt cx="6779110" cy="923330"/>
          </a:xfrm>
          <a:effectLst>
            <a:outerShdw blurRad="38100" dist="12700" dir="16200000" rotWithShape="0">
              <a:prstClr val="black">
                <a:alpha val="30000"/>
              </a:prstClr>
            </a:outerShdw>
          </a:effectLst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ln w="3175">
                    <a:solidFill>
                      <a:schemeClr val="tx2">
                        <a:alpha val="60000"/>
                      </a:schemeClr>
                    </a:solidFill>
                  </a:ln>
                  <a:solidFill>
                    <a:schemeClr val="tx2">
                      <a:lumMod val="90000"/>
                    </a:schemeClr>
                  </a:solidFill>
                  <a:effectLst>
                    <a:outerShdw blurRad="34925" dist="12700" dir="14400000" algn="ctr" rotWithShape="0">
                      <a:srgbClr val="000000">
                        <a:alpha val="21000"/>
                      </a:srgbClr>
                    </a:outerShdw>
                  </a:effectLst>
                  <a:latin typeface="Wingdings" pitchFamily="2" charset="2"/>
                </a:rPr>
                <a:t></a:t>
              </a:r>
              <a:endParaRPr lang="en-US" sz="5400" dirty="0">
                <a:ln w="3175">
                  <a:solidFill>
                    <a:schemeClr val="tx2">
                      <a:alpha val="60000"/>
                    </a:schemeClr>
                  </a:solidFill>
                </a:ln>
                <a:solidFill>
                  <a:schemeClr val="tx2">
                    <a:lumMod val="90000"/>
                  </a:schemeClr>
                </a:solidFill>
                <a:effectLst>
                  <a:outerShdw blurRad="34925" dist="12700" dir="14400000" algn="ctr" rotWithShape="0">
                    <a:srgbClr val="000000">
                      <a:alpha val="21000"/>
                    </a:srgbClr>
                  </a:outerShdw>
                </a:effectLst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293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3341" y="1387737"/>
            <a:ext cx="6777318" cy="1731982"/>
          </a:xfrm>
        </p:spPr>
        <p:txBody>
          <a:bodyPr anchor="b"/>
          <a:lstStyle>
            <a:lvl1pPr>
              <a:defRPr>
                <a:ln w="3175">
                  <a:solidFill>
                    <a:schemeClr val="tx1">
                      <a:alpha val="65000"/>
                    </a:schemeClr>
                  </a:solidFill>
                </a:ln>
                <a:solidFill>
                  <a:schemeClr val="tx1"/>
                </a:solidFill>
                <a:effectLst>
                  <a:outerShdw blurRad="25400" dist="12700" dir="14220000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76786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effectLst>
                  <a:outerShdw blurRad="34925" dist="12700" dir="14400000" rotWithShape="0">
                    <a:prstClr val="black">
                      <a:alpha val="21000"/>
                    </a:prst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36B3FE-44A1-4806-8358-07D1D197CDAF}" type="slidenum">
              <a:rPr lang="he-IL" smtClean="0"/>
              <a:pPr/>
              <a:t>‹#›</a:t>
            </a:fld>
            <a:endParaRPr lang="en-US" dirty="0"/>
          </a:p>
        </p:txBody>
      </p:sp>
      <p:grpSp>
        <p:nvGrpSpPr>
          <p:cNvPr id="11" name="Group 10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5" name="TextBox 14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6" name="Straight Connector 15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66560" y="559398"/>
            <a:ext cx="1678193" cy="556676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8488" y="849854"/>
            <a:ext cx="5507917" cy="502382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4B133-664B-4B3F-B514-AA7D9C908865}" type="slidenum">
              <a:rPr lang="he-IL" smtClean="0"/>
              <a:pPr/>
              <a:t>‹#›</a:t>
            </a:fld>
            <a:endParaRPr lang="en-US" dirty="0"/>
          </a:p>
        </p:txBody>
      </p:sp>
      <p:grpSp>
        <p:nvGrpSpPr>
          <p:cNvPr id="11" name="Group 10"/>
          <p:cNvGrpSpPr/>
          <p:nvPr/>
        </p:nvGrpSpPr>
        <p:grpSpPr>
          <a:xfrm rot="5400000">
            <a:off x="3909050" y="2880823"/>
            <a:ext cx="5480154" cy="923330"/>
            <a:chOff x="1815339" y="1381459"/>
            <a:chExt cx="5480154" cy="923330"/>
          </a:xfrm>
        </p:grpSpPr>
        <p:sp>
          <p:nvSpPr>
            <p:cNvPr id="12" name="TextBox 11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3" name="Straight Connector 12"/>
            <p:cNvCxnSpPr/>
            <p:nvPr/>
          </p:nvCxnSpPr>
          <p:spPr>
            <a:xfrm flipH="1" flipV="1">
              <a:off x="1815339" y="1924709"/>
              <a:ext cx="2468880" cy="2505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4826613" y="1927417"/>
              <a:ext cx="2468880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F7D0AFA2-08B6-4CF0-A93A-877DCCA0D286}" type="slidenum">
              <a:rPr lang="he-IL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47257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endParaRPr lang="he-I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14414BA5-BF83-4FF8-9B9E-D8FEE594909B}" type="slidenum">
              <a:rPr lang="he-IL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84055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41151-6B4C-4B4A-AAFE-E2D642155229}" type="slidenum">
              <a:rPr lang="he-IL" smtClean="0"/>
              <a:pPr/>
              <a:t>‹#›</a:t>
            </a:fld>
            <a:endParaRPr lang="en-US" dirty="0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3" name="TextBox 12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4" name="Straight Connector 13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CoverOverlay.png"/>
          <p:cNvPicPr>
            <a:picLocks noChangeAspect="1"/>
          </p:cNvPicPr>
          <p:nvPr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1172584" y="2887579"/>
            <a:ext cx="6779110" cy="923330"/>
            <a:chOff x="1172584" y="1381459"/>
            <a:chExt cx="6779110" cy="923330"/>
          </a:xfrm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7412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40" y="1204857"/>
            <a:ext cx="7754713" cy="1910716"/>
          </a:xfrm>
        </p:spPr>
        <p:txBody>
          <a:bodyPr anchor="b"/>
          <a:lstStyle>
            <a:lvl1pPr algn="ctr">
              <a:defRPr sz="5400" b="0" cap="none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8" y="3767316"/>
            <a:ext cx="7734747" cy="15001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FE50F-25B8-4C0D-87FA-99408176FE86}" type="slidenum">
              <a:rPr lang="he-IL" smtClean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8D8EF-194A-42DB-97F2-9D8B5CFEB492}" type="slidenum">
              <a:rPr lang="he-IL" smtClean="0"/>
              <a:pPr/>
              <a:t>‹#›</a:t>
            </a:fld>
            <a:endParaRPr lang="en-US" dirty="0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85800" y="2240280"/>
            <a:ext cx="3803904" cy="387705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</p:nvPr>
        </p:nvSpPr>
        <p:spPr>
          <a:xfrm>
            <a:off x="4645151" y="2240280"/>
            <a:ext cx="3803904" cy="387705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1560" y="2240280"/>
            <a:ext cx="3442446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8488" y="2947595"/>
            <a:ext cx="3803904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02306" y="2240280"/>
            <a:ext cx="3447288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944368"/>
            <a:ext cx="3799728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68A0C4-445F-41A1-81FA-ACBE9BE4B881}" type="slidenum">
              <a:rPr lang="he-IL" smtClean="0"/>
              <a:pPr/>
              <a:t>‹#›</a:t>
            </a:fld>
            <a:endParaRPr lang="en-US" dirty="0"/>
          </a:p>
        </p:txBody>
      </p:sp>
      <p:grpSp>
        <p:nvGrpSpPr>
          <p:cNvPr id="14" name="Group 13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6" name="TextBox 15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7" name="Straight Connector 16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4DC598-C625-4FCF-A395-CE56EE0C6716}" type="slidenum">
              <a:rPr lang="he-IL" smtClean="0"/>
              <a:pPr/>
              <a:t>‹#›</a:t>
            </a:fld>
            <a:endParaRPr lang="en-US" dirty="0"/>
          </a:p>
        </p:txBody>
      </p:sp>
      <p:grpSp>
        <p:nvGrpSpPr>
          <p:cNvPr id="10" name="Group 9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05A75A-9DD7-4DAA-83AE-73D187CB650F}" type="slidenum">
              <a:rPr lang="he-IL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4579" y="1678195"/>
            <a:ext cx="3422483" cy="1886921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2001" y="559398"/>
            <a:ext cx="4116667" cy="5566765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4579" y="3603812"/>
            <a:ext cx="3411725" cy="2517289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172D7-96A3-45C9-BB09-24020CDC6AB2}" type="slidenum">
              <a:rPr lang="he-IL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731" y="4668818"/>
            <a:ext cx="7767021" cy="644729"/>
          </a:xfrm>
        </p:spPr>
        <p:txBody>
          <a:bodyPr anchor="b"/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40000">
            <a:off x="2183792" y="666965"/>
            <a:ext cx="4772156" cy="3598016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24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8489" y="5324306"/>
            <a:ext cx="7756264" cy="804862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25C2E-D0CC-44AB-9583-DD5D5C71E182}" type="slidenum">
              <a:rPr lang="he-IL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83000">
                <a:schemeClr val="bg1">
                  <a:alpha val="11000"/>
                </a:schemeClr>
              </a:gs>
              <a:gs pos="100000">
                <a:schemeClr val="bg2">
                  <a:lumMod val="75000"/>
                  <a:alpha val="23000"/>
                </a:schemeClr>
              </a:gs>
            </a:gsLst>
            <a:path path="rect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1054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7" y="2248347"/>
            <a:ext cx="7745505" cy="3877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0378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16144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39264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086C4E58-04D3-48A3-90F7-0D6B66FF65E7}" type="slidenum">
              <a:rPr lang="he-IL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  <p:sldLayoutId id="2147483744" r:id="rId12"/>
    <p:sldLayoutId id="2147483745" r:id="rId13"/>
  </p:sldLayoutIdLst>
  <p:txStyles>
    <p:titleStyle>
      <a:lvl1pPr algn="ctr" defTabSz="914400" rtl="1" eaLnBrk="1" latinLnBrk="0" hangingPunct="1">
        <a:spcBef>
          <a:spcPct val="0"/>
        </a:spcBef>
        <a:buNone/>
        <a:defRPr sz="5400" kern="1200">
          <a:solidFill>
            <a:schemeClr val="tx2"/>
          </a:solidFill>
          <a:latin typeface="+mj-lt"/>
          <a:ea typeface="+mj-ea"/>
          <a:cs typeface="+mj-cs"/>
        </a:defRPr>
      </a:lvl1pPr>
      <a:lvl2pPr rtl="1" eaLnBrk="1" hangingPunct="1">
        <a:defRPr>
          <a:solidFill>
            <a:schemeClr val="tx2"/>
          </a:solidFill>
        </a:defRPr>
      </a:lvl2pPr>
      <a:lvl3pPr rtl="1" eaLnBrk="1" hangingPunct="1">
        <a:defRPr>
          <a:solidFill>
            <a:schemeClr val="tx2"/>
          </a:solidFill>
        </a:defRPr>
      </a:lvl3pPr>
      <a:lvl4pPr rtl="1" eaLnBrk="1" hangingPunct="1">
        <a:defRPr>
          <a:solidFill>
            <a:schemeClr val="tx2"/>
          </a:solidFill>
        </a:defRPr>
      </a:lvl4pPr>
      <a:lvl5pPr rtl="1" eaLnBrk="1" hangingPunct="1">
        <a:defRPr>
          <a:solidFill>
            <a:schemeClr val="tx2"/>
          </a:solidFill>
        </a:defRPr>
      </a:lvl5pPr>
      <a:lvl6pPr rtl="1" eaLnBrk="1" hangingPunct="1">
        <a:defRPr>
          <a:solidFill>
            <a:schemeClr val="tx2"/>
          </a:solidFill>
        </a:defRPr>
      </a:lvl6pPr>
      <a:lvl7pPr rtl="1" eaLnBrk="1" hangingPunct="1">
        <a:defRPr>
          <a:solidFill>
            <a:schemeClr val="tx2"/>
          </a:solidFill>
        </a:defRPr>
      </a:lvl7pPr>
      <a:lvl8pPr rtl="1" eaLnBrk="1" hangingPunct="1">
        <a:defRPr>
          <a:solidFill>
            <a:schemeClr val="tx2"/>
          </a:solidFill>
        </a:defRPr>
      </a:lvl8pPr>
      <a:lvl9pPr rtl="1" eaLnBrk="1" hangingPunct="1">
        <a:defRPr>
          <a:solidFill>
            <a:schemeClr val="tx2"/>
          </a:solidFill>
        </a:defRPr>
      </a:lvl9pPr>
    </p:titleStyle>
    <p:bodyStyle>
      <a:lvl1pPr marL="365760" indent="-365760" algn="r" defTabSz="914400" rtl="1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777240" indent="-365760" algn="r" defTabSz="914400" rtl="1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"/>
        <a:defRPr sz="2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143000" indent="-365760" algn="r" defTabSz="914400" rtl="1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508760" indent="-320040" algn="r" defTabSz="914400" rtl="1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828800" indent="-320040" algn="r" defTabSz="914400" rtl="1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148840" indent="-274320" algn="r" defTabSz="914400" rtl="1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indent="-274320" algn="r" defTabSz="914400" rtl="1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788920" indent="-274320" algn="r" defTabSz="914400" rtl="1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74320" algn="r" defTabSz="914400" rtl="1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1.png"/><Relationship Id="rId3" Type="http://schemas.openxmlformats.org/officeDocument/2006/relationships/image" Target="../media/image4.wmf"/><Relationship Id="rId7" Type="http://schemas.openxmlformats.org/officeDocument/2006/relationships/image" Target="../media/image18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1.png"/><Relationship Id="rId5" Type="http://schemas.openxmlformats.org/officeDocument/2006/relationships/image" Target="../media/image161.png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1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11" Type="http://schemas.openxmlformats.org/officeDocument/2006/relationships/image" Target="../media/image38.png"/><Relationship Id="rId5" Type="http://schemas.openxmlformats.org/officeDocument/2006/relationships/image" Target="../media/image32.png"/><Relationship Id="rId10" Type="http://schemas.openxmlformats.org/officeDocument/2006/relationships/image" Target="../media/image37.png"/><Relationship Id="rId4" Type="http://schemas.openxmlformats.org/officeDocument/2006/relationships/image" Target="../media/image31.png"/><Relationship Id="rId9" Type="http://schemas.openxmlformats.org/officeDocument/2006/relationships/image" Target="../media/image3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0.png"/><Relationship Id="rId5" Type="http://schemas.openxmlformats.org/officeDocument/2006/relationships/image" Target="../media/image150.png"/><Relationship Id="rId4" Type="http://schemas.openxmlformats.org/officeDocument/2006/relationships/image" Target="../media/image160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0.png"/><Relationship Id="rId5" Type="http://schemas.openxmlformats.org/officeDocument/2006/relationships/image" Target="../media/image180.png"/><Relationship Id="rId4" Type="http://schemas.openxmlformats.org/officeDocument/2006/relationships/image" Target="../media/image160.png"/></Relationships>
</file>

<file path=ppt/slides/_rels/slide3.xml.rels><?xml version="1.0" encoding="UTF-8" standalone="yes"?>
<Relationships xmlns="http://schemas.openxmlformats.org/package/2006/relationships"><Relationship Id="rId7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.png"/><Relationship Id="rId5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0.png"/><Relationship Id="rId3" Type="http://schemas.openxmlformats.org/officeDocument/2006/relationships/image" Target="../media/image210.png"/><Relationship Id="rId7" Type="http://schemas.openxmlformats.org/officeDocument/2006/relationships/image" Target="../media/image250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0.png"/><Relationship Id="rId5" Type="http://schemas.openxmlformats.org/officeDocument/2006/relationships/image" Target="../media/image230.png"/><Relationship Id="rId4" Type="http://schemas.openxmlformats.org/officeDocument/2006/relationships/image" Target="../media/image220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0.png"/><Relationship Id="rId3" Type="http://schemas.openxmlformats.org/officeDocument/2006/relationships/image" Target="../media/image210.png"/><Relationship Id="rId7" Type="http://schemas.openxmlformats.org/officeDocument/2006/relationships/image" Target="../media/image291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0.png"/><Relationship Id="rId11" Type="http://schemas.openxmlformats.org/officeDocument/2006/relationships/image" Target="../media/image340.png"/><Relationship Id="rId5" Type="http://schemas.openxmlformats.org/officeDocument/2006/relationships/image" Target="../media/image310.png"/><Relationship Id="rId10" Type="http://schemas.openxmlformats.org/officeDocument/2006/relationships/image" Target="../media/image290.png"/><Relationship Id="rId4" Type="http://schemas.openxmlformats.org/officeDocument/2006/relationships/image" Target="../media/image220.png"/><Relationship Id="rId9" Type="http://schemas.openxmlformats.org/officeDocument/2006/relationships/image" Target="../media/image330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0.png"/><Relationship Id="rId3" Type="http://schemas.openxmlformats.org/officeDocument/2006/relationships/image" Target="../media/image210.png"/><Relationship Id="rId7" Type="http://schemas.openxmlformats.org/officeDocument/2006/relationships/image" Target="../media/image291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0.png"/><Relationship Id="rId5" Type="http://schemas.openxmlformats.org/officeDocument/2006/relationships/image" Target="../media/image270.png"/><Relationship Id="rId10" Type="http://schemas.openxmlformats.org/officeDocument/2006/relationships/image" Target="../media/image311.png"/><Relationship Id="rId4" Type="http://schemas.openxmlformats.org/officeDocument/2006/relationships/image" Target="../media/image220.png"/><Relationship Id="rId9" Type="http://schemas.openxmlformats.org/officeDocument/2006/relationships/image" Target="../media/image290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0.png"/><Relationship Id="rId3" Type="http://schemas.openxmlformats.org/officeDocument/2006/relationships/image" Target="../media/image210.png"/><Relationship Id="rId7" Type="http://schemas.openxmlformats.org/officeDocument/2006/relationships/image" Target="../media/image291.png"/><Relationship Id="rId12" Type="http://schemas.openxmlformats.org/officeDocument/2006/relationships/image" Target="../media/image410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0.png"/><Relationship Id="rId11" Type="http://schemas.openxmlformats.org/officeDocument/2006/relationships/image" Target="../media/image401.png"/><Relationship Id="rId5" Type="http://schemas.openxmlformats.org/officeDocument/2006/relationships/image" Target="../media/image360.png"/><Relationship Id="rId10" Type="http://schemas.openxmlformats.org/officeDocument/2006/relationships/image" Target="../media/image390.png"/><Relationship Id="rId4" Type="http://schemas.openxmlformats.org/officeDocument/2006/relationships/image" Target="../media/image220.png"/><Relationship Id="rId9" Type="http://schemas.openxmlformats.org/officeDocument/2006/relationships/image" Target="../media/image380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42.png"/><Relationship Id="rId7" Type="http://schemas.openxmlformats.org/officeDocument/2006/relationships/image" Target="../media/image291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0.png"/><Relationship Id="rId11" Type="http://schemas.openxmlformats.org/officeDocument/2006/relationships/image" Target="../media/image46.png"/><Relationship Id="rId5" Type="http://schemas.openxmlformats.org/officeDocument/2006/relationships/image" Target="../media/image360.png"/><Relationship Id="rId10" Type="http://schemas.openxmlformats.org/officeDocument/2006/relationships/image" Target="../media/image45.png"/><Relationship Id="rId4" Type="http://schemas.openxmlformats.org/officeDocument/2006/relationships/image" Target="../media/image210.png"/><Relationship Id="rId9" Type="http://schemas.openxmlformats.org/officeDocument/2006/relationships/image" Target="../media/image44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210.png"/><Relationship Id="rId7" Type="http://schemas.openxmlformats.org/officeDocument/2006/relationships/image" Target="../media/image291.png"/><Relationship Id="rId12" Type="http://schemas.openxmlformats.org/officeDocument/2006/relationships/image" Target="../media/image49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0.png"/><Relationship Id="rId11" Type="http://schemas.openxmlformats.org/officeDocument/2006/relationships/image" Target="../media/image400.png"/><Relationship Id="rId5" Type="http://schemas.openxmlformats.org/officeDocument/2006/relationships/image" Target="../media/image360.png"/><Relationship Id="rId10" Type="http://schemas.openxmlformats.org/officeDocument/2006/relationships/image" Target="../media/image480.png"/><Relationship Id="rId4" Type="http://schemas.openxmlformats.org/officeDocument/2006/relationships/image" Target="../media/image220.png"/><Relationship Id="rId9" Type="http://schemas.openxmlformats.org/officeDocument/2006/relationships/image" Target="../media/image48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42.png"/><Relationship Id="rId7" Type="http://schemas.openxmlformats.org/officeDocument/2006/relationships/image" Target="../media/image291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0.png"/><Relationship Id="rId11" Type="http://schemas.openxmlformats.org/officeDocument/2006/relationships/image" Target="../media/image51.png"/><Relationship Id="rId5" Type="http://schemas.openxmlformats.org/officeDocument/2006/relationships/image" Target="../media/image360.png"/><Relationship Id="rId10" Type="http://schemas.openxmlformats.org/officeDocument/2006/relationships/image" Target="../media/image50.png"/><Relationship Id="rId4" Type="http://schemas.openxmlformats.org/officeDocument/2006/relationships/image" Target="../media/image210.png"/><Relationship Id="rId9" Type="http://schemas.openxmlformats.org/officeDocument/2006/relationships/image" Target="../media/image44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42.png"/><Relationship Id="rId7" Type="http://schemas.openxmlformats.org/officeDocument/2006/relationships/image" Target="../media/image291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0.png"/><Relationship Id="rId11" Type="http://schemas.openxmlformats.org/officeDocument/2006/relationships/image" Target="../media/image51.png"/><Relationship Id="rId5" Type="http://schemas.openxmlformats.org/officeDocument/2006/relationships/image" Target="../media/image360.png"/><Relationship Id="rId10" Type="http://schemas.openxmlformats.org/officeDocument/2006/relationships/image" Target="../media/image50.png"/><Relationship Id="rId4" Type="http://schemas.openxmlformats.org/officeDocument/2006/relationships/image" Target="../media/image210.png"/><Relationship Id="rId9" Type="http://schemas.openxmlformats.org/officeDocument/2006/relationships/image" Target="../media/image4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42.png"/><Relationship Id="rId7" Type="http://schemas.openxmlformats.org/officeDocument/2006/relationships/image" Target="../media/image291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0.png"/><Relationship Id="rId5" Type="http://schemas.openxmlformats.org/officeDocument/2006/relationships/image" Target="../media/image360.png"/><Relationship Id="rId10" Type="http://schemas.openxmlformats.org/officeDocument/2006/relationships/image" Target="../media/image51.png"/><Relationship Id="rId4" Type="http://schemas.openxmlformats.org/officeDocument/2006/relationships/image" Target="../media/image210.png"/><Relationship Id="rId9" Type="http://schemas.openxmlformats.org/officeDocument/2006/relationships/image" Target="../media/image52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42.png"/><Relationship Id="rId7" Type="http://schemas.openxmlformats.org/officeDocument/2006/relationships/image" Target="../media/image291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0.png"/><Relationship Id="rId5" Type="http://schemas.openxmlformats.org/officeDocument/2006/relationships/image" Target="../media/image53.png"/><Relationship Id="rId4" Type="http://schemas.openxmlformats.org/officeDocument/2006/relationships/image" Target="../media/image210.png"/><Relationship Id="rId9" Type="http://schemas.openxmlformats.org/officeDocument/2006/relationships/image" Target="../media/image51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3" Type="http://schemas.openxmlformats.org/officeDocument/2006/relationships/image" Target="../media/image55.png"/><Relationship Id="rId7" Type="http://schemas.openxmlformats.org/officeDocument/2006/relationships/image" Target="../media/image59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0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3" Type="http://schemas.openxmlformats.org/officeDocument/2006/relationships/image" Target="../media/image650.png"/><Relationship Id="rId7" Type="http://schemas.openxmlformats.org/officeDocument/2006/relationships/image" Target="../media/image69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8.png"/><Relationship Id="rId5" Type="http://schemas.openxmlformats.org/officeDocument/2006/relationships/image" Target="../media/image67.png"/><Relationship Id="rId4" Type="http://schemas.openxmlformats.org/officeDocument/2006/relationships/image" Target="../media/image66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0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2.png"/><Relationship Id="rId5" Type="http://schemas.openxmlformats.org/officeDocument/2006/relationships/image" Target="../media/image61.png"/><Relationship Id="rId4" Type="http://schemas.openxmlformats.org/officeDocument/2006/relationships/image" Target="../media/image601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1.png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72.png"/><Relationship Id="rId7" Type="http://schemas.openxmlformats.org/officeDocument/2006/relationships/image" Target="../media/image4.wmf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1.png"/><Relationship Id="rId5" Type="http://schemas.openxmlformats.org/officeDocument/2006/relationships/image" Target="../media/image73.png"/><Relationship Id="rId4" Type="http://schemas.openxmlformats.org/officeDocument/2006/relationships/image" Target="../media/image64.png"/><Relationship Id="rId9" Type="http://schemas.openxmlformats.org/officeDocument/2006/relationships/image" Target="../media/image74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1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5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0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1.png"/><Relationship Id="rId9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23528" y="1387737"/>
            <a:ext cx="8496944" cy="1731982"/>
          </a:xfrm>
        </p:spPr>
        <p:txBody>
          <a:bodyPr/>
          <a:lstStyle/>
          <a:p>
            <a:r>
              <a:rPr lang="en-US" dirty="0"/>
              <a:t>From Point Obfuscation To </a:t>
            </a:r>
            <a:r>
              <a:rPr lang="en-US" dirty="0" smtClean="0"/>
              <a:t>3-Round </a:t>
            </a:r>
            <a:r>
              <a:rPr lang="en-US" dirty="0"/>
              <a:t>Zero-Knowledge</a:t>
            </a:r>
            <a:endParaRPr lang="he-IL" dirty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algn="l" rtl="0"/>
            <a:r>
              <a:rPr lang="en-US" dirty="0" smtClean="0"/>
              <a:t>Nir Bitansky and Omer Paneth</a:t>
            </a:r>
            <a:endParaRPr lang="he-I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>
            <a:off x="1331640" y="3102059"/>
            <a:ext cx="0" cy="122413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3428256" y="3102059"/>
            <a:ext cx="0" cy="1224136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5539168" y="3102059"/>
            <a:ext cx="0" cy="1224136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7668344" y="3102059"/>
            <a:ext cx="0" cy="1224136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461" name="Rectangle 5"/>
          <p:cNvSpPr>
            <a:spLocks noGrp="1" noChangeArrowheads="1"/>
          </p:cNvSpPr>
          <p:nvPr>
            <p:ph type="title"/>
          </p:nvPr>
        </p:nvSpPr>
        <p:spPr>
          <a:xfrm>
            <a:off x="688490" y="570156"/>
            <a:ext cx="7915958" cy="1054250"/>
          </a:xfrm>
        </p:spPr>
        <p:txBody>
          <a:bodyPr>
            <a:noAutofit/>
          </a:bodyPr>
          <a:lstStyle/>
          <a:p>
            <a:pPr algn="l" rtl="0"/>
            <a:r>
              <a:rPr lang="en-US" sz="4200" dirty="0" smtClean="0"/>
              <a:t>The Round-Complexity of ZK</a:t>
            </a:r>
            <a:endParaRPr lang="en-US" sz="4200" dirty="0"/>
          </a:p>
        </p:txBody>
      </p:sp>
      <p:sp>
        <p:nvSpPr>
          <p:cNvPr id="2" name="Down Arrow 1"/>
          <p:cNvSpPr/>
          <p:nvPr/>
        </p:nvSpPr>
        <p:spPr>
          <a:xfrm rot="16200000">
            <a:off x="4283968" y="-570349"/>
            <a:ext cx="720080" cy="8496944"/>
          </a:xfrm>
          <a:prstGeom prst="downArrow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151620" y="2530350"/>
                <a:ext cx="36004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/>
                        </a:rPr>
                        <m:t>2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51620" y="2530350"/>
                <a:ext cx="360040" cy="584775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3256944" y="2525995"/>
                <a:ext cx="36004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/>
                        </a:rPr>
                        <m:t>3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56944" y="2525995"/>
                <a:ext cx="360040" cy="584775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5359148" y="2517283"/>
                <a:ext cx="36004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/>
                        </a:rPr>
                        <m:t>4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59148" y="2517283"/>
                <a:ext cx="360040" cy="584775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7497032" y="2517284"/>
                <a:ext cx="36004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/>
                        </a:rPr>
                        <m:t>5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97032" y="2517284"/>
                <a:ext cx="360040" cy="584775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6444208" y="4326195"/>
            <a:ext cx="24482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-US" sz="2400" dirty="0" smtClean="0"/>
              <a:t>Proofs</a:t>
            </a:r>
          </a:p>
          <a:p>
            <a:pPr algn="ctr" rtl="0"/>
            <a:r>
              <a:rPr lang="en-US" dirty="0" smtClean="0"/>
              <a:t>[Goldreich-</a:t>
            </a:r>
            <a:br>
              <a:rPr lang="en-US" dirty="0" smtClean="0"/>
            </a:br>
            <a:r>
              <a:rPr lang="en-US" dirty="0" smtClean="0"/>
              <a:t>Kahan-96]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107504" y="4326195"/>
            <a:ext cx="244827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-US" sz="2400" dirty="0" smtClean="0"/>
              <a:t>Impossible</a:t>
            </a:r>
          </a:p>
          <a:p>
            <a:pPr algn="ctr" rtl="0"/>
            <a:r>
              <a:rPr lang="en-US" dirty="0" smtClean="0"/>
              <a:t>[Goldreich-Oren-94]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3131840" y="4398203"/>
            <a:ext cx="6291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-US" sz="3200" dirty="0"/>
              <a:t>?</a:t>
            </a:r>
            <a:endParaRPr lang="en-US" sz="3200" dirty="0" smtClean="0"/>
          </a:p>
        </p:txBody>
      </p:sp>
      <p:sp>
        <p:nvSpPr>
          <p:cNvPr id="14" name="TextBox 13"/>
          <p:cNvSpPr txBox="1"/>
          <p:nvPr/>
        </p:nvSpPr>
        <p:spPr>
          <a:xfrm>
            <a:off x="3779912" y="3409836"/>
            <a:ext cx="16561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# rounds</a:t>
            </a:r>
            <a:endParaRPr lang="en-US" sz="2800" dirty="0"/>
          </a:p>
        </p:txBody>
      </p:sp>
      <p:sp>
        <p:nvSpPr>
          <p:cNvPr id="19" name="TextBox 18"/>
          <p:cNvSpPr txBox="1"/>
          <p:nvPr/>
        </p:nvSpPr>
        <p:spPr>
          <a:xfrm>
            <a:off x="4396172" y="4328477"/>
            <a:ext cx="2295872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-US" sz="2400" dirty="0" smtClean="0"/>
              <a:t>Arguments</a:t>
            </a:r>
          </a:p>
          <a:p>
            <a:pPr algn="ctr" rtl="0"/>
            <a:r>
              <a:rPr lang="en-US" dirty="0"/>
              <a:t>[Feige-Shamir-90</a:t>
            </a:r>
            <a:r>
              <a:rPr lang="en-US" dirty="0" smtClean="0"/>
              <a:t>]</a:t>
            </a:r>
          </a:p>
          <a:p>
            <a:pPr algn="ctr" rtl="0"/>
            <a:r>
              <a:rPr lang="en-US" dirty="0"/>
              <a:t>[</a:t>
            </a:r>
            <a:r>
              <a:rPr lang="en-US" dirty="0" smtClean="0"/>
              <a:t>Bellare-Jakobsson-Yung-97</a:t>
            </a:r>
            <a:r>
              <a:rPr lang="en-US" dirty="0"/>
              <a:t>]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755576" y="3007654"/>
            <a:ext cx="3521890" cy="2149538"/>
          </a:xfrm>
          <a:prstGeom prst="rect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 sz="2800" dirty="0"/>
          </a:p>
        </p:txBody>
      </p:sp>
      <p:pic>
        <p:nvPicPr>
          <p:cNvPr id="27" name="Picture 2" descr="C:\Documents and Settings\Omer\Local Settings\Temporary Internet Files\Content.IE5\E0LBB2UO\MC900391164[1]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2079" flipH="1">
            <a:off x="2700432" y="3004081"/>
            <a:ext cx="674090" cy="631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5481" y="3071718"/>
            <a:ext cx="810715" cy="12129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" name="Picture 2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093" y="3872220"/>
            <a:ext cx="803103" cy="12129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0725" name="Rectangle 5"/>
          <p:cNvSpPr>
            <a:spLocks noGrp="1" noChangeArrowheads="1"/>
          </p:cNvSpPr>
          <p:nvPr>
            <p:ph type="title"/>
          </p:nvPr>
        </p:nvSpPr>
        <p:spPr>
          <a:xfrm>
            <a:off x="395536" y="332656"/>
            <a:ext cx="8496944" cy="1054250"/>
          </a:xfrm>
        </p:spPr>
        <p:txBody>
          <a:bodyPr>
            <a:noAutofit/>
          </a:bodyPr>
          <a:lstStyle/>
          <a:p>
            <a:pPr algn="l" rtl="0"/>
            <a:r>
              <a:rPr lang="en-US" sz="3600" dirty="0" smtClean="0"/>
              <a:t>Black-Box </a:t>
            </a:r>
            <a:r>
              <a:rPr lang="en-US" sz="3600" dirty="0"/>
              <a:t>vs. </a:t>
            </a:r>
            <a:r>
              <a:rPr lang="en-US" sz="3600" dirty="0" smtClean="0"/>
              <a:t>Non-Black-Box Simulation</a:t>
            </a:r>
            <a:endParaRPr lang="en-US" sz="3600" dirty="0"/>
          </a:p>
        </p:txBody>
      </p:sp>
      <p:grpSp>
        <p:nvGrpSpPr>
          <p:cNvPr id="24" name="Group 23"/>
          <p:cNvGrpSpPr/>
          <p:nvPr/>
        </p:nvGrpSpPr>
        <p:grpSpPr>
          <a:xfrm>
            <a:off x="2123728" y="4077072"/>
            <a:ext cx="1291908" cy="617875"/>
            <a:chOff x="1623908" y="3884276"/>
            <a:chExt cx="1791728" cy="1170711"/>
          </a:xfrm>
        </p:grpSpPr>
        <p:cxnSp>
          <p:nvCxnSpPr>
            <p:cNvPr id="12" name="Straight Arrow Connector 11"/>
            <p:cNvCxnSpPr/>
            <p:nvPr/>
          </p:nvCxnSpPr>
          <p:spPr>
            <a:xfrm flipV="1">
              <a:off x="1623908" y="3884276"/>
              <a:ext cx="1791728" cy="2758"/>
            </a:xfrm>
            <a:prstGeom prst="straightConnector1">
              <a:avLst/>
            </a:prstGeom>
            <a:ln w="38100">
              <a:solidFill>
                <a:srgbClr val="C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Arrow Connector 12"/>
            <p:cNvCxnSpPr/>
            <p:nvPr/>
          </p:nvCxnSpPr>
          <p:spPr>
            <a:xfrm flipH="1">
              <a:off x="1623908" y="4437112"/>
              <a:ext cx="1791728" cy="0"/>
            </a:xfrm>
            <a:prstGeom prst="straightConnector1">
              <a:avLst/>
            </a:prstGeom>
            <a:ln w="38100">
              <a:solidFill>
                <a:srgbClr val="C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Arrow Connector 13"/>
            <p:cNvCxnSpPr/>
            <p:nvPr/>
          </p:nvCxnSpPr>
          <p:spPr>
            <a:xfrm>
              <a:off x="1623908" y="5054987"/>
              <a:ext cx="1791728" cy="0"/>
            </a:xfrm>
            <a:prstGeom prst="straightConnector1">
              <a:avLst/>
            </a:prstGeom>
            <a:ln w="38100">
              <a:solidFill>
                <a:srgbClr val="C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/>
              <p:cNvSpPr/>
              <p:nvPr/>
            </p:nvSpPr>
            <p:spPr>
              <a:xfrm>
                <a:off x="3405481" y="3068960"/>
                <a:ext cx="810715" cy="2016224"/>
              </a:xfrm>
              <a:prstGeom prst="rect">
                <a:avLst/>
              </a:prstGeom>
              <a:solidFill>
                <a:srgbClr val="FF9999">
                  <a:alpha val="80000"/>
                </a:srgbClr>
              </a:solidFill>
              <a:ln w="19050">
                <a:solidFill>
                  <a:schemeClr val="tx1"/>
                </a:solidFill>
                <a:prstDash val="sysDash"/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2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he-IL" sz="320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𝒱</m:t>
                          </m:r>
                        </m:e>
                        <m:sup>
                          <m:r>
                            <a:rPr lang="en-US" sz="32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∗</m:t>
                          </m:r>
                        </m:sup>
                      </m:sSup>
                    </m:oMath>
                  </m:oMathPara>
                </a14:m>
                <a:endParaRPr lang="he-IL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5" name="Rectangl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05481" y="3068960"/>
                <a:ext cx="810715" cy="2016224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  <a:ln w="19050">
                <a:solidFill>
                  <a:schemeClr val="tx1"/>
                </a:solidFill>
                <a:prstDash val="sysDash"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828878" y="3070957"/>
                <a:ext cx="321918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smtClean="0">
                          <a:latin typeface="Cambria Math"/>
                          <a:ea typeface="Cambria Math"/>
                        </a:rPr>
                        <m:t>𝒮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8878" y="3070957"/>
                <a:ext cx="321918" cy="584775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Rectangle 16"/>
          <p:cNvSpPr/>
          <p:nvPr/>
        </p:nvSpPr>
        <p:spPr>
          <a:xfrm>
            <a:off x="4866534" y="3010412"/>
            <a:ext cx="3521890" cy="2149538"/>
          </a:xfrm>
          <a:prstGeom prst="rect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 sz="2800" dirty="0"/>
          </a:p>
        </p:txBody>
      </p:sp>
      <p:cxnSp>
        <p:nvCxnSpPr>
          <p:cNvPr id="18" name="Straight Arrow Connector 17"/>
          <p:cNvCxnSpPr/>
          <p:nvPr/>
        </p:nvCxnSpPr>
        <p:spPr>
          <a:xfrm>
            <a:off x="5734866" y="3526994"/>
            <a:ext cx="1791728" cy="0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flipH="1">
            <a:off x="5734866" y="4079830"/>
            <a:ext cx="1791728" cy="0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>
            <a:off x="5734866" y="4697705"/>
            <a:ext cx="1791728" cy="0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Rectangle 20"/>
              <p:cNvSpPr/>
              <p:nvPr/>
            </p:nvSpPr>
            <p:spPr>
              <a:xfrm>
                <a:off x="7530830" y="3071718"/>
                <a:ext cx="796324" cy="2016224"/>
              </a:xfrm>
              <a:prstGeom prst="rect">
                <a:avLst/>
              </a:prstGeom>
              <a:solidFill>
                <a:srgbClr val="FF9999"/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2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he-IL" sz="320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𝒱</m:t>
                          </m:r>
                        </m:e>
                        <m:sup>
                          <m:r>
                            <a:rPr lang="en-US" sz="32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∗</m:t>
                          </m:r>
                        </m:sup>
                      </m:sSup>
                    </m:oMath>
                  </m:oMathPara>
                </a14:m>
                <a:endParaRPr lang="he-IL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1" name="Rectangle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30830" y="3071718"/>
                <a:ext cx="796324" cy="2016224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  <a:ln w="381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4939836" y="3073715"/>
                <a:ext cx="321918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smtClean="0">
                          <a:latin typeface="Cambria Math"/>
                          <a:ea typeface="Cambria Math"/>
                        </a:rPr>
                        <m:t>𝒮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39836" y="3073715"/>
                <a:ext cx="321918" cy="584775"/>
              </a:xfrm>
              <a:prstGeom prst="rect">
                <a:avLst/>
              </a:prstGeom>
              <a:blipFill rotWithShape="1">
                <a:blip r:embed="rId8"/>
                <a:stretch>
                  <a:fillRect r="-188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TextBox 22"/>
          <p:cNvSpPr txBox="1"/>
          <p:nvPr/>
        </p:nvSpPr>
        <p:spPr>
          <a:xfrm>
            <a:off x="5113282" y="2219672"/>
            <a:ext cx="30283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/>
              <a:t>Black-box simulation</a:t>
            </a:r>
            <a:endParaRPr lang="en-US" sz="2400" dirty="0"/>
          </a:p>
        </p:txBody>
      </p:sp>
      <p:sp>
        <p:nvSpPr>
          <p:cNvPr id="25" name="TextBox 24"/>
          <p:cNvSpPr txBox="1"/>
          <p:nvPr/>
        </p:nvSpPr>
        <p:spPr>
          <a:xfrm>
            <a:off x="697782" y="2219671"/>
            <a:ext cx="36374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Non-black-box simulation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266104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" name="Rectangle 3"/>
          <p:cNvSpPr>
            <a:spLocks noGrp="1" noChangeArrowheads="1"/>
          </p:cNvSpPr>
          <p:nvPr>
            <p:ph idx="1"/>
          </p:nvPr>
        </p:nvSpPr>
        <p:spPr>
          <a:xfrm>
            <a:off x="683568" y="1628800"/>
            <a:ext cx="7745505" cy="3877815"/>
          </a:xfrm>
        </p:spPr>
        <p:txBody>
          <a:bodyPr>
            <a:normAutofit lnSpcReduction="10000"/>
          </a:bodyPr>
          <a:lstStyle/>
          <a:p>
            <a:pPr algn="ctr" rtl="0">
              <a:buFontTx/>
              <a:buNone/>
            </a:pPr>
            <a:r>
              <a:rPr lang="en-US" sz="4000" dirty="0"/>
              <a:t/>
            </a:r>
            <a:br>
              <a:rPr lang="en-US" sz="4000" dirty="0"/>
            </a:br>
            <a:endParaRPr lang="en-US" sz="4000" dirty="0" smtClean="0"/>
          </a:p>
          <a:p>
            <a:pPr algn="l" rtl="0">
              <a:buNone/>
            </a:pPr>
            <a:r>
              <a:rPr lang="en-US" sz="3200" dirty="0"/>
              <a:t>Theorem:</a:t>
            </a:r>
          </a:p>
          <a:p>
            <a:pPr algn="ctr" rtl="0">
              <a:buFontTx/>
              <a:buNone/>
            </a:pPr>
            <a:r>
              <a:rPr lang="en-US" sz="4000" dirty="0" smtClean="0"/>
              <a:t>3-round </a:t>
            </a:r>
            <a:r>
              <a:rPr lang="en-US" sz="4000" dirty="0"/>
              <a:t>ZK protocols with </a:t>
            </a:r>
          </a:p>
          <a:p>
            <a:pPr algn="ctr" rtl="0">
              <a:buFontTx/>
              <a:buNone/>
            </a:pPr>
            <a:r>
              <a:rPr lang="en-US" sz="4000" u="sng" dirty="0"/>
              <a:t>black-box simulator </a:t>
            </a:r>
            <a:endParaRPr lang="he-IL" sz="4000" u="sng" dirty="0"/>
          </a:p>
          <a:p>
            <a:pPr algn="ctr" rtl="0">
              <a:buFontTx/>
              <a:buNone/>
            </a:pPr>
            <a:r>
              <a:rPr lang="en-US" sz="4000" dirty="0" smtClean="0"/>
              <a:t>exist </a:t>
            </a:r>
            <a:r>
              <a:rPr lang="en-US" sz="4000" dirty="0"/>
              <a:t>only for </a:t>
            </a:r>
            <a:r>
              <a:rPr lang="en-US" sz="4000" u="sng" dirty="0"/>
              <a:t>trivial</a:t>
            </a:r>
            <a:r>
              <a:rPr lang="en-US" sz="4000" dirty="0"/>
              <a:t> languages</a:t>
            </a:r>
          </a:p>
        </p:txBody>
      </p:sp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683568" y="764704"/>
            <a:ext cx="7756263" cy="1706716"/>
          </a:xfrm>
        </p:spPr>
        <p:txBody>
          <a:bodyPr/>
          <a:lstStyle/>
          <a:p>
            <a:pPr algn="l" rtl="0"/>
            <a:r>
              <a:rPr lang="en-US" sz="4800" dirty="0" smtClean="0"/>
              <a:t>Getting  </a:t>
            </a:r>
            <a:r>
              <a:rPr lang="en-US" sz="4800" dirty="0"/>
              <a:t>3-Round ZK – </a:t>
            </a:r>
            <a:br>
              <a:rPr lang="en-US" sz="4800" dirty="0"/>
            </a:br>
            <a:r>
              <a:rPr lang="en-US" sz="4800" dirty="0"/>
              <a:t>The </a:t>
            </a:r>
            <a:r>
              <a:rPr lang="en-US" sz="4800" dirty="0" smtClean="0"/>
              <a:t>Challenge </a:t>
            </a:r>
            <a:r>
              <a:rPr lang="en-US" sz="4800" dirty="0"/>
              <a:t>[</a:t>
            </a:r>
            <a:r>
              <a:rPr lang="en-US" sz="4000" dirty="0" smtClean="0"/>
              <a:t>GK96</a:t>
            </a:r>
            <a:r>
              <a:rPr lang="en-US" sz="4800" dirty="0" smtClean="0"/>
              <a:t>]:</a:t>
            </a:r>
            <a:r>
              <a:rPr lang="en-US" sz="4800" dirty="0"/>
              <a:t/>
            </a:r>
            <a:br>
              <a:rPr lang="en-US" sz="4800" dirty="0"/>
            </a:br>
            <a:endParaRPr lang="en-US" sz="4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476250"/>
            <a:ext cx="8229600" cy="1143000"/>
          </a:xfrm>
        </p:spPr>
        <p:txBody>
          <a:bodyPr>
            <a:noAutofit/>
          </a:bodyPr>
          <a:lstStyle/>
          <a:p>
            <a:pPr algn="l" rtl="0"/>
            <a:r>
              <a:rPr lang="en-US" sz="4800" dirty="0" smtClean="0"/>
              <a:t>Relaxations of ZK</a:t>
            </a:r>
            <a:endParaRPr lang="en-US" sz="4800" dirty="0"/>
          </a:p>
        </p:txBody>
      </p:sp>
      <p:graphicFrame>
        <p:nvGraphicFramePr>
          <p:cNvPr id="5" name="Group 9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67894431"/>
              </p:ext>
            </p:extLst>
          </p:nvPr>
        </p:nvGraphicFramePr>
        <p:xfrm>
          <a:off x="467544" y="1800928"/>
          <a:ext cx="8229600" cy="4535080"/>
        </p:xfrm>
        <a:graphic>
          <a:graphicData uri="http://schemas.openxmlformats.org/drawingml/2006/table">
            <a:tbl>
              <a:tblPr rtl="1"/>
              <a:tblGrid>
                <a:gridCol w="3420462"/>
                <a:gridCol w="3067494"/>
                <a:gridCol w="1741644"/>
              </a:tblGrid>
              <a:tr h="533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Black-box reduction \ simulation is </a:t>
                      </a:r>
                      <a:r>
                        <a:rPr kumimoji="0" lang="en-US" sz="2400" b="0" i="0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impossible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Black-box reduction \ simulation </a:t>
                      </a:r>
                      <a:r>
                        <a:rPr kumimoji="0" lang="en-US" sz="2400" b="0" i="0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exist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Notion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(3-round)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4601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[GK96]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ZK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920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[GK96]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Weak ZK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7803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[FS90]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WI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5212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[HRS09]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(One witness case)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[FS90]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(Two witnesses case)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WH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3699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1" name="Rectangle 3"/>
          <p:cNvSpPr>
            <a:spLocks noGrp="1" noChangeArrowheads="1"/>
          </p:cNvSpPr>
          <p:nvPr>
            <p:ph idx="1"/>
          </p:nvPr>
        </p:nvSpPr>
        <p:spPr>
          <a:xfrm>
            <a:off x="468313" y="1989138"/>
            <a:ext cx="8229600" cy="4248150"/>
          </a:xfrm>
        </p:spPr>
        <p:txBody>
          <a:bodyPr/>
          <a:lstStyle/>
          <a:p>
            <a:pPr algn="l" rtl="0">
              <a:buFontTx/>
              <a:buNone/>
            </a:pPr>
            <a:endParaRPr lang="en-US" dirty="0"/>
          </a:p>
          <a:p>
            <a:pPr algn="l" rtl="0">
              <a:buFontTx/>
              <a:buNone/>
            </a:pPr>
            <a:r>
              <a:rPr lang="en-US" sz="3200" dirty="0"/>
              <a:t>Barak’s Non-black-box ZK protocol [B01</a:t>
            </a:r>
            <a:r>
              <a:rPr lang="en-US" sz="3200" dirty="0" smtClean="0"/>
              <a:t>]:</a:t>
            </a:r>
            <a:endParaRPr lang="en-US" sz="3200" dirty="0"/>
          </a:p>
          <a:p>
            <a:pPr algn="l" rtl="0">
              <a:buFontTx/>
              <a:buChar char="-"/>
            </a:pPr>
            <a:r>
              <a:rPr lang="en-US" sz="3200" dirty="0"/>
              <a:t>Overcomes </a:t>
            </a:r>
            <a:r>
              <a:rPr lang="en-US" sz="3200" dirty="0" smtClean="0"/>
              <a:t>black-box </a:t>
            </a:r>
            <a:r>
              <a:rPr lang="en-US" sz="3200" dirty="0"/>
              <a:t>impossibilities</a:t>
            </a:r>
          </a:p>
          <a:p>
            <a:pPr algn="l" rtl="0">
              <a:buFontTx/>
              <a:buChar char="-"/>
            </a:pPr>
            <a:r>
              <a:rPr lang="en-US" sz="3200" dirty="0"/>
              <a:t>But: </a:t>
            </a:r>
            <a:r>
              <a:rPr lang="en-US" sz="3200" dirty="0" smtClean="0"/>
              <a:t>too many rounds </a:t>
            </a:r>
            <a:endParaRPr lang="en-US" sz="3200" dirty="0"/>
          </a:p>
        </p:txBody>
      </p:sp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476250"/>
            <a:ext cx="8229600" cy="1143000"/>
          </a:xfrm>
        </p:spPr>
        <p:txBody>
          <a:bodyPr>
            <a:noAutofit/>
          </a:bodyPr>
          <a:lstStyle/>
          <a:p>
            <a:pPr algn="l" rtl="0"/>
            <a:r>
              <a:rPr lang="en-US" sz="4800" dirty="0" smtClean="0"/>
              <a:t>Non-Black-Box Techniques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1563059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720778" y="2035154"/>
            <a:ext cx="7745505" cy="3877815"/>
          </a:xfrm>
        </p:spPr>
        <p:txBody>
          <a:bodyPr>
            <a:normAutofit/>
          </a:bodyPr>
          <a:lstStyle/>
          <a:p>
            <a:pPr algn="l" rtl="0">
              <a:buFontTx/>
              <a:buNone/>
            </a:pPr>
            <a:r>
              <a:rPr lang="en-US" sz="3200" u="sng" dirty="0" smtClean="0"/>
              <a:t>Example:</a:t>
            </a:r>
            <a:r>
              <a:rPr lang="en-US" sz="3200" dirty="0" smtClean="0"/>
              <a:t> </a:t>
            </a:r>
            <a:endParaRPr lang="en-US" sz="3200" dirty="0"/>
          </a:p>
          <a:p>
            <a:pPr algn="l" rtl="0">
              <a:buFontTx/>
              <a:buNone/>
            </a:pPr>
            <a:r>
              <a:rPr lang="en-US" sz="3200" dirty="0" smtClean="0"/>
              <a:t>Assume parallel </a:t>
            </a:r>
            <a:r>
              <a:rPr lang="en-US" sz="3200" dirty="0"/>
              <a:t>repetition </a:t>
            </a:r>
            <a:r>
              <a:rPr lang="en-US" sz="3200" dirty="0" smtClean="0"/>
              <a:t>of some basic ZK protocol is also ZK. </a:t>
            </a:r>
            <a:r>
              <a:rPr lang="en-US" dirty="0" smtClean="0"/>
              <a:t>[GMW91,B86]</a:t>
            </a:r>
          </a:p>
          <a:p>
            <a:pPr algn="l" rtl="0">
              <a:buFontTx/>
              <a:buNone/>
            </a:pPr>
            <a:endParaRPr lang="en-US" sz="3200" dirty="0"/>
          </a:p>
          <a:p>
            <a:pPr algn="l" rtl="0">
              <a:buFontTx/>
              <a:buNone/>
            </a:pPr>
            <a:r>
              <a:rPr lang="en-US" sz="3200" dirty="0" smtClean="0"/>
              <a:t>.</a:t>
            </a:r>
          </a:p>
          <a:p>
            <a:pPr algn="l" rtl="0">
              <a:buFontTx/>
              <a:buNone/>
            </a:pPr>
            <a:endParaRPr lang="en-US" dirty="0"/>
          </a:p>
          <a:p>
            <a:pPr algn="l" rtl="0">
              <a:buFontTx/>
              <a:buNone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88490" y="620688"/>
            <a:ext cx="8203990" cy="1054250"/>
          </a:xfrm>
        </p:spPr>
        <p:txBody>
          <a:bodyPr/>
          <a:lstStyle/>
          <a:p>
            <a:pPr algn="l" rtl="0"/>
            <a:r>
              <a:rPr lang="en-US" sz="4800" dirty="0" smtClean="0"/>
              <a:t>An Alternative: Assumptions</a:t>
            </a:r>
            <a:endParaRPr lang="he-IL" sz="4800" dirty="0"/>
          </a:p>
        </p:txBody>
      </p:sp>
      <p:cxnSp>
        <p:nvCxnSpPr>
          <p:cNvPr id="4" name="Straight Arrow Connector 3"/>
          <p:cNvCxnSpPr/>
          <p:nvPr/>
        </p:nvCxnSpPr>
        <p:spPr>
          <a:xfrm flipV="1">
            <a:off x="2986548" y="5419337"/>
            <a:ext cx="3313644" cy="5641"/>
          </a:xfrm>
          <a:prstGeom prst="straightConnector1">
            <a:avLst/>
          </a:prstGeom>
          <a:ln w="38100"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3118192" y="4937360"/>
            <a:ext cx="2923383" cy="95410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0"/>
            <a:r>
              <a:rPr lang="en-US" sz="2800" dirty="0" smtClean="0"/>
              <a:t>Non-Black-Box Transformation </a:t>
            </a:r>
            <a:endParaRPr lang="he-IL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766124" y="4862857"/>
                <a:ext cx="2221700" cy="1141841"/>
              </a:xfrm>
              <a:prstGeom prst="rect">
                <a:avLst/>
              </a:prstGeom>
              <a:solidFill>
                <a:srgbClr val="FF9999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2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he-IL" sz="320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𝒱</m:t>
                          </m:r>
                        </m:e>
                        <m:sup>
                          <m:r>
                            <a:rPr lang="en-US" sz="32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∗</m:t>
                          </m:r>
                        </m:sup>
                      </m:sSup>
                    </m:oMath>
                  </m:oMathPara>
                </a14:m>
                <a:endParaRPr lang="he-IL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6124" y="4862857"/>
                <a:ext cx="2221700" cy="1141841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 w="127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Rectangle 6"/>
          <p:cNvSpPr/>
          <p:nvPr/>
        </p:nvSpPr>
        <p:spPr>
          <a:xfrm>
            <a:off x="6300192" y="4864602"/>
            <a:ext cx="2221700" cy="1156686"/>
          </a:xfrm>
          <a:prstGeom prst="rect">
            <a:avLst/>
          </a:prstGeom>
          <a:solidFill>
            <a:srgbClr val="FFFF99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3200" dirty="0" smtClean="0">
                <a:solidFill>
                  <a:schemeClr val="tx1"/>
                </a:solidFill>
                <a:ea typeface="Cambria Math"/>
              </a:rPr>
              <a:t>S</a:t>
            </a:r>
            <a:endParaRPr lang="he-IL" sz="3200" dirty="0"/>
          </a:p>
        </p:txBody>
      </p:sp>
      <p:sp>
        <p:nvSpPr>
          <p:cNvPr id="8" name="TextBox 7"/>
          <p:cNvSpPr txBox="1"/>
          <p:nvPr/>
        </p:nvSpPr>
        <p:spPr>
          <a:xfrm>
            <a:off x="683568" y="4276506"/>
            <a:ext cx="21930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For every:</a:t>
            </a:r>
            <a:endParaRPr lang="en-US" sz="3200" dirty="0"/>
          </a:p>
        </p:txBody>
      </p:sp>
      <p:sp>
        <p:nvSpPr>
          <p:cNvPr id="9" name="TextBox 8"/>
          <p:cNvSpPr txBox="1"/>
          <p:nvPr/>
        </p:nvSpPr>
        <p:spPr>
          <a:xfrm>
            <a:off x="6120680" y="4276506"/>
            <a:ext cx="29158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There exists: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422599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9" name="Rectangle 11"/>
          <p:cNvSpPr>
            <a:spLocks noGrp="1" noChangeArrowheads="1"/>
          </p:cNvSpPr>
          <p:nvPr>
            <p:ph idx="1"/>
          </p:nvPr>
        </p:nvSpPr>
        <p:spPr>
          <a:xfrm>
            <a:off x="468312" y="765175"/>
            <a:ext cx="8352159" cy="5256213"/>
          </a:xfrm>
          <a:noFill/>
          <a:ln/>
        </p:spPr>
        <p:txBody>
          <a:bodyPr>
            <a:normAutofit/>
          </a:bodyPr>
          <a:lstStyle/>
          <a:p>
            <a:pPr algn="l"/>
            <a:endParaRPr lang="en-US" sz="4800" dirty="0"/>
          </a:p>
          <a:p>
            <a:pPr algn="l"/>
            <a:endParaRPr lang="en-US" sz="4800" dirty="0" smtClean="0"/>
          </a:p>
          <a:p>
            <a:pPr algn="ctr">
              <a:buFontTx/>
              <a:buNone/>
            </a:pPr>
            <a:r>
              <a:rPr lang="en-US" sz="4800" i="1" dirty="0" smtClean="0"/>
              <a:t>Under </a:t>
            </a:r>
            <a:r>
              <a:rPr lang="en-US" sz="4800" i="1" dirty="0"/>
              <a:t>what assumptions </a:t>
            </a:r>
          </a:p>
          <a:p>
            <a:pPr algn="ctr" rtl="0">
              <a:buFontTx/>
              <a:buNone/>
            </a:pPr>
            <a:r>
              <a:rPr lang="en-US" sz="4800" i="1" dirty="0" smtClean="0"/>
              <a:t>do </a:t>
            </a:r>
            <a:r>
              <a:rPr lang="en-US" sz="4800" i="1" dirty="0"/>
              <a:t>3-round ZK protocols exist?</a:t>
            </a:r>
          </a:p>
          <a:p>
            <a:pPr algn="l" rtl="0">
              <a:buFontTx/>
              <a:buNone/>
            </a:pP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1936953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85800"/>
            <a:ext cx="8229600" cy="1143000"/>
          </a:xfrm>
        </p:spPr>
        <p:txBody>
          <a:bodyPr>
            <a:noAutofit/>
          </a:bodyPr>
          <a:lstStyle/>
          <a:p>
            <a:pPr algn="l" rtl="0"/>
            <a:r>
              <a:rPr lang="en-US" sz="3600" dirty="0" smtClean="0"/>
              <a:t>3-Round </a:t>
            </a:r>
            <a:r>
              <a:rPr lang="en-US" sz="3600" dirty="0"/>
              <a:t>ZK from </a:t>
            </a:r>
            <a:r>
              <a:rPr lang="en-US" sz="3600" dirty="0" smtClean="0"/>
              <a:t>Other Assumptions</a:t>
            </a:r>
            <a:endParaRPr lang="en-US" sz="3600" dirty="0"/>
          </a:p>
        </p:txBody>
      </p:sp>
      <p:graphicFrame>
        <p:nvGraphicFramePr>
          <p:cNvPr id="33882" name="Group 90"/>
          <p:cNvGraphicFramePr>
            <a:graphicFrameLocks noGrp="1"/>
          </p:cNvGraphicFramePr>
          <p:nvPr>
            <p:ph type="tbl" idx="1"/>
            <p:extLst>
              <p:ext uri="{D42A27DB-BD31-4B8C-83A1-F6EECF244321}">
                <p14:modId xmlns:p14="http://schemas.microsoft.com/office/powerpoint/2010/main" val="2020112194"/>
              </p:ext>
            </p:extLst>
          </p:nvPr>
        </p:nvGraphicFramePr>
        <p:xfrm>
          <a:off x="539551" y="1916832"/>
          <a:ext cx="8064897" cy="4103688"/>
        </p:xfrm>
        <a:graphic>
          <a:graphicData uri="http://schemas.openxmlformats.org/drawingml/2006/table">
            <a:tbl>
              <a:tblPr rtl="1"/>
              <a:tblGrid>
                <a:gridCol w="2643752"/>
                <a:gridCol w="3375036"/>
                <a:gridCol w="2046109"/>
              </a:tblGrid>
              <a:tr h="533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Work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Assumption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Result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318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sz="20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[Hada-Tanaka-98]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[</a:t>
                      </a:r>
                      <a:r>
                        <a:rPr lang="en-US" sz="20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Bellare-Palacio-04</a:t>
                      </a:r>
                      <a:r>
                        <a:rPr kumimoji="0" lang="en-US" sz="2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]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Knowledge of Exponent </a:t>
                      </a:r>
                      <a:r>
                        <a:rPr lang="en-US" sz="20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[D91]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3-round ZK argument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303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sz="20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[Lepinski-Micali-01]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A specific number theoretic protocol is a POK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3-round ZK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Proof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239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sz="20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[Canetti-Dakdouk-08]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[</a:t>
                      </a:r>
                      <a:r>
                        <a:rPr lang="en-US" sz="20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Goldwasser-Lin-Rubinstein-12</a:t>
                      </a:r>
                      <a:r>
                        <a:rPr kumimoji="0" lang="en-US" sz="2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]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Extractable 1-to-1 OWF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3-round ZK argument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85800"/>
            <a:ext cx="8229600" cy="1143000"/>
          </a:xfrm>
        </p:spPr>
        <p:txBody>
          <a:bodyPr>
            <a:noAutofit/>
          </a:bodyPr>
          <a:lstStyle/>
          <a:p>
            <a:pPr algn="l" rtl="0"/>
            <a:r>
              <a:rPr lang="en-US" sz="4800" dirty="0" smtClean="0"/>
              <a:t>3-Round </a:t>
            </a:r>
            <a:r>
              <a:rPr lang="en-US" sz="4800" dirty="0"/>
              <a:t>ZK from </a:t>
            </a:r>
            <a:r>
              <a:rPr lang="en-US" sz="4800" dirty="0" smtClean="0"/>
              <a:t/>
            </a:r>
            <a:br>
              <a:rPr lang="en-US" sz="4800" dirty="0" smtClean="0"/>
            </a:br>
            <a:r>
              <a:rPr lang="en-US" sz="4800" dirty="0" smtClean="0"/>
              <a:t>Non-Standard Assumptions</a:t>
            </a:r>
            <a:endParaRPr lang="en-US" sz="4800" dirty="0"/>
          </a:p>
        </p:txBody>
      </p:sp>
      <p:sp>
        <p:nvSpPr>
          <p:cNvPr id="36890" name="Rectangle 26"/>
          <p:cNvSpPr>
            <a:spLocks noChangeArrowheads="1"/>
          </p:cNvSpPr>
          <p:nvPr/>
        </p:nvSpPr>
        <p:spPr bwMode="auto">
          <a:xfrm>
            <a:off x="468313" y="2061170"/>
            <a:ext cx="8675688" cy="4248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 rtl="0">
              <a:spcBef>
                <a:spcPct val="20000"/>
              </a:spcBef>
            </a:pPr>
            <a:r>
              <a:rPr lang="en-US" sz="3200" dirty="0"/>
              <a:t>All of the assumptions used </a:t>
            </a:r>
            <a:r>
              <a:rPr lang="en-US" sz="3200" dirty="0" smtClean="0"/>
              <a:t>imply the </a:t>
            </a:r>
            <a:r>
              <a:rPr lang="en-US" sz="3200" dirty="0"/>
              <a:t>existence of </a:t>
            </a:r>
            <a:r>
              <a:rPr lang="en-US" sz="3200" u="sng" dirty="0" smtClean="0"/>
              <a:t>Extractable </a:t>
            </a:r>
            <a:r>
              <a:rPr lang="en-US" sz="3200" u="sng" dirty="0"/>
              <a:t>OWFs</a:t>
            </a:r>
          </a:p>
          <a:p>
            <a:pPr marL="342900" indent="-342900" rtl="0">
              <a:spcBef>
                <a:spcPct val="20000"/>
              </a:spcBef>
            </a:pPr>
            <a:endParaRPr lang="en-US" sz="3200" u="sng" dirty="0" smtClean="0"/>
          </a:p>
        </p:txBody>
      </p:sp>
      <p:sp>
        <p:nvSpPr>
          <p:cNvPr id="2" name="Oval 1"/>
          <p:cNvSpPr/>
          <p:nvPr/>
        </p:nvSpPr>
        <p:spPr>
          <a:xfrm>
            <a:off x="2843808" y="4826532"/>
            <a:ext cx="3312368" cy="1368152"/>
          </a:xfrm>
          <a:prstGeom prst="ellipse">
            <a:avLst/>
          </a:prstGeom>
          <a:solidFill>
            <a:srgbClr val="FFCC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tx1"/>
                </a:solidFill>
              </a:rPr>
              <a:t> Extractable  OWF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475656" y="3645024"/>
            <a:ext cx="61926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rtl="0"/>
            <a:r>
              <a:rPr lang="en-US" sz="2400" dirty="0"/>
              <a:t>[D91</a:t>
            </a:r>
            <a:r>
              <a:rPr lang="en-US" sz="2400" dirty="0" smtClean="0"/>
              <a:t>] [</a:t>
            </a:r>
            <a:r>
              <a:rPr lang="en-US" sz="2400" dirty="0"/>
              <a:t>HT98</a:t>
            </a:r>
            <a:r>
              <a:rPr lang="en-US" sz="2400" dirty="0" smtClean="0"/>
              <a:t>]</a:t>
            </a:r>
            <a:r>
              <a:rPr lang="en-US" sz="2400" dirty="0"/>
              <a:t> [LM01]</a:t>
            </a:r>
            <a:r>
              <a:rPr lang="en-US" sz="2400" dirty="0" smtClean="0"/>
              <a:t> </a:t>
            </a:r>
            <a:r>
              <a:rPr lang="en-US" sz="2400" dirty="0"/>
              <a:t>[BP04</a:t>
            </a:r>
            <a:r>
              <a:rPr lang="en-US" sz="2400" dirty="0" smtClean="0"/>
              <a:t>] </a:t>
            </a:r>
            <a:r>
              <a:rPr lang="en-US" sz="2400" dirty="0"/>
              <a:t>[CD08</a:t>
            </a:r>
            <a:r>
              <a:rPr lang="en-US" sz="2400" dirty="0" smtClean="0"/>
              <a:t>]</a:t>
            </a:r>
            <a:r>
              <a:rPr lang="en-US" sz="2400" dirty="0"/>
              <a:t> [GLR12]</a:t>
            </a:r>
          </a:p>
          <a:p>
            <a:r>
              <a:rPr lang="en-US" sz="2400" dirty="0" smtClean="0"/>
              <a:t> </a:t>
            </a:r>
            <a:endParaRPr lang="en-US" sz="2400" dirty="0"/>
          </a:p>
        </p:txBody>
      </p:sp>
      <p:cxnSp>
        <p:nvCxnSpPr>
          <p:cNvPr id="6" name="Straight Arrow Connector 5"/>
          <p:cNvCxnSpPr>
            <a:endCxn id="2" idx="1"/>
          </p:cNvCxnSpPr>
          <p:nvPr/>
        </p:nvCxnSpPr>
        <p:spPr>
          <a:xfrm>
            <a:off x="1763688" y="4060522"/>
            <a:ext cx="1565205" cy="966371"/>
          </a:xfrm>
          <a:prstGeom prst="straightConnector1">
            <a:avLst/>
          </a:prstGeom>
          <a:ln w="31750">
            <a:solidFill>
              <a:schemeClr val="accent4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>
            <a:off x="3001670" y="4035698"/>
            <a:ext cx="679743" cy="874440"/>
          </a:xfrm>
          <a:prstGeom prst="straightConnector1">
            <a:avLst/>
          </a:prstGeom>
          <a:ln w="31750">
            <a:solidFill>
              <a:schemeClr val="accent4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>
            <a:off x="3953916" y="4060522"/>
            <a:ext cx="189459" cy="778178"/>
          </a:xfrm>
          <a:prstGeom prst="straightConnector1">
            <a:avLst/>
          </a:prstGeom>
          <a:ln w="31750">
            <a:solidFill>
              <a:schemeClr val="accent4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H="1">
            <a:off x="4705350" y="4060522"/>
            <a:ext cx="100808" cy="763891"/>
          </a:xfrm>
          <a:prstGeom prst="straightConnector1">
            <a:avLst/>
          </a:prstGeom>
          <a:ln w="31750">
            <a:solidFill>
              <a:schemeClr val="accent4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H="1">
            <a:off x="5233988" y="4060522"/>
            <a:ext cx="634156" cy="835328"/>
          </a:xfrm>
          <a:prstGeom prst="straightConnector1">
            <a:avLst/>
          </a:prstGeom>
          <a:ln w="31750">
            <a:solidFill>
              <a:schemeClr val="accent4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flipH="1">
            <a:off x="5791200" y="4060522"/>
            <a:ext cx="1373089" cy="1021066"/>
          </a:xfrm>
          <a:prstGeom prst="straightConnector1">
            <a:avLst/>
          </a:prstGeom>
          <a:ln w="31750">
            <a:solidFill>
              <a:schemeClr val="accent4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90" name="Rectangle 26"/>
          <p:cNvSpPr>
            <a:spLocks noChangeArrowheads="1"/>
          </p:cNvSpPr>
          <p:nvPr/>
        </p:nvSpPr>
        <p:spPr bwMode="auto">
          <a:xfrm>
            <a:off x="468313" y="908720"/>
            <a:ext cx="8280151" cy="540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 rtl="0">
              <a:spcBef>
                <a:spcPct val="20000"/>
              </a:spcBef>
            </a:pPr>
            <a:r>
              <a:rPr lang="en-US" sz="3600" dirty="0" smtClean="0"/>
              <a:t>Are extractable OWFs necessary?</a:t>
            </a:r>
          </a:p>
          <a:p>
            <a:pPr marL="342900" indent="-342900" rtl="0">
              <a:spcBef>
                <a:spcPct val="20000"/>
              </a:spcBef>
            </a:pPr>
            <a:r>
              <a:rPr lang="en-US" sz="2800" dirty="0" smtClean="0"/>
              <a:t>- We do not know.</a:t>
            </a:r>
          </a:p>
          <a:p>
            <a:pPr marL="342900" indent="-342900" rtl="0">
              <a:spcBef>
                <a:spcPct val="20000"/>
              </a:spcBef>
            </a:pPr>
            <a:endParaRPr lang="en-US" sz="2800" dirty="0" smtClean="0"/>
          </a:p>
          <a:p>
            <a:pPr marL="342900" indent="-342900" rtl="0">
              <a:spcBef>
                <a:spcPct val="20000"/>
              </a:spcBef>
            </a:pPr>
            <a:endParaRPr lang="en-US" sz="2800" dirty="0" smtClean="0"/>
          </a:p>
          <a:p>
            <a:pPr marL="342900" indent="-342900" algn="ctr" rtl="0">
              <a:spcBef>
                <a:spcPct val="20000"/>
              </a:spcBef>
            </a:pPr>
            <a:r>
              <a:rPr lang="en-US" sz="4400" i="1" dirty="0" smtClean="0"/>
              <a:t>Can we get 3-round ZK </a:t>
            </a:r>
          </a:p>
          <a:p>
            <a:pPr marL="342900" indent="-342900" algn="ctr" rtl="0">
              <a:spcBef>
                <a:spcPct val="20000"/>
              </a:spcBef>
            </a:pPr>
            <a:r>
              <a:rPr lang="en-US" sz="4400" i="1" dirty="0" smtClean="0"/>
              <a:t>from different assumptions?</a:t>
            </a:r>
          </a:p>
        </p:txBody>
      </p:sp>
    </p:spTree>
    <p:extLst>
      <p:ext uri="{BB962C8B-B14F-4D97-AF65-F5344CB8AC3E}">
        <p14:creationId xmlns:p14="http://schemas.microsoft.com/office/powerpoint/2010/main" val="18050562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9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9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lang="en-US" sz="4800" dirty="0"/>
              <a:t>Interactive Proofs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467544" y="1548081"/>
                <a:ext cx="6408712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rtl="0"/>
                <a:r>
                  <a:rPr lang="en-US" sz="3200" dirty="0" smtClean="0"/>
                  <a:t>An interactive proof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3200" b="0" i="1" smtClean="0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n-US" sz="3200" b="0" i="1" smtClean="0">
                            <a:latin typeface="Cambria Math"/>
                            <a:ea typeface="Cambria Math"/>
                          </a:rPr>
                          <m:t>𝒫</m:t>
                        </m:r>
                        <m:r>
                          <a:rPr lang="en-US" sz="3200" b="0" i="1" smtClean="0">
                            <a:latin typeface="Cambria Math"/>
                            <a:ea typeface="Cambria Math"/>
                          </a:rPr>
                          <m:t>,</m:t>
                        </m:r>
                        <m:r>
                          <a:rPr lang="en-US" sz="3200" b="0" i="1" smtClean="0">
                            <a:latin typeface="Cambria Math"/>
                            <a:ea typeface="Cambria Math"/>
                          </a:rPr>
                          <m:t>𝒱</m:t>
                        </m:r>
                      </m:e>
                    </m:d>
                  </m:oMath>
                </a14:m>
                <a:r>
                  <a:rPr lang="en-US" sz="3200" dirty="0" smtClean="0"/>
                  <a:t>:</a:t>
                </a:r>
                <a:endParaRPr lang="en-US" sz="32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1548081"/>
                <a:ext cx="6408712" cy="584775"/>
              </a:xfrm>
              <a:prstGeom prst="rect">
                <a:avLst/>
              </a:prstGeom>
              <a:blipFill rotWithShape="1">
                <a:blip r:embed="rId3"/>
                <a:stretch>
                  <a:fillRect l="-2474" t="-13542" b="-3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3" name="Group 12"/>
          <p:cNvGrpSpPr/>
          <p:nvPr/>
        </p:nvGrpSpPr>
        <p:grpSpPr>
          <a:xfrm>
            <a:off x="2699792" y="3645024"/>
            <a:ext cx="3384376" cy="2016224"/>
            <a:chOff x="4932040" y="3429000"/>
            <a:chExt cx="3672408" cy="2232248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" name="Rectangle 13"/>
                <p:cNvSpPr/>
                <p:nvPr/>
              </p:nvSpPr>
              <p:spPr>
                <a:xfrm>
                  <a:off x="4932040" y="3429000"/>
                  <a:ext cx="864096" cy="2232248"/>
                </a:xfrm>
                <a:prstGeom prst="rect">
                  <a:avLst/>
                </a:prstGeom>
                <a:solidFill>
                  <a:srgbClr val="CCCCFF"/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he-IL" sz="320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𝒫</m:t>
                        </m:r>
                      </m:oMath>
                    </m:oMathPara>
                  </a14:m>
                  <a:endParaRPr lang="he-IL" sz="3200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14" name="Rectangle 13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932040" y="3429000"/>
                  <a:ext cx="864096" cy="2232248"/>
                </a:xfrm>
                <a:prstGeom prst="rect">
                  <a:avLst/>
                </a:prstGeom>
                <a:blipFill rotWithShape="1">
                  <a:blip r:embed="rId4"/>
                  <a:stretch>
                    <a:fillRect/>
                  </a:stretch>
                </a:blipFill>
                <a:ln w="12700"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Rectangle 14"/>
                <p:cNvSpPr/>
                <p:nvPr/>
              </p:nvSpPr>
              <p:spPr>
                <a:xfrm>
                  <a:off x="7740352" y="3429000"/>
                  <a:ext cx="864096" cy="2232248"/>
                </a:xfrm>
                <a:prstGeom prst="rect">
                  <a:avLst/>
                </a:prstGeom>
                <a:solidFill>
                  <a:srgbClr val="CCCCFF"/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he-IL" sz="320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𝒱</m:t>
                        </m:r>
                      </m:oMath>
                    </m:oMathPara>
                  </a14:m>
                  <a:endParaRPr lang="he-IL" sz="3200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15" name="Rectangle 14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740352" y="3429000"/>
                  <a:ext cx="864096" cy="2232248"/>
                </a:xfrm>
                <a:prstGeom prst="rect">
                  <a:avLst/>
                </a:prstGeom>
                <a:blipFill rotWithShape="1">
                  <a:blip r:embed="rId5"/>
                  <a:stretch>
                    <a:fillRect/>
                  </a:stretch>
                </a:blipFill>
                <a:ln w="12700"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6" name="Straight Arrow Connector 15"/>
            <p:cNvCxnSpPr/>
            <p:nvPr/>
          </p:nvCxnSpPr>
          <p:spPr>
            <a:xfrm>
              <a:off x="5796136" y="3933056"/>
              <a:ext cx="1944216" cy="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Arrow Connector 16"/>
            <p:cNvCxnSpPr>
              <a:stCxn id="15" idx="1"/>
              <a:endCxn id="14" idx="3"/>
            </p:cNvCxnSpPr>
            <p:nvPr/>
          </p:nvCxnSpPr>
          <p:spPr>
            <a:xfrm flipH="1">
              <a:off x="5796136" y="4545124"/>
              <a:ext cx="1944216" cy="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Arrow Connector 17"/>
            <p:cNvCxnSpPr/>
            <p:nvPr/>
          </p:nvCxnSpPr>
          <p:spPr>
            <a:xfrm>
              <a:off x="5796136" y="5229200"/>
              <a:ext cx="1944216" cy="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3707904" y="2852936"/>
                <a:ext cx="1368152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 rtl="0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/>
                        </a:rPr>
                        <m:t>𝑥</m:t>
                      </m:r>
                      <m:r>
                        <a:rPr lang="en-US" sz="3200" b="0" i="1" smtClean="0">
                          <a:latin typeface="Cambria Math"/>
                        </a:rPr>
                        <m:t>∈</m:t>
                      </m:r>
                      <m:r>
                        <a:rPr lang="en-US" sz="3200" b="0" i="1" smtClean="0">
                          <a:latin typeface="Cambria Math"/>
                          <a:ea typeface="Cambria Math"/>
                        </a:rPr>
                        <m:t>ℒ</m:t>
                      </m:r>
                      <m:r>
                        <a:rPr lang="en-US" sz="3200" b="0" i="1" smtClean="0">
                          <a:latin typeface="Cambria Math"/>
                          <a:ea typeface="Cambria Math"/>
                        </a:rPr>
                        <m:t>?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07904" y="2852936"/>
                <a:ext cx="1368152" cy="584775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10888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8" name="AutoShape 10"/>
          <p:cNvSpPr>
            <a:spLocks noChangeArrowheads="1"/>
          </p:cNvSpPr>
          <p:nvPr/>
        </p:nvSpPr>
        <p:spPr bwMode="auto">
          <a:xfrm>
            <a:off x="4393380" y="2775631"/>
            <a:ext cx="503238" cy="1580762"/>
          </a:xfrm>
          <a:prstGeom prst="downArrow">
            <a:avLst>
              <a:gd name="adj1" fmla="val 50000"/>
              <a:gd name="adj2" fmla="val 35804"/>
            </a:avLst>
          </a:prstGeom>
          <a:solidFill>
            <a:srgbClr val="80808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e-IL"/>
          </a:p>
        </p:txBody>
      </p:sp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688490" y="476672"/>
            <a:ext cx="7756263" cy="1054250"/>
          </a:xfrm>
        </p:spPr>
        <p:txBody>
          <a:bodyPr/>
          <a:lstStyle/>
          <a:p>
            <a:pPr algn="l" rtl="0"/>
            <a:r>
              <a:rPr lang="en-US" sz="4800" dirty="0"/>
              <a:t>Our </a:t>
            </a:r>
            <a:r>
              <a:rPr lang="en-US" sz="4800" dirty="0" smtClean="0"/>
              <a:t>Results:</a:t>
            </a:r>
            <a:endParaRPr lang="en-US" sz="4800" dirty="0"/>
          </a:p>
        </p:txBody>
      </p:sp>
      <p:sp>
        <p:nvSpPr>
          <p:cNvPr id="37892" name="Text Box 4"/>
          <p:cNvSpPr txBox="1">
            <a:spLocks noChangeArrowheads="1"/>
          </p:cNvSpPr>
          <p:nvPr/>
        </p:nvSpPr>
        <p:spPr bwMode="auto">
          <a:xfrm>
            <a:off x="2917006" y="1557338"/>
            <a:ext cx="3455987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 dirty="0">
                <a:solidFill>
                  <a:srgbClr val="3366CC"/>
                </a:solidFill>
              </a:rPr>
              <a:t>Auxiliary Input </a:t>
            </a:r>
            <a:r>
              <a:rPr lang="en-US" sz="3200" u="sng" dirty="0">
                <a:solidFill>
                  <a:srgbClr val="3366CC"/>
                </a:solidFill>
              </a:rPr>
              <a:t>Point Obfuscation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843808" y="4356393"/>
            <a:ext cx="38523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-US" sz="3200" u="sng" dirty="0">
                <a:solidFill>
                  <a:srgbClr val="000066"/>
                </a:solidFill>
              </a:rPr>
              <a:t>Relaxations of ZK</a:t>
            </a:r>
          </a:p>
        </p:txBody>
      </p:sp>
      <p:sp>
        <p:nvSpPr>
          <p:cNvPr id="20" name="Text Box 5"/>
          <p:cNvSpPr txBox="1">
            <a:spLocks noChangeArrowheads="1"/>
          </p:cNvSpPr>
          <p:nvPr/>
        </p:nvSpPr>
        <p:spPr bwMode="auto">
          <a:xfrm>
            <a:off x="755576" y="1620089"/>
            <a:ext cx="145913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rtl="0">
              <a:spcBef>
                <a:spcPct val="50000"/>
              </a:spcBef>
            </a:pPr>
            <a:r>
              <a:rPr lang="en-US" sz="3200" dirty="0" smtClean="0">
                <a:solidFill>
                  <a:srgbClr val="3366CC"/>
                </a:solidFill>
              </a:rPr>
              <a:t>From:</a:t>
            </a:r>
            <a:endParaRPr lang="en-US" sz="3200" dirty="0">
              <a:solidFill>
                <a:srgbClr val="3366CC"/>
              </a:solidFill>
            </a:endParaRPr>
          </a:p>
        </p:txBody>
      </p:sp>
      <p:sp>
        <p:nvSpPr>
          <p:cNvPr id="19" name="Text Box 5"/>
          <p:cNvSpPr txBox="1">
            <a:spLocks noChangeArrowheads="1"/>
          </p:cNvSpPr>
          <p:nvPr/>
        </p:nvSpPr>
        <p:spPr bwMode="auto">
          <a:xfrm>
            <a:off x="755576" y="4356393"/>
            <a:ext cx="1315114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rtl="0">
              <a:spcBef>
                <a:spcPct val="50000"/>
              </a:spcBef>
            </a:pPr>
            <a:r>
              <a:rPr lang="en-US" sz="3200" dirty="0" smtClean="0">
                <a:solidFill>
                  <a:srgbClr val="000066"/>
                </a:solidFill>
              </a:rPr>
              <a:t>To:</a:t>
            </a:r>
            <a:endParaRPr lang="en-US" sz="3200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9573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688490" y="476672"/>
            <a:ext cx="7756263" cy="1054250"/>
          </a:xfrm>
        </p:spPr>
        <p:txBody>
          <a:bodyPr/>
          <a:lstStyle/>
          <a:p>
            <a:pPr algn="l" rtl="0"/>
            <a:r>
              <a:rPr lang="en-US" sz="4800" dirty="0"/>
              <a:t>Our </a:t>
            </a:r>
            <a:r>
              <a:rPr lang="en-US" sz="4800" dirty="0" smtClean="0"/>
              <a:t>Results:</a:t>
            </a:r>
            <a:endParaRPr lang="en-US" sz="4800" dirty="0"/>
          </a:p>
        </p:txBody>
      </p:sp>
      <p:sp>
        <p:nvSpPr>
          <p:cNvPr id="37892" name="Text Box 4"/>
          <p:cNvSpPr txBox="1">
            <a:spLocks noChangeArrowheads="1"/>
          </p:cNvSpPr>
          <p:nvPr/>
        </p:nvSpPr>
        <p:spPr bwMode="auto">
          <a:xfrm>
            <a:off x="2917006" y="1557338"/>
            <a:ext cx="3455987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 dirty="0">
                <a:solidFill>
                  <a:srgbClr val="3366CC"/>
                </a:solidFill>
              </a:rPr>
              <a:t>Auxiliary Input </a:t>
            </a:r>
            <a:r>
              <a:rPr lang="en-US" sz="3200" u="sng" dirty="0">
                <a:solidFill>
                  <a:srgbClr val="3366CC"/>
                </a:solidFill>
              </a:rPr>
              <a:t>Point Obfuscation</a:t>
            </a:r>
          </a:p>
        </p:txBody>
      </p:sp>
      <p:sp>
        <p:nvSpPr>
          <p:cNvPr id="8" name="AutoShape 10"/>
          <p:cNvSpPr>
            <a:spLocks noChangeArrowheads="1"/>
          </p:cNvSpPr>
          <p:nvPr/>
        </p:nvSpPr>
        <p:spPr bwMode="auto">
          <a:xfrm>
            <a:off x="2412032" y="4368006"/>
            <a:ext cx="503238" cy="936104"/>
          </a:xfrm>
          <a:prstGeom prst="downArrow">
            <a:avLst>
              <a:gd name="adj1" fmla="val 50000"/>
              <a:gd name="adj2" fmla="val 35804"/>
            </a:avLst>
          </a:prstGeom>
          <a:solidFill>
            <a:srgbClr val="80808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e-IL"/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971872" y="3144118"/>
            <a:ext cx="3744912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rtl="0">
              <a:spcBef>
                <a:spcPct val="50000"/>
              </a:spcBef>
            </a:pPr>
            <a:r>
              <a:rPr lang="en-US" sz="3200" dirty="0" smtClean="0">
                <a:solidFill>
                  <a:srgbClr val="3366CC"/>
                </a:solidFill>
              </a:rPr>
              <a:t>Indistinguishability  </a:t>
            </a:r>
            <a:r>
              <a:rPr lang="en-US" sz="3200" dirty="0">
                <a:solidFill>
                  <a:srgbClr val="3366CC"/>
                </a:solidFill>
              </a:rPr>
              <a:t>definition (weaker)</a:t>
            </a:r>
          </a:p>
        </p:txBody>
      </p:sp>
      <p:sp>
        <p:nvSpPr>
          <p:cNvPr id="10" name="AutoShape 8"/>
          <p:cNvSpPr>
            <a:spLocks noChangeArrowheads="1"/>
          </p:cNvSpPr>
          <p:nvPr/>
        </p:nvSpPr>
        <p:spPr bwMode="auto">
          <a:xfrm rot="2306448">
            <a:off x="3277368" y="2783756"/>
            <a:ext cx="215900" cy="504825"/>
          </a:xfrm>
          <a:prstGeom prst="downArrow">
            <a:avLst>
              <a:gd name="adj1" fmla="val 50000"/>
              <a:gd name="adj2" fmla="val 58456"/>
            </a:avLst>
          </a:prstGeom>
          <a:solidFill>
            <a:srgbClr val="80808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e-IL"/>
          </a:p>
        </p:txBody>
      </p:sp>
      <p:sp>
        <p:nvSpPr>
          <p:cNvPr id="11" name="Text Box 12"/>
          <p:cNvSpPr txBox="1">
            <a:spLocks noChangeArrowheads="1"/>
          </p:cNvSpPr>
          <p:nvPr/>
        </p:nvSpPr>
        <p:spPr bwMode="auto">
          <a:xfrm>
            <a:off x="1043880" y="5304110"/>
            <a:ext cx="3240088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rtl="0">
              <a:spcBef>
                <a:spcPct val="50000"/>
              </a:spcBef>
            </a:pPr>
            <a:r>
              <a:rPr lang="en-US" sz="3200" dirty="0" smtClean="0">
                <a:solidFill>
                  <a:srgbClr val="000066"/>
                </a:solidFill>
              </a:rPr>
              <a:t>3-Round</a:t>
            </a:r>
            <a:br>
              <a:rPr lang="en-US" sz="3200" dirty="0" smtClean="0">
                <a:solidFill>
                  <a:srgbClr val="000066"/>
                </a:solidFill>
              </a:rPr>
            </a:br>
            <a:r>
              <a:rPr lang="en-US" sz="3200" dirty="0" smtClean="0">
                <a:solidFill>
                  <a:srgbClr val="000066"/>
                </a:solidFill>
              </a:rPr>
              <a:t>Witness </a:t>
            </a:r>
            <a:r>
              <a:rPr lang="en-US" sz="3200" dirty="0">
                <a:solidFill>
                  <a:srgbClr val="000066"/>
                </a:solidFill>
              </a:rPr>
              <a:t>hiding</a:t>
            </a:r>
            <a:endParaRPr lang="en-US" sz="3200" u="sng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3644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688490" y="476672"/>
            <a:ext cx="7756263" cy="1054250"/>
          </a:xfrm>
        </p:spPr>
        <p:txBody>
          <a:bodyPr/>
          <a:lstStyle/>
          <a:p>
            <a:pPr algn="l" rtl="0"/>
            <a:r>
              <a:rPr lang="en-US" sz="4800" dirty="0"/>
              <a:t>Our </a:t>
            </a:r>
            <a:r>
              <a:rPr lang="en-US" sz="4800" dirty="0" smtClean="0"/>
              <a:t>Results:</a:t>
            </a:r>
            <a:endParaRPr lang="en-US" sz="4800" dirty="0"/>
          </a:p>
        </p:txBody>
      </p:sp>
      <p:sp>
        <p:nvSpPr>
          <p:cNvPr id="37892" name="Text Box 4"/>
          <p:cNvSpPr txBox="1">
            <a:spLocks noChangeArrowheads="1"/>
          </p:cNvSpPr>
          <p:nvPr/>
        </p:nvSpPr>
        <p:spPr bwMode="auto">
          <a:xfrm>
            <a:off x="2917006" y="1557338"/>
            <a:ext cx="3455987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 dirty="0">
                <a:solidFill>
                  <a:srgbClr val="3366CC"/>
                </a:solidFill>
              </a:rPr>
              <a:t>Auxiliary Input </a:t>
            </a:r>
            <a:r>
              <a:rPr lang="en-US" sz="3200" u="sng" dirty="0">
                <a:solidFill>
                  <a:srgbClr val="3366CC"/>
                </a:solidFill>
              </a:rPr>
              <a:t>Point Obfuscation</a:t>
            </a:r>
          </a:p>
        </p:txBody>
      </p:sp>
      <p:sp>
        <p:nvSpPr>
          <p:cNvPr id="8" name="AutoShape 10"/>
          <p:cNvSpPr>
            <a:spLocks noChangeArrowheads="1"/>
          </p:cNvSpPr>
          <p:nvPr/>
        </p:nvSpPr>
        <p:spPr bwMode="auto">
          <a:xfrm>
            <a:off x="2412032" y="4368006"/>
            <a:ext cx="503238" cy="936104"/>
          </a:xfrm>
          <a:prstGeom prst="downArrow">
            <a:avLst>
              <a:gd name="adj1" fmla="val 50000"/>
              <a:gd name="adj2" fmla="val 35804"/>
            </a:avLst>
          </a:prstGeom>
          <a:solidFill>
            <a:srgbClr val="80808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e-IL"/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971872" y="3144118"/>
            <a:ext cx="3744912" cy="1066800"/>
          </a:xfrm>
          <a:prstGeom prst="rect">
            <a:avLst/>
          </a:prstGeom>
          <a:noFill/>
          <a:ln>
            <a:noFill/>
          </a:ln>
          <a:effectLst>
            <a:softEdge rad="0"/>
          </a:effectLst>
          <a:extLst/>
        </p:spPr>
        <p:txBody>
          <a:bodyPr>
            <a:spAutoFit/>
          </a:bodyPr>
          <a:lstStyle/>
          <a:p>
            <a:pPr algn="ctr" rtl="0">
              <a:spcBef>
                <a:spcPct val="50000"/>
              </a:spcBef>
            </a:pPr>
            <a:r>
              <a:rPr lang="en-US" sz="3200" dirty="0" smtClean="0">
                <a:solidFill>
                  <a:srgbClr val="3366CC"/>
                </a:solidFill>
              </a:rPr>
              <a:t>Indistinguishability  </a:t>
            </a:r>
            <a:r>
              <a:rPr lang="en-US" sz="3200" dirty="0">
                <a:solidFill>
                  <a:srgbClr val="3366CC"/>
                </a:solidFill>
              </a:rPr>
              <a:t>definition (weaker)</a:t>
            </a:r>
          </a:p>
        </p:txBody>
      </p:sp>
      <p:sp>
        <p:nvSpPr>
          <p:cNvPr id="10" name="AutoShape 8"/>
          <p:cNvSpPr>
            <a:spLocks noChangeArrowheads="1"/>
          </p:cNvSpPr>
          <p:nvPr/>
        </p:nvSpPr>
        <p:spPr bwMode="auto">
          <a:xfrm rot="2306448">
            <a:off x="3277368" y="2783756"/>
            <a:ext cx="215900" cy="504825"/>
          </a:xfrm>
          <a:prstGeom prst="downArrow">
            <a:avLst>
              <a:gd name="adj1" fmla="val 50000"/>
              <a:gd name="adj2" fmla="val 58456"/>
            </a:avLst>
          </a:prstGeom>
          <a:solidFill>
            <a:srgbClr val="80808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e-IL"/>
          </a:p>
        </p:txBody>
      </p:sp>
      <p:sp>
        <p:nvSpPr>
          <p:cNvPr id="11" name="Text Box 12"/>
          <p:cNvSpPr txBox="1">
            <a:spLocks noChangeArrowheads="1"/>
          </p:cNvSpPr>
          <p:nvPr/>
        </p:nvSpPr>
        <p:spPr bwMode="auto">
          <a:xfrm>
            <a:off x="1043880" y="5304110"/>
            <a:ext cx="3240088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rtl="0">
              <a:spcBef>
                <a:spcPct val="50000"/>
              </a:spcBef>
            </a:pPr>
            <a:r>
              <a:rPr lang="en-US" sz="3200" dirty="0" smtClean="0">
                <a:solidFill>
                  <a:srgbClr val="000066"/>
                </a:solidFill>
              </a:rPr>
              <a:t>3-Round</a:t>
            </a:r>
            <a:br>
              <a:rPr lang="en-US" sz="3200" dirty="0" smtClean="0">
                <a:solidFill>
                  <a:srgbClr val="000066"/>
                </a:solidFill>
              </a:rPr>
            </a:br>
            <a:r>
              <a:rPr lang="en-US" sz="3200" dirty="0" smtClean="0">
                <a:solidFill>
                  <a:srgbClr val="000066"/>
                </a:solidFill>
              </a:rPr>
              <a:t>Witness </a:t>
            </a:r>
            <a:r>
              <a:rPr lang="en-US" sz="3200" dirty="0">
                <a:solidFill>
                  <a:srgbClr val="000066"/>
                </a:solidFill>
              </a:rPr>
              <a:t>hiding</a:t>
            </a:r>
            <a:endParaRPr lang="en-US" sz="3200" u="sng" dirty="0">
              <a:solidFill>
                <a:srgbClr val="000066"/>
              </a:solidFill>
            </a:endParaRPr>
          </a:p>
        </p:txBody>
      </p:sp>
      <p:sp>
        <p:nvSpPr>
          <p:cNvPr id="13" name="AutoShape 11"/>
          <p:cNvSpPr>
            <a:spLocks noChangeArrowheads="1"/>
          </p:cNvSpPr>
          <p:nvPr/>
        </p:nvSpPr>
        <p:spPr bwMode="auto">
          <a:xfrm>
            <a:off x="6588770" y="4368006"/>
            <a:ext cx="503238" cy="936104"/>
          </a:xfrm>
          <a:prstGeom prst="downArrow">
            <a:avLst>
              <a:gd name="adj1" fmla="val 50000"/>
              <a:gd name="adj2" fmla="val 35804"/>
            </a:avLst>
          </a:prstGeom>
          <a:solidFill>
            <a:srgbClr val="80808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e-IL"/>
          </a:p>
        </p:txBody>
      </p:sp>
      <p:sp>
        <p:nvSpPr>
          <p:cNvPr id="14" name="Text Box 6"/>
          <p:cNvSpPr txBox="1">
            <a:spLocks noChangeArrowheads="1"/>
          </p:cNvSpPr>
          <p:nvPr/>
        </p:nvSpPr>
        <p:spPr bwMode="auto">
          <a:xfrm>
            <a:off x="4429447" y="3144118"/>
            <a:ext cx="4391025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 dirty="0" smtClean="0">
                <a:solidFill>
                  <a:srgbClr val="3366CC"/>
                </a:solidFill>
              </a:rPr>
              <a:t>Simulation</a:t>
            </a:r>
            <a:r>
              <a:rPr lang="en-US" sz="3200" dirty="0">
                <a:solidFill>
                  <a:srgbClr val="3366CC"/>
                </a:solidFill>
              </a:rPr>
              <a:t/>
            </a:r>
            <a:br>
              <a:rPr lang="en-US" sz="3200" dirty="0">
                <a:solidFill>
                  <a:srgbClr val="3366CC"/>
                </a:solidFill>
              </a:rPr>
            </a:br>
            <a:r>
              <a:rPr lang="en-US" sz="3200" dirty="0">
                <a:solidFill>
                  <a:srgbClr val="3366CC"/>
                </a:solidFill>
              </a:rPr>
              <a:t>definition (stronger)</a:t>
            </a:r>
          </a:p>
        </p:txBody>
      </p:sp>
      <p:sp>
        <p:nvSpPr>
          <p:cNvPr id="15" name="AutoShape 9"/>
          <p:cNvSpPr>
            <a:spLocks noChangeArrowheads="1"/>
          </p:cNvSpPr>
          <p:nvPr/>
        </p:nvSpPr>
        <p:spPr bwMode="auto">
          <a:xfrm rot="19200000">
            <a:off x="5796731" y="2783756"/>
            <a:ext cx="215900" cy="504825"/>
          </a:xfrm>
          <a:prstGeom prst="downArrow">
            <a:avLst>
              <a:gd name="adj1" fmla="val 50000"/>
              <a:gd name="adj2" fmla="val 58456"/>
            </a:avLst>
          </a:prstGeom>
          <a:solidFill>
            <a:srgbClr val="80808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he-IL"/>
          </a:p>
        </p:txBody>
      </p:sp>
      <p:sp>
        <p:nvSpPr>
          <p:cNvPr id="16" name="Text Box 13"/>
          <p:cNvSpPr txBox="1">
            <a:spLocks noChangeArrowheads="1"/>
          </p:cNvSpPr>
          <p:nvPr/>
        </p:nvSpPr>
        <p:spPr bwMode="auto">
          <a:xfrm>
            <a:off x="5220072" y="5304110"/>
            <a:ext cx="3240088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rtl="0">
              <a:spcBef>
                <a:spcPct val="50000"/>
              </a:spcBef>
            </a:pPr>
            <a:r>
              <a:rPr lang="en-US" sz="3200" dirty="0" smtClean="0">
                <a:solidFill>
                  <a:srgbClr val="000066"/>
                </a:solidFill>
              </a:rPr>
              <a:t>3-Round</a:t>
            </a:r>
            <a:br>
              <a:rPr lang="en-US" sz="3200" dirty="0" smtClean="0">
                <a:solidFill>
                  <a:srgbClr val="000066"/>
                </a:solidFill>
              </a:rPr>
            </a:br>
            <a:r>
              <a:rPr lang="en-US" sz="3200" dirty="0" smtClean="0">
                <a:solidFill>
                  <a:srgbClr val="000066"/>
                </a:solidFill>
              </a:rPr>
              <a:t>Weak </a:t>
            </a:r>
            <a:r>
              <a:rPr lang="en-US" sz="3200" dirty="0">
                <a:solidFill>
                  <a:srgbClr val="000066"/>
                </a:solidFill>
              </a:rPr>
              <a:t>ZK</a:t>
            </a:r>
            <a:endParaRPr lang="en-US" sz="3200" u="sng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0110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 rtl="0">
              <a:buFont typeface="Arial" charset="0"/>
              <a:buChar char="•"/>
            </a:pPr>
            <a:r>
              <a:rPr lang="en-US" sz="4000" dirty="0" smtClean="0"/>
              <a:t>Point Obfuscation</a:t>
            </a:r>
          </a:p>
          <a:p>
            <a:pPr algn="l" rtl="0">
              <a:buFont typeface="Arial" charset="0"/>
              <a:buChar char="•"/>
            </a:pPr>
            <a:r>
              <a:rPr lang="en-US" sz="4000" dirty="0" smtClean="0"/>
              <a:t>Witness Hiding </a:t>
            </a:r>
            <a:endParaRPr lang="en-US" sz="40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lang="en-US" sz="4800" dirty="0" smtClean="0"/>
              <a:t>Definitions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1898187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8915" name="Rectangle 3"/>
              <p:cNvSpPr>
                <a:spLocks noGrp="1" noChangeArrowheads="1"/>
              </p:cNvSpPr>
              <p:nvPr>
                <p:ph idx="1"/>
              </p:nvPr>
            </p:nvSpPr>
            <p:spPr>
              <a:xfrm>
                <a:off x="699247" y="1700809"/>
                <a:ext cx="7745505" cy="2160240"/>
              </a:xfrm>
            </p:spPr>
            <p:txBody>
              <a:bodyPr>
                <a:normAutofit/>
              </a:bodyPr>
              <a:lstStyle/>
              <a:p>
                <a:pPr algn="l" rtl="0">
                  <a:buFontTx/>
                  <a:buNone/>
                </a:pPr>
                <a:r>
                  <a:rPr lang="en-US" sz="3600" i="1" dirty="0" smtClean="0"/>
                  <a:t>Point Program</a:t>
                </a:r>
                <a:r>
                  <a:rPr lang="en-US" sz="3200" i="1" dirty="0" smtClean="0"/>
                  <a:t>:</a:t>
                </a:r>
              </a:p>
              <a:p>
                <a:pPr algn="l" rtl="0">
                  <a:buNone/>
                </a:pPr>
                <a:endParaRPr lang="en-US" i="1" dirty="0" smtClean="0">
                  <a:latin typeface="Cambria Math"/>
                </a:endParaRPr>
              </a:p>
              <a:p>
                <a:pPr algn="l" rtl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3200" i="1">
                              <a:latin typeface="Cambria Math"/>
                            </a:rPr>
                            <m:t>𝐼</m:t>
                          </m:r>
                        </m:e>
                        <m:sub>
                          <m:r>
                            <a:rPr lang="en-US" sz="3200" b="0" i="1" smtClean="0">
                              <a:latin typeface="Cambria Math"/>
                            </a:rPr>
                            <m:t>𝑦</m:t>
                          </m:r>
                        </m:sub>
                      </m:sSub>
                      <m:r>
                        <a:rPr lang="en-US" sz="3200" i="1">
                          <a:latin typeface="Cambria Math"/>
                        </a:rPr>
                        <m:t>(</m:t>
                      </m:r>
                      <m:r>
                        <a:rPr lang="en-US" sz="3200" b="0" i="1" smtClean="0">
                          <a:latin typeface="Cambria Math"/>
                        </a:rPr>
                        <m:t>𝑥</m:t>
                      </m:r>
                      <m:r>
                        <a:rPr lang="en-US" sz="3200" i="1">
                          <a:latin typeface="Cambria Math"/>
                        </a:rPr>
                        <m:t>)=</m:t>
                      </m:r>
                      <m:d>
                        <m:dPr>
                          <m:begChr m:val="{"/>
                          <m:endChr m:val=""/>
                          <m:ctrlPr>
                            <a:rPr lang="en-US" sz="3200" i="1">
                              <a:latin typeface="Cambria Math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3200" i="1">
                                  <a:latin typeface="Cambria Math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sz="3200" i="1">
                                    <a:latin typeface="Cambria Math"/>
                                  </a:rPr>
                                  <m:t>1</m:t>
                                </m:r>
                                <m:r>
                                  <m:rPr>
                                    <m:brk m:alnAt="7"/>
                                  </m:rPr>
                                  <a:rPr lang="en-US" sz="3200" i="1">
                                    <a:latin typeface="Cambria Math"/>
                                  </a:rPr>
                                  <m:t> </m:t>
                                </m:r>
                                <m:r>
                                  <a:rPr lang="en-US" sz="3200" i="1">
                                    <a:latin typeface="Cambria Math"/>
                                  </a:rPr>
                                  <m:t>   </m:t>
                                </m:r>
                                <m:r>
                                  <m:rPr>
                                    <m:nor/>
                                  </m:rPr>
                                  <a:rPr lang="en-US" sz="3200">
                                    <a:latin typeface="Cambria Math"/>
                                  </a:rPr>
                                  <m:t>if</m:t>
                                </m:r>
                                <m:r>
                                  <m:rPr>
                                    <m:nor/>
                                  </m:rPr>
                                  <a:rPr lang="en-US" sz="3200">
                                    <a:latin typeface="Cambria Math"/>
                                  </a:rPr>
                                  <m:t>  </m:t>
                                </m:r>
                                <m:r>
                                  <a:rPr lang="en-US" sz="3200" i="1">
                                    <a:latin typeface="Cambria Math"/>
                                  </a:rPr>
                                  <m:t>𝑥</m:t>
                                </m:r>
                                <m:r>
                                  <a:rPr lang="en-US" sz="3200" i="1">
                                    <a:latin typeface="Cambria Math"/>
                                  </a:rPr>
                                  <m:t>=</m:t>
                                </m:r>
                                <m:r>
                                  <a:rPr lang="en-US" sz="3200" i="1">
                                    <a:latin typeface="Cambria Math"/>
                                  </a:rPr>
                                  <m:t>𝑦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sz="3200" i="1">
                                    <a:latin typeface="Cambria Math"/>
                                  </a:rPr>
                                  <m:t>0</m:t>
                                </m:r>
                                <m:r>
                                  <a:rPr lang="en-US" sz="3200" i="1">
                                    <a:latin typeface="Cambria Math"/>
                                  </a:rPr>
                                  <m:t>    </m:t>
                                </m:r>
                                <m:r>
                                  <m:rPr>
                                    <m:nor/>
                                  </m:rPr>
                                  <a:rPr lang="en-US" sz="3200">
                                    <a:latin typeface="Cambria Math"/>
                                  </a:rPr>
                                  <m:t>if</m:t>
                                </m:r>
                                <m:r>
                                  <m:rPr>
                                    <m:nor/>
                                  </m:rPr>
                                  <a:rPr lang="en-US" sz="3200">
                                    <a:latin typeface="Cambria Math"/>
                                  </a:rPr>
                                  <m:t> </m:t>
                                </m:r>
                                <m:r>
                                  <a:rPr lang="en-US" sz="3200" i="1">
                                    <a:latin typeface="Cambria Math"/>
                                  </a:rPr>
                                  <m:t> </m:t>
                                </m:r>
                                <m:r>
                                  <a:rPr lang="en-US" sz="3200" i="1">
                                    <a:latin typeface="Cambria Math"/>
                                  </a:rPr>
                                  <m:t>𝑥</m:t>
                                </m:r>
                                <m:r>
                                  <a:rPr lang="en-US" sz="3200" i="1">
                                    <a:latin typeface="Cambria Math"/>
                                    <a:ea typeface="Cambria Math"/>
                                  </a:rPr>
                                  <m:t>≠</m:t>
                                </m:r>
                                <m:r>
                                  <a:rPr lang="en-US" sz="3200" i="1">
                                    <a:latin typeface="Cambria Math"/>
                                  </a:rPr>
                                  <m:t>𝑦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US" sz="3200" i="1">
                          <a:latin typeface="Cambria Math"/>
                        </a:rPr>
                        <m:t> </m:t>
                      </m:r>
                    </m:oMath>
                  </m:oMathPara>
                </a14:m>
                <a:endParaRPr lang="he-IL" sz="3200" dirty="0"/>
              </a:p>
              <a:p>
                <a:pPr algn="l" rtl="0">
                  <a:buFontTx/>
                  <a:buNone/>
                </a:pPr>
                <a:endParaRPr lang="en-US" sz="3200" b="0" i="1" dirty="0" smtClean="0">
                  <a:latin typeface="Cambria Math"/>
                  <a:ea typeface="Cambria Math"/>
                </a:endParaRPr>
              </a:p>
              <a:p>
                <a:pPr algn="l" rtl="0">
                  <a:buFontTx/>
                  <a:buNone/>
                </a:pPr>
                <a:endParaRPr lang="en-US" sz="3200" dirty="0" smtClean="0">
                  <a:sym typeface="Symbol" pitchFamily="18" charset="2"/>
                </a:endParaRPr>
              </a:p>
              <a:p>
                <a:pPr algn="l" rtl="0">
                  <a:buFontTx/>
                  <a:buNone/>
                </a:pPr>
                <a:endParaRPr lang="en-US" dirty="0" smtClean="0">
                  <a:sym typeface="Symbol" pitchFamily="18" charset="2"/>
                </a:endParaRPr>
              </a:p>
              <a:p>
                <a:pPr algn="l" rtl="0">
                  <a:buFontTx/>
                  <a:buNone/>
                </a:pPr>
                <a:endParaRPr lang="en-US" dirty="0">
                  <a:sym typeface="Symbol" pitchFamily="18" charset="2"/>
                </a:endParaRPr>
              </a:p>
              <a:p>
                <a:pPr algn="l" rtl="0">
                  <a:buFontTx/>
                  <a:buNone/>
                </a:pPr>
                <a:endParaRPr lang="en-US" dirty="0"/>
              </a:p>
              <a:p>
                <a:pPr algn="l" rtl="0">
                  <a:buFontTx/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38915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99247" y="1700809"/>
                <a:ext cx="7745505" cy="2160240"/>
              </a:xfrm>
              <a:blipFill rotWithShape="1">
                <a:blip r:embed="rId3"/>
                <a:stretch>
                  <a:fillRect l="-2441" t="-423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 rtl="0"/>
            <a:r>
              <a:rPr lang="en-US" sz="4800" dirty="0"/>
              <a:t>Point </a:t>
            </a:r>
            <a:r>
              <a:rPr lang="en-US" sz="4800" dirty="0" smtClean="0"/>
              <a:t>Obfuscation</a:t>
            </a:r>
            <a:endParaRPr lang="en-US" sz="4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481082" y="4340763"/>
                <a:ext cx="8280920" cy="16085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dirty="0" smtClean="0">
                    <a:ea typeface="Cambria Math"/>
                  </a:rPr>
                  <a:t>An obfuscation </a:t>
                </a:r>
                <a14:m>
                  <m:oMath xmlns:m="http://schemas.openxmlformats.org/officeDocument/2006/math">
                    <m:r>
                      <a:rPr lang="en-US" sz="3200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𝒪</m:t>
                    </m:r>
                    <m:d>
                      <m:dPr>
                        <m:ctrlPr>
                          <a:rPr lang="en-US" sz="3200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n-US" sz="3200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𝑦</m:t>
                        </m:r>
                      </m:e>
                    </m:d>
                    <m:r>
                      <a:rPr lang="en-US" sz="3200">
                        <a:latin typeface="Cambria Math"/>
                        <a:ea typeface="Cambria Math"/>
                      </a:rPr>
                      <m:t> </m:t>
                    </m:r>
                  </m:oMath>
                </a14:m>
                <a:r>
                  <a:rPr lang="en-US" sz="3200" dirty="0">
                    <a:sym typeface="Symbol" pitchFamily="18" charset="2"/>
                  </a:rPr>
                  <a:t> computes the function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sym typeface="Symbol" pitchFamily="18" charset="2"/>
                          </a:rPr>
                        </m:ctrlPr>
                      </m:sSubPr>
                      <m:e>
                        <m:r>
                          <a:rPr lang="en-US" sz="3200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sym typeface="Symbol" pitchFamily="18" charset="2"/>
                          </a:rPr>
                          <m:t>𝐼</m:t>
                        </m:r>
                      </m:e>
                      <m:sub>
                        <m:r>
                          <a:rPr lang="en-US" sz="3200" i="1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sym typeface="Symbol" pitchFamily="18" charset="2"/>
                          </a:rPr>
                          <m:t>𝑦</m:t>
                        </m:r>
                      </m:sub>
                    </m:sSub>
                  </m:oMath>
                </a14:m>
                <a:r>
                  <a:rPr lang="en-US" sz="3200" dirty="0">
                    <a:solidFill>
                      <a:srgbClr val="002060"/>
                    </a:solidFill>
                    <a:sym typeface="Symbol" pitchFamily="18" charset="2"/>
                  </a:rPr>
                  <a:t> </a:t>
                </a:r>
                <a:r>
                  <a:rPr lang="en-US" sz="3200" dirty="0">
                    <a:sym typeface="Symbol" pitchFamily="18" charset="2"/>
                  </a:rPr>
                  <a:t>but hides all other </a:t>
                </a:r>
                <a:r>
                  <a:rPr lang="en-US" sz="3200" dirty="0" smtClean="0">
                    <a:sym typeface="Symbol" pitchFamily="18" charset="2"/>
                  </a:rPr>
                  <a:t>information </a:t>
                </a:r>
                <a:r>
                  <a:rPr lang="en-US" sz="3200" dirty="0">
                    <a:sym typeface="Symbol" pitchFamily="18" charset="2"/>
                  </a:rPr>
                  <a:t>about </a:t>
                </a:r>
                <a14:m>
                  <m:oMath xmlns:m="http://schemas.openxmlformats.org/officeDocument/2006/math">
                    <m:r>
                      <a:rPr lang="en-US" sz="3200" i="1">
                        <a:latin typeface="Cambria Math"/>
                        <a:sym typeface="Symbol" pitchFamily="18" charset="2"/>
                      </a:rPr>
                      <m:t>𝑦</m:t>
                    </m:r>
                  </m:oMath>
                </a14:m>
                <a:r>
                  <a:rPr lang="en-US" sz="3200" dirty="0">
                    <a:sym typeface="Symbol" pitchFamily="18" charset="2"/>
                  </a:rPr>
                  <a:t>.</a:t>
                </a:r>
              </a:p>
              <a:p>
                <a:endParaRPr lang="en-US" sz="3200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1082" y="4340763"/>
                <a:ext cx="8280920" cy="1608517"/>
              </a:xfrm>
              <a:prstGeom prst="rect">
                <a:avLst/>
              </a:prstGeom>
              <a:blipFill rotWithShape="1">
                <a:blip r:embed="rId4"/>
                <a:stretch>
                  <a:fillRect l="-1841" t="-492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>
              <a:xfrm>
                <a:off x="699247" y="1916832"/>
                <a:ext cx="7745505" cy="936104"/>
              </a:xfrm>
            </p:spPr>
            <p:txBody>
              <a:bodyPr>
                <a:normAutofit/>
              </a:bodyPr>
              <a:lstStyle/>
              <a:p>
                <a:pPr marL="0" indent="0" algn="l" rtl="0">
                  <a:buNone/>
                </a:pPr>
                <a:r>
                  <a:rPr lang="en-US" sz="3600" dirty="0" smtClean="0"/>
                  <a:t>For every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/>
                      </a:rPr>
                      <m:t>𝐴</m:t>
                    </m:r>
                  </m:oMath>
                </a14:m>
                <a:r>
                  <a:rPr lang="en-US" sz="3600" dirty="0" smtClean="0"/>
                  <a:t> there exists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/>
                      </a:rPr>
                      <m:t>𝑆</m:t>
                    </m:r>
                  </m:oMath>
                </a14:m>
                <a:r>
                  <a:rPr lang="en-US" sz="3600" dirty="0" smtClean="0"/>
                  <a:t>:</a:t>
                </a:r>
                <a:endParaRPr lang="en-US" sz="3600" dirty="0"/>
              </a:p>
            </p:txBody>
          </p:sp>
        </mc:Choice>
        <mc:Fallback xmlns=""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99247" y="1916832"/>
                <a:ext cx="7745505" cy="936104"/>
              </a:xfrm>
              <a:blipFill rotWithShape="1">
                <a:blip r:embed="rId2"/>
                <a:stretch>
                  <a:fillRect l="-2441" t="-974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lang="en-US" sz="4800" dirty="0" smtClean="0"/>
              <a:t>Virtual Black-Box [BGI+01]</a:t>
            </a:r>
            <a:endParaRPr lang="en-US" sz="4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4932040" y="3878991"/>
                <a:ext cx="1440160" cy="1326808"/>
              </a:xfrm>
              <a:prstGeom prst="rect">
                <a:avLst/>
              </a:prstGeom>
              <a:solidFill>
                <a:srgbClr val="FFFF99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𝑆</m:t>
                      </m:r>
                    </m:oMath>
                  </m:oMathPara>
                </a14:m>
                <a:endParaRPr lang="he-IL" sz="3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32040" y="3878991"/>
                <a:ext cx="1440160" cy="1326808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2195736" y="3878992"/>
                <a:ext cx="1440160" cy="1326808"/>
              </a:xfrm>
              <a:prstGeom prst="rect">
                <a:avLst/>
              </a:prstGeom>
              <a:solidFill>
                <a:srgbClr val="FF9999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𝐴</m:t>
                      </m:r>
                    </m:oMath>
                  </m:oMathPara>
                </a14:m>
                <a:endParaRPr lang="he-IL" sz="3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95736" y="3878992"/>
                <a:ext cx="1440160" cy="1326808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  <a:ln w="127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6804248" y="2780928"/>
                <a:ext cx="666167" cy="681347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righ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3200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𝐼</m:t>
                          </m:r>
                        </m:e>
                        <m:sub>
                          <m:r>
                            <a:rPr lang="en-US" sz="3200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𝑦</m:t>
                          </m:r>
                          <m:r>
                            <a:rPr lang="en-US" sz="32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 </m:t>
                          </m:r>
                        </m:sub>
                      </m:sSub>
                    </m:oMath>
                  </m:oMathPara>
                </a14:m>
                <a:endParaRPr lang="en-US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04248" y="2780928"/>
                <a:ext cx="666167" cy="681347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Straight Arrow Connector 7"/>
          <p:cNvCxnSpPr/>
          <p:nvPr/>
        </p:nvCxnSpPr>
        <p:spPr>
          <a:xfrm flipV="1">
            <a:off x="6372200" y="3462275"/>
            <a:ext cx="432048" cy="416716"/>
          </a:xfrm>
          <a:prstGeom prst="straightConnector1">
            <a:avLst/>
          </a:prstGeom>
          <a:ln w="38100">
            <a:solidFill>
              <a:schemeClr val="accent4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/>
              <p:cNvSpPr/>
              <p:nvPr/>
            </p:nvSpPr>
            <p:spPr>
              <a:xfrm>
                <a:off x="2335400" y="2780928"/>
                <a:ext cx="1160831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𝒪</m:t>
                      </m:r>
                      <m:d>
                        <m:dPr>
                          <m:ctrlPr>
                            <a:rPr lang="en-US" sz="3200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3200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𝑦</m:t>
                          </m:r>
                        </m:e>
                      </m:d>
                    </m:oMath>
                  </m:oMathPara>
                </a14:m>
                <a:endParaRPr lang="en-US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5400" y="2780928"/>
                <a:ext cx="1160831" cy="584775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" name="Straight Arrow Connector 12"/>
          <p:cNvCxnSpPr>
            <a:stCxn id="12" idx="2"/>
            <a:endCxn id="6" idx="0"/>
          </p:cNvCxnSpPr>
          <p:nvPr/>
        </p:nvCxnSpPr>
        <p:spPr>
          <a:xfrm>
            <a:off x="2915816" y="3365703"/>
            <a:ext cx="0" cy="513289"/>
          </a:xfrm>
          <a:prstGeom prst="straightConnector1">
            <a:avLst/>
          </a:prstGeom>
          <a:ln w="38100">
            <a:solidFill>
              <a:schemeClr val="accent4"/>
            </a:solidFill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/>
              <p:cNvSpPr/>
              <p:nvPr/>
            </p:nvSpPr>
            <p:spPr>
              <a:xfrm>
                <a:off x="1245799" y="4190024"/>
                <a:ext cx="504241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𝑧</m:t>
                      </m:r>
                    </m:oMath>
                  </m:oMathPara>
                </a14:m>
                <a:endParaRPr lang="en-US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6" name="Rectangle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45799" y="4190024"/>
                <a:ext cx="504241" cy="584775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7" name="Straight Arrow Connector 16"/>
          <p:cNvCxnSpPr>
            <a:endCxn id="6" idx="1"/>
          </p:cNvCxnSpPr>
          <p:nvPr/>
        </p:nvCxnSpPr>
        <p:spPr>
          <a:xfrm>
            <a:off x="1691865" y="4542396"/>
            <a:ext cx="503871" cy="0"/>
          </a:xfrm>
          <a:prstGeom prst="straightConnector1">
            <a:avLst/>
          </a:prstGeom>
          <a:ln w="38100">
            <a:solidFill>
              <a:schemeClr val="accent4"/>
            </a:solidFill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/>
              <p:cNvSpPr/>
              <p:nvPr/>
            </p:nvSpPr>
            <p:spPr>
              <a:xfrm>
                <a:off x="3982103" y="4221088"/>
                <a:ext cx="504241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𝑧</m:t>
                      </m:r>
                    </m:oMath>
                  </m:oMathPara>
                </a14:m>
                <a:endParaRPr lang="en-US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0" name="Rectangle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82103" y="4221088"/>
                <a:ext cx="504241" cy="584775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1" name="Straight Arrow Connector 20"/>
          <p:cNvCxnSpPr/>
          <p:nvPr/>
        </p:nvCxnSpPr>
        <p:spPr>
          <a:xfrm>
            <a:off x="4428169" y="4573460"/>
            <a:ext cx="503871" cy="0"/>
          </a:xfrm>
          <a:prstGeom prst="straightConnector1">
            <a:avLst/>
          </a:prstGeom>
          <a:ln w="38100">
            <a:solidFill>
              <a:schemeClr val="accent4"/>
            </a:solidFill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Rectangle 22"/>
              <p:cNvSpPr/>
              <p:nvPr/>
            </p:nvSpPr>
            <p:spPr>
              <a:xfrm>
                <a:off x="5386668" y="5724545"/>
                <a:ext cx="625492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rgbClr val="C00000"/>
                          </a:solidFill>
                          <a:latin typeface="Cambria Math"/>
                          <a:ea typeface="Cambria Math"/>
                        </a:rPr>
                        <m:t>𝑏</m:t>
                      </m:r>
                      <m:r>
                        <a:rPr lang="en-US" sz="3200" b="0" i="1" smtClean="0">
                          <a:solidFill>
                            <a:srgbClr val="C00000"/>
                          </a:solidFill>
                          <a:latin typeface="Cambria Math"/>
                          <a:ea typeface="Cambria Math"/>
                        </a:rPr>
                        <m:t>′</m:t>
                      </m:r>
                    </m:oMath>
                  </m:oMathPara>
                </a14:m>
                <a:endParaRPr lang="en-US" sz="320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23" name="Rectangle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86668" y="5724545"/>
                <a:ext cx="625492" cy="584775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4" name="Straight Arrow Connector 23"/>
          <p:cNvCxnSpPr/>
          <p:nvPr/>
        </p:nvCxnSpPr>
        <p:spPr>
          <a:xfrm>
            <a:off x="5652120" y="5205800"/>
            <a:ext cx="0" cy="513289"/>
          </a:xfrm>
          <a:prstGeom prst="straightConnector1">
            <a:avLst/>
          </a:prstGeom>
          <a:ln w="38100">
            <a:solidFill>
              <a:schemeClr val="accent4"/>
            </a:solidFill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angle 24"/>
              <p:cNvSpPr/>
              <p:nvPr/>
            </p:nvSpPr>
            <p:spPr>
              <a:xfrm>
                <a:off x="2675114" y="5724545"/>
                <a:ext cx="528734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rgbClr val="C00000"/>
                          </a:solidFill>
                          <a:latin typeface="Cambria Math"/>
                          <a:ea typeface="Cambria Math"/>
                        </a:rPr>
                        <m:t>𝑏</m:t>
                      </m:r>
                    </m:oMath>
                  </m:oMathPara>
                </a14:m>
                <a:endParaRPr lang="en-US" sz="320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25" name="Rectangle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75114" y="5724545"/>
                <a:ext cx="528734" cy="584775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6" name="Straight Arrow Connector 25"/>
          <p:cNvCxnSpPr/>
          <p:nvPr/>
        </p:nvCxnSpPr>
        <p:spPr>
          <a:xfrm>
            <a:off x="2915816" y="5205800"/>
            <a:ext cx="0" cy="513289"/>
          </a:xfrm>
          <a:prstGeom prst="straightConnector1">
            <a:avLst/>
          </a:prstGeom>
          <a:ln w="38100">
            <a:solidFill>
              <a:schemeClr val="accent4"/>
            </a:solidFill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3988878" y="5589240"/>
                <a:ext cx="542178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i="1" smtClean="0">
                          <a:solidFill>
                            <a:srgbClr val="C00000"/>
                          </a:solidFill>
                          <a:latin typeface="Cambria Math"/>
                          <a:ea typeface="Cambria Math"/>
                        </a:rPr>
                        <m:t>≈</m:t>
                      </m:r>
                    </m:oMath>
                  </m:oMathPara>
                </a14:m>
                <a:endParaRPr lang="en-US" sz="480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88878" y="5589240"/>
                <a:ext cx="542178" cy="830997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75782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>
              <a:xfrm>
                <a:off x="699247" y="1955974"/>
                <a:ext cx="8049217" cy="4281338"/>
              </a:xfrm>
            </p:spPr>
            <p:txBody>
              <a:bodyPr>
                <a:normAutofit/>
              </a:bodyPr>
              <a:lstStyle/>
              <a:p>
                <a:pPr marL="0" indent="0" algn="l" rtl="0">
                  <a:buNone/>
                </a:pPr>
                <a:r>
                  <a:rPr lang="en-US" sz="3600" u="sng" dirty="0" smtClean="0"/>
                  <a:t>Unpredictable Distribution:</a:t>
                </a:r>
              </a:p>
              <a:p>
                <a:pPr marL="0" indent="0" algn="l" rtl="0">
                  <a:buNone/>
                </a:pPr>
                <a14:m>
                  <m:oMath xmlns:m="http://schemas.openxmlformats.org/officeDocument/2006/math">
                    <m:r>
                      <a:rPr lang="en-US" sz="3600" i="1">
                        <a:latin typeface="Cambria Math"/>
                        <a:ea typeface="Cambria Math"/>
                      </a:rPr>
                      <m:t>𝒟</m:t>
                    </m:r>
                    <m:r>
                      <a:rPr lang="en-US" sz="3600" i="1">
                        <a:latin typeface="Cambria Math"/>
                        <a:ea typeface="Cambria Math"/>
                      </a:rPr>
                      <m:t>(</m:t>
                    </m:r>
                    <m:r>
                      <a:rPr lang="en-US" sz="3600" i="1">
                        <a:latin typeface="Cambria Math"/>
                        <a:ea typeface="Cambria Math"/>
                      </a:rPr>
                      <m:t>𝑌</m:t>
                    </m:r>
                    <m:r>
                      <a:rPr lang="en-US" sz="3600" i="1">
                        <a:latin typeface="Cambria Math"/>
                        <a:ea typeface="Cambria Math"/>
                      </a:rPr>
                      <m:t>,</m:t>
                    </m:r>
                    <m:r>
                      <a:rPr lang="en-US" sz="3600" i="1">
                        <a:latin typeface="Cambria Math"/>
                        <a:ea typeface="Cambria Math"/>
                      </a:rPr>
                      <m:t>𝑍</m:t>
                    </m:r>
                    <m:r>
                      <a:rPr lang="en-US" sz="3600" i="1">
                        <a:latin typeface="Cambria Math"/>
                        <a:ea typeface="Cambria Math"/>
                      </a:rPr>
                      <m:t>)</m:t>
                    </m:r>
                  </m:oMath>
                </a14:m>
                <a:r>
                  <a:rPr lang="en-US" sz="3600" dirty="0"/>
                  <a:t> </a:t>
                </a:r>
                <a:r>
                  <a:rPr lang="en-US" sz="3600" dirty="0" smtClean="0"/>
                  <a:t>is </a:t>
                </a:r>
                <a:r>
                  <a:rPr lang="en-US" sz="3600" i="1" dirty="0"/>
                  <a:t>unpredictable </a:t>
                </a:r>
                <a:r>
                  <a:rPr lang="en-US" sz="3600" dirty="0"/>
                  <a:t>if for every poly-size circuit family </a:t>
                </a:r>
                <a14:m>
                  <m:oMath xmlns:m="http://schemas.openxmlformats.org/officeDocument/2006/math">
                    <m:r>
                      <a:rPr lang="en-US" sz="3600" i="1">
                        <a:latin typeface="Cambria Math"/>
                        <a:ea typeface="Cambria Math"/>
                      </a:rPr>
                      <m:t>𝒞</m:t>
                    </m:r>
                  </m:oMath>
                </a14:m>
                <a:r>
                  <a:rPr lang="en-US" sz="3600" dirty="0" smtClean="0"/>
                  <a:t>:</a:t>
                </a:r>
              </a:p>
              <a:p>
                <a:pPr marL="0" indent="0" algn="l" rtl="0">
                  <a:buNone/>
                </a:pPr>
                <a:endParaRPr lang="en-US" sz="3600" dirty="0"/>
              </a:p>
              <a:p>
                <a:pPr marL="0" indent="0" algn="ctr" rtl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3600" i="1">
                              <a:latin typeface="Cambria Math"/>
                              <a:ea typeface="Cambria Math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3600" i="1">
                                  <a:latin typeface="Cambria Math"/>
                                  <a:ea typeface="Cambria Math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sz="3600">
                                  <a:latin typeface="Cambria Math"/>
                                  <a:ea typeface="Cambria Math"/>
                                </a:rPr>
                                <m:t>Pr</m:t>
                              </m:r>
                            </m:e>
                            <m:lim>
                              <m:r>
                                <m:rPr>
                                  <m:sty m:val="p"/>
                                </m:rPr>
                                <a:rPr lang="en-US" sz="3600">
                                  <a:latin typeface="Cambria Math"/>
                                  <a:ea typeface="Cambria Math"/>
                                </a:rPr>
                                <m:t>y</m:t>
                              </m:r>
                              <m:r>
                                <a:rPr lang="en-US" sz="3600">
                                  <a:latin typeface="Cambria Math"/>
                                  <a:ea typeface="Cambria Math"/>
                                </a:rPr>
                                <m:t>,</m:t>
                              </m:r>
                              <m:r>
                                <m:rPr>
                                  <m:sty m:val="p"/>
                                </m:rPr>
                                <a:rPr lang="en-US" sz="3600">
                                  <a:latin typeface="Cambria Math"/>
                                  <a:ea typeface="Cambria Math"/>
                                </a:rPr>
                                <m:t>z</m:t>
                              </m:r>
                              <m:r>
                                <a:rPr lang="en-US" sz="3600" i="1">
                                  <a:latin typeface="Cambria Math"/>
                                  <a:ea typeface="Cambria Math"/>
                                </a:rPr>
                                <m:t>←</m:t>
                              </m:r>
                              <m:r>
                                <a:rPr lang="en-US" sz="3600" i="1">
                                  <a:latin typeface="Cambria Math"/>
                                  <a:ea typeface="Cambria Math"/>
                                </a:rPr>
                                <m:t>𝒟</m:t>
                              </m:r>
                            </m:lim>
                          </m:limLow>
                        </m:fName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US" sz="3600" i="1"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he-IL" sz="3600" i="1">
                                  <a:latin typeface="Cambria Math"/>
                                  <a:ea typeface="Cambria Math"/>
                                </a:rPr>
                                <m:t>𝒞</m:t>
                              </m:r>
                              <m:d>
                                <m:dPr>
                                  <m:ctrlPr>
                                    <a:rPr lang="en-US" sz="36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sz="3600" i="1">
                                      <a:latin typeface="Cambria Math"/>
                                      <a:ea typeface="Cambria Math"/>
                                    </a:rPr>
                                    <m:t>𝑧</m:t>
                                  </m:r>
                                </m:e>
                              </m:d>
                              <m:r>
                                <a:rPr lang="en-US" sz="3600" i="1">
                                  <a:latin typeface="Cambria Math"/>
                                  <a:ea typeface="Cambria Math"/>
                                </a:rPr>
                                <m:t>=</m:t>
                              </m:r>
                              <m:r>
                                <a:rPr lang="en-US" sz="3600" i="1">
                                  <a:latin typeface="Cambria Math"/>
                                  <a:ea typeface="Cambria Math"/>
                                </a:rPr>
                                <m:t>𝑦</m:t>
                              </m:r>
                            </m:e>
                          </m:d>
                        </m:e>
                      </m:func>
                      <m:r>
                        <a:rPr lang="en-US" sz="3600" i="1">
                          <a:latin typeface="Cambria Math"/>
                          <a:ea typeface="Cambria Math"/>
                        </a:rPr>
                        <m:t>&lt;</m:t>
                      </m:r>
                      <m:r>
                        <m:rPr>
                          <m:nor/>
                        </m:rPr>
                        <a:rPr lang="en-US" sz="3600">
                          <a:latin typeface="Cambria Math"/>
                          <a:ea typeface="Cambria Math"/>
                        </a:rPr>
                        <m:t>neg</m:t>
                      </m:r>
                      <m:r>
                        <m:rPr>
                          <m:nor/>
                        </m:rPr>
                        <a:rPr lang="en-US" sz="3600">
                          <a:latin typeface="Cambria Math"/>
                          <a:ea typeface="Cambria Math"/>
                        </a:rPr>
                        <m:t>(</m:t>
                      </m:r>
                      <m:r>
                        <m:rPr>
                          <m:nor/>
                        </m:rPr>
                        <a:rPr lang="en-US" sz="3600">
                          <a:latin typeface="Cambria Math"/>
                          <a:ea typeface="Cambria Math"/>
                        </a:rPr>
                        <m:t>n</m:t>
                      </m:r>
                      <m:r>
                        <m:rPr>
                          <m:nor/>
                        </m:rPr>
                        <a:rPr lang="en-US" sz="3600">
                          <a:latin typeface="Cambria Math"/>
                          <a:ea typeface="Cambria Math"/>
                        </a:rPr>
                        <m:t>)</m:t>
                      </m:r>
                    </m:oMath>
                  </m:oMathPara>
                </a14:m>
                <a:endParaRPr lang="he-IL" sz="3600" dirty="0"/>
              </a:p>
              <a:p>
                <a:pPr marL="0" indent="0" algn="l" rtl="0">
                  <a:buNone/>
                </a:pPr>
                <a:endParaRPr lang="en-US" sz="3600" dirty="0" smtClean="0"/>
              </a:p>
            </p:txBody>
          </p:sp>
        </mc:Choice>
        <mc:Fallback xmlns=""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99247" y="1955974"/>
                <a:ext cx="8049217" cy="4281338"/>
              </a:xfrm>
              <a:blipFill rotWithShape="1">
                <a:blip r:embed="rId3"/>
                <a:stretch>
                  <a:fillRect l="-2348" t="-213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539552" y="570156"/>
            <a:ext cx="8275998" cy="1054250"/>
          </a:xfrm>
        </p:spPr>
        <p:txBody>
          <a:bodyPr/>
          <a:lstStyle/>
          <a:p>
            <a:pPr algn="l"/>
            <a:r>
              <a:rPr lang="en-US" sz="4400" dirty="0" smtClean="0"/>
              <a:t>Indistinguishability Definition</a:t>
            </a:r>
            <a:endParaRPr lang="he-IL" sz="4400" dirty="0"/>
          </a:p>
        </p:txBody>
      </p:sp>
    </p:spTree>
    <p:extLst>
      <p:ext uri="{BB962C8B-B14F-4D97-AF65-F5344CB8AC3E}">
        <p14:creationId xmlns:p14="http://schemas.microsoft.com/office/powerpoint/2010/main" val="2872424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>
              <a:xfrm>
                <a:off x="699247" y="1955974"/>
                <a:ext cx="8049217" cy="4281338"/>
              </a:xfrm>
            </p:spPr>
            <p:txBody>
              <a:bodyPr>
                <a:normAutofit fontScale="92500"/>
              </a:bodyPr>
              <a:lstStyle/>
              <a:p>
                <a:pPr marL="0" indent="0" algn="l" rtl="0">
                  <a:buNone/>
                </a:pPr>
                <a:r>
                  <a:rPr lang="en-US" sz="3200" u="sng" dirty="0"/>
                  <a:t>Auxiliary Input Point </a:t>
                </a:r>
                <a:r>
                  <a:rPr lang="en-US" sz="3200" u="sng" dirty="0" smtClean="0"/>
                  <a:t>Obfuscation [C97]</a:t>
                </a:r>
                <a:r>
                  <a:rPr lang="en-US" sz="3200" dirty="0" smtClean="0"/>
                  <a:t>:</a:t>
                </a:r>
              </a:p>
              <a:p>
                <a:pPr marL="0" indent="0" algn="l" rtl="0">
                  <a:buNone/>
                </a:pPr>
                <a:r>
                  <a:rPr lang="en-US" sz="3600" dirty="0" smtClean="0"/>
                  <a:t>For every </a:t>
                </a:r>
                <a:r>
                  <a:rPr lang="en-US" sz="3600" dirty="0"/>
                  <a:t>unpredictable </a:t>
                </a:r>
                <a14:m>
                  <m:oMath xmlns:m="http://schemas.openxmlformats.org/officeDocument/2006/math">
                    <m:r>
                      <a:rPr lang="en-US" sz="3600" i="1">
                        <a:latin typeface="Cambria Math"/>
                        <a:ea typeface="Cambria Math"/>
                      </a:rPr>
                      <m:t>𝒟</m:t>
                    </m:r>
                    <m:r>
                      <a:rPr lang="en-US" sz="3600" i="1">
                        <a:latin typeface="Cambria Math"/>
                        <a:ea typeface="Cambria Math"/>
                      </a:rPr>
                      <m:t>(</m:t>
                    </m:r>
                    <m:r>
                      <a:rPr lang="en-US" sz="3600" i="1">
                        <a:latin typeface="Cambria Math"/>
                        <a:ea typeface="Cambria Math"/>
                      </a:rPr>
                      <m:t>𝑌</m:t>
                    </m:r>
                    <m:r>
                      <a:rPr lang="en-US" sz="3600" i="1">
                        <a:latin typeface="Cambria Math"/>
                        <a:ea typeface="Cambria Math"/>
                      </a:rPr>
                      <m:t>,</m:t>
                    </m:r>
                    <m:r>
                      <a:rPr lang="en-US" sz="3600" i="1">
                        <a:latin typeface="Cambria Math"/>
                        <a:ea typeface="Cambria Math"/>
                      </a:rPr>
                      <m:t>𝑍</m:t>
                    </m:r>
                    <m:r>
                      <a:rPr lang="en-US" sz="3600" i="1">
                        <a:latin typeface="Cambria Math"/>
                        <a:ea typeface="Cambria Math"/>
                      </a:rPr>
                      <m:t>)</m:t>
                    </m:r>
                  </m:oMath>
                </a14:m>
                <a:r>
                  <a:rPr lang="en-US" sz="3600" dirty="0" smtClean="0"/>
                  <a:t>:</a:t>
                </a:r>
              </a:p>
              <a:p>
                <a:pPr marL="0" indent="0" algn="l" rtl="0">
                  <a:buNone/>
                </a:pPr>
                <a:endParaRPr lang="en-US" sz="3600" dirty="0"/>
              </a:p>
              <a:p>
                <a:pPr marL="0" indent="0" algn="ctr" rtl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400" i="1">
                              <a:latin typeface="Cambria Math"/>
                            </a:rPr>
                          </m:ctrlPr>
                        </m:sSubPr>
                        <m:e>
                          <m:d>
                            <m:dPr>
                              <m:begChr m:val="{"/>
                              <m:endChr m:val="}"/>
                              <m:ctrlPr>
                                <a:rPr lang="en-US" sz="4400" i="1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he-IL" sz="4400" i="1">
                                  <a:latin typeface="Cambria Math"/>
                                  <a:ea typeface="Cambria Math"/>
                                </a:rPr>
                                <m:t>𝒪</m:t>
                              </m:r>
                              <m:d>
                                <m:dPr>
                                  <m:ctrlPr>
                                    <a:rPr lang="en-US" sz="44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sz="4400" i="1">
                                      <a:latin typeface="Cambria Math"/>
                                      <a:ea typeface="Cambria Math"/>
                                    </a:rPr>
                                    <m:t>𝑦</m:t>
                                  </m:r>
                                </m:e>
                              </m:d>
                              <m:r>
                                <a:rPr lang="en-US" sz="4400" i="1">
                                  <a:latin typeface="Cambria Math"/>
                                  <a:ea typeface="Cambria Math"/>
                                </a:rPr>
                                <m:t>,</m:t>
                              </m:r>
                              <m:r>
                                <a:rPr lang="en-US" sz="4400" i="1">
                                  <a:latin typeface="Cambria Math"/>
                                  <a:ea typeface="Cambria Math"/>
                                </a:rPr>
                                <m:t>𝑧</m:t>
                              </m:r>
                            </m:e>
                          </m:d>
                        </m:e>
                        <m:sub>
                          <m:r>
                            <m:rPr>
                              <m:sty m:val="p"/>
                            </m:rPr>
                            <a:rPr lang="en-US" sz="4400">
                              <a:latin typeface="Cambria Math"/>
                            </a:rPr>
                            <m:t>y</m:t>
                          </m:r>
                          <m:r>
                            <a:rPr lang="en-US" sz="4400">
                              <a:latin typeface="Cambria Math"/>
                            </a:rPr>
                            <m:t>,</m:t>
                          </m:r>
                          <m:r>
                            <m:rPr>
                              <m:sty m:val="p"/>
                            </m:rPr>
                            <a:rPr lang="en-US" sz="4400">
                              <a:latin typeface="Cambria Math"/>
                            </a:rPr>
                            <m:t>z</m:t>
                          </m:r>
                          <m:r>
                            <a:rPr lang="en-US" sz="4400" i="1">
                              <a:latin typeface="Cambria Math"/>
                            </a:rPr>
                            <m:t>←</m:t>
                          </m:r>
                          <m:r>
                            <a:rPr lang="en-US" sz="4400" i="1">
                              <a:latin typeface="Cambria Math"/>
                              <a:ea typeface="Cambria Math"/>
                            </a:rPr>
                            <m:t>𝒟</m:t>
                          </m:r>
                        </m:sub>
                      </m:sSub>
                      <m:sSub>
                        <m:sSubPr>
                          <m:ctrlPr>
                            <a:rPr lang="en-US" sz="44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4400" i="1">
                              <a:latin typeface="Cambria Math"/>
                              <a:ea typeface="Cambria Math"/>
                            </a:rPr>
                            <m:t>≈</m:t>
                          </m:r>
                        </m:e>
                        <m:sub>
                          <m:r>
                            <a:rPr lang="en-US" sz="4400" i="1">
                              <a:latin typeface="Cambria Math"/>
                              <a:ea typeface="Cambria Math"/>
                            </a:rPr>
                            <m:t>𝑐</m:t>
                          </m:r>
                        </m:sub>
                      </m:sSub>
                      <m:sSub>
                        <m:sSubPr>
                          <m:ctrlPr>
                            <a:rPr lang="en-US" sz="4400" i="1">
                              <a:latin typeface="Cambria Math"/>
                            </a:rPr>
                          </m:ctrlPr>
                        </m:sSubPr>
                        <m:e>
                          <m:d>
                            <m:dPr>
                              <m:begChr m:val="{"/>
                              <m:endChr m:val="}"/>
                              <m:ctrlPr>
                                <a:rPr lang="en-US" sz="4400" i="1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he-IL" sz="4400" i="1">
                                  <a:latin typeface="Cambria Math"/>
                                  <a:ea typeface="Cambria Math"/>
                                </a:rPr>
                                <m:t>𝒪</m:t>
                              </m:r>
                              <m:d>
                                <m:dPr>
                                  <m:ctrlPr>
                                    <a:rPr lang="en-US" sz="44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sz="4400" i="1">
                                      <a:latin typeface="Cambria Math"/>
                                      <a:ea typeface="Cambria Math"/>
                                    </a:rPr>
                                    <m:t>𝑢</m:t>
                                  </m:r>
                                </m:e>
                              </m:d>
                              <m:r>
                                <a:rPr lang="en-US" sz="4400" i="1">
                                  <a:latin typeface="Cambria Math"/>
                                  <a:ea typeface="Cambria Math"/>
                                </a:rPr>
                                <m:t>,</m:t>
                              </m:r>
                              <m:r>
                                <a:rPr lang="en-US" sz="4400" i="1">
                                  <a:latin typeface="Cambria Math"/>
                                  <a:ea typeface="Cambria Math"/>
                                </a:rPr>
                                <m:t>𝑧</m:t>
                              </m:r>
                            </m:e>
                          </m:d>
                        </m:e>
                        <m:sub>
                          <m:r>
                            <m:rPr>
                              <m:sty m:val="p"/>
                            </m:rPr>
                            <a:rPr lang="en-US" sz="4400">
                              <a:latin typeface="Cambria Math"/>
                            </a:rPr>
                            <m:t>u</m:t>
                          </m:r>
                          <m:r>
                            <a:rPr lang="en-US" sz="4400" i="1">
                              <a:latin typeface="Cambria Math"/>
                            </a:rPr>
                            <m:t>←</m:t>
                          </m:r>
                          <m:r>
                            <a:rPr lang="en-US" sz="4400" i="1">
                              <a:latin typeface="Cambria Math"/>
                              <a:ea typeface="Cambria Math"/>
                            </a:rPr>
                            <m:t>𝒰</m:t>
                          </m:r>
                          <m:r>
                            <a:rPr lang="en-US" sz="4400" i="1">
                              <a:latin typeface="Cambria Math"/>
                              <a:ea typeface="Cambria Math"/>
                            </a:rPr>
                            <m:t>,</m:t>
                          </m:r>
                          <m:r>
                            <a:rPr lang="en-US" sz="4400" i="1">
                              <a:latin typeface="Cambria Math"/>
                              <a:ea typeface="Cambria Math"/>
                            </a:rPr>
                            <m:t>𝑧</m:t>
                          </m:r>
                          <m:r>
                            <a:rPr lang="en-US" sz="4400" i="1">
                              <a:latin typeface="Cambria Math"/>
                              <a:ea typeface="Cambria Math"/>
                            </a:rPr>
                            <m:t>←</m:t>
                          </m:r>
                          <m:r>
                            <a:rPr lang="en-US" sz="4400" i="1">
                              <a:latin typeface="Cambria Math"/>
                              <a:ea typeface="Cambria Math"/>
                            </a:rPr>
                            <m:t>𝑍</m:t>
                          </m:r>
                        </m:sub>
                      </m:sSub>
                    </m:oMath>
                  </m:oMathPara>
                </a14:m>
                <a:endParaRPr lang="en-US" sz="4400" dirty="0"/>
              </a:p>
              <a:p>
                <a:pPr marL="0" indent="0" algn="ctr" rtl="0">
                  <a:buNone/>
                </a:pPr>
                <a:endParaRPr lang="he-IL" sz="3600" dirty="0"/>
              </a:p>
              <a:p>
                <a:pPr marL="0" indent="0" algn="l" rtl="0">
                  <a:buNone/>
                </a:pPr>
                <a:endParaRPr lang="en-US" sz="3600" dirty="0" smtClean="0"/>
              </a:p>
            </p:txBody>
          </p:sp>
        </mc:Choice>
        <mc:Fallback xmlns=""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99247" y="1955974"/>
                <a:ext cx="8049217" cy="4281338"/>
              </a:xfrm>
              <a:blipFill rotWithShape="1">
                <a:blip r:embed="rId3"/>
                <a:stretch>
                  <a:fillRect l="-2045" t="-18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539552" y="570156"/>
            <a:ext cx="8275998" cy="1054250"/>
          </a:xfrm>
        </p:spPr>
        <p:txBody>
          <a:bodyPr/>
          <a:lstStyle/>
          <a:p>
            <a:pPr algn="l"/>
            <a:r>
              <a:rPr lang="en-US" sz="4400" dirty="0" smtClean="0"/>
              <a:t>Indistinguishability Definition</a:t>
            </a:r>
            <a:endParaRPr lang="he-IL" sz="4400" dirty="0"/>
          </a:p>
        </p:txBody>
      </p:sp>
      <p:sp>
        <p:nvSpPr>
          <p:cNvPr id="4" name="TextBox 3"/>
          <p:cNvSpPr txBox="1"/>
          <p:nvPr/>
        </p:nvSpPr>
        <p:spPr>
          <a:xfrm>
            <a:off x="755576" y="5589240"/>
            <a:ext cx="82809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rtl="0"/>
            <a:r>
              <a:rPr lang="en-US" sz="2800" dirty="0" smtClean="0"/>
              <a:t>Constructions: [Canetti97], extensions </a:t>
            </a:r>
            <a:r>
              <a:rPr lang="en-US" sz="2800" dirty="0"/>
              <a:t>of </a:t>
            </a:r>
            <a:r>
              <a:rPr lang="en-US" sz="2800" dirty="0" smtClean="0"/>
              <a:t>[Wee05]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741274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lang="en-US" sz="4800" dirty="0" smtClean="0"/>
              <a:t>Witness Hiding</a:t>
            </a:r>
            <a:endParaRPr lang="he-IL" sz="4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2771800" y="3429000"/>
                <a:ext cx="864096" cy="2232248"/>
              </a:xfrm>
              <a:prstGeom prst="rect">
                <a:avLst/>
              </a:prstGeom>
              <a:solidFill>
                <a:srgbClr val="CCCCFF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e-IL" sz="320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𝒫</m:t>
                      </m:r>
                    </m:oMath>
                  </m:oMathPara>
                </a14:m>
                <a:endParaRPr lang="he-IL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71800" y="3429000"/>
                <a:ext cx="864096" cy="2232248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 w="127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5580112" y="3429000"/>
                <a:ext cx="864096" cy="2232248"/>
              </a:xfrm>
              <a:prstGeom prst="rect">
                <a:avLst/>
              </a:prstGeom>
              <a:solidFill>
                <a:srgbClr val="FF9999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2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he-IL" sz="320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𝒱</m:t>
                          </m:r>
                        </m:e>
                        <m:sup>
                          <m:r>
                            <a:rPr lang="en-US" sz="32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∗</m:t>
                          </m:r>
                        </m:sup>
                      </m:sSup>
                    </m:oMath>
                  </m:oMathPara>
                </a14:m>
                <a:endParaRPr lang="he-IL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80112" y="3429000"/>
                <a:ext cx="864096" cy="2232248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  <a:ln w="127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Straight Arrow Connector 7"/>
          <p:cNvCxnSpPr/>
          <p:nvPr/>
        </p:nvCxnSpPr>
        <p:spPr>
          <a:xfrm>
            <a:off x="3635896" y="3933056"/>
            <a:ext cx="194421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>
            <a:stCxn id="6" idx="1"/>
            <a:endCxn id="5" idx="3"/>
          </p:cNvCxnSpPr>
          <p:nvPr/>
        </p:nvCxnSpPr>
        <p:spPr>
          <a:xfrm flipH="1">
            <a:off x="3635896" y="4545124"/>
            <a:ext cx="194421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3635896" y="5229200"/>
            <a:ext cx="194421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2688744" y="1968217"/>
                <a:ext cx="2027272" cy="707886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4000" b="0" i="1" smtClean="0">
                          <a:latin typeface="Cambria Math"/>
                        </a:rPr>
                        <m:t>𝑤</m:t>
                      </m:r>
                      <m:r>
                        <a:rPr lang="en-US" sz="4000" b="0" i="1" smtClean="0">
                          <a:latin typeface="Cambria Math"/>
                        </a:rPr>
                        <m:t>,</m:t>
                      </m:r>
                      <m:r>
                        <a:rPr lang="en-US" sz="4000" b="0" i="1" smtClean="0">
                          <a:latin typeface="Cambria Math"/>
                        </a:rPr>
                        <m:t>𝑥</m:t>
                      </m:r>
                    </m:oMath>
                  </m:oMathPara>
                </a14:m>
                <a:endParaRPr lang="he-IL" sz="4000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88744" y="1968217"/>
                <a:ext cx="2027272" cy="707886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6" name="Straight Arrow Connector 15"/>
          <p:cNvCxnSpPr/>
          <p:nvPr/>
        </p:nvCxnSpPr>
        <p:spPr>
          <a:xfrm>
            <a:off x="3419872" y="2645623"/>
            <a:ext cx="0" cy="783377"/>
          </a:xfrm>
          <a:prstGeom prst="straightConnector1">
            <a:avLst/>
          </a:prstGeom>
          <a:ln w="38100">
            <a:solidFill>
              <a:schemeClr val="accent4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3702380" y="2492896"/>
            <a:ext cx="2309780" cy="936104"/>
          </a:xfrm>
          <a:prstGeom prst="straightConnector1">
            <a:avLst/>
          </a:prstGeom>
          <a:ln w="38100">
            <a:solidFill>
              <a:schemeClr val="accent4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>
            <a:off x="2987824" y="2645623"/>
            <a:ext cx="0" cy="783377"/>
          </a:xfrm>
          <a:prstGeom prst="straightConnector1">
            <a:avLst/>
          </a:prstGeom>
          <a:ln w="38100">
            <a:solidFill>
              <a:schemeClr val="accent4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>
            <a:off x="6444208" y="4293096"/>
            <a:ext cx="864096" cy="0"/>
          </a:xfrm>
          <a:prstGeom prst="straightConnector1">
            <a:avLst/>
          </a:prstGeom>
          <a:ln w="38100">
            <a:solidFill>
              <a:schemeClr val="accent4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7092280" y="3873242"/>
                <a:ext cx="1008112" cy="707886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smtClean="0">
                          <a:latin typeface="Cambria Math"/>
                        </a:rPr>
                        <m:t>𝑤</m:t>
                      </m:r>
                    </m:oMath>
                  </m:oMathPara>
                </a14:m>
                <a:endParaRPr lang="he-IL" sz="4000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92280" y="3873242"/>
                <a:ext cx="1008112" cy="707886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99196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lang="en-US" sz="4800" dirty="0" smtClean="0"/>
              <a:t>Witness Hiding</a:t>
            </a:r>
            <a:endParaRPr lang="he-IL" sz="4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2771800" y="3429000"/>
                <a:ext cx="864096" cy="2232248"/>
              </a:xfrm>
              <a:prstGeom prst="rect">
                <a:avLst/>
              </a:prstGeom>
              <a:solidFill>
                <a:srgbClr val="CCCCFF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e-IL" sz="320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𝒫</m:t>
                      </m:r>
                    </m:oMath>
                  </m:oMathPara>
                </a14:m>
                <a:endParaRPr lang="he-IL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71800" y="3429000"/>
                <a:ext cx="864096" cy="2232248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 w="127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5580112" y="3429000"/>
                <a:ext cx="864096" cy="2232248"/>
              </a:xfrm>
              <a:prstGeom prst="rect">
                <a:avLst/>
              </a:prstGeom>
              <a:solidFill>
                <a:srgbClr val="FF9999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2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he-IL" sz="320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𝒱</m:t>
                          </m:r>
                        </m:e>
                        <m:sup>
                          <m:r>
                            <a:rPr lang="en-US" sz="32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∗</m:t>
                          </m:r>
                        </m:sup>
                      </m:sSup>
                    </m:oMath>
                  </m:oMathPara>
                </a14:m>
                <a:endParaRPr lang="he-IL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80112" y="3429000"/>
                <a:ext cx="864096" cy="2232248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  <a:ln w="127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Straight Arrow Connector 7"/>
          <p:cNvCxnSpPr/>
          <p:nvPr/>
        </p:nvCxnSpPr>
        <p:spPr>
          <a:xfrm>
            <a:off x="3635896" y="3933056"/>
            <a:ext cx="194421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>
            <a:stCxn id="6" idx="1"/>
            <a:endCxn id="5" idx="3"/>
          </p:cNvCxnSpPr>
          <p:nvPr/>
        </p:nvCxnSpPr>
        <p:spPr>
          <a:xfrm flipH="1">
            <a:off x="3635896" y="4545124"/>
            <a:ext cx="194421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3635896" y="5229200"/>
            <a:ext cx="194421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2688744" y="1968217"/>
                <a:ext cx="2387312" cy="707886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4000" b="0" i="1" smtClean="0">
                          <a:latin typeface="Cambria Math"/>
                        </a:rPr>
                        <m:t>𝑤</m:t>
                      </m:r>
                      <m:r>
                        <a:rPr lang="en-US" sz="4000" b="0" i="1" smtClean="0">
                          <a:latin typeface="Cambria Math"/>
                        </a:rPr>
                        <m:t>,</m:t>
                      </m:r>
                      <m:r>
                        <a:rPr lang="en-US" sz="4000" b="0" i="1" smtClean="0">
                          <a:latin typeface="Cambria Math"/>
                        </a:rPr>
                        <m:t>𝑥</m:t>
                      </m:r>
                      <m:r>
                        <a:rPr lang="en-US" sz="4000" b="0" i="1" smtClean="0">
                          <a:latin typeface="Cambria Math"/>
                        </a:rPr>
                        <m:t>←</m:t>
                      </m:r>
                      <m:r>
                        <a:rPr lang="en-US" sz="4000" b="0" i="1" smtClean="0">
                          <a:latin typeface="Cambria Math"/>
                          <a:ea typeface="Cambria Math"/>
                        </a:rPr>
                        <m:t>𝒟</m:t>
                      </m:r>
                    </m:oMath>
                  </m:oMathPara>
                </a14:m>
                <a:endParaRPr lang="he-IL" sz="4000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88744" y="1968217"/>
                <a:ext cx="2387312" cy="707886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6" name="Straight Arrow Connector 15"/>
          <p:cNvCxnSpPr/>
          <p:nvPr/>
        </p:nvCxnSpPr>
        <p:spPr>
          <a:xfrm>
            <a:off x="3419872" y="2645623"/>
            <a:ext cx="0" cy="783377"/>
          </a:xfrm>
          <a:prstGeom prst="straightConnector1">
            <a:avLst/>
          </a:prstGeom>
          <a:ln w="38100">
            <a:solidFill>
              <a:schemeClr val="accent4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3702380" y="2492896"/>
            <a:ext cx="2309780" cy="936104"/>
          </a:xfrm>
          <a:prstGeom prst="straightConnector1">
            <a:avLst/>
          </a:prstGeom>
          <a:ln w="38100">
            <a:solidFill>
              <a:schemeClr val="accent4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>
            <a:off x="2987824" y="2645623"/>
            <a:ext cx="0" cy="783377"/>
          </a:xfrm>
          <a:prstGeom prst="straightConnector1">
            <a:avLst/>
          </a:prstGeom>
          <a:ln w="38100">
            <a:solidFill>
              <a:schemeClr val="accent4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>
            <a:off x="6444208" y="4293096"/>
            <a:ext cx="864096" cy="0"/>
          </a:xfrm>
          <a:prstGeom prst="straightConnector1">
            <a:avLst/>
          </a:prstGeom>
          <a:ln w="38100">
            <a:solidFill>
              <a:schemeClr val="accent4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7092280" y="3873242"/>
                <a:ext cx="1008112" cy="707886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smtClean="0">
                          <a:latin typeface="Cambria Math"/>
                        </a:rPr>
                        <m:t>𝑤</m:t>
                      </m:r>
                    </m:oMath>
                  </m:oMathPara>
                </a14:m>
                <a:endParaRPr lang="he-IL" sz="4000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92280" y="3873242"/>
                <a:ext cx="1008112" cy="707886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16936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lang="en-US" sz="4800" dirty="0"/>
              <a:t>Interactive Proofs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67544" y="1548081"/>
            <a:ext cx="64087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rtl="0"/>
            <a:r>
              <a:rPr lang="en-US" sz="3200" u="sng" dirty="0" smtClean="0"/>
              <a:t>Negligible</a:t>
            </a:r>
            <a:r>
              <a:rPr lang="en-US" sz="3200" dirty="0" smtClean="0"/>
              <a:t> soundness error</a:t>
            </a:r>
            <a:endParaRPr lang="en-US" sz="3200" dirty="0"/>
          </a:p>
        </p:txBody>
      </p:sp>
      <p:grpSp>
        <p:nvGrpSpPr>
          <p:cNvPr id="13" name="Group 12"/>
          <p:cNvGrpSpPr/>
          <p:nvPr/>
        </p:nvGrpSpPr>
        <p:grpSpPr>
          <a:xfrm>
            <a:off x="3496115" y="3645024"/>
            <a:ext cx="2588052" cy="2016224"/>
            <a:chOff x="5796136" y="3429000"/>
            <a:chExt cx="2808312" cy="2232248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Rectangle 14"/>
                <p:cNvSpPr/>
                <p:nvPr/>
              </p:nvSpPr>
              <p:spPr>
                <a:xfrm>
                  <a:off x="7740352" y="3429000"/>
                  <a:ext cx="864096" cy="2232248"/>
                </a:xfrm>
                <a:prstGeom prst="rect">
                  <a:avLst/>
                </a:prstGeom>
                <a:solidFill>
                  <a:srgbClr val="CCCCFF"/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he-IL" sz="320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𝒱</m:t>
                        </m:r>
                      </m:oMath>
                    </m:oMathPara>
                  </a14:m>
                  <a:endParaRPr lang="he-IL" sz="3200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15" name="Rectangle 14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740352" y="3429000"/>
                  <a:ext cx="864096" cy="2232248"/>
                </a:xfrm>
                <a:prstGeom prst="rect">
                  <a:avLst/>
                </a:prstGeom>
                <a:blipFill rotWithShape="1">
                  <a:blip r:embed="rId5"/>
                  <a:stretch>
                    <a:fillRect/>
                  </a:stretch>
                </a:blipFill>
                <a:ln w="12700"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6" name="Straight Arrow Connector 15"/>
            <p:cNvCxnSpPr/>
            <p:nvPr/>
          </p:nvCxnSpPr>
          <p:spPr>
            <a:xfrm>
              <a:off x="5796136" y="3933056"/>
              <a:ext cx="1944216" cy="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Arrow Connector 16"/>
            <p:cNvCxnSpPr>
              <a:stCxn id="15" idx="1"/>
            </p:cNvCxnSpPr>
            <p:nvPr/>
          </p:nvCxnSpPr>
          <p:spPr>
            <a:xfrm flipH="1">
              <a:off x="5796136" y="4545124"/>
              <a:ext cx="1944216" cy="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Arrow Connector 17"/>
            <p:cNvCxnSpPr/>
            <p:nvPr/>
          </p:nvCxnSpPr>
          <p:spPr>
            <a:xfrm>
              <a:off x="5796136" y="5229200"/>
              <a:ext cx="1944216" cy="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3707904" y="2852936"/>
                <a:ext cx="1368152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 rtl="0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/>
                        </a:rPr>
                        <m:t>𝑥</m:t>
                      </m:r>
                      <m:r>
                        <a:rPr lang="en-US" sz="3200" b="0" i="1" smtClean="0">
                          <a:latin typeface="Cambria Math"/>
                        </a:rPr>
                        <m:t>∉</m:t>
                      </m:r>
                      <m:r>
                        <a:rPr lang="en-US" sz="3200" b="0" i="1" smtClean="0">
                          <a:latin typeface="Cambria Math"/>
                          <a:ea typeface="Cambria Math"/>
                        </a:rPr>
                        <m:t>ℒ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07904" y="2852936"/>
                <a:ext cx="1368152" cy="584775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/>
              <p:cNvSpPr/>
              <p:nvPr/>
            </p:nvSpPr>
            <p:spPr>
              <a:xfrm>
                <a:off x="2699792" y="3645024"/>
                <a:ext cx="796324" cy="2016224"/>
              </a:xfrm>
              <a:prstGeom prst="rect">
                <a:avLst/>
              </a:prstGeom>
              <a:solidFill>
                <a:srgbClr val="FF9999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righ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2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he-IL" sz="320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𝒫</m:t>
                          </m:r>
                        </m:e>
                        <m:sup>
                          <m:r>
                            <a:rPr lang="en-US" sz="32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∗</m:t>
                          </m:r>
                        </m:sup>
                      </m:sSup>
                    </m:oMath>
                  </m:oMathPara>
                </a14:m>
                <a:endParaRPr lang="he-IL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99792" y="3645024"/>
                <a:ext cx="796324" cy="2016224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  <a:ln w="127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30634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>
              <a:xfrm>
                <a:off x="699247" y="1772815"/>
                <a:ext cx="7745505" cy="4353347"/>
              </a:xfrm>
            </p:spPr>
            <p:txBody>
              <a:bodyPr>
                <a:normAutofit/>
              </a:bodyPr>
              <a:lstStyle/>
              <a:p>
                <a:pPr marL="0" indent="0" algn="l" rtl="0">
                  <a:buNone/>
                </a:pPr>
                <a:r>
                  <a:rPr lang="en-US" sz="3200" dirty="0" smtClean="0"/>
                  <a:t>For every </a:t>
                </a:r>
                <a:r>
                  <a:rPr lang="en-US" sz="3200" i="1" dirty="0"/>
                  <a:t>hard </a:t>
                </a:r>
                <a:r>
                  <a:rPr lang="en-US" sz="3200" i="1" dirty="0" smtClean="0"/>
                  <a:t>distribution* </a:t>
                </a:r>
                <a14:m>
                  <m:oMath xmlns:m="http://schemas.openxmlformats.org/officeDocument/2006/math">
                    <m:r>
                      <a:rPr lang="en-US" sz="3200" i="1">
                        <a:latin typeface="Cambria Math"/>
                        <a:ea typeface="Cambria Math"/>
                      </a:rPr>
                      <m:t>𝒟</m:t>
                    </m:r>
                  </m:oMath>
                </a14:m>
                <a:r>
                  <a:rPr lang="en-US" sz="3200" dirty="0"/>
                  <a:t> </a:t>
                </a:r>
                <a:r>
                  <a:rPr lang="en-US" sz="3200" dirty="0" smtClean="0"/>
                  <a:t>on an NP relation </a:t>
                </a:r>
                <a14:m>
                  <m:oMath xmlns:m="http://schemas.openxmlformats.org/officeDocument/2006/math">
                    <m:r>
                      <a:rPr lang="en-US" sz="3200" i="1">
                        <a:latin typeface="Cambria Math"/>
                        <a:ea typeface="Cambria Math"/>
                      </a:rPr>
                      <m:t>ℛ</m:t>
                    </m:r>
                  </m:oMath>
                </a14:m>
                <a:r>
                  <a:rPr lang="en-US" sz="3200" dirty="0" smtClean="0"/>
                  <a:t>:</a:t>
                </a:r>
              </a:p>
              <a:p>
                <a:pPr marL="0" indent="0" algn="l" rtl="0">
                  <a:buNone/>
                </a:pPr>
                <a:endParaRPr lang="en-US" sz="3200" dirty="0" smtClean="0"/>
              </a:p>
              <a:p>
                <a:pPr marL="0" indent="0" algn="ctr" rtl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2800" i="1">
                              <a:latin typeface="Cambria Math"/>
                              <a:ea typeface="Cambria Math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2800" i="1">
                                  <a:latin typeface="Cambria Math"/>
                                  <a:ea typeface="Cambria Math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sz="2800">
                                  <a:latin typeface="Cambria Math"/>
                                  <a:ea typeface="Cambria Math"/>
                                </a:rPr>
                                <m:t>Pr</m:t>
                              </m:r>
                            </m:e>
                            <m:lim>
                              <m:r>
                                <m:rPr>
                                  <m:sty m:val="p"/>
                                </m:rPr>
                                <a:rPr lang="en-US" sz="2800" b="0" i="0" smtClean="0">
                                  <a:latin typeface="Cambria Math"/>
                                  <a:ea typeface="Cambria Math"/>
                                </a:rPr>
                                <m:t>x</m:t>
                              </m:r>
                              <m:r>
                                <a:rPr lang="en-US" sz="2800">
                                  <a:latin typeface="Cambria Math"/>
                                  <a:ea typeface="Cambria Math"/>
                                </a:rPr>
                                <m:t>,</m:t>
                              </m:r>
                              <m:r>
                                <m:rPr>
                                  <m:sty m:val="p"/>
                                </m:rPr>
                                <a:rPr lang="en-US" sz="2800" b="0" i="0" smtClean="0">
                                  <a:latin typeface="Cambria Math"/>
                                  <a:ea typeface="Cambria Math"/>
                                </a:rPr>
                                <m:t>w</m:t>
                              </m:r>
                              <m:r>
                                <a:rPr lang="en-US" sz="2800" i="1">
                                  <a:latin typeface="Cambria Math"/>
                                  <a:ea typeface="Cambria Math"/>
                                </a:rPr>
                                <m:t>←</m:t>
                              </m:r>
                              <m:r>
                                <a:rPr lang="en-US" sz="2800" i="1">
                                  <a:latin typeface="Cambria Math"/>
                                  <a:ea typeface="Cambria Math"/>
                                </a:rPr>
                                <m:t>𝒟</m:t>
                              </m:r>
                            </m:lim>
                          </m:limLow>
                        </m:fName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US" sz="2800" i="1"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d>
                                <m:dPr>
                                  <m:begChr m:val="⟨"/>
                                  <m:endChr m:val="⟩"/>
                                  <m:ctrlPr>
                                    <a:rPr lang="en-US" sz="2800" i="1" smtClean="0">
                                      <a:latin typeface="Cambria Math"/>
                                      <a:ea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sz="2800" i="1">
                                      <a:latin typeface="Cambria Math"/>
                                      <a:ea typeface="Cambria Math"/>
                                    </a:rPr>
                                    <m:t>𝒫</m:t>
                                  </m:r>
                                  <m:d>
                                    <m:dPr>
                                      <m:ctrlPr>
                                        <a:rPr lang="en-US" sz="2800" i="1">
                                          <a:latin typeface="Cambria Math"/>
                                          <a:ea typeface="Cambria Math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2800" i="1">
                                          <a:latin typeface="Cambria Math"/>
                                          <a:ea typeface="Cambria Math"/>
                                        </a:rPr>
                                        <m:t>𝑥</m:t>
                                      </m:r>
                                      <m:r>
                                        <a:rPr lang="en-US" sz="2800" i="1">
                                          <a:latin typeface="Cambria Math"/>
                                          <a:ea typeface="Cambria Math"/>
                                        </a:rPr>
                                        <m:t>,</m:t>
                                      </m:r>
                                      <m:r>
                                        <a:rPr lang="en-US" sz="2800" i="1">
                                          <a:latin typeface="Cambria Math"/>
                                          <a:ea typeface="Cambria Math"/>
                                        </a:rPr>
                                        <m:t>𝑤</m:t>
                                      </m:r>
                                    </m:e>
                                  </m:d>
                                  <m:r>
                                    <a:rPr lang="en-US" sz="2800" i="1">
                                      <a:latin typeface="Cambria Math"/>
                                      <a:ea typeface="Cambria Math"/>
                                    </a:rPr>
                                    <m:t>,</m:t>
                                  </m:r>
                                  <m:sSup>
                                    <m:sSupPr>
                                      <m:ctrlPr>
                                        <a:rPr lang="en-US" sz="2800" i="1">
                                          <a:latin typeface="Cambria Math"/>
                                          <a:ea typeface="Cambria Math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2800" i="1">
                                          <a:latin typeface="Cambria Math"/>
                                          <a:ea typeface="Cambria Math"/>
                                        </a:rPr>
                                        <m:t>𝒱</m:t>
                                      </m:r>
                                    </m:e>
                                    <m:sup>
                                      <m:r>
                                        <a:rPr lang="en-US" sz="2800" i="1">
                                          <a:latin typeface="Cambria Math"/>
                                          <a:ea typeface="Cambria Math"/>
                                        </a:rPr>
                                        <m:t>∗</m:t>
                                      </m:r>
                                    </m:sup>
                                  </m:sSup>
                                  <m:r>
                                    <a:rPr lang="en-US" sz="2800" i="1">
                                      <a:latin typeface="Cambria Math"/>
                                      <a:ea typeface="Cambria Math"/>
                                    </a:rPr>
                                    <m:t>(</m:t>
                                  </m:r>
                                  <m:r>
                                    <a:rPr lang="en-US" sz="2800" i="1">
                                      <a:latin typeface="Cambria Math"/>
                                      <a:ea typeface="Cambria Math"/>
                                    </a:rPr>
                                    <m:t>𝑥</m:t>
                                  </m:r>
                                  <m:r>
                                    <a:rPr lang="en-US" sz="2800" i="1">
                                      <a:latin typeface="Cambria Math"/>
                                      <a:ea typeface="Cambria Math"/>
                                    </a:rPr>
                                    <m:t>)</m:t>
                                  </m:r>
                                </m:e>
                              </m:d>
                              <m:r>
                                <a:rPr lang="en-US" sz="2800" b="0" i="1" smtClean="0">
                                  <a:latin typeface="Cambria Math"/>
                                  <a:ea typeface="Cambria Math"/>
                                </a:rPr>
                                <m:t>→</m:t>
                              </m:r>
                              <m:r>
                                <a:rPr lang="en-US" sz="2800" b="0" i="1" smtClean="0">
                                  <a:latin typeface="Cambria Math"/>
                                  <a:ea typeface="Cambria Math"/>
                                </a:rPr>
                                <m:t>𝑤</m:t>
                              </m:r>
                              <m:r>
                                <a:rPr lang="en-US" sz="2800" b="0" i="1" smtClean="0">
                                  <a:latin typeface="Cambria Math"/>
                                  <a:ea typeface="Cambria Math"/>
                                </a:rPr>
                                <m:t>′∈</m:t>
                              </m:r>
                              <m:r>
                                <a:rPr lang="en-US" sz="2800" b="0" i="1" smtClean="0">
                                  <a:latin typeface="Cambria Math"/>
                                  <a:ea typeface="Cambria Math"/>
                                </a:rPr>
                                <m:t>ℛ</m:t>
                              </m:r>
                              <m:r>
                                <a:rPr lang="en-US" sz="2800" b="0" i="1" smtClean="0">
                                  <a:latin typeface="Cambria Math"/>
                                  <a:ea typeface="Cambria Math"/>
                                </a:rPr>
                                <m:t>(</m:t>
                              </m:r>
                              <m:r>
                                <a:rPr lang="en-US" sz="2800" b="0" i="1" smtClean="0">
                                  <a:latin typeface="Cambria Math"/>
                                  <a:ea typeface="Cambria Math"/>
                                </a:rPr>
                                <m:t>𝑥</m:t>
                              </m:r>
                              <m:r>
                                <a:rPr lang="en-US" sz="2800" b="0" i="1" smtClean="0">
                                  <a:latin typeface="Cambria Math"/>
                                  <a:ea typeface="Cambria Math"/>
                                </a:rPr>
                                <m:t>)</m:t>
                              </m:r>
                            </m:e>
                          </m:d>
                        </m:e>
                      </m:func>
                      <m:r>
                        <a:rPr lang="en-US" sz="2800" i="1">
                          <a:latin typeface="Cambria Math"/>
                          <a:ea typeface="Cambria Math"/>
                        </a:rPr>
                        <m:t>&lt;</m:t>
                      </m:r>
                      <m:r>
                        <m:rPr>
                          <m:nor/>
                        </m:rPr>
                        <a:rPr lang="en-US" sz="2800">
                          <a:latin typeface="Cambria Math"/>
                          <a:ea typeface="Cambria Math"/>
                        </a:rPr>
                        <m:t>neg</m:t>
                      </m:r>
                      <m:r>
                        <m:rPr>
                          <m:nor/>
                        </m:rPr>
                        <a:rPr lang="en-US" sz="2800">
                          <a:latin typeface="Cambria Math"/>
                          <a:ea typeface="Cambria Math"/>
                        </a:rPr>
                        <m:t>(</m:t>
                      </m:r>
                      <m:r>
                        <m:rPr>
                          <m:nor/>
                        </m:rPr>
                        <a:rPr lang="en-US" sz="2800">
                          <a:latin typeface="Cambria Math"/>
                          <a:ea typeface="Cambria Math"/>
                        </a:rPr>
                        <m:t>n</m:t>
                      </m:r>
                      <m:r>
                        <m:rPr>
                          <m:nor/>
                        </m:rPr>
                        <a:rPr lang="en-US" sz="2800">
                          <a:latin typeface="Cambria Math"/>
                          <a:ea typeface="Cambria Math"/>
                        </a:rPr>
                        <m:t>)</m:t>
                      </m:r>
                    </m:oMath>
                  </m:oMathPara>
                </a14:m>
                <a:endParaRPr lang="he-IL" sz="2800" dirty="0"/>
              </a:p>
              <a:p>
                <a:pPr marL="0" indent="0" algn="l" rtl="0">
                  <a:buNone/>
                </a:pPr>
                <a:r>
                  <a:rPr lang="en-US" sz="3200" i="1" dirty="0" smtClean="0"/>
                  <a:t> </a:t>
                </a:r>
              </a:p>
              <a:p>
                <a:pPr marL="0" indent="0" algn="l" rtl="0">
                  <a:buNone/>
                </a:pPr>
                <a:r>
                  <a:rPr lang="en-US" sz="3200" i="1" dirty="0" smtClean="0"/>
                  <a:t>*</a:t>
                </a:r>
                <a:r>
                  <a:rPr lang="en-US" sz="3200" dirty="0" smtClean="0"/>
                  <a:t> </a:t>
                </a:r>
                <a14:m>
                  <m:oMath xmlns:m="http://schemas.openxmlformats.org/officeDocument/2006/math">
                    <m:r>
                      <a:rPr lang="en-US" sz="3200" i="1">
                        <a:latin typeface="Cambria Math"/>
                        <a:ea typeface="Cambria Math"/>
                      </a:rPr>
                      <m:t>𝒟</m:t>
                    </m:r>
                  </m:oMath>
                </a14:m>
                <a:r>
                  <a:rPr lang="en-US" sz="3200" dirty="0" smtClean="0"/>
                  <a:t> </a:t>
                </a:r>
                <a:r>
                  <a:rPr lang="en-US" sz="3200" dirty="0"/>
                  <a:t>is </a:t>
                </a:r>
                <a:r>
                  <a:rPr lang="en-US" sz="3200" dirty="0" smtClean="0"/>
                  <a:t>hard if poly-size </a:t>
                </a:r>
                <a:r>
                  <a:rPr lang="en-US" sz="3200" dirty="0"/>
                  <a:t>circuits cannot </a:t>
                </a:r>
                <a:r>
                  <a:rPr lang="en-US" sz="3200" dirty="0" smtClean="0"/>
                  <a:t>f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3200" dirty="0">
                        <a:latin typeface="Cambria Math"/>
                      </a:rPr>
                      <m:t>i</m:t>
                    </m:r>
                    <m:r>
                      <m:rPr>
                        <m:sty m:val="p"/>
                      </m:rPr>
                      <a:rPr lang="en-US" sz="3200" b="0" i="0" dirty="0" smtClean="0">
                        <a:latin typeface="Cambria Math"/>
                      </a:rPr>
                      <m:t>nd</m:t>
                    </m:r>
                    <m:r>
                      <a:rPr lang="en-US" sz="3200" b="0" i="0" dirty="0" smtClean="0">
                        <a:latin typeface="Cambria Math"/>
                      </a:rPr>
                      <m:t> </m:t>
                    </m:r>
                    <m:r>
                      <m:rPr>
                        <m:sty m:val="p"/>
                      </m:rPr>
                      <a:rPr lang="en-US" sz="3200" b="0" i="0" dirty="0" smtClean="0">
                        <a:latin typeface="Cambria Math"/>
                      </a:rPr>
                      <m:t>a</m:t>
                    </m:r>
                    <m:r>
                      <a:rPr lang="en-US" sz="3200" b="0" i="0" dirty="0" smtClean="0">
                        <a:latin typeface="Cambria Math"/>
                      </a:rPr>
                      <m:t> </m:t>
                    </m:r>
                    <m:r>
                      <m:rPr>
                        <m:sty m:val="p"/>
                      </m:rPr>
                      <a:rPr lang="en-US" sz="3200" b="0" i="0" dirty="0" smtClean="0">
                        <a:latin typeface="Cambria Math"/>
                      </a:rPr>
                      <m:t>witness</m:t>
                    </m:r>
                    <m:r>
                      <a:rPr lang="en-US" sz="3200" b="0" i="0" dirty="0" smtClean="0">
                        <a:latin typeface="Cambria Math"/>
                      </a:rPr>
                      <m:t> </m:t>
                    </m:r>
                    <m:r>
                      <m:rPr>
                        <m:sty m:val="p"/>
                      </m:rPr>
                      <a:rPr lang="en-US" sz="3200" b="0" i="0" dirty="0" smtClean="0">
                        <a:latin typeface="Cambria Math"/>
                      </a:rPr>
                      <m:t>for</m:t>
                    </m:r>
                    <m:r>
                      <a:rPr lang="en-US" sz="3200" b="0" i="0" dirty="0" smtClean="0">
                        <a:latin typeface="Cambria Math"/>
                      </a:rPr>
                      <m:t> </m:t>
                    </m:r>
                    <m:r>
                      <m:rPr>
                        <m:sty m:val="p"/>
                      </m:rPr>
                      <a:rPr lang="en-US" sz="3200" b="0" i="0" smtClean="0">
                        <a:latin typeface="Cambria Math"/>
                      </a:rPr>
                      <m:t>x</m:t>
                    </m:r>
                    <m:r>
                      <a:rPr lang="en-US" sz="3200" i="1">
                        <a:latin typeface="Cambria Math"/>
                      </a:rPr>
                      <m:t>←</m:t>
                    </m:r>
                    <m:r>
                      <a:rPr lang="en-US" sz="3200" i="1">
                        <a:latin typeface="Cambria Math"/>
                        <a:ea typeface="Cambria Math"/>
                      </a:rPr>
                      <m:t>𝒟</m:t>
                    </m:r>
                  </m:oMath>
                </a14:m>
                <a:r>
                  <a:rPr lang="en-US" sz="3200" dirty="0"/>
                  <a:t>.</a:t>
                </a:r>
                <a:endParaRPr lang="he-IL" sz="3200" dirty="0"/>
              </a:p>
              <a:p>
                <a:pPr marL="0" indent="0" algn="l" rtl="0">
                  <a:buNone/>
                </a:pPr>
                <a:endParaRPr lang="en-US" sz="3200" i="1" dirty="0" smtClean="0"/>
              </a:p>
            </p:txBody>
          </p:sp>
        </mc:Choice>
        <mc:Fallback xmlns=""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99247" y="1772815"/>
                <a:ext cx="7745505" cy="4353347"/>
              </a:xfrm>
              <a:blipFill rotWithShape="1">
                <a:blip r:embed="rId3"/>
                <a:stretch>
                  <a:fillRect l="-2047" t="-182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lang="en-US" sz="4800" dirty="0" smtClean="0"/>
              <a:t>Witness Hiding </a:t>
            </a:r>
            <a:endParaRPr lang="he-IL" sz="4800" dirty="0"/>
          </a:p>
        </p:txBody>
      </p:sp>
    </p:spTree>
    <p:extLst>
      <p:ext uri="{BB962C8B-B14F-4D97-AF65-F5344CB8AC3E}">
        <p14:creationId xmlns:p14="http://schemas.microsoft.com/office/powerpoint/2010/main" val="2352095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88490" y="404664"/>
            <a:ext cx="7756263" cy="1054250"/>
          </a:xfrm>
        </p:spPr>
        <p:txBody>
          <a:bodyPr/>
          <a:lstStyle/>
          <a:p>
            <a:pPr algn="l"/>
            <a:r>
              <a:rPr lang="en-US" sz="4000" dirty="0" smtClean="0"/>
              <a:t>Our Witness Hiding Protocol</a:t>
            </a:r>
            <a:endParaRPr lang="he-IL" sz="4000" dirty="0"/>
          </a:p>
        </p:txBody>
      </p:sp>
    </p:spTree>
    <p:extLst>
      <p:ext uri="{BB962C8B-B14F-4D97-AF65-F5344CB8AC3E}">
        <p14:creationId xmlns:p14="http://schemas.microsoft.com/office/powerpoint/2010/main" val="909521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88490" y="404664"/>
            <a:ext cx="7756263" cy="1054250"/>
          </a:xfrm>
        </p:spPr>
        <p:txBody>
          <a:bodyPr/>
          <a:lstStyle/>
          <a:p>
            <a:pPr algn="l"/>
            <a:r>
              <a:rPr lang="en-US" sz="4000" dirty="0" smtClean="0"/>
              <a:t>Our Witness Hiding Protocol</a:t>
            </a:r>
            <a:endParaRPr lang="he-IL" sz="4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1835696" y="3356992"/>
                <a:ext cx="864096" cy="2664296"/>
              </a:xfrm>
              <a:prstGeom prst="rect">
                <a:avLst/>
              </a:prstGeom>
              <a:solidFill>
                <a:srgbClr val="CCCCFF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e-IL" sz="320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𝒫</m:t>
                      </m:r>
                    </m:oMath>
                  </m:oMathPara>
                </a14:m>
                <a:endParaRPr lang="he-IL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35696" y="3356992"/>
                <a:ext cx="864096" cy="2664296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 w="127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6588224" y="3356992"/>
                <a:ext cx="864096" cy="2664296"/>
              </a:xfrm>
              <a:prstGeom prst="rect">
                <a:avLst/>
              </a:prstGeom>
              <a:solidFill>
                <a:srgbClr val="CCCCFF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e-IL" sz="320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𝒱</m:t>
                      </m:r>
                    </m:oMath>
                  </m:oMathPara>
                </a14:m>
                <a:endParaRPr lang="he-IL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88224" y="3356992"/>
                <a:ext cx="864096" cy="2664296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  <a:ln w="127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Straight Arrow Connector 5" title="\"/>
          <p:cNvCxnSpPr>
            <a:stCxn id="5" idx="1"/>
            <a:endCxn id="4" idx="3"/>
          </p:cNvCxnSpPr>
          <p:nvPr/>
        </p:nvCxnSpPr>
        <p:spPr>
          <a:xfrm flipH="1">
            <a:off x="2699792" y="4689140"/>
            <a:ext cx="3888432" cy="0"/>
          </a:xfrm>
          <a:prstGeom prst="straightConnector1">
            <a:avLst/>
          </a:prstGeom>
          <a:ln w="38100">
            <a:solidFill>
              <a:schemeClr val="tx1"/>
            </a:solidFill>
            <a:headEnd type="triangl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2987824" y="4149080"/>
            <a:ext cx="3456384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800" dirty="0" smtClean="0"/>
              <a:t>2-party computation</a:t>
            </a:r>
            <a:endParaRPr lang="he-IL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3347864" y="4695527"/>
                <a:ext cx="2634099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rtl="0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/>
                            </a:rPr>
                            <m:t>𝑉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/>
                              <a:ea typeface="Cambria Math"/>
                            </a:rPr>
                            <m:t>ℒ</m:t>
                          </m:r>
                        </m:sub>
                      </m:sSub>
                      <m:d>
                        <m:dPr>
                          <m:ctrlPr>
                            <a:rPr lang="en-US" sz="2800" b="0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latin typeface="Cambria Math"/>
                              <a:ea typeface="Cambria Math"/>
                            </a:rPr>
                            <m:t>𝑥</m:t>
                          </m:r>
                          <m:r>
                            <a:rPr lang="en-US" sz="2800" b="0" i="1" smtClean="0">
                              <a:latin typeface="Cambria Math"/>
                              <a:ea typeface="Cambria Math"/>
                            </a:rPr>
                            <m:t>,</m:t>
                          </m:r>
                          <m:r>
                            <a:rPr lang="en-US" sz="2800" b="0" i="1" smtClean="0">
                              <a:latin typeface="Cambria Math"/>
                              <a:ea typeface="Cambria Math"/>
                            </a:rPr>
                            <m:t>𝑤</m:t>
                          </m:r>
                        </m:e>
                      </m:d>
                    </m:oMath>
                  </m:oMathPara>
                </a14:m>
                <a:endParaRPr lang="he-IL" sz="2800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47864" y="4695527"/>
                <a:ext cx="2634099" cy="52322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1799692" y="2564904"/>
                <a:ext cx="936104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𝑥</m:t>
                      </m:r>
                      <m:r>
                        <a:rPr lang="en-US" sz="2400" b="0" i="1" smtClean="0">
                          <a:latin typeface="Cambria Math"/>
                        </a:rPr>
                        <m:t>,</m:t>
                      </m:r>
                      <m:r>
                        <a:rPr lang="en-US" sz="2400" b="0" i="1" smtClean="0">
                          <a:latin typeface="Cambria Math"/>
                        </a:rPr>
                        <m:t>𝑤</m:t>
                      </m:r>
                    </m:oMath>
                  </m:oMathPara>
                </a14:m>
                <a:endParaRPr lang="he-IL" sz="24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9692" y="2564904"/>
                <a:ext cx="936104" cy="461665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Straight Arrow Connector 14"/>
          <p:cNvCxnSpPr>
            <a:endCxn id="4" idx="0"/>
          </p:cNvCxnSpPr>
          <p:nvPr/>
        </p:nvCxnSpPr>
        <p:spPr>
          <a:xfrm>
            <a:off x="2267744" y="3026569"/>
            <a:ext cx="0" cy="330423"/>
          </a:xfrm>
          <a:prstGeom prst="straightConnector1">
            <a:avLst/>
          </a:prstGeom>
          <a:ln w="38100">
            <a:solidFill>
              <a:schemeClr val="accent4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6552220" y="2564904"/>
                <a:ext cx="936104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𝑥</m:t>
                      </m:r>
                    </m:oMath>
                  </m:oMathPara>
                </a14:m>
                <a:endParaRPr lang="he-IL" sz="2400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52220" y="2564904"/>
                <a:ext cx="936104" cy="461665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0" name="Straight Arrow Connector 19"/>
          <p:cNvCxnSpPr>
            <a:stCxn id="19" idx="2"/>
            <a:endCxn id="5" idx="0"/>
          </p:cNvCxnSpPr>
          <p:nvPr/>
        </p:nvCxnSpPr>
        <p:spPr>
          <a:xfrm>
            <a:off x="7020272" y="3026569"/>
            <a:ext cx="0" cy="330423"/>
          </a:xfrm>
          <a:prstGeom prst="straightConnector1">
            <a:avLst/>
          </a:prstGeom>
          <a:ln w="38100">
            <a:solidFill>
              <a:schemeClr val="accent4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755576" y="1484784"/>
                <a:ext cx="7488832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marL="285750" indent="-285750" rtl="0">
                  <a:buFont typeface="Arial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</a:rPr>
                          <m:t>𝑉</m:t>
                        </m:r>
                      </m:e>
                      <m:sub>
                        <m:r>
                          <a:rPr lang="en-US" sz="2400" i="1">
                            <a:latin typeface="Cambria Math"/>
                            <a:ea typeface="Cambria Math"/>
                          </a:rPr>
                          <m:t>ℒ</m:t>
                        </m:r>
                      </m:sub>
                    </m:sSub>
                    <m:d>
                      <m:dPr>
                        <m:ctrlPr>
                          <a:rPr lang="en-US" sz="2400" i="1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n-US" sz="2400" i="1">
                            <a:latin typeface="Cambria Math"/>
                            <a:ea typeface="Cambria Math"/>
                          </a:rPr>
                          <m:t>𝑥</m:t>
                        </m:r>
                        <m:r>
                          <a:rPr lang="en-US" sz="2400" i="1">
                            <a:latin typeface="Cambria Math"/>
                            <a:ea typeface="Cambria Math"/>
                          </a:rPr>
                          <m:t>,</m:t>
                        </m:r>
                        <m:r>
                          <a:rPr lang="en-US" sz="2400" i="1">
                            <a:latin typeface="Cambria Math"/>
                            <a:ea typeface="Cambria Math"/>
                          </a:rPr>
                          <m:t>𝑤</m:t>
                        </m:r>
                      </m:e>
                    </m:d>
                    <m:r>
                      <a:rPr lang="en-US" sz="2400" i="1" smtClean="0">
                        <a:latin typeface="Cambria Math"/>
                        <a:ea typeface="Cambria Math"/>
                      </a:rPr>
                      <m:t>→</m:t>
                    </m:r>
                    <m:r>
                      <a:rPr lang="en-US" sz="2400" i="1" smtClean="0">
                        <a:latin typeface="Cambria Math"/>
                        <a:ea typeface="Cambria Math"/>
                      </a:rPr>
                      <m:t>0</m:t>
                    </m:r>
                    <m:r>
                      <a:rPr lang="en-US" sz="2400" i="1" smtClean="0">
                        <a:latin typeface="Cambria Math"/>
                        <a:ea typeface="Cambria Math"/>
                      </a:rPr>
                      <m:t>/</m:t>
                    </m:r>
                    <m:r>
                      <a:rPr lang="en-US" sz="2400" i="1" smtClean="0">
                        <a:latin typeface="Cambria Math"/>
                        <a:ea typeface="Cambria Math"/>
                      </a:rPr>
                      <m:t>1</m:t>
                    </m:r>
                  </m:oMath>
                </a14:m>
                <a:r>
                  <a:rPr lang="en-US" sz="2400" dirty="0" smtClean="0"/>
                  <a:t> – The NP verification circuit of </a:t>
                </a:r>
                <a14:m>
                  <m:oMath xmlns:m="http://schemas.openxmlformats.org/officeDocument/2006/math">
                    <m:r>
                      <a:rPr lang="en-US" sz="2400" i="1" smtClean="0">
                        <a:latin typeface="Cambria Math"/>
                        <a:ea typeface="Cambria Math"/>
                      </a:rPr>
                      <m:t>ℒ</m:t>
                    </m:r>
                  </m:oMath>
                </a14:m>
                <a:r>
                  <a:rPr lang="en-US" sz="2400" dirty="0" smtClean="0"/>
                  <a:t>.</a:t>
                </a:r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5576" y="1484784"/>
                <a:ext cx="7488832" cy="461665"/>
              </a:xfrm>
              <a:prstGeom prst="rect">
                <a:avLst/>
              </a:prstGeom>
              <a:blipFill rotWithShape="1">
                <a:blip r:embed="rId8"/>
                <a:stretch>
                  <a:fillRect l="-1140" t="-9333" b="-32000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36268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1835696" y="3356992"/>
                <a:ext cx="864096" cy="2664296"/>
              </a:xfrm>
              <a:prstGeom prst="rect">
                <a:avLst/>
              </a:prstGeom>
              <a:solidFill>
                <a:srgbClr val="CCCCFF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e-IL" sz="320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𝒫</m:t>
                      </m:r>
                    </m:oMath>
                  </m:oMathPara>
                </a14:m>
                <a:endParaRPr lang="he-IL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35696" y="3356992"/>
                <a:ext cx="864096" cy="2664296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 w="127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6588224" y="3356992"/>
                <a:ext cx="864096" cy="2664296"/>
              </a:xfrm>
              <a:prstGeom prst="rect">
                <a:avLst/>
              </a:prstGeom>
              <a:solidFill>
                <a:srgbClr val="CCCCFF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e-IL" sz="320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𝒱</m:t>
                      </m:r>
                    </m:oMath>
                  </m:oMathPara>
                </a14:m>
                <a:endParaRPr lang="he-IL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88224" y="3356992"/>
                <a:ext cx="864096" cy="2664296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  <a:ln w="127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Straight Arrow Connector 5" title="\"/>
          <p:cNvCxnSpPr/>
          <p:nvPr/>
        </p:nvCxnSpPr>
        <p:spPr>
          <a:xfrm flipH="1">
            <a:off x="2699792" y="5177564"/>
            <a:ext cx="3888432" cy="0"/>
          </a:xfrm>
          <a:prstGeom prst="straightConnector1">
            <a:avLst/>
          </a:prstGeom>
          <a:ln w="38100">
            <a:solidFill>
              <a:schemeClr val="tx1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3362962" y="3645024"/>
                <a:ext cx="2634099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rtl="0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m:rPr>
                              <m:nor/>
                            </m:rPr>
                            <a:rPr lang="en-US" sz="2800" b="0" i="0" smtClean="0">
                              <a:latin typeface="Cambria Math"/>
                            </a:rPr>
                            <m:t>OT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en-US" sz="2800" b="0" i="1" smtClean="0">
                          <a:latin typeface="Cambria Math"/>
                        </a:rPr>
                        <m:t>(</m:t>
                      </m:r>
                      <m:r>
                        <a:rPr lang="en-US" sz="2800" b="0" i="1" smtClean="0">
                          <a:latin typeface="Cambria Math"/>
                        </a:rPr>
                        <m:t>𝑤</m:t>
                      </m:r>
                      <m:r>
                        <a:rPr lang="en-US" sz="2800" b="0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he-IL" sz="2800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62962" y="3645024"/>
                <a:ext cx="2634099" cy="52322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1799692" y="2564904"/>
                <a:ext cx="936104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/>
                        </a:rPr>
                        <m:t>𝑥</m:t>
                      </m:r>
                      <m:r>
                        <a:rPr lang="en-US" sz="2800" b="0" i="1" smtClean="0">
                          <a:latin typeface="Cambria Math"/>
                        </a:rPr>
                        <m:t>,</m:t>
                      </m:r>
                      <m:r>
                        <a:rPr lang="en-US" sz="2800" b="0" i="1" smtClean="0">
                          <a:latin typeface="Cambria Math"/>
                        </a:rPr>
                        <m:t>𝑤</m:t>
                      </m:r>
                    </m:oMath>
                  </m:oMathPara>
                </a14:m>
                <a:endParaRPr lang="he-IL" sz="28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9692" y="2564904"/>
                <a:ext cx="936104" cy="52322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Straight Arrow Connector 14"/>
          <p:cNvCxnSpPr>
            <a:endCxn id="4" idx="0"/>
          </p:cNvCxnSpPr>
          <p:nvPr/>
        </p:nvCxnSpPr>
        <p:spPr>
          <a:xfrm>
            <a:off x="2267744" y="3026569"/>
            <a:ext cx="0" cy="330423"/>
          </a:xfrm>
          <a:prstGeom prst="straightConnector1">
            <a:avLst/>
          </a:prstGeom>
          <a:ln w="38100">
            <a:solidFill>
              <a:schemeClr val="accent4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6552220" y="2564904"/>
                <a:ext cx="936104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/>
                        </a:rPr>
                        <m:t>𝑥</m:t>
                      </m:r>
                    </m:oMath>
                  </m:oMathPara>
                </a14:m>
                <a:endParaRPr lang="he-IL" sz="2800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52220" y="2564904"/>
                <a:ext cx="936104" cy="523220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0" name="Straight Arrow Connector 19"/>
          <p:cNvCxnSpPr>
            <a:stCxn id="19" idx="2"/>
            <a:endCxn id="5" idx="0"/>
          </p:cNvCxnSpPr>
          <p:nvPr/>
        </p:nvCxnSpPr>
        <p:spPr>
          <a:xfrm>
            <a:off x="7020272" y="3088124"/>
            <a:ext cx="0" cy="268868"/>
          </a:xfrm>
          <a:prstGeom prst="straightConnector1">
            <a:avLst/>
          </a:prstGeom>
          <a:ln w="38100">
            <a:solidFill>
              <a:schemeClr val="accent4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 title="\"/>
          <p:cNvCxnSpPr/>
          <p:nvPr/>
        </p:nvCxnSpPr>
        <p:spPr>
          <a:xfrm flipH="1">
            <a:off x="2699792" y="4221088"/>
            <a:ext cx="3888432" cy="0"/>
          </a:xfrm>
          <a:prstGeom prst="straightConnector1">
            <a:avLst/>
          </a:prstGeom>
          <a:ln w="38100">
            <a:solidFill>
              <a:schemeClr val="tx1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2915816" y="4695527"/>
                <a:ext cx="3564396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rtl="0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2400" b="0" i="0" smtClean="0">
                          <a:latin typeface="Cambria Math"/>
                        </a:rPr>
                        <m:t>Garbled</m:t>
                      </m:r>
                      <m:r>
                        <m:rPr>
                          <m:nor/>
                        </m:rPr>
                        <a:rPr lang="en-US" sz="2400" b="0" i="0" smtClean="0">
                          <a:latin typeface="Cambria Math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400" b="0" i="0" smtClean="0">
                          <a:latin typeface="Cambria Math"/>
                        </a:rPr>
                        <m:t>Circuit</m:t>
                      </m:r>
                      <m:r>
                        <m:rPr>
                          <m:nor/>
                        </m:rPr>
                        <a:rPr lang="en-US" sz="2400" b="0" i="0" smtClean="0">
                          <a:latin typeface="Cambria Math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400" b="0" i="0" smtClean="0">
                          <a:latin typeface="Cambria Math"/>
                        </a:rPr>
                        <m:t>for</m:t>
                      </m:r>
                      <m:r>
                        <m:rPr>
                          <m:nor/>
                        </m:rPr>
                        <a:rPr lang="en-US" sz="2400" b="0" i="0" smtClean="0">
                          <a:latin typeface="Cambria Math"/>
                        </a:rPr>
                        <m:t> 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/>
                            </a:rPr>
                            <m:t>𝑉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/>
                              <a:ea typeface="Cambria Math"/>
                            </a:rPr>
                            <m:t>ℒ</m:t>
                          </m:r>
                        </m:sub>
                      </m:sSub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(</m:t>
                      </m:r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𝑥</m:t>
                      </m:r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,⋅)</m:t>
                      </m:r>
                    </m:oMath>
                  </m:oMathPara>
                </a14:m>
                <a:endParaRPr lang="he-IL" sz="2400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15816" y="4695527"/>
                <a:ext cx="3564396" cy="461665"/>
              </a:xfrm>
              <a:prstGeom prst="rect">
                <a:avLst/>
              </a:prstGeom>
              <a:blipFill rotWithShape="1">
                <a:blip r:embed="rId8"/>
                <a:stretch>
                  <a:fillRect r="-1026" b="-19737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3380964" y="5127575"/>
                <a:ext cx="2634099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rtl="0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m:rPr>
                              <m:nor/>
                            </m:rPr>
                            <a:rPr lang="en-US" sz="2800" b="0" i="0" smtClean="0">
                              <a:latin typeface="Cambria Math"/>
                            </a:rPr>
                            <m:t>OT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he-IL" sz="2800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80964" y="5127575"/>
                <a:ext cx="2634099" cy="523220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1712000" y="4982696"/>
                <a:ext cx="1116124" cy="369332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rtl="0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</a:rPr>
                            <m:t>𝑉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ℒ</m:t>
                          </m:r>
                        </m:sub>
                      </m:sSub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(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𝑥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,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𝑤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)</m:t>
                      </m:r>
                    </m:oMath>
                  </m:oMathPara>
                </a14:m>
                <a:endParaRPr lang="he-IL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12000" y="4982696"/>
                <a:ext cx="1116124" cy="369332"/>
              </a:xfrm>
              <a:prstGeom prst="rect">
                <a:avLst/>
              </a:prstGeom>
              <a:blipFill rotWithShape="1">
                <a:blip r:embed="rId10"/>
                <a:stretch>
                  <a:fillRect b="-13115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Title 2"/>
          <p:cNvSpPr txBox="1">
            <a:spLocks/>
          </p:cNvSpPr>
          <p:nvPr/>
        </p:nvSpPr>
        <p:spPr>
          <a:xfrm>
            <a:off x="688490" y="404664"/>
            <a:ext cx="7756263" cy="1054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1" eaLnBrk="1" latinLnBrk="0" hangingPunct="1"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l"/>
            <a:r>
              <a:rPr lang="en-US" sz="4000" dirty="0" smtClean="0"/>
              <a:t>3-Round Witness Hiding (1)</a:t>
            </a:r>
            <a:endParaRPr lang="he-IL" sz="4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683568" y="1484784"/>
                <a:ext cx="7200800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marL="285750" indent="-285750" rtl="0">
                  <a:buFont typeface="Arial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m:rPr>
                            <m:nor/>
                          </m:rPr>
                          <a:rPr lang="en-US" sz="2400" b="0" i="0" smtClean="0">
                            <a:latin typeface="Cambria Math"/>
                          </a:rPr>
                          <m:t>OT</m:t>
                        </m:r>
                      </m:e>
                      <m:sub>
                        <m:r>
                          <a:rPr lang="en-US" sz="2400" b="0" i="1" smtClean="0">
                            <a:latin typeface="Cambria Math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2400" dirty="0" smtClean="0"/>
                  <a:t>,</a:t>
                </a:r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/>
                          </a:rPr>
                        </m:ctrlPr>
                      </m:sSubPr>
                      <m:e>
                        <m:r>
                          <m:rPr>
                            <m:nor/>
                          </m:rPr>
                          <a:rPr lang="en-US" sz="2400">
                            <a:latin typeface="Cambria Math"/>
                          </a:rPr>
                          <m:t>OT</m:t>
                        </m:r>
                      </m:e>
                      <m:sub>
                        <m:r>
                          <a:rPr lang="en-US" sz="2400" b="0" i="1" smtClean="0">
                            <a:latin typeface="Cambria Math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2400" dirty="0" smtClean="0"/>
                  <a:t> - 2-message malicious oblivious transfer</a:t>
                </a:r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568" y="1484784"/>
                <a:ext cx="7200800" cy="461665"/>
              </a:xfrm>
              <a:prstGeom prst="rect">
                <a:avLst/>
              </a:prstGeom>
              <a:blipFill rotWithShape="1">
                <a:blip r:embed="rId11"/>
                <a:stretch>
                  <a:fillRect l="-1101" t="-9333" r="-762" b="-32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59421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88490" y="404664"/>
            <a:ext cx="7756263" cy="1054250"/>
          </a:xfrm>
        </p:spPr>
        <p:txBody>
          <a:bodyPr/>
          <a:lstStyle/>
          <a:p>
            <a:pPr algn="l"/>
            <a:r>
              <a:rPr lang="en-US" sz="4000" dirty="0" smtClean="0"/>
              <a:t>3-Round Witness Hiding (1)</a:t>
            </a:r>
            <a:endParaRPr lang="he-IL" sz="4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1835696" y="3356992"/>
                <a:ext cx="864096" cy="2664296"/>
              </a:xfrm>
              <a:prstGeom prst="rect">
                <a:avLst/>
              </a:prstGeom>
              <a:solidFill>
                <a:srgbClr val="CCCCFF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e-IL" sz="320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𝒫</m:t>
                      </m:r>
                    </m:oMath>
                  </m:oMathPara>
                </a14:m>
                <a:endParaRPr lang="he-IL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35696" y="3356992"/>
                <a:ext cx="864096" cy="2664296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 w="127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6588224" y="3356992"/>
                <a:ext cx="864096" cy="2664296"/>
              </a:xfrm>
              <a:prstGeom prst="rect">
                <a:avLst/>
              </a:prstGeom>
              <a:solidFill>
                <a:srgbClr val="CCCCFF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e-IL" sz="320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𝒱</m:t>
                      </m:r>
                    </m:oMath>
                  </m:oMathPara>
                </a14:m>
                <a:endParaRPr lang="he-IL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88224" y="3356992"/>
                <a:ext cx="864096" cy="2664296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  <a:ln w="127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Straight Arrow Connector 5" title="\"/>
          <p:cNvCxnSpPr/>
          <p:nvPr/>
        </p:nvCxnSpPr>
        <p:spPr>
          <a:xfrm flipH="1">
            <a:off x="2699792" y="5177564"/>
            <a:ext cx="3888432" cy="0"/>
          </a:xfrm>
          <a:prstGeom prst="straightConnector1">
            <a:avLst/>
          </a:prstGeom>
          <a:ln w="38100">
            <a:solidFill>
              <a:schemeClr val="tx1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3362962" y="3645024"/>
                <a:ext cx="2634099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rtl="0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2800" b="0" i="0" smtClean="0">
                          <a:latin typeface="Cambria Math"/>
                        </a:rPr>
                        <m:t>Enc</m:t>
                      </m:r>
                      <m:r>
                        <a:rPr lang="en-US" sz="2800" b="0" i="1" smtClean="0">
                          <a:latin typeface="Cambria Math"/>
                        </a:rPr>
                        <m:t>(</m:t>
                      </m:r>
                      <m:r>
                        <a:rPr lang="en-US" sz="2800" b="0" i="1" smtClean="0">
                          <a:latin typeface="Cambria Math"/>
                        </a:rPr>
                        <m:t>𝑤</m:t>
                      </m:r>
                      <m:r>
                        <a:rPr lang="en-US" sz="2800" b="0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he-IL" sz="2800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62962" y="3645024"/>
                <a:ext cx="2634099" cy="52322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1799692" y="2564904"/>
                <a:ext cx="936104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/>
                        </a:rPr>
                        <m:t>𝑥</m:t>
                      </m:r>
                      <m:r>
                        <a:rPr lang="en-US" sz="2800" b="0" i="1" smtClean="0">
                          <a:latin typeface="Cambria Math"/>
                        </a:rPr>
                        <m:t>,</m:t>
                      </m:r>
                      <m:r>
                        <a:rPr lang="en-US" sz="2800" b="0" i="1" smtClean="0">
                          <a:latin typeface="Cambria Math"/>
                        </a:rPr>
                        <m:t>𝑤</m:t>
                      </m:r>
                    </m:oMath>
                  </m:oMathPara>
                </a14:m>
                <a:endParaRPr lang="he-IL" sz="28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9692" y="2564904"/>
                <a:ext cx="936104" cy="52322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Straight Arrow Connector 14"/>
          <p:cNvCxnSpPr>
            <a:endCxn id="4" idx="0"/>
          </p:cNvCxnSpPr>
          <p:nvPr/>
        </p:nvCxnSpPr>
        <p:spPr>
          <a:xfrm>
            <a:off x="2267744" y="3026569"/>
            <a:ext cx="0" cy="330423"/>
          </a:xfrm>
          <a:prstGeom prst="straightConnector1">
            <a:avLst/>
          </a:prstGeom>
          <a:ln w="38100">
            <a:solidFill>
              <a:schemeClr val="accent4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6552220" y="2564904"/>
                <a:ext cx="936104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/>
                        </a:rPr>
                        <m:t>𝑥</m:t>
                      </m:r>
                    </m:oMath>
                  </m:oMathPara>
                </a14:m>
                <a:endParaRPr lang="he-IL" sz="2800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52220" y="2564904"/>
                <a:ext cx="936104" cy="523220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0" name="Straight Arrow Connector 19"/>
          <p:cNvCxnSpPr>
            <a:stCxn id="19" idx="2"/>
            <a:endCxn id="5" idx="0"/>
          </p:cNvCxnSpPr>
          <p:nvPr/>
        </p:nvCxnSpPr>
        <p:spPr>
          <a:xfrm>
            <a:off x="7020272" y="3088124"/>
            <a:ext cx="0" cy="268868"/>
          </a:xfrm>
          <a:prstGeom prst="straightConnector1">
            <a:avLst/>
          </a:prstGeom>
          <a:ln w="38100">
            <a:solidFill>
              <a:schemeClr val="accent4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 title="\"/>
          <p:cNvCxnSpPr/>
          <p:nvPr/>
        </p:nvCxnSpPr>
        <p:spPr>
          <a:xfrm flipH="1">
            <a:off x="2699792" y="4221088"/>
            <a:ext cx="3888432" cy="0"/>
          </a:xfrm>
          <a:prstGeom prst="straightConnector1">
            <a:avLst/>
          </a:prstGeom>
          <a:ln w="38100">
            <a:solidFill>
              <a:schemeClr val="tx1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3347864" y="4581128"/>
                <a:ext cx="2634099" cy="534442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rtl="0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acc>
                        <m:accPr>
                          <m:chr m:val="̂"/>
                          <m:ctrlPr>
                            <a:rPr lang="en-US" sz="2800" b="0" i="1" smtClean="0">
                              <a:latin typeface="Cambria Math"/>
                            </a:rPr>
                          </m:ctrlPr>
                        </m:accPr>
                        <m:e>
                          <m:r>
                            <m:rPr>
                              <m:nor/>
                            </m:rPr>
                            <a:rPr lang="en-US" sz="2800">
                              <a:latin typeface="Cambria Math"/>
                            </a:rPr>
                            <m:t>Enc</m:t>
                          </m:r>
                        </m:e>
                      </m:acc>
                      <m:r>
                        <a:rPr lang="en-US" sz="2800" b="0" i="1" smtClean="0">
                          <a:latin typeface="Cambria Math"/>
                        </a:rPr>
                        <m:t> (</m:t>
                      </m:r>
                      <m:sSub>
                        <m:sSubPr>
                          <m:ctrlPr>
                            <a:rPr lang="en-US" sz="2800" b="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/>
                              <a:ea typeface="Cambria Math"/>
                            </a:rPr>
                            <m:t>𝑉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/>
                              <a:ea typeface="Cambria Math"/>
                            </a:rPr>
                            <m:t>ℒ</m:t>
                          </m:r>
                        </m:sub>
                      </m:sSub>
                      <m:r>
                        <a:rPr lang="en-US" sz="2800" b="0" i="1" smtClean="0">
                          <a:latin typeface="Cambria Math"/>
                          <a:ea typeface="Cambria Math"/>
                        </a:rPr>
                        <m:t>(</m:t>
                      </m:r>
                      <m:r>
                        <a:rPr lang="en-US" sz="2800" b="0" i="1" smtClean="0">
                          <a:latin typeface="Cambria Math"/>
                          <a:ea typeface="Cambria Math"/>
                        </a:rPr>
                        <m:t>𝑥</m:t>
                      </m:r>
                      <m:r>
                        <a:rPr lang="en-US" sz="2800" b="0" i="1" smtClean="0">
                          <a:latin typeface="Cambria Math"/>
                          <a:ea typeface="Cambria Math"/>
                        </a:rPr>
                        <m:t>,</m:t>
                      </m:r>
                      <m:r>
                        <a:rPr lang="en-US" sz="2800" b="0" i="1" smtClean="0">
                          <a:latin typeface="Cambria Math"/>
                        </a:rPr>
                        <m:t>𝑤</m:t>
                      </m:r>
                      <m:r>
                        <a:rPr lang="en-US" sz="2800" b="0" i="1" smtClean="0">
                          <a:latin typeface="Cambria Math"/>
                        </a:rPr>
                        <m:t>))</m:t>
                      </m:r>
                    </m:oMath>
                  </m:oMathPara>
                </a14:m>
                <a:endParaRPr lang="he-IL" sz="2800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47864" y="4581128"/>
                <a:ext cx="2634099" cy="534442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1712000" y="4982696"/>
                <a:ext cx="1116124" cy="369332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rtl="0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</a:rPr>
                            <m:t>𝑉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ℒ</m:t>
                          </m:r>
                        </m:sub>
                      </m:sSub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(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𝑥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,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𝑤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)</m:t>
                      </m:r>
                    </m:oMath>
                  </m:oMathPara>
                </a14:m>
                <a:endParaRPr lang="he-IL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12000" y="4982696"/>
                <a:ext cx="1116124" cy="369332"/>
              </a:xfrm>
              <a:prstGeom prst="rect">
                <a:avLst/>
              </a:prstGeom>
              <a:blipFill rotWithShape="1">
                <a:blip r:embed="rId9"/>
                <a:stretch>
                  <a:fillRect b="-13115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755576" y="1484784"/>
                <a:ext cx="7272808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marL="285750" indent="-285750" rtl="0">
                  <a:buFont typeface="Arial" pitchFamily="34" charset="0"/>
                  <a:buChar char="•"/>
                </a:pP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2400" b="0" i="0" smtClean="0">
                        <a:latin typeface="Cambria Math"/>
                      </a:rPr>
                      <m:t>Enc</m:t>
                    </m:r>
                  </m:oMath>
                </a14:m>
                <a:r>
                  <a:rPr lang="en-US" sz="2400" dirty="0" smtClean="0"/>
                  <a:t> – A 1-hop homomorphic encryption [GHV10]</a:t>
                </a: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5576" y="1484784"/>
                <a:ext cx="7272808" cy="461665"/>
              </a:xfrm>
              <a:prstGeom prst="rect">
                <a:avLst/>
              </a:prstGeom>
              <a:blipFill rotWithShape="1">
                <a:blip r:embed="rId10"/>
                <a:stretch>
                  <a:fillRect l="-1174" t="-9333" b="-32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22048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88490" y="404664"/>
            <a:ext cx="7756263" cy="1054250"/>
          </a:xfrm>
        </p:spPr>
        <p:txBody>
          <a:bodyPr/>
          <a:lstStyle/>
          <a:p>
            <a:pPr algn="l"/>
            <a:r>
              <a:rPr lang="en-US" sz="4000" dirty="0" smtClean="0"/>
              <a:t>3-Round Witness Hiding (2)</a:t>
            </a:r>
            <a:endParaRPr lang="he-IL" sz="4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1835696" y="3356992"/>
                <a:ext cx="864096" cy="2664296"/>
              </a:xfrm>
              <a:prstGeom prst="rect">
                <a:avLst/>
              </a:prstGeom>
              <a:solidFill>
                <a:srgbClr val="CCCCFF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e-IL" sz="320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𝒫</m:t>
                      </m:r>
                    </m:oMath>
                  </m:oMathPara>
                </a14:m>
                <a:endParaRPr lang="he-IL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35696" y="3356992"/>
                <a:ext cx="864096" cy="2664296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 w="127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6588224" y="3356992"/>
                <a:ext cx="864096" cy="2664296"/>
              </a:xfrm>
              <a:prstGeom prst="rect">
                <a:avLst/>
              </a:prstGeom>
              <a:solidFill>
                <a:srgbClr val="CCCCFF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e-IL" sz="320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𝒱</m:t>
                      </m:r>
                    </m:oMath>
                  </m:oMathPara>
                </a14:m>
                <a:endParaRPr lang="he-IL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88224" y="3356992"/>
                <a:ext cx="864096" cy="2664296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  <a:ln w="127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Straight Arrow Connector 5" title="\"/>
          <p:cNvCxnSpPr/>
          <p:nvPr/>
        </p:nvCxnSpPr>
        <p:spPr>
          <a:xfrm flipH="1">
            <a:off x="2699792" y="4775133"/>
            <a:ext cx="3888432" cy="0"/>
          </a:xfrm>
          <a:prstGeom prst="straightConnector1">
            <a:avLst/>
          </a:prstGeom>
          <a:ln w="38100">
            <a:solidFill>
              <a:schemeClr val="tx1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3362962" y="3284984"/>
                <a:ext cx="2634099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rtl="0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2800" b="0" i="0" smtClean="0">
                          <a:latin typeface="Cambria Math"/>
                        </a:rPr>
                        <m:t>Enc</m:t>
                      </m:r>
                      <m:r>
                        <a:rPr lang="en-US" sz="2800" b="0" i="1" smtClean="0">
                          <a:latin typeface="Cambria Math"/>
                        </a:rPr>
                        <m:t>(</m:t>
                      </m:r>
                      <m:r>
                        <a:rPr lang="en-US" sz="2800" b="0" i="1" smtClean="0">
                          <a:latin typeface="Cambria Math"/>
                        </a:rPr>
                        <m:t>𝑤</m:t>
                      </m:r>
                      <m:r>
                        <a:rPr lang="en-US" sz="2800" b="0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he-IL" sz="2800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62962" y="3284984"/>
                <a:ext cx="2634099" cy="52322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1799692" y="2564904"/>
                <a:ext cx="936104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/>
                        </a:rPr>
                        <m:t>𝑥</m:t>
                      </m:r>
                      <m:r>
                        <a:rPr lang="en-US" sz="2800" b="0" i="1" smtClean="0">
                          <a:latin typeface="Cambria Math"/>
                        </a:rPr>
                        <m:t>,</m:t>
                      </m:r>
                      <m:r>
                        <a:rPr lang="en-US" sz="2800" b="0" i="1" smtClean="0">
                          <a:latin typeface="Cambria Math"/>
                        </a:rPr>
                        <m:t>𝑤</m:t>
                      </m:r>
                    </m:oMath>
                  </m:oMathPara>
                </a14:m>
                <a:endParaRPr lang="he-IL" sz="28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9692" y="2564904"/>
                <a:ext cx="936104" cy="52322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Straight Arrow Connector 14"/>
          <p:cNvCxnSpPr>
            <a:endCxn id="4" idx="0"/>
          </p:cNvCxnSpPr>
          <p:nvPr/>
        </p:nvCxnSpPr>
        <p:spPr>
          <a:xfrm>
            <a:off x="2267744" y="3026569"/>
            <a:ext cx="0" cy="330423"/>
          </a:xfrm>
          <a:prstGeom prst="straightConnector1">
            <a:avLst/>
          </a:prstGeom>
          <a:ln w="38100">
            <a:solidFill>
              <a:schemeClr val="accent4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6552220" y="2564904"/>
                <a:ext cx="936104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/>
                        </a:rPr>
                        <m:t>𝑥</m:t>
                      </m:r>
                    </m:oMath>
                  </m:oMathPara>
                </a14:m>
                <a:endParaRPr lang="he-IL" sz="2800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52220" y="2564904"/>
                <a:ext cx="936104" cy="523220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0" name="Straight Arrow Connector 19"/>
          <p:cNvCxnSpPr>
            <a:stCxn id="19" idx="2"/>
            <a:endCxn id="5" idx="0"/>
          </p:cNvCxnSpPr>
          <p:nvPr/>
        </p:nvCxnSpPr>
        <p:spPr>
          <a:xfrm>
            <a:off x="7020272" y="3088124"/>
            <a:ext cx="0" cy="268868"/>
          </a:xfrm>
          <a:prstGeom prst="straightConnector1">
            <a:avLst/>
          </a:prstGeom>
          <a:ln w="38100">
            <a:solidFill>
              <a:schemeClr val="accent4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 title="\"/>
          <p:cNvCxnSpPr/>
          <p:nvPr/>
        </p:nvCxnSpPr>
        <p:spPr>
          <a:xfrm flipH="1">
            <a:off x="2699792" y="3861048"/>
            <a:ext cx="3888432" cy="0"/>
          </a:xfrm>
          <a:prstGeom prst="straightConnector1">
            <a:avLst/>
          </a:prstGeom>
          <a:ln w="38100">
            <a:solidFill>
              <a:schemeClr val="tx1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3347864" y="4178697"/>
                <a:ext cx="2634099" cy="563296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rtl="0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acc>
                        <m:accPr>
                          <m:chr m:val="̂"/>
                          <m:ctrlPr>
                            <a:rPr lang="en-US" sz="2800" b="0" i="1" smtClean="0">
                              <a:latin typeface="Cambria Math"/>
                            </a:rPr>
                          </m:ctrlPr>
                        </m:accPr>
                        <m:e>
                          <m:r>
                            <m:rPr>
                              <m:nor/>
                            </m:rPr>
                            <a:rPr lang="en-US" sz="2800">
                              <a:latin typeface="Cambria Math"/>
                            </a:rPr>
                            <m:t>Enc</m:t>
                          </m:r>
                        </m:e>
                      </m:acc>
                      <m:r>
                        <a:rPr lang="en-US" sz="2800" b="0" i="1" smtClean="0">
                          <a:latin typeface="Cambria Math"/>
                        </a:rPr>
                        <m:t>(</m:t>
                      </m:r>
                      <m:sSub>
                        <m:sSubPr>
                          <m:ctrlPr>
                            <a:rPr lang="en-US" sz="2800" b="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/>
                              <a:ea typeface="Cambria Math"/>
                            </a:rPr>
                            <m:t>𝑉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/>
                              <a:ea typeface="Cambria Math"/>
                            </a:rPr>
                            <m:t>ℒ</m:t>
                          </m:r>
                          <m:r>
                            <a:rPr lang="en-US" sz="2800" b="0" i="1" smtClean="0">
                              <a:latin typeface="Cambria Math"/>
                              <a:ea typeface="Cambria Math"/>
                            </a:rPr>
                            <m:t>,</m:t>
                          </m:r>
                          <m:r>
                            <a:rPr lang="en-US" sz="2800" b="0" i="1" smtClean="0">
                              <a:solidFill>
                                <a:srgbClr val="CC0000"/>
                              </a:solidFill>
                              <a:latin typeface="Cambria Math"/>
                              <a:ea typeface="Cambria Math"/>
                            </a:rPr>
                            <m:t>𝑠</m:t>
                          </m:r>
                        </m:sub>
                      </m:sSub>
                      <m:r>
                        <a:rPr lang="en-US" sz="2800" b="0" i="1" smtClean="0">
                          <a:latin typeface="Cambria Math"/>
                          <a:ea typeface="Cambria Math"/>
                        </a:rPr>
                        <m:t>(</m:t>
                      </m:r>
                      <m:r>
                        <a:rPr lang="en-US" sz="2800" b="0" i="1" smtClean="0">
                          <a:latin typeface="Cambria Math"/>
                          <a:ea typeface="Cambria Math"/>
                        </a:rPr>
                        <m:t>𝑥</m:t>
                      </m:r>
                      <m:r>
                        <a:rPr lang="en-US" sz="2800" b="0" i="1" smtClean="0">
                          <a:latin typeface="Cambria Math"/>
                          <a:ea typeface="Cambria Math"/>
                        </a:rPr>
                        <m:t>,</m:t>
                      </m:r>
                      <m:r>
                        <a:rPr lang="en-US" sz="2800" b="0" i="1" smtClean="0">
                          <a:latin typeface="Cambria Math"/>
                        </a:rPr>
                        <m:t>𝑤</m:t>
                      </m:r>
                      <m:r>
                        <a:rPr lang="en-US" sz="2800" b="0" i="1" smtClean="0">
                          <a:latin typeface="Cambria Math"/>
                        </a:rPr>
                        <m:t>))</m:t>
                      </m:r>
                    </m:oMath>
                  </m:oMathPara>
                </a14:m>
                <a:endParaRPr lang="he-IL" sz="2800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47864" y="4178697"/>
                <a:ext cx="2634099" cy="563296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1887384" y="4911551"/>
                <a:ext cx="771768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rtl="0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rgbClr val="CC0000"/>
                          </a:solidFill>
                          <a:latin typeface="Cambria Math"/>
                        </a:rPr>
                        <m:t>𝑠</m:t>
                      </m:r>
                    </m:oMath>
                  </m:oMathPara>
                </a14:m>
                <a:endParaRPr lang="he-IL" sz="2800" dirty="0">
                  <a:solidFill>
                    <a:srgbClr val="CC0000"/>
                  </a:solidFill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87384" y="4911551"/>
                <a:ext cx="771768" cy="523220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755576" y="1484784"/>
                <a:ext cx="7200800" cy="847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marL="285750" indent="-285750" rtl="0">
                  <a:buFont typeface="Arial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</a:rPr>
                          <m:t>𝑉</m:t>
                        </m:r>
                      </m:e>
                      <m:sub>
                        <m:r>
                          <a:rPr lang="en-US" sz="2400" i="1">
                            <a:latin typeface="Cambria Math"/>
                            <a:ea typeface="Cambria Math"/>
                          </a:rPr>
                          <m:t>ℒ</m:t>
                        </m:r>
                        <m:r>
                          <a:rPr lang="en-US" sz="2400" b="0" i="1" smtClean="0">
                            <a:latin typeface="Cambria Math"/>
                            <a:ea typeface="Cambria Math"/>
                          </a:rPr>
                          <m:t>,</m:t>
                        </m:r>
                        <m:r>
                          <a:rPr lang="en-US" sz="2400" b="0" i="1" smtClean="0">
                            <a:latin typeface="Cambria Math"/>
                            <a:ea typeface="Cambria Math"/>
                          </a:rPr>
                          <m:t>𝑠</m:t>
                        </m:r>
                      </m:sub>
                    </m:sSub>
                    <m:d>
                      <m:dPr>
                        <m:ctrlPr>
                          <a:rPr lang="en-US" sz="2400" i="1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n-US" sz="2400" i="1">
                            <a:latin typeface="Cambria Math"/>
                            <a:ea typeface="Cambria Math"/>
                          </a:rPr>
                          <m:t>𝑥</m:t>
                        </m:r>
                        <m:r>
                          <a:rPr lang="en-US" sz="2400" i="1">
                            <a:latin typeface="Cambria Math"/>
                            <a:ea typeface="Cambria Math"/>
                          </a:rPr>
                          <m:t>,</m:t>
                        </m:r>
                        <m:r>
                          <a:rPr lang="en-US" sz="2400" i="1">
                            <a:latin typeface="Cambria Math"/>
                            <a:ea typeface="Cambria Math"/>
                          </a:rPr>
                          <m:t>𝑤</m:t>
                        </m:r>
                      </m:e>
                    </m:d>
                    <m:r>
                      <a:rPr lang="en-US" sz="2400" i="1" smtClean="0">
                        <a:latin typeface="Cambria Math"/>
                        <a:ea typeface="Cambria Math"/>
                      </a:rPr>
                      <m:t>→</m:t>
                    </m:r>
                    <m:r>
                      <a:rPr lang="en-US" sz="2400" b="0" i="1" smtClean="0">
                        <a:latin typeface="Cambria Math"/>
                        <a:ea typeface="Cambria Math"/>
                      </a:rPr>
                      <m:t>⊥</m:t>
                    </m:r>
                    <m:r>
                      <a:rPr lang="en-US" sz="2400" i="1" smtClean="0">
                        <a:latin typeface="Cambria Math"/>
                        <a:ea typeface="Cambria Math"/>
                      </a:rPr>
                      <m:t>/</m:t>
                    </m:r>
                    <m:r>
                      <a:rPr lang="en-US" sz="2400" b="0" i="1" smtClean="0">
                        <a:latin typeface="Cambria Math"/>
                        <a:ea typeface="Cambria Math"/>
                      </a:rPr>
                      <m:t>𝑠</m:t>
                    </m:r>
                  </m:oMath>
                </a14:m>
                <a:r>
                  <a:rPr lang="en-US" sz="2400" dirty="0" smtClean="0"/>
                  <a:t>  – The NP verification circuit of </a:t>
                </a:r>
                <a14:m>
                  <m:oMath xmlns:m="http://schemas.openxmlformats.org/officeDocument/2006/math">
                    <m:r>
                      <a:rPr lang="en-US" sz="2400" i="1" smtClean="0">
                        <a:latin typeface="Cambria Math"/>
                        <a:ea typeface="Cambria Math"/>
                      </a:rPr>
                      <m:t>ℒ</m:t>
                    </m:r>
                    <m:r>
                      <a:rPr lang="en-US" sz="2400" b="0" i="0" smtClean="0">
                        <a:latin typeface="Cambria Math"/>
                        <a:ea typeface="Cambria Math"/>
                      </a:rPr>
                      <m:t>,</m:t>
                    </m:r>
                  </m:oMath>
                </a14:m>
                <a:r>
                  <a:rPr lang="en-US" sz="2400" b="0" i="0" dirty="0" smtClean="0">
                    <a:latin typeface="Cambria Math"/>
                    <a:ea typeface="Cambria Math"/>
                  </a:rPr>
                  <a:t> </a:t>
                </a:r>
                <a:r>
                  <a:rPr lang="en-US" sz="2400" dirty="0" smtClean="0"/>
                  <a:t>outputs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</a:rPr>
                      <m:t>𝑠</m:t>
                    </m:r>
                  </m:oMath>
                </a14:m>
                <a:r>
                  <a:rPr lang="en-US" sz="2400" dirty="0" smtClean="0"/>
                  <a:t> only if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</a:rPr>
                      <m:t>𝑥</m:t>
                    </m:r>
                    <m:r>
                      <a:rPr lang="en-US" sz="2400" b="0" i="1" smtClean="0">
                        <a:latin typeface="Cambria Math"/>
                      </a:rPr>
                      <m:t>,</m:t>
                    </m:r>
                    <m:r>
                      <a:rPr lang="en-US" sz="2400" b="0" i="1" smtClean="0">
                        <a:latin typeface="Cambria Math"/>
                      </a:rPr>
                      <m:t>𝑤</m:t>
                    </m:r>
                  </m:oMath>
                </a14:m>
                <a:r>
                  <a:rPr lang="en-US" sz="2400" dirty="0" smtClean="0"/>
                  <a:t> is in the relation.</a:t>
                </a: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5576" y="1484784"/>
                <a:ext cx="7200800" cy="847220"/>
              </a:xfrm>
              <a:prstGeom prst="rect">
                <a:avLst/>
              </a:prstGeom>
              <a:blipFill rotWithShape="1">
                <a:blip r:embed="rId10"/>
                <a:stretch>
                  <a:fillRect l="-1185" t="-5755" b="-15827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6485736" y="3933056"/>
                <a:ext cx="1080120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rtl="0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rgbClr val="CC0000"/>
                          </a:solidFill>
                          <a:latin typeface="Cambria Math"/>
                        </a:rPr>
                        <m:t>𝑠</m:t>
                      </m:r>
                      <m:r>
                        <a:rPr lang="en-US" sz="2400" b="0" i="1" smtClean="0">
                          <a:solidFill>
                            <a:srgbClr val="CC0000"/>
                          </a:solidFill>
                          <a:latin typeface="Cambria Math"/>
                        </a:rPr>
                        <m:t>←</m:t>
                      </m:r>
                      <m:r>
                        <a:rPr lang="en-US" sz="2400" b="0" i="1" smtClean="0">
                          <a:solidFill>
                            <a:srgbClr val="CC0000"/>
                          </a:solidFill>
                          <a:latin typeface="Cambria Math"/>
                          <a:ea typeface="Cambria Math"/>
                        </a:rPr>
                        <m:t>𝒰</m:t>
                      </m:r>
                    </m:oMath>
                  </m:oMathPara>
                </a14:m>
                <a:endParaRPr lang="he-IL" sz="2400" dirty="0">
                  <a:solidFill>
                    <a:srgbClr val="CC0000"/>
                  </a:solidFill>
                </a:endParaRPr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85736" y="3933056"/>
                <a:ext cx="1080120" cy="461665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3362962" y="5066020"/>
                <a:ext cx="2634099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rtl="0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rgbClr val="CC0000"/>
                          </a:solidFill>
                          <a:latin typeface="Cambria Math"/>
                        </a:rPr>
                        <m:t>𝑠</m:t>
                      </m:r>
                    </m:oMath>
                  </m:oMathPara>
                </a14:m>
                <a:endParaRPr lang="he-IL" sz="2800" dirty="0">
                  <a:solidFill>
                    <a:srgbClr val="CC0000"/>
                  </a:solidFill>
                </a:endParaRPr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62962" y="5066020"/>
                <a:ext cx="2634099" cy="523220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3" name="Straight Arrow Connector 22" title="\"/>
          <p:cNvCxnSpPr/>
          <p:nvPr/>
        </p:nvCxnSpPr>
        <p:spPr>
          <a:xfrm flipH="1">
            <a:off x="2699792" y="5589240"/>
            <a:ext cx="3888432" cy="0"/>
          </a:xfrm>
          <a:prstGeom prst="straightConnector1">
            <a:avLst/>
          </a:prstGeom>
          <a:ln w="38100">
            <a:solidFill>
              <a:schemeClr val="tx1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6232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4" name="Rectangle 23"/>
              <p:cNvSpPr/>
              <p:nvPr/>
            </p:nvSpPr>
            <p:spPr>
              <a:xfrm>
                <a:off x="6588224" y="3356992"/>
                <a:ext cx="864096" cy="2664296"/>
              </a:xfrm>
              <a:prstGeom prst="rect">
                <a:avLst/>
              </a:prstGeom>
              <a:solidFill>
                <a:srgbClr val="FF9999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2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he-IL" sz="320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𝒱</m:t>
                          </m:r>
                        </m:e>
                        <m:sup>
                          <m:r>
                            <a:rPr lang="en-US" sz="32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∗</m:t>
                          </m:r>
                        </m:sup>
                      </m:sSup>
                    </m:oMath>
                  </m:oMathPara>
                </a14:m>
                <a:endParaRPr lang="he-IL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4" name="Rectangle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88224" y="3356992"/>
                <a:ext cx="864096" cy="2664296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 w="127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88490" y="404664"/>
            <a:ext cx="7756263" cy="1054250"/>
          </a:xfrm>
        </p:spPr>
        <p:txBody>
          <a:bodyPr/>
          <a:lstStyle/>
          <a:p>
            <a:pPr algn="l"/>
            <a:r>
              <a:rPr lang="en-US" sz="4000" dirty="0" smtClean="0"/>
              <a:t>Attack on Witness Hiding</a:t>
            </a:r>
            <a:endParaRPr lang="he-IL" sz="4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1835696" y="3356992"/>
                <a:ext cx="864096" cy="2664296"/>
              </a:xfrm>
              <a:prstGeom prst="rect">
                <a:avLst/>
              </a:prstGeom>
              <a:solidFill>
                <a:srgbClr val="CCCCFF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e-IL" sz="320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𝒫</m:t>
                      </m:r>
                    </m:oMath>
                  </m:oMathPara>
                </a14:m>
                <a:endParaRPr lang="he-IL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35696" y="3356992"/>
                <a:ext cx="864096" cy="2664296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  <a:ln w="127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Straight Arrow Connector 5" title="\"/>
          <p:cNvCxnSpPr/>
          <p:nvPr/>
        </p:nvCxnSpPr>
        <p:spPr>
          <a:xfrm flipH="1">
            <a:off x="2699792" y="4775133"/>
            <a:ext cx="3888432" cy="0"/>
          </a:xfrm>
          <a:prstGeom prst="straightConnector1">
            <a:avLst/>
          </a:prstGeom>
          <a:ln w="38100">
            <a:solidFill>
              <a:schemeClr val="tx1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3362962" y="3284984"/>
                <a:ext cx="2634099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rtl="0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2800" b="0" i="0" smtClean="0">
                          <a:latin typeface="Cambria Math"/>
                        </a:rPr>
                        <m:t>Enc</m:t>
                      </m:r>
                      <m:r>
                        <a:rPr lang="en-US" sz="2800" b="0" i="1" smtClean="0">
                          <a:latin typeface="Cambria Math"/>
                        </a:rPr>
                        <m:t>(</m:t>
                      </m:r>
                      <m:r>
                        <a:rPr lang="en-US" sz="2800" b="0" i="1" smtClean="0">
                          <a:latin typeface="Cambria Math"/>
                        </a:rPr>
                        <m:t>𝑤</m:t>
                      </m:r>
                      <m:r>
                        <a:rPr lang="en-US" sz="2800" b="0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he-IL" sz="2800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62962" y="3284984"/>
                <a:ext cx="2634099" cy="52322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1799692" y="2564904"/>
                <a:ext cx="936104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/>
                        </a:rPr>
                        <m:t>𝑥</m:t>
                      </m:r>
                      <m:r>
                        <a:rPr lang="en-US" sz="2800" b="0" i="1" smtClean="0">
                          <a:latin typeface="Cambria Math"/>
                        </a:rPr>
                        <m:t>,</m:t>
                      </m:r>
                      <m:r>
                        <a:rPr lang="en-US" sz="2800" b="0" i="1" smtClean="0">
                          <a:latin typeface="Cambria Math"/>
                        </a:rPr>
                        <m:t>𝑤</m:t>
                      </m:r>
                    </m:oMath>
                  </m:oMathPara>
                </a14:m>
                <a:endParaRPr lang="he-IL" sz="28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9692" y="2564904"/>
                <a:ext cx="936104" cy="52322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Straight Arrow Connector 14"/>
          <p:cNvCxnSpPr>
            <a:endCxn id="4" idx="0"/>
          </p:cNvCxnSpPr>
          <p:nvPr/>
        </p:nvCxnSpPr>
        <p:spPr>
          <a:xfrm>
            <a:off x="2267744" y="3026569"/>
            <a:ext cx="0" cy="330423"/>
          </a:xfrm>
          <a:prstGeom prst="straightConnector1">
            <a:avLst/>
          </a:prstGeom>
          <a:ln w="38100">
            <a:solidFill>
              <a:schemeClr val="accent4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6552220" y="2564904"/>
                <a:ext cx="936104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/>
                        </a:rPr>
                        <m:t>𝑥</m:t>
                      </m:r>
                    </m:oMath>
                  </m:oMathPara>
                </a14:m>
                <a:endParaRPr lang="he-IL" sz="2800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52220" y="2564904"/>
                <a:ext cx="936104" cy="523220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0" name="Straight Arrow Connector 19"/>
          <p:cNvCxnSpPr>
            <a:stCxn id="19" idx="2"/>
          </p:cNvCxnSpPr>
          <p:nvPr/>
        </p:nvCxnSpPr>
        <p:spPr>
          <a:xfrm>
            <a:off x="7020272" y="3088124"/>
            <a:ext cx="0" cy="268868"/>
          </a:xfrm>
          <a:prstGeom prst="straightConnector1">
            <a:avLst/>
          </a:prstGeom>
          <a:ln w="38100">
            <a:solidFill>
              <a:schemeClr val="accent4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 title="\"/>
          <p:cNvCxnSpPr/>
          <p:nvPr/>
        </p:nvCxnSpPr>
        <p:spPr>
          <a:xfrm flipH="1">
            <a:off x="2699792" y="3861048"/>
            <a:ext cx="3888432" cy="0"/>
          </a:xfrm>
          <a:prstGeom prst="straightConnector1">
            <a:avLst/>
          </a:prstGeom>
          <a:ln w="38100">
            <a:solidFill>
              <a:schemeClr val="tx1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3347864" y="4178697"/>
                <a:ext cx="2634099" cy="534442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rtl="0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acc>
                        <m:accPr>
                          <m:chr m:val="̂"/>
                          <m:ctrlPr>
                            <a:rPr lang="en-US" sz="2800" b="0" i="1" smtClean="0">
                              <a:latin typeface="Cambria Math"/>
                            </a:rPr>
                          </m:ctrlPr>
                        </m:accPr>
                        <m:e>
                          <m:r>
                            <m:rPr>
                              <m:nor/>
                            </m:rPr>
                            <a:rPr lang="en-US" sz="2800">
                              <a:latin typeface="Cambria Math"/>
                            </a:rPr>
                            <m:t>Enc</m:t>
                          </m:r>
                        </m:e>
                      </m:acc>
                      <m:r>
                        <a:rPr lang="en-US" sz="2800" b="0" i="1" smtClean="0">
                          <a:latin typeface="Cambria Math"/>
                        </a:rPr>
                        <m:t> (</m:t>
                      </m:r>
                      <m:r>
                        <a:rPr lang="en-US" sz="2800" b="0" i="1" smtClean="0">
                          <a:latin typeface="Cambria Math"/>
                        </a:rPr>
                        <m:t>𝐼</m:t>
                      </m:r>
                      <m:r>
                        <a:rPr lang="en-US" sz="2800" b="0" i="1" smtClean="0">
                          <a:latin typeface="Cambria Math"/>
                        </a:rPr>
                        <m:t>(</m:t>
                      </m:r>
                      <m:r>
                        <a:rPr lang="en-US" sz="2800" b="0" i="1" smtClean="0">
                          <a:latin typeface="Cambria Math"/>
                        </a:rPr>
                        <m:t>𝑤</m:t>
                      </m:r>
                      <m:r>
                        <a:rPr lang="en-US" sz="2800" b="0" i="1" smtClean="0">
                          <a:latin typeface="Cambria Math"/>
                        </a:rPr>
                        <m:t>))</m:t>
                      </m:r>
                    </m:oMath>
                  </m:oMathPara>
                </a14:m>
                <a:endParaRPr lang="he-IL" sz="2800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47864" y="4178697"/>
                <a:ext cx="2634099" cy="534442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1887384" y="4911551"/>
                <a:ext cx="771768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rtl="0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/>
                        </a:rPr>
                        <m:t>𝑤</m:t>
                      </m:r>
                    </m:oMath>
                  </m:oMathPara>
                </a14:m>
                <a:endParaRPr lang="he-IL" sz="2800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87384" y="4911551"/>
                <a:ext cx="771768" cy="523220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3362962" y="5013176"/>
                <a:ext cx="2634099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rtl="0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𝑤</m:t>
                      </m:r>
                    </m:oMath>
                  </m:oMathPara>
                </a14:m>
                <a:endParaRPr lang="he-IL" sz="2800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62962" y="5013176"/>
                <a:ext cx="2634099" cy="523220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3" name="Straight Arrow Connector 22" title="\"/>
          <p:cNvCxnSpPr/>
          <p:nvPr/>
        </p:nvCxnSpPr>
        <p:spPr>
          <a:xfrm flipH="1">
            <a:off x="2699792" y="5589240"/>
            <a:ext cx="3888432" cy="0"/>
          </a:xfrm>
          <a:prstGeom prst="straightConnector1">
            <a:avLst/>
          </a:prstGeom>
          <a:ln w="38100">
            <a:solidFill>
              <a:schemeClr val="tx1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755576" y="1484784"/>
                <a:ext cx="7200800" cy="847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marL="285750" indent="-285750" rtl="0">
                  <a:buFont typeface="Arial" pitchFamily="34" charset="0"/>
                  <a:buChar char="•"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 sz="2400" b="0" i="1" smtClean="0"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en-US" sz="2400" i="1" smtClean="0">
                            <a:latin typeface="Cambria Math"/>
                            <a:ea typeface="Cambria Math"/>
                          </a:rPr>
                          <m:t>𝒱</m:t>
                        </m:r>
                      </m:e>
                      <m:sup>
                        <m:r>
                          <a:rPr lang="en-US" sz="2400" b="0" i="1" smtClean="0">
                            <a:latin typeface="Cambria Math"/>
                            <a:ea typeface="Cambria Math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sz="2400" dirty="0" smtClean="0"/>
                  <a:t> cheats by evaluating the identity function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</a:rPr>
                      <m:t>𝐼</m:t>
                    </m:r>
                  </m:oMath>
                </a14:m>
                <a:r>
                  <a:rPr lang="en-US" sz="2400" dirty="0" smtClean="0"/>
                  <a:t> instead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</a:rPr>
                          <m:t>𝑉</m:t>
                        </m:r>
                      </m:e>
                      <m:sub>
                        <m:r>
                          <a:rPr lang="en-US" sz="2400" i="1">
                            <a:latin typeface="Cambria Math"/>
                            <a:ea typeface="Cambria Math"/>
                          </a:rPr>
                          <m:t>ℒ</m:t>
                        </m:r>
                        <m:r>
                          <a:rPr lang="en-US" sz="2400" i="1">
                            <a:latin typeface="Cambria Math"/>
                            <a:ea typeface="Cambria Math"/>
                          </a:rPr>
                          <m:t>,</m:t>
                        </m:r>
                        <m:r>
                          <a:rPr lang="en-US" sz="2400" i="1">
                            <a:latin typeface="Cambria Math"/>
                            <a:ea typeface="Cambria Math"/>
                          </a:rPr>
                          <m:t>𝑠</m:t>
                        </m:r>
                      </m:sub>
                    </m:sSub>
                    <m:d>
                      <m:dPr>
                        <m:ctrlPr>
                          <a:rPr lang="en-US" sz="2400" i="1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n-US" sz="2400" i="1">
                            <a:latin typeface="Cambria Math"/>
                            <a:ea typeface="Cambria Math"/>
                          </a:rPr>
                          <m:t>𝑥</m:t>
                        </m:r>
                        <m:r>
                          <a:rPr lang="en-US" sz="2400" i="1">
                            <a:latin typeface="Cambria Math"/>
                            <a:ea typeface="Cambria Math"/>
                          </a:rPr>
                          <m:t>,</m:t>
                        </m:r>
                        <m:r>
                          <a:rPr lang="en-US" sz="2400" i="1">
                            <a:latin typeface="Cambria Math"/>
                            <a:ea typeface="Cambria Math"/>
                          </a:rPr>
                          <m:t>𝑤</m:t>
                        </m:r>
                      </m:e>
                    </m:d>
                  </m:oMath>
                </a14:m>
                <a:r>
                  <a:rPr lang="en-US" sz="2400" dirty="0" smtClean="0"/>
                  <a:t>.</a:t>
                </a:r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5576" y="1484784"/>
                <a:ext cx="7200800" cy="847220"/>
              </a:xfrm>
              <a:prstGeom prst="rect">
                <a:avLst/>
              </a:prstGeom>
              <a:blipFill rotWithShape="1">
                <a:blip r:embed="rId11"/>
                <a:stretch>
                  <a:fillRect l="-1185" t="-5036" b="-13669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35701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88490" y="404664"/>
            <a:ext cx="7756263" cy="1054250"/>
          </a:xfrm>
        </p:spPr>
        <p:txBody>
          <a:bodyPr/>
          <a:lstStyle/>
          <a:p>
            <a:pPr algn="l" rtl="0"/>
            <a:r>
              <a:rPr lang="en-US" sz="4000" dirty="0" smtClean="0"/>
              <a:t>The Final Protocol</a:t>
            </a:r>
            <a:endParaRPr lang="he-IL" sz="4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1835696" y="3356992"/>
                <a:ext cx="864096" cy="2664296"/>
              </a:xfrm>
              <a:prstGeom prst="rect">
                <a:avLst/>
              </a:prstGeom>
              <a:solidFill>
                <a:srgbClr val="CCCCFF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e-IL" sz="320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𝒫</m:t>
                      </m:r>
                    </m:oMath>
                  </m:oMathPara>
                </a14:m>
                <a:endParaRPr lang="he-IL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35696" y="3356992"/>
                <a:ext cx="864096" cy="2664296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 w="127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6588224" y="3356992"/>
                <a:ext cx="864096" cy="2664296"/>
              </a:xfrm>
              <a:prstGeom prst="rect">
                <a:avLst/>
              </a:prstGeom>
              <a:solidFill>
                <a:srgbClr val="CCCCFF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e-IL" sz="320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𝒱</m:t>
                      </m:r>
                    </m:oMath>
                  </m:oMathPara>
                </a14:m>
                <a:endParaRPr lang="he-IL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88224" y="3356992"/>
                <a:ext cx="864096" cy="2664296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  <a:ln w="127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Straight Arrow Connector 5" title="\"/>
          <p:cNvCxnSpPr/>
          <p:nvPr/>
        </p:nvCxnSpPr>
        <p:spPr>
          <a:xfrm flipH="1">
            <a:off x="2699792" y="4775133"/>
            <a:ext cx="3888432" cy="0"/>
          </a:xfrm>
          <a:prstGeom prst="straightConnector1">
            <a:avLst/>
          </a:prstGeom>
          <a:ln w="38100">
            <a:solidFill>
              <a:schemeClr val="tx1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3362962" y="3284984"/>
                <a:ext cx="2634099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rtl="0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2800" b="0" i="0" smtClean="0">
                          <a:latin typeface="Cambria Math"/>
                        </a:rPr>
                        <m:t>Enc</m:t>
                      </m:r>
                      <m:r>
                        <a:rPr lang="en-US" sz="2800" b="0" i="1" smtClean="0">
                          <a:latin typeface="Cambria Math"/>
                        </a:rPr>
                        <m:t>(</m:t>
                      </m:r>
                      <m:r>
                        <a:rPr lang="en-US" sz="2800" b="0" i="1" smtClean="0">
                          <a:latin typeface="Cambria Math"/>
                        </a:rPr>
                        <m:t>𝑤</m:t>
                      </m:r>
                      <m:r>
                        <a:rPr lang="en-US" sz="2800" b="0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he-IL" sz="2800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62962" y="3284984"/>
                <a:ext cx="2634099" cy="52322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1799692" y="2564904"/>
                <a:ext cx="936104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/>
                        </a:rPr>
                        <m:t>𝑥</m:t>
                      </m:r>
                      <m:r>
                        <a:rPr lang="en-US" sz="2800" b="0" i="1" smtClean="0">
                          <a:latin typeface="Cambria Math"/>
                        </a:rPr>
                        <m:t>,</m:t>
                      </m:r>
                      <m:r>
                        <a:rPr lang="en-US" sz="2800" b="0" i="1" smtClean="0">
                          <a:latin typeface="Cambria Math"/>
                        </a:rPr>
                        <m:t>𝑤</m:t>
                      </m:r>
                    </m:oMath>
                  </m:oMathPara>
                </a14:m>
                <a:endParaRPr lang="he-IL" sz="28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9692" y="2564904"/>
                <a:ext cx="936104" cy="52322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Straight Arrow Connector 14"/>
          <p:cNvCxnSpPr>
            <a:endCxn id="4" idx="0"/>
          </p:cNvCxnSpPr>
          <p:nvPr/>
        </p:nvCxnSpPr>
        <p:spPr>
          <a:xfrm>
            <a:off x="2267744" y="3026569"/>
            <a:ext cx="0" cy="330423"/>
          </a:xfrm>
          <a:prstGeom prst="straightConnector1">
            <a:avLst/>
          </a:prstGeom>
          <a:ln w="38100">
            <a:solidFill>
              <a:schemeClr val="accent4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6552220" y="2564904"/>
                <a:ext cx="936104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/>
                        </a:rPr>
                        <m:t>𝑥</m:t>
                      </m:r>
                    </m:oMath>
                  </m:oMathPara>
                </a14:m>
                <a:endParaRPr lang="he-IL" sz="2800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52220" y="2564904"/>
                <a:ext cx="936104" cy="523220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0" name="Straight Arrow Connector 19"/>
          <p:cNvCxnSpPr>
            <a:stCxn id="19" idx="2"/>
            <a:endCxn id="5" idx="0"/>
          </p:cNvCxnSpPr>
          <p:nvPr/>
        </p:nvCxnSpPr>
        <p:spPr>
          <a:xfrm>
            <a:off x="7020272" y="3088124"/>
            <a:ext cx="0" cy="268868"/>
          </a:xfrm>
          <a:prstGeom prst="straightConnector1">
            <a:avLst/>
          </a:prstGeom>
          <a:ln w="38100">
            <a:solidFill>
              <a:schemeClr val="accent4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 title="\"/>
          <p:cNvCxnSpPr/>
          <p:nvPr/>
        </p:nvCxnSpPr>
        <p:spPr>
          <a:xfrm flipH="1">
            <a:off x="2699792" y="3861048"/>
            <a:ext cx="3888432" cy="0"/>
          </a:xfrm>
          <a:prstGeom prst="straightConnector1">
            <a:avLst/>
          </a:prstGeom>
          <a:ln w="38100">
            <a:solidFill>
              <a:schemeClr val="tx1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3347864" y="4178697"/>
                <a:ext cx="2634099" cy="542136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rtl="0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2800" b="0" i="0" smtClean="0">
                          <a:latin typeface="Cambria Math"/>
                        </a:rPr>
                        <m:t>Enc</m:t>
                      </m:r>
                      <m:r>
                        <a:rPr lang="en-US" sz="2800" b="0" i="1" smtClean="0">
                          <a:latin typeface="Cambria Math"/>
                        </a:rPr>
                        <m:t>(</m:t>
                      </m:r>
                      <m:sSub>
                        <m:sSubPr>
                          <m:ctrlPr>
                            <a:rPr lang="en-US" sz="2800" b="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/>
                              <a:ea typeface="Cambria Math"/>
                            </a:rPr>
                            <m:t>𝑉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/>
                              <a:ea typeface="Cambria Math"/>
                            </a:rPr>
                            <m:t>ℒ</m:t>
                          </m:r>
                          <m:r>
                            <a:rPr lang="en-US" sz="2800" b="0" i="1" smtClean="0">
                              <a:latin typeface="Cambria Math"/>
                              <a:ea typeface="Cambria Math"/>
                            </a:rPr>
                            <m:t>,</m:t>
                          </m:r>
                          <m: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𝑠</m:t>
                          </m:r>
                        </m:sub>
                      </m:sSub>
                      <m:r>
                        <a:rPr lang="en-US" sz="2800" b="0" i="1" smtClean="0">
                          <a:latin typeface="Cambria Math"/>
                          <a:ea typeface="Cambria Math"/>
                        </a:rPr>
                        <m:t>(</m:t>
                      </m:r>
                      <m:r>
                        <a:rPr lang="en-US" sz="2800" b="0" i="1" smtClean="0">
                          <a:latin typeface="Cambria Math"/>
                          <a:ea typeface="Cambria Math"/>
                        </a:rPr>
                        <m:t>𝑥</m:t>
                      </m:r>
                      <m:r>
                        <a:rPr lang="en-US" sz="2800" b="0" i="1" smtClean="0">
                          <a:latin typeface="Cambria Math"/>
                          <a:ea typeface="Cambria Math"/>
                        </a:rPr>
                        <m:t>,</m:t>
                      </m:r>
                      <m:r>
                        <a:rPr lang="en-US" sz="2800" b="0" i="1" smtClean="0">
                          <a:latin typeface="Cambria Math"/>
                        </a:rPr>
                        <m:t>𝑤</m:t>
                      </m:r>
                      <m:r>
                        <a:rPr lang="en-US" sz="2800" b="0" i="1" smtClean="0">
                          <a:latin typeface="Cambria Math"/>
                        </a:rPr>
                        <m:t>))</m:t>
                      </m:r>
                    </m:oMath>
                  </m:oMathPara>
                </a14:m>
                <a:endParaRPr lang="he-IL" sz="2800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47864" y="4178697"/>
                <a:ext cx="2634099" cy="542136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1887384" y="4911551"/>
                <a:ext cx="771768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rtl="0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/>
                        </a:rPr>
                        <m:t>𝑠</m:t>
                      </m:r>
                    </m:oMath>
                  </m:oMathPara>
                </a14:m>
                <a:endParaRPr lang="he-IL" sz="2800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87384" y="4911551"/>
                <a:ext cx="771768" cy="523220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755576" y="1484784"/>
                <a:ext cx="6984776" cy="830997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marL="285750" indent="-285750" rtl="0">
                  <a:buFont typeface="Arial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sz="2400" i="1" smtClean="0">
                        <a:latin typeface="Cambria Math"/>
                        <a:ea typeface="Cambria Math"/>
                      </a:rPr>
                      <m:t>𝒪</m:t>
                    </m:r>
                  </m:oMath>
                </a14:m>
                <a:r>
                  <a:rPr lang="en-US" sz="2400" dirty="0" smtClean="0"/>
                  <a:t> – A point obfuscator.</a:t>
                </a:r>
                <a:br>
                  <a:rPr lang="en-US" sz="2400" dirty="0" smtClean="0"/>
                </a:br>
                <a:r>
                  <a:rPr lang="en-US" sz="2400" dirty="0" smtClean="0"/>
                  <a:t>For soundness, </a:t>
                </a:r>
                <a14:m>
                  <m:oMath xmlns:m="http://schemas.openxmlformats.org/officeDocument/2006/math">
                    <m:r>
                      <a:rPr lang="en-US" sz="2400" i="1" smtClean="0">
                        <a:latin typeface="Cambria Math"/>
                        <a:ea typeface="Cambria Math"/>
                      </a:rPr>
                      <m:t>𝒪</m:t>
                    </m:r>
                  </m:oMath>
                </a14:m>
                <a:r>
                  <a:rPr lang="en-US" sz="2400" dirty="0" smtClean="0"/>
                  <a:t> must be </a:t>
                </a:r>
                <a:r>
                  <a:rPr lang="en-US" sz="2400" i="1" dirty="0" smtClean="0"/>
                  <a:t>recognizable.</a:t>
                </a:r>
                <a:endParaRPr lang="en-US" sz="2400" dirty="0" smtClean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5576" y="1484784"/>
                <a:ext cx="6984776" cy="830997"/>
              </a:xfrm>
              <a:prstGeom prst="rect">
                <a:avLst/>
              </a:prstGeom>
              <a:blipFill rotWithShape="1">
                <a:blip r:embed="rId10"/>
                <a:stretch>
                  <a:fillRect l="-1222" t="-5147" b="-16912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6485736" y="3933056"/>
                <a:ext cx="1080120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rtl="0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𝑠</m:t>
                      </m:r>
                      <m:r>
                        <a:rPr lang="en-US" sz="2400" b="0" i="1" smtClean="0">
                          <a:latin typeface="Cambria Math"/>
                        </a:rPr>
                        <m:t>←</m:t>
                      </m:r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𝒰</m:t>
                      </m:r>
                    </m:oMath>
                  </m:oMathPara>
                </a14:m>
                <a:endParaRPr lang="he-IL" sz="2400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85736" y="3933056"/>
                <a:ext cx="1080120" cy="461665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3362962" y="5013176"/>
                <a:ext cx="2634099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rtl="0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he-IL" sz="2800" i="1" smtClean="0">
                          <a:solidFill>
                            <a:srgbClr val="CC0000"/>
                          </a:solidFill>
                          <a:latin typeface="Cambria Math"/>
                          <a:ea typeface="Cambria Math"/>
                        </a:rPr>
                        <m:t>𝒪</m:t>
                      </m:r>
                      <m:r>
                        <a:rPr lang="en-US" sz="2800" b="0" i="1" smtClean="0">
                          <a:latin typeface="Cambria Math"/>
                          <a:ea typeface="Cambria Math"/>
                        </a:rPr>
                        <m:t>(</m:t>
                      </m:r>
                      <m:r>
                        <a:rPr lang="en-US" sz="2800" b="0" i="1" smtClean="0">
                          <a:latin typeface="Cambria Math"/>
                          <a:ea typeface="Cambria Math"/>
                        </a:rPr>
                        <m:t>𝑠</m:t>
                      </m:r>
                      <m:r>
                        <a:rPr lang="en-US" sz="2800" b="0" i="1" smtClean="0">
                          <a:latin typeface="Cambria Math"/>
                          <a:ea typeface="Cambria Math"/>
                        </a:rPr>
                        <m:t>)</m:t>
                      </m:r>
                    </m:oMath>
                  </m:oMathPara>
                </a14:m>
                <a:endParaRPr lang="he-IL" sz="2800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62962" y="5013176"/>
                <a:ext cx="2634099" cy="523220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3" name="Straight Arrow Connector 22" title="\"/>
          <p:cNvCxnSpPr/>
          <p:nvPr/>
        </p:nvCxnSpPr>
        <p:spPr>
          <a:xfrm flipH="1">
            <a:off x="2699792" y="5589240"/>
            <a:ext cx="3888432" cy="0"/>
          </a:xfrm>
          <a:prstGeom prst="straightConnector1">
            <a:avLst/>
          </a:prstGeom>
          <a:ln w="38100">
            <a:solidFill>
              <a:schemeClr val="tx1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1472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4" name="Rectangle 23"/>
              <p:cNvSpPr/>
              <p:nvPr/>
            </p:nvSpPr>
            <p:spPr>
              <a:xfrm>
                <a:off x="6588224" y="3356992"/>
                <a:ext cx="864096" cy="2664296"/>
              </a:xfrm>
              <a:prstGeom prst="rect">
                <a:avLst/>
              </a:prstGeom>
              <a:solidFill>
                <a:srgbClr val="FF9999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2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he-IL" sz="320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𝒱</m:t>
                          </m:r>
                        </m:e>
                        <m:sup>
                          <m:r>
                            <a:rPr lang="en-US" sz="32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∗</m:t>
                          </m:r>
                        </m:sup>
                      </m:sSup>
                    </m:oMath>
                  </m:oMathPara>
                </a14:m>
                <a:endParaRPr lang="he-IL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4" name="Rectangle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88224" y="3356992"/>
                <a:ext cx="864096" cy="2664296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 w="127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88490" y="404664"/>
            <a:ext cx="7756263" cy="1054250"/>
          </a:xfrm>
        </p:spPr>
        <p:txBody>
          <a:bodyPr/>
          <a:lstStyle/>
          <a:p>
            <a:pPr algn="l"/>
            <a:r>
              <a:rPr lang="en-US" sz="4000" dirty="0" smtClean="0"/>
              <a:t>Fixing the Attack</a:t>
            </a:r>
            <a:endParaRPr lang="he-IL" sz="4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1835696" y="3356992"/>
                <a:ext cx="864096" cy="2664296"/>
              </a:xfrm>
              <a:prstGeom prst="rect">
                <a:avLst/>
              </a:prstGeom>
              <a:solidFill>
                <a:srgbClr val="CCCCFF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e-IL" sz="320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𝒫</m:t>
                      </m:r>
                    </m:oMath>
                  </m:oMathPara>
                </a14:m>
                <a:endParaRPr lang="he-IL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35696" y="3356992"/>
                <a:ext cx="864096" cy="2664296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  <a:ln w="127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Straight Arrow Connector 5" title="\"/>
          <p:cNvCxnSpPr/>
          <p:nvPr/>
        </p:nvCxnSpPr>
        <p:spPr>
          <a:xfrm flipH="1">
            <a:off x="2699792" y="4775133"/>
            <a:ext cx="3888432" cy="0"/>
          </a:xfrm>
          <a:prstGeom prst="straightConnector1">
            <a:avLst/>
          </a:prstGeom>
          <a:ln w="38100">
            <a:solidFill>
              <a:schemeClr val="tx1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3362962" y="3284984"/>
                <a:ext cx="2634099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rtl="0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2800" b="0" i="0" smtClean="0">
                          <a:latin typeface="Cambria Math"/>
                        </a:rPr>
                        <m:t>Enc</m:t>
                      </m:r>
                      <m:r>
                        <a:rPr lang="en-US" sz="2800" b="0" i="1" smtClean="0">
                          <a:latin typeface="Cambria Math"/>
                        </a:rPr>
                        <m:t>(</m:t>
                      </m:r>
                      <m:r>
                        <a:rPr lang="en-US" sz="2800" b="0" i="1" smtClean="0">
                          <a:latin typeface="Cambria Math"/>
                        </a:rPr>
                        <m:t>𝑤</m:t>
                      </m:r>
                      <m:r>
                        <a:rPr lang="en-US" sz="2800" b="0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he-IL" sz="2800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62962" y="3284984"/>
                <a:ext cx="2634099" cy="52322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1799692" y="2564904"/>
                <a:ext cx="936104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/>
                        </a:rPr>
                        <m:t>𝑥</m:t>
                      </m:r>
                      <m:r>
                        <a:rPr lang="en-US" sz="2800" b="0" i="1" smtClean="0">
                          <a:latin typeface="Cambria Math"/>
                        </a:rPr>
                        <m:t>,</m:t>
                      </m:r>
                      <m:r>
                        <a:rPr lang="en-US" sz="2800" b="0" i="1" smtClean="0">
                          <a:latin typeface="Cambria Math"/>
                        </a:rPr>
                        <m:t>𝑤</m:t>
                      </m:r>
                    </m:oMath>
                  </m:oMathPara>
                </a14:m>
                <a:endParaRPr lang="he-IL" sz="28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9692" y="2564904"/>
                <a:ext cx="936104" cy="52322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Straight Arrow Connector 14"/>
          <p:cNvCxnSpPr>
            <a:endCxn id="4" idx="0"/>
          </p:cNvCxnSpPr>
          <p:nvPr/>
        </p:nvCxnSpPr>
        <p:spPr>
          <a:xfrm>
            <a:off x="2267744" y="3026569"/>
            <a:ext cx="0" cy="330423"/>
          </a:xfrm>
          <a:prstGeom prst="straightConnector1">
            <a:avLst/>
          </a:prstGeom>
          <a:ln w="38100">
            <a:solidFill>
              <a:schemeClr val="accent4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6552220" y="2564904"/>
                <a:ext cx="936104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/>
                        </a:rPr>
                        <m:t>𝑥</m:t>
                      </m:r>
                    </m:oMath>
                  </m:oMathPara>
                </a14:m>
                <a:endParaRPr lang="he-IL" sz="2800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52220" y="2564904"/>
                <a:ext cx="936104" cy="523220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0" name="Straight Arrow Connector 19"/>
          <p:cNvCxnSpPr>
            <a:stCxn id="19" idx="2"/>
          </p:cNvCxnSpPr>
          <p:nvPr/>
        </p:nvCxnSpPr>
        <p:spPr>
          <a:xfrm>
            <a:off x="7020272" y="3088124"/>
            <a:ext cx="0" cy="268868"/>
          </a:xfrm>
          <a:prstGeom prst="straightConnector1">
            <a:avLst/>
          </a:prstGeom>
          <a:ln w="38100">
            <a:solidFill>
              <a:schemeClr val="accent4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 title="\"/>
          <p:cNvCxnSpPr/>
          <p:nvPr/>
        </p:nvCxnSpPr>
        <p:spPr>
          <a:xfrm flipH="1">
            <a:off x="2699792" y="3861048"/>
            <a:ext cx="3888432" cy="0"/>
          </a:xfrm>
          <a:prstGeom prst="straightConnector1">
            <a:avLst/>
          </a:prstGeom>
          <a:ln w="38100">
            <a:solidFill>
              <a:schemeClr val="tx1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3347864" y="4178697"/>
                <a:ext cx="2634099" cy="534442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rtl="0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acc>
                        <m:accPr>
                          <m:chr m:val="̂"/>
                          <m:ctrlPr>
                            <a:rPr lang="en-US" sz="2800" b="0" i="1" smtClean="0">
                              <a:latin typeface="Cambria Math"/>
                            </a:rPr>
                          </m:ctrlPr>
                        </m:accPr>
                        <m:e>
                          <m:r>
                            <m:rPr>
                              <m:nor/>
                            </m:rPr>
                            <a:rPr lang="en-US" sz="2800">
                              <a:latin typeface="Cambria Math"/>
                            </a:rPr>
                            <m:t>Enc</m:t>
                          </m:r>
                        </m:e>
                      </m:acc>
                      <m:r>
                        <a:rPr lang="en-US" sz="2800" b="0" i="1" smtClean="0">
                          <a:latin typeface="Cambria Math"/>
                        </a:rPr>
                        <m:t> (</m:t>
                      </m:r>
                      <m:r>
                        <a:rPr lang="en-US" sz="2800" b="0" i="1" smtClean="0">
                          <a:latin typeface="Cambria Math"/>
                        </a:rPr>
                        <m:t>𝐼</m:t>
                      </m:r>
                      <m:r>
                        <a:rPr lang="en-US" sz="2800" b="0" i="1" smtClean="0">
                          <a:latin typeface="Cambria Math"/>
                        </a:rPr>
                        <m:t>(</m:t>
                      </m:r>
                      <m:r>
                        <a:rPr lang="en-US" sz="2800" b="0" i="1" smtClean="0">
                          <a:latin typeface="Cambria Math"/>
                        </a:rPr>
                        <m:t>𝑤</m:t>
                      </m:r>
                      <m:r>
                        <a:rPr lang="en-US" sz="2800" b="0" i="1" smtClean="0">
                          <a:latin typeface="Cambria Math"/>
                        </a:rPr>
                        <m:t>))</m:t>
                      </m:r>
                    </m:oMath>
                  </m:oMathPara>
                </a14:m>
                <a:endParaRPr lang="he-IL" sz="2800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47864" y="4178697"/>
                <a:ext cx="2634099" cy="534442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1887384" y="4911551"/>
                <a:ext cx="771768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rtl="0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/>
                        </a:rPr>
                        <m:t>𝑤</m:t>
                      </m:r>
                    </m:oMath>
                  </m:oMathPara>
                </a14:m>
                <a:endParaRPr lang="he-IL" sz="2800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87384" y="4911551"/>
                <a:ext cx="771768" cy="523220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3362962" y="5013176"/>
                <a:ext cx="2634099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rtl="0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𝒪</m:t>
                      </m:r>
                      <m:r>
                        <a:rPr lang="en-US" sz="28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(</m:t>
                      </m:r>
                      <m:r>
                        <a:rPr lang="en-US" sz="28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𝑤</m:t>
                      </m:r>
                      <m:r>
                        <a:rPr lang="en-US" sz="28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he-IL" sz="2800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62962" y="5013176"/>
                <a:ext cx="2634099" cy="523220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3" name="Straight Arrow Connector 22" title="\"/>
          <p:cNvCxnSpPr/>
          <p:nvPr/>
        </p:nvCxnSpPr>
        <p:spPr>
          <a:xfrm flipH="1">
            <a:off x="2699792" y="5589240"/>
            <a:ext cx="3888432" cy="0"/>
          </a:xfrm>
          <a:prstGeom prst="straightConnector1">
            <a:avLst/>
          </a:prstGeom>
          <a:ln w="38100">
            <a:solidFill>
              <a:schemeClr val="tx1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1835696" y="1628800"/>
                <a:ext cx="5616624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rtl="0"/>
                <a14:m>
                  <m:oMath xmlns:m="http://schemas.openxmlformats.org/officeDocument/2006/math">
                    <m:r>
                      <a:rPr lang="en-US" sz="2800" i="1" smtClean="0">
                        <a:latin typeface="Cambria Math"/>
                        <a:ea typeface="Cambria Math"/>
                      </a:rPr>
                      <m:t>ℒ</m:t>
                    </m:r>
                  </m:oMath>
                </a14:m>
                <a:r>
                  <a:rPr lang="en-US" sz="2800" dirty="0" smtClean="0"/>
                  <a:t> is hard </a:t>
                </a:r>
                <a14:m>
                  <m:oMath xmlns:m="http://schemas.openxmlformats.org/officeDocument/2006/math">
                    <m:r>
                      <a:rPr lang="en-US" sz="2800" i="1" smtClean="0">
                        <a:latin typeface="Cambria Math"/>
                        <a:ea typeface="Cambria Math"/>
                      </a:rPr>
                      <m:t>⇒</m:t>
                    </m:r>
                    <m:d>
                      <m:dPr>
                        <m:begChr m:val="{"/>
                        <m:endChr m:val="}"/>
                        <m:ctrlPr>
                          <a:rPr lang="en-US" sz="2800" i="1" smtClean="0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n-US" sz="2800" b="0" i="1" smtClean="0">
                            <a:latin typeface="Cambria Math"/>
                            <a:ea typeface="Cambria Math"/>
                          </a:rPr>
                          <m:t>𝑥</m:t>
                        </m:r>
                        <m:r>
                          <a:rPr lang="en-US" sz="2800" b="0" i="1" smtClean="0">
                            <a:latin typeface="Cambria Math"/>
                            <a:ea typeface="Cambria Math"/>
                          </a:rPr>
                          <m:t>,</m:t>
                        </m:r>
                        <m:r>
                          <a:rPr lang="en-US" sz="2800" i="1" smtClean="0">
                            <a:latin typeface="Cambria Math"/>
                            <a:ea typeface="Cambria Math"/>
                          </a:rPr>
                          <m:t>𝒪</m:t>
                        </m:r>
                        <m:r>
                          <a:rPr lang="en-US" sz="2800" b="0" i="1" smtClean="0">
                            <a:latin typeface="Cambria Math"/>
                            <a:ea typeface="Cambria Math"/>
                          </a:rPr>
                          <m:t>(</m:t>
                        </m:r>
                        <m:r>
                          <a:rPr lang="en-US" sz="2800" b="0" i="1" smtClean="0">
                            <a:latin typeface="Cambria Math"/>
                            <a:ea typeface="Cambria Math"/>
                          </a:rPr>
                          <m:t>𝑤</m:t>
                        </m:r>
                        <m:r>
                          <a:rPr lang="en-US" sz="2800" b="0" i="1" smtClean="0">
                            <a:latin typeface="Cambria Math"/>
                            <a:ea typeface="Cambria Math"/>
                          </a:rPr>
                          <m:t>)</m:t>
                        </m:r>
                      </m:e>
                    </m:d>
                    <m:sSub>
                      <m:sSubPr>
                        <m:ctrlPr>
                          <a:rPr lang="en-US" sz="2800" b="0" i="1" smtClean="0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sz="2800" i="1" smtClean="0">
                            <a:latin typeface="Cambria Math"/>
                            <a:ea typeface="Cambria Math"/>
                          </a:rPr>
                          <m:t>≈</m:t>
                        </m:r>
                      </m:e>
                      <m:sub>
                        <m:r>
                          <a:rPr lang="en-US" sz="2800" b="0" i="1" smtClean="0">
                            <a:latin typeface="Cambria Math"/>
                            <a:ea typeface="Cambria Math"/>
                          </a:rPr>
                          <m:t>𝑐</m:t>
                        </m:r>
                      </m:sub>
                    </m:sSub>
                    <m:d>
                      <m:dPr>
                        <m:begChr m:val="{"/>
                        <m:endChr m:val="}"/>
                        <m:ctrlPr>
                          <a:rPr lang="en-US" sz="2800" b="0" i="1" smtClean="0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n-US" sz="2800" b="0" i="1" smtClean="0">
                            <a:latin typeface="Cambria Math"/>
                            <a:ea typeface="Cambria Math"/>
                          </a:rPr>
                          <m:t>𝑥</m:t>
                        </m:r>
                        <m:r>
                          <a:rPr lang="en-US" sz="2800" b="0" i="1" smtClean="0">
                            <a:latin typeface="Cambria Math"/>
                            <a:ea typeface="Cambria Math"/>
                          </a:rPr>
                          <m:t>,</m:t>
                        </m:r>
                        <m:r>
                          <a:rPr lang="en-US" sz="2800" b="0" i="1" smtClean="0">
                            <a:latin typeface="Cambria Math"/>
                            <a:ea typeface="Cambria Math"/>
                          </a:rPr>
                          <m:t>𝒪</m:t>
                        </m:r>
                        <m:r>
                          <a:rPr lang="en-US" sz="2800" b="0" i="1" smtClean="0">
                            <a:latin typeface="Cambria Math"/>
                            <a:ea typeface="Cambria Math"/>
                          </a:rPr>
                          <m:t>(</m:t>
                        </m:r>
                        <m:r>
                          <a:rPr lang="en-US" sz="2800" b="0" i="1" smtClean="0">
                            <a:latin typeface="Cambria Math"/>
                            <a:ea typeface="Cambria Math"/>
                          </a:rPr>
                          <m:t>𝒰</m:t>
                        </m:r>
                        <m:r>
                          <a:rPr lang="en-US" sz="2800" b="0" i="1" smtClean="0">
                            <a:latin typeface="Cambria Math"/>
                            <a:ea typeface="Cambria Math"/>
                          </a:rPr>
                          <m:t>)</m:t>
                        </m:r>
                      </m:e>
                    </m:d>
                  </m:oMath>
                </a14:m>
                <a:endParaRPr lang="en-US" sz="2800" dirty="0" smtClean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35696" y="1628800"/>
                <a:ext cx="5616624" cy="523220"/>
              </a:xfrm>
              <a:prstGeom prst="rect">
                <a:avLst/>
              </a:prstGeom>
              <a:blipFill rotWithShape="1">
                <a:blip r:embed="rId11"/>
                <a:stretch>
                  <a:fillRect t="-11628" b="-31395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64018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4" name="Rectangle 23"/>
              <p:cNvSpPr/>
              <p:nvPr/>
            </p:nvSpPr>
            <p:spPr>
              <a:xfrm>
                <a:off x="6588224" y="3356992"/>
                <a:ext cx="864096" cy="2664296"/>
              </a:xfrm>
              <a:prstGeom prst="rect">
                <a:avLst/>
              </a:prstGeom>
              <a:solidFill>
                <a:srgbClr val="FF9999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2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he-IL" sz="320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𝒱</m:t>
                          </m:r>
                        </m:e>
                        <m:sup>
                          <m:r>
                            <a:rPr lang="en-US" sz="32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∗</m:t>
                          </m:r>
                        </m:sup>
                      </m:sSup>
                    </m:oMath>
                  </m:oMathPara>
                </a14:m>
                <a:endParaRPr lang="he-IL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4" name="Rectangle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88224" y="3356992"/>
                <a:ext cx="864096" cy="2664296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 w="127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88490" y="404664"/>
            <a:ext cx="7756263" cy="1054250"/>
          </a:xfrm>
        </p:spPr>
        <p:txBody>
          <a:bodyPr/>
          <a:lstStyle/>
          <a:p>
            <a:pPr algn="l"/>
            <a:r>
              <a:rPr lang="en-US" sz="4000" dirty="0"/>
              <a:t>Fixing the Attack</a:t>
            </a:r>
            <a:endParaRPr lang="he-IL" sz="4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1835696" y="3356992"/>
                <a:ext cx="864096" cy="2664296"/>
              </a:xfrm>
              <a:prstGeom prst="rect">
                <a:avLst/>
              </a:prstGeom>
              <a:solidFill>
                <a:srgbClr val="CCCCFF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e-IL" sz="320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𝒫</m:t>
                      </m:r>
                    </m:oMath>
                  </m:oMathPara>
                </a14:m>
                <a:endParaRPr lang="he-IL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35696" y="3356992"/>
                <a:ext cx="864096" cy="2664296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  <a:ln w="127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Straight Arrow Connector 5" title="\"/>
          <p:cNvCxnSpPr/>
          <p:nvPr/>
        </p:nvCxnSpPr>
        <p:spPr>
          <a:xfrm flipH="1">
            <a:off x="2699792" y="4775133"/>
            <a:ext cx="3888432" cy="0"/>
          </a:xfrm>
          <a:prstGeom prst="straightConnector1">
            <a:avLst/>
          </a:prstGeom>
          <a:ln w="38100">
            <a:solidFill>
              <a:schemeClr val="tx1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3362962" y="3284984"/>
                <a:ext cx="2634099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rtl="0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2800" b="0" i="0" smtClean="0">
                          <a:latin typeface="Cambria Math"/>
                        </a:rPr>
                        <m:t>Enc</m:t>
                      </m:r>
                      <m:r>
                        <a:rPr lang="en-US" sz="2800" b="0" i="1" smtClean="0">
                          <a:latin typeface="Cambria Math"/>
                        </a:rPr>
                        <m:t>(</m:t>
                      </m:r>
                      <m:r>
                        <a:rPr lang="en-US" sz="2800" b="0" i="1" smtClean="0">
                          <a:latin typeface="Cambria Math"/>
                        </a:rPr>
                        <m:t>𝑤</m:t>
                      </m:r>
                      <m:r>
                        <a:rPr lang="en-US" sz="2800" b="0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he-IL" sz="2800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62962" y="3284984"/>
                <a:ext cx="2634099" cy="52322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1799692" y="2564904"/>
                <a:ext cx="936104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/>
                        </a:rPr>
                        <m:t>𝑥</m:t>
                      </m:r>
                      <m:r>
                        <a:rPr lang="en-US" sz="2800" b="0" i="1" smtClean="0">
                          <a:latin typeface="Cambria Math"/>
                        </a:rPr>
                        <m:t>,</m:t>
                      </m:r>
                      <m:r>
                        <a:rPr lang="en-US" sz="2800" b="0" i="1" smtClean="0">
                          <a:latin typeface="Cambria Math"/>
                        </a:rPr>
                        <m:t>𝑤</m:t>
                      </m:r>
                    </m:oMath>
                  </m:oMathPara>
                </a14:m>
                <a:endParaRPr lang="he-IL" sz="28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9692" y="2564904"/>
                <a:ext cx="936104" cy="52322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Straight Arrow Connector 14"/>
          <p:cNvCxnSpPr>
            <a:endCxn id="4" idx="0"/>
          </p:cNvCxnSpPr>
          <p:nvPr/>
        </p:nvCxnSpPr>
        <p:spPr>
          <a:xfrm>
            <a:off x="2267744" y="3026569"/>
            <a:ext cx="0" cy="330423"/>
          </a:xfrm>
          <a:prstGeom prst="straightConnector1">
            <a:avLst/>
          </a:prstGeom>
          <a:ln w="38100">
            <a:solidFill>
              <a:schemeClr val="accent4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6552220" y="2564904"/>
                <a:ext cx="936104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/>
                        </a:rPr>
                        <m:t>𝑥</m:t>
                      </m:r>
                    </m:oMath>
                  </m:oMathPara>
                </a14:m>
                <a:endParaRPr lang="he-IL" sz="2800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52220" y="2564904"/>
                <a:ext cx="936104" cy="523220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0" name="Straight Arrow Connector 19"/>
          <p:cNvCxnSpPr>
            <a:stCxn id="19" idx="2"/>
          </p:cNvCxnSpPr>
          <p:nvPr/>
        </p:nvCxnSpPr>
        <p:spPr>
          <a:xfrm>
            <a:off x="7020272" y="3088124"/>
            <a:ext cx="0" cy="268868"/>
          </a:xfrm>
          <a:prstGeom prst="straightConnector1">
            <a:avLst/>
          </a:prstGeom>
          <a:ln w="38100">
            <a:solidFill>
              <a:schemeClr val="accent4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 title="\"/>
          <p:cNvCxnSpPr/>
          <p:nvPr/>
        </p:nvCxnSpPr>
        <p:spPr>
          <a:xfrm flipH="1">
            <a:off x="2699792" y="3861048"/>
            <a:ext cx="3888432" cy="0"/>
          </a:xfrm>
          <a:prstGeom prst="straightConnector1">
            <a:avLst/>
          </a:prstGeom>
          <a:ln w="38100">
            <a:solidFill>
              <a:schemeClr val="tx1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3347864" y="4178697"/>
                <a:ext cx="2634099" cy="534442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rtl="0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acc>
                        <m:accPr>
                          <m:chr m:val="̂"/>
                          <m:ctrlPr>
                            <a:rPr lang="en-US" sz="2800" b="0" i="1" smtClean="0">
                              <a:latin typeface="Cambria Math"/>
                            </a:rPr>
                          </m:ctrlPr>
                        </m:accPr>
                        <m:e>
                          <m:r>
                            <m:rPr>
                              <m:nor/>
                            </m:rPr>
                            <a:rPr lang="en-US" sz="2800">
                              <a:latin typeface="Cambria Math"/>
                            </a:rPr>
                            <m:t>Enc</m:t>
                          </m:r>
                        </m:e>
                      </m:acc>
                      <m:r>
                        <a:rPr lang="en-US" sz="2800" b="0" i="1" smtClean="0">
                          <a:latin typeface="Cambria Math"/>
                        </a:rPr>
                        <m:t> (</m:t>
                      </m:r>
                      <m:r>
                        <a:rPr lang="en-US" sz="2800" b="0" i="1" smtClean="0">
                          <a:latin typeface="Cambria Math"/>
                        </a:rPr>
                        <m:t>𝐼</m:t>
                      </m:r>
                      <m:r>
                        <a:rPr lang="en-US" sz="2800" b="0" i="1" smtClean="0">
                          <a:latin typeface="Cambria Math"/>
                        </a:rPr>
                        <m:t>(</m:t>
                      </m:r>
                      <m:r>
                        <a:rPr lang="en-US" sz="2800" b="0" i="1" smtClean="0">
                          <a:latin typeface="Cambria Math"/>
                        </a:rPr>
                        <m:t>𝑤</m:t>
                      </m:r>
                      <m:r>
                        <a:rPr lang="en-US" sz="2800" b="0" i="1" smtClean="0">
                          <a:latin typeface="Cambria Math"/>
                        </a:rPr>
                        <m:t>))</m:t>
                      </m:r>
                    </m:oMath>
                  </m:oMathPara>
                </a14:m>
                <a:endParaRPr lang="he-IL" sz="2800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47864" y="4178697"/>
                <a:ext cx="2634099" cy="534442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1887384" y="4911551"/>
                <a:ext cx="771768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rtl="0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/>
                        </a:rPr>
                        <m:t>𝑤</m:t>
                      </m:r>
                    </m:oMath>
                  </m:oMathPara>
                </a14:m>
                <a:endParaRPr lang="he-IL" sz="2800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87384" y="4911551"/>
                <a:ext cx="771768" cy="523220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3362962" y="5013176"/>
                <a:ext cx="2634099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rtl="0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𝒪</m:t>
                      </m:r>
                      <m:r>
                        <a:rPr lang="en-US" sz="28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(</m:t>
                      </m:r>
                      <m:r>
                        <a:rPr lang="en-US" sz="28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𝑤</m:t>
                      </m:r>
                      <m:r>
                        <a:rPr lang="en-US" sz="28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he-IL" sz="2800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62962" y="5013176"/>
                <a:ext cx="2634099" cy="523220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3" name="Straight Arrow Connector 22" title="\"/>
          <p:cNvCxnSpPr/>
          <p:nvPr/>
        </p:nvCxnSpPr>
        <p:spPr>
          <a:xfrm flipH="1">
            <a:off x="2699792" y="5589240"/>
            <a:ext cx="3888432" cy="0"/>
          </a:xfrm>
          <a:prstGeom prst="straightConnector1">
            <a:avLst/>
          </a:prstGeom>
          <a:ln w="38100">
            <a:solidFill>
              <a:schemeClr val="tx1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1835696" y="1628800"/>
                <a:ext cx="5616624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rtl="0"/>
                <a14:m>
                  <m:oMath xmlns:m="http://schemas.openxmlformats.org/officeDocument/2006/math">
                    <m:r>
                      <a:rPr lang="en-US" sz="2800" i="1" smtClean="0">
                        <a:latin typeface="Cambria Math"/>
                        <a:ea typeface="Cambria Math"/>
                      </a:rPr>
                      <m:t>ℒ</m:t>
                    </m:r>
                  </m:oMath>
                </a14:m>
                <a:r>
                  <a:rPr lang="en-US" sz="2800" dirty="0" smtClean="0"/>
                  <a:t> is hard </a:t>
                </a:r>
                <a14:m>
                  <m:oMath xmlns:m="http://schemas.openxmlformats.org/officeDocument/2006/math">
                    <m:r>
                      <a:rPr lang="en-US" sz="2800" i="1" smtClean="0">
                        <a:latin typeface="Cambria Math"/>
                        <a:ea typeface="Cambria Math"/>
                      </a:rPr>
                      <m:t>⇒</m:t>
                    </m:r>
                    <m:d>
                      <m:dPr>
                        <m:begChr m:val="{"/>
                        <m:endChr m:val="}"/>
                        <m:ctrlPr>
                          <a:rPr lang="en-US" sz="2800" i="1" smtClean="0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n-US" sz="2800" b="0" i="1" smtClean="0">
                            <a:latin typeface="Cambria Math"/>
                            <a:ea typeface="Cambria Math"/>
                          </a:rPr>
                          <m:t>𝑥</m:t>
                        </m:r>
                        <m:r>
                          <a:rPr lang="en-US" sz="2800" b="0" i="1" smtClean="0">
                            <a:latin typeface="Cambria Math"/>
                            <a:ea typeface="Cambria Math"/>
                          </a:rPr>
                          <m:t>,</m:t>
                        </m:r>
                        <m:r>
                          <a:rPr lang="en-US" sz="2800" i="1" smtClean="0">
                            <a:latin typeface="Cambria Math"/>
                            <a:ea typeface="Cambria Math"/>
                          </a:rPr>
                          <m:t>𝒪</m:t>
                        </m:r>
                        <m:r>
                          <a:rPr lang="en-US" sz="2800" b="0" i="1" smtClean="0">
                            <a:latin typeface="Cambria Math"/>
                            <a:ea typeface="Cambria Math"/>
                          </a:rPr>
                          <m:t>(</m:t>
                        </m:r>
                        <m:r>
                          <a:rPr lang="en-US" sz="2800" b="0" i="1" smtClean="0">
                            <a:latin typeface="Cambria Math"/>
                            <a:ea typeface="Cambria Math"/>
                          </a:rPr>
                          <m:t>𝑤</m:t>
                        </m:r>
                        <m:r>
                          <a:rPr lang="en-US" sz="2800" b="0" i="1" smtClean="0">
                            <a:latin typeface="Cambria Math"/>
                            <a:ea typeface="Cambria Math"/>
                          </a:rPr>
                          <m:t>)</m:t>
                        </m:r>
                      </m:e>
                    </m:d>
                    <m:sSub>
                      <m:sSubPr>
                        <m:ctrlPr>
                          <a:rPr lang="en-US" sz="2800" b="0" i="1" smtClean="0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sz="2800" i="1" smtClean="0">
                            <a:latin typeface="Cambria Math"/>
                            <a:ea typeface="Cambria Math"/>
                          </a:rPr>
                          <m:t>≈</m:t>
                        </m:r>
                      </m:e>
                      <m:sub>
                        <m:r>
                          <a:rPr lang="en-US" sz="2800" b="0" i="1" smtClean="0">
                            <a:latin typeface="Cambria Math"/>
                            <a:ea typeface="Cambria Math"/>
                          </a:rPr>
                          <m:t>𝑐</m:t>
                        </m:r>
                      </m:sub>
                    </m:sSub>
                    <m:d>
                      <m:dPr>
                        <m:begChr m:val="{"/>
                        <m:endChr m:val="}"/>
                        <m:ctrlPr>
                          <a:rPr lang="en-US" sz="2800" b="0" i="1" smtClean="0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n-US" sz="2800" b="0" i="1" smtClean="0">
                            <a:latin typeface="Cambria Math"/>
                            <a:ea typeface="Cambria Math"/>
                          </a:rPr>
                          <m:t>𝑥</m:t>
                        </m:r>
                        <m:r>
                          <a:rPr lang="en-US" sz="2800" b="0" i="1" smtClean="0">
                            <a:latin typeface="Cambria Math"/>
                            <a:ea typeface="Cambria Math"/>
                          </a:rPr>
                          <m:t>,</m:t>
                        </m:r>
                        <m:r>
                          <a:rPr lang="en-US" sz="2800" b="0" i="1" smtClean="0">
                            <a:latin typeface="Cambria Math"/>
                            <a:ea typeface="Cambria Math"/>
                          </a:rPr>
                          <m:t>𝒪</m:t>
                        </m:r>
                        <m:r>
                          <a:rPr lang="en-US" sz="2800" b="0" i="1" smtClean="0">
                            <a:latin typeface="Cambria Math"/>
                            <a:ea typeface="Cambria Math"/>
                          </a:rPr>
                          <m:t>(</m:t>
                        </m:r>
                        <m:r>
                          <a:rPr lang="en-US" sz="2800" b="0" i="1" smtClean="0">
                            <a:latin typeface="Cambria Math"/>
                            <a:ea typeface="Cambria Math"/>
                          </a:rPr>
                          <m:t>𝒰</m:t>
                        </m:r>
                        <m:r>
                          <a:rPr lang="en-US" sz="2800" b="0" i="1" smtClean="0">
                            <a:latin typeface="Cambria Math"/>
                            <a:ea typeface="Cambria Math"/>
                          </a:rPr>
                          <m:t>)</m:t>
                        </m:r>
                      </m:e>
                    </m:d>
                  </m:oMath>
                </a14:m>
                <a:endParaRPr lang="en-US" sz="2800" dirty="0" smtClean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35696" y="1628800"/>
                <a:ext cx="5616624" cy="523220"/>
              </a:xfrm>
              <a:prstGeom prst="rect">
                <a:avLst/>
              </a:prstGeom>
              <a:blipFill rotWithShape="1">
                <a:blip r:embed="rId11"/>
                <a:stretch>
                  <a:fillRect t="-11628" b="-31395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TextBox 17"/>
          <p:cNvSpPr txBox="1"/>
          <p:nvPr/>
        </p:nvSpPr>
        <p:spPr>
          <a:xfrm>
            <a:off x="5076056" y="2564904"/>
            <a:ext cx="17281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rtl="0"/>
            <a:r>
              <a:rPr lang="en-US" sz="2400" dirty="0" smtClean="0">
                <a:solidFill>
                  <a:schemeClr val="accent1"/>
                </a:solidFill>
              </a:rPr>
              <a:t>Given</a:t>
            </a:r>
            <a:endParaRPr lang="en-US" sz="2400" dirty="0">
              <a:solidFill>
                <a:schemeClr val="accent1"/>
              </a:solidFill>
            </a:endParaRPr>
          </a:p>
        </p:txBody>
      </p:sp>
      <p:cxnSp>
        <p:nvCxnSpPr>
          <p:cNvPr id="33" name="Straight Arrow Connector 32"/>
          <p:cNvCxnSpPr>
            <a:endCxn id="10" idx="0"/>
          </p:cNvCxnSpPr>
          <p:nvPr/>
        </p:nvCxnSpPr>
        <p:spPr>
          <a:xfrm flipH="1">
            <a:off x="4680012" y="2092642"/>
            <a:ext cx="756084" cy="1192342"/>
          </a:xfrm>
          <a:prstGeom prst="straightConnector1">
            <a:avLst/>
          </a:prstGeom>
          <a:ln w="38100">
            <a:solidFill>
              <a:schemeClr val="accent1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1007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lang="en-US" sz="4800" dirty="0" smtClean="0"/>
              <a:t>Prover’s security </a:t>
            </a:r>
            <a:endParaRPr lang="en-US" sz="4800" dirty="0"/>
          </a:p>
        </p:txBody>
      </p:sp>
      <p:sp>
        <p:nvSpPr>
          <p:cNvPr id="6" name="TextBox 5"/>
          <p:cNvSpPr txBox="1"/>
          <p:nvPr/>
        </p:nvSpPr>
        <p:spPr>
          <a:xfrm>
            <a:off x="467544" y="1548081"/>
            <a:ext cx="6408712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rtl="0">
              <a:buFont typeface="Arial" charset="0"/>
              <a:buChar char="•"/>
            </a:pPr>
            <a:r>
              <a:rPr lang="en-US" sz="3200" dirty="0" smtClean="0"/>
              <a:t>Zero-Knowledge</a:t>
            </a:r>
            <a:br>
              <a:rPr lang="en-US" sz="3200" dirty="0" smtClean="0"/>
            </a:br>
            <a:r>
              <a:rPr lang="en-US" sz="2400" dirty="0" smtClean="0"/>
              <a:t>[Goldwasser-Micali-Rackoff-85]</a:t>
            </a:r>
            <a:br>
              <a:rPr lang="en-US" sz="2400" dirty="0" smtClean="0"/>
            </a:br>
            <a:endParaRPr lang="en-US" sz="2400" dirty="0"/>
          </a:p>
          <a:p>
            <a:pPr marL="457200" indent="-457200" rtl="0">
              <a:buFont typeface="Arial" charset="0"/>
              <a:buChar char="•"/>
            </a:pPr>
            <a:r>
              <a:rPr lang="en-US" sz="3200" dirty="0"/>
              <a:t>Weak </a:t>
            </a:r>
            <a:r>
              <a:rPr lang="en-US" sz="3200" dirty="0" smtClean="0"/>
              <a:t>Zero-Knowlage</a:t>
            </a:r>
            <a:br>
              <a:rPr lang="en-US" sz="3200" dirty="0" smtClean="0"/>
            </a:br>
            <a:r>
              <a:rPr lang="en-US" sz="2400" dirty="0" smtClean="0"/>
              <a:t>[Dwork-Naor-Reingold-Stockmeyer-99]</a:t>
            </a:r>
            <a:br>
              <a:rPr lang="en-US" sz="2400" dirty="0" smtClean="0"/>
            </a:br>
            <a:endParaRPr lang="en-US" sz="2400" dirty="0"/>
          </a:p>
          <a:p>
            <a:pPr marL="457200" indent="-457200" rtl="0">
              <a:buFont typeface="Arial" charset="0"/>
              <a:buChar char="•"/>
            </a:pPr>
            <a:r>
              <a:rPr lang="en-US" sz="3200" dirty="0" smtClean="0"/>
              <a:t>Witness Hiding</a:t>
            </a:r>
            <a:br>
              <a:rPr lang="en-US" sz="3200" dirty="0" smtClean="0"/>
            </a:br>
            <a:r>
              <a:rPr lang="en-US" sz="2400" dirty="0" smtClean="0"/>
              <a:t>[Feige-Shamir-90]</a:t>
            </a:r>
            <a:br>
              <a:rPr lang="en-US" sz="2400" dirty="0" smtClean="0"/>
            </a:br>
            <a:endParaRPr lang="en-US" sz="2400" dirty="0" smtClean="0"/>
          </a:p>
          <a:p>
            <a:pPr marL="457200" indent="-457200" rtl="0">
              <a:buFont typeface="Arial" charset="0"/>
              <a:buChar char="•"/>
            </a:pPr>
            <a:r>
              <a:rPr lang="en-US" sz="3200" dirty="0"/>
              <a:t>Witness </a:t>
            </a:r>
            <a:r>
              <a:rPr lang="en-US" sz="3200" dirty="0" smtClean="0"/>
              <a:t>Indistinguishability</a:t>
            </a:r>
            <a:r>
              <a:rPr lang="en-US" sz="3200" dirty="0"/>
              <a:t/>
            </a:r>
            <a:br>
              <a:rPr lang="en-US" sz="3200" dirty="0"/>
            </a:br>
            <a:r>
              <a:rPr lang="en-US" sz="2400" dirty="0"/>
              <a:t>[Feige-Shamir-90]</a:t>
            </a:r>
            <a:endParaRPr 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1632306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4" name="Rectangle 23"/>
              <p:cNvSpPr/>
              <p:nvPr/>
            </p:nvSpPr>
            <p:spPr>
              <a:xfrm>
                <a:off x="6588224" y="3356992"/>
                <a:ext cx="864096" cy="2664296"/>
              </a:xfrm>
              <a:prstGeom prst="rect">
                <a:avLst/>
              </a:prstGeom>
              <a:solidFill>
                <a:srgbClr val="FF9999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2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he-IL" sz="320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𝒱</m:t>
                          </m:r>
                        </m:e>
                        <m:sup>
                          <m:r>
                            <a:rPr lang="en-US" sz="32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∗</m:t>
                          </m:r>
                        </m:sup>
                      </m:sSup>
                    </m:oMath>
                  </m:oMathPara>
                </a14:m>
                <a:endParaRPr lang="he-IL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4" name="Rectangle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88224" y="3356992"/>
                <a:ext cx="864096" cy="2664296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 w="127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88490" y="404664"/>
            <a:ext cx="7756263" cy="1054250"/>
          </a:xfrm>
        </p:spPr>
        <p:txBody>
          <a:bodyPr/>
          <a:lstStyle/>
          <a:p>
            <a:pPr algn="l"/>
            <a:r>
              <a:rPr lang="en-US" sz="4000" dirty="0"/>
              <a:t>Fixing the Attack</a:t>
            </a:r>
            <a:endParaRPr lang="he-IL" sz="4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1835696" y="3356992"/>
                <a:ext cx="864096" cy="2664296"/>
              </a:xfrm>
              <a:prstGeom prst="rect">
                <a:avLst/>
              </a:prstGeom>
              <a:solidFill>
                <a:srgbClr val="CCCCFF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e-IL" sz="320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𝒫</m:t>
                      </m:r>
                    </m:oMath>
                  </m:oMathPara>
                </a14:m>
                <a:endParaRPr lang="he-IL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35696" y="3356992"/>
                <a:ext cx="864096" cy="2664296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  <a:ln w="127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Straight Arrow Connector 5" title="\"/>
          <p:cNvCxnSpPr/>
          <p:nvPr/>
        </p:nvCxnSpPr>
        <p:spPr>
          <a:xfrm flipH="1">
            <a:off x="2699792" y="4775133"/>
            <a:ext cx="3888432" cy="0"/>
          </a:xfrm>
          <a:prstGeom prst="straightConnector1">
            <a:avLst/>
          </a:prstGeom>
          <a:ln w="38100">
            <a:solidFill>
              <a:schemeClr val="tx1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3362962" y="3284984"/>
                <a:ext cx="2634099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rtl="0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2800" b="0" i="0" smtClean="0">
                          <a:latin typeface="Cambria Math"/>
                        </a:rPr>
                        <m:t>Enc</m:t>
                      </m:r>
                      <m:r>
                        <a:rPr lang="en-US" sz="2800" b="0" i="1" smtClean="0">
                          <a:latin typeface="Cambria Math"/>
                        </a:rPr>
                        <m:t>(</m:t>
                      </m:r>
                      <m:r>
                        <a:rPr lang="en-US" sz="2800" b="0" i="1" smtClean="0">
                          <a:latin typeface="Cambria Math"/>
                        </a:rPr>
                        <m:t>𝑤</m:t>
                      </m:r>
                      <m:r>
                        <a:rPr lang="en-US" sz="2800" b="0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he-IL" sz="2800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62962" y="3284984"/>
                <a:ext cx="2634099" cy="52322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1799692" y="2564904"/>
                <a:ext cx="936104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/>
                        </a:rPr>
                        <m:t>𝑥</m:t>
                      </m:r>
                      <m:r>
                        <a:rPr lang="en-US" sz="2800" b="0" i="1" smtClean="0">
                          <a:latin typeface="Cambria Math"/>
                        </a:rPr>
                        <m:t>,</m:t>
                      </m:r>
                      <m:r>
                        <a:rPr lang="en-US" sz="2800" b="0" i="1" smtClean="0">
                          <a:latin typeface="Cambria Math"/>
                        </a:rPr>
                        <m:t>𝑤</m:t>
                      </m:r>
                    </m:oMath>
                  </m:oMathPara>
                </a14:m>
                <a:endParaRPr lang="he-IL" sz="28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9692" y="2564904"/>
                <a:ext cx="936104" cy="52322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Straight Arrow Connector 14"/>
          <p:cNvCxnSpPr>
            <a:endCxn id="4" idx="0"/>
          </p:cNvCxnSpPr>
          <p:nvPr/>
        </p:nvCxnSpPr>
        <p:spPr>
          <a:xfrm>
            <a:off x="2267744" y="3026569"/>
            <a:ext cx="0" cy="330423"/>
          </a:xfrm>
          <a:prstGeom prst="straightConnector1">
            <a:avLst/>
          </a:prstGeom>
          <a:ln w="38100">
            <a:solidFill>
              <a:schemeClr val="accent4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6552220" y="2564904"/>
                <a:ext cx="936104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/>
                        </a:rPr>
                        <m:t>𝑥</m:t>
                      </m:r>
                    </m:oMath>
                  </m:oMathPara>
                </a14:m>
                <a:endParaRPr lang="he-IL" sz="2800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52220" y="2564904"/>
                <a:ext cx="936104" cy="523220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0" name="Straight Arrow Connector 19"/>
          <p:cNvCxnSpPr>
            <a:stCxn id="19" idx="2"/>
          </p:cNvCxnSpPr>
          <p:nvPr/>
        </p:nvCxnSpPr>
        <p:spPr>
          <a:xfrm>
            <a:off x="7020272" y="3088124"/>
            <a:ext cx="0" cy="268868"/>
          </a:xfrm>
          <a:prstGeom prst="straightConnector1">
            <a:avLst/>
          </a:prstGeom>
          <a:ln w="38100">
            <a:solidFill>
              <a:schemeClr val="accent4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 title="\"/>
          <p:cNvCxnSpPr/>
          <p:nvPr/>
        </p:nvCxnSpPr>
        <p:spPr>
          <a:xfrm flipH="1">
            <a:off x="2699792" y="3861048"/>
            <a:ext cx="3888432" cy="0"/>
          </a:xfrm>
          <a:prstGeom prst="straightConnector1">
            <a:avLst/>
          </a:prstGeom>
          <a:ln w="38100">
            <a:solidFill>
              <a:schemeClr val="tx1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3347864" y="4178697"/>
                <a:ext cx="2634099" cy="534442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rtl="0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acc>
                        <m:accPr>
                          <m:chr m:val="̂"/>
                          <m:ctrlPr>
                            <a:rPr lang="en-US" sz="2800" b="0" i="1" smtClean="0">
                              <a:latin typeface="Cambria Math"/>
                            </a:rPr>
                          </m:ctrlPr>
                        </m:accPr>
                        <m:e>
                          <m:r>
                            <m:rPr>
                              <m:nor/>
                            </m:rPr>
                            <a:rPr lang="en-US" sz="2800">
                              <a:latin typeface="Cambria Math"/>
                            </a:rPr>
                            <m:t>Enc</m:t>
                          </m:r>
                        </m:e>
                      </m:acc>
                      <m:r>
                        <a:rPr lang="en-US" sz="2800" b="0" i="1" smtClean="0">
                          <a:latin typeface="Cambria Math"/>
                        </a:rPr>
                        <m:t> (</m:t>
                      </m:r>
                      <m:r>
                        <a:rPr lang="en-US" sz="2800" b="0" i="1" smtClean="0">
                          <a:latin typeface="Cambria Math"/>
                        </a:rPr>
                        <m:t>𝐼</m:t>
                      </m:r>
                      <m:r>
                        <a:rPr lang="en-US" sz="2800" b="0" i="1" smtClean="0">
                          <a:latin typeface="Cambria Math"/>
                        </a:rPr>
                        <m:t>(</m:t>
                      </m:r>
                      <m:r>
                        <a:rPr lang="en-US" sz="2800" b="0" i="1" smtClean="0">
                          <a:latin typeface="Cambria Math"/>
                        </a:rPr>
                        <m:t>𝑤</m:t>
                      </m:r>
                      <m:r>
                        <a:rPr lang="en-US" sz="2800" b="0" i="1" smtClean="0">
                          <a:latin typeface="Cambria Math"/>
                        </a:rPr>
                        <m:t>))</m:t>
                      </m:r>
                    </m:oMath>
                  </m:oMathPara>
                </a14:m>
                <a:endParaRPr lang="he-IL" sz="2800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47864" y="4178697"/>
                <a:ext cx="2634099" cy="534442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3362962" y="5013176"/>
                <a:ext cx="2634099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rtl="0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800" i="1">
                          <a:latin typeface="Cambria Math"/>
                          <a:ea typeface="Cambria Math"/>
                        </a:rPr>
                        <m:t>𝒪</m:t>
                      </m:r>
                      <m:r>
                        <a:rPr lang="en-US" sz="2800" i="1">
                          <a:latin typeface="Cambria Math"/>
                          <a:ea typeface="Cambria Math"/>
                        </a:rPr>
                        <m:t>(</m:t>
                      </m:r>
                      <m:r>
                        <a:rPr lang="en-US" sz="2800" i="1" smtClean="0">
                          <a:solidFill>
                            <a:srgbClr val="CC0000"/>
                          </a:solidFill>
                          <a:latin typeface="Cambria Math"/>
                          <a:ea typeface="Cambria Math"/>
                        </a:rPr>
                        <m:t>𝒰</m:t>
                      </m:r>
                      <m:r>
                        <a:rPr lang="en-US" sz="2800" i="1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he-IL" sz="2800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62962" y="5013176"/>
                <a:ext cx="2634099" cy="523220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3" name="Straight Arrow Connector 22" title="\"/>
          <p:cNvCxnSpPr/>
          <p:nvPr/>
        </p:nvCxnSpPr>
        <p:spPr>
          <a:xfrm flipH="1">
            <a:off x="2699792" y="5589240"/>
            <a:ext cx="3888432" cy="0"/>
          </a:xfrm>
          <a:prstGeom prst="straightConnector1">
            <a:avLst/>
          </a:prstGeom>
          <a:ln w="38100">
            <a:solidFill>
              <a:schemeClr val="tx1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1835696" y="1628800"/>
                <a:ext cx="5616624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rtl="0"/>
                <a14:m>
                  <m:oMath xmlns:m="http://schemas.openxmlformats.org/officeDocument/2006/math">
                    <m:r>
                      <a:rPr lang="en-US" sz="2800" i="1" smtClean="0">
                        <a:latin typeface="Cambria Math"/>
                        <a:ea typeface="Cambria Math"/>
                      </a:rPr>
                      <m:t>ℒ</m:t>
                    </m:r>
                  </m:oMath>
                </a14:m>
                <a:r>
                  <a:rPr lang="en-US" sz="2800" dirty="0" smtClean="0"/>
                  <a:t> is hard </a:t>
                </a:r>
                <a14:m>
                  <m:oMath xmlns:m="http://schemas.openxmlformats.org/officeDocument/2006/math">
                    <m:r>
                      <a:rPr lang="en-US" sz="2800" i="1" smtClean="0">
                        <a:latin typeface="Cambria Math"/>
                        <a:ea typeface="Cambria Math"/>
                      </a:rPr>
                      <m:t>⇒</m:t>
                    </m:r>
                    <m:d>
                      <m:dPr>
                        <m:begChr m:val="{"/>
                        <m:endChr m:val="}"/>
                        <m:ctrlPr>
                          <a:rPr lang="en-US" sz="2800" i="1" smtClean="0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n-US" sz="2800" b="0" i="1" smtClean="0">
                            <a:latin typeface="Cambria Math"/>
                            <a:ea typeface="Cambria Math"/>
                          </a:rPr>
                          <m:t>𝑥</m:t>
                        </m:r>
                        <m:r>
                          <a:rPr lang="en-US" sz="2800" b="0" i="1" smtClean="0">
                            <a:latin typeface="Cambria Math"/>
                            <a:ea typeface="Cambria Math"/>
                          </a:rPr>
                          <m:t>,</m:t>
                        </m:r>
                        <m:r>
                          <a:rPr lang="en-US" sz="2800" i="1" smtClean="0">
                            <a:latin typeface="Cambria Math"/>
                            <a:ea typeface="Cambria Math"/>
                          </a:rPr>
                          <m:t>𝒪</m:t>
                        </m:r>
                        <m:r>
                          <a:rPr lang="en-US" sz="2800" b="0" i="1" smtClean="0">
                            <a:latin typeface="Cambria Math"/>
                            <a:ea typeface="Cambria Math"/>
                          </a:rPr>
                          <m:t>(</m:t>
                        </m:r>
                        <m:r>
                          <a:rPr lang="en-US" sz="2800" b="0" i="1" smtClean="0">
                            <a:latin typeface="Cambria Math"/>
                            <a:ea typeface="Cambria Math"/>
                          </a:rPr>
                          <m:t>𝑤</m:t>
                        </m:r>
                        <m:r>
                          <a:rPr lang="en-US" sz="2800" b="0" i="1" smtClean="0">
                            <a:latin typeface="Cambria Math"/>
                            <a:ea typeface="Cambria Math"/>
                          </a:rPr>
                          <m:t>)</m:t>
                        </m:r>
                      </m:e>
                    </m:d>
                    <m:sSub>
                      <m:sSubPr>
                        <m:ctrlPr>
                          <a:rPr lang="en-US" sz="2800" b="0" i="1" smtClean="0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sz="2800" i="1" smtClean="0">
                            <a:latin typeface="Cambria Math"/>
                            <a:ea typeface="Cambria Math"/>
                          </a:rPr>
                          <m:t>≈</m:t>
                        </m:r>
                      </m:e>
                      <m:sub>
                        <m:r>
                          <a:rPr lang="en-US" sz="2800" b="0" i="1" smtClean="0">
                            <a:latin typeface="Cambria Math"/>
                            <a:ea typeface="Cambria Math"/>
                          </a:rPr>
                          <m:t>𝑐</m:t>
                        </m:r>
                      </m:sub>
                    </m:sSub>
                    <m:d>
                      <m:dPr>
                        <m:begChr m:val="{"/>
                        <m:endChr m:val="}"/>
                        <m:ctrlPr>
                          <a:rPr lang="en-US" sz="2800" b="0" i="1" smtClean="0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n-US" sz="2800" b="0" i="1" smtClean="0">
                            <a:latin typeface="Cambria Math"/>
                            <a:ea typeface="Cambria Math"/>
                          </a:rPr>
                          <m:t>𝑥</m:t>
                        </m:r>
                        <m:r>
                          <a:rPr lang="en-US" sz="2800" b="0" i="1" smtClean="0">
                            <a:latin typeface="Cambria Math"/>
                            <a:ea typeface="Cambria Math"/>
                          </a:rPr>
                          <m:t>,</m:t>
                        </m:r>
                        <m:r>
                          <a:rPr lang="en-US" sz="2800" b="0" i="1" smtClean="0">
                            <a:latin typeface="Cambria Math"/>
                            <a:ea typeface="Cambria Math"/>
                          </a:rPr>
                          <m:t>𝒪</m:t>
                        </m:r>
                        <m:r>
                          <a:rPr lang="en-US" sz="2800" b="0" i="1" smtClean="0">
                            <a:latin typeface="Cambria Math"/>
                            <a:ea typeface="Cambria Math"/>
                          </a:rPr>
                          <m:t>(</m:t>
                        </m:r>
                        <m:r>
                          <a:rPr lang="en-US" sz="2800" b="0" i="1" smtClean="0">
                            <a:latin typeface="Cambria Math"/>
                            <a:ea typeface="Cambria Math"/>
                          </a:rPr>
                          <m:t>𝒰</m:t>
                        </m:r>
                        <m:r>
                          <a:rPr lang="en-US" sz="2800" b="0" i="1" smtClean="0">
                            <a:latin typeface="Cambria Math"/>
                            <a:ea typeface="Cambria Math"/>
                          </a:rPr>
                          <m:t>)</m:t>
                        </m:r>
                      </m:e>
                    </m:d>
                  </m:oMath>
                </a14:m>
                <a:endParaRPr lang="en-US" sz="2800" dirty="0" smtClean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35696" y="1628800"/>
                <a:ext cx="5616624" cy="523220"/>
              </a:xfrm>
              <a:prstGeom prst="rect">
                <a:avLst/>
              </a:prstGeom>
              <a:blipFill rotWithShape="1">
                <a:blip r:embed="rId10"/>
                <a:stretch>
                  <a:fillRect t="-11628" b="-31395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60660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4" name="Rectangle 23"/>
              <p:cNvSpPr/>
              <p:nvPr/>
            </p:nvSpPr>
            <p:spPr>
              <a:xfrm>
                <a:off x="6588224" y="3356992"/>
                <a:ext cx="864096" cy="2664296"/>
              </a:xfrm>
              <a:prstGeom prst="rect">
                <a:avLst/>
              </a:prstGeom>
              <a:solidFill>
                <a:srgbClr val="FF9999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2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he-IL" sz="320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𝒱</m:t>
                          </m:r>
                        </m:e>
                        <m:sup>
                          <m:r>
                            <a:rPr lang="en-US" sz="32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∗</m:t>
                          </m:r>
                        </m:sup>
                      </m:sSup>
                    </m:oMath>
                  </m:oMathPara>
                </a14:m>
                <a:endParaRPr lang="he-IL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4" name="Rectangle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88224" y="3356992"/>
                <a:ext cx="864096" cy="2664296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 w="127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88490" y="404664"/>
            <a:ext cx="7756263" cy="1054250"/>
          </a:xfrm>
        </p:spPr>
        <p:txBody>
          <a:bodyPr/>
          <a:lstStyle/>
          <a:p>
            <a:pPr algn="l"/>
            <a:r>
              <a:rPr lang="en-US" sz="4000" dirty="0"/>
              <a:t>Fixing the Attack</a:t>
            </a:r>
            <a:endParaRPr lang="he-IL" sz="4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1835696" y="3356992"/>
                <a:ext cx="864096" cy="2664296"/>
              </a:xfrm>
              <a:prstGeom prst="rect">
                <a:avLst/>
              </a:prstGeom>
              <a:solidFill>
                <a:srgbClr val="CCCCFF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e-IL" sz="320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𝒫</m:t>
                      </m:r>
                    </m:oMath>
                  </m:oMathPara>
                </a14:m>
                <a:endParaRPr lang="he-IL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35696" y="3356992"/>
                <a:ext cx="864096" cy="2664296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  <a:ln w="127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Straight Arrow Connector 5" title="\"/>
          <p:cNvCxnSpPr/>
          <p:nvPr/>
        </p:nvCxnSpPr>
        <p:spPr>
          <a:xfrm flipH="1">
            <a:off x="2699792" y="4775133"/>
            <a:ext cx="3888432" cy="0"/>
          </a:xfrm>
          <a:prstGeom prst="straightConnector1">
            <a:avLst/>
          </a:prstGeom>
          <a:ln w="38100">
            <a:solidFill>
              <a:schemeClr val="tx1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3362962" y="3284984"/>
                <a:ext cx="2634099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rtl="0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2800" b="0" i="0" smtClean="0">
                          <a:latin typeface="Cambria Math"/>
                        </a:rPr>
                        <m:t>Enc</m:t>
                      </m:r>
                      <m:r>
                        <a:rPr lang="en-US" sz="2800" b="0" i="1" smtClean="0">
                          <a:latin typeface="Cambria Math"/>
                        </a:rPr>
                        <m:t>(</m:t>
                      </m:r>
                      <m:sSup>
                        <m:sSupPr>
                          <m:ctrlPr>
                            <a:rPr lang="en-US" sz="2800" b="0" i="1" smtClean="0">
                              <a:solidFill>
                                <a:srgbClr val="CC000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800" b="0" i="1" smtClean="0">
                              <a:solidFill>
                                <a:srgbClr val="CC0000"/>
                              </a:solidFill>
                              <a:latin typeface="Cambria Math"/>
                            </a:rPr>
                            <m:t>0</m:t>
                          </m:r>
                        </m:e>
                        <m:sup>
                          <m:r>
                            <a:rPr lang="en-US" sz="2800" b="0" i="1" smtClean="0">
                              <a:solidFill>
                                <a:srgbClr val="CC0000"/>
                              </a:solidFill>
                              <a:latin typeface="Cambria Math"/>
                            </a:rPr>
                            <m:t>𝑛</m:t>
                          </m:r>
                        </m:sup>
                      </m:sSup>
                      <m:r>
                        <a:rPr lang="en-US" sz="2800" b="0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he-IL" sz="2800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62962" y="3284984"/>
                <a:ext cx="2634099" cy="52322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1799692" y="2564904"/>
                <a:ext cx="936104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/>
                        </a:rPr>
                        <m:t>𝑥</m:t>
                      </m:r>
                      <m:r>
                        <a:rPr lang="en-US" sz="2800" b="0" i="1" smtClean="0">
                          <a:latin typeface="Cambria Math"/>
                        </a:rPr>
                        <m:t>,</m:t>
                      </m:r>
                      <m:r>
                        <a:rPr lang="en-US" sz="2800" b="0" i="1" smtClean="0">
                          <a:latin typeface="Cambria Math"/>
                        </a:rPr>
                        <m:t>𝑤</m:t>
                      </m:r>
                    </m:oMath>
                  </m:oMathPara>
                </a14:m>
                <a:endParaRPr lang="he-IL" sz="28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9692" y="2564904"/>
                <a:ext cx="936104" cy="52322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Straight Arrow Connector 14"/>
          <p:cNvCxnSpPr>
            <a:endCxn id="4" idx="0"/>
          </p:cNvCxnSpPr>
          <p:nvPr/>
        </p:nvCxnSpPr>
        <p:spPr>
          <a:xfrm>
            <a:off x="2267744" y="3026569"/>
            <a:ext cx="0" cy="330423"/>
          </a:xfrm>
          <a:prstGeom prst="straightConnector1">
            <a:avLst/>
          </a:prstGeom>
          <a:ln w="38100">
            <a:solidFill>
              <a:schemeClr val="accent4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6552220" y="2564904"/>
                <a:ext cx="936104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/>
                        </a:rPr>
                        <m:t>𝑥</m:t>
                      </m:r>
                    </m:oMath>
                  </m:oMathPara>
                </a14:m>
                <a:endParaRPr lang="he-IL" sz="2800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52220" y="2564904"/>
                <a:ext cx="936104" cy="523220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0" name="Straight Arrow Connector 19"/>
          <p:cNvCxnSpPr>
            <a:stCxn id="19" idx="2"/>
          </p:cNvCxnSpPr>
          <p:nvPr/>
        </p:nvCxnSpPr>
        <p:spPr>
          <a:xfrm>
            <a:off x="7020272" y="3088124"/>
            <a:ext cx="0" cy="268868"/>
          </a:xfrm>
          <a:prstGeom prst="straightConnector1">
            <a:avLst/>
          </a:prstGeom>
          <a:ln w="38100">
            <a:solidFill>
              <a:schemeClr val="accent4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 title="\"/>
          <p:cNvCxnSpPr/>
          <p:nvPr/>
        </p:nvCxnSpPr>
        <p:spPr>
          <a:xfrm flipH="1">
            <a:off x="2699792" y="3861048"/>
            <a:ext cx="3888432" cy="0"/>
          </a:xfrm>
          <a:prstGeom prst="straightConnector1">
            <a:avLst/>
          </a:prstGeom>
          <a:ln w="38100">
            <a:solidFill>
              <a:schemeClr val="tx1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3362962" y="5013176"/>
                <a:ext cx="2634099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rtl="0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𝒪</m:t>
                      </m:r>
                      <m:r>
                        <a:rPr lang="en-US" sz="28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(</m:t>
                      </m:r>
                      <m:r>
                        <a:rPr lang="en-US" sz="28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𝒰</m:t>
                      </m:r>
                      <m:r>
                        <a:rPr lang="en-US" sz="28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he-IL" sz="2800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62962" y="5013176"/>
                <a:ext cx="2634099" cy="523220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3" name="Straight Arrow Connector 22" title="\"/>
          <p:cNvCxnSpPr/>
          <p:nvPr/>
        </p:nvCxnSpPr>
        <p:spPr>
          <a:xfrm flipH="1">
            <a:off x="2699792" y="5589240"/>
            <a:ext cx="3888432" cy="0"/>
          </a:xfrm>
          <a:prstGeom prst="straightConnector1">
            <a:avLst/>
          </a:prstGeom>
          <a:ln w="38100">
            <a:solidFill>
              <a:schemeClr val="tx1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1835696" y="1628800"/>
                <a:ext cx="5616624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rtl="0"/>
                <a14:m>
                  <m:oMath xmlns:m="http://schemas.openxmlformats.org/officeDocument/2006/math">
                    <m:r>
                      <a:rPr lang="en-US" sz="2800" i="1" smtClean="0">
                        <a:latin typeface="Cambria Math"/>
                        <a:ea typeface="Cambria Math"/>
                      </a:rPr>
                      <m:t>ℒ</m:t>
                    </m:r>
                  </m:oMath>
                </a14:m>
                <a:r>
                  <a:rPr lang="en-US" sz="2800" dirty="0" smtClean="0"/>
                  <a:t> is hard </a:t>
                </a:r>
                <a14:m>
                  <m:oMath xmlns:m="http://schemas.openxmlformats.org/officeDocument/2006/math">
                    <m:r>
                      <a:rPr lang="en-US" sz="2800" i="1" smtClean="0">
                        <a:latin typeface="Cambria Math"/>
                        <a:ea typeface="Cambria Math"/>
                      </a:rPr>
                      <m:t>⇒</m:t>
                    </m:r>
                    <m:d>
                      <m:dPr>
                        <m:begChr m:val="{"/>
                        <m:endChr m:val="}"/>
                        <m:ctrlPr>
                          <a:rPr lang="en-US" sz="2800" i="1" smtClean="0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n-US" sz="2800" b="0" i="1" smtClean="0">
                            <a:latin typeface="Cambria Math"/>
                            <a:ea typeface="Cambria Math"/>
                          </a:rPr>
                          <m:t>𝑥</m:t>
                        </m:r>
                        <m:r>
                          <a:rPr lang="en-US" sz="2800" b="0" i="1" smtClean="0">
                            <a:latin typeface="Cambria Math"/>
                            <a:ea typeface="Cambria Math"/>
                          </a:rPr>
                          <m:t>,</m:t>
                        </m:r>
                        <m:r>
                          <a:rPr lang="en-US" sz="2800" i="1" smtClean="0">
                            <a:latin typeface="Cambria Math"/>
                            <a:ea typeface="Cambria Math"/>
                          </a:rPr>
                          <m:t>𝒪</m:t>
                        </m:r>
                        <m:r>
                          <a:rPr lang="en-US" sz="2800" b="0" i="1" smtClean="0">
                            <a:latin typeface="Cambria Math"/>
                            <a:ea typeface="Cambria Math"/>
                          </a:rPr>
                          <m:t>(</m:t>
                        </m:r>
                        <m:r>
                          <a:rPr lang="en-US" sz="2800" b="0" i="1" smtClean="0">
                            <a:latin typeface="Cambria Math"/>
                            <a:ea typeface="Cambria Math"/>
                          </a:rPr>
                          <m:t>𝑤</m:t>
                        </m:r>
                        <m:r>
                          <a:rPr lang="en-US" sz="2800" b="0" i="1" smtClean="0">
                            <a:latin typeface="Cambria Math"/>
                            <a:ea typeface="Cambria Math"/>
                          </a:rPr>
                          <m:t>)</m:t>
                        </m:r>
                      </m:e>
                    </m:d>
                    <m:sSub>
                      <m:sSubPr>
                        <m:ctrlPr>
                          <a:rPr lang="en-US" sz="2800" b="0" i="1" smtClean="0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sz="2800" i="1" smtClean="0">
                            <a:latin typeface="Cambria Math"/>
                            <a:ea typeface="Cambria Math"/>
                          </a:rPr>
                          <m:t>≈</m:t>
                        </m:r>
                      </m:e>
                      <m:sub>
                        <m:r>
                          <a:rPr lang="en-US" sz="2800" b="0" i="1" smtClean="0">
                            <a:latin typeface="Cambria Math"/>
                            <a:ea typeface="Cambria Math"/>
                          </a:rPr>
                          <m:t>𝑐</m:t>
                        </m:r>
                      </m:sub>
                    </m:sSub>
                    <m:d>
                      <m:dPr>
                        <m:begChr m:val="{"/>
                        <m:endChr m:val="}"/>
                        <m:ctrlPr>
                          <a:rPr lang="en-US" sz="2800" b="0" i="1" smtClean="0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n-US" sz="2800" b="0" i="1" smtClean="0">
                            <a:latin typeface="Cambria Math"/>
                            <a:ea typeface="Cambria Math"/>
                          </a:rPr>
                          <m:t>𝑥</m:t>
                        </m:r>
                        <m:r>
                          <a:rPr lang="en-US" sz="2800" b="0" i="1" smtClean="0">
                            <a:latin typeface="Cambria Math"/>
                            <a:ea typeface="Cambria Math"/>
                          </a:rPr>
                          <m:t>,</m:t>
                        </m:r>
                        <m:r>
                          <a:rPr lang="en-US" sz="2800" b="0" i="1" smtClean="0">
                            <a:latin typeface="Cambria Math"/>
                            <a:ea typeface="Cambria Math"/>
                          </a:rPr>
                          <m:t>𝒪</m:t>
                        </m:r>
                        <m:r>
                          <a:rPr lang="en-US" sz="2800" b="0" i="1" smtClean="0">
                            <a:latin typeface="Cambria Math"/>
                            <a:ea typeface="Cambria Math"/>
                          </a:rPr>
                          <m:t>(</m:t>
                        </m:r>
                        <m:r>
                          <a:rPr lang="en-US" sz="2800" b="0" i="1" smtClean="0">
                            <a:latin typeface="Cambria Math"/>
                            <a:ea typeface="Cambria Math"/>
                          </a:rPr>
                          <m:t>𝒰</m:t>
                        </m:r>
                        <m:r>
                          <a:rPr lang="en-US" sz="2800" b="0" i="1" smtClean="0">
                            <a:latin typeface="Cambria Math"/>
                            <a:ea typeface="Cambria Math"/>
                          </a:rPr>
                          <m:t>)</m:t>
                        </m:r>
                      </m:e>
                    </m:d>
                  </m:oMath>
                </a14:m>
                <a:endParaRPr lang="en-US" sz="2800" dirty="0" smtClean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35696" y="1628800"/>
                <a:ext cx="5616624" cy="523220"/>
              </a:xfrm>
              <a:prstGeom prst="rect">
                <a:avLst/>
              </a:prstGeom>
              <a:blipFill rotWithShape="1">
                <a:blip r:embed="rId9"/>
                <a:stretch>
                  <a:fillRect t="-11628" b="-31395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125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88490" y="404664"/>
            <a:ext cx="7756263" cy="1054250"/>
          </a:xfrm>
        </p:spPr>
        <p:txBody>
          <a:bodyPr/>
          <a:lstStyle/>
          <a:p>
            <a:pPr algn="l" rtl="0"/>
            <a:r>
              <a:rPr lang="en-US" sz="4000" dirty="0"/>
              <a:t>Properties of the Protocol</a:t>
            </a:r>
            <a:endParaRPr lang="he-IL" sz="4000" u="sng" dirty="0"/>
          </a:p>
        </p:txBody>
      </p:sp>
      <p:sp>
        <p:nvSpPr>
          <p:cNvPr id="16" name="TextBox 15"/>
          <p:cNvSpPr txBox="1"/>
          <p:nvPr/>
        </p:nvSpPr>
        <p:spPr>
          <a:xfrm>
            <a:off x="755576" y="1484784"/>
            <a:ext cx="8208912" cy="203132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285750" indent="-285750" rtl="0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800" dirty="0" smtClean="0"/>
              <a:t>Protocol is </a:t>
            </a:r>
            <a:r>
              <a:rPr lang="en-US" sz="2800" u="sng" dirty="0" smtClean="0"/>
              <a:t>not</a:t>
            </a:r>
            <a:r>
              <a:rPr lang="en-US" sz="2800" dirty="0" smtClean="0"/>
              <a:t> zero-knowledge.</a:t>
            </a:r>
          </a:p>
          <a:p>
            <a:pPr marL="285750" indent="-285750" rtl="0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800" dirty="0" smtClean="0"/>
              <a:t>Protocol is a </a:t>
            </a:r>
            <a:r>
              <a:rPr lang="en-US" sz="2800" i="1" dirty="0" smtClean="0"/>
              <a:t>proof-of-knowledge.</a:t>
            </a:r>
          </a:p>
          <a:p>
            <a:pPr marL="285750" indent="-285750" rtl="0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800" dirty="0" smtClean="0"/>
              <a:t>Unconditional </a:t>
            </a:r>
            <a:r>
              <a:rPr lang="en-US" sz="2800" dirty="0"/>
              <a:t>soundness</a:t>
            </a:r>
            <a:r>
              <a:rPr lang="en-US" sz="2800" dirty="0" smtClean="0"/>
              <a:t> (proof).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3551489" y="4163124"/>
            <a:ext cx="4548903" cy="2323100"/>
            <a:chOff x="1823297" y="4318175"/>
            <a:chExt cx="3756815" cy="1703114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4" name="Rectangle 23"/>
                <p:cNvSpPr/>
                <p:nvPr/>
              </p:nvSpPr>
              <p:spPr>
                <a:xfrm>
                  <a:off x="4939156" y="4356104"/>
                  <a:ext cx="566520" cy="1665185"/>
                </a:xfrm>
                <a:prstGeom prst="rect">
                  <a:avLst/>
                </a:prstGeom>
                <a:solidFill>
                  <a:srgbClr val="FF9999"/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 rtl="0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sz="2400" b="0" i="1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</m:ctrlPr>
                          </m:sSupPr>
                          <m:e>
                            <m:r>
                              <a:rPr lang="he-IL" sz="2400" i="1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  <m:t>𝒱</m:t>
                            </m:r>
                          </m:e>
                          <m:sup>
                            <m:r>
                              <a:rPr lang="en-US" sz="2400" b="0" i="1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  <m:t>∗</m:t>
                            </m:r>
                          </m:sup>
                        </m:sSup>
                      </m:oMath>
                    </m:oMathPara>
                  </a14:m>
                  <a:endParaRPr lang="he-IL" sz="2400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24" name="Rectangle 23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939156" y="4356104"/>
                  <a:ext cx="566520" cy="1665185"/>
                </a:xfrm>
                <a:prstGeom prst="rect">
                  <a:avLst/>
                </a:prstGeom>
                <a:blipFill rotWithShape="1">
                  <a:blip r:embed="rId3"/>
                  <a:stretch>
                    <a:fillRect/>
                  </a:stretch>
                </a:blipFill>
                <a:ln w="12700"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" name="Rectangle 3"/>
                <p:cNvSpPr/>
                <p:nvPr/>
              </p:nvSpPr>
              <p:spPr>
                <a:xfrm>
                  <a:off x="1823297" y="4356104"/>
                  <a:ext cx="566520" cy="1665185"/>
                </a:xfrm>
                <a:prstGeom prst="rect">
                  <a:avLst/>
                </a:prstGeom>
                <a:solidFill>
                  <a:srgbClr val="CCCCFF"/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he-IL" sz="240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𝒫</m:t>
                        </m:r>
                      </m:oMath>
                    </m:oMathPara>
                  </a14:m>
                  <a:endParaRPr lang="he-IL" sz="2400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4" name="Rectangle 3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823297" y="4356104"/>
                  <a:ext cx="566520" cy="1665185"/>
                </a:xfrm>
                <a:prstGeom prst="rect">
                  <a:avLst/>
                </a:prstGeom>
                <a:blipFill rotWithShape="1">
                  <a:blip r:embed="rId4"/>
                  <a:stretch>
                    <a:fillRect/>
                  </a:stretch>
                </a:blipFill>
                <a:ln w="12700"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6" name="Straight Arrow Connector 5" title="\"/>
            <p:cNvCxnSpPr/>
            <p:nvPr/>
          </p:nvCxnSpPr>
          <p:spPr>
            <a:xfrm flipH="1">
              <a:off x="2389817" y="5242442"/>
              <a:ext cx="2549339" cy="0"/>
            </a:xfrm>
            <a:prstGeom prst="straightConnector1">
              <a:avLst/>
            </a:prstGeom>
            <a:ln w="38100">
              <a:solidFill>
                <a:schemeClr val="tx1"/>
              </a:solidFill>
              <a:headEnd type="none" w="lg" len="lg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" name="TextBox 9"/>
                <p:cNvSpPr txBox="1"/>
                <p:nvPr/>
              </p:nvSpPr>
              <p:spPr>
                <a:xfrm>
                  <a:off x="2824605" y="4318175"/>
                  <a:ext cx="1726971" cy="338456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rtl="0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m:rPr>
                            <m:nor/>
                          </m:rPr>
                          <a:rPr lang="en-US" sz="2400" b="0" i="0" smtClean="0">
                            <a:latin typeface="Cambria Math"/>
                          </a:rPr>
                          <m:t>Enc</m:t>
                        </m:r>
                        <m:r>
                          <a:rPr lang="en-US" sz="2400" b="0" i="1" smtClean="0">
                            <a:latin typeface="Cambria Math"/>
                          </a:rPr>
                          <m:t>(</m:t>
                        </m:r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𝑤</m:t>
                        </m:r>
                        <m:r>
                          <a:rPr lang="en-US" sz="2400" b="0" i="1" smtClean="0">
                            <a:latin typeface="Cambria Math"/>
                          </a:rPr>
                          <m:t>)</m:t>
                        </m:r>
                      </m:oMath>
                    </m:oMathPara>
                  </a14:m>
                  <a:endParaRPr lang="he-IL" sz="2400" dirty="0"/>
                </a:p>
              </p:txBody>
            </p:sp>
          </mc:Choice>
          <mc:Fallback xmlns="">
            <p:sp>
              <p:nvSpPr>
                <p:cNvPr id="10" name="TextBox 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824605" y="4318175"/>
                  <a:ext cx="1726971" cy="338456"/>
                </a:xfrm>
                <a:prstGeom prst="rect">
                  <a:avLst/>
                </a:prstGeom>
                <a:blipFill rotWithShape="1">
                  <a:blip r:embed="rId5"/>
                  <a:stretch>
                    <a:fillRect b="-1973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3" name="Straight Arrow Connector 12" title="\"/>
            <p:cNvCxnSpPr/>
            <p:nvPr/>
          </p:nvCxnSpPr>
          <p:spPr>
            <a:xfrm flipH="1">
              <a:off x="2389817" y="4671139"/>
              <a:ext cx="2549339" cy="0"/>
            </a:xfrm>
            <a:prstGeom prst="straightConnector1">
              <a:avLst/>
            </a:prstGeom>
            <a:ln w="38100">
              <a:solidFill>
                <a:schemeClr val="tx1"/>
              </a:solidFill>
              <a:headEnd type="triangle" w="lg" len="lg"/>
              <a:tailEnd type="non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" name="TextBox 13"/>
                <p:cNvSpPr txBox="1"/>
                <p:nvPr/>
              </p:nvSpPr>
              <p:spPr>
                <a:xfrm>
                  <a:off x="2357791" y="4881703"/>
                  <a:ext cx="2808994" cy="345507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rtl="0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acc>
                          <m:accPr>
                            <m:chr m:val="̂"/>
                            <m:ctrlPr>
                              <a:rPr lang="en-US" sz="2400" b="0" i="1" smtClean="0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m:rPr>
                                <m:nor/>
                              </m:rPr>
                              <a:rPr lang="en-US" sz="2400">
                                <a:latin typeface="Cambria Math"/>
                              </a:rPr>
                              <m:t>Enc</m:t>
                            </m:r>
                          </m:e>
                        </m:acc>
                        <m:r>
                          <a:rPr lang="en-US" sz="2400" b="0" i="1" smtClean="0">
                            <a:latin typeface="Cambria Math"/>
                          </a:rPr>
                          <m:t> (</m:t>
                        </m:r>
                        <m:r>
                          <a:rPr lang="en-US" sz="2400" b="0" i="1" smtClean="0">
                            <a:latin typeface="Cambria Math"/>
                          </a:rPr>
                          <m:t>𝑃</m:t>
                        </m:r>
                        <m:d>
                          <m:dPr>
                            <m:ctrlPr>
                              <a:rPr lang="en-US" sz="2400" b="0" i="1" smtClean="0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sz="2400" b="0" i="1" smtClean="0">
                                <a:latin typeface="Cambria Math"/>
                              </a:rPr>
                              <m:t>𝑤</m:t>
                            </m:r>
                          </m:e>
                        </m:d>
                        <m:r>
                          <a:rPr lang="en-US" sz="2400" b="0" i="1" smtClean="0">
                            <a:latin typeface="Cambria Math"/>
                          </a:rPr>
                          <m:t>→</m:t>
                        </m:r>
                        <m:sSub>
                          <m:sSubPr>
                            <m:ctrlPr>
                              <a:rPr lang="en-US" sz="2400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latin typeface="Cambria Math"/>
                              </a:rPr>
                              <m:t>𝑠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/>
                              </a:rPr>
                              <m:t>0</m:t>
                            </m:r>
                          </m:sub>
                        </m:sSub>
                        <m:r>
                          <a:rPr lang="en-US" sz="2400" b="0" i="1" smtClean="0">
                            <a:latin typeface="Cambria Math"/>
                          </a:rPr>
                          <m:t>\</m:t>
                        </m:r>
                        <m:sSub>
                          <m:sSubPr>
                            <m:ctrlPr>
                              <a:rPr lang="en-US" sz="2400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sz="2400" b="0" i="1" smtClean="0">
                                <a:latin typeface="Cambria Math"/>
                              </a:rPr>
                              <m:t>s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/>
                              </a:rPr>
                              <m:t>1</m:t>
                            </m:r>
                          </m:sub>
                        </m:sSub>
                        <m:r>
                          <a:rPr lang="en-US" sz="2400" b="0" i="1" smtClean="0">
                            <a:latin typeface="Cambria Math"/>
                          </a:rPr>
                          <m:t> )</m:t>
                        </m:r>
                      </m:oMath>
                    </m:oMathPara>
                  </a14:m>
                  <a:endParaRPr lang="he-IL" sz="2400" dirty="0"/>
                </a:p>
              </p:txBody>
            </p:sp>
          </mc:Choice>
          <mc:Fallback xmlns="">
            <p:sp>
              <p:nvSpPr>
                <p:cNvPr id="14" name="TextBox 1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357791" y="4881703"/>
                  <a:ext cx="2808994" cy="345507"/>
                </a:xfrm>
                <a:prstGeom prst="rect">
                  <a:avLst/>
                </a:prstGeom>
                <a:blipFill rotWithShape="1">
                  <a:blip r:embed="rId6"/>
                  <a:stretch>
                    <a:fillRect t="-3896" b="-19481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2" name="TextBox 21"/>
                <p:cNvSpPr txBox="1"/>
                <p:nvPr/>
              </p:nvSpPr>
              <p:spPr>
                <a:xfrm>
                  <a:off x="2813972" y="5395459"/>
                  <a:ext cx="1726971" cy="338456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rtl="0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𝒪</m:t>
                        </m:r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(</m:t>
                        </m:r>
                        <m:sSub>
                          <m:sSubPr>
                            <m:ctrlPr>
                              <a:rPr lang="en-US" sz="2400" b="0" i="1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  <m:t>𝑠</m:t>
                            </m:r>
                          </m:e>
                          <m:sub>
                            <m:r>
                              <a:rPr lang="en-US" sz="2400" b="0" i="1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  <m:t>0</m:t>
                            </m:r>
                          </m:sub>
                        </m:sSub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\</m:t>
                        </m:r>
                        <m:sSub>
                          <m:sSubPr>
                            <m:ctrlPr>
                              <a:rPr lang="en-US" sz="2400" b="0" i="1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sz="2400" b="0" i="1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  <m:t>s</m:t>
                            </m:r>
                          </m:e>
                          <m:sub>
                            <m:r>
                              <a:rPr lang="en-US" sz="2400" b="0" i="1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  <m:t>1</m:t>
                            </m:r>
                          </m:sub>
                        </m:sSub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)</m:t>
                        </m:r>
                      </m:oMath>
                    </m:oMathPara>
                  </a14:m>
                  <a:endParaRPr lang="he-IL" sz="2400" dirty="0"/>
                </a:p>
              </p:txBody>
            </p:sp>
          </mc:Choice>
          <mc:Fallback xmlns="">
            <p:sp>
              <p:nvSpPr>
                <p:cNvPr id="22" name="TextBox 2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813972" y="5395459"/>
                  <a:ext cx="1726971" cy="338456"/>
                </a:xfrm>
                <a:prstGeom prst="rect">
                  <a:avLst/>
                </a:prstGeom>
                <a:blipFill rotWithShape="1">
                  <a:blip r:embed="rId7"/>
                  <a:stretch>
                    <a:fillRect b="-1973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23" name="Straight Arrow Connector 22" title="\"/>
            <p:cNvCxnSpPr/>
            <p:nvPr/>
          </p:nvCxnSpPr>
          <p:spPr>
            <a:xfrm flipH="1">
              <a:off x="2389817" y="5751259"/>
              <a:ext cx="2549339" cy="0"/>
            </a:xfrm>
            <a:prstGeom prst="straightConnector1">
              <a:avLst/>
            </a:prstGeom>
            <a:ln w="38100">
              <a:solidFill>
                <a:schemeClr val="tx1"/>
              </a:solidFill>
              <a:headEnd type="triangle" w="lg" len="lg"/>
              <a:tailEnd type="non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7" name="TextBox 16"/>
                <p:cNvSpPr txBox="1"/>
                <p:nvPr/>
              </p:nvSpPr>
              <p:spPr>
                <a:xfrm>
                  <a:off x="4871962" y="4671139"/>
                  <a:ext cx="708150" cy="338456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rtl="0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latin typeface="Cambria Math"/>
                              </a:rPr>
                              <m:t>𝑠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/>
                              </a:rPr>
                              <m:t>0</m:t>
                            </m:r>
                          </m:sub>
                        </m:sSub>
                        <m:r>
                          <a:rPr lang="en-US" sz="2400" b="0" i="1" smtClean="0">
                            <a:latin typeface="Cambria Math"/>
                          </a:rPr>
                          <m:t>,</m:t>
                        </m:r>
                        <m:sSub>
                          <m:sSubPr>
                            <m:ctrlPr>
                              <a:rPr lang="en-US" sz="2400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latin typeface="Cambria Math"/>
                              </a:rPr>
                              <m:t>𝑠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he-IL" sz="2400" dirty="0"/>
                </a:p>
              </p:txBody>
            </p:sp>
          </mc:Choice>
          <mc:Fallback xmlns="">
            <p:sp>
              <p:nvSpPr>
                <p:cNvPr id="17" name="TextBox 1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871962" y="4671139"/>
                  <a:ext cx="708150" cy="338456"/>
                </a:xfrm>
                <a:prstGeom prst="rect">
                  <a:avLst/>
                </a:prstGeom>
                <a:blipFill rotWithShape="1">
                  <a:blip r:embed="rId8"/>
                  <a:stretch>
                    <a:fillRect b="-2632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7" name="TextBox 6"/>
          <p:cNvSpPr txBox="1"/>
          <p:nvPr/>
        </p:nvSpPr>
        <p:spPr>
          <a:xfrm>
            <a:off x="755576" y="4152012"/>
            <a:ext cx="21602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u="sng" dirty="0" smtClean="0"/>
              <a:t>Attack on ZK</a:t>
            </a:r>
            <a:r>
              <a:rPr lang="en-US" sz="2400" dirty="0" smtClean="0"/>
              <a:t>: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4233028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9" name="Rectangle 11"/>
          <p:cNvSpPr>
            <a:spLocks noGrp="1" noChangeArrowheads="1"/>
          </p:cNvSpPr>
          <p:nvPr>
            <p:ph idx="1"/>
          </p:nvPr>
        </p:nvSpPr>
        <p:spPr>
          <a:xfrm>
            <a:off x="468312" y="765175"/>
            <a:ext cx="8352159" cy="5256213"/>
          </a:xfrm>
          <a:noFill/>
          <a:ln/>
        </p:spPr>
        <p:txBody>
          <a:bodyPr>
            <a:normAutofit/>
          </a:bodyPr>
          <a:lstStyle/>
          <a:p>
            <a:pPr algn="l"/>
            <a:endParaRPr lang="en-US" sz="4800" dirty="0"/>
          </a:p>
          <a:p>
            <a:pPr algn="ctr">
              <a:buFontTx/>
              <a:buNone/>
            </a:pPr>
            <a:endParaRPr lang="en-US" sz="4800" i="1" dirty="0" smtClean="0"/>
          </a:p>
          <a:p>
            <a:pPr algn="ctr" rtl="0">
              <a:buFontTx/>
              <a:buNone/>
            </a:pPr>
            <a:r>
              <a:rPr lang="en-US" sz="4800" dirty="0" smtClean="0"/>
              <a:t>What is the non-black-box</a:t>
            </a:r>
          </a:p>
          <a:p>
            <a:pPr algn="ctr" rtl="0">
              <a:buFontTx/>
              <a:buNone/>
            </a:pPr>
            <a:r>
              <a:rPr lang="en-US" sz="4800" dirty="0" smtClean="0"/>
              <a:t>component in our reduction?</a:t>
            </a:r>
            <a:endParaRPr lang="en-US" sz="4800" dirty="0"/>
          </a:p>
          <a:p>
            <a:pPr algn="l" rtl="0">
              <a:buFontTx/>
              <a:buNone/>
            </a:pP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677197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>
              <a:xfrm>
                <a:off x="699247" y="1955974"/>
                <a:ext cx="8049217" cy="4281338"/>
              </a:xfrm>
            </p:spPr>
            <p:txBody>
              <a:bodyPr>
                <a:normAutofit fontScale="92500"/>
              </a:bodyPr>
              <a:lstStyle/>
              <a:p>
                <a:pPr marL="0" indent="0" algn="l" rtl="0">
                  <a:buNone/>
                </a:pPr>
                <a:r>
                  <a:rPr lang="en-US" sz="3600" dirty="0" smtClean="0"/>
                  <a:t>For every </a:t>
                </a:r>
                <a:r>
                  <a:rPr lang="en-US" sz="3600" dirty="0"/>
                  <a:t>unpredictable </a:t>
                </a:r>
                <a14:m>
                  <m:oMath xmlns:m="http://schemas.openxmlformats.org/officeDocument/2006/math">
                    <m:r>
                      <a:rPr lang="en-US" sz="3600" i="1">
                        <a:latin typeface="Cambria Math"/>
                        <a:ea typeface="Cambria Math"/>
                      </a:rPr>
                      <m:t>𝒟</m:t>
                    </m:r>
                    <m:r>
                      <a:rPr lang="en-US" sz="3600" i="1">
                        <a:latin typeface="Cambria Math"/>
                        <a:ea typeface="Cambria Math"/>
                      </a:rPr>
                      <m:t>(</m:t>
                    </m:r>
                    <m:r>
                      <a:rPr lang="en-US" sz="3600" i="1">
                        <a:latin typeface="Cambria Math"/>
                        <a:ea typeface="Cambria Math"/>
                      </a:rPr>
                      <m:t>𝑌</m:t>
                    </m:r>
                    <m:r>
                      <a:rPr lang="en-US" sz="3600" i="1">
                        <a:latin typeface="Cambria Math"/>
                        <a:ea typeface="Cambria Math"/>
                      </a:rPr>
                      <m:t>,</m:t>
                    </m:r>
                    <m:r>
                      <a:rPr lang="en-US" sz="3600" i="1">
                        <a:latin typeface="Cambria Math"/>
                        <a:ea typeface="Cambria Math"/>
                      </a:rPr>
                      <m:t>𝑍</m:t>
                    </m:r>
                    <m:r>
                      <a:rPr lang="en-US" sz="3600" i="1">
                        <a:latin typeface="Cambria Math"/>
                        <a:ea typeface="Cambria Math"/>
                      </a:rPr>
                      <m:t>)</m:t>
                    </m:r>
                  </m:oMath>
                </a14:m>
                <a:r>
                  <a:rPr lang="en-US" sz="3600" dirty="0" smtClean="0"/>
                  <a:t>:</a:t>
                </a:r>
              </a:p>
              <a:p>
                <a:pPr marL="0" indent="0" algn="l" rtl="0">
                  <a:buNone/>
                </a:pPr>
                <a:endParaRPr lang="en-US" sz="3600" dirty="0"/>
              </a:p>
              <a:p>
                <a:pPr marL="0" indent="0" algn="ctr" rtl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400" i="1">
                              <a:latin typeface="Cambria Math"/>
                            </a:rPr>
                          </m:ctrlPr>
                        </m:sSubPr>
                        <m:e>
                          <m:d>
                            <m:dPr>
                              <m:begChr m:val="{"/>
                              <m:endChr m:val="}"/>
                              <m:ctrlPr>
                                <a:rPr lang="en-US" sz="4400" i="1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he-IL" sz="4400" i="1">
                                  <a:latin typeface="Cambria Math"/>
                                  <a:ea typeface="Cambria Math"/>
                                </a:rPr>
                                <m:t>𝒪</m:t>
                              </m:r>
                              <m:d>
                                <m:dPr>
                                  <m:ctrlPr>
                                    <a:rPr lang="en-US" sz="44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sz="4400" i="1">
                                      <a:latin typeface="Cambria Math"/>
                                      <a:ea typeface="Cambria Math"/>
                                    </a:rPr>
                                    <m:t>𝑦</m:t>
                                  </m:r>
                                </m:e>
                              </m:d>
                              <m:r>
                                <a:rPr lang="en-US" sz="4400" i="1">
                                  <a:latin typeface="Cambria Math"/>
                                  <a:ea typeface="Cambria Math"/>
                                </a:rPr>
                                <m:t>,</m:t>
                              </m:r>
                              <m:r>
                                <a:rPr lang="en-US" sz="4400" i="1">
                                  <a:latin typeface="Cambria Math"/>
                                  <a:ea typeface="Cambria Math"/>
                                </a:rPr>
                                <m:t>𝑧</m:t>
                              </m:r>
                            </m:e>
                          </m:d>
                        </m:e>
                        <m:sub>
                          <m:r>
                            <m:rPr>
                              <m:sty m:val="p"/>
                            </m:rPr>
                            <a:rPr lang="en-US" sz="4400">
                              <a:latin typeface="Cambria Math"/>
                            </a:rPr>
                            <m:t>y</m:t>
                          </m:r>
                          <m:r>
                            <a:rPr lang="en-US" sz="4400">
                              <a:latin typeface="Cambria Math"/>
                            </a:rPr>
                            <m:t>,</m:t>
                          </m:r>
                          <m:r>
                            <m:rPr>
                              <m:sty m:val="p"/>
                            </m:rPr>
                            <a:rPr lang="en-US" sz="4400">
                              <a:latin typeface="Cambria Math"/>
                            </a:rPr>
                            <m:t>z</m:t>
                          </m:r>
                          <m:r>
                            <a:rPr lang="en-US" sz="4400" i="1">
                              <a:latin typeface="Cambria Math"/>
                            </a:rPr>
                            <m:t>←</m:t>
                          </m:r>
                          <m:r>
                            <a:rPr lang="en-US" sz="4400" i="1">
                              <a:latin typeface="Cambria Math"/>
                              <a:ea typeface="Cambria Math"/>
                            </a:rPr>
                            <m:t>𝒟</m:t>
                          </m:r>
                        </m:sub>
                      </m:sSub>
                      <m:sSub>
                        <m:sSubPr>
                          <m:ctrlPr>
                            <a:rPr lang="en-US" sz="4400" i="1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sz="4400" i="1">
                              <a:latin typeface="Cambria Math"/>
                              <a:ea typeface="Cambria Math"/>
                            </a:rPr>
                            <m:t>≈</m:t>
                          </m:r>
                        </m:e>
                        <m:sub>
                          <m:r>
                            <a:rPr lang="en-US" sz="4400" i="1">
                              <a:latin typeface="Cambria Math"/>
                              <a:ea typeface="Cambria Math"/>
                            </a:rPr>
                            <m:t>𝑐</m:t>
                          </m:r>
                        </m:sub>
                      </m:sSub>
                      <m:sSub>
                        <m:sSubPr>
                          <m:ctrlPr>
                            <a:rPr lang="en-US" sz="4400" i="1">
                              <a:latin typeface="Cambria Math"/>
                            </a:rPr>
                          </m:ctrlPr>
                        </m:sSubPr>
                        <m:e>
                          <m:d>
                            <m:dPr>
                              <m:begChr m:val="{"/>
                              <m:endChr m:val="}"/>
                              <m:ctrlPr>
                                <a:rPr lang="en-US" sz="4400" i="1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he-IL" sz="4400" i="1">
                                  <a:latin typeface="Cambria Math"/>
                                  <a:ea typeface="Cambria Math"/>
                                </a:rPr>
                                <m:t>𝒪</m:t>
                              </m:r>
                              <m:d>
                                <m:dPr>
                                  <m:ctrlPr>
                                    <a:rPr lang="en-US" sz="4400" i="1">
                                      <a:latin typeface="Cambria Math"/>
                                      <a:ea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sz="4400" i="1">
                                      <a:latin typeface="Cambria Math"/>
                                      <a:ea typeface="Cambria Math"/>
                                    </a:rPr>
                                    <m:t>𝑢</m:t>
                                  </m:r>
                                </m:e>
                              </m:d>
                              <m:r>
                                <a:rPr lang="en-US" sz="4400" i="1">
                                  <a:latin typeface="Cambria Math"/>
                                  <a:ea typeface="Cambria Math"/>
                                </a:rPr>
                                <m:t>,</m:t>
                              </m:r>
                              <m:r>
                                <a:rPr lang="en-US" sz="4400" i="1">
                                  <a:latin typeface="Cambria Math"/>
                                  <a:ea typeface="Cambria Math"/>
                                </a:rPr>
                                <m:t>𝑧</m:t>
                              </m:r>
                            </m:e>
                          </m:d>
                        </m:e>
                        <m:sub>
                          <m:r>
                            <m:rPr>
                              <m:sty m:val="p"/>
                            </m:rPr>
                            <a:rPr lang="en-US" sz="4400">
                              <a:latin typeface="Cambria Math"/>
                            </a:rPr>
                            <m:t>u</m:t>
                          </m:r>
                          <m:r>
                            <a:rPr lang="en-US" sz="4400" i="1">
                              <a:latin typeface="Cambria Math"/>
                            </a:rPr>
                            <m:t>←</m:t>
                          </m:r>
                          <m:r>
                            <a:rPr lang="en-US" sz="4400" i="1">
                              <a:latin typeface="Cambria Math"/>
                              <a:ea typeface="Cambria Math"/>
                            </a:rPr>
                            <m:t>𝒰</m:t>
                          </m:r>
                          <m:r>
                            <a:rPr lang="en-US" sz="4400" i="1">
                              <a:latin typeface="Cambria Math"/>
                              <a:ea typeface="Cambria Math"/>
                            </a:rPr>
                            <m:t>,</m:t>
                          </m:r>
                          <m:r>
                            <a:rPr lang="en-US" sz="4400" i="1">
                              <a:latin typeface="Cambria Math"/>
                              <a:ea typeface="Cambria Math"/>
                            </a:rPr>
                            <m:t>𝑧</m:t>
                          </m:r>
                          <m:r>
                            <a:rPr lang="en-US" sz="4400" i="1">
                              <a:latin typeface="Cambria Math"/>
                              <a:ea typeface="Cambria Math"/>
                            </a:rPr>
                            <m:t>←</m:t>
                          </m:r>
                          <m:r>
                            <a:rPr lang="en-US" sz="4400" i="1">
                              <a:latin typeface="Cambria Math"/>
                              <a:ea typeface="Cambria Math"/>
                            </a:rPr>
                            <m:t>𝑍</m:t>
                          </m:r>
                        </m:sub>
                      </m:sSub>
                    </m:oMath>
                  </m:oMathPara>
                </a14:m>
                <a:endParaRPr lang="en-US" sz="4400" dirty="0"/>
              </a:p>
            </p:txBody>
          </p:sp>
        </mc:Choice>
        <mc:Fallback xmlns=""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99247" y="1955974"/>
                <a:ext cx="8049217" cy="4281338"/>
              </a:xfrm>
              <a:blipFill rotWithShape="1">
                <a:blip r:embed="rId3"/>
                <a:stretch>
                  <a:fillRect l="-2045" t="-18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539552" y="570156"/>
            <a:ext cx="8275998" cy="1054250"/>
          </a:xfrm>
        </p:spPr>
        <p:txBody>
          <a:bodyPr/>
          <a:lstStyle/>
          <a:p>
            <a:pPr algn="l"/>
            <a:r>
              <a:rPr lang="en-US" sz="4000" dirty="0"/>
              <a:t>Auxiliary Input Point Obfuscation</a:t>
            </a:r>
            <a:endParaRPr lang="he-IL" sz="4000" dirty="0"/>
          </a:p>
        </p:txBody>
      </p:sp>
    </p:spTree>
    <p:extLst>
      <p:ext uri="{BB962C8B-B14F-4D97-AF65-F5344CB8AC3E}">
        <p14:creationId xmlns:p14="http://schemas.microsoft.com/office/powerpoint/2010/main" val="1275184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Arrow Connector 6"/>
          <p:cNvCxnSpPr/>
          <p:nvPr/>
        </p:nvCxnSpPr>
        <p:spPr>
          <a:xfrm>
            <a:off x="971600" y="3881507"/>
            <a:ext cx="0" cy="493160"/>
          </a:xfrm>
          <a:prstGeom prst="straightConnector1">
            <a:avLst/>
          </a:prstGeom>
          <a:ln w="38100">
            <a:solidFill>
              <a:schemeClr val="accent4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1331640" y="3421449"/>
                <a:ext cx="1913537" cy="492443"/>
              </a:xfrm>
              <a:prstGeom prst="rect">
                <a:avLst/>
              </a:prstGeom>
              <a:noFill/>
            </p:spPr>
            <p:txBody>
              <a:bodyPr wrap="none" rtlCol="1">
                <a:spAutoFit/>
              </a:bodyPr>
              <a:lstStyle/>
              <a:p>
                <a:pPr algn="r" rt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he-IL" sz="2600" i="1">
                          <a:latin typeface="Cambria Math"/>
                          <a:ea typeface="Cambria Math"/>
                        </a:rPr>
                        <m:t>𝒪</m:t>
                      </m:r>
                      <m:d>
                        <m:dPr>
                          <m:ctrlPr>
                            <a:rPr lang="en-US" sz="2600" i="1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2600" i="1">
                              <a:latin typeface="Cambria Math"/>
                              <a:ea typeface="Cambria Math"/>
                            </a:rPr>
                            <m:t>𝑦</m:t>
                          </m:r>
                        </m:e>
                      </m:d>
                      <m:r>
                        <a:rPr lang="en-US" sz="2600" b="0" i="1" smtClean="0">
                          <a:latin typeface="Cambria Math"/>
                        </a:rPr>
                        <m:t>/</m:t>
                      </m:r>
                      <m:r>
                        <a:rPr lang="he-IL" sz="2600" i="1">
                          <a:latin typeface="Cambria Math"/>
                          <a:ea typeface="Cambria Math"/>
                        </a:rPr>
                        <m:t>𝒪</m:t>
                      </m:r>
                      <m:d>
                        <m:dPr>
                          <m:ctrlPr>
                            <a:rPr lang="en-US" sz="2600" i="1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2600" i="1">
                              <a:latin typeface="Cambria Math"/>
                              <a:ea typeface="Cambria Math"/>
                            </a:rPr>
                            <m:t>𝒰</m:t>
                          </m:r>
                        </m:e>
                      </m:d>
                    </m:oMath>
                  </m:oMathPara>
                </a14:m>
                <a:endParaRPr lang="he-IL" sz="2600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31640" y="3421449"/>
                <a:ext cx="1913537" cy="492443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Straight Arrow Connector 9"/>
          <p:cNvCxnSpPr/>
          <p:nvPr/>
        </p:nvCxnSpPr>
        <p:spPr>
          <a:xfrm>
            <a:off x="1844968" y="5498068"/>
            <a:ext cx="0" cy="493160"/>
          </a:xfrm>
          <a:prstGeom prst="straightConnector1">
            <a:avLst/>
          </a:prstGeom>
          <a:ln w="38100">
            <a:solidFill>
              <a:schemeClr val="accent4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1453560" y="6002124"/>
                <a:ext cx="792088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/>
                        </a:rPr>
                        <m:t>0</m:t>
                      </m:r>
                      <m:r>
                        <a:rPr lang="en-US" sz="2800" b="0" i="1" smtClean="0">
                          <a:latin typeface="Cambria Math"/>
                        </a:rPr>
                        <m:t>/</m:t>
                      </m:r>
                      <m:r>
                        <a:rPr lang="en-US" sz="2800" b="0" i="1" smtClean="0">
                          <a:latin typeface="Cambria Math"/>
                        </a:rPr>
                        <m:t>1</m:t>
                      </m:r>
                    </m:oMath>
                  </m:oMathPara>
                </a14:m>
                <a:endParaRPr lang="he-IL" sz="2800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53560" y="6002124"/>
                <a:ext cx="792088" cy="52322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7205012" y="3339847"/>
                <a:ext cx="463332" cy="523220"/>
              </a:xfrm>
              <a:prstGeom prst="rect">
                <a:avLst/>
              </a:prstGeom>
              <a:noFill/>
            </p:spPr>
            <p:txBody>
              <a:bodyPr wrap="none" rtlCol="1">
                <a:spAutoFit/>
              </a:bodyPr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/>
                        </a:rPr>
                        <m:t>𝑧</m:t>
                      </m:r>
                    </m:oMath>
                  </m:oMathPara>
                </a14:m>
                <a:endParaRPr lang="he-IL" sz="28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05012" y="3339847"/>
                <a:ext cx="463332" cy="52322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" name="Straight Arrow Connector 12"/>
          <p:cNvCxnSpPr/>
          <p:nvPr/>
        </p:nvCxnSpPr>
        <p:spPr>
          <a:xfrm>
            <a:off x="7380312" y="3832587"/>
            <a:ext cx="0" cy="493160"/>
          </a:xfrm>
          <a:prstGeom prst="straightConnector1">
            <a:avLst/>
          </a:prstGeom>
          <a:ln w="38100">
            <a:solidFill>
              <a:schemeClr val="accent4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7401520" y="5488771"/>
            <a:ext cx="0" cy="493160"/>
          </a:xfrm>
          <a:prstGeom prst="straightConnector1">
            <a:avLst/>
          </a:prstGeom>
          <a:ln w="38100">
            <a:solidFill>
              <a:schemeClr val="accent4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7010112" y="5992827"/>
                <a:ext cx="792088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/>
                        </a:rPr>
                        <m:t>𝑦</m:t>
                      </m:r>
                    </m:oMath>
                  </m:oMathPara>
                </a14:m>
                <a:endParaRPr lang="he-IL" sz="2800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10112" y="5992827"/>
                <a:ext cx="792088" cy="52322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7" name="Straight Arrow Connector 16"/>
          <p:cNvCxnSpPr/>
          <p:nvPr/>
        </p:nvCxnSpPr>
        <p:spPr>
          <a:xfrm flipV="1">
            <a:off x="2986548" y="4912707"/>
            <a:ext cx="3313644" cy="5641"/>
          </a:xfrm>
          <a:prstGeom prst="straightConnector1">
            <a:avLst/>
          </a:prstGeom>
          <a:ln w="38100"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683568" y="1681644"/>
            <a:ext cx="7632848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0"/>
            <a:r>
              <a:rPr lang="en-US" sz="2800" dirty="0" smtClean="0"/>
              <a:t>For every </a:t>
            </a:r>
            <a:r>
              <a:rPr lang="en-US" sz="2800" u="sng" dirty="0" smtClean="0"/>
              <a:t>distinguisher</a:t>
            </a:r>
            <a:r>
              <a:rPr lang="en-US" sz="2800" dirty="0" smtClean="0"/>
              <a:t> there exists a </a:t>
            </a:r>
            <a:r>
              <a:rPr lang="en-US" sz="2800" u="sng" dirty="0" smtClean="0"/>
              <a:t>predictor</a:t>
            </a:r>
            <a:endParaRPr lang="he-IL" sz="2800" u="sng" dirty="0"/>
          </a:p>
        </p:txBody>
      </p:sp>
      <p:sp>
        <p:nvSpPr>
          <p:cNvPr id="20" name="TextBox 19"/>
          <p:cNvSpPr txBox="1"/>
          <p:nvPr/>
        </p:nvSpPr>
        <p:spPr>
          <a:xfrm>
            <a:off x="3088777" y="4509120"/>
            <a:ext cx="2923383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0"/>
            <a:r>
              <a:rPr lang="en-US" sz="2400" dirty="0" smtClean="0"/>
              <a:t>Non-Black-Box Transformation</a:t>
            </a:r>
            <a:endParaRPr lang="he-IL" sz="2400" dirty="0"/>
          </a:p>
        </p:txBody>
      </p:sp>
      <p:sp>
        <p:nvSpPr>
          <p:cNvPr id="16" name="Rectangle 15"/>
          <p:cNvSpPr/>
          <p:nvPr/>
        </p:nvSpPr>
        <p:spPr>
          <a:xfrm>
            <a:off x="766124" y="4356227"/>
            <a:ext cx="2221700" cy="1141841"/>
          </a:xfrm>
          <a:prstGeom prst="rect">
            <a:avLst/>
          </a:prstGeom>
          <a:solidFill>
            <a:srgbClr val="FF9999"/>
          </a:solidFill>
          <a:ln w="12700"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r>
              <a:rPr lang="en-US" sz="2600" dirty="0" smtClean="0">
                <a:solidFill>
                  <a:schemeClr val="tx1"/>
                </a:solidFill>
              </a:rPr>
              <a:t>Distinguisher</a:t>
            </a:r>
            <a:endParaRPr lang="he-IL" sz="2600" dirty="0">
              <a:solidFill>
                <a:schemeClr val="tx1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6310740" y="4332085"/>
            <a:ext cx="2221700" cy="1156686"/>
          </a:xfrm>
          <a:prstGeom prst="rect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ea typeface="Cambria Math"/>
              </a:rPr>
              <a:t>P</a:t>
            </a:r>
            <a:r>
              <a:rPr lang="en-US" sz="2800" dirty="0">
                <a:solidFill>
                  <a:schemeClr val="tx1"/>
                </a:solidFill>
              </a:rPr>
              <a:t>redictor</a:t>
            </a:r>
            <a:endParaRPr lang="he-IL" sz="2800" dirty="0"/>
          </a:p>
        </p:txBody>
      </p:sp>
      <p:cxnSp>
        <p:nvCxnSpPr>
          <p:cNvPr id="21" name="Straight Arrow Connector 20"/>
          <p:cNvCxnSpPr/>
          <p:nvPr/>
        </p:nvCxnSpPr>
        <p:spPr>
          <a:xfrm>
            <a:off x="2267744" y="3863067"/>
            <a:ext cx="0" cy="493160"/>
          </a:xfrm>
          <a:prstGeom prst="straightConnector1">
            <a:avLst/>
          </a:prstGeom>
          <a:ln w="38100">
            <a:solidFill>
              <a:schemeClr val="accent4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755576" y="3373536"/>
                <a:ext cx="463332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>
                          <a:latin typeface="Cambria Math"/>
                          <a:ea typeface="Cambria Math"/>
                        </a:rPr>
                        <m:t>𝑧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5576" y="3373536"/>
                <a:ext cx="463332" cy="523220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3803857" y="2708920"/>
                <a:ext cx="1776255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>
                          <a:latin typeface="Cambria Math"/>
                        </a:rPr>
                        <m:t>𝑦</m:t>
                      </m:r>
                      <m:r>
                        <a:rPr lang="en-US" sz="3200" i="1">
                          <a:latin typeface="Cambria Math"/>
                        </a:rPr>
                        <m:t>,</m:t>
                      </m:r>
                      <m:r>
                        <a:rPr lang="en-US" sz="3200" i="1">
                          <a:latin typeface="Cambria Math"/>
                        </a:rPr>
                        <m:t>𝑧</m:t>
                      </m:r>
                      <m:r>
                        <a:rPr lang="en-US" sz="3200" i="1">
                          <a:latin typeface="Cambria Math"/>
                        </a:rPr>
                        <m:t>←</m:t>
                      </m:r>
                      <m:r>
                        <a:rPr lang="en-US" sz="3200" i="1">
                          <a:latin typeface="Cambria Math"/>
                          <a:ea typeface="Cambria Math"/>
                        </a:rPr>
                        <m:t>𝒟</m:t>
                      </m:r>
                    </m:oMath>
                  </m:oMathPara>
                </a14:m>
                <a:endParaRPr lang="en-US" sz="3200" dirty="0">
                  <a:ea typeface="Cambria Math"/>
                </a:endParaRPr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03857" y="2708920"/>
                <a:ext cx="1776255" cy="584775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Title 2"/>
          <p:cNvSpPr>
            <a:spLocks noGrp="1"/>
          </p:cNvSpPr>
          <p:nvPr>
            <p:ph type="title"/>
          </p:nvPr>
        </p:nvSpPr>
        <p:spPr>
          <a:xfrm>
            <a:off x="539552" y="570156"/>
            <a:ext cx="8275998" cy="1054250"/>
          </a:xfrm>
        </p:spPr>
        <p:txBody>
          <a:bodyPr/>
          <a:lstStyle/>
          <a:p>
            <a:pPr algn="l"/>
            <a:r>
              <a:rPr lang="en-US" sz="4000" dirty="0"/>
              <a:t>Auxiliary Input Point Obfuscation</a:t>
            </a:r>
            <a:endParaRPr lang="he-IL" sz="4000" dirty="0"/>
          </a:p>
        </p:txBody>
      </p:sp>
    </p:spTree>
    <p:extLst>
      <p:ext uri="{BB962C8B-B14F-4D97-AF65-F5344CB8AC3E}">
        <p14:creationId xmlns:p14="http://schemas.microsoft.com/office/powerpoint/2010/main" val="2671095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lang="en-US" sz="4000" dirty="0" smtClean="0"/>
              <a:t>The Non-Black-Box Component</a:t>
            </a:r>
            <a:endParaRPr lang="he-IL" sz="4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/>
              <p:cNvSpPr/>
              <p:nvPr/>
            </p:nvSpPr>
            <p:spPr>
              <a:xfrm>
                <a:off x="2264504" y="3429000"/>
                <a:ext cx="864096" cy="2232248"/>
              </a:xfrm>
              <a:prstGeom prst="rect">
                <a:avLst/>
              </a:prstGeom>
              <a:solidFill>
                <a:srgbClr val="CCCCFF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e-IL" sz="320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𝒫</m:t>
                      </m:r>
                    </m:oMath>
                  </m:oMathPara>
                </a14:m>
                <a:endParaRPr lang="he-IL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64504" y="3429000"/>
                <a:ext cx="864096" cy="2232248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 w="127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/>
              <p:cNvSpPr/>
              <p:nvPr/>
            </p:nvSpPr>
            <p:spPr>
              <a:xfrm>
                <a:off x="5072816" y="3429000"/>
                <a:ext cx="864096" cy="2232248"/>
              </a:xfrm>
              <a:prstGeom prst="rect">
                <a:avLst/>
              </a:prstGeom>
              <a:solidFill>
                <a:srgbClr val="FF9999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2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he-IL" sz="320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𝒱</m:t>
                          </m:r>
                        </m:e>
                        <m:sup>
                          <m:r>
                            <a:rPr lang="en-US" sz="32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∗</m:t>
                          </m:r>
                        </m:sup>
                      </m:sSup>
                    </m:oMath>
                  </m:oMathPara>
                </a14:m>
                <a:endParaRPr lang="he-IL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5" name="Rectangl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72816" y="3429000"/>
                <a:ext cx="864096" cy="2232248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  <a:ln w="127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6" name="Straight Arrow Connector 15"/>
          <p:cNvCxnSpPr/>
          <p:nvPr/>
        </p:nvCxnSpPr>
        <p:spPr>
          <a:xfrm>
            <a:off x="3128600" y="3933056"/>
            <a:ext cx="194421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>
            <a:stCxn id="15" idx="1"/>
            <a:endCxn id="14" idx="3"/>
          </p:cNvCxnSpPr>
          <p:nvPr/>
        </p:nvCxnSpPr>
        <p:spPr>
          <a:xfrm flipH="1">
            <a:off x="3128600" y="4545124"/>
            <a:ext cx="194421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3128600" y="5229200"/>
            <a:ext cx="194421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2112680" y="1968217"/>
                <a:ext cx="2387312" cy="707886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4000" b="0" i="1" smtClean="0">
                          <a:latin typeface="Cambria Math"/>
                        </a:rPr>
                        <m:t>𝑤</m:t>
                      </m:r>
                      <m:r>
                        <a:rPr lang="en-US" sz="4000" b="0" i="1" smtClean="0">
                          <a:latin typeface="Cambria Math"/>
                        </a:rPr>
                        <m:t>,</m:t>
                      </m:r>
                      <m:r>
                        <a:rPr lang="en-US" sz="4000" b="0" i="1" smtClean="0">
                          <a:latin typeface="Cambria Math"/>
                        </a:rPr>
                        <m:t>𝑥</m:t>
                      </m:r>
                      <m:r>
                        <a:rPr lang="en-US" sz="4000" b="0" i="1" smtClean="0">
                          <a:latin typeface="Cambria Math"/>
                        </a:rPr>
                        <m:t>←</m:t>
                      </m:r>
                      <m:r>
                        <a:rPr lang="en-US" sz="4000" b="0" i="1" smtClean="0">
                          <a:latin typeface="Cambria Math"/>
                          <a:ea typeface="Cambria Math"/>
                        </a:rPr>
                        <m:t>𝒟</m:t>
                      </m:r>
                    </m:oMath>
                  </m:oMathPara>
                </a14:m>
                <a:endParaRPr lang="he-IL" sz="4000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12680" y="1968217"/>
                <a:ext cx="2387312" cy="707886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0" name="Straight Arrow Connector 19"/>
          <p:cNvCxnSpPr/>
          <p:nvPr/>
        </p:nvCxnSpPr>
        <p:spPr>
          <a:xfrm>
            <a:off x="2912576" y="2645623"/>
            <a:ext cx="0" cy="783377"/>
          </a:xfrm>
          <a:prstGeom prst="straightConnector1">
            <a:avLst/>
          </a:prstGeom>
          <a:ln w="38100">
            <a:solidFill>
              <a:schemeClr val="accent4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>
            <a:off x="3195084" y="2492896"/>
            <a:ext cx="2309780" cy="936104"/>
          </a:xfrm>
          <a:prstGeom prst="straightConnector1">
            <a:avLst/>
          </a:prstGeom>
          <a:ln w="38100">
            <a:solidFill>
              <a:schemeClr val="accent4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>
            <a:off x="2480528" y="2645623"/>
            <a:ext cx="0" cy="783377"/>
          </a:xfrm>
          <a:prstGeom prst="straightConnector1">
            <a:avLst/>
          </a:prstGeom>
          <a:ln w="38100">
            <a:solidFill>
              <a:schemeClr val="accent4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>
            <a:off x="5936912" y="4293096"/>
            <a:ext cx="864096" cy="0"/>
          </a:xfrm>
          <a:prstGeom prst="straightConnector1">
            <a:avLst/>
          </a:prstGeom>
          <a:ln w="38100">
            <a:solidFill>
              <a:schemeClr val="accent4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6584984" y="3873242"/>
                <a:ext cx="1008112" cy="707886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smtClean="0">
                          <a:latin typeface="Cambria Math"/>
                        </a:rPr>
                        <m:t>𝑤</m:t>
                      </m:r>
                    </m:oMath>
                  </m:oMathPara>
                </a14:m>
                <a:endParaRPr lang="he-IL" sz="4000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84984" y="3873242"/>
                <a:ext cx="1008112" cy="707886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60456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lang="en-US" sz="4000" dirty="0" smtClean="0"/>
              <a:t>The Non-Black-Box Component</a:t>
            </a:r>
            <a:endParaRPr lang="he-IL" sz="4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Rectangle 23"/>
              <p:cNvSpPr/>
              <p:nvPr/>
            </p:nvSpPr>
            <p:spPr>
              <a:xfrm>
                <a:off x="5072816" y="3429000"/>
                <a:ext cx="864096" cy="2232248"/>
              </a:xfrm>
              <a:prstGeom prst="rect">
                <a:avLst/>
              </a:prstGeom>
              <a:solidFill>
                <a:srgbClr val="FF9999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2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he-IL" sz="320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𝒱</m:t>
                          </m:r>
                        </m:e>
                        <m:sup>
                          <m:r>
                            <a:rPr lang="en-US" sz="32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∗</m:t>
                          </m:r>
                        </m:sup>
                      </m:sSup>
                    </m:oMath>
                  </m:oMathPara>
                </a14:m>
                <a:endParaRPr lang="he-IL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4" name="Rectangle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72816" y="3429000"/>
                <a:ext cx="864096" cy="2232248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 w="127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5" name="Straight Arrow Connector 24"/>
          <p:cNvCxnSpPr/>
          <p:nvPr/>
        </p:nvCxnSpPr>
        <p:spPr>
          <a:xfrm>
            <a:off x="3128600" y="5229200"/>
            <a:ext cx="194421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5281032" y="1968217"/>
                <a:ext cx="2387312" cy="707886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4000" b="0" i="1" smtClean="0">
                          <a:latin typeface="Cambria Math"/>
                        </a:rPr>
                        <m:t>𝑥</m:t>
                      </m:r>
                      <m:r>
                        <a:rPr lang="en-US" sz="4000" b="0" i="1" smtClean="0">
                          <a:latin typeface="Cambria Math"/>
                        </a:rPr>
                        <m:t>←</m:t>
                      </m:r>
                      <m:r>
                        <a:rPr lang="en-US" sz="4000" b="0" i="1" smtClean="0">
                          <a:latin typeface="Cambria Math"/>
                          <a:ea typeface="Cambria Math"/>
                        </a:rPr>
                        <m:t>𝒟</m:t>
                      </m:r>
                    </m:oMath>
                  </m:oMathPara>
                </a14:m>
                <a:endParaRPr lang="he-IL" sz="4000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81032" y="1968217"/>
                <a:ext cx="2387312" cy="707886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7" name="Straight Arrow Connector 26"/>
          <p:cNvCxnSpPr/>
          <p:nvPr/>
        </p:nvCxnSpPr>
        <p:spPr>
          <a:xfrm>
            <a:off x="5504864" y="2676103"/>
            <a:ext cx="0" cy="752897"/>
          </a:xfrm>
          <a:prstGeom prst="straightConnector1">
            <a:avLst/>
          </a:prstGeom>
          <a:ln w="38100">
            <a:solidFill>
              <a:schemeClr val="accent4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Rectangle 27"/>
              <p:cNvSpPr/>
              <p:nvPr/>
            </p:nvSpPr>
            <p:spPr>
              <a:xfrm>
                <a:off x="2771800" y="4581128"/>
                <a:ext cx="2454070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e-IL" sz="3200" i="1" smtClean="0">
                          <a:latin typeface="Cambria Math"/>
                          <a:ea typeface="Cambria Math"/>
                        </a:rPr>
                        <m:t>𝒪</m:t>
                      </m:r>
                      <m:d>
                        <m:dPr>
                          <m:ctrlPr>
                            <a:rPr lang="en-US" sz="3200" i="1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3200" b="0" i="1" smtClean="0">
                              <a:latin typeface="Cambria Math"/>
                              <a:ea typeface="Cambria Math"/>
                            </a:rPr>
                            <m:t>𝑤</m:t>
                          </m:r>
                        </m:e>
                      </m:d>
                      <m:r>
                        <a:rPr lang="en-US" sz="3200" i="1">
                          <a:latin typeface="Cambria Math"/>
                          <a:ea typeface="Cambria Math"/>
                        </a:rPr>
                        <m:t>\</m:t>
                      </m:r>
                      <m:r>
                        <a:rPr lang="he-IL" sz="3200" i="1">
                          <a:latin typeface="Cambria Math"/>
                          <a:ea typeface="Cambria Math"/>
                        </a:rPr>
                        <m:t>𝒪</m:t>
                      </m:r>
                      <m:d>
                        <m:dPr>
                          <m:ctrlPr>
                            <a:rPr lang="en-US" sz="3200" i="1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3200" i="1">
                              <a:latin typeface="Cambria Math"/>
                              <a:ea typeface="Cambria Math"/>
                            </a:rPr>
                            <m:t>𝒰</m:t>
                          </m:r>
                        </m:e>
                      </m:d>
                    </m:oMath>
                  </m:oMathPara>
                </a14:m>
                <a:endParaRPr lang="he-IL" sz="3200" dirty="0"/>
              </a:p>
            </p:txBody>
          </p:sp>
        </mc:Choice>
        <mc:Fallback xmlns="">
          <p:sp>
            <p:nvSpPr>
              <p:cNvPr id="28" name="Rectangle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71800" y="4581128"/>
                <a:ext cx="2454070" cy="584775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9" name="Straight Arrow Connector 28"/>
          <p:cNvCxnSpPr/>
          <p:nvPr/>
        </p:nvCxnSpPr>
        <p:spPr>
          <a:xfrm>
            <a:off x="5946864" y="5246320"/>
            <a:ext cx="492708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6331560" y="4959495"/>
                <a:ext cx="792088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/>
                        </a:rPr>
                        <m:t>0</m:t>
                      </m:r>
                      <m:r>
                        <a:rPr lang="en-US" sz="2800" b="0" i="1" smtClean="0">
                          <a:latin typeface="Cambria Math"/>
                        </a:rPr>
                        <m:t>/</m:t>
                      </m:r>
                      <m:r>
                        <a:rPr lang="en-US" sz="2800" b="0" i="1" smtClean="0">
                          <a:latin typeface="Cambria Math"/>
                        </a:rPr>
                        <m:t>1</m:t>
                      </m:r>
                    </m:oMath>
                  </m:oMathPara>
                </a14:m>
                <a:endParaRPr lang="he-IL" sz="2800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31560" y="4959495"/>
                <a:ext cx="792088" cy="52322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54321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1979712" y="3315492"/>
            <a:ext cx="5112568" cy="2489771"/>
          </a:xfrm>
          <a:prstGeom prst="rect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cxnSp>
        <p:nvCxnSpPr>
          <p:cNvPr id="15" name="Straight Arrow Connector 14"/>
          <p:cNvCxnSpPr/>
          <p:nvPr/>
        </p:nvCxnSpPr>
        <p:spPr>
          <a:xfrm>
            <a:off x="5940152" y="4293096"/>
            <a:ext cx="1584176" cy="0"/>
          </a:xfrm>
          <a:prstGeom prst="straightConnector1">
            <a:avLst/>
          </a:prstGeom>
          <a:ln w="38100">
            <a:solidFill>
              <a:schemeClr val="accent4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7236296" y="3873242"/>
                <a:ext cx="1008112" cy="707886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smtClean="0">
                          <a:latin typeface="Cambria Math"/>
                        </a:rPr>
                        <m:t>𝑤</m:t>
                      </m:r>
                    </m:oMath>
                  </m:oMathPara>
                </a14:m>
                <a:endParaRPr lang="he-IL" sz="4000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36296" y="3873242"/>
                <a:ext cx="1008112" cy="707886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lang="en-US" sz="4000" dirty="0" smtClean="0"/>
              <a:t>The Non-Black-Box Component</a:t>
            </a:r>
            <a:endParaRPr lang="he-IL" sz="4000" dirty="0"/>
          </a:p>
        </p:txBody>
      </p:sp>
      <p:cxnSp>
        <p:nvCxnSpPr>
          <p:cNvPr id="25" name="Straight Arrow Connector 24"/>
          <p:cNvCxnSpPr/>
          <p:nvPr/>
        </p:nvCxnSpPr>
        <p:spPr>
          <a:xfrm>
            <a:off x="3128600" y="5229200"/>
            <a:ext cx="194421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5281032" y="1968217"/>
                <a:ext cx="2387312" cy="707886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4000" b="0" i="1" smtClean="0">
                          <a:latin typeface="Cambria Math"/>
                        </a:rPr>
                        <m:t>𝑥</m:t>
                      </m:r>
                      <m:r>
                        <a:rPr lang="en-US" sz="4000" b="0" i="1" smtClean="0">
                          <a:latin typeface="Cambria Math"/>
                        </a:rPr>
                        <m:t>←</m:t>
                      </m:r>
                      <m:r>
                        <a:rPr lang="en-US" sz="4000" b="0" i="1" smtClean="0">
                          <a:latin typeface="Cambria Math"/>
                          <a:ea typeface="Cambria Math"/>
                        </a:rPr>
                        <m:t>𝒟</m:t>
                      </m:r>
                    </m:oMath>
                  </m:oMathPara>
                </a14:m>
                <a:endParaRPr lang="he-IL" sz="4000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81032" y="1968217"/>
                <a:ext cx="2387312" cy="707886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7" name="Straight Arrow Connector 26"/>
          <p:cNvCxnSpPr/>
          <p:nvPr/>
        </p:nvCxnSpPr>
        <p:spPr>
          <a:xfrm>
            <a:off x="5504864" y="2676103"/>
            <a:ext cx="0" cy="752897"/>
          </a:xfrm>
          <a:prstGeom prst="straightConnector1">
            <a:avLst/>
          </a:prstGeom>
          <a:ln w="38100">
            <a:solidFill>
              <a:schemeClr val="accent4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Rectangle 27"/>
              <p:cNvSpPr/>
              <p:nvPr/>
            </p:nvSpPr>
            <p:spPr>
              <a:xfrm>
                <a:off x="2843808" y="4581128"/>
                <a:ext cx="2392385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e-IL" sz="3200" i="1" smtClean="0">
                          <a:latin typeface="Cambria Math"/>
                          <a:ea typeface="Cambria Math"/>
                        </a:rPr>
                        <m:t>𝒪</m:t>
                      </m:r>
                      <m:d>
                        <m:dPr>
                          <m:ctrlPr>
                            <a:rPr lang="en-US" sz="3200" i="1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3200" b="0" i="1" smtClean="0">
                              <a:latin typeface="Cambria Math"/>
                              <a:ea typeface="Cambria Math"/>
                            </a:rPr>
                            <m:t>𝑤</m:t>
                          </m:r>
                        </m:e>
                      </m:d>
                      <m:r>
                        <a:rPr lang="en-US" sz="3200" i="1">
                          <a:latin typeface="Cambria Math"/>
                          <a:ea typeface="Cambria Math"/>
                        </a:rPr>
                        <m:t>\</m:t>
                      </m:r>
                      <m:r>
                        <a:rPr lang="he-IL" sz="3200" i="1">
                          <a:latin typeface="Cambria Math"/>
                          <a:ea typeface="Cambria Math"/>
                        </a:rPr>
                        <m:t>𝒪</m:t>
                      </m:r>
                      <m:d>
                        <m:dPr>
                          <m:ctrlPr>
                            <a:rPr lang="en-US" sz="3200" i="1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3200" i="1">
                              <a:latin typeface="Cambria Math"/>
                              <a:ea typeface="Cambria Math"/>
                            </a:rPr>
                            <m:t>𝒰</m:t>
                          </m:r>
                        </m:e>
                      </m:d>
                    </m:oMath>
                  </m:oMathPara>
                </a14:m>
                <a:endParaRPr lang="he-IL" sz="3200" dirty="0"/>
              </a:p>
            </p:txBody>
          </p:sp>
        </mc:Choice>
        <mc:Fallback xmlns="">
          <p:sp>
            <p:nvSpPr>
              <p:cNvPr id="28" name="Rectangle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43808" y="4581128"/>
                <a:ext cx="2392385" cy="584775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9" name="Straight Arrow Connector 28"/>
          <p:cNvCxnSpPr/>
          <p:nvPr/>
        </p:nvCxnSpPr>
        <p:spPr>
          <a:xfrm>
            <a:off x="5946864" y="5246320"/>
            <a:ext cx="492708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6331560" y="4959495"/>
                <a:ext cx="792088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/>
                        </a:rPr>
                        <m:t>0</m:t>
                      </m:r>
                      <m:r>
                        <a:rPr lang="en-US" sz="2800" b="0" i="1" smtClean="0">
                          <a:latin typeface="Cambria Math"/>
                        </a:rPr>
                        <m:t>/</m:t>
                      </m:r>
                      <m:r>
                        <a:rPr lang="en-US" sz="2800" b="0" i="1" smtClean="0">
                          <a:latin typeface="Cambria Math"/>
                        </a:rPr>
                        <m:t>1</m:t>
                      </m:r>
                    </m:oMath>
                  </m:oMathPara>
                </a14:m>
                <a:endParaRPr lang="he-IL" sz="2800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31560" y="4959495"/>
                <a:ext cx="792088" cy="52322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Picture 2" descr="C:\Documents and Settings\Omer\Local Settings\Temporary Internet Files\Content.IE5\E0LBB2UO\MC900391164[1].wmf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2079" flipH="1">
            <a:off x="4401326" y="3366191"/>
            <a:ext cx="674090" cy="631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3429000"/>
            <a:ext cx="876459" cy="12129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11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7049" y="4448284"/>
            <a:ext cx="863104" cy="12129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>
              <a:xfrm>
                <a:off x="5076056" y="3429000"/>
                <a:ext cx="864096" cy="2232248"/>
              </a:xfrm>
              <a:prstGeom prst="rect">
                <a:avLst/>
              </a:prstGeom>
              <a:solidFill>
                <a:srgbClr val="FF9999">
                  <a:alpha val="85000"/>
                </a:srgbClr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60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he-IL" sz="3600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𝒱</m:t>
                          </m:r>
                        </m:e>
                        <m:sup>
                          <m:r>
                            <a:rPr lang="en-US" sz="3600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∗</m:t>
                          </m:r>
                        </m:sup>
                      </m:sSup>
                    </m:oMath>
                  </m:oMathPara>
                </a14:m>
                <a:endParaRPr lang="he-IL" sz="3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76056" y="3429000"/>
                <a:ext cx="864096" cy="2232248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  <a:ln w="127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TextBox 16"/>
          <p:cNvSpPr txBox="1"/>
          <p:nvPr/>
        </p:nvSpPr>
        <p:spPr>
          <a:xfrm>
            <a:off x="2041555" y="3409836"/>
            <a:ext cx="1738357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800" dirty="0" smtClean="0"/>
              <a:t>Predictor</a:t>
            </a:r>
            <a:endParaRPr lang="he-IL" sz="2800" dirty="0"/>
          </a:p>
        </p:txBody>
      </p:sp>
    </p:spTree>
    <p:extLst>
      <p:ext uri="{BB962C8B-B14F-4D97-AF65-F5344CB8AC3E}">
        <p14:creationId xmlns:p14="http://schemas.microsoft.com/office/powerpoint/2010/main" val="3898613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99247" y="1772816"/>
            <a:ext cx="7745505" cy="3877815"/>
          </a:xfrm>
        </p:spPr>
        <p:txBody>
          <a:bodyPr>
            <a:normAutofit/>
          </a:bodyPr>
          <a:lstStyle/>
          <a:p>
            <a:pPr marL="0" indent="0" algn="l" rtl="0">
              <a:buNone/>
            </a:pPr>
            <a:r>
              <a:rPr lang="en-US" sz="3200" dirty="0" smtClean="0"/>
              <a:t>Some assumptions give us a </a:t>
            </a:r>
            <a:br>
              <a:rPr lang="en-US" sz="3200" dirty="0" smtClean="0"/>
            </a:br>
            <a:r>
              <a:rPr lang="en-US" sz="3200" dirty="0" smtClean="0"/>
              <a:t>non-black-box transformation:</a:t>
            </a:r>
          </a:p>
          <a:p>
            <a:pPr algn="l" rtl="0">
              <a:buFont typeface="Arial" charset="0"/>
              <a:buChar char="•"/>
            </a:pPr>
            <a:r>
              <a:rPr lang="en-US" sz="2800" dirty="0" smtClean="0"/>
              <a:t>Some </a:t>
            </a:r>
            <a:r>
              <a:rPr lang="en-US" sz="2800" dirty="0"/>
              <a:t>3-round protocol </a:t>
            </a:r>
            <a:r>
              <a:rPr lang="en-US" sz="2800" dirty="0" smtClean="0"/>
              <a:t>is indeed ZK</a:t>
            </a:r>
          </a:p>
          <a:p>
            <a:pPr algn="l" rtl="0">
              <a:buFont typeface="Arial" charset="0"/>
              <a:buChar char="•"/>
            </a:pPr>
            <a:r>
              <a:rPr lang="en-US" sz="2800" dirty="0" smtClean="0"/>
              <a:t>Extructable OWF \ </a:t>
            </a:r>
            <a:r>
              <a:rPr lang="en-US" sz="2800" dirty="0"/>
              <a:t>Knowledge of </a:t>
            </a:r>
            <a:r>
              <a:rPr lang="en-US" sz="2800" dirty="0" smtClean="0"/>
              <a:t>Exponent</a:t>
            </a:r>
          </a:p>
          <a:p>
            <a:pPr algn="l" rtl="0">
              <a:buFont typeface="Arial" charset="0"/>
              <a:buChar char="•"/>
            </a:pPr>
            <a:r>
              <a:rPr lang="en-US" sz="2800" dirty="0"/>
              <a:t>Auxiliary Input Point Obfuscation</a:t>
            </a:r>
            <a:r>
              <a:rPr lang="en-US" sz="2800" dirty="0" smtClean="0"/>
              <a:t> </a:t>
            </a:r>
          </a:p>
          <a:p>
            <a:pPr algn="l" rtl="0">
              <a:buFont typeface="Arial" charset="0"/>
              <a:buChar char="•"/>
            </a:pPr>
            <a:endParaRPr lang="en-US" sz="28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lang="en-US" dirty="0" smtClean="0"/>
              <a:t>Conclusion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766124" y="5793687"/>
            <a:ext cx="2221700" cy="587641"/>
          </a:xfrm>
          <a:prstGeom prst="rect">
            <a:avLst/>
          </a:prstGeom>
          <a:solidFill>
            <a:srgbClr val="FF9999"/>
          </a:solidFill>
          <a:ln w="12700"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r>
              <a:rPr lang="en-US" sz="2600" dirty="0" smtClean="0">
                <a:solidFill>
                  <a:schemeClr val="tx1"/>
                </a:solidFill>
              </a:rPr>
              <a:t>Distinguisher</a:t>
            </a:r>
            <a:endParaRPr lang="he-IL" sz="2600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310740" y="5793687"/>
            <a:ext cx="2221700" cy="578343"/>
          </a:xfrm>
          <a:prstGeom prst="rect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ea typeface="Cambria Math"/>
              </a:rPr>
              <a:t>P</a:t>
            </a:r>
            <a:r>
              <a:rPr lang="en-US" sz="2800" dirty="0">
                <a:solidFill>
                  <a:schemeClr val="tx1"/>
                </a:solidFill>
              </a:rPr>
              <a:t>redictor</a:t>
            </a:r>
            <a:endParaRPr lang="he-IL" sz="2800" dirty="0"/>
          </a:p>
        </p:txBody>
      </p:sp>
      <p:sp>
        <p:nvSpPr>
          <p:cNvPr id="10" name="TextBox 9"/>
          <p:cNvSpPr txBox="1"/>
          <p:nvPr/>
        </p:nvSpPr>
        <p:spPr>
          <a:xfrm>
            <a:off x="3118192" y="5139189"/>
            <a:ext cx="2923383" cy="95410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0"/>
            <a:r>
              <a:rPr lang="en-US" sz="2800" dirty="0" smtClean="0"/>
              <a:t>Non-Black-Box Transformations </a:t>
            </a:r>
            <a:endParaRPr lang="he-IL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/>
              <p:cNvSpPr/>
              <p:nvPr/>
            </p:nvSpPr>
            <p:spPr>
              <a:xfrm>
                <a:off x="766124" y="4862858"/>
                <a:ext cx="2221700" cy="561870"/>
              </a:xfrm>
              <a:prstGeom prst="rect">
                <a:avLst/>
              </a:prstGeom>
              <a:solidFill>
                <a:srgbClr val="FF9999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2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he-IL" sz="320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𝒱</m:t>
                          </m:r>
                        </m:e>
                        <m:sup>
                          <m:r>
                            <a:rPr lang="en-US" sz="32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∗</m:t>
                          </m:r>
                        </m:sup>
                      </m:sSup>
                    </m:oMath>
                  </m:oMathPara>
                </a14:m>
                <a:endParaRPr lang="he-IL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6124" y="4862858"/>
                <a:ext cx="2221700" cy="56187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 w="127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Rectangle 11"/>
          <p:cNvSpPr/>
          <p:nvPr/>
        </p:nvSpPr>
        <p:spPr>
          <a:xfrm>
            <a:off x="6300192" y="4864602"/>
            <a:ext cx="2221700" cy="569175"/>
          </a:xfrm>
          <a:prstGeom prst="rect">
            <a:avLst/>
          </a:prstGeom>
          <a:solidFill>
            <a:srgbClr val="FFFF99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3200" dirty="0" smtClean="0">
                <a:solidFill>
                  <a:schemeClr val="tx1"/>
                </a:solidFill>
                <a:ea typeface="Cambria Math"/>
              </a:rPr>
              <a:t>S</a:t>
            </a:r>
            <a:endParaRPr lang="he-IL" sz="3200" dirty="0"/>
          </a:p>
        </p:txBody>
      </p:sp>
      <p:cxnSp>
        <p:nvCxnSpPr>
          <p:cNvPr id="15" name="Straight Arrow Connector 14"/>
          <p:cNvCxnSpPr/>
          <p:nvPr/>
        </p:nvCxnSpPr>
        <p:spPr>
          <a:xfrm flipV="1">
            <a:off x="2978197" y="5149189"/>
            <a:ext cx="3313644" cy="5641"/>
          </a:xfrm>
          <a:prstGeom prst="straightConnector1">
            <a:avLst/>
          </a:prstGeom>
          <a:ln w="38100"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flipV="1">
            <a:off x="2978197" y="6077217"/>
            <a:ext cx="3313644" cy="5641"/>
          </a:xfrm>
          <a:prstGeom prst="straightConnector1">
            <a:avLst/>
          </a:prstGeom>
          <a:ln w="38100"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34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lang="en-US" sz="4800" dirty="0" smtClean="0"/>
              <a:t>Prover’s security </a:t>
            </a:r>
            <a:endParaRPr lang="en-US" sz="4800" dirty="0"/>
          </a:p>
        </p:txBody>
      </p:sp>
      <p:sp>
        <p:nvSpPr>
          <p:cNvPr id="6" name="TextBox 5"/>
          <p:cNvSpPr txBox="1"/>
          <p:nvPr/>
        </p:nvSpPr>
        <p:spPr>
          <a:xfrm>
            <a:off x="467544" y="1193334"/>
            <a:ext cx="676875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rtl="0">
              <a:lnSpc>
                <a:spcPct val="150000"/>
              </a:lnSpc>
              <a:buFont typeface="Arial" charset="0"/>
              <a:buChar char="•"/>
            </a:pPr>
            <a:r>
              <a:rPr lang="en-US" sz="2800" u="sng" dirty="0"/>
              <a:t>Zero-Knowledge</a:t>
            </a:r>
            <a:r>
              <a:rPr lang="en-US" sz="2800" dirty="0" smtClean="0"/>
              <a:t> (ZK)</a:t>
            </a:r>
            <a:endParaRPr lang="en-US" sz="2800" dirty="0"/>
          </a:p>
          <a:p>
            <a:pPr marL="457200" indent="-457200" rtl="0">
              <a:lnSpc>
                <a:spcPct val="150000"/>
              </a:lnSpc>
              <a:buFont typeface="Arial" charset="0"/>
              <a:buChar char="•"/>
            </a:pPr>
            <a:r>
              <a:rPr lang="en-US" sz="2800" dirty="0">
                <a:solidFill>
                  <a:schemeClr val="bg1">
                    <a:lumMod val="65000"/>
                  </a:schemeClr>
                </a:solidFill>
              </a:rPr>
              <a:t>Weak </a:t>
            </a:r>
            <a:r>
              <a:rPr lang="en-US" sz="2800" dirty="0" smtClean="0">
                <a:solidFill>
                  <a:schemeClr val="bg1">
                    <a:lumMod val="65000"/>
                  </a:schemeClr>
                </a:solidFill>
              </a:rPr>
              <a:t>Zero-Knowlage </a:t>
            </a:r>
            <a:endParaRPr lang="en-US" sz="2800" dirty="0">
              <a:solidFill>
                <a:schemeClr val="bg1">
                  <a:lumMod val="65000"/>
                </a:schemeClr>
              </a:solidFill>
            </a:endParaRPr>
          </a:p>
          <a:p>
            <a:pPr marL="457200" indent="-457200" rtl="0">
              <a:lnSpc>
                <a:spcPct val="150000"/>
              </a:lnSpc>
              <a:buFont typeface="Arial" charset="0"/>
              <a:buChar char="•"/>
            </a:pPr>
            <a:r>
              <a:rPr lang="en-US" sz="2800" dirty="0" smtClean="0">
                <a:solidFill>
                  <a:schemeClr val="bg1">
                    <a:lumMod val="65000"/>
                  </a:schemeClr>
                </a:solidFill>
              </a:rPr>
              <a:t>Witness Hiding (WI)</a:t>
            </a:r>
          </a:p>
          <a:p>
            <a:pPr marL="457200" indent="-457200" rtl="0">
              <a:lnSpc>
                <a:spcPct val="150000"/>
              </a:lnSpc>
              <a:buFont typeface="Arial" charset="0"/>
              <a:buChar char="•"/>
            </a:pPr>
            <a:r>
              <a:rPr lang="en-US" sz="2800" dirty="0">
                <a:solidFill>
                  <a:schemeClr val="bg1">
                    <a:lumMod val="65000"/>
                  </a:schemeClr>
                </a:solidFill>
              </a:rPr>
              <a:t>Witness </a:t>
            </a:r>
            <a:r>
              <a:rPr lang="en-US" sz="2800" dirty="0" smtClean="0">
                <a:solidFill>
                  <a:schemeClr val="bg1">
                    <a:lumMod val="65000"/>
                  </a:schemeClr>
                </a:solidFill>
              </a:rPr>
              <a:t>Indistinguishability (WH)</a:t>
            </a:r>
          </a:p>
        </p:txBody>
      </p:sp>
      <p:sp>
        <p:nvSpPr>
          <p:cNvPr id="16" name="Rectangle 15"/>
          <p:cNvSpPr/>
          <p:nvPr/>
        </p:nvSpPr>
        <p:spPr>
          <a:xfrm>
            <a:off x="755576" y="4293096"/>
            <a:ext cx="3521890" cy="2149538"/>
          </a:xfrm>
          <a:prstGeom prst="rect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angle 16"/>
              <p:cNvSpPr/>
              <p:nvPr/>
            </p:nvSpPr>
            <p:spPr>
              <a:xfrm>
                <a:off x="5076056" y="4354402"/>
                <a:ext cx="796324" cy="2016224"/>
              </a:xfrm>
              <a:prstGeom prst="rect">
                <a:avLst/>
              </a:prstGeom>
              <a:solidFill>
                <a:srgbClr val="CCCCFF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e-IL" sz="320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𝒫</m:t>
                      </m:r>
                    </m:oMath>
                  </m:oMathPara>
                </a14:m>
                <a:endParaRPr lang="he-IL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7" name="Rectangle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76056" y="4354402"/>
                <a:ext cx="796324" cy="2016224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 w="127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8" name="Straight Arrow Connector 17"/>
          <p:cNvCxnSpPr/>
          <p:nvPr/>
        </p:nvCxnSpPr>
        <p:spPr>
          <a:xfrm>
            <a:off x="5872380" y="4809678"/>
            <a:ext cx="1791728" cy="0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>
            <a:endCxn id="17" idx="3"/>
          </p:cNvCxnSpPr>
          <p:nvPr/>
        </p:nvCxnSpPr>
        <p:spPr>
          <a:xfrm flipH="1">
            <a:off x="5872380" y="5362514"/>
            <a:ext cx="1791728" cy="0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>
            <a:off x="5872380" y="5980389"/>
            <a:ext cx="1791728" cy="0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>
            <a:off x="1623908" y="4809678"/>
            <a:ext cx="1791728" cy="0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 flipH="1">
            <a:off x="1623908" y="5362514"/>
            <a:ext cx="1791728" cy="0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>
            <a:off x="1623908" y="5980389"/>
            <a:ext cx="1791728" cy="0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Rectangle 23"/>
              <p:cNvSpPr/>
              <p:nvPr/>
            </p:nvSpPr>
            <p:spPr>
              <a:xfrm>
                <a:off x="3419872" y="4354402"/>
                <a:ext cx="796324" cy="2016224"/>
              </a:xfrm>
              <a:prstGeom prst="rect">
                <a:avLst/>
              </a:prstGeom>
              <a:solidFill>
                <a:srgbClr val="FF9999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2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he-IL" sz="320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𝒱</m:t>
                          </m:r>
                        </m:e>
                        <m:sup>
                          <m:r>
                            <a:rPr lang="en-US" sz="32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∗</m:t>
                          </m:r>
                        </m:sup>
                      </m:sSup>
                    </m:oMath>
                  </m:oMathPara>
                </a14:m>
                <a:endParaRPr lang="he-IL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4" name="Rectangle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19872" y="4354402"/>
                <a:ext cx="796324" cy="2016224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  <a:ln w="127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828878" y="4356399"/>
                <a:ext cx="321918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smtClean="0">
                          <a:latin typeface="Cambria Math"/>
                          <a:ea typeface="Cambria Math"/>
                        </a:rPr>
                        <m:t>𝒮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8878" y="4356399"/>
                <a:ext cx="321918" cy="584775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4341918" y="4882338"/>
                <a:ext cx="542178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i="1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≈</m:t>
                      </m:r>
                    </m:oMath>
                  </m:oMathPara>
                </a14:m>
                <a:endParaRPr lang="en-US" sz="48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41918" y="4882338"/>
                <a:ext cx="542178" cy="830997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Rectangle 26"/>
              <p:cNvSpPr/>
              <p:nvPr/>
            </p:nvSpPr>
            <p:spPr>
              <a:xfrm>
                <a:off x="7668344" y="4359753"/>
                <a:ext cx="796324" cy="2016224"/>
              </a:xfrm>
              <a:prstGeom prst="rect">
                <a:avLst/>
              </a:prstGeom>
              <a:solidFill>
                <a:srgbClr val="FF9999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2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he-IL" sz="320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𝒱</m:t>
                          </m:r>
                        </m:e>
                        <m:sup>
                          <m:r>
                            <a:rPr lang="en-US" sz="32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∗</m:t>
                          </m:r>
                        </m:sup>
                      </m:sSup>
                    </m:oMath>
                  </m:oMathPara>
                </a14:m>
                <a:endParaRPr lang="he-IL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7" name="Rectangle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68344" y="4359753"/>
                <a:ext cx="796324" cy="2016224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  <a:ln w="127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9568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 rtl="0">
              <a:buFont typeface="Arial" charset="0"/>
              <a:buChar char="•"/>
            </a:pPr>
            <a:r>
              <a:rPr lang="en-US" sz="3200" dirty="0" smtClean="0"/>
              <a:t>Given such assumptions we can get </a:t>
            </a:r>
            <a:br>
              <a:rPr lang="en-US" sz="3200" dirty="0" smtClean="0"/>
            </a:br>
            <a:r>
              <a:rPr lang="en-US" sz="3200" dirty="0" smtClean="0"/>
              <a:t>3-round ZK.</a:t>
            </a:r>
          </a:p>
          <a:p>
            <a:pPr algn="l" rtl="0">
              <a:buFont typeface="Arial" charset="0"/>
              <a:buChar char="•"/>
            </a:pPr>
            <a:r>
              <a:rPr lang="en-US" sz="3200" dirty="0" smtClean="0"/>
              <a:t>How </a:t>
            </a:r>
            <a:r>
              <a:rPr lang="en-US" sz="3200" dirty="0"/>
              <a:t>to compare these </a:t>
            </a:r>
            <a:r>
              <a:rPr lang="en-US" sz="3200" dirty="0" smtClean="0"/>
              <a:t>assumptions?</a:t>
            </a:r>
          </a:p>
          <a:p>
            <a:pPr algn="l" rtl="0">
              <a:buFont typeface="Arial" charset="0"/>
              <a:buChar char="•"/>
            </a:pPr>
            <a:r>
              <a:rPr lang="en-US" sz="3200" dirty="0" smtClean="0"/>
              <a:t>What type of non-black-box transformation </a:t>
            </a:r>
            <a:r>
              <a:rPr lang="en-US" sz="3200" dirty="0"/>
              <a:t>is </a:t>
            </a:r>
            <a:r>
              <a:rPr lang="en-US" sz="3200" dirty="0" smtClean="0"/>
              <a:t>required for </a:t>
            </a:r>
            <a:br>
              <a:rPr lang="en-US" sz="3200" dirty="0" smtClean="0"/>
            </a:br>
            <a:r>
              <a:rPr lang="en-US" sz="3200" dirty="0" smtClean="0"/>
              <a:t>3-round ZK?</a:t>
            </a:r>
          </a:p>
          <a:p>
            <a:pPr marL="0" indent="0" algn="l" rtl="0">
              <a:buNone/>
            </a:pPr>
            <a:endParaRPr lang="en-US" sz="3200" dirty="0" smtClean="0"/>
          </a:p>
          <a:p>
            <a:pPr algn="l" rtl="0">
              <a:buFont typeface="Arial" charset="0"/>
              <a:buChar char="•"/>
            </a:pPr>
            <a:endParaRPr lang="en-US" sz="3200" dirty="0" smtClean="0"/>
          </a:p>
          <a:p>
            <a:pPr algn="l" rtl="0">
              <a:buFont typeface="Arial" charset="0"/>
              <a:buChar char="•"/>
            </a:pPr>
            <a:endParaRPr lang="en-US" sz="32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lang="en-US" dirty="0" smtClean="0"/>
              <a:t>Conclusion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0001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l" rtl="0">
              <a:buNone/>
            </a:pPr>
            <a:endParaRPr lang="en-US" sz="3200" dirty="0" smtClean="0"/>
          </a:p>
          <a:p>
            <a:pPr algn="l" rtl="0">
              <a:buFont typeface="Arial" charset="0"/>
              <a:buChar char="•"/>
            </a:pPr>
            <a:endParaRPr lang="en-US" sz="3200" dirty="0" smtClean="0"/>
          </a:p>
          <a:p>
            <a:pPr algn="l" rtl="0">
              <a:buFont typeface="Arial" charset="0"/>
              <a:buChar char="•"/>
            </a:pPr>
            <a:endParaRPr lang="en-US" sz="32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lang="en-US" dirty="0" smtClean="0"/>
              <a:t>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365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lang="en-US" sz="4800" dirty="0" smtClean="0"/>
              <a:t>Prover’s security </a:t>
            </a:r>
            <a:endParaRPr lang="en-US" sz="4800" dirty="0"/>
          </a:p>
        </p:txBody>
      </p:sp>
      <p:sp>
        <p:nvSpPr>
          <p:cNvPr id="6" name="TextBox 5"/>
          <p:cNvSpPr txBox="1"/>
          <p:nvPr/>
        </p:nvSpPr>
        <p:spPr>
          <a:xfrm>
            <a:off x="467544" y="1193334"/>
            <a:ext cx="676875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rtl="0">
              <a:lnSpc>
                <a:spcPct val="150000"/>
              </a:lnSpc>
              <a:buFont typeface="Arial" charset="0"/>
              <a:buChar char="•"/>
            </a:pPr>
            <a:r>
              <a:rPr lang="en-US" sz="2800" dirty="0">
                <a:solidFill>
                  <a:schemeClr val="bg1">
                    <a:lumMod val="65000"/>
                  </a:schemeClr>
                </a:solidFill>
              </a:rPr>
              <a:t>Zero-Knowledge </a:t>
            </a:r>
            <a:r>
              <a:rPr lang="en-US" sz="2800" dirty="0" smtClean="0">
                <a:solidFill>
                  <a:schemeClr val="bg1">
                    <a:lumMod val="65000"/>
                  </a:schemeClr>
                </a:solidFill>
              </a:rPr>
              <a:t>(ZK)</a:t>
            </a:r>
            <a:endParaRPr lang="en-US" sz="2800" dirty="0">
              <a:solidFill>
                <a:schemeClr val="bg1">
                  <a:lumMod val="65000"/>
                </a:schemeClr>
              </a:solidFill>
            </a:endParaRPr>
          </a:p>
          <a:p>
            <a:pPr marL="457200" indent="-457200" rtl="0">
              <a:lnSpc>
                <a:spcPct val="150000"/>
              </a:lnSpc>
              <a:buFont typeface="Arial" charset="0"/>
              <a:buChar char="•"/>
            </a:pPr>
            <a:r>
              <a:rPr lang="en-US" sz="2800" u="sng" dirty="0"/>
              <a:t>Weak </a:t>
            </a:r>
            <a:r>
              <a:rPr lang="en-US" sz="2800" u="sng" dirty="0" smtClean="0"/>
              <a:t>Zero-Knowlage</a:t>
            </a:r>
            <a:r>
              <a:rPr lang="en-US" sz="2800" dirty="0" smtClean="0">
                <a:solidFill>
                  <a:schemeClr val="bg1">
                    <a:lumMod val="65000"/>
                  </a:schemeClr>
                </a:solidFill>
              </a:rPr>
              <a:t> </a:t>
            </a:r>
            <a:endParaRPr lang="en-US" sz="2800" dirty="0">
              <a:solidFill>
                <a:schemeClr val="bg1">
                  <a:lumMod val="65000"/>
                </a:schemeClr>
              </a:solidFill>
            </a:endParaRPr>
          </a:p>
          <a:p>
            <a:pPr marL="457200" indent="-457200" rtl="0">
              <a:lnSpc>
                <a:spcPct val="150000"/>
              </a:lnSpc>
              <a:buFont typeface="Arial" charset="0"/>
              <a:buChar char="•"/>
            </a:pPr>
            <a:r>
              <a:rPr lang="en-US" sz="2800" dirty="0" smtClean="0">
                <a:solidFill>
                  <a:schemeClr val="bg1">
                    <a:lumMod val="65000"/>
                  </a:schemeClr>
                </a:solidFill>
              </a:rPr>
              <a:t>Witness Hiding (WI)</a:t>
            </a:r>
          </a:p>
          <a:p>
            <a:pPr marL="457200" indent="-457200" rtl="0">
              <a:lnSpc>
                <a:spcPct val="150000"/>
              </a:lnSpc>
              <a:buFont typeface="Arial" charset="0"/>
              <a:buChar char="•"/>
            </a:pPr>
            <a:r>
              <a:rPr lang="en-US" sz="2800" dirty="0">
                <a:solidFill>
                  <a:schemeClr val="bg1">
                    <a:lumMod val="65000"/>
                  </a:schemeClr>
                </a:solidFill>
              </a:rPr>
              <a:t>Witness </a:t>
            </a:r>
            <a:r>
              <a:rPr lang="en-US" sz="2800" dirty="0" smtClean="0">
                <a:solidFill>
                  <a:schemeClr val="bg1">
                    <a:lumMod val="65000"/>
                  </a:schemeClr>
                </a:solidFill>
              </a:rPr>
              <a:t>Indistinguishability (WH)</a:t>
            </a:r>
          </a:p>
        </p:txBody>
      </p:sp>
      <p:sp>
        <p:nvSpPr>
          <p:cNvPr id="16" name="Rectangle 15"/>
          <p:cNvSpPr/>
          <p:nvPr/>
        </p:nvSpPr>
        <p:spPr>
          <a:xfrm>
            <a:off x="755576" y="4293096"/>
            <a:ext cx="3521890" cy="2149538"/>
          </a:xfrm>
          <a:prstGeom prst="rect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angle 16"/>
              <p:cNvSpPr/>
              <p:nvPr/>
            </p:nvSpPr>
            <p:spPr>
              <a:xfrm>
                <a:off x="5076056" y="4354402"/>
                <a:ext cx="796324" cy="2016224"/>
              </a:xfrm>
              <a:prstGeom prst="rect">
                <a:avLst/>
              </a:prstGeom>
              <a:solidFill>
                <a:srgbClr val="CCCCFF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e-IL" sz="320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𝒫</m:t>
                      </m:r>
                    </m:oMath>
                  </m:oMathPara>
                </a14:m>
                <a:endParaRPr lang="he-IL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7" name="Rectangle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76056" y="4354402"/>
                <a:ext cx="796324" cy="2016224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 w="127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8" name="Straight Arrow Connector 17"/>
          <p:cNvCxnSpPr/>
          <p:nvPr/>
        </p:nvCxnSpPr>
        <p:spPr>
          <a:xfrm>
            <a:off x="5872380" y="4809678"/>
            <a:ext cx="1791728" cy="0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>
            <a:endCxn id="17" idx="3"/>
          </p:cNvCxnSpPr>
          <p:nvPr/>
        </p:nvCxnSpPr>
        <p:spPr>
          <a:xfrm flipH="1">
            <a:off x="5872380" y="5362514"/>
            <a:ext cx="1791728" cy="0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>
            <a:off x="5872380" y="5980389"/>
            <a:ext cx="1791728" cy="0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>
            <a:off x="1623908" y="4809678"/>
            <a:ext cx="1791728" cy="0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 flipH="1">
            <a:off x="1623908" y="5362514"/>
            <a:ext cx="1791728" cy="0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>
            <a:off x="1623908" y="5980389"/>
            <a:ext cx="1791728" cy="0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Rectangle 23"/>
              <p:cNvSpPr/>
              <p:nvPr/>
            </p:nvSpPr>
            <p:spPr>
              <a:xfrm>
                <a:off x="3419872" y="4354402"/>
                <a:ext cx="796324" cy="2016224"/>
              </a:xfrm>
              <a:prstGeom prst="rect">
                <a:avLst/>
              </a:prstGeom>
              <a:solidFill>
                <a:srgbClr val="FF9999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2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he-IL" sz="320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𝒱</m:t>
                          </m:r>
                        </m:e>
                        <m:sup>
                          <m:r>
                            <a:rPr lang="en-US" sz="32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∗</m:t>
                          </m:r>
                        </m:sup>
                      </m:sSup>
                    </m:oMath>
                  </m:oMathPara>
                </a14:m>
                <a:endParaRPr lang="he-IL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4" name="Rectangle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19872" y="4354402"/>
                <a:ext cx="796324" cy="2016224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  <a:ln w="127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828878" y="4356399"/>
                <a:ext cx="321918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smtClean="0">
                          <a:latin typeface="Cambria Math"/>
                          <a:ea typeface="Cambria Math"/>
                        </a:rPr>
                        <m:t>𝒮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8878" y="4356399"/>
                <a:ext cx="321918" cy="584775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4341918" y="4882338"/>
                <a:ext cx="542178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i="1" smtClean="0">
                          <a:solidFill>
                            <a:srgbClr val="C00000"/>
                          </a:solidFill>
                          <a:latin typeface="Cambria Math"/>
                          <a:ea typeface="Cambria Math"/>
                        </a:rPr>
                        <m:t>≈</m:t>
                      </m:r>
                    </m:oMath>
                  </m:oMathPara>
                </a14:m>
                <a:endParaRPr lang="en-US" sz="480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41918" y="4882338"/>
                <a:ext cx="542178" cy="830997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Rectangle 26"/>
              <p:cNvSpPr/>
              <p:nvPr/>
            </p:nvSpPr>
            <p:spPr>
              <a:xfrm>
                <a:off x="7668344" y="4359753"/>
                <a:ext cx="796324" cy="2016224"/>
              </a:xfrm>
              <a:prstGeom prst="rect">
                <a:avLst/>
              </a:prstGeom>
              <a:solidFill>
                <a:srgbClr val="FF9999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2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he-IL" sz="320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𝒱</m:t>
                          </m:r>
                        </m:e>
                        <m:sup>
                          <m:r>
                            <a:rPr lang="en-US" sz="32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∗</m:t>
                          </m:r>
                        </m:sup>
                      </m:sSup>
                    </m:oMath>
                  </m:oMathPara>
                </a14:m>
                <a:endParaRPr lang="he-IL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7" name="Rectangle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68344" y="4359753"/>
                <a:ext cx="796324" cy="2016224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  <a:ln w="127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4409889" y="4023114"/>
                <a:ext cx="542178" cy="536798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right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𝐷</m:t>
                      </m:r>
                    </m:oMath>
                  </m:oMathPara>
                </a14:m>
                <a:endParaRPr lang="en-US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09889" y="4023114"/>
                <a:ext cx="542178" cy="536798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8" name="Straight Arrow Connector 27"/>
          <p:cNvCxnSpPr/>
          <p:nvPr/>
        </p:nvCxnSpPr>
        <p:spPr>
          <a:xfrm>
            <a:off x="4661410" y="4559912"/>
            <a:ext cx="0" cy="525272"/>
          </a:xfrm>
          <a:prstGeom prst="straightConnector1">
            <a:avLst/>
          </a:prstGeom>
          <a:ln w="38100">
            <a:solidFill>
              <a:schemeClr val="accent4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Rectangle 28"/>
              <p:cNvSpPr/>
              <p:nvPr/>
            </p:nvSpPr>
            <p:spPr>
              <a:xfrm>
                <a:off x="879707" y="5772522"/>
                <a:ext cx="542178" cy="536798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right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𝐷</m:t>
                      </m:r>
                    </m:oMath>
                  </m:oMathPara>
                </a14:m>
                <a:endParaRPr lang="en-US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9" name="Rectangle 2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9707" y="5772522"/>
                <a:ext cx="542178" cy="536798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67216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lang="en-US" sz="4800" dirty="0" smtClean="0"/>
              <a:t>Prover’s security </a:t>
            </a:r>
            <a:endParaRPr lang="en-US" sz="4800" dirty="0"/>
          </a:p>
        </p:txBody>
      </p:sp>
      <p:sp>
        <p:nvSpPr>
          <p:cNvPr id="6" name="TextBox 5"/>
          <p:cNvSpPr txBox="1"/>
          <p:nvPr/>
        </p:nvSpPr>
        <p:spPr>
          <a:xfrm>
            <a:off x="467544" y="1193334"/>
            <a:ext cx="676875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rtl="0">
              <a:lnSpc>
                <a:spcPct val="150000"/>
              </a:lnSpc>
              <a:buFont typeface="Arial" charset="0"/>
              <a:buChar char="•"/>
            </a:pPr>
            <a:r>
              <a:rPr lang="en-US" sz="2800" dirty="0">
                <a:solidFill>
                  <a:schemeClr val="bg1">
                    <a:lumMod val="65000"/>
                  </a:schemeClr>
                </a:solidFill>
              </a:rPr>
              <a:t>Zero-Knowledge </a:t>
            </a:r>
            <a:r>
              <a:rPr lang="en-US" sz="2800" dirty="0" smtClean="0">
                <a:solidFill>
                  <a:schemeClr val="bg1">
                    <a:lumMod val="65000"/>
                  </a:schemeClr>
                </a:solidFill>
              </a:rPr>
              <a:t>(ZK)</a:t>
            </a:r>
            <a:endParaRPr lang="en-US" sz="2800" dirty="0">
              <a:solidFill>
                <a:schemeClr val="bg1">
                  <a:lumMod val="65000"/>
                </a:schemeClr>
              </a:solidFill>
            </a:endParaRPr>
          </a:p>
          <a:p>
            <a:pPr marL="457200" indent="-457200" rtl="0">
              <a:lnSpc>
                <a:spcPct val="150000"/>
              </a:lnSpc>
              <a:buFont typeface="Arial" charset="0"/>
              <a:buChar char="•"/>
            </a:pPr>
            <a:r>
              <a:rPr lang="en-US" sz="2800" dirty="0">
                <a:solidFill>
                  <a:schemeClr val="bg1">
                    <a:lumMod val="65000"/>
                  </a:schemeClr>
                </a:solidFill>
              </a:rPr>
              <a:t>Weak </a:t>
            </a:r>
            <a:r>
              <a:rPr lang="en-US" sz="2800" dirty="0" smtClean="0">
                <a:solidFill>
                  <a:schemeClr val="bg1">
                    <a:lumMod val="65000"/>
                  </a:schemeClr>
                </a:solidFill>
              </a:rPr>
              <a:t>Zero-Knowlage </a:t>
            </a:r>
            <a:endParaRPr lang="en-US" sz="2800" dirty="0">
              <a:solidFill>
                <a:schemeClr val="bg1">
                  <a:lumMod val="65000"/>
                </a:schemeClr>
              </a:solidFill>
            </a:endParaRPr>
          </a:p>
          <a:p>
            <a:pPr marL="457200" indent="-457200" rtl="0">
              <a:lnSpc>
                <a:spcPct val="150000"/>
              </a:lnSpc>
              <a:buFont typeface="Arial" charset="0"/>
              <a:buChar char="•"/>
            </a:pPr>
            <a:r>
              <a:rPr lang="en-US" sz="2800" u="sng" dirty="0" smtClean="0"/>
              <a:t>Witness Hiding</a:t>
            </a:r>
            <a:r>
              <a:rPr lang="en-US" sz="2800" dirty="0" smtClean="0"/>
              <a:t> (WI)</a:t>
            </a:r>
          </a:p>
          <a:p>
            <a:pPr marL="457200" indent="-457200" rtl="0">
              <a:lnSpc>
                <a:spcPct val="150000"/>
              </a:lnSpc>
              <a:buFont typeface="Arial" charset="0"/>
              <a:buChar char="•"/>
            </a:pPr>
            <a:r>
              <a:rPr lang="en-US" sz="2800" dirty="0">
                <a:solidFill>
                  <a:schemeClr val="bg1">
                    <a:lumMod val="65000"/>
                  </a:schemeClr>
                </a:solidFill>
              </a:rPr>
              <a:t>Witness </a:t>
            </a:r>
            <a:r>
              <a:rPr lang="en-US" sz="2800" dirty="0" smtClean="0">
                <a:solidFill>
                  <a:schemeClr val="bg1">
                    <a:lumMod val="65000"/>
                  </a:schemeClr>
                </a:solidFill>
              </a:rPr>
              <a:t>Indistinguishability (WH)</a:t>
            </a:r>
          </a:p>
        </p:txBody>
      </p:sp>
      <p:cxnSp>
        <p:nvCxnSpPr>
          <p:cNvPr id="50" name="Straight Arrow Connector 49"/>
          <p:cNvCxnSpPr/>
          <p:nvPr/>
        </p:nvCxnSpPr>
        <p:spPr>
          <a:xfrm>
            <a:off x="5940152" y="5373216"/>
            <a:ext cx="1152128" cy="0"/>
          </a:xfrm>
          <a:prstGeom prst="straightConnector1">
            <a:avLst/>
          </a:prstGeom>
          <a:ln w="38100">
            <a:solidFill>
              <a:schemeClr val="accent4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Box 50"/>
              <p:cNvSpPr txBox="1"/>
              <p:nvPr/>
            </p:nvSpPr>
            <p:spPr>
              <a:xfrm>
                <a:off x="6804248" y="4953362"/>
                <a:ext cx="1008112" cy="707886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smtClean="0">
                          <a:latin typeface="Cambria Math"/>
                        </a:rPr>
                        <m:t>𝑤</m:t>
                      </m:r>
                    </m:oMath>
                  </m:oMathPara>
                </a14:m>
                <a:endParaRPr lang="he-IL" sz="4000" dirty="0"/>
              </a:p>
            </p:txBody>
          </p:sp>
        </mc:Choice>
        <mc:Fallback xmlns="">
          <p:sp>
            <p:nvSpPr>
              <p:cNvPr id="51" name="TextBox 5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04248" y="4953362"/>
                <a:ext cx="1008112" cy="707886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Rectangle 51"/>
              <p:cNvSpPr/>
              <p:nvPr/>
            </p:nvSpPr>
            <p:spPr>
              <a:xfrm>
                <a:off x="2555776" y="4354402"/>
                <a:ext cx="796324" cy="2016224"/>
              </a:xfrm>
              <a:prstGeom prst="rect">
                <a:avLst/>
              </a:prstGeom>
              <a:solidFill>
                <a:srgbClr val="CCCCFF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e-IL" sz="320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𝒫</m:t>
                      </m:r>
                    </m:oMath>
                  </m:oMathPara>
                </a14:m>
                <a:endParaRPr lang="he-IL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2" name="Rectangle 5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55776" y="4354402"/>
                <a:ext cx="796324" cy="2016224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  <a:ln w="127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3" name="Straight Arrow Connector 52"/>
          <p:cNvCxnSpPr/>
          <p:nvPr/>
        </p:nvCxnSpPr>
        <p:spPr>
          <a:xfrm>
            <a:off x="3352100" y="4809678"/>
            <a:ext cx="1791728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53"/>
          <p:cNvCxnSpPr>
            <a:endCxn id="52" idx="3"/>
          </p:cNvCxnSpPr>
          <p:nvPr/>
        </p:nvCxnSpPr>
        <p:spPr>
          <a:xfrm flipH="1">
            <a:off x="3352100" y="5362514"/>
            <a:ext cx="1791728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/>
          <p:cNvCxnSpPr/>
          <p:nvPr/>
        </p:nvCxnSpPr>
        <p:spPr>
          <a:xfrm>
            <a:off x="3352100" y="5980389"/>
            <a:ext cx="1791728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6" name="Rectangle 55"/>
              <p:cNvSpPr/>
              <p:nvPr/>
            </p:nvSpPr>
            <p:spPr>
              <a:xfrm>
                <a:off x="5148064" y="4359753"/>
                <a:ext cx="796324" cy="2016224"/>
              </a:xfrm>
              <a:prstGeom prst="rect">
                <a:avLst/>
              </a:prstGeom>
              <a:solidFill>
                <a:srgbClr val="FF9999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2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he-IL" sz="320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𝒱</m:t>
                          </m:r>
                        </m:e>
                        <m:sup>
                          <m:r>
                            <a:rPr lang="en-US" sz="32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∗</m:t>
                          </m:r>
                        </m:sup>
                      </m:sSup>
                    </m:oMath>
                  </m:oMathPara>
                </a14:m>
                <a:endParaRPr lang="he-IL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6" name="Rectangle 5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48064" y="4359753"/>
                <a:ext cx="796324" cy="2016224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  <a:ln w="127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&quot;No&quot; Symbol 4"/>
          <p:cNvSpPr/>
          <p:nvPr/>
        </p:nvSpPr>
        <p:spPr>
          <a:xfrm>
            <a:off x="6156176" y="5085184"/>
            <a:ext cx="576064" cy="576064"/>
          </a:xfrm>
          <a:prstGeom prst="noSmoking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0526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lang="en-US" sz="4800" dirty="0" smtClean="0"/>
              <a:t>Prover’s security </a:t>
            </a:r>
            <a:endParaRPr lang="en-US" sz="4800" dirty="0"/>
          </a:p>
        </p:txBody>
      </p:sp>
      <p:sp>
        <p:nvSpPr>
          <p:cNvPr id="6" name="TextBox 5"/>
          <p:cNvSpPr txBox="1"/>
          <p:nvPr/>
        </p:nvSpPr>
        <p:spPr>
          <a:xfrm>
            <a:off x="467544" y="1193334"/>
            <a:ext cx="676875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rtl="0">
              <a:lnSpc>
                <a:spcPct val="150000"/>
              </a:lnSpc>
              <a:buFont typeface="Arial" charset="0"/>
              <a:buChar char="•"/>
            </a:pPr>
            <a:r>
              <a:rPr lang="en-US" sz="2800" dirty="0" smtClean="0">
                <a:solidFill>
                  <a:schemeClr val="bg1">
                    <a:lumMod val="65000"/>
                  </a:schemeClr>
                </a:solidFill>
              </a:rPr>
              <a:t>Zero-Knowledge (ZK)</a:t>
            </a:r>
            <a:endParaRPr lang="en-US" sz="2800" dirty="0">
              <a:solidFill>
                <a:schemeClr val="bg1">
                  <a:lumMod val="65000"/>
                </a:schemeClr>
              </a:solidFill>
            </a:endParaRPr>
          </a:p>
          <a:p>
            <a:pPr marL="457200" indent="-457200" rtl="0">
              <a:lnSpc>
                <a:spcPct val="150000"/>
              </a:lnSpc>
              <a:buFont typeface="Arial" charset="0"/>
              <a:buChar char="•"/>
            </a:pPr>
            <a:r>
              <a:rPr lang="en-US" sz="2800" dirty="0">
                <a:solidFill>
                  <a:schemeClr val="bg1">
                    <a:lumMod val="65000"/>
                  </a:schemeClr>
                </a:solidFill>
              </a:rPr>
              <a:t>Weak </a:t>
            </a:r>
            <a:r>
              <a:rPr lang="en-US" sz="2800" dirty="0" smtClean="0">
                <a:solidFill>
                  <a:schemeClr val="bg1">
                    <a:lumMod val="65000"/>
                  </a:schemeClr>
                </a:solidFill>
              </a:rPr>
              <a:t>Zero-Knowlage </a:t>
            </a:r>
            <a:endParaRPr lang="en-US" sz="2800" dirty="0">
              <a:solidFill>
                <a:schemeClr val="bg1">
                  <a:lumMod val="65000"/>
                </a:schemeClr>
              </a:solidFill>
            </a:endParaRPr>
          </a:p>
          <a:p>
            <a:pPr marL="457200" indent="-457200" rtl="0">
              <a:lnSpc>
                <a:spcPct val="150000"/>
              </a:lnSpc>
              <a:buFont typeface="Arial" charset="0"/>
              <a:buChar char="•"/>
            </a:pPr>
            <a:r>
              <a:rPr lang="en-US" sz="2800" dirty="0" smtClean="0">
                <a:solidFill>
                  <a:schemeClr val="bg1">
                    <a:lumMod val="65000"/>
                  </a:schemeClr>
                </a:solidFill>
              </a:rPr>
              <a:t>Witness Hiding (WI)</a:t>
            </a:r>
          </a:p>
          <a:p>
            <a:pPr marL="457200" indent="-457200" rtl="0">
              <a:lnSpc>
                <a:spcPct val="150000"/>
              </a:lnSpc>
              <a:buFont typeface="Arial" charset="0"/>
              <a:buChar char="•"/>
            </a:pPr>
            <a:r>
              <a:rPr lang="en-US" sz="2800" u="sng" dirty="0"/>
              <a:t>Witness </a:t>
            </a:r>
            <a:r>
              <a:rPr lang="en-US" sz="2800" u="sng" dirty="0" smtClean="0"/>
              <a:t>Indistinguishability</a:t>
            </a:r>
            <a:r>
              <a:rPr lang="en-US" sz="2800" dirty="0" smtClean="0"/>
              <a:t> (WH)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>
              <a:xfrm>
                <a:off x="5076056" y="4354402"/>
                <a:ext cx="796324" cy="2016224"/>
              </a:xfrm>
              <a:prstGeom prst="rect">
                <a:avLst/>
              </a:prstGeom>
              <a:solidFill>
                <a:srgbClr val="CCCCFF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e-IL" sz="320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𝒫</m:t>
                      </m:r>
                    </m:oMath>
                  </m:oMathPara>
                </a14:m>
                <a:endParaRPr lang="he-IL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76056" y="4354402"/>
                <a:ext cx="796324" cy="2016224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 w="127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" name="Straight Arrow Connector 13"/>
          <p:cNvCxnSpPr/>
          <p:nvPr/>
        </p:nvCxnSpPr>
        <p:spPr>
          <a:xfrm>
            <a:off x="5872380" y="4809678"/>
            <a:ext cx="1791728" cy="0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>
            <a:endCxn id="13" idx="3"/>
          </p:cNvCxnSpPr>
          <p:nvPr/>
        </p:nvCxnSpPr>
        <p:spPr>
          <a:xfrm flipH="1">
            <a:off x="5872380" y="5362514"/>
            <a:ext cx="1791728" cy="0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>
            <a:off x="5872380" y="5980389"/>
            <a:ext cx="1791728" cy="0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/>
              <p:cNvSpPr/>
              <p:nvPr/>
            </p:nvSpPr>
            <p:spPr>
              <a:xfrm>
                <a:off x="3419872" y="4354402"/>
                <a:ext cx="796324" cy="2016224"/>
              </a:xfrm>
              <a:prstGeom prst="rect">
                <a:avLst/>
              </a:prstGeom>
              <a:solidFill>
                <a:srgbClr val="FF9999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2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he-IL" sz="320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𝒱</m:t>
                          </m:r>
                        </m:e>
                        <m:sup>
                          <m:r>
                            <a:rPr lang="en-US" sz="32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∗</m:t>
                          </m:r>
                        </m:sup>
                      </m:sSup>
                    </m:oMath>
                  </m:oMathPara>
                </a14:m>
                <a:endParaRPr lang="he-IL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0" name="Rectangle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19872" y="4354402"/>
                <a:ext cx="796324" cy="2016224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  <a:ln w="127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4341918" y="4882338"/>
                <a:ext cx="542178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i="1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≈</m:t>
                      </m:r>
                    </m:oMath>
                  </m:oMathPara>
                </a14:m>
                <a:endParaRPr lang="en-US" sz="48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41918" y="4882338"/>
                <a:ext cx="542178" cy="830997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Rectangle 22"/>
              <p:cNvSpPr/>
              <p:nvPr/>
            </p:nvSpPr>
            <p:spPr>
              <a:xfrm>
                <a:off x="7668344" y="4359753"/>
                <a:ext cx="796324" cy="2016224"/>
              </a:xfrm>
              <a:prstGeom prst="rect">
                <a:avLst/>
              </a:prstGeom>
              <a:solidFill>
                <a:srgbClr val="FF9999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2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he-IL" sz="320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𝒱</m:t>
                          </m:r>
                        </m:e>
                        <m:sup>
                          <m:r>
                            <a:rPr lang="en-US" sz="32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∗</m:t>
                          </m:r>
                        </m:sup>
                      </m:sSup>
                    </m:oMath>
                  </m:oMathPara>
                </a14:m>
                <a:endParaRPr lang="he-IL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3" name="Rectangle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68344" y="4359753"/>
                <a:ext cx="796324" cy="2016224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  <a:ln w="127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Rectangle 26"/>
              <p:cNvSpPr/>
              <p:nvPr/>
            </p:nvSpPr>
            <p:spPr>
              <a:xfrm>
                <a:off x="831820" y="4365104"/>
                <a:ext cx="796324" cy="2016224"/>
              </a:xfrm>
              <a:prstGeom prst="rect">
                <a:avLst/>
              </a:prstGeom>
              <a:solidFill>
                <a:srgbClr val="CCCCFF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e-IL" sz="320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𝒫</m:t>
                      </m:r>
                    </m:oMath>
                  </m:oMathPara>
                </a14:m>
                <a:endParaRPr lang="he-IL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7" name="Rectangle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1820" y="4365104"/>
                <a:ext cx="796324" cy="2016224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  <a:ln w="127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8" name="Straight Arrow Connector 27"/>
          <p:cNvCxnSpPr/>
          <p:nvPr/>
        </p:nvCxnSpPr>
        <p:spPr>
          <a:xfrm>
            <a:off x="1628144" y="4820380"/>
            <a:ext cx="1791728" cy="0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>
            <a:endCxn id="27" idx="3"/>
          </p:cNvCxnSpPr>
          <p:nvPr/>
        </p:nvCxnSpPr>
        <p:spPr>
          <a:xfrm flipH="1">
            <a:off x="1628144" y="5373216"/>
            <a:ext cx="1791728" cy="0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>
            <a:off x="1628144" y="5991091"/>
            <a:ext cx="1791728" cy="0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>
            <a:off x="5433274" y="4755086"/>
            <a:ext cx="0" cy="393147"/>
          </a:xfrm>
          <a:prstGeom prst="straightConnector1">
            <a:avLst/>
          </a:prstGeom>
          <a:ln w="38100">
            <a:solidFill>
              <a:schemeClr val="accent4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5114178" y="4273932"/>
                <a:ext cx="72008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𝑤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2800" b="0" dirty="0" smtClean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14178" y="4273932"/>
                <a:ext cx="720080" cy="523220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5" name="Straight Arrow Connector 34"/>
          <p:cNvCxnSpPr/>
          <p:nvPr/>
        </p:nvCxnSpPr>
        <p:spPr>
          <a:xfrm>
            <a:off x="1187624" y="4750397"/>
            <a:ext cx="0" cy="393147"/>
          </a:xfrm>
          <a:prstGeom prst="straightConnector1">
            <a:avLst/>
          </a:prstGeom>
          <a:ln w="38100">
            <a:solidFill>
              <a:schemeClr val="accent4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868528" y="4269243"/>
                <a:ext cx="72008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𝑤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2800" b="0" dirty="0" smtClean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8528" y="4269243"/>
                <a:ext cx="720080" cy="523220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20083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lang="en-US" sz="4800" dirty="0" smtClean="0"/>
              <a:t>Relation Between Notions</a:t>
            </a:r>
            <a:endParaRPr lang="en-US" sz="4800" dirty="0"/>
          </a:p>
        </p:txBody>
      </p:sp>
      <p:sp>
        <p:nvSpPr>
          <p:cNvPr id="4" name="TextBox 3"/>
          <p:cNvSpPr txBox="1"/>
          <p:nvPr/>
        </p:nvSpPr>
        <p:spPr>
          <a:xfrm>
            <a:off x="2843808" y="1628800"/>
            <a:ext cx="33123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/>
              <a:t>Zero-Knowledge</a:t>
            </a:r>
            <a:endParaRPr lang="en-US" sz="3200" dirty="0"/>
          </a:p>
        </p:txBody>
      </p:sp>
      <p:sp>
        <p:nvSpPr>
          <p:cNvPr id="21" name="TextBox 20"/>
          <p:cNvSpPr txBox="1"/>
          <p:nvPr/>
        </p:nvSpPr>
        <p:spPr>
          <a:xfrm>
            <a:off x="3491880" y="3060249"/>
            <a:ext cx="20162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/>
              <a:t>Weak ZK</a:t>
            </a:r>
            <a:endParaRPr lang="en-US" sz="3200" dirty="0"/>
          </a:p>
        </p:txBody>
      </p:sp>
      <p:sp>
        <p:nvSpPr>
          <p:cNvPr id="24" name="TextBox 23"/>
          <p:cNvSpPr txBox="1"/>
          <p:nvPr/>
        </p:nvSpPr>
        <p:spPr>
          <a:xfrm>
            <a:off x="1403648" y="5039913"/>
            <a:ext cx="10081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/>
              <a:t>WI</a:t>
            </a:r>
            <a:endParaRPr lang="en-US" sz="3200" dirty="0"/>
          </a:p>
        </p:txBody>
      </p:sp>
      <p:sp>
        <p:nvSpPr>
          <p:cNvPr id="25" name="TextBox 24"/>
          <p:cNvSpPr txBox="1"/>
          <p:nvPr/>
        </p:nvSpPr>
        <p:spPr>
          <a:xfrm>
            <a:off x="6588224" y="5039912"/>
            <a:ext cx="10081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/>
              <a:t>WH</a:t>
            </a:r>
            <a:endParaRPr lang="en-US" sz="3200" dirty="0"/>
          </a:p>
        </p:txBody>
      </p:sp>
      <p:cxnSp>
        <p:nvCxnSpPr>
          <p:cNvPr id="26" name="Straight Arrow Connector 25"/>
          <p:cNvCxnSpPr>
            <a:stCxn id="4" idx="2"/>
            <a:endCxn id="21" idx="0"/>
          </p:cNvCxnSpPr>
          <p:nvPr/>
        </p:nvCxnSpPr>
        <p:spPr>
          <a:xfrm>
            <a:off x="4499992" y="2213575"/>
            <a:ext cx="0" cy="846674"/>
          </a:xfrm>
          <a:prstGeom prst="straightConnector1">
            <a:avLst/>
          </a:prstGeom>
          <a:ln w="38100">
            <a:solidFill>
              <a:schemeClr val="accent4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>
            <a:stCxn id="21" idx="2"/>
            <a:endCxn id="24" idx="0"/>
          </p:cNvCxnSpPr>
          <p:nvPr/>
        </p:nvCxnSpPr>
        <p:spPr>
          <a:xfrm flipH="1">
            <a:off x="1907704" y="3645024"/>
            <a:ext cx="2592288" cy="1394889"/>
          </a:xfrm>
          <a:prstGeom prst="straightConnector1">
            <a:avLst/>
          </a:prstGeom>
          <a:ln w="38100">
            <a:solidFill>
              <a:schemeClr val="accent4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>
            <a:stCxn id="21" idx="2"/>
            <a:endCxn id="25" idx="0"/>
          </p:cNvCxnSpPr>
          <p:nvPr/>
        </p:nvCxnSpPr>
        <p:spPr>
          <a:xfrm>
            <a:off x="4499992" y="3645024"/>
            <a:ext cx="2592288" cy="1394888"/>
          </a:xfrm>
          <a:prstGeom prst="straightConnector1">
            <a:avLst/>
          </a:prstGeom>
          <a:ln w="38100">
            <a:solidFill>
              <a:schemeClr val="accent4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>
            <a:stCxn id="24" idx="3"/>
            <a:endCxn id="25" idx="1"/>
          </p:cNvCxnSpPr>
          <p:nvPr/>
        </p:nvCxnSpPr>
        <p:spPr>
          <a:xfrm flipV="1">
            <a:off x="2411760" y="5332300"/>
            <a:ext cx="4176464" cy="1"/>
          </a:xfrm>
          <a:prstGeom prst="straightConnector1">
            <a:avLst/>
          </a:prstGeom>
          <a:ln w="25400">
            <a:solidFill>
              <a:schemeClr val="accent4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1805983" y="5571237"/>
            <a:ext cx="540622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Only if every instance hes two independent witnesses [FS90]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963643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RSTOMER@YFUTOPNFUVWYY577" val="4199"/>
</p:tagLst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Hardcover">
  <a:themeElements>
    <a:clrScheme name="Hardcover">
      <a:dk1>
        <a:sysClr val="windowText" lastClr="000000"/>
      </a:dk1>
      <a:lt1>
        <a:sysClr val="window" lastClr="FFFFFF"/>
      </a:lt1>
      <a:dk2>
        <a:srgbClr val="895D1D"/>
      </a:dk2>
      <a:lt2>
        <a:srgbClr val="ECE9C6"/>
      </a:lt2>
      <a:accent1>
        <a:srgbClr val="873624"/>
      </a:accent1>
      <a:accent2>
        <a:srgbClr val="D6862D"/>
      </a:accent2>
      <a:accent3>
        <a:srgbClr val="D0BE40"/>
      </a:accent3>
      <a:accent4>
        <a:srgbClr val="877F6C"/>
      </a:accent4>
      <a:accent5>
        <a:srgbClr val="972109"/>
      </a:accent5>
      <a:accent6>
        <a:srgbClr val="AEB795"/>
      </a:accent6>
      <a:hlink>
        <a:srgbClr val="CC9900"/>
      </a:hlink>
      <a:folHlink>
        <a:srgbClr val="B2B2B2"/>
      </a:folHlink>
    </a:clrScheme>
    <a:fontScheme name="Hardcover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Hardcover">
      <a:fillStyleLst>
        <a:solidFill>
          <a:schemeClr val="phClr"/>
        </a:solidFill>
        <a:solidFill>
          <a:schemeClr val="phClr">
            <a:tint val="68000"/>
            <a:shade val="94000"/>
            <a:satMod val="300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80000"/>
                <a:lumMod val="98000"/>
              </a:schemeClr>
            </a:gs>
            <a:gs pos="100000">
              <a:schemeClr val="phClr">
                <a:satMod val="130000"/>
              </a:schemeClr>
            </a:gs>
          </a:gsLst>
          <a:lin ang="5160000" scaled="0"/>
        </a:gradFill>
      </a:fillStyleLst>
      <a:lnStyleLst>
        <a:ln w="12700" cap="flat" cmpd="sng" algn="ctr">
          <a:solidFill>
            <a:schemeClr val="phClr">
              <a:shade val="90000"/>
              <a:lumMod val="90000"/>
            </a:schemeClr>
          </a:solidFill>
          <a:prstDash val="solid"/>
        </a:ln>
        <a:ln w="19050" cap="flat" cmpd="sng" algn="ctr">
          <a:solidFill>
            <a:schemeClr val="phClr">
              <a:shade val="75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12700" dir="5400000" rotWithShape="0">
              <a:srgbClr val="000000">
                <a:alpha val="1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6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400000"/>
            </a:lightRig>
          </a:scene3d>
          <a:sp3d>
            <a:bevelT w="25400" h="25400"/>
          </a:sp3d>
        </a:effectStyle>
      </a:effectStyleLst>
      <a:bgFillStyleLst>
        <a:solidFill>
          <a:schemeClr val="phClr">
            <a:tint val="96000"/>
            <a:lumMod val="11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3000"/>
                <a:shade val="20000"/>
              </a:schemeClr>
              <a:schemeClr val="phClr">
                <a:tint val="90000"/>
                <a:shade val="85000"/>
                <a:satMod val="115000"/>
              </a:schemeClr>
            </a:duotone>
          </a:blip>
          <a:tile tx="0" ty="0" sx="60000" sy="6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50000"/>
                <a:satMod val="340000"/>
                <a:lumMod val="40000"/>
              </a:schemeClr>
              <a:schemeClr val="phClr">
                <a:tint val="92000"/>
                <a:shade val="94000"/>
                <a:hueMod val="110000"/>
                <a:satMod val="236000"/>
                <a:lum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12736</TotalTime>
  <Words>1550</Words>
  <Application>Microsoft Office PowerPoint</Application>
  <PresentationFormat>On-screen Show (4:3)</PresentationFormat>
  <Paragraphs>430</Paragraphs>
  <Slides>51</Slides>
  <Notes>49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51</vt:i4>
      </vt:variant>
    </vt:vector>
  </HeadingPairs>
  <TitlesOfParts>
    <vt:vector size="60" baseType="lpstr">
      <vt:lpstr>Arial</vt:lpstr>
      <vt:lpstr>Book Antiqua</vt:lpstr>
      <vt:lpstr>Cambria Math</vt:lpstr>
      <vt:lpstr>Wingdings</vt:lpstr>
      <vt:lpstr>David</vt:lpstr>
      <vt:lpstr>Symbol</vt:lpstr>
      <vt:lpstr>Times New Roman</vt:lpstr>
      <vt:lpstr>Calibri</vt:lpstr>
      <vt:lpstr>Hardcover</vt:lpstr>
      <vt:lpstr>From Point Obfuscation To 3-Round Zero-Knowledge</vt:lpstr>
      <vt:lpstr>Interactive Proofs</vt:lpstr>
      <vt:lpstr>Interactive Proofs</vt:lpstr>
      <vt:lpstr>Prover’s security </vt:lpstr>
      <vt:lpstr>Prover’s security </vt:lpstr>
      <vt:lpstr>Prover’s security </vt:lpstr>
      <vt:lpstr>Prover’s security </vt:lpstr>
      <vt:lpstr>Prover’s security </vt:lpstr>
      <vt:lpstr>Relation Between Notions</vt:lpstr>
      <vt:lpstr>The Round-Complexity of ZK</vt:lpstr>
      <vt:lpstr>Black-Box vs. Non-Black-Box Simulation</vt:lpstr>
      <vt:lpstr>Getting  3-Round ZK –  The Challenge [GK96]: </vt:lpstr>
      <vt:lpstr>Relaxations of ZK</vt:lpstr>
      <vt:lpstr>Non-Black-Box Techniques</vt:lpstr>
      <vt:lpstr>An Alternative: Assumptions</vt:lpstr>
      <vt:lpstr>PowerPoint Presentation</vt:lpstr>
      <vt:lpstr>3-Round ZK from Other Assumptions</vt:lpstr>
      <vt:lpstr>3-Round ZK from  Non-Standard Assumptions</vt:lpstr>
      <vt:lpstr>PowerPoint Presentation</vt:lpstr>
      <vt:lpstr>Our Results:</vt:lpstr>
      <vt:lpstr>Our Results:</vt:lpstr>
      <vt:lpstr>Our Results:</vt:lpstr>
      <vt:lpstr>Definitions</vt:lpstr>
      <vt:lpstr>Point Obfuscation</vt:lpstr>
      <vt:lpstr>Virtual Black-Box [BGI+01]</vt:lpstr>
      <vt:lpstr>Indistinguishability Definition</vt:lpstr>
      <vt:lpstr>Indistinguishability Definition</vt:lpstr>
      <vt:lpstr>Witness Hiding</vt:lpstr>
      <vt:lpstr>Witness Hiding</vt:lpstr>
      <vt:lpstr>Witness Hiding </vt:lpstr>
      <vt:lpstr>Our Witness Hiding Protocol</vt:lpstr>
      <vt:lpstr>Our Witness Hiding Protocol</vt:lpstr>
      <vt:lpstr>PowerPoint Presentation</vt:lpstr>
      <vt:lpstr>3-Round Witness Hiding (1)</vt:lpstr>
      <vt:lpstr>3-Round Witness Hiding (2)</vt:lpstr>
      <vt:lpstr>Attack on Witness Hiding</vt:lpstr>
      <vt:lpstr>The Final Protocol</vt:lpstr>
      <vt:lpstr>Fixing the Attack</vt:lpstr>
      <vt:lpstr>Fixing the Attack</vt:lpstr>
      <vt:lpstr>Fixing the Attack</vt:lpstr>
      <vt:lpstr>Fixing the Attack</vt:lpstr>
      <vt:lpstr>Properties of the Protocol</vt:lpstr>
      <vt:lpstr>PowerPoint Presentation</vt:lpstr>
      <vt:lpstr>Auxiliary Input Point Obfuscation</vt:lpstr>
      <vt:lpstr>Auxiliary Input Point Obfuscation</vt:lpstr>
      <vt:lpstr>The Non-Black-Box Component</vt:lpstr>
      <vt:lpstr>The Non-Black-Box Component</vt:lpstr>
      <vt:lpstr>The Non-Black-Box Component</vt:lpstr>
      <vt:lpstr>Conclusion</vt:lpstr>
      <vt:lpstr>Conclusion</vt:lpstr>
      <vt:lpstr>?</vt:lpstr>
    </vt:vector>
  </TitlesOfParts>
  <Company>Corrigent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 </dc:creator>
  <cp:lastModifiedBy>Omer Paneth</cp:lastModifiedBy>
  <cp:revision>142</cp:revision>
  <dcterms:created xsi:type="dcterms:W3CDTF">2012-03-06T20:06:47Z</dcterms:created>
  <dcterms:modified xsi:type="dcterms:W3CDTF">2014-05-13T23:52:40Z</dcterms:modified>
</cp:coreProperties>
</file>