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732" r:id="rId1"/>
  </p:sldMasterIdLst>
  <p:notesMasterIdLst>
    <p:notesMasterId r:id="rId57"/>
  </p:notesMasterIdLst>
  <p:handoutMasterIdLst>
    <p:handoutMasterId r:id="rId58"/>
  </p:handoutMasterIdLst>
  <p:sldIdLst>
    <p:sldId id="256" r:id="rId2"/>
    <p:sldId id="427" r:id="rId3"/>
    <p:sldId id="386" r:id="rId4"/>
    <p:sldId id="387" r:id="rId5"/>
    <p:sldId id="390" r:id="rId6"/>
    <p:sldId id="398" r:id="rId7"/>
    <p:sldId id="391" r:id="rId8"/>
    <p:sldId id="392" r:id="rId9"/>
    <p:sldId id="393" r:id="rId10"/>
    <p:sldId id="394" r:id="rId11"/>
    <p:sldId id="395" r:id="rId12"/>
    <p:sldId id="396" r:id="rId13"/>
    <p:sldId id="399" r:id="rId14"/>
    <p:sldId id="428" r:id="rId15"/>
    <p:sldId id="400" r:id="rId16"/>
    <p:sldId id="401" r:id="rId17"/>
    <p:sldId id="402" r:id="rId18"/>
    <p:sldId id="403" r:id="rId19"/>
    <p:sldId id="404" r:id="rId20"/>
    <p:sldId id="429" r:id="rId21"/>
    <p:sldId id="405" r:id="rId22"/>
    <p:sldId id="410" r:id="rId23"/>
    <p:sldId id="452" r:id="rId24"/>
    <p:sldId id="430" r:id="rId25"/>
    <p:sldId id="408" r:id="rId26"/>
    <p:sldId id="411" r:id="rId27"/>
    <p:sldId id="413" r:id="rId28"/>
    <p:sldId id="423" r:id="rId29"/>
    <p:sldId id="422" r:id="rId30"/>
    <p:sldId id="431" r:id="rId31"/>
    <p:sldId id="432" r:id="rId32"/>
    <p:sldId id="433" r:id="rId33"/>
    <p:sldId id="434" r:id="rId34"/>
    <p:sldId id="435" r:id="rId35"/>
    <p:sldId id="436" r:id="rId36"/>
    <p:sldId id="438" r:id="rId37"/>
    <p:sldId id="437" r:id="rId38"/>
    <p:sldId id="439" r:id="rId39"/>
    <p:sldId id="440" r:id="rId40"/>
    <p:sldId id="441" r:id="rId41"/>
    <p:sldId id="414" r:id="rId42"/>
    <p:sldId id="442" r:id="rId43"/>
    <p:sldId id="443" r:id="rId44"/>
    <p:sldId id="416" r:id="rId45"/>
    <p:sldId id="417" r:id="rId46"/>
    <p:sldId id="419" r:id="rId47"/>
    <p:sldId id="420" r:id="rId48"/>
    <p:sldId id="445" r:id="rId49"/>
    <p:sldId id="446" r:id="rId50"/>
    <p:sldId id="447" r:id="rId51"/>
    <p:sldId id="449" r:id="rId52"/>
    <p:sldId id="450" r:id="rId53"/>
    <p:sldId id="424" r:id="rId54"/>
    <p:sldId id="451" r:id="rId55"/>
    <p:sldId id="444" r:id="rId5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Book Antiqua" panose="02040602050305030304" pitchFamily="18" charset="0"/>
      <p:regular r:id="rId63"/>
      <p:bold r:id="rId64"/>
      <p:italic r:id="rId65"/>
      <p:boldItalic r:id="rId66"/>
    </p:embeddedFont>
    <p:embeddedFont>
      <p:font typeface="Cambria Math" panose="02040503050406030204" pitchFamily="18" charset="0"/>
      <p:regular r:id="rId67"/>
    </p:embeddedFont>
    <p:embeddedFont>
      <p:font typeface="David" panose="020E0502060401010101" pitchFamily="34" charset="-79"/>
      <p:regular r:id="rId68"/>
      <p:bold r:id="rId69"/>
    </p:embeddedFont>
  </p:embeddedFontLst>
  <p:custDataLst>
    <p:tags r:id="rId70"/>
  </p:custDataLst>
  <p:defaultTextStyle>
    <a:defPPr>
      <a:defRPr lang="he-IL"/>
    </a:defPPr>
    <a:lvl1pPr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CC99FF"/>
    <a:srgbClr val="FFCCFF"/>
    <a:srgbClr val="FFFF99"/>
    <a:srgbClr val="FFFFCC"/>
    <a:srgbClr val="CC0000"/>
    <a:srgbClr val="FFCC00"/>
    <a:srgbClr val="FF9999"/>
    <a:srgbClr val="FF7C8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683" autoAdjust="0"/>
    <p:restoredTop sz="72230" autoAdjust="0"/>
  </p:normalViewPr>
  <p:slideViewPr>
    <p:cSldViewPr>
      <p:cViewPr varScale="1">
        <p:scale>
          <a:sx n="65" d="100"/>
          <a:sy n="65" d="100"/>
        </p:scale>
        <p:origin x="-199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1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8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7B290-5CC2-48DA-B8F4-37E86391C601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66CBA-2B6E-4BC0-A106-3F519F32B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13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73330F-EABB-472A-9ACF-EB17B94EA6A9}" type="datetimeFigureOut">
              <a:rPr lang="he-IL" smtClean="0"/>
              <a:t>י"ג/אייר/תשע"ד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575E78-D058-4F35-9DD3-0E5AD040CAD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917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2327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8323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08323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650880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5785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27774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49380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41132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27774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751016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51034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9564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48991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FC7ED5-E6CA-432F-9305-3657F29F542D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B3FE-44A1-4806-8358-07D1D197CDAF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B133-664B-4B3F-B514-AA7D9C908865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1151-6B4C-4B4A-AAFE-E2D642155229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E50F-25B8-4C0D-87FA-99408176FE86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D8EF-194A-42DB-97F2-9D8B5CFEB492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8A0C4-445F-41A1-81FA-ACBE9BE4B881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DC598-C625-4FCF-A395-CE56EE0C6716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A75A-9DD7-4DAA-83AE-73D187CB650F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72D7-96A3-45C9-BB09-24020CDC6AB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5C2E-D0CC-44AB-9583-DD5D5C71E18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86C4E58-04D3-48A3-90F7-0D6B66FF65E7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6576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0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7" Type="http://schemas.openxmlformats.org/officeDocument/2006/relationships/image" Target="../media/image33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0.png"/><Relationship Id="rId4" Type="http://schemas.openxmlformats.org/officeDocument/2006/relationships/image" Target="../media/image30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0.png"/><Relationship Id="rId5" Type="http://schemas.openxmlformats.org/officeDocument/2006/relationships/image" Target="../media/image540.png"/><Relationship Id="rId4" Type="http://schemas.openxmlformats.org/officeDocument/2006/relationships/image" Target="../media/image5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7" Type="http://schemas.openxmlformats.org/officeDocument/2006/relationships/image" Target="../media/image590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0.png"/><Relationship Id="rId5" Type="http://schemas.openxmlformats.org/officeDocument/2006/relationships/image" Target="../media/image570.png"/><Relationship Id="rId4" Type="http://schemas.openxmlformats.org/officeDocument/2006/relationships/image" Target="../media/image5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7" Type="http://schemas.openxmlformats.org/officeDocument/2006/relationships/image" Target="../media/image610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0.png"/><Relationship Id="rId5" Type="http://schemas.openxmlformats.org/officeDocument/2006/relationships/image" Target="../media/image600.png"/><Relationship Id="rId4" Type="http://schemas.openxmlformats.org/officeDocument/2006/relationships/image" Target="../media/image5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1387737"/>
            <a:ext cx="8496944" cy="1731982"/>
          </a:xfrm>
        </p:spPr>
        <p:txBody>
          <a:bodyPr/>
          <a:lstStyle/>
          <a:p>
            <a:r>
              <a:rPr lang="en-US" sz="6600" dirty="0" smtClean="0"/>
              <a:t>Extractable Functions</a:t>
            </a:r>
            <a:endParaRPr lang="he-IL" sz="66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3767862"/>
            <a:ext cx="8496944" cy="1752600"/>
          </a:xfrm>
        </p:spPr>
        <p:txBody>
          <a:bodyPr>
            <a:normAutofit/>
          </a:bodyPr>
          <a:lstStyle/>
          <a:p>
            <a:pPr algn="l" rtl="0"/>
            <a:r>
              <a:rPr lang="en-US" dirty="0" err="1"/>
              <a:t>Nir</a:t>
            </a:r>
            <a:r>
              <a:rPr lang="en-US" dirty="0"/>
              <a:t> </a:t>
            </a:r>
            <a:r>
              <a:rPr lang="en-US" dirty="0" err="1" smtClean="0"/>
              <a:t>Bitansky</a:t>
            </a:r>
            <a:r>
              <a:rPr lang="en-US" dirty="0" smtClean="0"/>
              <a:t>, Ran Canetti, Omer </a:t>
            </a:r>
            <a:r>
              <a:rPr lang="en-US" dirty="0" err="1" smtClean="0"/>
              <a:t>Paneth</a:t>
            </a:r>
            <a:r>
              <a:rPr lang="en-US" dirty="0" smtClean="0"/>
              <a:t>, </a:t>
            </a:r>
            <a:r>
              <a:rPr lang="en-US" dirty="0" err="1" smtClean="0"/>
              <a:t>Alon</a:t>
            </a:r>
            <a:r>
              <a:rPr lang="en-US" dirty="0" smtClean="0"/>
              <a:t> Rosen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Out of Reach Applications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982319" y="385984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𝑃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319" y="3859842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858403" y="3859842"/>
                <a:ext cx="796324" cy="201622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403" y="3859842"/>
                <a:ext cx="796324" cy="20162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5778643" y="4315118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" idx="1"/>
            <a:endCxn id="4" idx="3"/>
          </p:cNvCxnSpPr>
          <p:nvPr/>
        </p:nvCxnSpPr>
        <p:spPr>
          <a:xfrm flipH="1">
            <a:off x="5778643" y="4867954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778643" y="5485829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39552" y="3861048"/>
                <a:ext cx="796324" cy="201622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𝑃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861048"/>
                <a:ext cx="796324" cy="20162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415636" y="4315118"/>
                <a:ext cx="796324" cy="1170711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636" y="4315118"/>
                <a:ext cx="796324" cy="11707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1335876" y="4603150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335876" y="5155986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781053" y="2905780"/>
            <a:ext cx="4074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[</a:t>
            </a:r>
            <a:r>
              <a:rPr lang="en-US" sz="2800" dirty="0" err="1" smtClean="0">
                <a:latin typeface="+mn-lt"/>
                <a:cs typeface="+mn-cs"/>
              </a:rPr>
              <a:t>Goldreich-Krawczyk</a:t>
            </a:r>
            <a:r>
              <a:rPr lang="en-US" sz="2800" dirty="0" smtClean="0">
                <a:latin typeface="+mn-lt"/>
                <a:cs typeface="+mn-cs"/>
              </a:rPr>
              <a:t>]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8286" y="2905780"/>
            <a:ext cx="4074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[Gentry-</a:t>
            </a:r>
            <a:r>
              <a:rPr lang="en-US" sz="2800" dirty="0" err="1" smtClean="0">
                <a:latin typeface="+mn-lt"/>
                <a:cs typeface="+mn-cs"/>
              </a:rPr>
              <a:t>Wichs</a:t>
            </a:r>
            <a:r>
              <a:rPr lang="en-US" sz="2800" dirty="0" smtClean="0">
                <a:latin typeface="+mn-lt"/>
                <a:cs typeface="+mn-cs"/>
              </a:rPr>
              <a:t>]</a:t>
            </a:r>
            <a:endParaRPr lang="en-US" sz="2800" dirty="0">
              <a:latin typeface="+mn-lt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6995" y="1908121"/>
            <a:ext cx="9131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  <a:cs typeface="+mn-cs"/>
              </a:rPr>
              <a:t>Black-Box Security Proof is </a:t>
            </a:r>
            <a:r>
              <a:rPr lang="en-US" sz="3200" u="sng" dirty="0" smtClean="0">
                <a:latin typeface="+mn-lt"/>
                <a:cs typeface="+mn-cs"/>
              </a:rPr>
              <a:t>Impossible</a:t>
            </a:r>
            <a:endParaRPr lang="he-IL" sz="3200" u="sng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42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Knowledge of Exponent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66070" y="2852936"/>
            <a:ext cx="1872208" cy="1820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Adversary</a:t>
            </a:r>
            <a:endParaRPr lang="he-IL" sz="24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038278" y="4149080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038278" y="3356992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74611" y="3095382"/>
                <a:ext cx="82907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𝑔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h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4611" y="3095382"/>
                <a:ext cx="829073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841318" y="3887470"/>
                <a:ext cx="12004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𝑔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,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h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318" y="3887470"/>
                <a:ext cx="1200457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83568" y="3564014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564014"/>
                <a:ext cx="424795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>
            <a:endCxn id="11" idx="3"/>
          </p:cNvCxnSpPr>
          <p:nvPr/>
        </p:nvCxnSpPr>
        <p:spPr>
          <a:xfrm flipH="1">
            <a:off x="1108363" y="3794847"/>
            <a:ext cx="304498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732723" y="3356992"/>
            <a:ext cx="2002255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Extraction</a:t>
            </a:r>
            <a:endParaRPr lang="he-IL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0" y="5589240"/>
                <a:ext cx="91440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∀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𝐴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 ∃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𝐸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 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s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.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t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.  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𝐴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𝑔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h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→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𝑔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𝑥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,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h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𝑥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 ⇒  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𝐸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𝑔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,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h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→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𝑥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</a:t>
                </a:r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89240"/>
                <a:ext cx="91440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itle 2"/>
          <p:cNvSpPr txBox="1">
            <a:spLocks/>
          </p:cNvSpPr>
          <p:nvPr/>
        </p:nvSpPr>
        <p:spPr>
          <a:xfrm>
            <a:off x="693868" y="1150614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sz="2800" dirty="0" smtClean="0"/>
              <a:t>[</a:t>
            </a:r>
            <a:r>
              <a:rPr lang="en-US" sz="2800" dirty="0" err="1" smtClean="0"/>
              <a:t>Damgård</a:t>
            </a:r>
            <a:r>
              <a:rPr lang="en-US" sz="2800" dirty="0" smtClean="0"/>
              <a:t> 92]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1732724" y="3361774"/>
            <a:ext cx="2002254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Non-Black-Box Extraction</a:t>
            </a:r>
            <a:endParaRPr lang="he-IL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98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1" grpId="0"/>
      <p:bldP spid="13" grpId="0" animBg="1"/>
      <p:bldP spid="19" grpId="0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Applications of KEA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81053" y="4420269"/>
            <a:ext cx="40749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3-Message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Zero-Knowledge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8286" y="4420269"/>
            <a:ext cx="40749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2-Message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Succinct Argument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(SNARG)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6995" y="2700209"/>
            <a:ext cx="9131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  <a:cs typeface="+mn-cs"/>
              </a:rPr>
              <a:t>Knowledge of Exponent Assumption* (KEA)</a:t>
            </a:r>
            <a:endParaRPr lang="he-IL" sz="3200" u="sng" dirty="0">
              <a:latin typeface="+mn-lt"/>
              <a:cs typeface="+mn-cs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220072" y="3557333"/>
            <a:ext cx="432048" cy="7032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491880" y="3589859"/>
            <a:ext cx="432049" cy="7032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38536" y="3207463"/>
            <a:ext cx="2261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n-lt"/>
                <a:cs typeface="+mn-cs"/>
              </a:rPr>
              <a:t>* and variants </a:t>
            </a:r>
            <a:endParaRPr lang="he-IL" sz="2400" u="sng" dirty="0">
              <a:latin typeface="+mn-lt"/>
              <a:cs typeface="+mn-cs"/>
            </a:endParaRPr>
          </a:p>
        </p:txBody>
      </p:sp>
      <p:sp>
        <p:nvSpPr>
          <p:cNvPr id="18" name="Title 2"/>
          <p:cNvSpPr txBox="1">
            <a:spLocks/>
          </p:cNvSpPr>
          <p:nvPr/>
        </p:nvSpPr>
        <p:spPr>
          <a:xfrm>
            <a:off x="683568" y="1268760"/>
            <a:ext cx="8280920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2400" dirty="0"/>
              <a:t>[</a:t>
            </a:r>
            <a:r>
              <a:rPr lang="en-US" sz="2400" dirty="0" smtClean="0"/>
              <a:t>HT98,BP04,Mie08,G10,L12,BCCT13,GGPR13,BCIOP13</a:t>
            </a:r>
            <a:r>
              <a:rPr lang="en-US" sz="2400" dirty="0"/>
              <a:t>]</a:t>
            </a:r>
            <a:endParaRPr lang="he-IL" sz="2400" u="sng" dirty="0"/>
          </a:p>
        </p:txBody>
      </p:sp>
    </p:spTree>
    <p:extLst>
      <p:ext uri="{BB962C8B-B14F-4D97-AF65-F5344CB8AC3E}">
        <p14:creationId xmlns:p14="http://schemas.microsoft.com/office/powerpoint/2010/main" val="131421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Extractable Functions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66070" y="2976249"/>
            <a:ext cx="1872208" cy="1820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Adversary</a:t>
            </a:r>
            <a:endParaRPr lang="he-IL" sz="24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038278" y="4272393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038278" y="3480305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72234" y="3218695"/>
                <a:ext cx="115615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←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$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234" y="3218695"/>
                <a:ext cx="1156150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869412" y="4010783"/>
                <a:ext cx="10869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412" y="4010783"/>
                <a:ext cx="108696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115616" y="3687327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687327"/>
                <a:ext cx="424795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 flipH="1">
            <a:off x="1633063" y="3918160"/>
            <a:ext cx="2520281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209127" y="3480305"/>
            <a:ext cx="1525851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Extraction</a:t>
            </a:r>
            <a:endParaRPr lang="he-IL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69568" y="2103442"/>
                <a:ext cx="805090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200" dirty="0" smtClean="0">
                    <a:latin typeface="+mn-lt"/>
                    <a:cs typeface="+mn-cs"/>
                  </a:rPr>
                  <a:t>A family of function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320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is extractable if:</a:t>
                </a:r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568" y="2103442"/>
                <a:ext cx="8050904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1893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0" y="5589240"/>
                <a:ext cx="91440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∀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𝐴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 ∃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𝐸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 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s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.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t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.  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𝐴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𝑘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→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𝑓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𝑘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(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𝑥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) ⇒  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𝐸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𝑘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→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𝑥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</a:t>
                </a:r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589240"/>
                <a:ext cx="9144000" cy="64633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itle 2"/>
          <p:cNvSpPr txBox="1">
            <a:spLocks/>
          </p:cNvSpPr>
          <p:nvPr/>
        </p:nvSpPr>
        <p:spPr>
          <a:xfrm>
            <a:off x="693868" y="1150614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en-US" sz="2800" dirty="0"/>
              <a:t>[</a:t>
            </a:r>
            <a:r>
              <a:rPr lang="en-US" sz="2800" dirty="0" smtClean="0"/>
              <a:t>Canetti-</a:t>
            </a:r>
            <a:r>
              <a:rPr lang="en-US" sz="2800" dirty="0" err="1" smtClean="0"/>
              <a:t>Dakdouk</a:t>
            </a:r>
            <a:r>
              <a:rPr lang="en-US" sz="2800" dirty="0" smtClean="0"/>
              <a:t> 08]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5342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11" grpId="0" animBg="1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Remarks on EF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19402" y="2132856"/>
                <a:ext cx="676875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rtl="0">
                  <a:buFont typeface="Arial" panose="020B0604020202020204" pitchFamily="34" charset="0"/>
                  <a:buChar char="•"/>
                </a:pPr>
                <a:r>
                  <a:rPr lang="en-US" sz="3200" dirty="0" smtClean="0">
                    <a:latin typeface="+mn-lt"/>
                    <a:cs typeface="+mn-cs"/>
                  </a:rPr>
                  <a:t>KEA is an example for EF.</a:t>
                </a: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200" dirty="0" smtClean="0">
                    <a:latin typeface="+mn-lt"/>
                    <a:cs typeface="+mn-cs"/>
                  </a:rPr>
                  <a:t>We want EF that are also one-way.</a:t>
                </a:r>
              </a:p>
              <a:p>
                <a:pPr marL="342900" indent="-342900" rtl="0">
                  <a:buFont typeface="Arial" panose="020B0604020202020204" pitchFamily="34" charset="0"/>
                  <a:buChar char="•"/>
                </a:pPr>
                <a:r>
                  <a:rPr lang="en-US" sz="3200" dirty="0" smtClean="0">
                    <a:latin typeface="+mn-lt"/>
                    <a:cs typeface="+mn-cs"/>
                  </a:rPr>
                  <a:t>The image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𝑓</m:t>
                    </m:r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should be sparse.</a:t>
                </a:r>
                <a:endParaRPr lang="en-US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402" y="2132856"/>
                <a:ext cx="6768752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980" t="-4362" r="-2250" b="-100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166070" y="4365104"/>
            <a:ext cx="1872208" cy="1820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Adversary</a:t>
            </a:r>
            <a:endParaRPr lang="he-IL" sz="24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038278" y="5661248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6038278" y="4869160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872234" y="4607550"/>
                <a:ext cx="115615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←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$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234" y="4607550"/>
                <a:ext cx="115615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69412" y="5399638"/>
                <a:ext cx="10869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9412" y="5399638"/>
                <a:ext cx="1086964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115616" y="5076182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076182"/>
                <a:ext cx="424795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>
            <a:off x="1633063" y="5307015"/>
            <a:ext cx="2520281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09127" y="4869160"/>
            <a:ext cx="1525851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Extraction</a:t>
            </a:r>
            <a:endParaRPr lang="he-IL" sz="2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38278" y="6246544"/>
            <a:ext cx="2566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  <a:cs typeface="+mn-cs"/>
              </a:rPr>
              <a:t>OWF, CRHF</a:t>
            </a:r>
            <a:endParaRPr lang="en-US" sz="2400" dirty="0">
              <a:latin typeface="+mn-lt"/>
              <a:cs typeface="+mn-cs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308304" y="5969983"/>
            <a:ext cx="0" cy="26314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24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Applications of EF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461" y="5373215"/>
            <a:ext cx="40749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3-Message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Zero-Knowledge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3525" y="5373215"/>
            <a:ext cx="40749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latin typeface="+mn-lt"/>
                <a:cs typeface="+mn-cs"/>
              </a:rPr>
              <a:t>2-Message</a:t>
            </a:r>
          </a:p>
          <a:p>
            <a:pPr algn="ctr" rtl="0"/>
            <a:r>
              <a:rPr lang="en-US" sz="2800" dirty="0" smtClean="0">
                <a:latin typeface="+mn-lt"/>
                <a:cs typeface="+mn-cs"/>
              </a:rPr>
              <a:t>Succinct Argument</a:t>
            </a:r>
          </a:p>
          <a:p>
            <a:pPr algn="ctr" rtl="0"/>
            <a:r>
              <a:rPr lang="en-US" sz="2800" dirty="0" smtClean="0">
                <a:latin typeface="+mn-lt"/>
                <a:cs typeface="+mn-cs"/>
              </a:rPr>
              <a:t>(Privately Verifiable)</a:t>
            </a:r>
            <a:endParaRPr lang="en-US" sz="2800" dirty="0"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52536" y="2348880"/>
            <a:ext cx="9131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  <a:cs typeface="+mn-cs"/>
              </a:rPr>
              <a:t>Knowledge of Exponent</a:t>
            </a:r>
            <a:endParaRPr lang="he-IL" sz="3200" u="sng" dirty="0">
              <a:latin typeface="+mn-lt"/>
              <a:cs typeface="+mn-cs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580112" y="3077671"/>
            <a:ext cx="0" cy="3516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-6995" y="3635732"/>
            <a:ext cx="41998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>
                <a:latin typeface="+mn-lt"/>
                <a:cs typeface="+mn-cs"/>
              </a:rPr>
              <a:t>Extractable </a:t>
            </a:r>
            <a:r>
              <a:rPr lang="en-US" sz="2800" dirty="0" smtClean="0">
                <a:latin typeface="+mn-lt"/>
                <a:cs typeface="+mn-cs"/>
              </a:rPr>
              <a:t>One-Way </a:t>
            </a:r>
          </a:p>
          <a:p>
            <a:pPr algn="ctr" rtl="0"/>
            <a:r>
              <a:rPr lang="en-US" sz="2800" dirty="0" smtClean="0">
                <a:latin typeface="+mn-lt"/>
                <a:cs typeface="+mn-cs"/>
              </a:rPr>
              <a:t>Functions (EOWF)</a:t>
            </a:r>
            <a:endParaRPr lang="he-IL" sz="2800" u="sng" dirty="0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35896" y="3635732"/>
            <a:ext cx="59046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>
                <a:latin typeface="+mn-lt"/>
                <a:cs typeface="+mn-cs"/>
              </a:rPr>
              <a:t>Extractable </a:t>
            </a:r>
            <a:r>
              <a:rPr lang="en-US" sz="2800" dirty="0" smtClean="0">
                <a:latin typeface="+mn-lt"/>
                <a:cs typeface="+mn-cs"/>
              </a:rPr>
              <a:t>Collision-Resistant </a:t>
            </a:r>
          </a:p>
          <a:p>
            <a:pPr algn="ctr" rtl="0"/>
            <a:r>
              <a:rPr lang="en-US" sz="2800" dirty="0" smtClean="0">
                <a:latin typeface="+mn-lt"/>
                <a:cs typeface="+mn-cs"/>
              </a:rPr>
              <a:t>Hash Functions (ECRH)</a:t>
            </a:r>
            <a:endParaRPr lang="he-IL" sz="2800" u="sng" dirty="0">
              <a:latin typeface="+mn-lt"/>
              <a:cs typeface="+mn-cs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915816" y="3077670"/>
            <a:ext cx="0" cy="3516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595195" y="4814284"/>
            <a:ext cx="0" cy="3516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051720" y="4814283"/>
            <a:ext cx="0" cy="35161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/>
          <p:cNvSpPr txBox="1">
            <a:spLocks/>
          </p:cNvSpPr>
          <p:nvPr/>
        </p:nvSpPr>
        <p:spPr>
          <a:xfrm>
            <a:off x="693868" y="1340768"/>
            <a:ext cx="7756263" cy="9102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l" rtl="0"/>
            <a:r>
              <a:rPr lang="en-US" sz="2800" dirty="0"/>
              <a:t>[BCCT12,GLR12,DFH12]</a:t>
            </a:r>
            <a:endParaRPr lang="he-IL" sz="2800" u="sng" dirty="0"/>
          </a:p>
        </p:txBody>
      </p:sp>
    </p:spTree>
    <p:extLst>
      <p:ext uri="{BB962C8B-B14F-4D97-AF65-F5344CB8AC3E}">
        <p14:creationId xmlns:p14="http://schemas.microsoft.com/office/powerpoint/2010/main" val="2800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3059832" y="4941168"/>
            <a:ext cx="5611702" cy="1054250"/>
          </a:xfrm>
        </p:spPr>
        <p:txBody>
          <a:bodyPr/>
          <a:lstStyle/>
          <a:p>
            <a:pPr algn="l" rtl="0"/>
            <a:r>
              <a:rPr lang="en-US" dirty="0" smtClean="0"/>
              <a:t>What is missing?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83568" y="1224915"/>
            <a:ext cx="6768752" cy="2463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+mn-lt"/>
                <a:cs typeface="+mn-cs"/>
              </a:rPr>
              <a:t>Clean assumptions </a:t>
            </a: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+mn-lt"/>
                <a:cs typeface="+mn-cs"/>
              </a:rPr>
              <a:t>Candidates</a:t>
            </a:r>
          </a:p>
          <a:p>
            <a:pPr marL="342900" indent="-342900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+mn-lt"/>
                <a:cs typeface="+mn-cs"/>
              </a:rPr>
              <a:t>Strong applications</a:t>
            </a:r>
            <a:endParaRPr lang="en-US" sz="40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817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A Reduction Using EF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273249" y="3708320"/>
            <a:ext cx="6611119" cy="2168952"/>
          </a:xfrm>
          <a:prstGeom prst="rect">
            <a:avLst/>
          </a:prstGeom>
          <a:solidFill>
            <a:srgbClr val="FFFF9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he-IL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132699" y="4038744"/>
                <a:ext cx="1584176" cy="1503457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699" y="4038744"/>
                <a:ext cx="1584176" cy="15034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294096" y="3708320"/>
            <a:ext cx="2053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latin typeface="+mn-lt"/>
                <a:cs typeface="+mn-cs"/>
              </a:rPr>
              <a:t>Reduction</a:t>
            </a:r>
            <a:endParaRPr lang="he-IL" sz="3200" dirty="0">
              <a:latin typeface="+mn-lt"/>
              <a:cs typeface="+mn-cs"/>
            </a:endParaRPr>
          </a:p>
        </p:txBody>
      </p:sp>
      <p:cxnSp>
        <p:nvCxnSpPr>
          <p:cNvPr id="18" name="Straight Arrow Connector 17"/>
          <p:cNvCxnSpPr>
            <a:stCxn id="7" idx="1"/>
          </p:cNvCxnSpPr>
          <p:nvPr/>
        </p:nvCxnSpPr>
        <p:spPr>
          <a:xfrm flipH="1">
            <a:off x="1828443" y="4790473"/>
            <a:ext cx="2304256" cy="232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332498" y="4375410"/>
                <a:ext cx="1525851" cy="875710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498" y="4375410"/>
                <a:ext cx="1525851" cy="8757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403648" y="4559401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4559401"/>
                <a:ext cx="424795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83568" y="1700808"/>
                <a:ext cx="8136904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600" dirty="0" smtClean="0">
                    <a:latin typeface="Cambria Math"/>
                    <a:cs typeface="+mn-cs"/>
                  </a:rPr>
                  <a:t>Assuming:</a:t>
                </a:r>
                <a:endParaRPr lang="en-US" sz="3600" b="0" dirty="0" smtClean="0">
                  <a:latin typeface="Cambria Math"/>
                  <a:cs typeface="+mn-cs"/>
                </a:endParaRPr>
              </a:p>
              <a:p>
                <a:pPr rtl="0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∀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𝐴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 ∃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𝐸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  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s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.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t</m:t>
                    </m:r>
                    <m:r>
                      <m:rPr>
                        <m:nor/>
                      </m:rPr>
                      <a:rPr lang="en-US" sz="3600" b="0" i="0" smtClean="0">
                        <a:latin typeface="Cambria Math"/>
                        <a:ea typeface="Cambria Math"/>
                        <a:cs typeface="+mn-cs"/>
                      </a:rPr>
                      <m:t>.  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𝐴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𝑘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→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𝑓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𝑘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(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𝑥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) ⇒  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𝐸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ea typeface="Cambria Math"/>
                            <a:cs typeface="+mn-cs"/>
                          </a:rPr>
                          <m:t>𝑘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→</m:t>
                    </m:r>
                    <m:r>
                      <a:rPr lang="en-US" sz="3600" b="0" i="1" smtClean="0">
                        <a:latin typeface="Cambria Math"/>
                        <a:ea typeface="Cambria Math"/>
                        <a:cs typeface="+mn-cs"/>
                      </a:rPr>
                      <m:t>𝑥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</a:t>
                </a:r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700808"/>
                <a:ext cx="8136904" cy="1200329"/>
              </a:xfrm>
              <a:prstGeom prst="rect">
                <a:avLst/>
              </a:prstGeom>
              <a:blipFill rotWithShape="1">
                <a:blip r:embed="rId5"/>
                <a:stretch>
                  <a:fillRect l="-2247" t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>
            <a:off x="5716875" y="5246911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5716875" y="4454823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6550831" y="4193213"/>
                <a:ext cx="115615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←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$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831" y="4193213"/>
                <a:ext cx="115615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548009" y="4985301"/>
                <a:ext cx="10869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009" y="4985301"/>
                <a:ext cx="108696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2195736" y="4293095"/>
            <a:ext cx="1800200" cy="1080121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85000"/>
                <a:lumOff val="15000"/>
              </a:schemeClr>
            </a:solidFill>
          </a:ln>
          <a:effectLst>
            <a:glow>
              <a:schemeClr val="tx1">
                <a:alpha val="48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7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7" grpId="0"/>
      <p:bldP spid="19" grpId="0" animBg="1"/>
      <p:bldP spid="19" grpId="2" animBg="1"/>
      <p:bldP spid="20" grpId="0"/>
      <p:bldP spid="24" grpId="0"/>
      <p:bldP spid="27" grpId="0"/>
      <p:bldP spid="28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2082324"/>
            <a:ext cx="7756263" cy="1850732"/>
          </a:xfrm>
        </p:spPr>
        <p:txBody>
          <a:bodyPr/>
          <a:lstStyle/>
          <a:p>
            <a:pPr rtl="0"/>
            <a:r>
              <a:rPr lang="en-US" dirty="0" smtClean="0"/>
              <a:t>Do Extractable One-Way </a:t>
            </a:r>
            <a:br>
              <a:rPr lang="en-US" dirty="0" smtClean="0"/>
            </a:br>
            <a:r>
              <a:rPr lang="en-US" dirty="0" smtClean="0"/>
              <a:t>Functions with an </a:t>
            </a:r>
            <a:r>
              <a:rPr lang="en-US" u="sng" dirty="0" smtClean="0"/>
              <a:t>Explicit Extractor</a:t>
            </a:r>
            <a:r>
              <a:rPr lang="en-US" dirty="0" smtClean="0"/>
              <a:t> Exist?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8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2082324"/>
            <a:ext cx="7756263" cy="1850732"/>
          </a:xfrm>
        </p:spPr>
        <p:txBody>
          <a:bodyPr/>
          <a:lstStyle/>
          <a:p>
            <a:pPr rtl="0"/>
            <a:r>
              <a:rPr lang="en-US" dirty="0" smtClean="0"/>
              <a:t>It </a:t>
            </a:r>
            <a:r>
              <a:rPr lang="en-US" dirty="0"/>
              <a:t>depends on the Auxiliary </a:t>
            </a:r>
            <a:r>
              <a:rPr lang="en-US" dirty="0" smtClean="0"/>
              <a:t>Input.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9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Largest Known Prime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43308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rgbClr val="000000"/>
                </a:solidFill>
              </a:rPr>
              <a:t>2</a:t>
            </a:r>
            <a:r>
              <a:rPr lang="en-US" sz="4000" baseline="30000" dirty="0">
                <a:solidFill>
                  <a:srgbClr val="000000"/>
                </a:solidFill>
              </a:rPr>
              <a:t>57,885,161</a:t>
            </a:r>
            <a:r>
              <a:rPr lang="en-US" sz="4000" dirty="0">
                <a:solidFill>
                  <a:srgbClr val="000000"/>
                </a:solidFill>
              </a:rPr>
              <a:t> − 1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0" y="3573016"/>
            <a:ext cx="91922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>
                <a:latin typeface="+mn-lt"/>
                <a:cs typeface="+mn-cs"/>
              </a:rPr>
              <a:t>Electronic Frontier </a:t>
            </a:r>
            <a:r>
              <a:rPr lang="en-US" sz="2800" dirty="0" smtClean="0">
                <a:latin typeface="+mn-lt"/>
                <a:cs typeface="+mn-cs"/>
              </a:rPr>
              <a:t>Foundation offers </a:t>
            </a:r>
            <a:endParaRPr lang="en-US" sz="2800" dirty="0">
              <a:latin typeface="+mn-lt"/>
              <a:cs typeface="+mn-cs"/>
            </a:endParaRPr>
          </a:p>
          <a:p>
            <a:pPr algn="ctr" rtl="0"/>
            <a:r>
              <a:rPr lang="en-US" sz="2800" dirty="0">
                <a:latin typeface="+mn-lt"/>
                <a:cs typeface="+mn-cs"/>
              </a:rPr>
              <a:t>$250,000 prize for a prime with at least a billion digits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-21764" y="5080005"/>
                <a:ext cx="9192209" cy="10132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+mn-lt"/>
                    <a:cs typeface="+mn-cs"/>
                  </a:rPr>
                  <a:t>“The first number larger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/>
                            <a:cs typeface="+mn-cs"/>
                          </a:rPr>
                          <m:t>10</m:t>
                        </m:r>
                      </m:e>
                      <m:sup>
                        <m:sSup>
                          <m:sSupPr>
                            <m:ctrlPr>
                              <a:rPr lang="en-US" sz="2800" b="0" i="1" smtClean="0">
                                <a:latin typeface="Cambria Math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  <a:cs typeface="+mn-cs"/>
                              </a:rPr>
                              <m:t>10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  <a:cs typeface="+mn-cs"/>
                              </a:rPr>
                              <m:t>9</m:t>
                            </m:r>
                          </m:sup>
                        </m:sSup>
                      </m:sup>
                    </m:sSup>
                  </m:oMath>
                </a14:m>
                <a:r>
                  <a:rPr lang="en-US" sz="2800" dirty="0" smtClean="0">
                    <a:latin typeface="+mn-lt"/>
                    <a:cs typeface="+mn-cs"/>
                  </a:rPr>
                  <a:t> that is not divisible by any number other than 1 </a:t>
                </a:r>
                <a:r>
                  <a:rPr lang="en-US" sz="2800" smtClean="0">
                    <a:latin typeface="+mn-lt"/>
                    <a:cs typeface="+mn-cs"/>
                  </a:rPr>
                  <a:t>and itself”</a:t>
                </a:r>
                <a:endParaRPr lang="en-US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1764" y="5080005"/>
                <a:ext cx="9192209" cy="1013291"/>
              </a:xfrm>
              <a:prstGeom prst="rect">
                <a:avLst/>
              </a:prstGeom>
              <a:blipFill rotWithShape="1">
                <a:blip r:embed="rId2"/>
                <a:stretch>
                  <a:fillRect r="-398" b="-155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8190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Example: Zero-Knowledge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847264" y="3933056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𝑃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264" y="3933056"/>
                <a:ext cx="796324" cy="201622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723348" y="3933056"/>
                <a:ext cx="796324" cy="201622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348" y="3933056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3643588" y="4284385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" idx="1"/>
            <a:endCxn id="4" idx="3"/>
          </p:cNvCxnSpPr>
          <p:nvPr/>
        </p:nvCxnSpPr>
        <p:spPr>
          <a:xfrm flipH="1">
            <a:off x="3643588" y="4941168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643588" y="5652537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99392" y="2916233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9392" y="2916233"/>
                <a:ext cx="1368152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643588" y="3699610"/>
                <a:ext cx="2079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588" y="3699610"/>
                <a:ext cx="207976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35896" y="4356393"/>
                <a:ext cx="20797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356393"/>
                <a:ext cx="207976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>
            <a:off x="6121510" y="3483586"/>
            <a:ext cx="0" cy="43204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723348" y="2898811"/>
                <a:ext cx="79632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3348" y="2898811"/>
                <a:ext cx="796324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4932040" y="1839047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ambria Math"/>
              </a:rPr>
              <a:t>Auxiliary input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310197" y="2423822"/>
            <a:ext cx="188687" cy="4924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24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Definition of EF with A.I.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1560" y="1818690"/>
                <a:ext cx="8136904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600" dirty="0" smtClean="0">
                    <a:latin typeface="Cambria Math"/>
                    <a:cs typeface="+mn-cs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𝐴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 and </a:t>
                </a:r>
                <a:r>
                  <a:rPr lang="en-US" sz="3600" dirty="0">
                    <a:latin typeface="Cambria Math"/>
                  </a:rPr>
                  <a:t>auxiliary input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endParaRPr lang="en-US" sz="3600" b="0" dirty="0" smtClean="0">
                  <a:latin typeface="Cambria Math"/>
                  <a:cs typeface="+mn-cs"/>
                </a:endParaRPr>
              </a:p>
              <a:p>
                <a:pPr rtl="0"/>
                <a:r>
                  <a:rPr lang="en-US" sz="3600" b="0" dirty="0" smtClean="0">
                    <a:latin typeface="Cambria Math"/>
                    <a:cs typeface="+mn-cs"/>
                  </a:rPr>
                  <a:t>there exist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𝐸</m:t>
                    </m:r>
                  </m:oMath>
                </a14:m>
                <a:r>
                  <a:rPr lang="en-US" sz="3600" dirty="0" smtClean="0">
                    <a:latin typeface="Cambria Math"/>
                  </a:rPr>
                  <a:t> </a:t>
                </a:r>
                <a:r>
                  <a:rPr lang="en-US" sz="3600" dirty="0">
                    <a:latin typeface="Cambria Math"/>
                  </a:rPr>
                  <a:t>and auxiliary input</a:t>
                </a:r>
                <a14:m>
                  <m:oMath xmlns:m="http://schemas.openxmlformats.org/officeDocument/2006/math">
                    <m:r>
                      <a:rPr lang="en-US" sz="36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</a:rPr>
                          <m:t>𝐸</m:t>
                        </m:r>
                      </m:sub>
                    </m:sSub>
                  </m:oMath>
                </a14:m>
                <a:endParaRPr lang="en-US" sz="3600" dirty="0" smtClean="0">
                  <a:latin typeface="Cambria Math"/>
                </a:endParaRPr>
              </a:p>
              <a:p>
                <a:pPr rtl="0"/>
                <a:r>
                  <a:rPr lang="en-US" sz="3600" b="0" dirty="0" smtClean="0">
                    <a:latin typeface="Cambria Math"/>
                    <a:cs typeface="+mn-cs"/>
                  </a:rPr>
                  <a:t>such that for every auxiliary input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𝑧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: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18690"/>
                <a:ext cx="8136904" cy="1754326"/>
              </a:xfrm>
              <a:prstGeom prst="rect">
                <a:avLst/>
              </a:prstGeom>
              <a:blipFill rotWithShape="1">
                <a:blip r:embed="rId2"/>
                <a:stretch>
                  <a:fillRect l="-2247" t="-5208" b="-1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3861048"/>
                <a:ext cx="9144000" cy="6335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3600" i="1" smtClean="0">
                        <a:latin typeface="Cambria Math"/>
                        <a:ea typeface="Cambria Math"/>
                      </a:rPr>
                      <m:t>𝐴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en-US" sz="36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) ⇒  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endParaRPr lang="he-IL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61048"/>
                <a:ext cx="9144000" cy="63357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093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Types of A.I.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1560" y="1818690"/>
                <a:ext cx="8136904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600" dirty="0" smtClean="0">
                    <a:latin typeface="Cambria Math"/>
                    <a:cs typeface="+mn-cs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𝐴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 and </a:t>
                </a:r>
                <a:r>
                  <a:rPr lang="en-US" sz="3600" dirty="0" smtClean="0">
                    <a:solidFill>
                      <a:srgbClr val="00B050"/>
                    </a:solidFill>
                    <a:latin typeface="Cambria Math"/>
                  </a:rPr>
                  <a:t>auxiliary input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36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𝐴</m:t>
                        </m:r>
                      </m:sub>
                    </m:sSub>
                  </m:oMath>
                </a14:m>
                <a:endParaRPr lang="en-US" sz="3600" b="0" dirty="0" smtClean="0">
                  <a:latin typeface="Cambria Math"/>
                  <a:cs typeface="+mn-cs"/>
                </a:endParaRPr>
              </a:p>
              <a:p>
                <a:pPr rtl="0"/>
                <a:r>
                  <a:rPr lang="en-US" sz="3600" b="0" dirty="0" smtClean="0">
                    <a:latin typeface="Cambria Math"/>
                    <a:cs typeface="+mn-cs"/>
                  </a:rPr>
                  <a:t>there exist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𝐸</m:t>
                    </m:r>
                  </m:oMath>
                </a14:m>
                <a:r>
                  <a:rPr lang="en-US" sz="3600" dirty="0" smtClean="0">
                    <a:latin typeface="Cambria Math"/>
                  </a:rPr>
                  <a:t> </a:t>
                </a:r>
                <a:r>
                  <a:rPr lang="en-US" sz="3600" dirty="0">
                    <a:latin typeface="Cambria Math"/>
                  </a:rPr>
                  <a:t>and </a:t>
                </a:r>
                <a:r>
                  <a:rPr lang="en-US" sz="3600" dirty="0" smtClean="0">
                    <a:solidFill>
                      <a:srgbClr val="00B050"/>
                    </a:solidFill>
                    <a:latin typeface="Cambria Math"/>
                  </a:rPr>
                  <a:t>auxiliary input</a:t>
                </a:r>
                <a14:m>
                  <m:oMath xmlns:m="http://schemas.openxmlformats.org/officeDocument/2006/math">
                    <m:r>
                      <a:rPr lang="en-US" sz="360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36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𝑧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𝐸</m:t>
                        </m:r>
                      </m:sub>
                    </m:sSub>
                  </m:oMath>
                </a14:m>
                <a:endParaRPr lang="en-US" sz="3600" dirty="0" smtClean="0">
                  <a:latin typeface="Cambria Math"/>
                </a:endParaRPr>
              </a:p>
              <a:p>
                <a:pPr rtl="0"/>
                <a:r>
                  <a:rPr lang="en-US" sz="3600" b="0" dirty="0" smtClean="0">
                    <a:latin typeface="Cambria Math"/>
                    <a:cs typeface="+mn-cs"/>
                  </a:rPr>
                  <a:t>such that for every </a:t>
                </a:r>
                <a:r>
                  <a:rPr lang="en-US" sz="3600" b="0" dirty="0" smtClean="0">
                    <a:solidFill>
                      <a:srgbClr val="FF0000"/>
                    </a:solidFill>
                    <a:latin typeface="Cambria Math"/>
                    <a:cs typeface="+mn-cs"/>
                  </a:rPr>
                  <a:t>auxiliary input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FF0000"/>
                        </a:solidFill>
                        <a:latin typeface="Cambria Math"/>
                        <a:cs typeface="+mn-cs"/>
                      </a:rPr>
                      <m:t>𝑧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: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18690"/>
                <a:ext cx="8136904" cy="1754326"/>
              </a:xfrm>
              <a:prstGeom prst="rect">
                <a:avLst/>
              </a:prstGeom>
              <a:blipFill rotWithShape="1">
                <a:blip r:embed="rId2"/>
                <a:stretch>
                  <a:fillRect l="-2247" t="-5208" b="-1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3861048"/>
                <a:ext cx="9144000" cy="6335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3600" i="1" smtClean="0">
                        <a:latin typeface="Cambria Math"/>
                        <a:ea typeface="Cambria Math"/>
                      </a:rPr>
                      <m:t>𝐴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𝐴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→</m:t>
                    </m:r>
                    <m:sSub>
                      <m:sSub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𝑓</m:t>
                        </m:r>
                      </m:e>
                      <m:sub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en-US" sz="36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𝑥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) ⇒  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𝐸</m:t>
                    </m:r>
                    <m:d>
                      <m:dPr>
                        <m:ctrlPr>
                          <a:rPr lang="en-US" sz="36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𝑧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𝐸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𝑧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, 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𝑘</m:t>
                        </m:r>
                      </m:e>
                    </m:d>
                    <m:r>
                      <a:rPr lang="en-US" sz="3600" i="1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endParaRPr lang="he-IL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61048"/>
                <a:ext cx="9144000" cy="63357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0" y="4941168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dirty="0" smtClean="0">
                <a:solidFill>
                  <a:srgbClr val="00B050"/>
                </a:solidFill>
                <a:latin typeface="Cambria Math"/>
                <a:cs typeface="+mn-cs"/>
              </a:rPr>
              <a:t>Individual </a:t>
            </a:r>
            <a:r>
              <a:rPr lang="en-US" sz="3600" dirty="0" smtClean="0">
                <a:latin typeface="Cambria Math"/>
              </a:rPr>
              <a:t>\</a:t>
            </a:r>
            <a:r>
              <a:rPr lang="en-US" sz="3600" dirty="0" smtClean="0">
                <a:solidFill>
                  <a:srgbClr val="00B050"/>
                </a:solidFill>
                <a:latin typeface="Cambria Math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Cambria Math"/>
              </a:rPr>
              <a:t>Common</a:t>
            </a:r>
          </a:p>
          <a:p>
            <a:pPr algn="ctr" rtl="0"/>
            <a:endParaRPr lang="en-US" sz="1200" dirty="0" smtClean="0">
              <a:latin typeface="Cambria Math"/>
              <a:cs typeface="+mn-cs"/>
            </a:endParaRPr>
          </a:p>
          <a:p>
            <a:pPr algn="ctr" rtl="0"/>
            <a:r>
              <a:rPr lang="en-US" sz="3600" dirty="0" smtClean="0">
                <a:latin typeface="Cambria Math"/>
                <a:cs typeface="+mn-cs"/>
              </a:rPr>
              <a:t>Bounded \ Unbounded </a:t>
            </a:r>
            <a:endParaRPr lang="en-US" sz="3600" b="0" dirty="0" smtClean="0">
              <a:latin typeface="Cambria Math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05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688490" y="2082324"/>
            <a:ext cx="7756263" cy="1850732"/>
          </a:xfrm>
        </p:spPr>
        <p:txBody>
          <a:bodyPr/>
          <a:lstStyle/>
          <a:p>
            <a:pPr rtl="0"/>
            <a:r>
              <a:rPr lang="en-US" dirty="0" smtClean="0"/>
              <a:t>What type of A.I. </a:t>
            </a:r>
            <a:br>
              <a:rPr lang="en-US" dirty="0" smtClean="0"/>
            </a:br>
            <a:r>
              <a:rPr lang="en-US" dirty="0" smtClean="0"/>
              <a:t>do we need?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0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/>
              <a:t>Example: Zero-Knowledge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1560" y="1818690"/>
                <a:ext cx="8136904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600" u="sng" dirty="0" smtClean="0">
                    <a:latin typeface="Cambria Math"/>
                    <a:cs typeface="+mn-cs"/>
                  </a:rPr>
                  <a:t>Zero-Knowledge</a:t>
                </a:r>
                <a:r>
                  <a:rPr lang="en-US" sz="3600" b="0" dirty="0" smtClean="0">
                    <a:latin typeface="Cambria Math"/>
                    <a:cs typeface="+mn-cs"/>
                  </a:rPr>
                  <a:t>:</a:t>
                </a:r>
              </a:p>
              <a:p>
                <a:pPr rtl="0"/>
                <a:r>
                  <a:rPr lang="en-US" sz="3600" dirty="0" smtClean="0">
                    <a:latin typeface="Cambria Math"/>
                    <a:cs typeface="+mn-cs"/>
                  </a:rPr>
                  <a:t>For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𝑉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 there exists a simulator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𝑆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 such that for every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𝑥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𝑆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𝑥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cs typeface="+mn-cs"/>
                      </a:rPr>
                      <m:t>≈(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,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𝑉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  <a:cs typeface="+mn-cs"/>
                      </a:rPr>
                      <m:t>)(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𝑥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)</m:t>
                    </m:r>
                  </m:oMath>
                </a14:m>
                <a:endParaRPr lang="en-US" sz="3600" b="0" dirty="0" smtClean="0"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818690"/>
                <a:ext cx="8136904" cy="1754326"/>
              </a:xfrm>
              <a:prstGeom prst="rect">
                <a:avLst/>
              </a:prstGeom>
              <a:blipFill rotWithShape="1">
                <a:blip r:embed="rId2"/>
                <a:stretch>
                  <a:fillRect l="-2247" t="-5208" b="-1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11560" y="3978930"/>
                <a:ext cx="8784976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600" dirty="0" smtClean="0">
                    <a:latin typeface="Cambria Math"/>
                    <a:cs typeface="+mn-cs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3600" dirty="0" smtClean="0">
                    <a:latin typeface="Cambria Math"/>
                    <a:cs typeface="+mn-cs"/>
                  </a:rPr>
                  <a:t> need bounded A.I.</a:t>
                </a:r>
              </a:p>
              <a:p>
                <a:pPr rtl="0"/>
                <a:r>
                  <a:rPr lang="en-US" sz="3600" dirty="0" smtClean="0">
                    <a:latin typeface="Cambria Math"/>
                    <a:cs typeface="+mn-cs"/>
                  </a:rPr>
                  <a:t>For </a:t>
                </a:r>
                <a:r>
                  <a:rPr lang="en-US" sz="3600" dirty="0">
                    <a:latin typeface="Cambria Math"/>
                  </a:rPr>
                  <a:t>sequential composition </a:t>
                </a:r>
                <a:r>
                  <a:rPr lang="en-US" sz="3600" dirty="0" smtClean="0">
                    <a:latin typeface="Cambria Math"/>
                    <a:cs typeface="+mn-cs"/>
                  </a:rPr>
                  <a:t>need unbounded A.I.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978930"/>
                <a:ext cx="8784976" cy="1754326"/>
              </a:xfrm>
              <a:prstGeom prst="rect">
                <a:avLst/>
              </a:prstGeom>
              <a:blipFill rotWithShape="1">
                <a:blip r:embed="rId3"/>
                <a:stretch>
                  <a:fillRect l="-2082" t="-5226" b="-12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11560" y="3978930"/>
                <a:ext cx="8136904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600" u="sng" dirty="0" smtClean="0">
                    <a:latin typeface="Cambria Math"/>
                    <a:cs typeface="+mn-cs"/>
                  </a:rPr>
                  <a:t>What you get from individual A.I.</a:t>
                </a:r>
                <a:r>
                  <a:rPr lang="en-US" sz="3600" b="0" dirty="0" smtClean="0">
                    <a:latin typeface="Cambria Math"/>
                    <a:cs typeface="+mn-cs"/>
                  </a:rPr>
                  <a:t>:</a:t>
                </a:r>
              </a:p>
              <a:p>
                <a:pPr rtl="0"/>
                <a:r>
                  <a:rPr lang="en-US" sz="3600" dirty="0" smtClean="0">
                    <a:latin typeface="Cambria Math"/>
                    <a:cs typeface="+mn-cs"/>
                  </a:rPr>
                  <a:t>For every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𝑉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 and every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𝑥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 there exists a simulator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𝑆</m:t>
                    </m:r>
                  </m:oMath>
                </a14:m>
                <a:r>
                  <a:rPr lang="en-US" sz="3600" b="0" dirty="0" smtClean="0">
                    <a:latin typeface="Cambria Math"/>
                    <a:cs typeface="+mn-cs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𝑆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𝑥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cs typeface="+mn-cs"/>
                      </a:rPr>
                      <m:t>≈(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𝑃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,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𝑉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)(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𝑥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)</m:t>
                    </m:r>
                  </m:oMath>
                </a14:m>
                <a:endParaRPr lang="en-US" sz="3600" b="0" dirty="0" smtClean="0"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978930"/>
                <a:ext cx="8136904" cy="1754326"/>
              </a:xfrm>
              <a:prstGeom prst="rect">
                <a:avLst/>
              </a:prstGeom>
              <a:blipFill rotWithShape="1">
                <a:blip r:embed="rId4"/>
                <a:stretch>
                  <a:fillRect l="-2247" t="-5226" b="-12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360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>
            <a:off x="3205580" y="4437112"/>
            <a:ext cx="2798337" cy="0"/>
          </a:xfrm>
          <a:prstGeom prst="straightConnector1">
            <a:avLst/>
          </a:prstGeom>
          <a:ln w="63500">
            <a:solidFill>
              <a:srgbClr val="FFFF00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5540852" y="4437112"/>
            <a:ext cx="3199369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97268" y="4437112"/>
            <a:ext cx="3166620" cy="0"/>
          </a:xfrm>
          <a:prstGeom prst="straightConnector1">
            <a:avLst/>
          </a:prstGeom>
          <a:ln w="635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204432" y="4543373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00B050"/>
                </a:solidFill>
                <a:latin typeface="Cambria Math"/>
                <a:cs typeface="+mn-cs"/>
              </a:rPr>
              <a:t>Possible</a:t>
            </a:r>
            <a:endParaRPr lang="en-US" sz="2800" b="0" dirty="0" smtClean="0">
              <a:solidFill>
                <a:srgbClr val="00B050"/>
              </a:solidFill>
              <a:latin typeface="Cambria Math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44474" y="4543373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0000"/>
                </a:solidFill>
                <a:latin typeface="Cambria Math"/>
                <a:cs typeface="+mn-cs"/>
              </a:rPr>
              <a:t>Impossible </a:t>
            </a:r>
            <a:endParaRPr lang="en-US" sz="2800" b="0" dirty="0" smtClean="0">
              <a:solidFill>
                <a:srgbClr val="FF0000"/>
              </a:solidFill>
              <a:latin typeface="Cambria Math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68644" y="4543373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FF00"/>
                </a:solidFill>
                <a:latin typeface="Cambria Math"/>
                <a:cs typeface="+mn-cs"/>
              </a:rPr>
              <a:t>Open</a:t>
            </a:r>
            <a:endParaRPr lang="en-US" sz="2800" b="0" dirty="0" smtClean="0">
              <a:solidFill>
                <a:srgbClr val="FFFF00"/>
              </a:solidFill>
              <a:latin typeface="Cambria Math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220072" y="836712"/>
                <a:ext cx="3816424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360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EOWF* with </a:t>
                </a:r>
                <a:r>
                  <a:rPr lang="en-US" sz="3600" u="sng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bounded</a:t>
                </a:r>
                <a:r>
                  <a:rPr lang="en-US" sz="360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 A.I.:</a:t>
                </a:r>
              </a:p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+mn-cs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sz="36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+mn-cs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+mn-cs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𝑧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&lt;|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𝑓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)|</m:t>
                      </m:r>
                    </m:oMath>
                  </m:oMathPara>
                </a14:m>
                <a:endParaRPr lang="en-US" sz="3600" b="0" dirty="0" smtClean="0">
                  <a:solidFill>
                    <a:schemeClr val="tx1"/>
                  </a:solidFill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836712"/>
                <a:ext cx="3816424" cy="1754326"/>
              </a:xfrm>
              <a:prstGeom prst="rect">
                <a:avLst/>
              </a:prstGeom>
              <a:blipFill rotWithShape="1">
                <a:blip r:embed="rId2"/>
                <a:stretch>
                  <a:fillRect t="-5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-36512" y="836712"/>
                <a:ext cx="4824536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360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EOWF with </a:t>
                </a:r>
                <a:r>
                  <a:rPr lang="en-US" sz="3600" u="sng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unbounded</a:t>
                </a:r>
                <a:r>
                  <a:rPr lang="en-US" sz="3600" u="sng" dirty="0" smtClean="0">
                    <a:latin typeface="Cambria Math"/>
                  </a:rPr>
                  <a:t> </a:t>
                </a:r>
                <a:r>
                  <a:rPr lang="en-US" sz="3600" u="sng" dirty="0">
                    <a:latin typeface="Cambria Math"/>
                  </a:rPr>
                  <a:t>common</a:t>
                </a:r>
                <a:r>
                  <a:rPr lang="en-US" sz="360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 A.I.:</a:t>
                </a:r>
              </a:p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  <a:cs typeface="+mn-cs"/>
                            </a:rPr>
                            <m:t>𝑧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&gt;|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𝑓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)|</m:t>
                      </m:r>
                    </m:oMath>
                  </m:oMathPara>
                </a14:m>
                <a:endParaRPr lang="en-US" sz="3600" b="0" dirty="0" smtClean="0">
                  <a:solidFill>
                    <a:schemeClr val="tx1"/>
                  </a:solidFill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836712"/>
                <a:ext cx="4824536" cy="1754326"/>
              </a:xfrm>
              <a:prstGeom prst="rect">
                <a:avLst/>
              </a:prstGeom>
              <a:blipFill rotWithShape="1">
                <a:blip r:embed="rId3"/>
                <a:stretch>
                  <a:fillRect l="-3034" t="-5208" r="-30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5537376" y="5448126"/>
            <a:ext cx="32538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b="0" dirty="0" err="1" smtClean="0">
                <a:latin typeface="Cambria Math"/>
                <a:cs typeface="+mn-cs"/>
              </a:rPr>
              <a:t>Subexp</a:t>
            </a:r>
            <a:r>
              <a:rPr lang="en-US" sz="3200" b="0" dirty="0" smtClean="0">
                <a:latin typeface="Cambria Math"/>
                <a:cs typeface="+mn-cs"/>
              </a:rPr>
              <a:t>-LWE</a:t>
            </a:r>
            <a:endParaRPr lang="en-US" sz="3200" b="0" dirty="0" smtClean="0">
              <a:solidFill>
                <a:schemeClr val="tx1"/>
              </a:solidFill>
              <a:latin typeface="Cambria Math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7154" y="5448126"/>
            <a:ext cx="37051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dirty="0" smtClean="0">
                <a:latin typeface="Cambria Math"/>
                <a:cs typeface="+mn-cs"/>
              </a:rPr>
              <a:t>Indistinguishability </a:t>
            </a:r>
            <a:endParaRPr lang="en-US" sz="3200" dirty="0">
              <a:latin typeface="Cambria Math"/>
              <a:cs typeface="+mn-cs"/>
            </a:endParaRPr>
          </a:p>
          <a:p>
            <a:pPr algn="ctr" rtl="0"/>
            <a:r>
              <a:rPr lang="en-US" sz="3200" dirty="0" smtClean="0">
                <a:latin typeface="Cambria Math"/>
                <a:cs typeface="+mn-cs"/>
              </a:rPr>
              <a:t>Obfuscation</a:t>
            </a:r>
            <a:endParaRPr lang="en-US" sz="3200" b="0" dirty="0" smtClean="0">
              <a:solidFill>
                <a:schemeClr val="tx1"/>
              </a:solidFill>
              <a:latin typeface="Cambria Math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220072" y="2996952"/>
            <a:ext cx="3816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dirty="0" smtClean="0">
                <a:solidFill>
                  <a:schemeClr val="tx1"/>
                </a:solidFill>
                <a:latin typeface="Cambria Math"/>
                <a:cs typeface="+mn-cs"/>
              </a:rPr>
              <a:t>Explicit </a:t>
            </a:r>
          </a:p>
          <a:p>
            <a:pPr algn="ctr" rtl="0"/>
            <a:r>
              <a:rPr lang="en-US" sz="3200" dirty="0" smtClean="0">
                <a:solidFill>
                  <a:schemeClr val="tx1"/>
                </a:solidFill>
                <a:latin typeface="Cambria Math"/>
                <a:cs typeface="+mn-cs"/>
              </a:rPr>
              <a:t>Extractor</a:t>
            </a:r>
            <a:endParaRPr lang="en-US" sz="3200" b="0" dirty="0" smtClean="0">
              <a:solidFill>
                <a:schemeClr val="tx1"/>
              </a:solidFill>
              <a:latin typeface="Cambria Math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88024" y="5201905"/>
            <a:ext cx="475252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b="0" dirty="0" smtClean="0">
                <a:latin typeface="Cambria Math"/>
                <a:cs typeface="+mn-cs"/>
              </a:rPr>
              <a:t>Delegation for P </a:t>
            </a:r>
            <a:br>
              <a:rPr lang="en-US" sz="3200" b="0" dirty="0" smtClean="0">
                <a:latin typeface="Cambria Math"/>
                <a:cs typeface="+mn-cs"/>
              </a:rPr>
            </a:br>
            <a:r>
              <a:rPr lang="en-US" sz="3200" b="0" dirty="0" smtClean="0">
                <a:latin typeface="Cambria Math"/>
                <a:cs typeface="+mn-cs"/>
              </a:rPr>
              <a:t>from </a:t>
            </a:r>
            <a:r>
              <a:rPr lang="en-US" sz="3200" b="0" dirty="0" err="1" smtClean="0">
                <a:latin typeface="Cambria Math"/>
                <a:cs typeface="+mn-cs"/>
              </a:rPr>
              <a:t>Subexp</a:t>
            </a:r>
            <a:r>
              <a:rPr lang="en-US" sz="3200" b="0" dirty="0" smtClean="0">
                <a:latin typeface="Cambria Math"/>
                <a:cs typeface="+mn-cs"/>
              </a:rPr>
              <a:t>-PIR</a:t>
            </a:r>
          </a:p>
          <a:p>
            <a:pPr algn="ctr" rtl="0"/>
            <a:r>
              <a:rPr lang="en-US" sz="2800" dirty="0">
                <a:latin typeface="Cambria Math"/>
                <a:cs typeface="+mn-cs"/>
              </a:rPr>
              <a:t>[</a:t>
            </a:r>
            <a:r>
              <a:rPr lang="en-US" sz="2800" dirty="0" smtClean="0">
                <a:latin typeface="Cambria Math"/>
                <a:cs typeface="+mn-cs"/>
              </a:rPr>
              <a:t>Kalai-Raz-Rothblum13]</a:t>
            </a:r>
            <a:endParaRPr lang="en-US" sz="2800" b="0" dirty="0" smtClean="0">
              <a:latin typeface="Cambria Math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1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  <p:bldP spid="22" grpId="1"/>
      <p:bldP spid="23" grpId="0"/>
      <p:bldP spid="32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Generalized EOWF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124145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200" dirty="0" smtClean="0">
                <a:solidFill>
                  <a:schemeClr val="tx1"/>
                </a:solidFill>
                <a:latin typeface="Cambria Math"/>
                <a:cs typeface="+mn-cs"/>
              </a:rPr>
              <a:t>EOWF* </a:t>
            </a:r>
            <a:r>
              <a:rPr lang="en-US" sz="3200" dirty="0" smtClean="0">
                <a:latin typeface="Cambria Math"/>
                <a:cs typeface="+mn-cs"/>
              </a:rPr>
              <a:t>= Privately-Verifiable Generalized EOWF</a:t>
            </a:r>
            <a:endParaRPr lang="en-US" sz="3200" b="0" dirty="0" smtClean="0">
              <a:solidFill>
                <a:schemeClr val="tx1"/>
              </a:solidFill>
              <a:latin typeface="Cambria Math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4544" y="3356992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rtl="0">
              <a:lnSpc>
                <a:spcPct val="150000"/>
              </a:lnSpc>
              <a:buAutoNum type="arabicPeriod"/>
            </a:pPr>
            <a:r>
              <a:rPr lang="en-US" sz="3200" dirty="0" smtClean="0">
                <a:latin typeface="Cambria Math"/>
              </a:rPr>
              <a:t>EOWF</a:t>
            </a:r>
            <a:r>
              <a:rPr lang="en-US" sz="3200" dirty="0">
                <a:latin typeface="Cambria Math"/>
              </a:rPr>
              <a:t>* </a:t>
            </a:r>
            <a:r>
              <a:rPr lang="en-US" sz="3200" dirty="0" smtClean="0">
                <a:latin typeface="Cambria Math"/>
              </a:rPr>
              <a:t>suffices for </a:t>
            </a:r>
            <a:r>
              <a:rPr lang="en-US" sz="3200" dirty="0" smtClean="0">
                <a:solidFill>
                  <a:schemeClr val="tx1"/>
                </a:solidFill>
                <a:latin typeface="Cambria Math"/>
                <a:cs typeface="+mn-cs"/>
              </a:rPr>
              <a:t>applications of </a:t>
            </a:r>
            <a:r>
              <a:rPr lang="en-US" sz="3200" dirty="0" smtClean="0">
                <a:latin typeface="Cambria Math"/>
              </a:rPr>
              <a:t>EOWF.</a:t>
            </a:r>
          </a:p>
          <a:p>
            <a:pPr marL="514350" indent="-514350" rtl="0">
              <a:lnSpc>
                <a:spcPct val="150000"/>
              </a:lnSpc>
              <a:buAutoNum type="arabicPeriod"/>
            </a:pPr>
            <a:r>
              <a:rPr lang="en-US" sz="3200" b="0" dirty="0" smtClean="0">
                <a:solidFill>
                  <a:schemeClr val="tx1"/>
                </a:solidFill>
                <a:latin typeface="Cambria Math"/>
                <a:cs typeface="+mn-cs"/>
              </a:rPr>
              <a:t>The impossibility results holds also for </a:t>
            </a:r>
            <a:r>
              <a:rPr lang="en-US" sz="3200" dirty="0">
                <a:latin typeface="Cambria Math"/>
              </a:rPr>
              <a:t>EOWF* </a:t>
            </a:r>
            <a:endParaRPr lang="en-US" sz="3200" dirty="0" smtClean="0">
              <a:latin typeface="Cambria Math"/>
            </a:endParaRPr>
          </a:p>
          <a:p>
            <a:pPr marL="514350" indent="-514350" rtl="0">
              <a:lnSpc>
                <a:spcPct val="150000"/>
              </a:lnSpc>
              <a:buAutoNum type="arabicPeriod"/>
            </a:pPr>
            <a:r>
              <a:rPr lang="en-US" sz="3200" b="0" dirty="0" smtClean="0">
                <a:solidFill>
                  <a:schemeClr val="tx1"/>
                </a:solidFill>
                <a:latin typeface="Cambria Math"/>
                <a:cs typeface="+mn-cs"/>
              </a:rPr>
              <a:t>Can remove * assuming publicly-verifiable delegation for P (P-certificates)</a:t>
            </a:r>
          </a:p>
        </p:txBody>
      </p:sp>
    </p:spTree>
    <p:extLst>
      <p:ext uri="{BB962C8B-B14F-4D97-AF65-F5344CB8AC3E}">
        <p14:creationId xmlns:p14="http://schemas.microsoft.com/office/powerpoint/2010/main" val="290050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Application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97127" y="2323038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latin typeface="+mn-lt"/>
                <a:cs typeface="+mn-cs"/>
              </a:rPr>
              <a:t>3-Message Zero-Knowledge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7389" y="237993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latin typeface="+mn-lt"/>
                <a:cs typeface="+mn-cs"/>
              </a:rPr>
              <a:t>EOWF</a:t>
            </a:r>
            <a:endParaRPr lang="he-IL" sz="2800" u="sng" dirty="0">
              <a:latin typeface="+mn-lt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23928" y="3573016"/>
            <a:ext cx="49309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latin typeface="+mn-lt"/>
                <a:cs typeface="+mn-cs"/>
              </a:rPr>
              <a:t>3-Message Zero-Knowledge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For verifiers w. bounded A.I. 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3569" y="3573017"/>
            <a:ext cx="23678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latin typeface="+mn-lt"/>
                <a:cs typeface="+mn-cs"/>
              </a:rPr>
              <a:t>EOWF with</a:t>
            </a:r>
          </a:p>
          <a:p>
            <a:pPr algn="ctr" rtl="0"/>
            <a:r>
              <a:rPr lang="en-US" sz="2800" dirty="0" smtClean="0">
                <a:latin typeface="+mn-lt"/>
                <a:cs typeface="+mn-cs"/>
              </a:rPr>
              <a:t>bounded A.I.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568" y="5322493"/>
            <a:ext cx="23678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0000"/>
                </a:solidFill>
                <a:latin typeface="+mn-lt"/>
                <a:cs typeface="+mn-cs"/>
              </a:rPr>
              <a:t>EOWF*</a:t>
            </a:r>
            <a:r>
              <a:rPr lang="en-US" sz="2800" dirty="0" smtClean="0">
                <a:latin typeface="+mn-lt"/>
                <a:cs typeface="+mn-cs"/>
              </a:rPr>
              <a:t> with</a:t>
            </a:r>
          </a:p>
          <a:p>
            <a:pPr algn="ctr" rtl="0"/>
            <a:r>
              <a:rPr lang="en-US" sz="2800" dirty="0" smtClean="0">
                <a:latin typeface="+mn-lt"/>
                <a:cs typeface="+mn-cs"/>
              </a:rPr>
              <a:t>bounded A.I.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965620" y="2204864"/>
                <a:ext cx="10801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en-US" sz="4400" dirty="0" smtClean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620" y="2204864"/>
                <a:ext cx="1080120" cy="76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65620" y="3600600"/>
                <a:ext cx="10801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en-US" sz="4400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620" y="3600600"/>
                <a:ext cx="1080120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19264557">
                <a:off x="2938020" y="4565900"/>
                <a:ext cx="10801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⇒</m:t>
                      </m:r>
                    </m:oMath>
                  </m:oMathPara>
                </a14:m>
                <a:endParaRPr lang="en-US" sz="4400" dirty="0" smtClean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264557">
                <a:off x="2938020" y="4565900"/>
                <a:ext cx="1080120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1547664" y="1916832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400" dirty="0">
                <a:latin typeface="+mn-lt"/>
                <a:cs typeface="+mn-cs"/>
              </a:rPr>
              <a:t>[BCCGLRT13]</a:t>
            </a:r>
          </a:p>
        </p:txBody>
      </p:sp>
    </p:spTree>
    <p:extLst>
      <p:ext uri="{BB962C8B-B14F-4D97-AF65-F5344CB8AC3E}">
        <p14:creationId xmlns:p14="http://schemas.microsoft.com/office/powerpoint/2010/main" val="185730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3453446"/>
            <a:ext cx="3332693" cy="1559729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3200" dirty="0" smtClean="0">
                <a:solidFill>
                  <a:srgbClr val="FF0000"/>
                </a:solidFill>
                <a:hlinkClick r:id="rId2" action="ppaction://hlinksldjump"/>
              </a:rPr>
              <a:t>Construction</a:t>
            </a:r>
            <a:endParaRPr lang="en-US" sz="3200" dirty="0"/>
          </a:p>
          <a:p>
            <a:pPr marL="0" indent="0" algn="ctr" rtl="0">
              <a:buNone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Survey</a:t>
            </a:r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572000" y="3453448"/>
            <a:ext cx="3960440" cy="1271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r" defTabSz="914400" rtl="1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r" defTabSz="914400" rtl="1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 fontAlgn="auto">
              <a:spcAft>
                <a:spcPts val="0"/>
              </a:spcAft>
              <a:buFont typeface="Wingdings" pitchFamily="2" charset="2"/>
              <a:buNone/>
            </a:pPr>
            <a:r>
              <a:rPr lang="en-US" sz="3200" dirty="0" smtClean="0">
                <a:solidFill>
                  <a:srgbClr val="00B050"/>
                </a:solidFill>
                <a:hlinkClick r:id="rId3" action="ppaction://hlinksldjump"/>
              </a:rPr>
              <a:t>Impossibility</a:t>
            </a:r>
            <a:endParaRPr lang="en-US" sz="3200" dirty="0" smtClean="0"/>
          </a:p>
          <a:p>
            <a:pPr marL="0" indent="0" algn="ctr" rtl="0" fontAlgn="auto">
              <a:spcAft>
                <a:spcPts val="0"/>
              </a:spcAft>
              <a:buFont typeface="Wingdings" pitchFamily="2" charset="2"/>
              <a:buNone/>
            </a:pP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5076056" y="3356992"/>
            <a:ext cx="2952328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99592" y="3356992"/>
            <a:ext cx="2952328" cy="8640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6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Construction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323038"/>
            <a:ext cx="9143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dirty="0">
                <a:latin typeface="+mn-lt"/>
                <a:cs typeface="+mn-cs"/>
              </a:rPr>
              <a:t>EOWF* with Bounded </a:t>
            </a:r>
            <a:r>
              <a:rPr lang="en-US" sz="3600" dirty="0" smtClean="0">
                <a:latin typeface="+mn-lt"/>
                <a:cs typeface="+mn-cs"/>
              </a:rPr>
              <a:t>A.I from</a:t>
            </a:r>
          </a:p>
          <a:p>
            <a:pPr algn="ctr" rtl="0"/>
            <a:r>
              <a:rPr lang="en-US" sz="3600" dirty="0" smtClean="0">
                <a:latin typeface="+mn-lt"/>
                <a:cs typeface="+mn-cs"/>
              </a:rPr>
              <a:t>Privately-Verifiable </a:t>
            </a:r>
            <a:r>
              <a:rPr lang="en-US" sz="3600" dirty="0">
                <a:latin typeface="+mn-lt"/>
                <a:cs typeface="+mn-cs"/>
              </a:rPr>
              <a:t>Delegation for P</a:t>
            </a:r>
            <a:endParaRPr lang="he-IL" sz="3600" dirty="0"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17" y="4676943"/>
            <a:ext cx="9143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dirty="0" smtClean="0">
                <a:latin typeface="+mn-lt"/>
                <a:cs typeface="+mn-cs"/>
              </a:rPr>
              <a:t>EOWF </a:t>
            </a:r>
            <a:r>
              <a:rPr lang="en-US" sz="3600" dirty="0">
                <a:latin typeface="+mn-lt"/>
                <a:cs typeface="+mn-cs"/>
              </a:rPr>
              <a:t>with </a:t>
            </a:r>
            <a:r>
              <a:rPr lang="en-US" sz="3600" dirty="0" smtClean="0">
                <a:latin typeface="+mn-lt"/>
                <a:cs typeface="+mn-cs"/>
              </a:rPr>
              <a:t>Bounded A.I from</a:t>
            </a:r>
          </a:p>
          <a:p>
            <a:pPr algn="ctr" rtl="0"/>
            <a:r>
              <a:rPr lang="en-US" sz="3600" dirty="0" smtClean="0">
                <a:latin typeface="+mn-lt"/>
                <a:cs typeface="+mn-cs"/>
              </a:rPr>
              <a:t>Publicly-Verifiable Delegation for P</a:t>
            </a:r>
            <a:endParaRPr lang="he-IL" sz="3600" dirty="0"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1520" y="4581129"/>
            <a:ext cx="8712968" cy="144016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9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Knowledge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07904" y="2184161"/>
            <a:ext cx="1872208" cy="740783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Algorithm</a:t>
            </a:r>
            <a:endParaRPr lang="he-IL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66203" y="5517232"/>
            <a:ext cx="1755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+mn-lt"/>
                <a:cs typeface="+mn-cs"/>
              </a:rPr>
              <a:t>Knowledge</a:t>
            </a:r>
            <a:endParaRPr lang="he-IL" sz="2400" dirty="0">
              <a:latin typeface="+mn-lt"/>
              <a:cs typeface="+mn-cs"/>
            </a:endParaRPr>
          </a:p>
        </p:txBody>
      </p:sp>
      <p:cxnSp>
        <p:nvCxnSpPr>
          <p:cNvPr id="11" name="Straight Arrow Connector 10"/>
          <p:cNvCxnSpPr>
            <a:stCxn id="5" idx="2"/>
            <a:endCxn id="9" idx="0"/>
          </p:cNvCxnSpPr>
          <p:nvPr/>
        </p:nvCxnSpPr>
        <p:spPr>
          <a:xfrm>
            <a:off x="4644008" y="2924944"/>
            <a:ext cx="0" cy="25922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771800" y="3722383"/>
            <a:ext cx="3744416" cy="107476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Polynomial Time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Extraction Procedure</a:t>
            </a:r>
            <a:endParaRPr lang="he-I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89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First Attempt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3568" y="1973617"/>
                <a:ext cx="8280920" cy="38142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600" dirty="0" smtClean="0">
                    <a:latin typeface="+mn-lt"/>
                    <a:cs typeface="+mn-cs"/>
                  </a:rPr>
                  <a:t>OWF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𝑓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: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0</m:t>
                            </m:r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,</m:t>
                            </m:r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𝑛</m:t>
                        </m:r>
                      </m:sup>
                    </m:sSup>
                    <m:r>
                      <a:rPr lang="en-US" sz="3600" b="0" i="1" smtClean="0">
                        <a:latin typeface="Cambria Math"/>
                        <a:cs typeface="+mn-cs"/>
                      </a:rPr>
                      <m:t>→</m:t>
                    </m:r>
                    <m:sSup>
                      <m:sSup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</m:ctrlPr>
                          </m:dPr>
                          <m:e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0</m:t>
                            </m:r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,</m:t>
                            </m:r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𝑛</m:t>
                        </m:r>
                      </m:sup>
                    </m:sSup>
                  </m:oMath>
                </a14:m>
                <a:endParaRPr lang="en-US" sz="3600" dirty="0" smtClean="0">
                  <a:latin typeface="+mn-lt"/>
                  <a:cs typeface="+mn-cs"/>
                </a:endParaRP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600" dirty="0" smtClean="0">
                    <a:latin typeface="+mn-lt"/>
                    <a:cs typeface="+mn-cs"/>
                  </a:rPr>
                  <a:t>Extraction from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𝐴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cs typeface="+mn-cs"/>
                      </a:rPr>
                      <m:t>&lt;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𝑛</m:t>
                    </m:r>
                  </m:oMath>
                </a14:m>
                <a:r>
                  <a:rPr lang="en-US" sz="3600" b="0" dirty="0" smtClean="0">
                    <a:latin typeface="+mn-lt"/>
                    <a:cs typeface="+mn-cs"/>
                  </a:rPr>
                  <a:t/>
                </a:r>
                <a:br>
                  <a:rPr lang="en-US" sz="3600" b="0" dirty="0" smtClean="0">
                    <a:latin typeface="+mn-lt"/>
                    <a:cs typeface="+mn-cs"/>
                  </a:rPr>
                </a:br>
                <a:r>
                  <a:rPr lang="en-US" sz="2800" b="0" dirty="0" smtClean="0">
                    <a:latin typeface="+mn-lt"/>
                    <a:cs typeface="+mn-cs"/>
                  </a:rPr>
                  <a:t>(no restriction on space or running time)</a:t>
                </a:r>
                <a:endParaRPr lang="en-US" sz="2800" dirty="0" smtClean="0">
                  <a:latin typeface="+mn-lt"/>
                  <a:cs typeface="+mn-cs"/>
                </a:endParaRPr>
              </a:p>
              <a:p>
                <a:pPr marL="342900" indent="-342900" rtl="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3600" dirty="0" smtClean="0">
                    <a:latin typeface="+mn-lt"/>
                    <a:cs typeface="+mn-cs"/>
                  </a:rPr>
                  <a:t>Single function - No key </a:t>
                </a:r>
                <a:br>
                  <a:rPr lang="en-US" sz="3600" dirty="0" smtClean="0">
                    <a:latin typeface="+mn-lt"/>
                    <a:cs typeface="+mn-cs"/>
                  </a:rPr>
                </a:br>
                <a:r>
                  <a:rPr lang="en-US" sz="2800" dirty="0" smtClean="0">
                    <a:latin typeface="+mn-lt"/>
                    <a:cs typeface="+mn-cs"/>
                  </a:rPr>
                  <a:t>(impossible for unbounded A.I)</a:t>
                </a:r>
                <a:endParaRPr lang="en-US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973617"/>
                <a:ext cx="8280920" cy="3814249"/>
              </a:xfrm>
              <a:prstGeom prst="rect">
                <a:avLst/>
              </a:prstGeom>
              <a:blipFill rotWithShape="1">
                <a:blip r:embed="rId2"/>
                <a:stretch>
                  <a:fillRect l="-1987" b="-36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602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First Attempt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3457683"/>
                <a:ext cx="9144000" cy="1339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𝑓</m:t>
                      </m:r>
                      <m:r>
                        <a:rPr lang="en-US" sz="4400" b="0" i="1" smtClean="0"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latin typeface="Cambria Math"/>
                        </a:rPr>
                        <m:t>𝑖</m:t>
                      </m:r>
                      <m:r>
                        <a:rPr lang="en-US" sz="4400" b="0" i="1" smtClean="0">
                          <a:latin typeface="Cambria Math"/>
                        </a:rPr>
                        <m:t>,</m:t>
                      </m:r>
                      <m:r>
                        <a:rPr lang="en-US" sz="4400" b="0" i="1" smtClean="0">
                          <a:latin typeface="Cambria Math"/>
                        </a:rPr>
                        <m:t>𝑠</m:t>
                      </m:r>
                      <m:r>
                        <a:rPr lang="en-US" sz="44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RG</m:t>
                                </m:r>
                                <m:d>
                                  <m:dPr>
                                    <m:ctrlPr>
                                      <a:rPr lang="en-US" sz="4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44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US" sz="4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4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44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≠</m:t>
                                </m:r>
                                <m:sSup>
                                  <m:sSupPr>
                                    <m:ctrlPr>
                                      <a:rPr lang="en-US" sz="44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  <m:mr>
                              <m:e/>
                            </m:mr>
                          </m:m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57683"/>
                <a:ext cx="9144000" cy="133946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2134597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𝑖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𝑠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∈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0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  <a:cs typeface="+mn-cs"/>
                        </a:rPr>
                        <m:t>PRG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: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0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→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0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34597"/>
                <a:ext cx="9143999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642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First Attempt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3457683"/>
                <a:ext cx="9144000" cy="1432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𝑓</m:t>
                      </m:r>
                      <m:r>
                        <a:rPr lang="en-US" sz="4400" b="0" i="1" smtClean="0">
                          <a:latin typeface="Cambria Math"/>
                        </a:rPr>
                        <m:t>(</m:t>
                      </m:r>
                      <m:r>
                        <a:rPr lang="en-US" sz="4400" b="0" i="1" smtClean="0">
                          <a:latin typeface="Cambria Math"/>
                        </a:rPr>
                        <m:t>𝑖</m:t>
                      </m:r>
                      <m:r>
                        <a:rPr lang="en-US" sz="4400" b="0" i="1" smtClean="0">
                          <a:latin typeface="Cambria Math"/>
                        </a:rPr>
                        <m:t>,</m:t>
                      </m:r>
                      <m:r>
                        <a:rPr lang="en-US" sz="4400" b="0" i="1" smtClean="0">
                          <a:latin typeface="Cambria Math"/>
                        </a:rPr>
                        <m:t>𝑠</m:t>
                      </m:r>
                      <m:r>
                        <a:rPr lang="en-US" sz="44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4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44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RG</m:t>
                                </m:r>
                                <m:d>
                                  <m:dPr>
                                    <m:ctrlPr>
                                      <a:rPr lang="en-US" sz="4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44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US" sz="4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4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44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≠</m:t>
                                </m:r>
                                <m:sSup>
                                  <m:sSupPr>
                                    <m:ctrlPr>
                                      <a:rPr lang="en-US" sz="44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en-US" sz="44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4400" b="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e>
                                      <m:sup>
                                        <m:r>
                                          <a:rPr lang="en-US" sz="4400" b="0" i="1" smtClean="0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        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   </m:t>
                                </m:r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4400" b="0" i="1" smtClean="0"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44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44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57683"/>
                <a:ext cx="9144000" cy="14327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0" y="2134597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𝑖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𝑠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∈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0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m:rPr>
                          <m:nor/>
                        </m:rPr>
                        <a:rPr lang="en-US" sz="3600" b="0" i="0" smtClean="0">
                          <a:latin typeface="Cambria Math"/>
                          <a:cs typeface="+mn-cs"/>
                        </a:rPr>
                        <m:t>PRG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: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0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→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0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,</m:t>
                              </m:r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34597"/>
                <a:ext cx="9143999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-1" y="5445224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3600" dirty="0" smtClean="0">
                    <a:latin typeface="+mn-lt"/>
                    <a:cs typeface="+mn-cs"/>
                  </a:rPr>
                  <a:t>Interpert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𝑠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as a program outputting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2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𝑛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bits</a:t>
                </a:r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5445224"/>
                <a:ext cx="9143999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400" t="-16038" r="-400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3851920" y="4890383"/>
            <a:ext cx="0" cy="5548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34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Extraction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612256" y="2132856"/>
                <a:ext cx="25557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𝐴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→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𝑦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256" y="2132856"/>
                <a:ext cx="2555776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3784" y="5517232"/>
                <a:ext cx="9177784" cy="1177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𝑓</m:t>
                      </m:r>
                      <m:r>
                        <a:rPr lang="en-US" sz="3600" b="0" i="1" smtClean="0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𝑖</m:t>
                      </m:r>
                      <m:r>
                        <a:rPr lang="en-US" sz="3600" b="0" i="1" smtClean="0"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</a:rPr>
                        <m:t>𝑠</m:t>
                      </m:r>
                      <m:r>
                        <a:rPr lang="en-US" sz="36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RG</m:t>
                                </m:r>
                                <m:d>
                                  <m:d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6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≠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600" b="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6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e>
                                      <m:sup>
                                        <m:r>
                                          <a:rPr lang="en-US" sz="3600" b="0" i="1" smtClean="0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       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   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784" y="5517232"/>
                <a:ext cx="9177784" cy="11776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79712" y="4005064"/>
                <a:ext cx="446449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𝐸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→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𝐴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9712" y="4005064"/>
                <a:ext cx="446449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4716016" y="2924944"/>
            <a:ext cx="0" cy="9378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716016" y="3117981"/>
                <a:ext cx="374441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+mn-cs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+mn-cs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𝐴</m:t>
                          </m:r>
                        </m:e>
                      </m:d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𝐴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/>
                                  <a:cs typeface="+mn-cs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𝑦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3117981"/>
                <a:ext cx="374441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0" y="5301208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624736" y="2132856"/>
                <a:ext cx="25557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3600" dirty="0" smtClean="0">
                    <a:latin typeface="+mn-lt"/>
                    <a:cs typeface="+mn-cs"/>
                  </a:rPr>
                  <a:t>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𝐴</m:t>
                        </m:r>
                      </m:e>
                    </m:d>
                    <m:r>
                      <a:rPr lang="en-US" sz="3600" b="0" i="1" smtClean="0">
                        <a:latin typeface="Cambria Math"/>
                        <a:cs typeface="+mn-cs"/>
                      </a:rPr>
                      <m:t>&lt;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𝑛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)</a:t>
                </a:r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4736" y="2132856"/>
                <a:ext cx="2555776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954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One-</a:t>
            </a:r>
            <a:r>
              <a:rPr lang="en-US" dirty="0" err="1" smtClean="0"/>
              <a:t>Wayness</a:t>
            </a:r>
            <a:r>
              <a:rPr lang="en-US" dirty="0" smtClean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3784" y="5517232"/>
                <a:ext cx="9177784" cy="1177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𝑓</m:t>
                      </m:r>
                      <m:r>
                        <a:rPr lang="en-US" sz="3600" b="0" i="1" smtClean="0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𝑖</m:t>
                      </m:r>
                      <m:r>
                        <a:rPr lang="en-US" sz="3600" b="0" i="1" smtClean="0"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</a:rPr>
                        <m:t>𝑠</m:t>
                      </m:r>
                      <m:r>
                        <a:rPr lang="en-US" sz="36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3600">
                                    <a:latin typeface="Cambria Math"/>
                                  </a:rPr>
                                  <m:t>P</m:t>
                                </m:r>
                                <m:r>
                                  <m:rPr>
                                    <m:nor/>
                                  </m:rPr>
                                  <a:rPr lang="en-US" sz="3600">
                                    <a:latin typeface="Cambria Math"/>
                                  </a:rPr>
                                  <m:t>RG</m:t>
                                </m:r>
                                <m:d>
                                  <m:d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6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≠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600" b="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6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e>
                                      <m:sup>
                                        <m:r>
                                          <a:rPr lang="en-US" sz="3600" b="0" i="1" smtClean="0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       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   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784" y="5517232"/>
                <a:ext cx="9177784" cy="117769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0" y="5301208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83568" y="1973617"/>
                <a:ext cx="828092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rtl="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/>
                        <a:cs typeface="+mn-cs"/>
                      </a:rPr>
                      <m:t>𝑓</m:t>
                    </m:r>
                    <m:d>
                      <m:dPr>
                        <m:ctrlPr>
                          <a:rPr lang="en-US" sz="40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  <a:cs typeface="+mn-cs"/>
                              </a:rPr>
                              <m:t>𝑈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  <a:cs typeface="+mn-cs"/>
                              </a:rPr>
                              <m:t>𝑛</m:t>
                            </m:r>
                          </m:sub>
                        </m:sSub>
                        <m:r>
                          <a:rPr lang="en-US" sz="4000" b="0" i="1" smtClean="0">
                            <a:latin typeface="Cambria Math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lang="en-US" sz="4000" b="0" i="1" smtClean="0">
                                <a:latin typeface="Cambria Math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/>
                                <a:cs typeface="+mn-cs"/>
                              </a:rPr>
                              <m:t>𝑈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/>
                                <a:cs typeface="+mn-cs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4000" b="0" i="1" smtClean="0">
                        <a:latin typeface="Cambria Math"/>
                        <a:cs typeface="+mn-cs"/>
                      </a:rPr>
                      <m:t>≈</m:t>
                    </m:r>
                    <m:sSub>
                      <m:sSubPr>
                        <m:ctrlPr>
                          <a:rPr lang="en-US" sz="4000" b="0" i="1" smtClean="0">
                            <a:latin typeface="Cambria Math"/>
                            <a:cs typeface="+mn-cs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/>
                            <a:cs typeface="+mn-cs"/>
                          </a:rPr>
                          <m:t>𝑈</m:t>
                        </m:r>
                      </m:e>
                      <m:sub>
                        <m:r>
                          <a:rPr lang="en-US" sz="4000" b="0" i="1" smtClean="0">
                            <a:latin typeface="Cambria Math"/>
                            <a:cs typeface="+mn-cs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/>
                            <a:cs typeface="+mn-cs"/>
                          </a:rPr>
                          <m:t>𝑛</m:t>
                        </m:r>
                      </m:sub>
                    </m:sSub>
                  </m:oMath>
                </a14:m>
                <a:endParaRPr lang="en-US" sz="4000" b="0" dirty="0" smtClean="0">
                  <a:latin typeface="+mn-lt"/>
                  <a:cs typeface="+mn-cs"/>
                </a:endParaRPr>
              </a:p>
              <a:p>
                <a:pPr marL="742950" indent="-742950" rtl="0">
                  <a:buFont typeface="+mj-lt"/>
                  <a:buAutoNum type="arabicPeriod"/>
                </a:pPr>
                <a:endParaRPr lang="en-US" sz="2400" b="0" dirty="0" smtClean="0">
                  <a:latin typeface="+mn-lt"/>
                  <a:cs typeface="+mn-cs"/>
                </a:endParaRPr>
              </a:p>
              <a:p>
                <a:pPr marL="742950" indent="-742950" rtl="0">
                  <a:buFont typeface="+mj-lt"/>
                  <a:buAutoNum type="arabicPeriod"/>
                </a:pPr>
                <a:r>
                  <a:rPr lang="en-US" sz="4000" b="0" dirty="0" smtClean="0">
                    <a:latin typeface="+mn-lt"/>
                    <a:cs typeface="+mn-cs"/>
                  </a:rPr>
                  <a:t>The image of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/>
                        <a:cs typeface="+mn-cs"/>
                      </a:rPr>
                      <m:t>𝑓</m:t>
                    </m:r>
                  </m:oMath>
                </a14:m>
                <a:r>
                  <a:rPr lang="en-US" sz="4000" b="0" dirty="0" smtClean="0">
                    <a:latin typeface="+mn-lt"/>
                    <a:cs typeface="+mn-cs"/>
                  </a:rPr>
                  <a:t> is sparse </a:t>
                </a:r>
              </a:p>
              <a:p>
                <a:pPr marL="342900" indent="-342900" rtl="0">
                  <a:buFont typeface="Arial" panose="020B0604020202020204" pitchFamily="34" charset="0"/>
                  <a:buChar char="•"/>
                </a:pPr>
                <a:endParaRPr lang="en-US" sz="4000" dirty="0" smtClean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973617"/>
                <a:ext cx="8280920" cy="2308324"/>
              </a:xfrm>
              <a:prstGeom prst="rect">
                <a:avLst/>
              </a:prstGeom>
              <a:blipFill rotWithShape="1">
                <a:blip r:embed="rId3"/>
                <a:stretch>
                  <a:fillRect l="-2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625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Problem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2323038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𝑓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is not poly-time computable!</a:t>
                </a:r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323038"/>
                <a:ext cx="9143999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6038" b="-330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3784" y="5517232"/>
                <a:ext cx="9177784" cy="11776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𝑓</m:t>
                      </m:r>
                      <m:r>
                        <a:rPr lang="en-US" sz="3600" b="0" i="1" smtClean="0">
                          <a:latin typeface="Cambria Math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</a:rPr>
                        <m:t>𝑖</m:t>
                      </m:r>
                      <m:r>
                        <a:rPr lang="en-US" sz="3600" b="0" i="1" smtClean="0">
                          <a:latin typeface="Cambria Math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</a:rPr>
                        <m:t>𝑠</m:t>
                      </m:r>
                      <m:r>
                        <a:rPr lang="en-US" sz="3600" b="0" i="1" smtClean="0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6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𝑃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𝑅</m:t>
                                </m:r>
                                <m:sSub>
                                  <m:sSub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600" b="0" i="1" smtClean="0">
                                        <a:latin typeface="Cambria Math"/>
                                      </a:rPr>
                                      <m:t>𝐺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36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3600" b="0" i="1" smtClean="0">
                                        <a:latin typeface="Cambria Math"/>
                                      </a:rPr>
                                      <m:t>𝑠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  <m:brk m:alnAt="7"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≠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𝑠</m:t>
                                </m:r>
                                <m:d>
                                  <m:d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3600" b="0" i="1" smtClean="0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3600" b="0" i="1" smtClean="0">
                                            <a:latin typeface="Cambria Math"/>
                                          </a:rPr>
                                          <m:t>1</m:t>
                                        </m:r>
                                      </m:e>
                                      <m:sup>
                                        <m:r>
                                          <a:rPr lang="en-US" sz="3600" b="0" i="1" smtClean="0">
                                            <a:latin typeface="Cambria Math"/>
                                          </a:rPr>
                                          <m:t>𝑛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        </m:t>
                                </m:r>
                                <m:r>
                                  <m:rPr>
                                    <m:nor/>
                                  </m:rPr>
                                  <a:rPr lang="en-US" sz="3600" b="0" i="0" smtClean="0">
                                    <a:latin typeface="Cambria Math"/>
                                  </a:rPr>
                                  <m:t>if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   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𝑖</m:t>
                                </m:r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/>
                                      </a:rPr>
                                      <m:t>𝑛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784" y="5517232"/>
                <a:ext cx="9177784" cy="11776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0" y="5301208"/>
            <a:ext cx="9144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017" y="3524815"/>
            <a:ext cx="9143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dirty="0" smtClean="0">
                <a:latin typeface="+mn-lt"/>
                <a:cs typeface="+mn-cs"/>
              </a:rPr>
              <a:t>Solution: Delegation for P</a:t>
            </a:r>
          </a:p>
          <a:p>
            <a:pPr algn="ctr" rtl="0"/>
            <a:r>
              <a:rPr lang="en-US" sz="3600" dirty="0" smtClean="0">
                <a:latin typeface="+mn-lt"/>
                <a:cs typeface="+mn-cs"/>
              </a:rPr>
              <a:t>(following the protocols of [B01,BLV03])	</a:t>
            </a:r>
            <a:endParaRPr lang="he-IL" sz="36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56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Delegation for 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𝑃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796324" cy="201622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935916" y="335699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5916" y="3356992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stCxn id="6" idx="1"/>
            <a:endCxn id="4" idx="3"/>
          </p:cNvCxnSpPr>
          <p:nvPr/>
        </p:nvCxnSpPr>
        <p:spPr>
          <a:xfrm flipH="1">
            <a:off x="2632020" y="4365104"/>
            <a:ext cx="3303896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07704" y="1844824"/>
                <a:ext cx="288032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000" b="0" i="0" smtClean="0">
                          <a:latin typeface="Cambria Math"/>
                        </a:rPr>
                        <m:t>Gen</m:t>
                      </m:r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$</m:t>
                          </m:r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→</m:t>
                      </m:r>
                      <m:r>
                        <a:rPr lang="en-US" sz="4000" b="0" i="1" smtClean="0">
                          <a:latin typeface="Cambria Math"/>
                        </a:rPr>
                        <m:t>𝜎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1844824"/>
                <a:ext cx="2880320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89742" y="5733256"/>
                <a:ext cx="208823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poly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𝑀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9742" y="5733256"/>
                <a:ext cx="208823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52869" y="5733256"/>
                <a:ext cx="37624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polylog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/>
                                </a:rPr>
                                <m:t>𝑀</m:t>
                              </m:r>
                            </m:sub>
                          </m:sSub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&lt;</m:t>
                      </m:r>
                      <m:r>
                        <a:rPr lang="en-US" sz="3200" b="0" i="1" smtClean="0">
                          <a:latin typeface="Cambria Math"/>
                        </a:rPr>
                        <m:t>𝑛</m:t>
                      </m:r>
                      <m:r>
                        <a:rPr lang="en-US" sz="32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2869" y="5733256"/>
                <a:ext cx="3762418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V="1">
            <a:off x="4038448" y="2552711"/>
            <a:ext cx="384926" cy="300225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4423374" y="2564905"/>
            <a:ext cx="335154" cy="300224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32020" y="3789040"/>
                <a:ext cx="3303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𝜋</m:t>
                      </m:r>
                      <m:r>
                        <a:rPr lang="en-US" sz="3200" b="0" i="1" smtClean="0">
                          <a:latin typeface="Cambria Math"/>
                        </a:rPr>
                        <m:t>:</m:t>
                      </m:r>
                      <m:r>
                        <a:rPr lang="en-US" sz="3200" b="0" i="1" smtClean="0">
                          <a:latin typeface="Cambria Math"/>
                        </a:rPr>
                        <m:t>𝑀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2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  <m:r>
                        <a:rPr lang="en-US" sz="3200" b="0" i="1" smtClean="0">
                          <a:latin typeface="Cambria Math"/>
                        </a:rPr>
                        <m:t>→</m:t>
                      </m:r>
                      <m:r>
                        <a:rPr lang="en-US" sz="32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020" y="3789040"/>
                <a:ext cx="3303896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16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Final Construction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70" y="2132856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/>
                        </a:rPr>
                        <m:t>𝑓</m:t>
                      </m:r>
                      <m:r>
                        <a:rPr lang="en-US" sz="4800" b="0" i="1" smtClean="0">
                          <a:latin typeface="Cambria Math"/>
                        </a:rPr>
                        <m:t>(</m:t>
                      </m:r>
                      <m:r>
                        <a:rPr lang="en-US" sz="4800" b="0" i="1" smtClean="0">
                          <a:latin typeface="Cambria Math"/>
                        </a:rPr>
                        <m:t>𝑖</m:t>
                      </m:r>
                      <m:r>
                        <a:rPr lang="en-US" sz="4800" b="0" i="1" smtClean="0">
                          <a:latin typeface="Cambria Math"/>
                        </a:rPr>
                        <m:t>,</m:t>
                      </m:r>
                      <m:r>
                        <a:rPr lang="en-US" sz="4800" b="0" i="1" smtClean="0">
                          <a:latin typeface="Cambria Math"/>
                        </a:rPr>
                        <m:t>𝑠</m:t>
                      </m:r>
                      <m:r>
                        <a:rPr lang="en-US" sz="4800" b="0" i="1" smtClean="0">
                          <a:latin typeface="Cambria Math"/>
                        </a:rPr>
                        <m:t>,</m:t>
                      </m:r>
                      <m:r>
                        <a:rPr lang="en-US" sz="48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𝑟</m:t>
                      </m:r>
                      <m:r>
                        <a:rPr lang="en-US" sz="4800" b="0" i="1" smtClean="0">
                          <a:latin typeface="Cambria Math"/>
                        </a:rPr>
                        <m:t>,</m:t>
                      </m:r>
                      <m:sSup>
                        <m:sSupPr>
                          <m:ctrlP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4800" b="0" i="1" smtClean="0">
                          <a:latin typeface="Cambria Math"/>
                        </a:rPr>
                        <m:t>,</m:t>
                      </m:r>
                      <m:sSup>
                        <m:sSupPr>
                          <m:ctrlP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𝜎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4800" b="0" i="1" smtClean="0">
                          <a:latin typeface="Cambria Math"/>
                        </a:rPr>
                        <m:t>,</m:t>
                      </m:r>
                      <m:sSup>
                        <m:sSupPr>
                          <m:ctrlP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𝜋</m:t>
                          </m:r>
                        </m:e>
                        <m:sup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4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0" y="2132856"/>
                <a:ext cx="9144000" cy="83099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4427984" y="3356992"/>
            <a:ext cx="2016224" cy="115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411760" y="3356992"/>
            <a:ext cx="2016224" cy="11521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580112" y="3501008"/>
                <a:ext cx="1440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501008"/>
                <a:ext cx="1440160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1720" y="3501008"/>
                <a:ext cx="144016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𝑖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≠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3501008"/>
                <a:ext cx="1440160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3663" y="4797152"/>
                <a:ext cx="3090265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  <m:brk m:alnAt="7"/>
                        </m:rPr>
                        <a:rPr lang="en-US" sz="3200">
                          <a:latin typeface="Cambria Math"/>
                        </a:rPr>
                        <m:t>P</m:t>
                      </m:r>
                      <m:r>
                        <m:rPr>
                          <m:nor/>
                        </m:rPr>
                        <a:rPr lang="en-US" sz="3200">
                          <a:latin typeface="Cambria Math"/>
                        </a:rPr>
                        <m:t>RG</m:t>
                      </m:r>
                      <m:d>
                        <m:d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sz="3200" dirty="0" smtClean="0"/>
              </a:p>
              <a:p>
                <a:pPr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𝜎</m:t>
                      </m:r>
                      <m:r>
                        <a:rPr lang="en-US" sz="3200" b="0" i="1" smtClean="0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200" b="0" i="0" smtClean="0">
                          <a:latin typeface="Cambria Math"/>
                        </a:rPr>
                        <m:t>Gen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𝑟</m:t>
                          </m:r>
                        </m:e>
                      </m:d>
                    </m:oMath>
                  </m:oMathPara>
                </a14:m>
                <a:endParaRPr lang="en-US" sz="3200" b="0" dirty="0" smtClean="0"/>
              </a:p>
              <a:p>
                <a:pPr rtl="0"/>
                <a:r>
                  <a:rPr lang="en-US" sz="3200" dirty="0" smtClean="0">
                    <a:latin typeface="+mn-lt"/>
                    <a:cs typeface="+mn-cs"/>
                  </a:rPr>
                  <a:t>Output: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(</m:t>
                    </m:r>
                    <m:r>
                      <a:rPr lang="en-US" sz="3200" b="0" i="1" smtClean="0">
                        <a:solidFill>
                          <a:srgbClr val="00B050"/>
                        </a:solidFill>
                        <a:latin typeface="Cambria Math"/>
                        <a:cs typeface="+mn-cs"/>
                      </a:rPr>
                      <m:t>𝑦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,</m:t>
                    </m:r>
                    <m:r>
                      <a:rPr lang="en-US" sz="3200" b="0" i="1" smtClean="0">
                        <a:solidFill>
                          <a:srgbClr val="00B050"/>
                        </a:solidFill>
                        <a:latin typeface="Cambria Math"/>
                        <a:cs typeface="+mn-cs"/>
                      </a:rPr>
                      <m:t>𝜎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)</m:t>
                    </m:r>
                  </m:oMath>
                </a14:m>
                <a:endParaRPr lang="en-US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63" y="4797152"/>
                <a:ext cx="3090265" cy="1508105"/>
              </a:xfrm>
              <a:prstGeom prst="rect">
                <a:avLst/>
              </a:prstGeom>
              <a:blipFill rotWithShape="1">
                <a:blip r:embed="rId5"/>
                <a:stretch>
                  <a:fillRect l="-5128" b="-12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36505" y="4797152"/>
                <a:ext cx="507605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:r>
                  <a:rPr lang="en-US" sz="3200" dirty="0" smtClean="0">
                    <a:latin typeface="+mn-lt"/>
                    <a:cs typeface="+mn-cs"/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𝜋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is a valid proof </a:t>
                </a:r>
                <a:br>
                  <a:rPr lang="en-US" sz="3200" dirty="0" smtClean="0">
                    <a:latin typeface="+mn-lt"/>
                    <a:cs typeface="+mn-cs"/>
                  </a:rPr>
                </a:br>
                <a:r>
                  <a:rPr lang="en-US" sz="3200" dirty="0" smtClean="0">
                    <a:latin typeface="+mn-lt"/>
                    <a:cs typeface="+mn-cs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𝑠</m:t>
                    </m:r>
                    <m:d>
                      <m:dPr>
                        <m:ctrlPr>
                          <a:rPr lang="en-US" sz="32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1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𝑛</m:t>
                            </m:r>
                          </m:sup>
                        </m:sSup>
                      </m:e>
                    </m:d>
                    <m:r>
                      <a:rPr lang="en-US" sz="3200" b="0" i="1" smtClean="0">
                        <a:latin typeface="Cambria Math"/>
                        <a:cs typeface="+mn-cs"/>
                      </a:rPr>
                      <m:t>→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𝑦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under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</m:oMath>
                </a14:m>
                <a:endParaRPr lang="en-US" sz="3200" dirty="0">
                  <a:latin typeface="+mn-lt"/>
                  <a:cs typeface="+mn-cs"/>
                </a:endParaRPr>
              </a:p>
              <a:p>
                <a:pPr rtl="0"/>
                <a:r>
                  <a:rPr lang="en-US" sz="3200" dirty="0" smtClean="0">
                    <a:latin typeface="+mn-lt"/>
                    <a:cs typeface="+mn-cs"/>
                  </a:rPr>
                  <a:t>Output: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(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𝑦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  <m:r>
                      <a:rPr lang="en-US" sz="3200" b="0" i="1" smtClean="0">
                        <a:latin typeface="Cambria Math"/>
                        <a:cs typeface="+mn-cs"/>
                      </a:rPr>
                      <m:t>,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FF0000"/>
                            </a:solidFill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  <m:r>
                      <a:rPr lang="en-US" sz="3200" b="0" i="1" smtClean="0">
                        <a:latin typeface="Cambria Math"/>
                        <a:cs typeface="+mn-cs"/>
                      </a:rPr>
                      <m:t>)</m:t>
                    </m:r>
                  </m:oMath>
                </a14:m>
                <a:endParaRPr lang="en-US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505" y="4797152"/>
                <a:ext cx="5076055" cy="1631216"/>
              </a:xfrm>
              <a:prstGeom prst="rect">
                <a:avLst/>
              </a:prstGeom>
              <a:blipFill rotWithShape="1">
                <a:blip r:embed="rId6"/>
                <a:stretch>
                  <a:fillRect l="-3001" t="-4851" b="-74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527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Extraction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612256" y="2132856"/>
                <a:ext cx="361592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𝐴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→(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𝑦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𝜎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256" y="2132856"/>
                <a:ext cx="3615928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3784" y="4869160"/>
                <a:ext cx="917778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3600" dirty="0" smtClean="0">
                    <a:latin typeface="+mn-lt"/>
                    <a:cs typeface="+mn-cs"/>
                  </a:rPr>
                  <a:t>When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𝜋</m:t>
                        </m:r>
                      </m:e>
                      <m:sup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is a proof that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𝐴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1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𝑛</m:t>
                            </m:r>
                          </m:sup>
                        </m:sSup>
                      </m:e>
                    </m:d>
                    <m:r>
                      <a:rPr lang="en-US" sz="3600" b="0" i="1" smtClean="0">
                        <a:latin typeface="Cambria Math"/>
                        <a:cs typeface="+mn-cs"/>
                      </a:rPr>
                      <m:t>→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𝑦</m:t>
                    </m:r>
                  </m:oMath>
                </a14:m>
                <a:r>
                  <a:rPr lang="en-US" sz="3600" dirty="0" smtClean="0">
                    <a:latin typeface="+mn-lt"/>
                    <a:cs typeface="+mn-cs"/>
                  </a:rPr>
                  <a:t> under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𝜎</m:t>
                    </m:r>
                  </m:oMath>
                </a14:m>
                <a:endParaRPr lang="en-US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784" y="4869160"/>
                <a:ext cx="9177784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71828" y="3933056"/>
                <a:ext cx="619268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𝐸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/>
                                  <a:cs typeface="+mn-cs"/>
                                </a:rPr>
                                <m:t>𝑛</m:t>
                              </m:r>
                            </m:sup>
                          </m:sSup>
                        </m:e>
                      </m:d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→(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0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𝑛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𝐴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𝑟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𝑦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𝜎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𝜋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∗</m:t>
                          </m:r>
                        </m:sup>
                      </m:sSup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828" y="3933056"/>
                <a:ext cx="6192688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 flipV="1">
            <a:off x="5292080" y="2924944"/>
            <a:ext cx="0" cy="9378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220072" y="3117981"/>
                <a:ext cx="100811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𝑓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117981"/>
                <a:ext cx="100811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958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One-</a:t>
            </a:r>
            <a:r>
              <a:rPr lang="en-US" dirty="0" err="1" smtClean="0"/>
              <a:t>Wayness</a:t>
            </a:r>
            <a:r>
              <a:rPr lang="en-US" dirty="0" smtClean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83568" y="1973617"/>
                <a:ext cx="8280920" cy="2923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rtl="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𝑓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𝑛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,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/>
                                <a:cs typeface="+mn-cs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sz="3600" b="0" i="1" smtClean="0">
                        <a:latin typeface="Cambria Math"/>
                        <a:cs typeface="+mn-cs"/>
                      </a:rPr>
                      <m:t>≈(</m:t>
                    </m:r>
                    <m:sSub>
                      <m:sSubPr>
                        <m:ctrlPr>
                          <a:rPr lang="en-US" sz="3600" b="0" i="1" smtClean="0">
                            <a:latin typeface="Cambria Math"/>
                            <a:cs typeface="+mn-cs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𝑈</m:t>
                        </m:r>
                      </m:e>
                      <m:sub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/>
                            <a:cs typeface="+mn-cs"/>
                          </a:rPr>
                          <m:t>𝑛</m:t>
                        </m:r>
                      </m:sub>
                    </m:sSub>
                    <m:r>
                      <a:rPr lang="en-US" sz="3600" b="0" i="1" smtClean="0">
                        <a:latin typeface="Cambria Math"/>
                        <a:cs typeface="+mn-cs"/>
                      </a:rPr>
                      <m:t>,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𝜎</m:t>
                    </m:r>
                    <m:r>
                      <a:rPr lang="en-US" sz="3600" b="0" i="1" smtClean="0">
                        <a:latin typeface="Cambria Math"/>
                        <a:cs typeface="+mn-cs"/>
                      </a:rPr>
                      <m:t>)</m:t>
                    </m:r>
                  </m:oMath>
                </a14:m>
                <a:endParaRPr lang="en-US" sz="3600" b="0" dirty="0" smtClean="0">
                  <a:latin typeface="+mn-lt"/>
                  <a:cs typeface="+mn-cs"/>
                </a:endParaRPr>
              </a:p>
              <a:p>
                <a:pPr marL="742950" indent="-742950" rtl="0">
                  <a:buFont typeface="+mj-lt"/>
                  <a:buAutoNum type="arabicPeriod"/>
                </a:pPr>
                <a:endParaRPr lang="en-US" sz="2000" b="0" dirty="0" smtClean="0">
                  <a:latin typeface="+mn-lt"/>
                  <a:cs typeface="+mn-cs"/>
                </a:endParaRPr>
              </a:p>
              <a:p>
                <a:pPr marL="742950" indent="-742950" rtl="0">
                  <a:buFont typeface="+mj-lt"/>
                  <a:buAutoNum type="arabicPeriod"/>
                </a:pPr>
                <a:r>
                  <a:rPr lang="en-US" sz="3600" b="0" dirty="0" smtClean="0">
                    <a:latin typeface="+mn-lt"/>
                    <a:cs typeface="+mn-cs"/>
                  </a:rPr>
                  <a:t>The image of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  <a:cs typeface="+mn-cs"/>
                      </a:rPr>
                      <m:t>𝑓</m:t>
                    </m:r>
                  </m:oMath>
                </a14:m>
                <a:r>
                  <a:rPr lang="en-US" sz="3600" b="0" dirty="0" smtClean="0">
                    <a:latin typeface="+mn-lt"/>
                    <a:cs typeface="+mn-cs"/>
                  </a:rPr>
                  <a:t> is sparse</a:t>
                </a:r>
              </a:p>
              <a:p>
                <a:pPr marL="742950" indent="-742950" rtl="0">
                  <a:buFont typeface="+mj-lt"/>
                  <a:buAutoNum type="arabicPeriod"/>
                </a:pPr>
                <a:endParaRPr lang="en-US" sz="2000" b="0" dirty="0" smtClean="0">
                  <a:latin typeface="+mn-lt"/>
                  <a:cs typeface="+mn-cs"/>
                </a:endParaRPr>
              </a:p>
              <a:p>
                <a:pPr marL="742950" indent="-742950" rtl="0">
                  <a:buFont typeface="+mj-lt"/>
                  <a:buAutoNum type="arabicPeriod"/>
                </a:pPr>
                <a:r>
                  <a:rPr lang="en-US" sz="3600" b="0" dirty="0" smtClean="0">
                    <a:latin typeface="+mn-lt"/>
                    <a:cs typeface="+mn-cs"/>
                  </a:rPr>
                  <a:t>Soundness of delegation </a:t>
                </a:r>
              </a:p>
              <a:p>
                <a:pPr marL="342900" indent="-342900" rtl="0">
                  <a:buFont typeface="Arial" panose="020B0604020202020204" pitchFamily="34" charset="0"/>
                  <a:buChar char="•"/>
                </a:pPr>
                <a:endParaRPr lang="en-US" sz="3600" dirty="0" smtClean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973617"/>
                <a:ext cx="8280920" cy="2923877"/>
              </a:xfrm>
              <a:prstGeom prst="rect">
                <a:avLst/>
              </a:prstGeom>
              <a:blipFill rotWithShape="1">
                <a:blip r:embed="rId3"/>
                <a:stretch>
                  <a:fillRect l="-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36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Proofs of Knowledge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644008" y="2645623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𝑃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645623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520092" y="2645623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0092" y="2645623"/>
                <a:ext cx="796324" cy="20162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/>
          <p:cNvCxnSpPr/>
          <p:nvPr/>
        </p:nvCxnSpPr>
        <p:spPr>
          <a:xfrm>
            <a:off x="5440332" y="3100899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6" idx="1"/>
            <a:endCxn id="5" idx="3"/>
          </p:cNvCxnSpPr>
          <p:nvPr/>
        </p:nvCxnSpPr>
        <p:spPr>
          <a:xfrm flipH="1">
            <a:off x="5440332" y="3653735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440332" y="4271610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796136" y="2132856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2132856"/>
                <a:ext cx="136815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67544" y="3422902"/>
            <a:ext cx="1269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+mn-lt"/>
                <a:cs typeface="+mn-cs"/>
              </a:rPr>
              <a:t>Witness</a:t>
            </a:r>
            <a:endParaRPr lang="he-IL" sz="2400" dirty="0">
              <a:latin typeface="+mn-lt"/>
              <a:cs typeface="+mn-cs"/>
            </a:endParaRPr>
          </a:p>
        </p:txBody>
      </p:sp>
      <p:cxnSp>
        <p:nvCxnSpPr>
          <p:cNvPr id="17" name="Straight Arrow Connector 16"/>
          <p:cNvCxnSpPr>
            <a:stCxn id="5" idx="1"/>
            <a:endCxn id="16" idx="3"/>
          </p:cNvCxnSpPr>
          <p:nvPr/>
        </p:nvCxnSpPr>
        <p:spPr>
          <a:xfrm flipH="1">
            <a:off x="1737442" y="3653735"/>
            <a:ext cx="290656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542093" y="3215880"/>
            <a:ext cx="1525851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Extraction</a:t>
            </a:r>
            <a:endParaRPr lang="he-IL" sz="20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5618234" y="2891844"/>
            <a:ext cx="1834086" cy="170496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Hide the Witness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229200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+mn-lt"/>
                <a:cs typeface="+mn-cs"/>
              </a:rPr>
              <a:t>Secrecy : Zero-Knowledge \ Witness </a:t>
            </a:r>
            <a:r>
              <a:rPr lang="en-US" sz="2800" dirty="0" smtClean="0">
                <a:latin typeface="+mn-lt"/>
                <a:cs typeface="+mn-cs"/>
              </a:rPr>
              <a:t>indistinguishability</a:t>
            </a:r>
          </a:p>
          <a:p>
            <a:pPr algn="ctr"/>
            <a:endParaRPr lang="en-US" sz="1200" dirty="0">
              <a:latin typeface="+mn-lt"/>
              <a:cs typeface="+mn-cs"/>
            </a:endParaRPr>
          </a:p>
          <a:p>
            <a:pPr algn="ctr" rtl="0"/>
            <a:r>
              <a:rPr lang="en-US" sz="2800" dirty="0">
                <a:latin typeface="+mn-lt"/>
                <a:cs typeface="+mn-cs"/>
              </a:rPr>
              <a:t> </a:t>
            </a:r>
            <a:r>
              <a:rPr lang="en-US" sz="2800" dirty="0" smtClean="0">
                <a:latin typeface="+mn-lt"/>
                <a:cs typeface="+mn-cs"/>
              </a:rPr>
              <a:t>Goal: Extract knowledge that is not publicly available</a:t>
            </a:r>
            <a:endParaRPr lang="en-US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24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5" grpId="0" animBg="1"/>
      <p:bldP spid="20" grpId="0" animBg="1"/>
      <p:bldP spid="2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Generalized EOWF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772816"/>
                <a:ext cx="91439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𝑅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′)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72816"/>
                <a:ext cx="9143999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16024" y="2348880"/>
                <a:ext cx="9324528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200" u="sng" dirty="0" smtClean="0">
                    <a:latin typeface="+mn-lt"/>
                    <a:cs typeface="+mn-cs"/>
                  </a:rPr>
                  <a:t>Hardness</a:t>
                </a:r>
                <a:r>
                  <a:rPr lang="en-US" sz="3200" dirty="0" smtClean="0">
                    <a:latin typeface="+mn-lt"/>
                    <a:cs typeface="+mn-cs"/>
                  </a:rPr>
                  <a:t>: </a:t>
                </a:r>
              </a:p>
              <a:p>
                <a:pPr rtl="0"/>
                <a:r>
                  <a:rPr lang="en-US" sz="3200" dirty="0" smtClean="0">
                    <a:latin typeface="+mn-lt"/>
                    <a:cs typeface="+mn-cs"/>
                  </a:rPr>
                  <a:t>For a random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𝑥</m:t>
                    </m:r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it is hard to 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latin typeface="Cambria Math"/>
                            <a:cs typeface="+mn-cs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cs typeface="+mn-cs"/>
                          </a:rPr>
                          <m:t>′</m:t>
                        </m:r>
                      </m:sup>
                    </m:sSup>
                    <m:r>
                      <a:rPr lang="en-US" sz="3200" b="0" i="1" smtClean="0">
                        <a:latin typeface="Cambria Math"/>
                        <a:cs typeface="+mn-cs"/>
                      </a:rPr>
                      <m:t>∈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𝑅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(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𝑓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(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𝑐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))</m:t>
                    </m:r>
                  </m:oMath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2348880"/>
                <a:ext cx="9324528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1634" t="-7345" b="-16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16024" y="3625284"/>
                <a:ext cx="9324528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200" u="sng" dirty="0" smtClean="0">
                    <a:latin typeface="+mn-lt"/>
                    <a:cs typeface="+mn-cs"/>
                  </a:rPr>
                  <a:t>Extraction</a:t>
                </a:r>
                <a:r>
                  <a:rPr lang="en-US" sz="3200" dirty="0" smtClean="0">
                    <a:latin typeface="+mn-lt"/>
                    <a:cs typeface="+mn-cs"/>
                  </a:rPr>
                  <a:t>:</a:t>
                </a:r>
              </a:p>
              <a:p>
                <a:pPr rtl="0"/>
                <a:r>
                  <a:rPr lang="en-US" sz="3200" dirty="0" smtClean="0">
                    <a:latin typeface="+mn-lt"/>
                    <a:cs typeface="+mn-cs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𝐴</m:t>
                    </m:r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there exists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𝐸</m:t>
                    </m:r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such that </a:t>
                </a:r>
              </a:p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𝐴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→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⇒  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𝐸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→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′</m:t>
                          </m:r>
                        </m:sup>
                      </m:sSup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𝑅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𝑓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3625284"/>
                <a:ext cx="9324528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634" t="-50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6024" y="5593307"/>
                <a:ext cx="9324528" cy="10772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rtl="0"/>
                <a:r>
                  <a:rPr lang="en-US" sz="3200" u="sng" dirty="0" smtClean="0">
                    <a:latin typeface="+mn-lt"/>
                    <a:cs typeface="+mn-cs"/>
                  </a:rPr>
                  <a:t>Privately-Verifiable GEOWF</a:t>
                </a:r>
                <a:r>
                  <a:rPr lang="en-US" sz="3200" dirty="0" smtClean="0">
                    <a:latin typeface="+mn-lt"/>
                    <a:cs typeface="+mn-cs"/>
                  </a:rPr>
                  <a:t>:</a:t>
                </a:r>
              </a:p>
              <a:p>
                <a:pPr rtl="0"/>
                <a:r>
                  <a:rPr lang="en-US" sz="3200" dirty="0" smtClean="0">
                    <a:latin typeface="+mn-lt"/>
                    <a:cs typeface="+mn-cs"/>
                  </a:rPr>
                  <a:t>Can efficiently test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𝑥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∈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𝑅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(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𝑓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(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𝑥</m:t>
                    </m:r>
                    <m:r>
                      <a:rPr lang="en-US" sz="3200" b="0" i="1" smtClean="0">
                        <a:latin typeface="Cambria Math"/>
                        <a:cs typeface="+mn-cs"/>
                      </a:rPr>
                      <m:t>))</m:t>
                    </m:r>
                  </m:oMath>
                </a14:m>
                <a:r>
                  <a:rPr lang="en-US" sz="3200" dirty="0" smtClean="0">
                    <a:latin typeface="+mn-lt"/>
                    <a:cs typeface="+mn-cs"/>
                  </a:rPr>
                  <a:t> only given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/>
                        <a:cs typeface="+mn-cs"/>
                      </a:rPr>
                      <m:t>𝑥</m:t>
                    </m:r>
                  </m:oMath>
                </a14:m>
                <a:endParaRPr lang="en-US" sz="3200" dirty="0" smtClean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24" y="5593307"/>
                <a:ext cx="9324528" cy="1077218"/>
              </a:xfrm>
              <a:prstGeom prst="rect">
                <a:avLst/>
              </a:prstGeom>
              <a:blipFill rotWithShape="1">
                <a:blip r:embed="rId5"/>
                <a:stretch>
                  <a:fillRect l="-1634" t="-7386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46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Impossibility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2323038"/>
            <a:ext cx="91439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dirty="0" smtClean="0">
                <a:latin typeface="+mn-lt"/>
                <a:cs typeface="+mn-cs"/>
              </a:rPr>
              <a:t>Assuming indistinguishability obfuscation, </a:t>
            </a:r>
            <a:br>
              <a:rPr lang="en-US" sz="3600" dirty="0" smtClean="0">
                <a:latin typeface="+mn-lt"/>
                <a:cs typeface="+mn-cs"/>
              </a:rPr>
            </a:br>
            <a:r>
              <a:rPr lang="en-US" sz="3600" dirty="0" smtClean="0">
                <a:latin typeface="+mn-lt"/>
                <a:cs typeface="+mn-cs"/>
              </a:rPr>
              <a:t>there is not EOWF with unbounded </a:t>
            </a:r>
            <a:br>
              <a:rPr lang="en-US" sz="3600" dirty="0" smtClean="0">
                <a:latin typeface="+mn-lt"/>
                <a:cs typeface="+mn-cs"/>
              </a:rPr>
            </a:br>
            <a:r>
              <a:rPr lang="en-US" sz="3600" dirty="0" smtClean="0">
                <a:latin typeface="+mn-lt"/>
                <a:cs typeface="+mn-cs"/>
              </a:rPr>
              <a:t>common auxiliary input  </a:t>
            </a:r>
            <a:endParaRPr lang="he-IL" sz="36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8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Intuition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25513" y="2588851"/>
            <a:ext cx="1872208" cy="8757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Adversary</a:t>
            </a:r>
            <a:endParaRPr lang="he-IL" sz="24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6297721" y="3277726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>
            <a:off x="6297721" y="2826514"/>
            <a:ext cx="7920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135699" y="2564904"/>
                <a:ext cx="47410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5699" y="2564904"/>
                <a:ext cx="47410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157572" y="3016116"/>
                <a:ext cx="108683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572" y="3016116"/>
                <a:ext cx="1086836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43011" y="2791090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011" y="2791090"/>
                <a:ext cx="424795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>
            <a:endCxn id="9" idx="3"/>
          </p:cNvCxnSpPr>
          <p:nvPr/>
        </p:nvCxnSpPr>
        <p:spPr>
          <a:xfrm flipH="1">
            <a:off x="1367806" y="3021923"/>
            <a:ext cx="304498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425513" y="2584068"/>
            <a:ext cx="1872208" cy="875710"/>
          </a:xfrm>
          <a:prstGeom prst="rect">
            <a:avLst/>
          </a:prstGeom>
          <a:pattFill prst="wdUpDiag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Adversary</a:t>
            </a:r>
            <a:endParaRPr lang="he-IL" sz="24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01692" y="2588850"/>
            <a:ext cx="1979674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Non-Black-Box Extractor</a:t>
            </a:r>
            <a:endParaRPr lang="he-IL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0" y="4284385"/>
                <a:ext cx="914400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3200" u="sng" dirty="0" smtClean="0">
                    <a:latin typeface="+mn-lt"/>
                    <a:cs typeface="+mn-cs"/>
                  </a:rPr>
                  <a:t>Common A.I </a:t>
                </a:r>
                <a14:m>
                  <m:oMath xmlns:m="http://schemas.openxmlformats.org/officeDocument/2006/math">
                    <m:r>
                      <a:rPr lang="en-US" sz="3200" b="0" i="1" u="sng" smtClean="0">
                        <a:latin typeface="Cambria Math"/>
                        <a:cs typeface="+mn-cs"/>
                      </a:rPr>
                      <m:t>⇒</m:t>
                    </m:r>
                  </m:oMath>
                </a14:m>
                <a:r>
                  <a:rPr lang="en-US" sz="3200" u="sng" dirty="0" smtClean="0">
                    <a:latin typeface="+mn-lt"/>
                    <a:cs typeface="+mn-cs"/>
                  </a:rPr>
                  <a:t> Universal Extractor</a:t>
                </a:r>
                <a:endParaRPr lang="he-IL" sz="3200" u="sng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84385"/>
                <a:ext cx="9144000" cy="584775"/>
              </a:xfrm>
              <a:prstGeom prst="rect">
                <a:avLst/>
              </a:prstGeom>
              <a:blipFill rotWithShape="1">
                <a:blip r:embed="rId6"/>
                <a:stretch>
                  <a:fillRect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0" y="5085184"/>
                <a:ext cx="914400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360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T</a:t>
                </a:r>
                <a:r>
                  <a:rPr lang="en-US" sz="3600" b="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here exists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</a:rPr>
                      <m:t>𝐸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Cambria Math"/>
                  </a:rPr>
                  <a:t> </a:t>
                </a:r>
                <a:r>
                  <a:rPr lang="en-US" sz="3600" b="0" dirty="0" err="1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s.t.</a:t>
                </a:r>
                <a:r>
                  <a:rPr lang="en-US" sz="3600" b="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 for every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  <a:cs typeface="+mn-cs"/>
                      </a:rPr>
                      <m:t>A</m:t>
                    </m:r>
                  </m:oMath>
                </a14:m>
                <a:r>
                  <a:rPr lang="en-US" sz="3600" b="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/>
                        <a:cs typeface="+mn-cs"/>
                      </a:rPr>
                      <m:t>𝑧</m:t>
                    </m:r>
                  </m:oMath>
                </a14:m>
                <a:r>
                  <a:rPr lang="en-US" sz="3600" b="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:</a:t>
                </a:r>
              </a:p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/>
                          <a:ea typeface="Cambria Math"/>
                        </a:rPr>
                        <m:t>𝐴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</m:d>
                      <m:r>
                        <a:rPr lang="en-US" sz="3600" i="1">
                          <a:latin typeface="Cambria Math"/>
                          <a:ea typeface="Cambria Math"/>
                        </a:rPr>
                        <m:t>→</m:t>
                      </m:r>
                      <m:sSub>
                        <m:sSubPr>
                          <m:ctrlPr>
                            <a:rPr lang="en-US" sz="36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en-US" sz="36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3600" i="1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3600" i="1">
                          <a:latin typeface="Cambria Math"/>
                          <a:ea typeface="Cambria Math"/>
                        </a:rPr>
                        <m:t>) ⇒  </m:t>
                      </m:r>
                      <m:r>
                        <a:rPr lang="en-US" sz="3600" i="1">
                          <a:latin typeface="Cambria Math"/>
                          <a:ea typeface="Cambria Math"/>
                        </a:rPr>
                        <m:t>𝐸</m:t>
                      </m:r>
                      <m:d>
                        <m:dPr>
                          <m:ctrlPr>
                            <a:rPr lang="en-US" sz="3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𝐴</m:t>
                          </m:r>
                          <m:r>
                            <a:rPr lang="en-US" sz="36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, </m:t>
                          </m:r>
                          <m:r>
                            <a:rPr lang="en-US" sz="3600" i="1">
                              <a:latin typeface="Cambria Math"/>
                              <a:ea typeface="Cambria Math"/>
                            </a:rPr>
                            <m:t>𝑘</m:t>
                          </m:r>
                        </m:e>
                      </m:d>
                      <m:r>
                        <a:rPr lang="en-US" sz="3600" i="1">
                          <a:latin typeface="Cambria Math"/>
                          <a:ea typeface="Cambria Math"/>
                        </a:rPr>
                        <m:t>→</m:t>
                      </m:r>
                      <m:r>
                        <a:rPr lang="en-US" sz="3600" i="1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en-US" sz="3600" b="0" dirty="0" smtClean="0">
                  <a:solidFill>
                    <a:schemeClr val="tx1"/>
                  </a:solidFill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085184"/>
                <a:ext cx="9144000" cy="1200329"/>
              </a:xfrm>
              <a:prstGeom prst="rect">
                <a:avLst/>
              </a:prstGeom>
              <a:blipFill rotWithShape="1">
                <a:blip r:embed="rId7"/>
                <a:stretch>
                  <a:fillRect t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524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Plan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973617"/>
            <a:ext cx="867645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rtl="0">
              <a:buFont typeface="+mj-lt"/>
              <a:buAutoNum type="arabicPeriod"/>
            </a:pPr>
            <a:r>
              <a:rPr lang="en-US" sz="3200" b="0" dirty="0" smtClean="0">
                <a:latin typeface="+mn-lt"/>
                <a:cs typeface="+mn-cs"/>
              </a:rPr>
              <a:t>Assuming virtual black-box obfuscation </a:t>
            </a:r>
            <a:br>
              <a:rPr lang="en-US" sz="3200" b="0" dirty="0" smtClean="0">
                <a:latin typeface="+mn-lt"/>
                <a:cs typeface="+mn-cs"/>
              </a:rPr>
            </a:br>
            <a:r>
              <a:rPr lang="en-US" sz="2800" dirty="0" smtClean="0">
                <a:latin typeface="+mn-lt"/>
                <a:cs typeface="+mn-cs"/>
              </a:rPr>
              <a:t>[</a:t>
            </a:r>
            <a:r>
              <a:rPr lang="en-US" sz="2800" dirty="0" err="1">
                <a:latin typeface="+mn-lt"/>
                <a:cs typeface="+mn-cs"/>
              </a:rPr>
              <a:t>Goldreich</a:t>
            </a:r>
            <a:r>
              <a:rPr lang="en-US" sz="2800" dirty="0">
                <a:latin typeface="+mn-lt"/>
                <a:cs typeface="+mn-cs"/>
              </a:rPr>
              <a:t>, </a:t>
            </a:r>
            <a:r>
              <a:rPr lang="en-US" sz="2800" dirty="0" err="1">
                <a:latin typeface="+mn-lt"/>
                <a:cs typeface="+mn-cs"/>
              </a:rPr>
              <a:t>Hada</a:t>
            </a:r>
            <a:r>
              <a:rPr lang="en-US" sz="2800" dirty="0">
                <a:latin typeface="+mn-lt"/>
                <a:cs typeface="+mn-cs"/>
              </a:rPr>
              <a:t>-Tanaka] </a:t>
            </a:r>
            <a:endParaRPr lang="en-US" sz="2800" dirty="0" smtClean="0">
              <a:latin typeface="+mn-lt"/>
              <a:cs typeface="+mn-cs"/>
            </a:endParaRPr>
          </a:p>
          <a:p>
            <a:pPr marL="742950" indent="-742950" rtl="0">
              <a:buFont typeface="+mj-lt"/>
              <a:buAutoNum type="arabicPeriod"/>
            </a:pPr>
            <a:endParaRPr lang="en-US" sz="2400" dirty="0">
              <a:latin typeface="+mn-lt"/>
              <a:cs typeface="+mn-cs"/>
            </a:endParaRPr>
          </a:p>
          <a:p>
            <a:pPr marL="742950" indent="-742950" rtl="0">
              <a:buFont typeface="+mj-lt"/>
              <a:buAutoNum type="arabicPeriod"/>
            </a:pPr>
            <a:r>
              <a:rPr lang="en-US" sz="3200" dirty="0" smtClean="0">
                <a:latin typeface="+mn-lt"/>
                <a:cs typeface="+mn-cs"/>
              </a:rPr>
              <a:t>Assuming indistinguishability obfuscation</a:t>
            </a:r>
            <a:endParaRPr lang="en-US" sz="3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7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Common A.I.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238754" y="2393113"/>
                <a:ext cx="1983996" cy="180020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754" y="2393113"/>
                <a:ext cx="1983996" cy="18002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>
            <a:stCxn id="8" idx="3"/>
            <a:endCxn id="12" idx="1"/>
          </p:cNvCxnSpPr>
          <p:nvPr/>
        </p:nvCxnSpPr>
        <p:spPr>
          <a:xfrm>
            <a:off x="2627784" y="4401979"/>
            <a:ext cx="1610970" cy="11512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8" idx="3"/>
            <a:endCxn id="5" idx="1"/>
          </p:cNvCxnSpPr>
          <p:nvPr/>
        </p:nvCxnSpPr>
        <p:spPr>
          <a:xfrm flipV="1">
            <a:off x="2627784" y="3293213"/>
            <a:ext cx="1610970" cy="11087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669894" y="4078813"/>
                <a:ext cx="95789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𝑧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894" y="4078813"/>
                <a:ext cx="957890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259464" y="2970047"/>
                <a:ext cx="13449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464" y="2970047"/>
                <a:ext cx="1344984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259462" y="5230071"/>
                <a:ext cx="54649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462" y="5230071"/>
                <a:ext cx="546496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238754" y="4653136"/>
                <a:ext cx="1983996" cy="1800200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𝐸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754" y="4653136"/>
                <a:ext cx="1983996" cy="180020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Arrow Connector 18"/>
          <p:cNvCxnSpPr/>
          <p:nvPr/>
        </p:nvCxnSpPr>
        <p:spPr>
          <a:xfrm flipV="1">
            <a:off x="6222750" y="3293214"/>
            <a:ext cx="1036713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222749" y="5553236"/>
            <a:ext cx="1036713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62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Universal Extraction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238754" y="2393113"/>
            <a:ext cx="1983996" cy="1800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13" idx="3"/>
            <a:endCxn id="12" idx="1"/>
          </p:cNvCxnSpPr>
          <p:nvPr/>
        </p:nvCxnSpPr>
        <p:spPr>
          <a:xfrm>
            <a:off x="2627784" y="4401979"/>
            <a:ext cx="1610970" cy="11512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3" idx="3"/>
            <a:endCxn id="5" idx="1"/>
          </p:cNvCxnSpPr>
          <p:nvPr/>
        </p:nvCxnSpPr>
        <p:spPr>
          <a:xfrm flipV="1">
            <a:off x="2627784" y="3293213"/>
            <a:ext cx="1610970" cy="11087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259464" y="2970047"/>
                <a:ext cx="13449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464" y="2970047"/>
                <a:ext cx="134498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259462" y="5230071"/>
                <a:ext cx="54649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462" y="5230071"/>
                <a:ext cx="546496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238754" y="4653136"/>
            <a:ext cx="1983996" cy="18002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Universal Extractor</a:t>
            </a:r>
            <a:endParaRPr lang="he-IL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716016" y="3293212"/>
            <a:ext cx="2543447" cy="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222749" y="5553236"/>
            <a:ext cx="1036713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23528" y="4078813"/>
                <a:ext cx="230425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𝑧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78813"/>
                <a:ext cx="230425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611770" y="3964449"/>
                <a:ext cx="936104" cy="87505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770" y="3964449"/>
                <a:ext cx="936104" cy="8750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05277" y="1844824"/>
            <a:ext cx="3442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 smtClean="0">
                <a:latin typeface="Cambria Math"/>
                <a:cs typeface="+mn-cs"/>
              </a:rPr>
              <a:t>Universal Adversary</a:t>
            </a:r>
            <a:endParaRPr lang="en-US" sz="2800" dirty="0">
              <a:latin typeface="Cambria Math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5076056" y="2855685"/>
                <a:ext cx="936104" cy="87505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855685"/>
                <a:ext cx="936104" cy="87505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355976" y="3031605"/>
                <a:ext cx="46674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031605"/>
                <a:ext cx="46674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51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Black-Box </a:t>
            </a:r>
            <a:r>
              <a:rPr lang="en-US" dirty="0"/>
              <a:t>Extraction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4238754" y="2393113"/>
            <a:ext cx="1983996" cy="1800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cxnSp>
        <p:nvCxnSpPr>
          <p:cNvPr id="6" name="Straight Arrow Connector 5"/>
          <p:cNvCxnSpPr>
            <a:stCxn id="13" idx="3"/>
            <a:endCxn id="12" idx="1"/>
          </p:cNvCxnSpPr>
          <p:nvPr/>
        </p:nvCxnSpPr>
        <p:spPr>
          <a:xfrm>
            <a:off x="2627784" y="4401979"/>
            <a:ext cx="1610970" cy="11512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3" idx="3"/>
            <a:endCxn id="5" idx="1"/>
          </p:cNvCxnSpPr>
          <p:nvPr/>
        </p:nvCxnSpPr>
        <p:spPr>
          <a:xfrm flipV="1">
            <a:off x="2627784" y="3293213"/>
            <a:ext cx="1610970" cy="110876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7259464" y="2970047"/>
                <a:ext cx="134498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464" y="2970047"/>
                <a:ext cx="134498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259462" y="5230071"/>
                <a:ext cx="54649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462" y="5230071"/>
                <a:ext cx="546496" cy="64633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4238754" y="4653136"/>
            <a:ext cx="1983996" cy="180020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Universal Extractor</a:t>
            </a:r>
            <a:endParaRPr lang="he-IL" sz="3200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716016" y="3293212"/>
            <a:ext cx="2543447" cy="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222749" y="5553236"/>
            <a:ext cx="1036713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23528" y="4078813"/>
                <a:ext cx="230425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,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𝑧</m:t>
                      </m:r>
                      <m:r>
                        <a:rPr lang="en-US" sz="3600" b="0" i="1" smtClean="0">
                          <a:latin typeface="Cambria Math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he-IL" sz="36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78813"/>
                <a:ext cx="230425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611770" y="3964449"/>
                <a:ext cx="936104" cy="875059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254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770" y="3964449"/>
                <a:ext cx="936104" cy="8750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3505277" y="1844824"/>
            <a:ext cx="3442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 smtClean="0">
                <a:latin typeface="Cambria Math"/>
                <a:cs typeface="+mn-cs"/>
              </a:rPr>
              <a:t>Universal Adversary</a:t>
            </a:r>
            <a:endParaRPr lang="en-US" sz="2800" dirty="0">
              <a:latin typeface="Cambria Math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355976" y="3031605"/>
                <a:ext cx="46674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031605"/>
                <a:ext cx="46674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076056" y="2855682"/>
                <a:ext cx="936104" cy="875059"/>
              </a:xfrm>
              <a:prstGeom prst="rect">
                <a:avLst/>
              </a:prstGeom>
              <a:pattFill prst="wdUpDiag">
                <a:fgClr>
                  <a:schemeClr val="tx1"/>
                </a:fgClr>
                <a:bgClr>
                  <a:schemeClr val="accent6">
                    <a:lumMod val="60000"/>
                    <a:lumOff val="40000"/>
                  </a:schemeClr>
                </a:bgClr>
              </a:pattFill>
              <a:ln w="254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855682"/>
                <a:ext cx="936104" cy="87505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859822" y="2169992"/>
            <a:ext cx="2439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Cambria Math"/>
                <a:cs typeface="+mn-cs"/>
              </a:rPr>
              <a:t>Black-box obfuscation</a:t>
            </a:r>
            <a:endParaRPr lang="en-US" sz="2800" dirty="0">
              <a:latin typeface="Cambria Math"/>
              <a:cs typeface="+mn-cs"/>
            </a:endParaRPr>
          </a:p>
        </p:txBody>
      </p:sp>
      <p:cxnSp>
        <p:nvCxnSpPr>
          <p:cNvPr id="20" name="Straight Arrow Connector 19"/>
          <p:cNvCxnSpPr>
            <a:stCxn id="18" idx="2"/>
            <a:endCxn id="14" idx="0"/>
          </p:cNvCxnSpPr>
          <p:nvPr/>
        </p:nvCxnSpPr>
        <p:spPr>
          <a:xfrm>
            <a:off x="2079822" y="3124099"/>
            <a:ext cx="0" cy="8403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15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Black-Box </a:t>
            </a:r>
            <a:r>
              <a:rPr lang="en-US" dirty="0"/>
              <a:t>Extraction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13569" y="2492896"/>
            <a:ext cx="5492351" cy="25202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12692" y="2502854"/>
            <a:ext cx="4087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+mn-lt"/>
                <a:cs typeface="+mn-cs"/>
              </a:rPr>
              <a:t>Black-Box Extractor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64763" y="3835139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63" y="3835139"/>
                <a:ext cx="466744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1763688" y="3219118"/>
            <a:ext cx="3096344" cy="14340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endParaRPr lang="he-IL" sz="3600" dirty="0"/>
          </a:p>
        </p:txBody>
      </p:sp>
      <p:sp>
        <p:nvSpPr>
          <p:cNvPr id="18" name="Rectangle 17"/>
          <p:cNvSpPr/>
          <p:nvPr/>
        </p:nvSpPr>
        <p:spPr>
          <a:xfrm>
            <a:off x="1771396" y="3219118"/>
            <a:ext cx="20435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+mn-lt"/>
                <a:cs typeface="+mn-cs"/>
              </a:rPr>
              <a:t>Adversary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138618" y="3835139"/>
                <a:ext cx="272141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𝑃𝑅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𝑠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618" y="3835139"/>
                <a:ext cx="272141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4860032" y="4127525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436096" y="3835139"/>
                <a:ext cx="11334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835139"/>
                <a:ext cx="1133472" cy="584775"/>
              </a:xfrm>
              <a:prstGeom prst="rect">
                <a:avLst/>
              </a:prstGeom>
              <a:blipFill rotWithShape="1">
                <a:blip r:embed="rId4"/>
                <a:stretch>
                  <a:fillRect r="-4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6905920" y="3793396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417624" y="3501008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24" y="3501008"/>
                <a:ext cx="466744" cy="584775"/>
              </a:xfrm>
              <a:prstGeom prst="rect">
                <a:avLst/>
              </a:prstGeom>
              <a:blipFill rotWithShape="1">
                <a:blip r:embed="rId5"/>
                <a:stretch>
                  <a:fillRect r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>
            <a:off x="935034" y="4149080"/>
            <a:ext cx="7920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 flipV="1">
            <a:off x="7049936" y="3645025"/>
            <a:ext cx="216024" cy="2911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1763688" y="3212976"/>
            <a:ext cx="3096344" cy="1434018"/>
            <a:chOff x="1763688" y="3219118"/>
            <a:chExt cx="3096344" cy="1434018"/>
          </a:xfrm>
        </p:grpSpPr>
        <p:sp>
          <p:nvSpPr>
            <p:cNvPr id="35" name="Rectangle 34"/>
            <p:cNvSpPr/>
            <p:nvPr/>
          </p:nvSpPr>
          <p:spPr>
            <a:xfrm>
              <a:off x="1763688" y="3219118"/>
              <a:ext cx="3096344" cy="143401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en-US" sz="3600" dirty="0" smtClean="0"/>
                <a:t> </a:t>
              </a:r>
              <a:endParaRPr lang="he-IL" sz="36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771396" y="3219118"/>
              <a:ext cx="2043553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latin typeface="+mn-lt"/>
                  <a:cs typeface="+mn-cs"/>
                </a:rPr>
                <a:t>Adversary</a:t>
              </a:r>
              <a:endParaRPr lang="he-IL" sz="2800" dirty="0">
                <a:latin typeface="+mn-lt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Rectangle 36"/>
                <p:cNvSpPr/>
                <p:nvPr/>
              </p:nvSpPr>
              <p:spPr>
                <a:xfrm>
                  <a:off x="2138618" y="3835139"/>
                  <a:ext cx="2505390" cy="58477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𝑘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/>
                            <a:cs typeface="+mn-cs"/>
                          </a:rPr>
                          <m:t>=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/>
                                <a:cs typeface="+mn-cs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he-IL" sz="3200" dirty="0">
                    <a:latin typeface="+mn-lt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7" name="Rectangle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8618" y="3835139"/>
                  <a:ext cx="2505390" cy="584775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94113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339752" y="2996952"/>
            <a:ext cx="1800200" cy="1656184"/>
          </a:xfrm>
          <a:prstGeom prst="ellipse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5292080" y="2996952"/>
            <a:ext cx="1800200" cy="1656184"/>
          </a:xfrm>
          <a:prstGeom prst="triangle">
            <a:avLst/>
          </a:pr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285152" y="2996952"/>
            <a:ext cx="1807128" cy="1670347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accent6">
                <a:lumMod val="60000"/>
                <a:lumOff val="40000"/>
              </a:schemeClr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19822" y="2982788"/>
            <a:ext cx="1820130" cy="1670347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accent6">
                <a:lumMod val="60000"/>
                <a:lumOff val="40000"/>
              </a:schemeClr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000" dirty="0" smtClean="0"/>
              <a:t>Indistinguishability Obfuscation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20219" y="3508959"/>
                <a:ext cx="504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219" y="3508959"/>
                <a:ext cx="504056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977859" y="3508959"/>
                <a:ext cx="504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7859" y="3508959"/>
                <a:ext cx="504056" cy="646331"/>
              </a:xfrm>
              <a:prstGeom prst="rect">
                <a:avLst/>
              </a:prstGeom>
              <a:blipFill rotWithShape="1">
                <a:blip r:embed="rId3"/>
                <a:stretch>
                  <a:fillRect r="-1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80061" y="3501878"/>
                <a:ext cx="504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/>
                        </a:rPr>
                        <m:t>≡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0061" y="3501878"/>
                <a:ext cx="504056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072912" y="5445224"/>
            <a:ext cx="4438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Cambria Math"/>
                <a:cs typeface="+mn-cs"/>
              </a:rPr>
              <a:t>Compute the same function</a:t>
            </a:r>
            <a:endParaRPr lang="en-US" sz="2800" dirty="0">
              <a:latin typeface="Cambria Math"/>
              <a:cs typeface="+mn-cs"/>
            </a:endParaRPr>
          </a:p>
        </p:txBody>
      </p:sp>
      <p:cxnSp>
        <p:nvCxnSpPr>
          <p:cNvPr id="14" name="Straight Arrow Connector 13"/>
          <p:cNvCxnSpPr>
            <a:stCxn id="13" idx="0"/>
            <a:endCxn id="9" idx="2"/>
          </p:cNvCxnSpPr>
          <p:nvPr/>
        </p:nvCxnSpPr>
        <p:spPr>
          <a:xfrm flipH="1" flipV="1">
            <a:off x="4732089" y="4148209"/>
            <a:ext cx="559991" cy="12970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44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413569" y="2492896"/>
            <a:ext cx="5492351" cy="25202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71396" y="3219118"/>
            <a:ext cx="3088636" cy="1434017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accent6">
                <a:lumMod val="60000"/>
                <a:lumOff val="40000"/>
              </a:schemeClr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Indistinguishability Obfuscation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2692" y="2502854"/>
            <a:ext cx="4087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+mn-lt"/>
                <a:cs typeface="+mn-cs"/>
              </a:rPr>
              <a:t>Extractor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64763" y="3835139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63" y="3835139"/>
                <a:ext cx="466744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1771396" y="3219118"/>
            <a:ext cx="20435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+mn-lt"/>
                <a:cs typeface="+mn-cs"/>
              </a:rPr>
              <a:t>Adversary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2138618" y="3835139"/>
                <a:ext cx="272141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𝑃𝑅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𝑠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8618" y="3835139"/>
                <a:ext cx="272141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4860032" y="4127525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436096" y="3835139"/>
                <a:ext cx="11334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835139"/>
                <a:ext cx="1133472" cy="584775"/>
              </a:xfrm>
              <a:prstGeom prst="rect">
                <a:avLst/>
              </a:prstGeom>
              <a:blipFill rotWithShape="1">
                <a:blip r:embed="rId4"/>
                <a:stretch>
                  <a:fillRect r="-4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6905920" y="3793396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417624" y="3501008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24" y="3501008"/>
                <a:ext cx="466744" cy="584775"/>
              </a:xfrm>
              <a:prstGeom prst="rect">
                <a:avLst/>
              </a:prstGeom>
              <a:blipFill rotWithShape="1">
                <a:blip r:embed="rId5"/>
                <a:stretch>
                  <a:fillRect r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>
            <a:off x="935034" y="4149080"/>
            <a:ext cx="7920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064801" y="5498068"/>
                <a:ext cx="596358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Cambria Math"/>
                    <a:cs typeface="+mn-cs"/>
                  </a:rPr>
                  <a:t>Prove that the obfuscation hides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  <a:cs typeface="+mn-cs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cs typeface="+mn-cs"/>
                          </a:rPr>
                          <m:t>𝑘</m:t>
                        </m:r>
                      </m:sub>
                    </m:sSub>
                  </m:oMath>
                </a14:m>
                <a:endParaRPr lang="en-US" sz="2800" dirty="0"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801" y="5498068"/>
                <a:ext cx="5963583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>
            <a:stCxn id="23" idx="0"/>
          </p:cNvCxnSpPr>
          <p:nvPr/>
        </p:nvCxnSpPr>
        <p:spPr>
          <a:xfrm flipH="1" flipV="1">
            <a:off x="4572000" y="4705980"/>
            <a:ext cx="474593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36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1057225" y="3068959"/>
            <a:ext cx="6878304" cy="216895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he-IL" sz="2000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5508104" y="4005065"/>
            <a:ext cx="1091478" cy="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5508104" y="4293096"/>
            <a:ext cx="1091478" cy="0"/>
          </a:xfrm>
          <a:prstGeom prst="straightConnector1">
            <a:avLst/>
          </a:prstGeom>
          <a:ln w="25400"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CCA Encryption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923928" y="3399383"/>
                <a:ext cx="1584176" cy="150345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399383"/>
                <a:ext cx="1584176" cy="150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4302745" y="2738537"/>
            <a:ext cx="0" cy="6608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647566" y="4902840"/>
            <a:ext cx="0" cy="65678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995936" y="2276872"/>
                <a:ext cx="6668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𝑃𝐾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2276872"/>
                <a:ext cx="666849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1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537457" y="2276872"/>
                <a:ext cx="120141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𝐸𝑛𝑐</m:t>
                      </m:r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𝑏</m:t>
                      </m:r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457" y="2276872"/>
                <a:ext cx="1201419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1015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4994151" y="2738537"/>
            <a:ext cx="0" cy="6608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477108" y="5631631"/>
                <a:ext cx="4254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𝑏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7108" y="5631631"/>
                <a:ext cx="425436" cy="461665"/>
              </a:xfrm>
              <a:prstGeom prst="rect">
                <a:avLst/>
              </a:prstGeom>
              <a:blipFill rotWithShape="1">
                <a:blip r:embed="rId6"/>
                <a:stretch>
                  <a:fillRect l="-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599582" y="3736049"/>
                <a:ext cx="1080120" cy="830123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𝐷𝑒𝑐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582" y="3736049"/>
                <a:ext cx="1080120" cy="83012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530821" y="3505216"/>
                <a:ext cx="120141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𝐸𝑛𝑐</m:t>
                      </m:r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821" y="3505216"/>
                <a:ext cx="1201419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015" b="-14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5955495" y="4293096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5495" y="4293096"/>
                <a:ext cx="424795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/>
          <p:cNvSpPr/>
          <p:nvPr/>
        </p:nvSpPr>
        <p:spPr>
          <a:xfrm>
            <a:off x="1073327" y="3068959"/>
            <a:ext cx="2063257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latin typeface="+mn-lt"/>
                <a:cs typeface="+mn-cs"/>
              </a:rPr>
              <a:t>Reduction</a:t>
            </a:r>
          </a:p>
          <a:p>
            <a:r>
              <a:rPr lang="en-US" sz="2000" dirty="0" smtClean="0">
                <a:latin typeface="+mn-lt"/>
                <a:cs typeface="+mn-cs"/>
              </a:rPr>
              <a:t>To CPA</a:t>
            </a:r>
            <a:endParaRPr lang="he-IL" sz="2000" dirty="0">
              <a:latin typeface="+mn-lt"/>
              <a:cs typeface="+mn-cs"/>
            </a:endParaRPr>
          </a:p>
        </p:txBody>
      </p:sp>
      <p:cxnSp>
        <p:nvCxnSpPr>
          <p:cNvPr id="42" name="Straight Arrow Connector 41"/>
          <p:cNvCxnSpPr>
            <a:stCxn id="5" idx="1"/>
          </p:cNvCxnSpPr>
          <p:nvPr/>
        </p:nvCxnSpPr>
        <p:spPr>
          <a:xfrm flipH="1">
            <a:off x="1619672" y="4151112"/>
            <a:ext cx="2304256" cy="232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2123727" y="3736049"/>
            <a:ext cx="1525851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Extraction</a:t>
            </a:r>
            <a:endParaRPr lang="he-IL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1194877" y="3920040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877" y="3920040"/>
                <a:ext cx="424795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89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" grpId="0" animBg="1"/>
      <p:bldP spid="10" grpId="0"/>
      <p:bldP spid="11" grpId="0"/>
      <p:bldP spid="13" grpId="0"/>
      <p:bldP spid="14" grpId="0" animBg="1"/>
      <p:bldP spid="14" grpId="1" animBg="1"/>
      <p:bldP spid="38" grpId="0"/>
      <p:bldP spid="39" grpId="0"/>
      <p:bldP spid="41" grpId="0"/>
      <p:bldP spid="43" grpId="0" animBg="1"/>
      <p:bldP spid="4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413569" y="1772816"/>
            <a:ext cx="5492351" cy="158417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71396" y="2276872"/>
            <a:ext cx="3088636" cy="929962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accent6">
                <a:lumMod val="60000"/>
                <a:lumOff val="40000"/>
              </a:schemeClr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Indistinguishability Obfuscation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2692" y="1782774"/>
            <a:ext cx="4087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+mn-lt"/>
                <a:cs typeface="+mn-cs"/>
              </a:rPr>
              <a:t>Extractor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64763" y="2414745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63" y="2414745"/>
                <a:ext cx="466744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955007" y="2409104"/>
                <a:ext cx="272141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=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𝑃𝑅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𝑠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007" y="2409104"/>
                <a:ext cx="2721414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4860032" y="2707131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436096" y="2414745"/>
                <a:ext cx="11334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2414745"/>
                <a:ext cx="1133472" cy="584775"/>
              </a:xfrm>
              <a:prstGeom prst="rect">
                <a:avLst/>
              </a:prstGeom>
              <a:blipFill rotWithShape="1">
                <a:blip r:embed="rId4"/>
                <a:stretch>
                  <a:fillRect r="-4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6905920" y="2347093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417624" y="2060848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24" y="2060848"/>
                <a:ext cx="466744" cy="584775"/>
              </a:xfrm>
              <a:prstGeom prst="rect">
                <a:avLst/>
              </a:prstGeom>
              <a:blipFill rotWithShape="1">
                <a:blip r:embed="rId5"/>
                <a:stretch>
                  <a:fillRect r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>
            <a:off x="935034" y="2728686"/>
            <a:ext cx="7920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416350" y="4293097"/>
            <a:ext cx="5492351" cy="158417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774177" y="4803295"/>
            <a:ext cx="3088636" cy="929962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accent6">
                <a:lumMod val="60000"/>
                <a:lumOff val="40000"/>
              </a:schemeClr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415473" y="4303054"/>
            <a:ext cx="4087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+mn-lt"/>
                <a:cs typeface="+mn-cs"/>
              </a:rPr>
              <a:t>Extractor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467544" y="4941168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941168"/>
                <a:ext cx="466744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Arrow Connector 42"/>
          <p:cNvCxnSpPr/>
          <p:nvPr/>
        </p:nvCxnSpPr>
        <p:spPr>
          <a:xfrm>
            <a:off x="4862813" y="5233554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5438877" y="4941168"/>
                <a:ext cx="11334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877" y="4941168"/>
                <a:ext cx="1133472" cy="584775"/>
              </a:xfrm>
              <a:prstGeom prst="rect">
                <a:avLst/>
              </a:prstGeom>
              <a:blipFill rotWithShape="1">
                <a:blip r:embed="rId7"/>
                <a:stretch>
                  <a:fillRect r="-48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/>
          <p:cNvCxnSpPr/>
          <p:nvPr/>
        </p:nvCxnSpPr>
        <p:spPr>
          <a:xfrm>
            <a:off x="6908701" y="4873516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7420405" y="4581128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0405" y="4581128"/>
                <a:ext cx="466744" cy="584775"/>
              </a:xfrm>
              <a:prstGeom prst="rect">
                <a:avLst/>
              </a:prstGeom>
              <a:blipFill rotWithShape="1">
                <a:blip r:embed="rId8"/>
                <a:stretch>
                  <a:fillRect r="-2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>
          <a:xfrm>
            <a:off x="937815" y="5255109"/>
            <a:ext cx="7920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3995936" y="3429000"/>
                <a:ext cx="50405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/>
                        </a:rPr>
                        <m:t>≈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3429000"/>
                <a:ext cx="504056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/>
          <p:cNvCxnSpPr/>
          <p:nvPr/>
        </p:nvCxnSpPr>
        <p:spPr>
          <a:xfrm flipH="1" flipV="1">
            <a:off x="7020272" y="4725144"/>
            <a:ext cx="216024" cy="2911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923928" y="6165304"/>
                <a:ext cx="148249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Cambria Math"/>
                    <a:cs typeface="+mn-cs"/>
                  </a:rPr>
                  <a:t>hides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  <a:cs typeface="+mn-cs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cs typeface="+mn-cs"/>
                          </a:rPr>
                          <m:t>𝑘</m:t>
                        </m:r>
                      </m:sub>
                    </m:sSub>
                  </m:oMath>
                </a14:m>
                <a:endParaRPr lang="en-US" sz="2800" dirty="0"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6165304"/>
                <a:ext cx="1482497" cy="523220"/>
              </a:xfrm>
              <a:prstGeom prst="rect">
                <a:avLst/>
              </a:prstGeom>
              <a:blipFill rotWithShape="1">
                <a:blip r:embed="rId10"/>
                <a:stretch>
                  <a:fillRect l="-7407"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/>
          <p:cNvCxnSpPr>
            <a:stCxn id="50" idx="0"/>
          </p:cNvCxnSpPr>
          <p:nvPr/>
        </p:nvCxnSpPr>
        <p:spPr>
          <a:xfrm flipH="1" flipV="1">
            <a:off x="4412460" y="5733257"/>
            <a:ext cx="252717" cy="4320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943762" y="4803295"/>
            <a:ext cx="27214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Alternative adversary</a:t>
            </a:r>
            <a:endParaRPr lang="he-IL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57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Alternative Adversary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675631"/>
            <a:ext cx="7888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>
                <a:latin typeface="Cambria Math"/>
                <a:cs typeface="+mn-cs"/>
              </a:rPr>
              <a:t>Using the </a:t>
            </a:r>
            <a:r>
              <a:rPr lang="en-US" sz="2800" dirty="0" err="1">
                <a:latin typeface="Cambria Math"/>
                <a:cs typeface="+mn-cs"/>
              </a:rPr>
              <a:t>Sahai</a:t>
            </a:r>
            <a:r>
              <a:rPr lang="en-US" sz="2800" dirty="0">
                <a:latin typeface="Cambria Math"/>
                <a:cs typeface="+mn-cs"/>
              </a:rPr>
              <a:t>-Waters </a:t>
            </a:r>
            <a:r>
              <a:rPr lang="en-US" sz="2800" dirty="0" smtClean="0">
                <a:latin typeface="Cambria Math"/>
                <a:cs typeface="+mn-cs"/>
              </a:rPr>
              <a:t>puncturing technique </a:t>
            </a:r>
            <a:endParaRPr lang="he-IL" sz="2800" dirty="0">
              <a:latin typeface="Cambria Math"/>
              <a:cs typeface="+mn-cs"/>
            </a:endParaRPr>
          </a:p>
          <a:p>
            <a:pPr algn="ctr" rtl="0"/>
            <a:endParaRPr lang="en-US" sz="2800" dirty="0">
              <a:latin typeface="Cambria Math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15616" y="2492896"/>
            <a:ext cx="6952538" cy="39676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771800" y="2968045"/>
                <a:ext cx="100811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cs typeface="+mn-cs"/>
                        </a:rPr>
                        <m:t>𝑃𝑅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𝑠</m:t>
                          </m:r>
                        </m:sub>
                      </m:sSub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968045"/>
                <a:ext cx="1008112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652120" y="2968045"/>
                <a:ext cx="57606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he-IL" sz="28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2968045"/>
                <a:ext cx="576064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/>
          <p:cNvSpPr/>
          <p:nvPr/>
        </p:nvSpPr>
        <p:spPr>
          <a:xfrm>
            <a:off x="1835696" y="3652198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835696" y="4020489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835696" y="4388780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835696" y="4757071"/>
            <a:ext cx="216024" cy="23852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835696" y="5125362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835696" y="5493653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835696" y="5861943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804248" y="3652198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804248" y="4020489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804248" y="4388780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804248" y="4757071"/>
            <a:ext cx="216024" cy="23852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804248" y="5125362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804248" y="5493653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6804248" y="5861943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355976" y="3652198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355976" y="4094147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355976" y="4536096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4355976" y="4978045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4355976" y="5419994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355976" y="5861943"/>
            <a:ext cx="216024" cy="23852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/>
          <p:cNvCxnSpPr>
            <a:stCxn id="13" idx="5"/>
            <a:endCxn id="35" idx="1"/>
          </p:cNvCxnSpPr>
          <p:nvPr/>
        </p:nvCxnSpPr>
        <p:spPr>
          <a:xfrm>
            <a:off x="2020084" y="3855794"/>
            <a:ext cx="2367528" cy="15991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7" idx="6"/>
            <a:endCxn id="32" idx="2"/>
          </p:cNvCxnSpPr>
          <p:nvPr/>
        </p:nvCxnSpPr>
        <p:spPr>
          <a:xfrm>
            <a:off x="2051720" y="4139753"/>
            <a:ext cx="2304256" cy="5156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18" idx="6"/>
            <a:endCxn id="30" idx="2"/>
          </p:cNvCxnSpPr>
          <p:nvPr/>
        </p:nvCxnSpPr>
        <p:spPr>
          <a:xfrm flipV="1">
            <a:off x="2051720" y="3771462"/>
            <a:ext cx="2304256" cy="7365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20" idx="6"/>
            <a:endCxn id="34" idx="2"/>
          </p:cNvCxnSpPr>
          <p:nvPr/>
        </p:nvCxnSpPr>
        <p:spPr>
          <a:xfrm flipV="1">
            <a:off x="2051720" y="5097309"/>
            <a:ext cx="2304256" cy="1473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21" idx="6"/>
            <a:endCxn id="36" idx="2"/>
          </p:cNvCxnSpPr>
          <p:nvPr/>
        </p:nvCxnSpPr>
        <p:spPr>
          <a:xfrm>
            <a:off x="2051720" y="5612917"/>
            <a:ext cx="2304256" cy="3682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2" idx="7"/>
            <a:endCxn id="31" idx="3"/>
          </p:cNvCxnSpPr>
          <p:nvPr/>
        </p:nvCxnSpPr>
        <p:spPr>
          <a:xfrm flipV="1">
            <a:off x="2020084" y="4297743"/>
            <a:ext cx="2367528" cy="15991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30" idx="6"/>
            <a:endCxn id="24" idx="2"/>
          </p:cNvCxnSpPr>
          <p:nvPr/>
        </p:nvCxnSpPr>
        <p:spPr>
          <a:xfrm>
            <a:off x="4572000" y="3771462"/>
            <a:ext cx="2232248" cy="3682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31" idx="6"/>
            <a:endCxn id="29" idx="1"/>
          </p:cNvCxnSpPr>
          <p:nvPr/>
        </p:nvCxnSpPr>
        <p:spPr>
          <a:xfrm>
            <a:off x="4572000" y="4213411"/>
            <a:ext cx="2263884" cy="1683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35" idx="7"/>
            <a:endCxn id="23" idx="3"/>
          </p:cNvCxnSpPr>
          <p:nvPr/>
        </p:nvCxnSpPr>
        <p:spPr>
          <a:xfrm flipV="1">
            <a:off x="4540364" y="3855794"/>
            <a:ext cx="2295520" cy="15991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32" idx="6"/>
            <a:endCxn id="25" idx="2"/>
          </p:cNvCxnSpPr>
          <p:nvPr/>
        </p:nvCxnSpPr>
        <p:spPr>
          <a:xfrm flipV="1">
            <a:off x="4572000" y="4508044"/>
            <a:ext cx="2232248" cy="1473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>
            <a:stCxn id="34" idx="6"/>
            <a:endCxn id="28" idx="2"/>
          </p:cNvCxnSpPr>
          <p:nvPr/>
        </p:nvCxnSpPr>
        <p:spPr>
          <a:xfrm>
            <a:off x="4572000" y="5097309"/>
            <a:ext cx="2232248" cy="5156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36" idx="6"/>
            <a:endCxn id="27" idx="2"/>
          </p:cNvCxnSpPr>
          <p:nvPr/>
        </p:nvCxnSpPr>
        <p:spPr>
          <a:xfrm flipV="1">
            <a:off x="4572000" y="5244626"/>
            <a:ext cx="2232248" cy="7365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ectangle 72"/>
              <p:cNvSpPr/>
              <p:nvPr/>
            </p:nvSpPr>
            <p:spPr>
              <a:xfrm>
                <a:off x="1368952" y="4645501"/>
                <a:ext cx="46674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73" name="Rectangle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952" y="4645501"/>
                <a:ext cx="466744" cy="461665"/>
              </a:xfrm>
              <a:prstGeom prst="rect">
                <a:avLst/>
              </a:prstGeom>
              <a:blipFill rotWithShape="1">
                <a:blip r:embed="rId4"/>
                <a:stretch>
                  <a:fillRect l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7023192" y="4635643"/>
                <a:ext cx="113347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(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192" y="4635643"/>
                <a:ext cx="1133472" cy="461665"/>
              </a:xfrm>
              <a:prstGeom prst="rect">
                <a:avLst/>
              </a:prstGeom>
              <a:blipFill rotWithShape="1">
                <a:blip r:embed="rId5"/>
                <a:stretch>
                  <a:fillRect l="-4301" b="-14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Straight Arrow Connector 87"/>
          <p:cNvCxnSpPr>
            <a:stCxn id="19" idx="6"/>
            <a:endCxn id="26" idx="2"/>
          </p:cNvCxnSpPr>
          <p:nvPr/>
        </p:nvCxnSpPr>
        <p:spPr>
          <a:xfrm>
            <a:off x="2051720" y="4876335"/>
            <a:ext cx="4752528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>
            <a:endCxn id="8" idx="1"/>
          </p:cNvCxnSpPr>
          <p:nvPr/>
        </p:nvCxnSpPr>
        <p:spPr>
          <a:xfrm>
            <a:off x="683568" y="3229655"/>
            <a:ext cx="208823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stCxn id="9" idx="3"/>
          </p:cNvCxnSpPr>
          <p:nvPr/>
        </p:nvCxnSpPr>
        <p:spPr>
          <a:xfrm>
            <a:off x="6228184" y="3229655"/>
            <a:ext cx="223224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>
            <a:stCxn id="8" idx="3"/>
            <a:endCxn id="9" idx="1"/>
          </p:cNvCxnSpPr>
          <p:nvPr/>
        </p:nvCxnSpPr>
        <p:spPr>
          <a:xfrm>
            <a:off x="3779912" y="3229655"/>
            <a:ext cx="187220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8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73" grpId="0"/>
      <p:bldP spid="7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413569" y="2492896"/>
            <a:ext cx="5492351" cy="25202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71396" y="3219118"/>
            <a:ext cx="3088636" cy="1434017"/>
          </a:xfrm>
          <a:prstGeom prst="rect">
            <a:avLst/>
          </a:prstGeom>
          <a:pattFill prst="wdUpDiag">
            <a:fgClr>
              <a:schemeClr val="tx1"/>
            </a:fgClr>
            <a:bgClr>
              <a:schemeClr val="accent6">
                <a:lumMod val="60000"/>
                <a:lumOff val="40000"/>
              </a:schemeClr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he-IL" sz="3600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dirty="0"/>
              <a:t>Indistinguishability Obfuscation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412692" y="2502854"/>
            <a:ext cx="4087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+mn-lt"/>
                <a:cs typeface="+mn-cs"/>
              </a:rPr>
              <a:t>Extractor</a:t>
            </a:r>
            <a:endParaRPr lang="he-IL" sz="2800" dirty="0">
              <a:latin typeface="+mn-lt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464763" y="3835139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63" y="3835139"/>
                <a:ext cx="466744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/>
          <p:cNvCxnSpPr/>
          <p:nvPr/>
        </p:nvCxnSpPr>
        <p:spPr>
          <a:xfrm>
            <a:off x="4860032" y="4127525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5436096" y="3835139"/>
                <a:ext cx="113347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  <m:r>
                        <a:rPr lang="en-US" sz="3200" b="0" i="1" smtClean="0">
                          <a:latin typeface="Cambria Math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835139"/>
                <a:ext cx="1133472" cy="584775"/>
              </a:xfrm>
              <a:prstGeom prst="rect">
                <a:avLst/>
              </a:prstGeom>
              <a:blipFill rotWithShape="1">
                <a:blip r:embed="rId4"/>
                <a:stretch>
                  <a:fillRect r="-43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6905920" y="3793396"/>
            <a:ext cx="539509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7417624" y="3501008"/>
                <a:ext cx="46674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  <a:cs typeface="+mn-cs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he-IL" sz="32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624" y="3501008"/>
                <a:ext cx="466744" cy="584775"/>
              </a:xfrm>
              <a:prstGeom prst="rect">
                <a:avLst/>
              </a:prstGeom>
              <a:blipFill rotWithShape="1">
                <a:blip r:embed="rId5"/>
                <a:stretch>
                  <a:fillRect r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>
            <a:off x="935034" y="4149080"/>
            <a:ext cx="79209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59744" y="5498068"/>
                <a:ext cx="1708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Cambria Math"/>
                    <a:cs typeface="+mn-cs"/>
                  </a:rPr>
                  <a:t>hides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/>
                            <a:cs typeface="+mn-cs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  <a:cs typeface="+mn-cs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cs typeface="+mn-cs"/>
                          </a:rPr>
                          <m:t>𝑘</m:t>
                        </m:r>
                      </m:sub>
                    </m:sSub>
                  </m:oMath>
                </a14:m>
                <a:endParaRPr lang="en-US" sz="2800" dirty="0"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744" y="5498068"/>
                <a:ext cx="1708400" cy="523220"/>
              </a:xfrm>
              <a:prstGeom prst="rect">
                <a:avLst/>
              </a:prstGeom>
              <a:blipFill rotWithShape="1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>
            <a:stCxn id="23" idx="0"/>
          </p:cNvCxnSpPr>
          <p:nvPr/>
        </p:nvCxnSpPr>
        <p:spPr>
          <a:xfrm flipH="1" flipV="1">
            <a:off x="4572002" y="4705980"/>
            <a:ext cx="441942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>
            <a:off x="1771396" y="3219118"/>
            <a:ext cx="3088636" cy="1434017"/>
            <a:chOff x="1115616" y="2492896"/>
            <a:chExt cx="6264696" cy="3096344"/>
          </a:xfrm>
        </p:grpSpPr>
        <p:sp>
          <p:nvSpPr>
            <p:cNvPr id="17" name="Rectangle 16"/>
            <p:cNvSpPr/>
            <p:nvPr/>
          </p:nvSpPr>
          <p:spPr>
            <a:xfrm>
              <a:off x="1115616" y="2492896"/>
              <a:ext cx="6264696" cy="3096344"/>
            </a:xfrm>
            <a:prstGeom prst="rect">
              <a:avLst/>
            </a:prstGeom>
            <a:pattFill prst="wdUpDiag">
              <a:fgClr>
                <a:schemeClr val="tx1"/>
              </a:fgClr>
              <a:bgClr>
                <a:schemeClr val="accent6">
                  <a:lumMod val="40000"/>
                  <a:lumOff val="60000"/>
                </a:schemeClr>
              </a:bgClr>
            </a:pattFill>
            <a:ln w="25400">
              <a:solidFill>
                <a:schemeClr val="tx1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he-IL" sz="3600" dirty="0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1475656" y="2852936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1475656" y="3221227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1475656" y="3589518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1475656" y="3957809"/>
              <a:ext cx="216024" cy="23852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1475656" y="4326100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475656" y="4694391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1475656" y="5062681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444208" y="2852936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444208" y="3221227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6444208" y="3589518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6444208" y="3957809"/>
              <a:ext cx="216024" cy="238527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6444208" y="4326100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444208" y="4694391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6444208" y="5062681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995936" y="2852936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995936" y="3294885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3995936" y="3736834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3995936" y="4178783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3995936" y="4620732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3995936" y="5062681"/>
              <a:ext cx="216024" cy="23852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9" name="Straight Arrow Connector 48"/>
            <p:cNvCxnSpPr>
              <a:stCxn id="19" idx="5"/>
              <a:endCxn id="47" idx="1"/>
            </p:cNvCxnSpPr>
            <p:nvPr/>
          </p:nvCxnSpPr>
          <p:spPr>
            <a:xfrm>
              <a:off x="1660044" y="3056532"/>
              <a:ext cx="2367528" cy="159913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>
              <a:stCxn id="26" idx="6"/>
              <a:endCxn id="45" idx="2"/>
            </p:cNvCxnSpPr>
            <p:nvPr/>
          </p:nvCxnSpPr>
          <p:spPr>
            <a:xfrm>
              <a:off x="1691680" y="3340491"/>
              <a:ext cx="2304256" cy="51560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>
              <a:stCxn id="30" idx="6"/>
              <a:endCxn id="43" idx="2"/>
            </p:cNvCxnSpPr>
            <p:nvPr/>
          </p:nvCxnSpPr>
          <p:spPr>
            <a:xfrm flipV="1">
              <a:off x="1691680" y="2972200"/>
              <a:ext cx="2304256" cy="73658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32" idx="6"/>
              <a:endCxn id="46" idx="2"/>
            </p:cNvCxnSpPr>
            <p:nvPr/>
          </p:nvCxnSpPr>
          <p:spPr>
            <a:xfrm flipV="1">
              <a:off x="1691680" y="4298047"/>
              <a:ext cx="2304256" cy="14731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>
              <a:stCxn id="33" idx="6"/>
              <a:endCxn id="48" idx="2"/>
            </p:cNvCxnSpPr>
            <p:nvPr/>
          </p:nvCxnSpPr>
          <p:spPr>
            <a:xfrm>
              <a:off x="1691680" y="4813655"/>
              <a:ext cx="2304256" cy="36829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35" idx="7"/>
              <a:endCxn id="44" idx="3"/>
            </p:cNvCxnSpPr>
            <p:nvPr/>
          </p:nvCxnSpPr>
          <p:spPr>
            <a:xfrm flipV="1">
              <a:off x="1660044" y="3498481"/>
              <a:ext cx="2367528" cy="159913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>
              <a:stCxn id="43" idx="6"/>
              <a:endCxn id="37" idx="2"/>
            </p:cNvCxnSpPr>
            <p:nvPr/>
          </p:nvCxnSpPr>
          <p:spPr>
            <a:xfrm>
              <a:off x="4211960" y="2972200"/>
              <a:ext cx="2232248" cy="36829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>
              <a:stCxn id="44" idx="6"/>
              <a:endCxn id="42" idx="1"/>
            </p:cNvCxnSpPr>
            <p:nvPr/>
          </p:nvCxnSpPr>
          <p:spPr>
            <a:xfrm>
              <a:off x="4211960" y="3414149"/>
              <a:ext cx="2263884" cy="16834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>
              <a:stCxn id="47" idx="7"/>
              <a:endCxn id="36" idx="3"/>
            </p:cNvCxnSpPr>
            <p:nvPr/>
          </p:nvCxnSpPr>
          <p:spPr>
            <a:xfrm flipV="1">
              <a:off x="4180324" y="3056532"/>
              <a:ext cx="2295520" cy="159913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>
              <a:stCxn id="45" idx="6"/>
              <a:endCxn id="38" idx="2"/>
            </p:cNvCxnSpPr>
            <p:nvPr/>
          </p:nvCxnSpPr>
          <p:spPr>
            <a:xfrm flipV="1">
              <a:off x="4211960" y="3708782"/>
              <a:ext cx="2232248" cy="1473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>
              <a:stCxn id="46" idx="6"/>
              <a:endCxn id="41" idx="2"/>
            </p:cNvCxnSpPr>
            <p:nvPr/>
          </p:nvCxnSpPr>
          <p:spPr>
            <a:xfrm>
              <a:off x="4211960" y="4298047"/>
              <a:ext cx="2232248" cy="5156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/>
            <p:cNvCxnSpPr>
              <a:stCxn id="48" idx="6"/>
              <a:endCxn id="40" idx="2"/>
            </p:cNvCxnSpPr>
            <p:nvPr/>
          </p:nvCxnSpPr>
          <p:spPr>
            <a:xfrm flipV="1">
              <a:off x="4211960" y="4445364"/>
              <a:ext cx="2232248" cy="73658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>
              <a:stCxn id="31" idx="6"/>
              <a:endCxn id="39" idx="2"/>
            </p:cNvCxnSpPr>
            <p:nvPr/>
          </p:nvCxnSpPr>
          <p:spPr>
            <a:xfrm>
              <a:off x="1691680" y="4077073"/>
              <a:ext cx="4752528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2" name="Straight Connector 61"/>
          <p:cNvCxnSpPr/>
          <p:nvPr/>
        </p:nvCxnSpPr>
        <p:spPr>
          <a:xfrm flipH="1" flipV="1">
            <a:off x="7020272" y="3645024"/>
            <a:ext cx="216024" cy="2911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945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683568" y="5805264"/>
            <a:ext cx="7745505" cy="432048"/>
          </a:xfrm>
        </p:spPr>
        <p:txBody>
          <a:bodyPr>
            <a:normAutofit lnSpcReduction="10000"/>
          </a:bodyPr>
          <a:lstStyle/>
          <a:p>
            <a:pPr marL="0" indent="0" algn="l" rtl="0">
              <a:buNone/>
            </a:pPr>
            <a:r>
              <a:rPr lang="en-US" dirty="0" smtClean="0"/>
              <a:t>Back to the </a:t>
            </a:r>
            <a:r>
              <a:rPr lang="en-US" dirty="0" smtClean="0">
                <a:solidFill>
                  <a:srgbClr val="FF0000"/>
                </a:solidFill>
                <a:hlinkClick r:id="rId2" action="ppaction://hlinksldjump"/>
              </a:rPr>
              <a:t>Construction</a:t>
            </a:r>
            <a:r>
              <a:rPr lang="en-US" dirty="0" smtClean="0"/>
              <a:t>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57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>
            <a:off x="3205580" y="5751847"/>
            <a:ext cx="2798337" cy="0"/>
          </a:xfrm>
          <a:prstGeom prst="straightConnector1">
            <a:avLst/>
          </a:prstGeom>
          <a:ln w="63500">
            <a:solidFill>
              <a:srgbClr val="FFFF00"/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5540852" y="5751847"/>
            <a:ext cx="3199369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97268" y="5751847"/>
            <a:ext cx="3166620" cy="0"/>
          </a:xfrm>
          <a:prstGeom prst="straightConnector1">
            <a:avLst/>
          </a:prstGeom>
          <a:ln w="6350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204432" y="5858108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00B050"/>
                </a:solidFill>
                <a:latin typeface="Cambria Math"/>
                <a:cs typeface="+mn-cs"/>
              </a:rPr>
              <a:t>Possible</a:t>
            </a:r>
            <a:endParaRPr lang="en-US" sz="2800" b="0" dirty="0" smtClean="0">
              <a:solidFill>
                <a:srgbClr val="00B050"/>
              </a:solidFill>
              <a:latin typeface="Cambria Math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44474" y="5858108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0000"/>
                </a:solidFill>
                <a:latin typeface="Cambria Math"/>
                <a:cs typeface="+mn-cs"/>
              </a:rPr>
              <a:t>Impossible </a:t>
            </a:r>
            <a:endParaRPr lang="en-US" sz="2800" b="0" dirty="0" smtClean="0">
              <a:solidFill>
                <a:srgbClr val="FF0000"/>
              </a:solidFill>
              <a:latin typeface="Cambria Math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68644" y="5858108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2800" dirty="0" smtClean="0">
                <a:solidFill>
                  <a:srgbClr val="FFFF00"/>
                </a:solidFill>
                <a:latin typeface="Cambria Math"/>
                <a:cs typeface="+mn-cs"/>
              </a:rPr>
              <a:t>Open</a:t>
            </a:r>
            <a:endParaRPr lang="en-US" sz="2800" b="0" dirty="0" smtClean="0">
              <a:solidFill>
                <a:srgbClr val="FFFF00"/>
              </a:solidFill>
              <a:latin typeface="Cambria Math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-36512" y="1124744"/>
                <a:ext cx="9180512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0"/>
                <a:r>
                  <a:rPr lang="en-US" sz="3600" dirty="0" smtClean="0">
                    <a:solidFill>
                      <a:schemeClr val="tx1"/>
                    </a:solidFill>
                    <a:latin typeface="Cambria Math"/>
                    <a:cs typeface="+mn-cs"/>
                  </a:rPr>
                  <a:t>EOWF with</a:t>
                </a:r>
              </a:p>
              <a:p>
                <a:pPr algn="ctr" rtl="0"/>
                <a:r>
                  <a:rPr lang="en-US" sz="3600" b="0" i="0" dirty="0" smtClean="0">
                    <a:latin typeface="Cambria Math"/>
                    <a:cs typeface="+mn-cs"/>
                  </a:rPr>
                  <a:t>unbounded individual A.I. </a:t>
                </a:r>
                <a:endParaRPr lang="en-US" sz="3600" b="0" i="0" dirty="0" smtClean="0">
                  <a:solidFill>
                    <a:schemeClr val="tx1"/>
                  </a:solidFill>
                  <a:latin typeface="Cambria Math"/>
                  <a:cs typeface="+mn-cs"/>
                </a:endParaRPr>
              </a:p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0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 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|</m:t>
                      </m:r>
                      <m:sSub>
                        <m:sSubPr>
                          <m:ctrlP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+mn-cs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+mn-cs"/>
                            </a:rPr>
                            <m:t>𝑧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rgbClr val="00B050"/>
                              </a:solidFill>
                              <a:latin typeface="Cambria Math"/>
                              <a:cs typeface="+mn-cs"/>
                            </a:rPr>
                            <m:t>𝐴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|&gt;|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𝑓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(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𝑥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cs typeface="+mn-cs"/>
                        </a:rPr>
                        <m:t>)|</m:t>
                      </m:r>
                    </m:oMath>
                  </m:oMathPara>
                </a14:m>
                <a:endParaRPr lang="en-US" sz="3600" b="0" dirty="0" smtClean="0">
                  <a:solidFill>
                    <a:schemeClr val="tx1"/>
                  </a:solidFill>
                  <a:latin typeface="Cambria Math"/>
                  <a:cs typeface="+mn-c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124744"/>
                <a:ext cx="9180512" cy="1754326"/>
              </a:xfrm>
              <a:prstGeom prst="rect">
                <a:avLst/>
              </a:prstGeom>
              <a:blipFill rotWithShape="1">
                <a:blip r:embed="rId2"/>
                <a:stretch>
                  <a:fillRect t="-5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-36512" y="3668831"/>
            <a:ext cx="9180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3600" dirty="0" smtClean="0">
                <a:solidFill>
                  <a:schemeClr val="tx1"/>
                </a:solidFill>
                <a:latin typeface="Cambria Math"/>
                <a:cs typeface="+mn-cs"/>
              </a:rPr>
              <a:t>Extractable </a:t>
            </a:r>
          </a:p>
          <a:p>
            <a:pPr algn="ctr" rtl="0"/>
            <a:r>
              <a:rPr lang="en-US" sz="3600" b="0" dirty="0" smtClean="0">
                <a:latin typeface="Cambria Math"/>
                <a:cs typeface="+mn-cs"/>
              </a:rPr>
              <a:t>CRHF\COM\1-to-1 OWF</a:t>
            </a:r>
            <a:endParaRPr lang="en-US" sz="3600" b="0" dirty="0" smtClean="0">
              <a:solidFill>
                <a:schemeClr val="tx1"/>
              </a:solidFill>
              <a:latin typeface="Cambria Math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510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6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More Knowledge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5715253"/>
            <a:ext cx="9217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>
                <a:latin typeface="+mn-lt"/>
                <a:cs typeface="+mn-cs"/>
              </a:rPr>
              <a:t>Zero-knowledge Proofs, Signatures, Non-malleable Commitments, Multi-party Computation, </a:t>
            </a:r>
            <a:r>
              <a:rPr lang="en-US" sz="2800" dirty="0" smtClean="0">
                <a:latin typeface="+mn-lt"/>
                <a:cs typeface="+mn-cs"/>
              </a:rPr>
              <a:t>Obfuscation</a:t>
            </a:r>
            <a:r>
              <a:rPr lang="en-US" sz="2800" dirty="0">
                <a:latin typeface="+mn-lt"/>
                <a:cs typeface="+mn-cs"/>
              </a:rPr>
              <a:t>,…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057225" y="3068959"/>
            <a:ext cx="6878304" cy="2168952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he-IL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923928" y="3399383"/>
                <a:ext cx="1584176" cy="1503457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3399383"/>
                <a:ext cx="1584176" cy="150345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1078072" y="3068959"/>
            <a:ext cx="2053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latin typeface="+mn-lt"/>
                <a:cs typeface="+mn-cs"/>
              </a:rPr>
              <a:t>Reduction</a:t>
            </a:r>
            <a:endParaRPr lang="he-IL" sz="3200" dirty="0">
              <a:latin typeface="+mn-lt"/>
              <a:cs typeface="+mn-cs"/>
            </a:endParaRPr>
          </a:p>
        </p:txBody>
      </p:sp>
      <p:cxnSp>
        <p:nvCxnSpPr>
          <p:cNvPr id="19" name="Straight Arrow Connector 18"/>
          <p:cNvCxnSpPr>
            <a:stCxn id="8" idx="1"/>
          </p:cNvCxnSpPr>
          <p:nvPr/>
        </p:nvCxnSpPr>
        <p:spPr>
          <a:xfrm flipH="1">
            <a:off x="1619672" y="4151112"/>
            <a:ext cx="2304256" cy="232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2123727" y="3736049"/>
            <a:ext cx="1525851" cy="87571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Extraction</a:t>
            </a:r>
            <a:endParaRPr lang="he-IL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194877" y="3920040"/>
                <a:ext cx="4247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he-IL" sz="2400" dirty="0">
                  <a:latin typeface="+mn-lt"/>
                  <a:cs typeface="+mn-cs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877" y="3920040"/>
                <a:ext cx="424795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913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How to Extract?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707904" y="2184161"/>
            <a:ext cx="1872208" cy="740783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Algorithm</a:t>
            </a:r>
            <a:endParaRPr lang="he-IL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66203" y="5517232"/>
            <a:ext cx="17556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+mn-lt"/>
                <a:cs typeface="+mn-cs"/>
              </a:rPr>
              <a:t>Knowledge</a:t>
            </a:r>
            <a:endParaRPr lang="he-IL" sz="2400" dirty="0">
              <a:latin typeface="+mn-lt"/>
              <a:cs typeface="+mn-cs"/>
            </a:endParaRPr>
          </a:p>
        </p:txBody>
      </p:sp>
      <p:cxnSp>
        <p:nvCxnSpPr>
          <p:cNvPr id="11" name="Straight Arrow Connector 10"/>
          <p:cNvCxnSpPr>
            <a:stCxn id="5" idx="2"/>
            <a:endCxn id="9" idx="0"/>
          </p:cNvCxnSpPr>
          <p:nvPr/>
        </p:nvCxnSpPr>
        <p:spPr>
          <a:xfrm>
            <a:off x="4644008" y="2924944"/>
            <a:ext cx="0" cy="25922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707904" y="3861048"/>
            <a:ext cx="1872208" cy="7200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Extraction?</a:t>
            </a:r>
            <a:endParaRPr lang="he-I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0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Extraction by Interaction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6995" y="1772816"/>
            <a:ext cx="9131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+mn-lt"/>
                <a:cs typeface="+mn-cs"/>
              </a:rPr>
              <a:t>Or : Black-Box Extraction</a:t>
            </a:r>
            <a:endParaRPr lang="he-IL" sz="3200" dirty="0">
              <a:latin typeface="+mn-lt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7704" y="3364587"/>
            <a:ext cx="1872208" cy="182090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>
                <a:solidFill>
                  <a:schemeClr val="tx1"/>
                </a:solidFill>
              </a:rPr>
              <a:t>Adversary</a:t>
            </a:r>
            <a:endParaRPr lang="he-IL" sz="24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868144" y="3364587"/>
            <a:ext cx="1872208" cy="177001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Extraction</a:t>
            </a:r>
            <a:endParaRPr lang="he-IL" sz="24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779912" y="4284712"/>
            <a:ext cx="208823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788384" y="4860776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3779912" y="4437112"/>
            <a:ext cx="2088232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88384" y="5013176"/>
            <a:ext cx="2079760" cy="0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251520" y="4275038"/>
            <a:ext cx="1656184" cy="0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-36512" y="3364587"/>
            <a:ext cx="2084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+mn-lt"/>
                <a:cs typeface="+mn-cs"/>
              </a:rPr>
              <a:t>Public Parameters</a:t>
            </a:r>
            <a:endParaRPr lang="he-IL" sz="2400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788384" y="3708648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10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800" dirty="0" smtClean="0"/>
              <a:t>Out of Reach Applications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982319" y="385984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𝑃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319" y="3859842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858403" y="3859842"/>
                <a:ext cx="796324" cy="201622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403" y="3859842"/>
                <a:ext cx="796324" cy="20162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5778643" y="4315118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" idx="1"/>
            <a:endCxn id="4" idx="3"/>
          </p:cNvCxnSpPr>
          <p:nvPr/>
        </p:nvCxnSpPr>
        <p:spPr>
          <a:xfrm flipH="1">
            <a:off x="5778643" y="4867954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778643" y="5485829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39552" y="3861048"/>
                <a:ext cx="796324" cy="2016224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𝑃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861048"/>
                <a:ext cx="796324" cy="20162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415636" y="4315118"/>
                <a:ext cx="796324" cy="1170711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𝑉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636" y="4315118"/>
                <a:ext cx="796324" cy="11707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/>
          <p:nvPr/>
        </p:nvCxnSpPr>
        <p:spPr>
          <a:xfrm>
            <a:off x="1335876" y="4603150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335876" y="5155986"/>
            <a:ext cx="207976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781053" y="2042799"/>
            <a:ext cx="40749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3-Message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Zero-Knowledge</a:t>
            </a:r>
            <a:endParaRPr lang="he-IL" sz="2800" dirty="0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8286" y="2042799"/>
            <a:ext cx="40749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+mn-lt"/>
                <a:cs typeface="+mn-cs"/>
              </a:rPr>
              <a:t>2-Message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Succinct Argument</a:t>
            </a:r>
          </a:p>
          <a:p>
            <a:pPr algn="ctr"/>
            <a:r>
              <a:rPr lang="en-US" sz="2800" dirty="0" smtClean="0">
                <a:latin typeface="+mn-lt"/>
                <a:cs typeface="+mn-cs"/>
              </a:rPr>
              <a:t>(SNARG)</a:t>
            </a:r>
            <a:endParaRPr lang="he-IL" sz="28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84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1" grpId="0" animBg="1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OMER@YFUTOPNFUVWYY577" val="419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23687</TotalTime>
  <Words>1781</Words>
  <Application>Microsoft Office PowerPoint</Application>
  <PresentationFormat>On-screen Show (4:3)</PresentationFormat>
  <Paragraphs>378</Paragraphs>
  <Slides>55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Arial</vt:lpstr>
      <vt:lpstr>Calibri</vt:lpstr>
      <vt:lpstr>Book Antiqua</vt:lpstr>
      <vt:lpstr>Cambria Math</vt:lpstr>
      <vt:lpstr>Wingdings</vt:lpstr>
      <vt:lpstr>David</vt:lpstr>
      <vt:lpstr>Times New Roman</vt:lpstr>
      <vt:lpstr>Hardcover</vt:lpstr>
      <vt:lpstr>Extractable Functions</vt:lpstr>
      <vt:lpstr>Largest Known Prime</vt:lpstr>
      <vt:lpstr>Knowledge</vt:lpstr>
      <vt:lpstr>Proofs of Knowledge</vt:lpstr>
      <vt:lpstr>CCA Encryption</vt:lpstr>
      <vt:lpstr>More Knowledge</vt:lpstr>
      <vt:lpstr>How to Extract?</vt:lpstr>
      <vt:lpstr>Extraction by Interaction</vt:lpstr>
      <vt:lpstr>Out of Reach Applications</vt:lpstr>
      <vt:lpstr>Out of Reach Applications</vt:lpstr>
      <vt:lpstr>Knowledge of Exponent</vt:lpstr>
      <vt:lpstr>Applications of KEA</vt:lpstr>
      <vt:lpstr>Extractable Functions </vt:lpstr>
      <vt:lpstr>Remarks on EF</vt:lpstr>
      <vt:lpstr>Applications of EF</vt:lpstr>
      <vt:lpstr>What is missing?</vt:lpstr>
      <vt:lpstr>A Reduction Using EF</vt:lpstr>
      <vt:lpstr>Do Extractable One-Way  Functions with an Explicit Extractor Exist?</vt:lpstr>
      <vt:lpstr>It depends on the Auxiliary Input. </vt:lpstr>
      <vt:lpstr>Example: Zero-Knowledge</vt:lpstr>
      <vt:lpstr>Definition of EF with A.I.</vt:lpstr>
      <vt:lpstr>Types of A.I.</vt:lpstr>
      <vt:lpstr>What type of A.I.  do we need?</vt:lpstr>
      <vt:lpstr>Example: Zero-Knowledge</vt:lpstr>
      <vt:lpstr>PowerPoint Presentation</vt:lpstr>
      <vt:lpstr>Generalized EOWF</vt:lpstr>
      <vt:lpstr>Application</vt:lpstr>
      <vt:lpstr>Survey</vt:lpstr>
      <vt:lpstr>Construction </vt:lpstr>
      <vt:lpstr>First Attempt</vt:lpstr>
      <vt:lpstr>First Attempt</vt:lpstr>
      <vt:lpstr>First Attempt</vt:lpstr>
      <vt:lpstr>Extraction </vt:lpstr>
      <vt:lpstr>One-Wayness </vt:lpstr>
      <vt:lpstr>Problem </vt:lpstr>
      <vt:lpstr>Delegation for P</vt:lpstr>
      <vt:lpstr>Final Construction </vt:lpstr>
      <vt:lpstr>Extraction </vt:lpstr>
      <vt:lpstr>One-Wayness </vt:lpstr>
      <vt:lpstr>Generalized EOWF</vt:lpstr>
      <vt:lpstr>Impossibility </vt:lpstr>
      <vt:lpstr>Intuition </vt:lpstr>
      <vt:lpstr>Plan </vt:lpstr>
      <vt:lpstr>Common A.I.</vt:lpstr>
      <vt:lpstr>Universal Extraction</vt:lpstr>
      <vt:lpstr>Black-Box Extraction</vt:lpstr>
      <vt:lpstr>Black-Box Extraction</vt:lpstr>
      <vt:lpstr>Indistinguishability Obfuscation</vt:lpstr>
      <vt:lpstr>Indistinguishability Obfuscation</vt:lpstr>
      <vt:lpstr>Indistinguishability Obfuscation</vt:lpstr>
      <vt:lpstr>Alternative Adversary </vt:lpstr>
      <vt:lpstr>Indistinguishability Obfuscation</vt:lpstr>
      <vt:lpstr>PowerPoint Presentation</vt:lpstr>
      <vt:lpstr>PowerPoint Presentation</vt:lpstr>
      <vt:lpstr>Thank You</vt:lpstr>
    </vt:vector>
  </TitlesOfParts>
  <Company>Corrigent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omer</dc:creator>
  <cp:lastModifiedBy>Omer Paneth</cp:lastModifiedBy>
  <cp:revision>287</cp:revision>
  <dcterms:created xsi:type="dcterms:W3CDTF">2012-03-06T20:06:47Z</dcterms:created>
  <dcterms:modified xsi:type="dcterms:W3CDTF">2014-05-13T23:55:51Z</dcterms:modified>
</cp:coreProperties>
</file>