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7.xml" ContentType="application/vnd.openxmlformats-officedocument.presentationml.tags+xml"/>
  <Override PartName="/ppt/notesSlides/notesSlide20.xml" ContentType="application/vnd.openxmlformats-officedocument.presentationml.notesSlide+xml"/>
  <Override PartName="/ppt/tags/tag18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75" r:id="rId4"/>
    <p:sldId id="276" r:id="rId5"/>
    <p:sldId id="326" r:id="rId6"/>
    <p:sldId id="329" r:id="rId7"/>
    <p:sldId id="327" r:id="rId8"/>
    <p:sldId id="328" r:id="rId9"/>
    <p:sldId id="330" r:id="rId10"/>
    <p:sldId id="362" r:id="rId11"/>
    <p:sldId id="331" r:id="rId12"/>
    <p:sldId id="373" r:id="rId13"/>
    <p:sldId id="364" r:id="rId14"/>
    <p:sldId id="337" r:id="rId15"/>
    <p:sldId id="339" r:id="rId16"/>
    <p:sldId id="340" r:id="rId17"/>
    <p:sldId id="370" r:id="rId18"/>
    <p:sldId id="341" r:id="rId19"/>
    <p:sldId id="363" r:id="rId20"/>
    <p:sldId id="342" r:id="rId21"/>
    <p:sldId id="375" r:id="rId22"/>
    <p:sldId id="37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5" r:id="rId31"/>
    <p:sldId id="356" r:id="rId32"/>
    <p:sldId id="357" r:id="rId33"/>
    <p:sldId id="359" r:id="rId34"/>
    <p:sldId id="360" r:id="rId35"/>
    <p:sldId id="361" r:id="rId36"/>
    <p:sldId id="32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68201" autoAdjust="0"/>
  </p:normalViewPr>
  <p:slideViewPr>
    <p:cSldViewPr>
      <p:cViewPr varScale="1">
        <p:scale>
          <a:sx n="61" d="100"/>
          <a:sy n="61" d="100"/>
        </p:scale>
        <p:origin x="-22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F5464-E980-4ABA-9B3F-EEEE9C0A45C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C3423-6BBA-49B7-A612-474C7B729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58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70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11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20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43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34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43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66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19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16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40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58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545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51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51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6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727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21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5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664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8964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4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759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085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237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233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766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056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053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91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11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50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57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7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2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C3423-6BBA-49B7-A612-474C7B729F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15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E7961B-286C-48A5-A045-A9F0065894FA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27D3-CF75-429C-A82B-8B073CB87003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112-F273-42FA-AD0F-A7E63F139B87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C664D-7F33-48D2-8491-1A5EEA254D5D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9FF1-6A6F-4673-A6F2-6A608E20D9C8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3EB-6571-43B1-A9D1-504E69B0207F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0CA4-740C-4FF5-9D90-F02637C6F18A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865E4-B8B6-4AE9-8966-49C3BC7ED04A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3516-2942-4F2E-A94B-1F47DD54D599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1EAF-1E69-4137-9003-3479DE7B6CF7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829-41F1-4663-9123-4A2B16606409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6BCC741-46E2-4778-A9EA-46DDCA25F5C2}" type="datetime1">
              <a:rPr lang="en-US" smtClean="0"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62CE5F8-8FE0-4A4C-A29C-5540B264432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notesSlide" Target="../notesSlides/notesSlide15.xml"/><Relationship Id="rId21" Type="http://schemas.openxmlformats.org/officeDocument/2006/relationships/image" Target="../media/image56.png"/><Relationship Id="rId7" Type="http://schemas.openxmlformats.org/officeDocument/2006/relationships/image" Target="../media/image420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4.png"/><Relationship Id="rId1" Type="http://schemas.openxmlformats.org/officeDocument/2006/relationships/tags" Target="../tags/tag14.xml"/><Relationship Id="rId6" Type="http://schemas.openxmlformats.org/officeDocument/2006/relationships/image" Target="../media/image410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31" Type="http://schemas.openxmlformats.org/officeDocument/2006/relationships/image" Target="../media/image66.png"/><Relationship Id="rId4" Type="http://schemas.openxmlformats.org/officeDocument/2006/relationships/image" Target="../media/image390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10.png"/><Relationship Id="rId18" Type="http://schemas.openxmlformats.org/officeDocument/2006/relationships/image" Target="../media/image75.png"/><Relationship Id="rId26" Type="http://schemas.openxmlformats.org/officeDocument/2006/relationships/image" Target="../media/image79.png"/><Relationship Id="rId3" Type="http://schemas.openxmlformats.org/officeDocument/2006/relationships/notesSlide" Target="../notesSlides/notesSlide16.xml"/><Relationship Id="rId21" Type="http://schemas.openxmlformats.org/officeDocument/2006/relationships/image" Target="../media/image76.png"/><Relationship Id="rId7" Type="http://schemas.openxmlformats.org/officeDocument/2006/relationships/image" Target="../media/image69.png"/><Relationship Id="rId12" Type="http://schemas.openxmlformats.org/officeDocument/2006/relationships/image" Target="../media/image72.png"/><Relationship Id="rId17" Type="http://schemas.openxmlformats.org/officeDocument/2006/relationships/image" Target="../media/image74.png"/><Relationship Id="rId25" Type="http://schemas.openxmlformats.org/officeDocument/2006/relationships/image" Target="../media/image78.png"/><Relationship Id="rId33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30.png"/><Relationship Id="rId20" Type="http://schemas.openxmlformats.org/officeDocument/2006/relationships/image" Target="../media/image750.png"/><Relationship Id="rId29" Type="http://schemas.openxmlformats.org/officeDocument/2006/relationships/image" Target="../media/image80.png"/><Relationship Id="rId1" Type="http://schemas.openxmlformats.org/officeDocument/2006/relationships/tags" Target="../tags/tag15.xml"/><Relationship Id="rId6" Type="http://schemas.openxmlformats.org/officeDocument/2006/relationships/image" Target="../media/image68.png"/><Relationship Id="rId11" Type="http://schemas.openxmlformats.org/officeDocument/2006/relationships/image" Target="../media/image71.png"/><Relationship Id="rId24" Type="http://schemas.openxmlformats.org/officeDocument/2006/relationships/image" Target="../media/image770.png"/><Relationship Id="rId32" Type="http://schemas.openxmlformats.org/officeDocument/2006/relationships/image" Target="../media/image83.png"/><Relationship Id="rId5" Type="http://schemas.openxmlformats.org/officeDocument/2006/relationships/image" Target="../media/image670.png"/><Relationship Id="rId15" Type="http://schemas.openxmlformats.org/officeDocument/2006/relationships/image" Target="../media/image73.png"/><Relationship Id="rId23" Type="http://schemas.openxmlformats.org/officeDocument/2006/relationships/image" Target="../media/image760.png"/><Relationship Id="rId28" Type="http://schemas.openxmlformats.org/officeDocument/2006/relationships/image" Target="../media/image790.png"/><Relationship Id="rId10" Type="http://schemas.openxmlformats.org/officeDocument/2006/relationships/image" Target="../media/image700.png"/><Relationship Id="rId19" Type="http://schemas.openxmlformats.org/officeDocument/2006/relationships/image" Target="../media/image740.png"/><Relationship Id="rId31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690.png"/><Relationship Id="rId14" Type="http://schemas.openxmlformats.org/officeDocument/2006/relationships/image" Target="../media/image720.png"/><Relationship Id="rId22" Type="http://schemas.openxmlformats.org/officeDocument/2006/relationships/image" Target="../media/image77.png"/><Relationship Id="rId27" Type="http://schemas.openxmlformats.org/officeDocument/2006/relationships/image" Target="../media/image780.png"/><Relationship Id="rId30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26" Type="http://schemas.openxmlformats.org/officeDocument/2006/relationships/image" Target="../media/image108.png"/><Relationship Id="rId3" Type="http://schemas.openxmlformats.org/officeDocument/2006/relationships/image" Target="../media/image85.png"/><Relationship Id="rId21" Type="http://schemas.openxmlformats.org/officeDocument/2006/relationships/image" Target="../media/image103.png"/><Relationship Id="rId34" Type="http://schemas.openxmlformats.org/officeDocument/2006/relationships/image" Target="../media/image111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image" Target="../media/image107.png"/><Relationship Id="rId33" Type="http://schemas.openxmlformats.org/officeDocument/2006/relationships/image" Target="../media/image11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6.png"/><Relationship Id="rId32" Type="http://schemas.openxmlformats.org/officeDocument/2006/relationships/image" Target="../media/image109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23" Type="http://schemas.openxmlformats.org/officeDocument/2006/relationships/image" Target="../media/image105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31" Type="http://schemas.openxmlformats.org/officeDocument/2006/relationships/image" Target="../media/image84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4.png"/><Relationship Id="rId30" Type="http://schemas.openxmlformats.org/officeDocument/2006/relationships/image" Target="../media/image83.png"/><Relationship Id="rId35" Type="http://schemas.openxmlformats.org/officeDocument/2006/relationships/image" Target="../media/image1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0.png"/><Relationship Id="rId13" Type="http://schemas.openxmlformats.org/officeDocument/2006/relationships/image" Target="../media/image950.png"/><Relationship Id="rId18" Type="http://schemas.openxmlformats.org/officeDocument/2006/relationships/image" Target="../media/image1000.png"/><Relationship Id="rId26" Type="http://schemas.openxmlformats.org/officeDocument/2006/relationships/image" Target="../media/image1080.png"/><Relationship Id="rId3" Type="http://schemas.openxmlformats.org/officeDocument/2006/relationships/image" Target="../media/image113.png"/><Relationship Id="rId21" Type="http://schemas.openxmlformats.org/officeDocument/2006/relationships/image" Target="../media/image122.png"/><Relationship Id="rId7" Type="http://schemas.openxmlformats.org/officeDocument/2006/relationships/image" Target="../media/image115.png"/><Relationship Id="rId12" Type="http://schemas.openxmlformats.org/officeDocument/2006/relationships/image" Target="../media/image940.png"/><Relationship Id="rId17" Type="http://schemas.openxmlformats.org/officeDocument/2006/relationships/image" Target="../media/image120.png"/><Relationship Id="rId25" Type="http://schemas.openxmlformats.org/officeDocument/2006/relationships/image" Target="../media/image12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19.png"/><Relationship Id="rId20" Type="http://schemas.openxmlformats.org/officeDocument/2006/relationships/image" Target="../media/image121.png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7.png"/><Relationship Id="rId24" Type="http://schemas.openxmlformats.org/officeDocument/2006/relationships/image" Target="../media/image123.png"/><Relationship Id="rId32" Type="http://schemas.openxmlformats.org/officeDocument/2006/relationships/image" Target="../media/image84.png"/><Relationship Id="rId5" Type="http://schemas.openxmlformats.org/officeDocument/2006/relationships/image" Target="../media/image870.png"/><Relationship Id="rId15" Type="http://schemas.openxmlformats.org/officeDocument/2006/relationships/image" Target="../media/image970.png"/><Relationship Id="rId23" Type="http://schemas.openxmlformats.org/officeDocument/2006/relationships/image" Target="../media/image1050.png"/><Relationship Id="rId28" Type="http://schemas.openxmlformats.org/officeDocument/2006/relationships/image" Target="../media/image80.png"/><Relationship Id="rId10" Type="http://schemas.openxmlformats.org/officeDocument/2006/relationships/image" Target="../media/image116.png"/><Relationship Id="rId19" Type="http://schemas.openxmlformats.org/officeDocument/2006/relationships/image" Target="../media/image1010.png"/><Relationship Id="rId31" Type="http://schemas.openxmlformats.org/officeDocument/2006/relationships/image" Target="../media/image83.png"/><Relationship Id="rId4" Type="http://schemas.openxmlformats.org/officeDocument/2006/relationships/image" Target="../media/image860.png"/><Relationship Id="rId9" Type="http://schemas.openxmlformats.org/officeDocument/2006/relationships/image" Target="../media/image910.png"/><Relationship Id="rId14" Type="http://schemas.openxmlformats.org/officeDocument/2006/relationships/image" Target="../media/image118.png"/><Relationship Id="rId22" Type="http://schemas.openxmlformats.org/officeDocument/2006/relationships/image" Target="../media/image1040.png"/><Relationship Id="rId27" Type="http://schemas.openxmlformats.org/officeDocument/2006/relationships/image" Target="../media/image790.png"/><Relationship Id="rId30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13" Type="http://schemas.openxmlformats.org/officeDocument/2006/relationships/image" Target="../media/image1130.png"/><Relationship Id="rId18" Type="http://schemas.openxmlformats.org/officeDocument/2006/relationships/image" Target="../media/image990.png"/><Relationship Id="rId26" Type="http://schemas.openxmlformats.org/officeDocument/2006/relationships/image" Target="../media/image1070.png"/><Relationship Id="rId39" Type="http://schemas.openxmlformats.org/officeDocument/2006/relationships/image" Target="../media/image132.png"/><Relationship Id="rId3" Type="http://schemas.openxmlformats.org/officeDocument/2006/relationships/notesSlide" Target="../notesSlides/notesSlide20.xml"/><Relationship Id="rId21" Type="http://schemas.openxmlformats.org/officeDocument/2006/relationships/image" Target="../media/image1020.png"/><Relationship Id="rId34" Type="http://schemas.openxmlformats.org/officeDocument/2006/relationships/image" Target="../media/image127.png"/><Relationship Id="rId42" Type="http://schemas.openxmlformats.org/officeDocument/2006/relationships/image" Target="../media/image135.png"/><Relationship Id="rId7" Type="http://schemas.openxmlformats.org/officeDocument/2006/relationships/image" Target="../media/image880.png"/><Relationship Id="rId12" Type="http://schemas.openxmlformats.org/officeDocument/2006/relationships/image" Target="../media/image930.png"/><Relationship Id="rId17" Type="http://schemas.openxmlformats.org/officeDocument/2006/relationships/image" Target="../media/image980.png"/><Relationship Id="rId25" Type="http://schemas.openxmlformats.org/officeDocument/2006/relationships/image" Target="../media/image1060.png"/><Relationship Id="rId33" Type="http://schemas.openxmlformats.org/officeDocument/2006/relationships/image" Target="../media/image126.png"/><Relationship Id="rId38" Type="http://schemas.openxmlformats.org/officeDocument/2006/relationships/image" Target="../media/image1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50.png"/><Relationship Id="rId20" Type="http://schemas.openxmlformats.org/officeDocument/2006/relationships/image" Target="../media/image1170.png"/><Relationship Id="rId29" Type="http://schemas.openxmlformats.org/officeDocument/2006/relationships/image" Target="../media/image1220.png"/><Relationship Id="rId41" Type="http://schemas.openxmlformats.org/officeDocument/2006/relationships/image" Target="../media/image134.png"/><Relationship Id="rId1" Type="http://schemas.openxmlformats.org/officeDocument/2006/relationships/tags" Target="../tags/tag17.xml"/><Relationship Id="rId6" Type="http://schemas.openxmlformats.org/officeDocument/2006/relationships/image" Target="../media/image1100.png"/><Relationship Id="rId11" Type="http://schemas.openxmlformats.org/officeDocument/2006/relationships/image" Target="../media/image920.png"/><Relationship Id="rId24" Type="http://schemas.openxmlformats.org/officeDocument/2006/relationships/image" Target="../media/image1190.png"/><Relationship Id="rId32" Type="http://schemas.openxmlformats.org/officeDocument/2006/relationships/image" Target="../media/image125.png"/><Relationship Id="rId37" Type="http://schemas.openxmlformats.org/officeDocument/2006/relationships/image" Target="../media/image130.png"/><Relationship Id="rId40" Type="http://schemas.openxmlformats.org/officeDocument/2006/relationships/image" Target="../media/image133.png"/><Relationship Id="rId5" Type="http://schemas.openxmlformats.org/officeDocument/2006/relationships/image" Target="../media/image1090.png"/><Relationship Id="rId15" Type="http://schemas.openxmlformats.org/officeDocument/2006/relationships/image" Target="../media/image960.png"/><Relationship Id="rId23" Type="http://schemas.openxmlformats.org/officeDocument/2006/relationships/image" Target="../media/image1180.png"/><Relationship Id="rId28" Type="http://schemas.openxmlformats.org/officeDocument/2006/relationships/image" Target="../media/image1210.png"/><Relationship Id="rId36" Type="http://schemas.openxmlformats.org/officeDocument/2006/relationships/image" Target="../media/image129.png"/><Relationship Id="rId10" Type="http://schemas.openxmlformats.org/officeDocument/2006/relationships/image" Target="../media/image1120.png"/><Relationship Id="rId19" Type="http://schemas.openxmlformats.org/officeDocument/2006/relationships/image" Target="../media/image1160.png"/><Relationship Id="rId31" Type="http://schemas.openxmlformats.org/officeDocument/2006/relationships/image" Target="../media/image1240.png"/><Relationship Id="rId4" Type="http://schemas.openxmlformats.org/officeDocument/2006/relationships/image" Target="../media/image850.png"/><Relationship Id="rId9" Type="http://schemas.openxmlformats.org/officeDocument/2006/relationships/image" Target="../media/image1110.png"/><Relationship Id="rId14" Type="http://schemas.openxmlformats.org/officeDocument/2006/relationships/image" Target="../media/image1140.png"/><Relationship Id="rId22" Type="http://schemas.openxmlformats.org/officeDocument/2006/relationships/image" Target="../media/image1030.png"/><Relationship Id="rId27" Type="http://schemas.openxmlformats.org/officeDocument/2006/relationships/image" Target="../media/image1200.png"/><Relationship Id="rId30" Type="http://schemas.openxmlformats.org/officeDocument/2006/relationships/image" Target="../media/image1230.png"/><Relationship Id="rId35" Type="http://schemas.openxmlformats.org/officeDocument/2006/relationships/image" Target="../media/image1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26" Type="http://schemas.openxmlformats.org/officeDocument/2006/relationships/image" Target="../media/image158.png"/><Relationship Id="rId3" Type="http://schemas.openxmlformats.org/officeDocument/2006/relationships/notesSlide" Target="../notesSlides/notesSlide21.xml"/><Relationship Id="rId21" Type="http://schemas.openxmlformats.org/officeDocument/2006/relationships/image" Target="../media/image153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5" Type="http://schemas.openxmlformats.org/officeDocument/2006/relationships/image" Target="../media/image15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29" Type="http://schemas.openxmlformats.org/officeDocument/2006/relationships/image" Target="../media/image161.png"/><Relationship Id="rId1" Type="http://schemas.openxmlformats.org/officeDocument/2006/relationships/tags" Target="../tags/tag18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24" Type="http://schemas.openxmlformats.org/officeDocument/2006/relationships/image" Target="../media/image156.png"/><Relationship Id="rId5" Type="http://schemas.openxmlformats.org/officeDocument/2006/relationships/image" Target="../media/image137.png"/><Relationship Id="rId15" Type="http://schemas.openxmlformats.org/officeDocument/2006/relationships/image" Target="../media/image147.png"/><Relationship Id="rId23" Type="http://schemas.openxmlformats.org/officeDocument/2006/relationships/image" Target="../media/image155.png"/><Relationship Id="rId28" Type="http://schemas.openxmlformats.org/officeDocument/2006/relationships/image" Target="../media/image160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Relationship Id="rId22" Type="http://schemas.openxmlformats.org/officeDocument/2006/relationships/image" Target="../media/image154.png"/><Relationship Id="rId27" Type="http://schemas.openxmlformats.org/officeDocument/2006/relationships/image" Target="../media/image1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0.png"/><Relationship Id="rId13" Type="http://schemas.openxmlformats.org/officeDocument/2006/relationships/image" Target="../media/image1560.png"/><Relationship Id="rId18" Type="http://schemas.openxmlformats.org/officeDocument/2006/relationships/image" Target="../media/image1610.png"/><Relationship Id="rId3" Type="http://schemas.openxmlformats.org/officeDocument/2006/relationships/image" Target="../media/image1460.png"/><Relationship Id="rId7" Type="http://schemas.openxmlformats.org/officeDocument/2006/relationships/image" Target="../media/image1500.png"/><Relationship Id="rId12" Type="http://schemas.openxmlformats.org/officeDocument/2006/relationships/image" Target="../media/image1550.png"/><Relationship Id="rId17" Type="http://schemas.openxmlformats.org/officeDocument/2006/relationships/image" Target="../media/image160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0.png"/><Relationship Id="rId11" Type="http://schemas.openxmlformats.org/officeDocument/2006/relationships/image" Target="../media/image1540.png"/><Relationship Id="rId5" Type="http://schemas.openxmlformats.org/officeDocument/2006/relationships/image" Target="../media/image1480.png"/><Relationship Id="rId15" Type="http://schemas.openxmlformats.org/officeDocument/2006/relationships/image" Target="../media/image1580.png"/><Relationship Id="rId10" Type="http://schemas.openxmlformats.org/officeDocument/2006/relationships/image" Target="../media/image1530.png"/><Relationship Id="rId19" Type="http://schemas.openxmlformats.org/officeDocument/2006/relationships/image" Target="../media/image162.png"/><Relationship Id="rId4" Type="http://schemas.openxmlformats.org/officeDocument/2006/relationships/image" Target="../media/image1470.png"/><Relationship Id="rId9" Type="http://schemas.openxmlformats.org/officeDocument/2006/relationships/image" Target="../media/image1520.png"/><Relationship Id="rId14" Type="http://schemas.openxmlformats.org/officeDocument/2006/relationships/image" Target="../media/image15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40.png"/><Relationship Id="rId1" Type="http://schemas.openxmlformats.org/officeDocument/2006/relationships/tags" Target="../tags/tag19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5.png"/><Relationship Id="rId18" Type="http://schemas.openxmlformats.org/officeDocument/2006/relationships/image" Target="../media/image180.png"/><Relationship Id="rId26" Type="http://schemas.openxmlformats.org/officeDocument/2006/relationships/image" Target="../media/image188.png"/><Relationship Id="rId39" Type="http://schemas.openxmlformats.org/officeDocument/2006/relationships/image" Target="../media/image201.png"/><Relationship Id="rId3" Type="http://schemas.openxmlformats.org/officeDocument/2006/relationships/image" Target="../media/image1650.png"/><Relationship Id="rId21" Type="http://schemas.openxmlformats.org/officeDocument/2006/relationships/image" Target="../media/image183.png"/><Relationship Id="rId34" Type="http://schemas.openxmlformats.org/officeDocument/2006/relationships/image" Target="../media/image196.png"/><Relationship Id="rId42" Type="http://schemas.openxmlformats.org/officeDocument/2006/relationships/image" Target="../media/image204.png"/><Relationship Id="rId47" Type="http://schemas.openxmlformats.org/officeDocument/2006/relationships/image" Target="../media/image209.png"/><Relationship Id="rId50" Type="http://schemas.openxmlformats.org/officeDocument/2006/relationships/image" Target="../media/image212.png"/><Relationship Id="rId7" Type="http://schemas.openxmlformats.org/officeDocument/2006/relationships/image" Target="../media/image1690.png"/><Relationship Id="rId12" Type="http://schemas.openxmlformats.org/officeDocument/2006/relationships/image" Target="../media/image1740.png"/><Relationship Id="rId17" Type="http://schemas.openxmlformats.org/officeDocument/2006/relationships/image" Target="../media/image179.png"/><Relationship Id="rId25" Type="http://schemas.openxmlformats.org/officeDocument/2006/relationships/image" Target="../media/image187.png"/><Relationship Id="rId33" Type="http://schemas.openxmlformats.org/officeDocument/2006/relationships/image" Target="../media/image195.png"/><Relationship Id="rId38" Type="http://schemas.openxmlformats.org/officeDocument/2006/relationships/image" Target="../media/image200.png"/><Relationship Id="rId46" Type="http://schemas.openxmlformats.org/officeDocument/2006/relationships/image" Target="../media/image20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78.png"/><Relationship Id="rId20" Type="http://schemas.openxmlformats.org/officeDocument/2006/relationships/image" Target="../media/image182.png"/><Relationship Id="rId29" Type="http://schemas.openxmlformats.org/officeDocument/2006/relationships/image" Target="../media/image191.png"/><Relationship Id="rId41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0.png"/><Relationship Id="rId11" Type="http://schemas.openxmlformats.org/officeDocument/2006/relationships/image" Target="../media/image1730.png"/><Relationship Id="rId24" Type="http://schemas.openxmlformats.org/officeDocument/2006/relationships/image" Target="../media/image186.png"/><Relationship Id="rId32" Type="http://schemas.openxmlformats.org/officeDocument/2006/relationships/image" Target="../media/image194.png"/><Relationship Id="rId37" Type="http://schemas.openxmlformats.org/officeDocument/2006/relationships/image" Target="../media/image199.png"/><Relationship Id="rId40" Type="http://schemas.openxmlformats.org/officeDocument/2006/relationships/image" Target="../media/image202.png"/><Relationship Id="rId45" Type="http://schemas.openxmlformats.org/officeDocument/2006/relationships/image" Target="../media/image207.png"/><Relationship Id="rId5" Type="http://schemas.openxmlformats.org/officeDocument/2006/relationships/image" Target="../media/image1670.png"/><Relationship Id="rId15" Type="http://schemas.openxmlformats.org/officeDocument/2006/relationships/image" Target="../media/image177.png"/><Relationship Id="rId23" Type="http://schemas.openxmlformats.org/officeDocument/2006/relationships/image" Target="../media/image185.png"/><Relationship Id="rId28" Type="http://schemas.openxmlformats.org/officeDocument/2006/relationships/image" Target="../media/image190.png"/><Relationship Id="rId36" Type="http://schemas.openxmlformats.org/officeDocument/2006/relationships/image" Target="../media/image198.png"/><Relationship Id="rId49" Type="http://schemas.openxmlformats.org/officeDocument/2006/relationships/image" Target="../media/image211.png"/><Relationship Id="rId10" Type="http://schemas.openxmlformats.org/officeDocument/2006/relationships/image" Target="../media/image1720.png"/><Relationship Id="rId19" Type="http://schemas.openxmlformats.org/officeDocument/2006/relationships/image" Target="../media/image181.png"/><Relationship Id="rId31" Type="http://schemas.openxmlformats.org/officeDocument/2006/relationships/image" Target="../media/image193.png"/><Relationship Id="rId44" Type="http://schemas.openxmlformats.org/officeDocument/2006/relationships/image" Target="../media/image206.png"/><Relationship Id="rId52" Type="http://schemas.openxmlformats.org/officeDocument/2006/relationships/image" Target="../media/image214.png"/><Relationship Id="rId4" Type="http://schemas.openxmlformats.org/officeDocument/2006/relationships/image" Target="../media/image1660.png"/><Relationship Id="rId9" Type="http://schemas.openxmlformats.org/officeDocument/2006/relationships/image" Target="../media/image1710.png"/><Relationship Id="rId14" Type="http://schemas.openxmlformats.org/officeDocument/2006/relationships/image" Target="../media/image176.png"/><Relationship Id="rId22" Type="http://schemas.openxmlformats.org/officeDocument/2006/relationships/image" Target="../media/image184.png"/><Relationship Id="rId27" Type="http://schemas.openxmlformats.org/officeDocument/2006/relationships/image" Target="../media/image189.png"/><Relationship Id="rId30" Type="http://schemas.openxmlformats.org/officeDocument/2006/relationships/image" Target="../media/image192.png"/><Relationship Id="rId35" Type="http://schemas.openxmlformats.org/officeDocument/2006/relationships/image" Target="../media/image197.png"/><Relationship Id="rId43" Type="http://schemas.openxmlformats.org/officeDocument/2006/relationships/image" Target="../media/image205.png"/><Relationship Id="rId48" Type="http://schemas.openxmlformats.org/officeDocument/2006/relationships/image" Target="../media/image210.png"/><Relationship Id="rId8" Type="http://schemas.openxmlformats.org/officeDocument/2006/relationships/image" Target="../media/image1700.png"/><Relationship Id="rId51" Type="http://schemas.openxmlformats.org/officeDocument/2006/relationships/image" Target="../media/image213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5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3" Type="http://schemas.openxmlformats.org/officeDocument/2006/relationships/image" Target="../media/image1650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7" Type="http://schemas.openxmlformats.org/officeDocument/2006/relationships/image" Target="../media/image216.png"/><Relationship Id="rId12" Type="http://schemas.openxmlformats.org/officeDocument/2006/relationships/image" Target="../media/image1740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29" Type="http://schemas.openxmlformats.org/officeDocument/2006/relationships/image" Target="../media/image234.png"/><Relationship Id="rId41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0.png"/><Relationship Id="rId11" Type="http://schemas.openxmlformats.org/officeDocument/2006/relationships/image" Target="../media/image219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" Type="http://schemas.openxmlformats.org/officeDocument/2006/relationships/image" Target="../media/image167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10" Type="http://schemas.openxmlformats.org/officeDocument/2006/relationships/image" Target="../media/image218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6.png"/><Relationship Id="rId4" Type="http://schemas.openxmlformats.org/officeDocument/2006/relationships/image" Target="../media/image1660.png"/><Relationship Id="rId9" Type="http://schemas.openxmlformats.org/officeDocument/2006/relationships/image" Target="../media/image217.png"/><Relationship Id="rId14" Type="http://schemas.openxmlformats.org/officeDocument/2006/relationships/image" Target="../media/image176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8" Type="http://schemas.openxmlformats.org/officeDocument/2006/relationships/image" Target="../media/image1700.png"/><Relationship Id="rId51" Type="http://schemas.openxmlformats.org/officeDocument/2006/relationships/image" Target="../media/image2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13" Type="http://schemas.openxmlformats.org/officeDocument/2006/relationships/image" Target="../media/image267.png"/><Relationship Id="rId3" Type="http://schemas.openxmlformats.org/officeDocument/2006/relationships/image" Target="../media/image257.png"/><Relationship Id="rId7" Type="http://schemas.openxmlformats.org/officeDocument/2006/relationships/image" Target="../media/image261.png"/><Relationship Id="rId12" Type="http://schemas.openxmlformats.org/officeDocument/2006/relationships/image" Target="../media/image2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11" Type="http://schemas.openxmlformats.org/officeDocument/2006/relationships/image" Target="../media/image265.png"/><Relationship Id="rId5" Type="http://schemas.openxmlformats.org/officeDocument/2006/relationships/image" Target="../media/image259.png"/><Relationship Id="rId10" Type="http://schemas.openxmlformats.org/officeDocument/2006/relationships/image" Target="../media/image264.png"/><Relationship Id="rId4" Type="http://schemas.openxmlformats.org/officeDocument/2006/relationships/image" Target="../media/image258.png"/><Relationship Id="rId9" Type="http://schemas.openxmlformats.org/officeDocument/2006/relationships/image" Target="../media/image263.png"/><Relationship Id="rId14" Type="http://schemas.openxmlformats.org/officeDocument/2006/relationships/image" Target="../media/image2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13" Type="http://schemas.openxmlformats.org/officeDocument/2006/relationships/image" Target="../media/image266.png"/><Relationship Id="rId18" Type="http://schemas.openxmlformats.org/officeDocument/2006/relationships/image" Target="../media/image274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60.png"/><Relationship Id="rId12" Type="http://schemas.openxmlformats.org/officeDocument/2006/relationships/image" Target="../media/image271.png"/><Relationship Id="rId17" Type="http://schemas.openxmlformats.org/officeDocument/2006/relationships/image" Target="../media/image27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2.png"/><Relationship Id="rId1" Type="http://schemas.openxmlformats.org/officeDocument/2006/relationships/tags" Target="../tags/tag20.xml"/><Relationship Id="rId6" Type="http://schemas.openxmlformats.org/officeDocument/2006/relationships/image" Target="../media/image259.png"/><Relationship Id="rId11" Type="http://schemas.openxmlformats.org/officeDocument/2006/relationships/image" Target="../media/image270.png"/><Relationship Id="rId5" Type="http://schemas.openxmlformats.org/officeDocument/2006/relationships/image" Target="../media/image258.png"/><Relationship Id="rId15" Type="http://schemas.openxmlformats.org/officeDocument/2006/relationships/image" Target="../media/image268.png"/><Relationship Id="rId10" Type="http://schemas.openxmlformats.org/officeDocument/2006/relationships/image" Target="../media/image269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Relationship Id="rId14" Type="http://schemas.openxmlformats.org/officeDocument/2006/relationships/image" Target="../media/image2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image" Target="../media/image267.png"/><Relationship Id="rId3" Type="http://schemas.openxmlformats.org/officeDocument/2006/relationships/image" Target="../media/image2720.png"/><Relationship Id="rId7" Type="http://schemas.openxmlformats.org/officeDocument/2006/relationships/image" Target="../media/image276.png"/><Relationship Id="rId12" Type="http://schemas.openxmlformats.org/officeDocument/2006/relationships/image" Target="../media/image2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5.png"/><Relationship Id="rId11" Type="http://schemas.openxmlformats.org/officeDocument/2006/relationships/image" Target="../media/image280.png"/><Relationship Id="rId5" Type="http://schemas.openxmlformats.org/officeDocument/2006/relationships/image" Target="../media/image2740.png"/><Relationship Id="rId10" Type="http://schemas.openxmlformats.org/officeDocument/2006/relationships/image" Target="../media/image279.png"/><Relationship Id="rId4" Type="http://schemas.openxmlformats.org/officeDocument/2006/relationships/image" Target="../media/image2730.png"/><Relationship Id="rId9" Type="http://schemas.openxmlformats.org/officeDocument/2006/relationships/image" Target="../media/image278.png"/><Relationship Id="rId14" Type="http://schemas.openxmlformats.org/officeDocument/2006/relationships/image" Target="../media/image26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26" Type="http://schemas.openxmlformats.org/officeDocument/2006/relationships/image" Target="../media/image304.png"/><Relationship Id="rId3" Type="http://schemas.openxmlformats.org/officeDocument/2006/relationships/image" Target="../media/image281.png"/><Relationship Id="rId21" Type="http://schemas.openxmlformats.org/officeDocument/2006/relationships/image" Target="../media/image299.png"/><Relationship Id="rId7" Type="http://schemas.openxmlformats.org/officeDocument/2006/relationships/image" Target="../media/image285.pn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5" Type="http://schemas.openxmlformats.org/officeDocument/2006/relationships/image" Target="../media/image303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294.png"/><Relationship Id="rId20" Type="http://schemas.openxmlformats.org/officeDocument/2006/relationships/image" Target="../media/image2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24" Type="http://schemas.openxmlformats.org/officeDocument/2006/relationships/image" Target="../media/image302.png"/><Relationship Id="rId5" Type="http://schemas.openxmlformats.org/officeDocument/2006/relationships/image" Target="../media/image283.png"/><Relationship Id="rId15" Type="http://schemas.openxmlformats.org/officeDocument/2006/relationships/image" Target="../media/image293.png"/><Relationship Id="rId23" Type="http://schemas.openxmlformats.org/officeDocument/2006/relationships/image" Target="../media/image301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Relationship Id="rId22" Type="http://schemas.openxmlformats.org/officeDocument/2006/relationships/image" Target="../media/image3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0.png"/><Relationship Id="rId13" Type="http://schemas.openxmlformats.org/officeDocument/2006/relationships/image" Target="../media/image307.png"/><Relationship Id="rId18" Type="http://schemas.openxmlformats.org/officeDocument/2006/relationships/image" Target="../media/image312.png"/><Relationship Id="rId3" Type="http://schemas.openxmlformats.org/officeDocument/2006/relationships/image" Target="../media/image2930.png"/><Relationship Id="rId7" Type="http://schemas.openxmlformats.org/officeDocument/2006/relationships/image" Target="../media/image2970.png"/><Relationship Id="rId12" Type="http://schemas.openxmlformats.org/officeDocument/2006/relationships/image" Target="../media/image306.png"/><Relationship Id="rId17" Type="http://schemas.openxmlformats.org/officeDocument/2006/relationships/image" Target="../media/image311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60.png"/><Relationship Id="rId11" Type="http://schemas.openxmlformats.org/officeDocument/2006/relationships/image" Target="../media/image305.png"/><Relationship Id="rId5" Type="http://schemas.openxmlformats.org/officeDocument/2006/relationships/image" Target="../media/image2950.png"/><Relationship Id="rId15" Type="http://schemas.openxmlformats.org/officeDocument/2006/relationships/image" Target="../media/image309.png"/><Relationship Id="rId10" Type="http://schemas.openxmlformats.org/officeDocument/2006/relationships/image" Target="../media/image3000.png"/><Relationship Id="rId4" Type="http://schemas.openxmlformats.org/officeDocument/2006/relationships/image" Target="../media/image2940.png"/><Relationship Id="rId9" Type="http://schemas.openxmlformats.org/officeDocument/2006/relationships/image" Target="../media/image2990.png"/><Relationship Id="rId14" Type="http://schemas.openxmlformats.org/officeDocument/2006/relationships/image" Target="../media/image30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40.png"/><Relationship Id="rId5" Type="http://schemas.openxmlformats.org/officeDocument/2006/relationships/image" Target="../media/image3030.png"/><Relationship Id="rId4" Type="http://schemas.openxmlformats.org/officeDocument/2006/relationships/image" Target="../media/image30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143000"/>
            <a:ext cx="7924800" cy="1470025"/>
          </a:xfrm>
        </p:spPr>
        <p:txBody>
          <a:bodyPr/>
          <a:lstStyle/>
          <a:p>
            <a:r>
              <a:rPr lang="en-US" sz="4800" dirty="0"/>
              <a:t>Protecting Obfuscation Against Algebraic Attacks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7848600" cy="2514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Boaz </a:t>
            </a:r>
            <a:r>
              <a:rPr lang="en-US" dirty="0" smtClean="0"/>
              <a:t>Barak </a:t>
            </a:r>
          </a:p>
          <a:p>
            <a:pPr algn="l"/>
            <a:r>
              <a:rPr lang="en-US" dirty="0" err="1" smtClean="0"/>
              <a:t>Sanjam</a:t>
            </a:r>
            <a:r>
              <a:rPr lang="en-US" dirty="0" smtClean="0"/>
              <a:t> </a:t>
            </a:r>
            <a:r>
              <a:rPr lang="en-US" dirty="0" err="1" smtClean="0"/>
              <a:t>Garg</a:t>
            </a:r>
            <a:endParaRPr lang="en-US" dirty="0"/>
          </a:p>
          <a:p>
            <a:pPr algn="l"/>
            <a:r>
              <a:rPr lang="fi-FI" dirty="0" smtClean="0"/>
              <a:t>Yael </a:t>
            </a:r>
            <a:r>
              <a:rPr lang="fi-FI" dirty="0"/>
              <a:t>Tauman </a:t>
            </a:r>
            <a:r>
              <a:rPr lang="fi-FI" dirty="0" smtClean="0"/>
              <a:t>Kalai </a:t>
            </a:r>
            <a:br>
              <a:rPr lang="fi-FI" dirty="0" smtClean="0"/>
            </a:br>
            <a:r>
              <a:rPr lang="fi-FI" dirty="0" smtClean="0"/>
              <a:t>Omer Paneth </a:t>
            </a:r>
          </a:p>
          <a:p>
            <a:pPr algn="l"/>
            <a:r>
              <a:rPr lang="fi-FI" dirty="0" smtClean="0"/>
              <a:t>Amit </a:t>
            </a:r>
            <a:r>
              <a:rPr lang="fi-FI" dirty="0"/>
              <a:t>Sahai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7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6"/>
    </mc:Choice>
    <mc:Fallback xmlns="">
      <p:transition spd="slow" advTm="288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Avoiding VBB Impossibility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191000" y="5105400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Execute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dirty="0" smtClean="0">
                    <a:solidFill>
                      <a:schemeClr val="tx1"/>
                    </a:solidFill>
                  </a:rPr>
                </a:br>
                <a:r>
                  <a:rPr lang="en-US" dirty="0" smtClean="0">
                    <a:solidFill>
                      <a:schemeClr val="tx1"/>
                    </a:solidFill>
                  </a:rPr>
                  <a:t>on itself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5105400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 l="-1124" r="-3933" b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5273298" y="5600699"/>
            <a:ext cx="594102" cy="4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33800" y="56006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43200" y="53698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369867"/>
                <a:ext cx="99060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248150" y="2619253"/>
                <a:ext cx="952500" cy="8382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150" y="2619253"/>
                <a:ext cx="952500" cy="8382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5198423" y="3038354"/>
            <a:ext cx="592777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91200" y="2807732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Secret</a:t>
            </a:r>
            <a:endParaRPr lang="en-US" sz="24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657600" y="3038564"/>
            <a:ext cx="592777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91200" y="537456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Secret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09600" y="2623066"/>
                <a:ext cx="3048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Code of a program equivalent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623066"/>
                <a:ext cx="3048000" cy="830997"/>
              </a:xfrm>
              <a:prstGeom prst="rect">
                <a:avLst/>
              </a:prstGeom>
              <a:blipFill rotWithShape="1">
                <a:blip r:embed="rId7"/>
                <a:stretch>
                  <a:fillRect t="-5839" r="-400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5791200" y="4114800"/>
            <a:ext cx="7620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Add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Mul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ZT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228359" y="4800600"/>
            <a:ext cx="562841" cy="311728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267017" y="5601969"/>
            <a:ext cx="600383" cy="19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410200" y="5490473"/>
            <a:ext cx="152400" cy="2348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/>
          <p:cNvSpPr txBox="1">
            <a:spLocks/>
          </p:cNvSpPr>
          <p:nvPr/>
        </p:nvSpPr>
        <p:spPr>
          <a:xfrm>
            <a:off x="761999" y="1209500"/>
            <a:ext cx="8382001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200" dirty="0" smtClean="0"/>
              <a:t>In the Generic MM Model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184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27"/>
    </mc:Choice>
    <mc:Fallback xmlns="">
      <p:transition spd="slow" advTm="54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7" grpId="0" animBg="1"/>
      <p:bldP spid="21" grpId="0"/>
      <p:bldP spid="24" grpId="0"/>
      <p:bldP spid="27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362200"/>
            <a:ext cx="9143999" cy="3161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Secure obfuscation against “algebraic attacks”.</a:t>
            </a:r>
          </a:p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endParaRPr lang="en-US" sz="1100" dirty="0" smtClean="0"/>
          </a:p>
          <a:p>
            <a:pPr marL="0" indent="0" algn="ctr">
              <a:buNone/>
            </a:pPr>
            <a:r>
              <a:rPr lang="en-US" sz="3200" b="1" dirty="0" smtClean="0"/>
              <a:t>Warning: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Non-algebraic </a:t>
            </a:r>
            <a:r>
              <a:rPr lang="en-US" sz="3200" dirty="0"/>
              <a:t>attacks </a:t>
            </a:r>
            <a:r>
              <a:rPr lang="en-US" sz="3200" u="sng" dirty="0" smtClean="0"/>
              <a:t>do</a:t>
            </a:r>
            <a:r>
              <a:rPr lang="en-US" sz="3200" dirty="0" smtClean="0"/>
              <a:t> exist </a:t>
            </a:r>
            <a:r>
              <a:rPr lang="en-US" sz="2800" dirty="0"/>
              <a:t>[BGIRSVY01]</a:t>
            </a:r>
            <a:r>
              <a:rPr lang="en-US" sz="3200" dirty="0"/>
              <a:t>.</a:t>
            </a:r>
            <a:r>
              <a:rPr lang="en-US" sz="3200" dirty="0" smtClean="0"/>
              <a:t> </a:t>
            </a:r>
            <a:endParaRPr lang="en-US" sz="3200" dirty="0"/>
          </a:p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Interpretation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" y="3810000"/>
            <a:ext cx="9143999" cy="875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endParaRPr lang="en-US" sz="3200" dirty="0" smtClean="0"/>
          </a:p>
          <a:p>
            <a:pPr marL="0" indent="0" algn="ctr">
              <a:buFont typeface="Wingdings" pitchFamily="2" charset="2"/>
              <a:buNone/>
            </a:pP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565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44"/>
    </mc:Choice>
    <mc:Fallback xmlns="">
      <p:transition spd="slow" advTm="33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Interpretation II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50" y="1968043"/>
            <a:ext cx="3981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This Work:</a:t>
            </a:r>
          </a:p>
          <a:p>
            <a:pPr algn="ctr"/>
            <a:r>
              <a:rPr lang="en-US" sz="3200" dirty="0" smtClean="0"/>
              <a:t>VBB with Generic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Multilinear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Maps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flipV="1">
                <a:off x="4038600" y="2291208"/>
                <a:ext cx="6477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4038600" y="2291208"/>
                <a:ext cx="647700" cy="9233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267200" y="1968043"/>
            <a:ext cx="48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Multi-Message Semantically-Secure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Multilinear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Maps </a:t>
            </a:r>
            <a:b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[Pass-Seth-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Telang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13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]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38150" y="4800600"/>
                <a:ext cx="3619500" cy="1784596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𝑖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3600" dirty="0" smtClean="0"/>
                  <a:t> for P/Poly </a:t>
                </a:r>
                <a:br>
                  <a:rPr lang="en-US" sz="3600" dirty="0" smtClean="0"/>
                </a:br>
                <a:r>
                  <a:rPr lang="en-US" sz="3600" dirty="0" smtClean="0"/>
                  <a:t>(assuming LWE) </a:t>
                </a:r>
              </a:p>
              <a:p>
                <a:pPr marL="0" indent="0" algn="ctr">
                  <a:buNone/>
                </a:pPr>
                <a:r>
                  <a:rPr lang="en-US" sz="800" dirty="0" smtClean="0"/>
                  <a:t/>
                </a:r>
                <a:br>
                  <a:rPr lang="en-US" sz="800" dirty="0" smtClean="0"/>
                </a:br>
                <a:r>
                  <a:rPr lang="en-US" dirty="0" smtClean="0"/>
                  <a:t>[</a:t>
                </a:r>
                <a:r>
                  <a:rPr lang="en-US" dirty="0"/>
                  <a:t>Pass-Seth-</a:t>
                </a:r>
                <a:r>
                  <a:rPr lang="en-US" dirty="0" err="1"/>
                  <a:t>Telang</a:t>
                </a:r>
                <a:r>
                  <a:rPr lang="en-US" dirty="0"/>
                  <a:t> 13</a:t>
                </a:r>
                <a:r>
                  <a:rPr lang="en-US" dirty="0" smtClean="0"/>
                  <a:t>]</a:t>
                </a:r>
                <a:endParaRPr lang="en-US" dirty="0"/>
              </a:p>
            </p:txBody>
          </p:sp>
        </mc:Choice>
        <mc:Fallback xmlns="">
          <p:sp>
            <p:nvSpPr>
              <p:cNvPr id="9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8150" y="4800600"/>
                <a:ext cx="3619500" cy="1784596"/>
              </a:xfrm>
              <a:blipFill rotWithShape="1">
                <a:blip r:embed="rId5"/>
                <a:stretch>
                  <a:fillRect l="-4545" t="-5137" r="-7407" b="-3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>
              <a:xfrm>
                <a:off x="4648200" y="4800600"/>
                <a:ext cx="4229100" cy="22462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600" i="1" dirty="0" smtClean="0"/>
                  <a:t>Virtual gray-box</a:t>
                </a:r>
                <a:r>
                  <a:rPr lang="en-US" sz="3600" dirty="0" smtClean="0"/>
                  <a:t> obfuscation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/>
                      </a:rPr>
                      <m:t>N</m:t>
                    </m:r>
                    <m:sSup>
                      <m:sSupPr>
                        <m:ctrlPr>
                          <a:rPr lang="en-US" sz="3600" i="1" dirty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en-US" sz="3600" i="1" dirty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3200" dirty="0" smtClean="0"/>
              </a:p>
              <a:p>
                <a:pPr marL="0" indent="0" algn="ctr">
                  <a:buNone/>
                </a:pPr>
                <a:r>
                  <a:rPr lang="en-US" sz="800" dirty="0" smtClean="0"/>
                  <a:t>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[</a:t>
                </a:r>
                <a:r>
                  <a:rPr lang="en-US" dirty="0" err="1" smtClean="0"/>
                  <a:t>Bitansky</a:t>
                </a:r>
                <a:r>
                  <a:rPr lang="en-US" dirty="0" smtClean="0"/>
                  <a:t>-Canetti-</a:t>
                </a:r>
                <a:r>
                  <a:rPr lang="en-US" dirty="0" err="1" smtClean="0"/>
                  <a:t>Kalai</a:t>
                </a:r>
                <a:r>
                  <a:rPr lang="en-US" dirty="0" smtClean="0"/>
                  <a:t>-P 14].</a:t>
                </a:r>
                <a:endParaRPr lang="en-US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4800600"/>
                <a:ext cx="4229100" cy="2246261"/>
              </a:xfrm>
              <a:prstGeom prst="rect">
                <a:avLst/>
              </a:prstGeom>
              <a:blipFill rotWithShape="1">
                <a:blip r:embed="rId6"/>
                <a:stretch>
                  <a:fillRect l="-3319" t="-4076" r="-1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Down Arrow 12"/>
          <p:cNvSpPr/>
          <p:nvPr/>
        </p:nvSpPr>
        <p:spPr>
          <a:xfrm>
            <a:off x="4162425" y="3983235"/>
            <a:ext cx="400050" cy="588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754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6"/>
    </mc:Choice>
    <mc:Fallback xmlns="">
      <p:transition spd="slow" advTm="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uiExpand="1" build="p"/>
      <p:bldP spid="10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Previous Works </a:t>
            </a:r>
          </a:p>
        </p:txBody>
      </p:sp>
      <p:sp>
        <p:nvSpPr>
          <p:cNvPr id="4" name="Rectangle 3"/>
          <p:cNvSpPr/>
          <p:nvPr/>
        </p:nvSpPr>
        <p:spPr>
          <a:xfrm flipV="1">
            <a:off x="391332" y="2387058"/>
            <a:ext cx="3048000" cy="869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1332" y="2387058"/>
                <a:ext cx="3048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in the Generic </a:t>
                </a:r>
                <a:r>
                  <a:rPr lang="en-US" sz="2400" i="1" dirty="0"/>
                  <a:t>Colored </a:t>
                </a:r>
                <a:r>
                  <a:rPr lang="en-US" sz="2400" i="1" dirty="0" smtClean="0"/>
                  <a:t> Matrix Model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2" y="2387058"/>
                <a:ext cx="304800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400" t="-5147" r="-2600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28600" y="1885893"/>
            <a:ext cx="2254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[GGHRSW13</a:t>
            </a:r>
            <a:r>
              <a:rPr lang="en-US" sz="2400" dirty="0" smtClean="0"/>
              <a:t>] </a:t>
            </a:r>
            <a:endParaRPr lang="en-US" sz="2400" i="1" dirty="0">
              <a:latin typeface="Cambria Math"/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391332" y="4591107"/>
            <a:ext cx="2477145" cy="971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1333" y="4655403"/>
                <a:ext cx="24771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in the Generic </a:t>
                </a:r>
              </a:p>
              <a:p>
                <a:pPr algn="ctr"/>
                <a:r>
                  <a:rPr lang="en-US" sz="2400" dirty="0" smtClean="0"/>
                  <a:t>MM Model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3" y="4655403"/>
                <a:ext cx="2477144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246" t="-5147" r="-6388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38200" y="3505200"/>
            <a:ext cx="3588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[Brakerski-Rothblum13</a:t>
            </a:r>
            <a:r>
              <a:rPr lang="en-US" sz="2400" dirty="0"/>
              <a:t>]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838200" y="3277213"/>
            <a:ext cx="4" cy="13138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 flipV="1">
            <a:off x="5985164" y="4591107"/>
            <a:ext cx="2777836" cy="9714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985164" y="4692133"/>
            <a:ext cx="2777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VBB in the Generic </a:t>
            </a:r>
          </a:p>
          <a:p>
            <a:pPr algn="ctr"/>
            <a:r>
              <a:rPr lang="en-US" sz="2400" dirty="0" smtClean="0"/>
              <a:t>MM Model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68477" y="5410200"/>
            <a:ext cx="3116687" cy="1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645475" y="5646003"/>
            <a:ext cx="352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[Brakerski-Rothblum13]</a:t>
            </a:r>
          </a:p>
          <a:p>
            <a:pPr algn="ctr"/>
            <a:r>
              <a:rPr lang="en-US" sz="2400" dirty="0" smtClean="0"/>
              <a:t>Assuming BSH</a:t>
            </a:r>
            <a:endParaRPr lang="en-US" sz="2400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2868477" y="4895910"/>
            <a:ext cx="3116687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947788" y="44958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This Work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 flipV="1">
            <a:off x="5715000" y="2387056"/>
            <a:ext cx="3048000" cy="8690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715000" y="2387056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VBB </a:t>
            </a:r>
            <a:r>
              <a:rPr lang="en-US" sz="2400" dirty="0"/>
              <a:t>from </a:t>
            </a:r>
            <a:r>
              <a:rPr lang="en-US" sz="2400" i="1" dirty="0"/>
              <a:t>Black-Box Pseudo-Free </a:t>
            </a:r>
            <a:r>
              <a:rPr lang="en-US" sz="2400" i="1" dirty="0" smtClean="0"/>
              <a:t>Groups</a:t>
            </a:r>
            <a:endParaRPr lang="en-US" sz="2400" i="1" dirty="0"/>
          </a:p>
        </p:txBody>
      </p:sp>
      <p:sp>
        <p:nvSpPr>
          <p:cNvPr id="41" name="Rectangle 40"/>
          <p:cNvSpPr/>
          <p:nvPr/>
        </p:nvSpPr>
        <p:spPr>
          <a:xfrm>
            <a:off x="4841104" y="1885892"/>
            <a:ext cx="4150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[Canetti-Vaikuntanathan13</a:t>
            </a:r>
            <a:r>
              <a:rPr lang="en-US" sz="2400" dirty="0" smtClean="0"/>
              <a:t>]</a:t>
            </a:r>
            <a:endParaRPr lang="en-US" sz="2400" i="1" dirty="0">
              <a:latin typeface="Cambria Math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36"/>
    </mc:Choice>
    <mc:Fallback xmlns="">
      <p:transition spd="slow" advTm="72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10" grpId="0"/>
      <p:bldP spid="16" grpId="0" animBg="1"/>
      <p:bldP spid="17" grpId="0"/>
      <p:bldP spid="29" grpId="0"/>
      <p:bldP spid="34" grpId="0"/>
      <p:bldP spid="39" grpId="0" animBg="1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Construction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>
                        <a:latin typeface="Cambria Math"/>
                      </a:rPr>
                      <m:t>N</m:t>
                    </m:r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 smtClean="0"/>
                  <a:t> via </a:t>
                </a:r>
                <a:r>
                  <a:rPr lang="en-US" i="1" dirty="0" smtClean="0"/>
                  <a:t>branching programs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i="1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Bootstrap to P/Poly assuming LWE </a:t>
                </a:r>
                <a:br>
                  <a:rPr lang="en-US" dirty="0" smtClean="0"/>
                </a:br>
                <a:r>
                  <a:rPr lang="en-US" dirty="0" smtClean="0"/>
                  <a:t>(</a:t>
                </a:r>
                <a:r>
                  <a:rPr lang="en-US" dirty="0"/>
                  <a:t>leveled-FHE with decryption in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>
                        <a:latin typeface="Cambria Math"/>
                      </a:rPr>
                      <m:t>N</m:t>
                    </m:r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339" t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Construction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1" y="2209800"/>
            <a:ext cx="67056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47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55"/>
    </mc:Choice>
    <mc:Fallback xmlns="">
      <p:transition spd="slow" advTm="33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Branching Programs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609600" y="5560367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Input:</a:t>
            </a:r>
            <a:endParaRPr lang="en-US" sz="2400" dirty="0"/>
          </a:p>
        </p:txBody>
      </p:sp>
      <p:cxnSp>
        <p:nvCxnSpPr>
          <p:cNvPr id="66" name="Straight Arrow Connector 65"/>
          <p:cNvCxnSpPr>
            <a:stCxn id="48" idx="2"/>
            <a:endCxn id="60" idx="0"/>
          </p:cNvCxnSpPr>
          <p:nvPr/>
        </p:nvCxnSpPr>
        <p:spPr>
          <a:xfrm>
            <a:off x="838200" y="3810000"/>
            <a:ext cx="11430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2" idx="2"/>
            <a:endCxn id="60" idx="0"/>
          </p:cNvCxnSpPr>
          <p:nvPr/>
        </p:nvCxnSpPr>
        <p:spPr>
          <a:xfrm flipH="1">
            <a:off x="1981200" y="3810000"/>
            <a:ext cx="16002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56" idx="2"/>
            <a:endCxn id="60" idx="0"/>
          </p:cNvCxnSpPr>
          <p:nvPr/>
        </p:nvCxnSpPr>
        <p:spPr>
          <a:xfrm flipH="1">
            <a:off x="1981200" y="3810000"/>
            <a:ext cx="43434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33400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Program: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569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08"/>
    </mc:Choice>
    <mc:Fallback xmlns="">
      <p:transition spd="slow" advTm="33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BP Evaluation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609600" y="5560367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Input:</a:t>
            </a:r>
            <a:endParaRPr lang="en-US" sz="2400" dirty="0"/>
          </a:p>
        </p:txBody>
      </p:sp>
      <p:sp>
        <p:nvSpPr>
          <p:cNvPr id="86" name="TextBox 85"/>
          <p:cNvSpPr txBox="1"/>
          <p:nvPr/>
        </p:nvSpPr>
        <p:spPr>
          <a:xfrm>
            <a:off x="533400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5410200" y="5560367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Output:</a:t>
            </a:r>
            <a:endParaRPr lang="en-US" sz="2400" dirty="0"/>
          </a:p>
        </p:txBody>
      </p:sp>
      <p:sp>
        <p:nvSpPr>
          <p:cNvPr id="77" name="TextBox 76"/>
          <p:cNvSpPr txBox="1"/>
          <p:nvPr/>
        </p:nvSpPr>
        <p:spPr>
          <a:xfrm>
            <a:off x="7315200" y="556036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</a:t>
            </a:r>
            <a:endParaRPr lang="en-US" sz="2400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838200" y="3810000"/>
            <a:ext cx="11430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981200" y="3810000"/>
            <a:ext cx="16002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1981200" y="3810000"/>
            <a:ext cx="4343400" cy="167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043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11"/>
    </mc:Choice>
    <mc:Fallback xmlns="">
      <p:transition spd="slow" advTm="52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6" grpId="0"/>
      <p:bldP spid="7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Obfuscating BP</a:t>
            </a:r>
            <a:endParaRPr lang="en-US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87781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 smtClean="0"/>
              <a:t>Randomizing  </a:t>
            </a:r>
            <a:r>
              <a:rPr lang="en-US" sz="2800" dirty="0" smtClean="0"/>
              <a:t>[</a:t>
            </a:r>
            <a:r>
              <a:rPr lang="en-US" sz="2800" dirty="0" err="1"/>
              <a:t>Kilian</a:t>
            </a:r>
            <a:r>
              <a:rPr lang="en-US" sz="2800" dirty="0"/>
              <a:t> 88]</a:t>
            </a:r>
            <a:endParaRPr lang="en-US" sz="3600" dirty="0"/>
          </a:p>
          <a:p>
            <a:pPr marL="457200" indent="-457200">
              <a:buFont typeface="+mj-lt"/>
              <a:buAutoNum type="arabicPeriod"/>
            </a:pPr>
            <a:endParaRPr lang="en-US" sz="3600" i="1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 smtClean="0"/>
              <a:t>Encoding 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959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4"/>
    </mc:Choice>
    <mc:Fallback xmlns="">
      <p:transition spd="slow" advTm="25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Step 1: Randomizing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/>
          <p:cNvSpPr txBox="1"/>
          <p:nvPr/>
        </p:nvSpPr>
        <p:spPr>
          <a:xfrm>
            <a:off x="533400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5410200" y="5560367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Output:</a:t>
            </a:r>
            <a:endParaRPr lang="en-US" sz="2400" dirty="0"/>
          </a:p>
        </p:txBody>
      </p:sp>
      <p:sp>
        <p:nvSpPr>
          <p:cNvPr id="77" name="TextBox 76"/>
          <p:cNvSpPr txBox="1"/>
          <p:nvPr/>
        </p:nvSpPr>
        <p:spPr>
          <a:xfrm>
            <a:off x="7315200" y="556036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609600" y="5560367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Input: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251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1"/>
    </mc:Choice>
    <mc:Fallback xmlns="">
      <p:transition spd="slow" advTm="1700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Step 1: Randomizing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6604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754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6604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7767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754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6604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2913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1942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188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7767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7547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6604"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8738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7767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7547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6604"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8738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7767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1887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943"/>
                </a:stretch>
              </a:blipFill>
              <a:ln w="3810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2913"/>
                </a:stretch>
              </a:blipFill>
              <a:ln w="19050"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486400"/>
                <a:ext cx="609600" cy="60960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486400"/>
                <a:ext cx="609600" cy="60960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486400"/>
                <a:ext cx="609600" cy="60960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486400"/>
                <a:ext cx="609600" cy="60960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609600" y="5560367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Input:</a:t>
            </a:r>
            <a:endParaRPr lang="en-US" sz="2400" dirty="0"/>
          </a:p>
        </p:txBody>
      </p:sp>
      <p:sp>
        <p:nvSpPr>
          <p:cNvPr id="86" name="TextBox 85"/>
          <p:cNvSpPr txBox="1"/>
          <p:nvPr/>
        </p:nvSpPr>
        <p:spPr>
          <a:xfrm>
            <a:off x="533400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5486399"/>
                <a:ext cx="609600" cy="60960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5486400"/>
                <a:ext cx="609600" cy="60960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5410200" y="5560367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Output:</a:t>
            </a:r>
            <a:endParaRPr lang="en-US" sz="2400" dirty="0"/>
          </a:p>
        </p:txBody>
      </p:sp>
      <p:sp>
        <p:nvSpPr>
          <p:cNvPr id="77" name="TextBox 76"/>
          <p:cNvSpPr txBox="1"/>
          <p:nvPr/>
        </p:nvSpPr>
        <p:spPr>
          <a:xfrm>
            <a:off x="7315200" y="556036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51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96"/>
    </mc:Choice>
    <mc:Fallback xmlns="">
      <p:transition spd="slow" advTm="2479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Program Obfuscation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6">
              <a:lumMod val="60000"/>
              <a:lumOff val="4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95600" y="555813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Public Key</a:t>
            </a:r>
            <a:endParaRPr lang="en-US" sz="2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71600" y="2433934"/>
                <a:ext cx="15348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433934"/>
                <a:ext cx="1534886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21087" y="2433933"/>
                <a:ext cx="15348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24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2433933"/>
                <a:ext cx="153488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2"/>
            <a:endCxn id="9" idx="0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𝐸𝑛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71600" y="5253335"/>
                <a:ext cx="15348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253335"/>
                <a:ext cx="1534886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421087" y="5253334"/>
                <a:ext cx="15348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24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5253334"/>
                <a:ext cx="1534886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233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62"/>
    </mc:Choice>
    <mc:Fallback xmlns="">
      <p:transition spd="slow" advTm="6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8" grpId="0"/>
      <p:bldP spid="14" grpId="0"/>
      <p:bldP spid="16" grpId="0"/>
      <p:bldP spid="21" grpId="0"/>
      <p:bldP spid="19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Step 2: Encoding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14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514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14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14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514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514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14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514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514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146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200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00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00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00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00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00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200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200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00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00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200400"/>
                <a:ext cx="609600" cy="609600"/>
              </a:xfrm>
              <a:prstGeom prst="rect">
                <a:avLst/>
              </a:prstGeom>
              <a:blipFill rotWithShape="1">
                <a:blip r:embed="rId27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/>
          <p:cNvSpPr txBox="1"/>
          <p:nvPr/>
        </p:nvSpPr>
        <p:spPr>
          <a:xfrm>
            <a:off x="533400" y="198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 flipH="1">
                <a:off x="5334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3810000"/>
                <a:ext cx="609600" cy="400110"/>
              </a:xfrm>
              <a:prstGeom prst="rect">
                <a:avLst/>
              </a:prstGeom>
              <a:blipFill rotWithShape="1">
                <a:blip r:embed="rId28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 flipH="1">
                <a:off x="12192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3810000"/>
                <a:ext cx="609600" cy="400110"/>
              </a:xfrm>
              <a:prstGeom prst="rect">
                <a:avLst/>
              </a:prstGeom>
              <a:blipFill rotWithShape="1">
                <a:blip r:embed="rId2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 flipH="1">
                <a:off x="19050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{3}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3810000"/>
                <a:ext cx="609600" cy="400110"/>
              </a:xfrm>
              <a:prstGeom prst="rect">
                <a:avLst/>
              </a:prstGeom>
              <a:blipFill rotWithShape="1">
                <a:blip r:embed="rId3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 flipH="1">
                <a:off x="25908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{4}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3810000"/>
                <a:ext cx="609600" cy="400110"/>
              </a:xfrm>
              <a:prstGeom prst="rect">
                <a:avLst/>
              </a:prstGeom>
              <a:blipFill rotWithShape="1">
                <a:blip r:embed="rId3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 flipH="1">
                <a:off x="32766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{5}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3810000"/>
                <a:ext cx="609600" cy="400110"/>
              </a:xfrm>
              <a:prstGeom prst="rect">
                <a:avLst/>
              </a:prstGeom>
              <a:blipFill rotWithShape="1">
                <a:blip r:embed="rId3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 flipH="1">
                <a:off x="39624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{6}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3810000"/>
                <a:ext cx="609600" cy="400110"/>
              </a:xfrm>
              <a:prstGeom prst="rect">
                <a:avLst/>
              </a:prstGeom>
              <a:blipFill rotWithShape="1">
                <a:blip r:embed="rId3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 flipH="1">
                <a:off x="46482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{7}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3810000"/>
                <a:ext cx="609600" cy="400110"/>
              </a:xfrm>
              <a:prstGeom prst="rect">
                <a:avLst/>
              </a:prstGeom>
              <a:blipFill rotWithShape="1">
                <a:blip r:embed="rId3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 flipH="1">
                <a:off x="53340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{8}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3810000"/>
                <a:ext cx="609600" cy="400110"/>
              </a:xfrm>
              <a:prstGeom prst="rect">
                <a:avLst/>
              </a:prstGeom>
              <a:blipFill rotWithShape="1">
                <a:blip r:embed="rId3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 flipH="1">
                <a:off x="60198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{9}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3810000"/>
                <a:ext cx="609600" cy="400110"/>
              </a:xfrm>
              <a:prstGeom prst="rect">
                <a:avLst/>
              </a:prstGeom>
              <a:blipFill rotWithShape="1">
                <a:blip r:embed="rId3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 flipH="1">
                <a:off x="67056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{10}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3810000"/>
                <a:ext cx="609600" cy="400110"/>
              </a:xfrm>
              <a:prstGeom prst="rect">
                <a:avLst/>
              </a:prstGeom>
              <a:blipFill rotWithShape="1">
                <a:blip r:embed="rId37"/>
                <a:stretch>
                  <a:fillRect l="-4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 flipH="1">
                <a:off x="73914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3810000"/>
                <a:ext cx="609600" cy="400110"/>
              </a:xfrm>
              <a:prstGeom prst="rect">
                <a:avLst/>
              </a:prstGeom>
              <a:blipFill rotWithShape="1">
                <a:blip r:embed="rId38"/>
                <a:stretch>
                  <a:fillRect l="-5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 flipH="1">
                <a:off x="8077200" y="3810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3810000"/>
                <a:ext cx="609600" cy="400110"/>
              </a:xfrm>
              <a:prstGeom prst="rect">
                <a:avLst/>
              </a:prstGeom>
              <a:blipFill rotWithShape="1">
                <a:blip r:embed="rId39"/>
                <a:stretch>
                  <a:fillRect l="-4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/>
              <p:cNvSpPr/>
              <p:nvPr/>
            </p:nvSpPr>
            <p:spPr>
              <a:xfrm>
                <a:off x="7620000" y="49530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4953000"/>
                <a:ext cx="609600" cy="609600"/>
              </a:xfrm>
              <a:prstGeom prst="rect">
                <a:avLst/>
              </a:prstGeom>
              <a:blipFill rotWithShape="1">
                <a:blip r:embed="rId4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 flipH="1">
                <a:off x="7239000" y="5675108"/>
                <a:ext cx="1295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{1,…,12}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39000" y="5675108"/>
                <a:ext cx="1295400" cy="400110"/>
              </a:xfrm>
              <a:prstGeom prst="rect">
                <a:avLst/>
              </a:prstGeom>
              <a:blipFill rotWithShape="1">
                <a:blip r:embed="rId4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3400" y="4799057"/>
                <a:ext cx="5943600" cy="1344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Cambria Math"/>
                  </a:rPr>
                  <a:t>Obfuscation includes the encodings:</a:t>
                </a:r>
              </a:p>
              <a:p>
                <a:endParaRPr lang="en-US" sz="100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𝑀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𝑏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</m: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 ∀ </m:t>
                          </m:r>
                          <m:r>
                            <m:rPr>
                              <m:nor/>
                            </m:rPr>
                            <a:rPr lang="en-US" sz="2800" b="0" i="0" smtClean="0">
                              <a:latin typeface="Cambria Math"/>
                            </a:rPr>
                            <m:t>level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bit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⊤</m:t>
                              </m:r>
                            </m:e>
                          </m:d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12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799057"/>
                <a:ext cx="5943600" cy="1344663"/>
              </a:xfrm>
              <a:prstGeom prst="rect">
                <a:avLst/>
              </a:prstGeom>
              <a:blipFill rotWithShape="1">
                <a:blip r:embed="rId42"/>
                <a:stretch>
                  <a:fillRect l="-2154" t="-4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7200" y="4724400"/>
            <a:ext cx="5715000" cy="1579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50"/>
    </mc:Choice>
    <mc:Fallback xmlns="">
      <p:transition spd="slow" advTm="67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Proof of Security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1752600" y="6019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60198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" y="3429000"/>
                <a:ext cx="6096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429000"/>
                <a:ext cx="609600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2385" y="5935684"/>
                <a:ext cx="1219200" cy="693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/>
                      </a:rPr>
                      <m:t>+   </m:t>
                    </m:r>
                    <m:r>
                      <a:rPr lang="en-US" sz="4000" i="1" dirty="0" smtClean="0">
                        <a:latin typeface="Cambria Math"/>
                      </a:rPr>
                      <m:t>𝛼</m:t>
                    </m:r>
                    <m:r>
                      <a:rPr lang="en-US" sz="4000" b="0" i="1" dirty="0" smtClean="0">
                        <a:latin typeface="Cambria Math"/>
                      </a:rPr>
                      <m:t>⋅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85" y="5935684"/>
                <a:ext cx="1219200" cy="693716"/>
              </a:xfrm>
              <a:prstGeom prst="rect">
                <a:avLst/>
              </a:prstGeom>
              <a:blipFill rotWithShape="1">
                <a:blip r:embed="rId6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219200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192215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089565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565" y="2192215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713020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20" y="2192215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583385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5" y="2192215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206840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40" y="2192215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8077200" y="2192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192215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1842655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655" y="28194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2466110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110" y="28194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4336475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475" y="28194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4959930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930" y="2819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8738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6830295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295" y="2819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7453750" y="2819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750" y="2819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2913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1842655" y="44958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655" y="44958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4336475" y="4478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475" y="4478215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/>
              <p:cNvSpPr/>
              <p:nvPr/>
            </p:nvSpPr>
            <p:spPr>
              <a:xfrm>
                <a:off x="6830295" y="4478215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295" y="4478215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/>
              <p:cNvSpPr/>
              <p:nvPr/>
            </p:nvSpPr>
            <p:spPr>
              <a:xfrm>
                <a:off x="1219200" y="5117024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Rectangle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117024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 96"/>
              <p:cNvSpPr/>
              <p:nvPr/>
            </p:nvSpPr>
            <p:spPr>
              <a:xfrm>
                <a:off x="246611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110" y="51054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Rectangle 97"/>
              <p:cNvSpPr/>
              <p:nvPr/>
            </p:nvSpPr>
            <p:spPr>
              <a:xfrm>
                <a:off x="3089565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Rectangle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565" y="5105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ectangle 98"/>
              <p:cNvSpPr/>
              <p:nvPr/>
            </p:nvSpPr>
            <p:spPr>
              <a:xfrm>
                <a:off x="371302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20" y="5105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495993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930" y="5105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8738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5583385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85" y="5105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620684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40" y="5105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745375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750" y="5105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2913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8077200" y="5105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5105400"/>
                <a:ext cx="609600" cy="609600"/>
              </a:xfrm>
              <a:prstGeom prst="rect">
                <a:avLst/>
              </a:prstGeom>
              <a:blipFill rotWithShape="1">
                <a:blip r:embed="rId27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TextBox 106"/>
          <p:cNvSpPr txBox="1"/>
          <p:nvPr/>
        </p:nvSpPr>
        <p:spPr>
          <a:xfrm rot="5400000">
            <a:off x="4458352" y="3618848"/>
            <a:ext cx="630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2535380" y="5921514"/>
                <a:ext cx="11222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380" y="5921514"/>
                <a:ext cx="1122220" cy="707886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29345" y="5835134"/>
                <a:ext cx="3186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345" y="5835134"/>
                <a:ext cx="318655" cy="461665"/>
              </a:xfrm>
              <a:prstGeom prst="rect">
                <a:avLst/>
              </a:prstGeom>
              <a:blipFill rotWithShape="1">
                <a:blip r:embed="rId29"/>
                <a:stretch>
                  <a:fillRect l="-3846" r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9752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06"/>
    </mc:Choice>
    <mc:Fallback xmlns="">
      <p:transition spd="slow" advTm="75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2" grpId="0"/>
      <p:bldP spid="5" grpId="0"/>
      <p:bldP spid="49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71" grpId="0" animBg="1"/>
      <p:bldP spid="76" grpId="0" animBg="1"/>
      <p:bldP spid="90" grpId="0" animBg="1"/>
      <p:bldP spid="95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6" grpId="0" animBg="1"/>
      <p:bldP spid="107" grpId="0"/>
      <p:bldP spid="108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Simulation Outline 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88373" y="20574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Test every monomial separately: 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334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743200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5908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7432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32766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7432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3340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7432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0198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7432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8077200" y="27432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7432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2192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4290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9050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4290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39624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4290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46482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4290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67056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4290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7391400" y="34290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4290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88373" y="4869832"/>
                <a:ext cx="6705600" cy="845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By querying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mPr>
                          <m:mr>
                            <m:e/>
                          </m:mr>
                          <m:mr>
                            <m:e/>
                          </m:mr>
                        </m:m>
                        <m:r>
                          <a:rPr lang="en-US" sz="2800" b="0" i="1" smtClean="0">
                            <a:latin typeface="Cambria Math"/>
                          </a:rPr>
                          <m:t>                                </m:t>
                        </m:r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73" y="4869832"/>
                <a:ext cx="6705600" cy="845168"/>
              </a:xfrm>
              <a:prstGeom prst="rect">
                <a:avLst/>
              </a:prstGeom>
              <a:blipFill rotWithShape="1">
                <a:blip r:embed="rId15"/>
                <a:stretch>
                  <a:fillRect l="-1818" b="-1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106882" y="499127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882" y="499127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3792682" y="499127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682" y="499127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4478482" y="499127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482" y="499127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5164282" y="499127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282" y="499127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82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40"/>
    </mc:Choice>
    <mc:Fallback xmlns="">
      <p:transition spd="slow" advTm="48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 animBg="1"/>
      <p:bldP spid="55" grpId="0" animBg="1"/>
      <p:bldP spid="56" grpId="0" animBg="1"/>
      <p:bldP spid="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8373" y="19050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Inconsistent monomials: 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" y="2590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908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6667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2590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5908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619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766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76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6667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334000" y="2590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5908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619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19800" y="2590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908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6667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077200" y="25908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5908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190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2192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76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7619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9050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76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6667"/>
                </a:stretch>
              </a:blipFill>
              <a:ln w="28575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9624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276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7619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482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276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6667"/>
                </a:stretch>
              </a:blipFill>
              <a:ln w="28575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7056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276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1905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391400" y="3276600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2766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952"/>
                </a:stretch>
              </a:blipFill>
              <a:ln w="28575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88373" y="4443822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 Too many monomials: 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72837" y="5129622"/>
                <a:ext cx="6594763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latin typeface="Cambria Math"/>
                        </a:rPr>
                        <m:t>⋅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latin typeface="Cambria Math"/>
                        </a:rPr>
                        <m:t>⋅…⋅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37" y="5129622"/>
                <a:ext cx="6594763" cy="50917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352425" y="2392047"/>
            <a:ext cx="971550" cy="100710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095625" y="3077847"/>
            <a:ext cx="971550" cy="100710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99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13"/>
    </mc:Choice>
    <mc:Fallback xmlns="">
      <p:transition spd="slow" advTm="63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31" grpId="0"/>
      <p:bldP spid="2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Changing the Sets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34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895600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192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8956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050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8956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8956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766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895600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9624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895600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6482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895600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3340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895600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0198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895600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7056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895600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914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895600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077200" y="28956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895600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334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581400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2192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581400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9050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581400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5908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581400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766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581400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9624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581400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6482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581400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3340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81400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0198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581400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7056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581400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73914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581400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077200" y="3581400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581400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flipH="1">
                <a:off x="5334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4191000"/>
                <a:ext cx="609600" cy="400110"/>
              </a:xfrm>
              <a:prstGeom prst="rect">
                <a:avLst/>
              </a:prstGeom>
              <a:blipFill rotWithShape="1">
                <a:blip r:embed="rId27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flipH="1">
                <a:off x="12192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4191000"/>
                <a:ext cx="609600" cy="400110"/>
              </a:xfrm>
              <a:prstGeom prst="rect">
                <a:avLst/>
              </a:prstGeom>
              <a:blipFill rotWithShape="1">
                <a:blip r:embed="rId28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flipH="1">
                <a:off x="19050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{3}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4191000"/>
                <a:ext cx="609600" cy="400110"/>
              </a:xfrm>
              <a:prstGeom prst="rect">
                <a:avLst/>
              </a:prstGeom>
              <a:blipFill rotWithShape="1">
                <a:blip r:embed="rId29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flipH="1">
                <a:off x="25908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{4}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4191000"/>
                <a:ext cx="609600" cy="400110"/>
              </a:xfrm>
              <a:prstGeom prst="rect">
                <a:avLst/>
              </a:prstGeom>
              <a:blipFill rotWithShape="1">
                <a:blip r:embed="rId30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flipH="1">
                <a:off x="32766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{5}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4191000"/>
                <a:ext cx="609600" cy="400110"/>
              </a:xfrm>
              <a:prstGeom prst="rect">
                <a:avLst/>
              </a:prstGeom>
              <a:blipFill rotWithShape="1">
                <a:blip r:embed="rId31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 flipH="1">
                <a:off x="39624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{6}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4191000"/>
                <a:ext cx="609600" cy="400110"/>
              </a:xfrm>
              <a:prstGeom prst="rect">
                <a:avLst/>
              </a:prstGeom>
              <a:blipFill rotWithShape="1">
                <a:blip r:embed="rId32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 flipH="1">
                <a:off x="46482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{7}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4191000"/>
                <a:ext cx="609600" cy="400110"/>
              </a:xfrm>
              <a:prstGeom prst="rect">
                <a:avLst/>
              </a:prstGeom>
              <a:blipFill rotWithShape="1">
                <a:blip r:embed="rId33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flipH="1">
                <a:off x="53340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{8}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4191000"/>
                <a:ext cx="609600" cy="400110"/>
              </a:xfrm>
              <a:prstGeom prst="rect">
                <a:avLst/>
              </a:prstGeom>
              <a:blipFill rotWithShape="1">
                <a:blip r:embed="rId34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flipH="1">
                <a:off x="60198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{9}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4191000"/>
                <a:ext cx="609600" cy="400110"/>
              </a:xfrm>
              <a:prstGeom prst="rect">
                <a:avLst/>
              </a:prstGeom>
              <a:blipFill rotWithShape="1">
                <a:blip r:embed="rId35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flipH="1">
                <a:off x="67056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{10}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4191000"/>
                <a:ext cx="609600" cy="400110"/>
              </a:xfrm>
              <a:prstGeom prst="rect">
                <a:avLst/>
              </a:prstGeom>
              <a:blipFill rotWithShape="1">
                <a:blip r:embed="rId36"/>
                <a:stretch>
                  <a:fillRect l="-4000" r="-14000"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flipH="1">
                <a:off x="73914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4191000"/>
                <a:ext cx="609600" cy="400110"/>
              </a:xfrm>
              <a:prstGeom prst="rect">
                <a:avLst/>
              </a:prstGeom>
              <a:blipFill rotWithShape="1">
                <a:blip r:embed="rId37"/>
                <a:stretch>
                  <a:fillRect l="-5000" r="-14000"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 flipH="1">
                <a:off x="8077200" y="41910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4191000"/>
                <a:ext cx="609600" cy="400110"/>
              </a:xfrm>
              <a:prstGeom prst="rect">
                <a:avLst/>
              </a:prstGeom>
              <a:blipFill rotWithShape="1">
                <a:blip r:embed="rId38"/>
                <a:stretch>
                  <a:fillRect l="-4000" r="-14000"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 flipH="1">
                <a:off x="5334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2438400"/>
                <a:ext cx="609600" cy="400110"/>
              </a:xfrm>
              <a:prstGeom prst="rect">
                <a:avLst/>
              </a:prstGeom>
              <a:blipFill rotWithShape="1">
                <a:blip r:embed="rId3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flipH="1">
                <a:off x="12192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2438400"/>
                <a:ext cx="609600" cy="400110"/>
              </a:xfrm>
              <a:prstGeom prst="rect">
                <a:avLst/>
              </a:prstGeom>
              <a:blipFill rotWithShape="1">
                <a:blip r:embed="rId4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 flipH="1">
                <a:off x="19050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{3}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2438400"/>
                <a:ext cx="609600" cy="400110"/>
              </a:xfrm>
              <a:prstGeom prst="rect">
                <a:avLst/>
              </a:prstGeom>
              <a:blipFill rotWithShape="1">
                <a:blip r:embed="rId4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flipH="1">
                <a:off x="25908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{4}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2438400"/>
                <a:ext cx="609600" cy="400110"/>
              </a:xfrm>
              <a:prstGeom prst="rect">
                <a:avLst/>
              </a:prstGeom>
              <a:blipFill rotWithShape="1">
                <a:blip r:embed="rId4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flipH="1">
                <a:off x="32766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{5}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2438400"/>
                <a:ext cx="609600" cy="400110"/>
              </a:xfrm>
              <a:prstGeom prst="rect">
                <a:avLst/>
              </a:prstGeom>
              <a:blipFill rotWithShape="1">
                <a:blip r:embed="rId4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 flipH="1">
                <a:off x="39624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{6}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2438400"/>
                <a:ext cx="609600" cy="400110"/>
              </a:xfrm>
              <a:prstGeom prst="rect">
                <a:avLst/>
              </a:prstGeom>
              <a:blipFill rotWithShape="1">
                <a:blip r:embed="rId4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 flipH="1">
                <a:off x="46482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{7}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2438400"/>
                <a:ext cx="609600" cy="400110"/>
              </a:xfrm>
              <a:prstGeom prst="rect">
                <a:avLst/>
              </a:prstGeom>
              <a:blipFill rotWithShape="1">
                <a:blip r:embed="rId4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 flipH="1">
                <a:off x="53340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{8}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2438400"/>
                <a:ext cx="609600" cy="400110"/>
              </a:xfrm>
              <a:prstGeom prst="rect">
                <a:avLst/>
              </a:prstGeom>
              <a:blipFill rotWithShape="1">
                <a:blip r:embed="rId4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 flipH="1">
                <a:off x="60198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{9}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2438400"/>
                <a:ext cx="609600" cy="400110"/>
              </a:xfrm>
              <a:prstGeom prst="rect">
                <a:avLst/>
              </a:prstGeom>
              <a:blipFill rotWithShape="1">
                <a:blip r:embed="rId47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 flipH="1">
                <a:off x="67056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{10}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2438400"/>
                <a:ext cx="609600" cy="400110"/>
              </a:xfrm>
              <a:prstGeom prst="rect">
                <a:avLst/>
              </a:prstGeom>
              <a:blipFill rotWithShape="1">
                <a:blip r:embed="rId48"/>
                <a:stretch>
                  <a:fillRect l="-4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 flipH="1">
                <a:off x="73914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{11}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2438400"/>
                <a:ext cx="609600" cy="400110"/>
              </a:xfrm>
              <a:prstGeom prst="rect">
                <a:avLst/>
              </a:prstGeom>
              <a:blipFill rotWithShape="1">
                <a:blip r:embed="rId49"/>
                <a:stretch>
                  <a:fillRect l="-5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 flipH="1">
                <a:off x="8077200" y="24384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2438400"/>
                <a:ext cx="609600" cy="400110"/>
              </a:xfrm>
              <a:prstGeom prst="rect">
                <a:avLst/>
              </a:prstGeom>
              <a:blipFill rotWithShape="1">
                <a:blip r:embed="rId50"/>
                <a:stretch>
                  <a:fillRect l="-4000" r="-14000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7620000" y="5126182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5126182"/>
                <a:ext cx="609600" cy="609600"/>
              </a:xfrm>
              <a:prstGeom prst="rect">
                <a:avLst/>
              </a:prstGeom>
              <a:blipFill rotWithShape="1">
                <a:blip r:embed="rId5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 flipH="1">
                <a:off x="7239000" y="5848290"/>
                <a:ext cx="1295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{1,…,12}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39000" y="5848290"/>
                <a:ext cx="1295400" cy="400110"/>
              </a:xfrm>
              <a:prstGeom prst="rect">
                <a:avLst/>
              </a:prstGeom>
              <a:blipFill rotWithShape="1">
                <a:blip r:embed="rId5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671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41"/>
    </mc:Choice>
    <mc:Fallback xmlns="">
      <p:transition spd="slow" advTm="1364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Changing the 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34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907783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192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907783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050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907783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907783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766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907783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9624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907783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6482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907783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3340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2907783"/>
                <a:ext cx="609600" cy="609600"/>
              </a:xfrm>
              <a:prstGeom prst="rect">
                <a:avLst/>
              </a:prstGeom>
              <a:blipFill rotWithShape="1">
                <a:blip r:embed="rId10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0198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907783"/>
                <a:ext cx="609600" cy="609600"/>
              </a:xfrm>
              <a:prstGeom prst="rect">
                <a:avLst/>
              </a:prstGeom>
              <a:blipFill rotWithShape="1">
                <a:blip r:embed="rId11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7056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907783"/>
                <a:ext cx="609600" cy="609600"/>
              </a:xfrm>
              <a:prstGeom prst="rect">
                <a:avLst/>
              </a:prstGeom>
              <a:blipFill rotWithShape="1">
                <a:blip r:embed="rId12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914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907783"/>
                <a:ext cx="609600" cy="609600"/>
              </a:xfrm>
              <a:prstGeom prst="rect">
                <a:avLst/>
              </a:prstGeom>
              <a:blipFill rotWithShape="1">
                <a:blip r:embed="rId13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077200" y="29077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907783"/>
                <a:ext cx="609600" cy="609600"/>
              </a:xfrm>
              <a:prstGeom prst="rect">
                <a:avLst/>
              </a:prstGeom>
              <a:blipFill rotWithShape="1">
                <a:blip r:embed="rId14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334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593583"/>
                <a:ext cx="609600" cy="609600"/>
              </a:xfrm>
              <a:prstGeom prst="rect">
                <a:avLst/>
              </a:prstGeom>
              <a:blipFill rotWithShape="1">
                <a:blip r:embed="rId15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2192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593583"/>
                <a:ext cx="609600" cy="609600"/>
              </a:xfrm>
              <a:prstGeom prst="rect">
                <a:avLst/>
              </a:prstGeom>
              <a:blipFill rotWithShape="1">
                <a:blip r:embed="rId16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9050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593583"/>
                <a:ext cx="609600" cy="609600"/>
              </a:xfrm>
              <a:prstGeom prst="rect">
                <a:avLst/>
              </a:prstGeom>
              <a:blipFill rotWithShape="1">
                <a:blip r:embed="rId17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5908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593583"/>
                <a:ext cx="609600" cy="609600"/>
              </a:xfrm>
              <a:prstGeom prst="rect">
                <a:avLst/>
              </a:prstGeom>
              <a:blipFill rotWithShape="1">
                <a:blip r:embed="rId18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766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593583"/>
                <a:ext cx="609600" cy="609600"/>
              </a:xfrm>
              <a:prstGeom prst="rect">
                <a:avLst/>
              </a:prstGeom>
              <a:blipFill rotWithShape="1">
                <a:blip r:embed="rId19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9624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593583"/>
                <a:ext cx="609600" cy="609600"/>
              </a:xfrm>
              <a:prstGeom prst="rect">
                <a:avLst/>
              </a:prstGeom>
              <a:blipFill rotWithShape="1">
                <a:blip r:embed="rId20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6482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593583"/>
                <a:ext cx="609600" cy="609600"/>
              </a:xfrm>
              <a:prstGeom prst="rect">
                <a:avLst/>
              </a:prstGeom>
              <a:blipFill rotWithShape="1">
                <a:blip r:embed="rId21"/>
                <a:stretch>
                  <a:fillRect r="-7767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3340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93583"/>
                <a:ext cx="609600" cy="609600"/>
              </a:xfrm>
              <a:prstGeom prst="rect">
                <a:avLst/>
              </a:prstGeom>
              <a:blipFill rotWithShape="1">
                <a:blip r:embed="rId22"/>
                <a:stretch>
                  <a:fillRect r="-873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0198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3593583"/>
                <a:ext cx="609600" cy="609600"/>
              </a:xfrm>
              <a:prstGeom prst="rect">
                <a:avLst/>
              </a:prstGeom>
              <a:blipFill rotWithShape="1">
                <a:blip r:embed="rId23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7056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3593583"/>
                <a:ext cx="609600" cy="609600"/>
              </a:xfrm>
              <a:prstGeom prst="rect">
                <a:avLst/>
              </a:prstGeom>
              <a:blipFill rotWithShape="1">
                <a:blip r:embed="rId24"/>
                <a:stretch>
                  <a:fillRect r="-2913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73914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3593583"/>
                <a:ext cx="609600" cy="609600"/>
              </a:xfrm>
              <a:prstGeom prst="rect">
                <a:avLst/>
              </a:prstGeom>
              <a:blipFill rotWithShape="1">
                <a:blip r:embed="rId25"/>
                <a:stretch>
                  <a:fillRect r="-1942"/>
                </a:stretch>
              </a:blipFill>
              <a:ln w="19050"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077200" y="3593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593583"/>
                <a:ext cx="609600" cy="609600"/>
              </a:xfrm>
              <a:prstGeom prst="rect">
                <a:avLst/>
              </a:prstGeom>
              <a:blipFill rotWithShape="1">
                <a:blip r:embed="rId26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flipH="1">
                <a:off x="533400" y="4203183"/>
                <a:ext cx="6096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4203183"/>
                <a:ext cx="609600" cy="615553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flipH="1">
                <a:off x="12192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4203183"/>
                <a:ext cx="609600" cy="603499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flipH="1">
                <a:off x="19050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4203183"/>
                <a:ext cx="609600" cy="603499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flipH="1">
                <a:off x="2590800" y="4203183"/>
                <a:ext cx="609600" cy="60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4203183"/>
                <a:ext cx="609600" cy="602409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flipH="1">
                <a:off x="3276600" y="4203183"/>
                <a:ext cx="609600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4203183"/>
                <a:ext cx="609600" cy="630044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 flipH="1">
                <a:off x="39624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4203183"/>
                <a:ext cx="609600" cy="60349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 flipH="1">
                <a:off x="4648200" y="4203183"/>
                <a:ext cx="609600" cy="601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4203183"/>
                <a:ext cx="609600" cy="601511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flipH="1">
                <a:off x="53340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4203183"/>
                <a:ext cx="609600" cy="603499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flipH="1">
                <a:off x="60198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4203183"/>
                <a:ext cx="609600" cy="603499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flipH="1">
                <a:off x="67056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4203183"/>
                <a:ext cx="609600" cy="603499"/>
              </a:xfrm>
              <a:prstGeom prst="rect">
                <a:avLst/>
              </a:prstGeom>
              <a:blipFill rotWithShape="1">
                <a:blip r:embed="rId36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flipH="1">
                <a:off x="73914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4203183"/>
                <a:ext cx="609600" cy="603499"/>
              </a:xfrm>
              <a:prstGeom prst="rect">
                <a:avLst/>
              </a:prstGeom>
              <a:blipFill rotWithShape="1">
                <a:blip r:embed="rId37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 flipH="1">
                <a:off x="80772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4203183"/>
                <a:ext cx="609600" cy="603499"/>
              </a:xfrm>
              <a:prstGeom prst="rect">
                <a:avLst/>
              </a:prstGeom>
              <a:blipFill rotWithShape="1">
                <a:blip r:embed="rId38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 flipH="1">
                <a:off x="533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2286000"/>
                <a:ext cx="609600" cy="603499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flipH="1">
                <a:off x="12192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2286000"/>
                <a:ext cx="609600" cy="603499"/>
              </a:xfrm>
              <a:prstGeom prst="rect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 flipH="1">
                <a:off x="19050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2286000"/>
                <a:ext cx="609600" cy="603499"/>
              </a:xfrm>
              <a:prstGeom prst="rect">
                <a:avLst/>
              </a:prstGeom>
              <a:blipFill rotWithShape="1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flipH="1">
                <a:off x="2590800" y="2286000"/>
                <a:ext cx="609600" cy="60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2286000"/>
                <a:ext cx="609600" cy="602409"/>
              </a:xfrm>
              <a:prstGeom prst="rect">
                <a:avLst/>
              </a:prstGeom>
              <a:blipFill rotWithShape="1"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flipH="1">
                <a:off x="3276600" y="2286000"/>
                <a:ext cx="609600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2286000"/>
                <a:ext cx="609600" cy="630044"/>
              </a:xfrm>
              <a:prstGeom prst="rect">
                <a:avLst/>
              </a:prstGeom>
              <a:blipFill rotWithShape="1"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 flipH="1">
                <a:off x="3962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2286000"/>
                <a:ext cx="609600" cy="603499"/>
              </a:xfrm>
              <a:prstGeom prst="rect">
                <a:avLst/>
              </a:prstGeom>
              <a:blipFill rotWithShape="1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 flipH="1">
                <a:off x="4648200" y="2286000"/>
                <a:ext cx="609600" cy="601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2286000"/>
                <a:ext cx="609600" cy="601511"/>
              </a:xfrm>
              <a:prstGeom prst="rect">
                <a:avLst/>
              </a:prstGeom>
              <a:blipFill rotWithShape="1"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 flipH="1">
                <a:off x="53340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2286000"/>
                <a:ext cx="609600" cy="603499"/>
              </a:xfrm>
              <a:prstGeom prst="rect">
                <a:avLst/>
              </a:prstGeom>
              <a:blipFill rotWithShape="1"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 flipH="1">
                <a:off x="60198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2286000"/>
                <a:ext cx="609600" cy="603499"/>
              </a:xfrm>
              <a:prstGeom prst="rect">
                <a:avLst/>
              </a:prstGeom>
              <a:blipFill rotWithShape="1"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 flipH="1">
                <a:off x="67056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2286000"/>
                <a:ext cx="609600" cy="603499"/>
              </a:xfrm>
              <a:prstGeom prst="rect">
                <a:avLst/>
              </a:prstGeom>
              <a:blipFill rotWithShape="1">
                <a:blip r:embed="rId48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 flipH="1">
                <a:off x="7391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2286000"/>
                <a:ext cx="609600" cy="603499"/>
              </a:xfrm>
              <a:prstGeom prst="rect">
                <a:avLst/>
              </a:prstGeom>
              <a:blipFill rotWithShape="1">
                <a:blip r:embed="rId49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 flipH="1">
                <a:off x="80772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2286000"/>
                <a:ext cx="609600" cy="603499"/>
              </a:xfrm>
              <a:prstGeom prst="rect">
                <a:avLst/>
              </a:prstGeom>
              <a:blipFill rotWithShape="1">
                <a:blip r:embed="rId50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7620000" y="5104778"/>
                <a:ext cx="609600" cy="609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⊤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5104778"/>
                <a:ext cx="609600" cy="609600"/>
              </a:xfrm>
              <a:prstGeom prst="rect">
                <a:avLst/>
              </a:prstGeom>
              <a:blipFill rotWithShape="1">
                <a:blip r:embed="rId5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 flipH="1">
                <a:off x="7239000" y="5826886"/>
                <a:ext cx="1295400" cy="650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,…,12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′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,…,12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39000" y="5826886"/>
                <a:ext cx="1295400" cy="650114"/>
              </a:xfrm>
              <a:prstGeom prst="rect">
                <a:avLst/>
              </a:prstGeom>
              <a:blipFill rotWithShape="1"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8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4"/>
    </mc:Choice>
    <mc:Fallback xmlns="">
      <p:transition spd="slow" advTm="1031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Changing the 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flipH="1">
                <a:off x="2133600" y="4246756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4246756"/>
                <a:ext cx="609600" cy="70577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flipH="1">
                <a:off x="6248400" y="4246756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4246756"/>
                <a:ext cx="609600" cy="7081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42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70"/>
    </mc:Choice>
    <mc:Fallback xmlns="">
      <p:transition spd="slow" advTm="1727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Straddling Set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7767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blipFill rotWithShape="1">
                <a:blip r:embed="rId9"/>
                <a:stretch>
                  <a:fillRect r="-8738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flipH="1">
                <a:off x="2133600" y="4246756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5′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4246756"/>
                <a:ext cx="609600" cy="70814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flipH="1">
                <a:off x="6248400" y="4246756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4246756"/>
                <a:ext cx="609600" cy="7057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5334000"/>
                <a:ext cx="9144000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,5,9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1′,5′,9′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=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8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800" b="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sz="2800" b="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latin typeface="Cambria Math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800" b="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  <m:sup>
                                    <m:r>
                                      <a:rPr lang="en-US" sz="2800" b="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 =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8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latin typeface="Cambria Math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9′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800" i="1">
                          <a:latin typeface="Cambria Math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34000"/>
                <a:ext cx="9144000" cy="88203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95600" y="6197025"/>
                <a:ext cx="2209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200" dirty="0" smtClean="0"/>
                  <a:t>-matrices 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6197025"/>
                <a:ext cx="2209800" cy="584775"/>
              </a:xfrm>
              <a:prstGeom prst="rect">
                <a:avLst/>
              </a:prstGeom>
              <a:blipFill rotWithShape="1">
                <a:blip r:embed="rId17"/>
                <a:stretch>
                  <a:fillRect t="-13542" r="-826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48400" y="6197025"/>
                <a:ext cx="2209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3200" dirty="0" smtClean="0"/>
                  <a:t>-matrices </a:t>
                </a:r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6197025"/>
                <a:ext cx="2209800" cy="584775"/>
              </a:xfrm>
              <a:prstGeom prst="rect">
                <a:avLst/>
              </a:prstGeom>
              <a:blipFill rotWithShape="1">
                <a:blip r:embed="rId18"/>
                <a:stretch>
                  <a:fillRect t="-13542" r="-826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8923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47"/>
    </mc:Choice>
    <mc:Fallback xmlns="">
      <p:transition spd="slow" advTm="25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Straddling Set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831583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 r="-11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831583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 r="-10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831583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11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3637156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11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637156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10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solidFill>
                <a:srgbClr val="0070C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637156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11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743200" y="2831583"/>
            <a:ext cx="304800" cy="310056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43200" y="3941956"/>
            <a:ext cx="304800" cy="30480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86200" y="3637156"/>
            <a:ext cx="304800" cy="30480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86200" y="3134830"/>
            <a:ext cx="304800" cy="306353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800600" y="2831583"/>
            <a:ext cx="304800" cy="313519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943601" y="3145222"/>
            <a:ext cx="304800" cy="295961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43600" y="3637156"/>
            <a:ext cx="304800" cy="30480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800600" y="3941956"/>
            <a:ext cx="304800" cy="30480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 flipH="1">
                <a:off x="2133600" y="4246756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4246756"/>
                <a:ext cx="609600" cy="7081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4246756"/>
                <a:ext cx="609600" cy="71564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 flipH="1">
                <a:off x="6248400" y="4246756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4246756"/>
                <a:ext cx="609600" cy="7057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33600" y="2057400"/>
                <a:ext cx="609600" cy="7057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91000" y="2057400"/>
                <a:ext cx="609600" cy="71564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400" y="2057400"/>
                <a:ext cx="609600" cy="70814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310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62"/>
    </mc:Choice>
    <mc:Fallback xmlns="">
      <p:transition spd="slow" advTm="14262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Straddling Set System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33400" y="2910373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39" name="Rectangle 38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33400" y="3593583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44" name="Rectangle 4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276600" y="2913908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47" name="Rectangle 4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019800" y="2913908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68" name="Rectangle 6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019800" y="3593583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71" name="Rectangle 7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281219" y="3593583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78" name="Rectangle 7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 flipH="1">
                <a:off x="533400" y="4203183"/>
                <a:ext cx="6096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5′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4203183"/>
                <a:ext cx="609600" cy="6155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 flipH="1">
                <a:off x="12192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4203183"/>
                <a:ext cx="609600" cy="6034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 flipH="1">
                <a:off x="19050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4203183"/>
                <a:ext cx="609600" cy="6034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 flipH="1">
                <a:off x="2590800" y="4203183"/>
                <a:ext cx="609600" cy="60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4203183"/>
                <a:ext cx="609600" cy="6024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 flipH="1">
                <a:off x="3276600" y="4203183"/>
                <a:ext cx="609600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4203183"/>
                <a:ext cx="609600" cy="6300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 flipH="1">
                <a:off x="39624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10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4203183"/>
                <a:ext cx="609600" cy="6034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 flipH="1">
                <a:off x="4648200" y="4203183"/>
                <a:ext cx="609600" cy="601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11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4203183"/>
                <a:ext cx="609600" cy="60151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 flipH="1">
                <a:off x="53340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4203183"/>
                <a:ext cx="609600" cy="6034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 flipH="1">
                <a:off x="60198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4203183"/>
                <a:ext cx="609600" cy="6034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 flipH="1">
                <a:off x="67056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4203183"/>
                <a:ext cx="609600" cy="6034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 flipH="1">
                <a:off x="73914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4203183"/>
                <a:ext cx="609600" cy="6034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 flipH="1">
                <a:off x="8077200" y="4203183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4203183"/>
                <a:ext cx="609600" cy="6034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 flipH="1">
                <a:off x="533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" y="2286000"/>
                <a:ext cx="609600" cy="6034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 flipH="1">
                <a:off x="12192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219200" y="2286000"/>
                <a:ext cx="609600" cy="60349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 flipH="1">
                <a:off x="19050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905000" y="2286000"/>
                <a:ext cx="609600" cy="6034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 flipH="1">
                <a:off x="2590800" y="2286000"/>
                <a:ext cx="609600" cy="60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90800" y="2286000"/>
                <a:ext cx="609600" cy="6024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 flipH="1">
                <a:off x="3276600" y="2286000"/>
                <a:ext cx="609600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276600" y="2286000"/>
                <a:ext cx="609600" cy="63004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 flipH="1">
                <a:off x="3962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62400" y="2286000"/>
                <a:ext cx="609600" cy="6034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 flipH="1">
                <a:off x="4648200" y="2286000"/>
                <a:ext cx="609600" cy="601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200" y="2286000"/>
                <a:ext cx="609600" cy="60151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/>
              <p:cNvSpPr txBox="1"/>
              <p:nvPr/>
            </p:nvSpPr>
            <p:spPr>
              <a:xfrm flipH="1">
                <a:off x="53340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5" name="TextBox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34000" y="2286000"/>
                <a:ext cx="609600" cy="60349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/>
              <p:cNvSpPr txBox="1"/>
              <p:nvPr/>
            </p:nvSpPr>
            <p:spPr>
              <a:xfrm flipH="1">
                <a:off x="60198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19800" y="2286000"/>
                <a:ext cx="609600" cy="60349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 flipH="1">
                <a:off x="67056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05600" y="2286000"/>
                <a:ext cx="609600" cy="60349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 flipH="1">
                <a:off x="73914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2286000"/>
                <a:ext cx="609600" cy="60349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 flipH="1">
                <a:off x="8077200" y="2286000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77200" y="2286000"/>
                <a:ext cx="609600" cy="60349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0" name="Group 129"/>
          <p:cNvGrpSpPr/>
          <p:nvPr/>
        </p:nvGrpSpPr>
        <p:grpSpPr>
          <a:xfrm>
            <a:off x="1219200" y="2899135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131" name="Rectangle 13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1219200" y="3597920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134" name="Rectangle 13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3962400" y="2899135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137" name="Rectangle 13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705600" y="2899135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41" name="Rectangle 14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705600" y="3597920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144" name="Rectangle 14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3962400" y="3597920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147" name="Rectangle 14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1905000" y="2895600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151" name="Rectangle 15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1905000" y="3594385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154" name="Rectangle 15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4648200" y="2895600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157" name="Rectangle 15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7391400" y="2895600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161" name="Rectangle 16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7391400" y="3594385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164" name="Rectangle 16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4648200" y="3594385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167" name="Rectangle 16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2590800" y="2895600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191" name="Rectangle 19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2590800" y="3594385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194" name="Rectangle 19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5334000" y="28956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197" name="Rectangle 19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8077200" y="2895600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201" name="Rectangle 20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8077200" y="3594385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204" name="Rectangle 20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/>
          <p:cNvGrpSpPr/>
          <p:nvPr/>
        </p:nvGrpSpPr>
        <p:grpSpPr>
          <a:xfrm>
            <a:off x="5334000" y="3594385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207" name="Rectangle 20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698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10"/>
    </mc:Choice>
    <mc:Fallback xmlns="">
      <p:transition spd="slow" advTm="2021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Virtual Black-Box (VBB)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Barak-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Goldreich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Impagliazzo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Rudich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Sahai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Vadhan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-Yang 01]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59080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Algorithm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is an obfuscator for a class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if: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90800"/>
                <a:ext cx="9144000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2766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PPT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there exists a PPT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76600"/>
                <a:ext cx="9144000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590800" y="5257800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257800"/>
                <a:ext cx="1066800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715000" y="52578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257800"/>
                <a:ext cx="1066800" cy="9906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57600" y="5516571"/>
                <a:ext cx="220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5516571"/>
                <a:ext cx="2209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H="1">
            <a:off x="5257800" y="57531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>
            <a:off x="3657600" y="57531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133600" y="57530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781800" y="49530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43000" y="55222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5522267"/>
                <a:ext cx="990600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086600" y="4643735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4643735"/>
                <a:ext cx="68580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57600" y="5428887"/>
                <a:ext cx="2209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5428887"/>
                <a:ext cx="2209800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9732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64"/>
    </mc:Choice>
    <mc:Fallback xmlns="">
      <p:transition spd="slow" advTm="47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3" grpId="0"/>
      <p:bldP spid="31" grpId="0"/>
      <p:bldP spid="32" grpId="0"/>
      <p:bldP spid="20" grpId="0"/>
      <p:bldP spid="2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Too Many Monomials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" y="3986762"/>
                <a:ext cx="9144001" cy="737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/>
                            </m:mr>
                            <m:mr>
                              <m:e/>
                              <m:e/>
                              <m:e/>
                            </m:mr>
                          </m:m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/>
                            </m:mr>
                            <m:mr>
                              <m:e/>
                              <m:e/>
                              <m:e/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⋅…⋅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/>
                            </m:mr>
                            <m:mr>
                              <m:e/>
                              <m:e/>
                              <m:e/>
                            </m:mr>
                          </m:m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/>
                            </m:mr>
                            <m:mr>
                              <m:e/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986762"/>
                <a:ext cx="9144001" cy="7376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" y="2667000"/>
                <a:ext cx="9144000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latin typeface="Cambria Math"/>
                        </a:rPr>
                        <m:t>⋅…⋅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667000"/>
                <a:ext cx="9144000" cy="5091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/>
          <p:cNvSpPr/>
          <p:nvPr/>
        </p:nvSpPr>
        <p:spPr>
          <a:xfrm>
            <a:off x="945573" y="4050781"/>
            <a:ext cx="1219200" cy="609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Elbow Connector 47"/>
          <p:cNvCxnSpPr/>
          <p:nvPr/>
        </p:nvCxnSpPr>
        <p:spPr>
          <a:xfrm rot="16200000" flipH="1" flipV="1">
            <a:off x="1007919" y="4250517"/>
            <a:ext cx="609600" cy="210127"/>
          </a:xfrm>
          <a:prstGeom prst="bentConnector3">
            <a:avLst>
              <a:gd name="adj1" fmla="val 51137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/>
          <p:nvPr/>
        </p:nvCxnSpPr>
        <p:spPr>
          <a:xfrm rot="16200000" flipH="1" flipV="1">
            <a:off x="1473200" y="4250518"/>
            <a:ext cx="609600" cy="210127"/>
          </a:xfrm>
          <a:prstGeom prst="bentConnector3">
            <a:avLst>
              <a:gd name="adj1" fmla="val 51137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2774373" y="4068100"/>
            <a:ext cx="1219200" cy="609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1" name="Elbow Connector 60"/>
          <p:cNvCxnSpPr/>
          <p:nvPr/>
        </p:nvCxnSpPr>
        <p:spPr>
          <a:xfrm rot="16200000" flipH="1">
            <a:off x="2836719" y="4267834"/>
            <a:ext cx="609601" cy="210131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 rot="16200000" flipH="1">
            <a:off x="3308929" y="4278226"/>
            <a:ext cx="609601" cy="210131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5150427" y="4038601"/>
            <a:ext cx="1219200" cy="609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2" name="Elbow Connector 71"/>
          <p:cNvCxnSpPr/>
          <p:nvPr/>
        </p:nvCxnSpPr>
        <p:spPr>
          <a:xfrm rot="16200000" flipH="1" flipV="1">
            <a:off x="5212773" y="4238337"/>
            <a:ext cx="609600" cy="210127"/>
          </a:xfrm>
          <a:prstGeom prst="bentConnector3">
            <a:avLst>
              <a:gd name="adj1" fmla="val 51137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/>
          <p:nvPr/>
        </p:nvCxnSpPr>
        <p:spPr>
          <a:xfrm rot="16200000" flipH="1" flipV="1">
            <a:off x="5678054" y="4238338"/>
            <a:ext cx="609600" cy="210127"/>
          </a:xfrm>
          <a:prstGeom prst="bentConnector3">
            <a:avLst>
              <a:gd name="adj1" fmla="val 51137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979227" y="4055920"/>
            <a:ext cx="1219200" cy="609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5" name="Elbow Connector 74"/>
          <p:cNvCxnSpPr/>
          <p:nvPr/>
        </p:nvCxnSpPr>
        <p:spPr>
          <a:xfrm rot="16200000" flipH="1">
            <a:off x="7041573" y="4255654"/>
            <a:ext cx="609601" cy="210131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/>
          <p:nvPr/>
        </p:nvCxnSpPr>
        <p:spPr>
          <a:xfrm rot="16200000" flipH="1">
            <a:off x="7513783" y="4266046"/>
            <a:ext cx="609601" cy="210131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59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42" grpId="0" animBg="1"/>
      <p:bldP spid="55" grpId="0" animBg="1"/>
      <p:bldP spid="71" grpId="0" animBg="1"/>
      <p:bldP spid="7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Pairing </a:t>
            </a:r>
            <a:r>
              <a:rPr lang="en-US" dirty="0"/>
              <a:t>Level </a:t>
            </a:r>
            <a:r>
              <a:rPr lang="en-US" dirty="0" smtClean="0"/>
              <a:t>Together 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905000" y="2667000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47" name="Rectangle 4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276600" y="2667000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68" name="Rectangle 6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276600" y="3365785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71" name="Rectangle 7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905000" y="3365785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78" name="Rectangle 7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648200" y="2667000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137" name="Rectangle 13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019800" y="2667000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41" name="Rectangle 14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019800" y="3365785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144" name="Rectangle 14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4648200" y="3365785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147" name="Rectangle 14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2590800" y="2667000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151" name="Rectangle 15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2590800" y="3365785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154" name="Rectangle 15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5334000" y="2667000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157" name="Rectangle 15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7391400" y="2667000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161" name="Rectangle 16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7391400" y="3365785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164" name="Rectangle 16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5334000" y="3365785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167" name="Rectangle 16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3962400" y="2667000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191" name="Rectangle 19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3962400" y="3365785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194" name="Rectangle 19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6705600" y="26670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197" name="Rectangle 19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8077200" y="2667000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201" name="Rectangle 20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8077200" y="3365785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204" name="Rectangle 20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/>
          <p:cNvGrpSpPr/>
          <p:nvPr/>
        </p:nvGrpSpPr>
        <p:grpSpPr>
          <a:xfrm>
            <a:off x="6705600" y="3365785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207" name="Rectangle 20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33400" y="2667000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171" name="Rectangle 17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533400" y="3365785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174" name="Rectangle 17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1219200" y="2667000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211" name="Rectangle 21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1219200" y="3365785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214" name="Rectangle 21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Right Bracket 3"/>
          <p:cNvSpPr/>
          <p:nvPr/>
        </p:nvSpPr>
        <p:spPr>
          <a:xfrm rot="5400000">
            <a:off x="1079500" y="3581685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ight Bracket 349"/>
          <p:cNvSpPr/>
          <p:nvPr/>
        </p:nvSpPr>
        <p:spPr>
          <a:xfrm rot="5400000">
            <a:off x="2451100" y="3581685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1" name="Right Bracket 350"/>
          <p:cNvSpPr/>
          <p:nvPr/>
        </p:nvSpPr>
        <p:spPr>
          <a:xfrm rot="5400000">
            <a:off x="3822700" y="3583994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ight Bracket 351"/>
          <p:cNvSpPr/>
          <p:nvPr/>
        </p:nvSpPr>
        <p:spPr>
          <a:xfrm rot="5400000">
            <a:off x="5194300" y="3583994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3" name="Right Bracket 352"/>
          <p:cNvSpPr/>
          <p:nvPr/>
        </p:nvSpPr>
        <p:spPr>
          <a:xfrm rot="5400000">
            <a:off x="6565900" y="3583994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ight Bracket 353"/>
          <p:cNvSpPr/>
          <p:nvPr/>
        </p:nvSpPr>
        <p:spPr>
          <a:xfrm rot="5400000">
            <a:off x="7937500" y="3583994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04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ctangle 257"/>
          <p:cNvSpPr/>
          <p:nvPr/>
        </p:nvSpPr>
        <p:spPr>
          <a:xfrm>
            <a:off x="5683825" y="4066862"/>
            <a:ext cx="1323108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9" name="Rectangle 258"/>
          <p:cNvSpPr/>
          <p:nvPr/>
        </p:nvSpPr>
        <p:spPr>
          <a:xfrm>
            <a:off x="5683825" y="3381062"/>
            <a:ext cx="1323108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8" name="Rectangle 247"/>
              <p:cNvSpPr/>
              <p:nvPr/>
            </p:nvSpPr>
            <p:spPr>
              <a:xfrm>
                <a:off x="5687291" y="3373582"/>
                <a:ext cx="1323109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8" name="Rectangle 2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91" y="3373582"/>
                <a:ext cx="1323109" cy="60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Rectangle 249"/>
              <p:cNvSpPr/>
              <p:nvPr/>
            </p:nvSpPr>
            <p:spPr>
              <a:xfrm>
                <a:off x="5687290" y="4066862"/>
                <a:ext cx="1323109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0" name="Rectangle 2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90" y="4066862"/>
                <a:ext cx="1323109" cy="60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7" name="Rectangle 256"/>
          <p:cNvSpPr/>
          <p:nvPr/>
        </p:nvSpPr>
        <p:spPr>
          <a:xfrm>
            <a:off x="5683825" y="4752109"/>
            <a:ext cx="1323108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0" name="Rectangle 259"/>
          <p:cNvSpPr/>
          <p:nvPr/>
        </p:nvSpPr>
        <p:spPr>
          <a:xfrm>
            <a:off x="5683825" y="2691246"/>
            <a:ext cx="1323108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From Two Levels to One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9" name="Rectangle 238"/>
              <p:cNvSpPr/>
              <p:nvPr/>
            </p:nvSpPr>
            <p:spPr>
              <a:xfrm>
                <a:off x="2944091" y="3381062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9" name="Rectangle 2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091" y="3381062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Rectangle 239"/>
              <p:cNvSpPr/>
              <p:nvPr/>
            </p:nvSpPr>
            <p:spPr>
              <a:xfrm>
                <a:off x="2258291" y="3381062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0" name="Rectangle 2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291" y="3381062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1" name="Rectangle 240"/>
              <p:cNvSpPr/>
              <p:nvPr/>
            </p:nvSpPr>
            <p:spPr>
              <a:xfrm>
                <a:off x="2944091" y="4066862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1" name="Rectangle 2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091" y="4066862"/>
                <a:ext cx="609600" cy="609600"/>
              </a:xfrm>
              <a:prstGeom prst="rect">
                <a:avLst/>
              </a:prstGeom>
              <a:blipFill rotWithShape="1">
                <a:blip r:embed="rId7"/>
                <a:stretch>
                  <a:fillRect r="-291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Rectangle 241"/>
              <p:cNvSpPr/>
              <p:nvPr/>
            </p:nvSpPr>
            <p:spPr>
              <a:xfrm>
                <a:off x="2258291" y="4066862"/>
                <a:ext cx="609600" cy="609600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2" name="Rectangle 2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291" y="4066862"/>
                <a:ext cx="609600" cy="609600"/>
              </a:xfrm>
              <a:prstGeom prst="rect">
                <a:avLst/>
              </a:prstGeom>
              <a:blipFill rotWithShape="1">
                <a:blip r:embed="rId8"/>
                <a:stretch>
                  <a:fillRect r="-8738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Rectangle 250"/>
              <p:cNvSpPr/>
              <p:nvPr/>
            </p:nvSpPr>
            <p:spPr>
              <a:xfrm>
                <a:off x="5687289" y="4748645"/>
                <a:ext cx="1323109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1" name="Rectangle 2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89" y="4748645"/>
                <a:ext cx="1323109" cy="6096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Rectangle 251"/>
              <p:cNvSpPr/>
              <p:nvPr/>
            </p:nvSpPr>
            <p:spPr>
              <a:xfrm>
                <a:off x="5687291" y="2698173"/>
                <a:ext cx="1323109" cy="609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p>
                          </m:sSubSup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2" name="Rectangle 2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91" y="2698173"/>
                <a:ext cx="1323109" cy="60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flipH="1">
                <a:off x="2944091" y="4676461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12′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44091" y="4676461"/>
                <a:ext cx="609600" cy="6034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flipH="1">
                <a:off x="2265218" y="4676461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65218" y="4676461"/>
                <a:ext cx="609600" cy="6034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flipH="1">
                <a:off x="2944091" y="2759278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44091" y="2759278"/>
                <a:ext cx="609600" cy="6034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flipH="1">
                <a:off x="2265218" y="2759278"/>
                <a:ext cx="609600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65218" y="2759278"/>
                <a:ext cx="609600" cy="6034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 flipH="1">
                <a:off x="7391400" y="2691246"/>
                <a:ext cx="609600" cy="64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0,8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2000" b="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,8′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2691246"/>
                <a:ext cx="609600" cy="644535"/>
              </a:xfrm>
              <a:prstGeom prst="rect">
                <a:avLst/>
              </a:prstGeom>
              <a:blipFill rotWithShape="1">
                <a:blip r:embed="rId15"/>
                <a:stretch>
                  <a:fillRect l="-25000" r="-1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flipH="1">
                <a:off x="7391400" y="3379217"/>
                <a:ext cx="609600" cy="64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0,8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2000" b="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,12′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3379217"/>
                <a:ext cx="609600" cy="644535"/>
              </a:xfrm>
              <a:prstGeom prst="rect">
                <a:avLst/>
              </a:prstGeom>
              <a:blipFill rotWithShape="1">
                <a:blip r:embed="rId16"/>
                <a:stretch>
                  <a:fillRect l="-37000" r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flipH="1">
                <a:off x="7391400" y="4067188"/>
                <a:ext cx="609600" cy="64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0,8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000" b="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000" b="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,8′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4067188"/>
                <a:ext cx="609600" cy="644535"/>
              </a:xfrm>
              <a:prstGeom prst="rect">
                <a:avLst/>
              </a:prstGeom>
              <a:blipFill rotWithShape="1">
                <a:blip r:embed="rId17"/>
                <a:stretch>
                  <a:fillRect l="-13000" r="-3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flipH="1">
                <a:off x="7391400" y="4755159"/>
                <a:ext cx="609600" cy="64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0,8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,12′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91400" y="4755159"/>
                <a:ext cx="609600" cy="644535"/>
              </a:xfrm>
              <a:prstGeom prst="rect">
                <a:avLst/>
              </a:prstGeom>
              <a:blipFill rotWithShape="1">
                <a:blip r:embed="rId18"/>
                <a:stretch>
                  <a:fillRect l="-25000" r="-1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ight Arrow 23"/>
          <p:cNvSpPr/>
          <p:nvPr/>
        </p:nvSpPr>
        <p:spPr>
          <a:xfrm>
            <a:off x="4267200" y="3725202"/>
            <a:ext cx="838200" cy="520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ight Arrow 24"/>
          <p:cNvSpPr/>
          <p:nvPr/>
        </p:nvSpPr>
        <p:spPr>
          <a:xfrm>
            <a:off x="4267200" y="3725202"/>
            <a:ext cx="838200" cy="520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12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From Two Levels to One</a:t>
            </a:r>
          </a:p>
        </p:txBody>
      </p:sp>
      <p:sp>
        <p:nvSpPr>
          <p:cNvPr id="2" name="Right Arrow 1"/>
          <p:cNvSpPr/>
          <p:nvPr/>
        </p:nvSpPr>
        <p:spPr>
          <a:xfrm>
            <a:off x="4267200" y="3725202"/>
            <a:ext cx="838200" cy="520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4267200" y="3725202"/>
            <a:ext cx="838200" cy="520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279075" y="3369555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8" name="Rectangle 1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86002" y="4076701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21" name="Rectangle 2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71802" y="3369435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24" name="Rectangle 23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971802" y="4069773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28" name="Rectangle 2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715000" y="2590800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64" name="Rectangle 63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324600" y="25908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67" name="Rectangle 6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15000" y="3352800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71" name="Rectangle 7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324600" y="3352800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74" name="Rectangle 73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324600" y="41148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81" name="Rectangle 80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6324600" y="4876800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88" name="Rectangle 8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5715000" y="4114800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95" name="Rectangle 94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5715000" y="4876800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98" name="Rectangle 97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05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Dual-Input BP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828800" y="1981200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47" name="Rectangle 4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276600" y="1981200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68" name="Rectangle 6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276600" y="3658988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71" name="Rectangle 7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828800" y="3658988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78" name="Rectangle 7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724400" y="1981200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137" name="Rectangle 13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172200" y="1981200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41" name="Rectangle 14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172200" y="3658988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144" name="Rectangle 14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4724400" y="3658988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147" name="Rectangle 14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2438400" y="1981200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151" name="Rectangle 15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2438400" y="2817236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154" name="Rectangle 15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5334000" y="1981200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157" name="Rectangle 15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7620000" y="1981200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161" name="Rectangle 16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7620000" y="3658988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164" name="Rectangle 16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5334000" y="2817236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167" name="Rectangle 16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3886200" y="1981200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191" name="Rectangle 19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3886200" y="2817236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194" name="Rectangle 19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6781800" y="19812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197" name="Rectangle 196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8229600" y="1981200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201" name="Rectangle 200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8229600" y="2817236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204" name="Rectangle 203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/>
          <p:cNvGrpSpPr/>
          <p:nvPr/>
        </p:nvGrpSpPr>
        <p:grpSpPr>
          <a:xfrm>
            <a:off x="6781800" y="2817236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207" name="Rectangle 206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381000" y="1981200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171" name="Rectangle 17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381000" y="3658988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174" name="Rectangle 17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990600" y="1981200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211" name="Rectangle 210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990600" y="2817236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214" name="Rectangle 213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828800" y="2817236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90" name="Rectangle 89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3276600" y="2817236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94" name="Rectangle 93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3276600" y="4508785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97" name="Rectangle 96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828800" y="4508785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100" name="Rectangle 99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724400" y="2817236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104" name="Rectangle 103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6172200" y="2817236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08" name="Rectangle 10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6172200" y="4508785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111" name="Rectangle 11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4724400" y="4508785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114" name="Rectangle 113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2438400" y="3658988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118" name="Rectangle 117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2438400" y="4508785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121" name="Rectangle 120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5334000" y="3658988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124" name="Rectangle 123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7620000" y="2817236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128" name="Rectangle 12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7620000" y="4508785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131" name="Rectangle 130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5334000" y="4508785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134" name="Rectangle 133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3886200" y="3658988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178" name="Rectangle 177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3886200" y="4508785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181" name="Rectangle 180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6781800" y="3658988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184" name="Rectangle 183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8229600" y="3658988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188" name="Rectangle 187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6" name="Group 215"/>
          <p:cNvGrpSpPr/>
          <p:nvPr/>
        </p:nvGrpSpPr>
        <p:grpSpPr>
          <a:xfrm>
            <a:off x="8229600" y="4508785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217" name="Rectangle 216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6781800" y="4508785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220" name="Rectangle 219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381000" y="2817236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224" name="Rectangle 223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381000" y="4508785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227" name="Rectangle 226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9" name="Group 228"/>
          <p:cNvGrpSpPr/>
          <p:nvPr/>
        </p:nvGrpSpPr>
        <p:grpSpPr>
          <a:xfrm>
            <a:off x="990600" y="3658988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230" name="Rectangle 229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990600" y="4508785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233" name="Rectangle 232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35" name="Right Bracket 234"/>
          <p:cNvSpPr/>
          <p:nvPr/>
        </p:nvSpPr>
        <p:spPr>
          <a:xfrm rot="5400000">
            <a:off x="850900" y="4734791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ight Bracket 235"/>
          <p:cNvSpPr/>
          <p:nvPr/>
        </p:nvSpPr>
        <p:spPr>
          <a:xfrm rot="5400000">
            <a:off x="2298700" y="4734791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7" name="Right Bracket 236"/>
          <p:cNvSpPr/>
          <p:nvPr/>
        </p:nvSpPr>
        <p:spPr>
          <a:xfrm rot="5400000">
            <a:off x="3746500" y="4737100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ight Bracket 237"/>
          <p:cNvSpPr/>
          <p:nvPr/>
        </p:nvSpPr>
        <p:spPr>
          <a:xfrm rot="5400000">
            <a:off x="5194300" y="4737100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9" name="Right Bracket 238"/>
          <p:cNvSpPr/>
          <p:nvPr/>
        </p:nvSpPr>
        <p:spPr>
          <a:xfrm rot="5400000">
            <a:off x="6642100" y="4737100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ight Bracket 239"/>
          <p:cNvSpPr/>
          <p:nvPr/>
        </p:nvSpPr>
        <p:spPr>
          <a:xfrm rot="5400000">
            <a:off x="8089900" y="4737100"/>
            <a:ext cx="203200" cy="12954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1" name="Rectangle 240"/>
              <p:cNvSpPr/>
              <p:nvPr/>
            </p:nvSpPr>
            <p:spPr>
              <a:xfrm>
                <a:off x="1676400" y="60960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1" name="Rectangle 2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6096000"/>
                <a:ext cx="609600" cy="60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Rectangle 241"/>
              <p:cNvSpPr/>
              <p:nvPr/>
            </p:nvSpPr>
            <p:spPr>
              <a:xfrm>
                <a:off x="2362200" y="60960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2" name="Rectangle 2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6096000"/>
                <a:ext cx="609600" cy="60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Rectangle 242"/>
              <p:cNvSpPr/>
              <p:nvPr/>
            </p:nvSpPr>
            <p:spPr>
              <a:xfrm>
                <a:off x="3048000" y="60960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3" name="Rectangle 2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6096000"/>
                <a:ext cx="609600" cy="60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Rectangle 243"/>
              <p:cNvSpPr/>
              <p:nvPr/>
            </p:nvSpPr>
            <p:spPr>
              <a:xfrm>
                <a:off x="3733800" y="6096000"/>
                <a:ext cx="609600" cy="609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4" name="Rectangle 2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6096000"/>
                <a:ext cx="609600" cy="60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5" name="TextBox 244"/>
          <p:cNvSpPr txBox="1"/>
          <p:nvPr/>
        </p:nvSpPr>
        <p:spPr>
          <a:xfrm>
            <a:off x="609600" y="6169967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Input:</a:t>
            </a:r>
            <a:endParaRPr lang="en-US" sz="2400" dirty="0"/>
          </a:p>
        </p:txBody>
      </p:sp>
      <p:cxnSp>
        <p:nvCxnSpPr>
          <p:cNvPr id="246" name="Straight Arrow Connector 245"/>
          <p:cNvCxnSpPr>
            <a:stCxn id="236" idx="2"/>
          </p:cNvCxnSpPr>
          <p:nvPr/>
        </p:nvCxnSpPr>
        <p:spPr>
          <a:xfrm flipH="1">
            <a:off x="1981200" y="5484091"/>
            <a:ext cx="419100" cy="61190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/>
          <p:cNvCxnSpPr>
            <a:stCxn id="236" idx="2"/>
          </p:cNvCxnSpPr>
          <p:nvPr/>
        </p:nvCxnSpPr>
        <p:spPr>
          <a:xfrm>
            <a:off x="2400300" y="5484091"/>
            <a:ext cx="900545" cy="61190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06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 Many Monomials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678382" y="3833676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5" name="Rectangle 4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068782" y="3833676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8" name="Rectangle 7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59182" y="3833676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12" name="Rectangle 11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457535" y="3835229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15" name="Rectangle 14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67135" y="3835229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19" name="Rectangle 18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47935" y="3835229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22" name="Rectangle 21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0" y="3048000"/>
                <a:ext cx="9144001" cy="2142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b="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b="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</m:mr>
                                        <m:mr>
                                          <m:e/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sz="2400" i="1" smtClean="0">
                                                    <a:latin typeface="Cambria Math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/>
                                              </m:mr>
                                              <m:mr>
                                                <m:e/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48000"/>
                <a:ext cx="9144001" cy="2142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3068782" y="3224076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26" name="Rectangle 25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678382" y="4434437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29" name="Rectangle 28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459182" y="4443276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32" name="Rectangle 31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56380" y="3225629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35" name="Rectangle 34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065980" y="4444829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38" name="Rectangle 37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847935" y="4444829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41" name="Rectangle 40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0" y="3047999"/>
                <a:ext cx="9144001" cy="2142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b="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b="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mP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</m:mr>
                                        <m:mr>
                                          <m:e/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  <m:mr>
                              <m:e/>
                              <m:e/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/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/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lang="en-US" sz="2400" i="1" smtClean="0">
                                                    <a:latin typeface="Cambria Math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/>
                                              </m:mr>
                                              <m:mr>
                                                <m:e/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47999"/>
                <a:ext cx="9144001" cy="2142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3068782" y="3224075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45" name="Rectangle 44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456380" y="3225628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48" name="Rectangle 47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65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 You!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97627" y="3124200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5" name="Rectangle 4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245427" y="3124200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9" name="Rectangle 8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245427" y="4941403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12" name="Rectangle 11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97627" y="4941403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15" name="Rectangle 14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93227" y="3124200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19" name="Rectangle 1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41027" y="3124200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23" name="Rectangle 2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141027" y="4941403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26" name="Rectangle 2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693227" y="4941403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29" name="Rectangle 2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407227" y="3124200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33" name="Rectangle 3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407227" y="4023451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36" name="Rectangle 3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02827" y="3124200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39" name="Rectangle 3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588827" y="3124200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43" name="Rectangle 4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588827" y="4941403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46" name="Rectangle 4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302827" y="4023451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49" name="Rectangle 4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855027" y="3124200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53" name="Rectangle 5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855027" y="4023451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56" name="Rectangle 5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750627" y="3124200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59" name="Rectangle 5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8198427" y="3124200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63" name="Rectangle 6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198427" y="4023451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66" name="Rectangle 6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750627" y="4023451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69" name="Rectangle 6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49827" y="3124200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73" name="Rectangle 7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49827" y="4941403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76" name="Rectangle 7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959427" y="3124200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79" name="Rectangle 78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959427" y="4023451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82" name="Rectangle 81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1797627" y="4023451"/>
            <a:ext cx="609600" cy="609600"/>
            <a:chOff x="2362200" y="4513359"/>
            <a:chExt cx="914400" cy="609600"/>
          </a:xfrm>
          <a:solidFill>
            <a:srgbClr val="0070C0"/>
          </a:solidFill>
        </p:grpSpPr>
        <p:sp>
          <p:nvSpPr>
            <p:cNvPr id="85" name="Rectangle 84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245427" y="4023451"/>
            <a:ext cx="609600" cy="609600"/>
            <a:chOff x="4419601" y="4513359"/>
            <a:chExt cx="914399" cy="609600"/>
          </a:xfrm>
          <a:solidFill>
            <a:srgbClr val="0070C0"/>
          </a:solidFill>
        </p:grpSpPr>
        <p:sp>
          <p:nvSpPr>
            <p:cNvPr id="89" name="Rectangle 88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3245427" y="5867400"/>
            <a:ext cx="609600" cy="609600"/>
            <a:chOff x="4419600" y="5199159"/>
            <a:chExt cx="914400" cy="609600"/>
          </a:xfrm>
          <a:solidFill>
            <a:srgbClr val="0070C0"/>
          </a:solidFill>
        </p:grpSpPr>
        <p:sp>
          <p:nvSpPr>
            <p:cNvPr id="92" name="Rectangle 91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1797627" y="5867400"/>
            <a:ext cx="609600" cy="609600"/>
            <a:chOff x="2362200" y="5199159"/>
            <a:chExt cx="914400" cy="609600"/>
          </a:xfrm>
          <a:solidFill>
            <a:srgbClr val="0070C0"/>
          </a:solidFill>
        </p:grpSpPr>
        <p:sp>
          <p:nvSpPr>
            <p:cNvPr id="95" name="Rectangle 94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4693227" y="4023451"/>
            <a:ext cx="609600" cy="609600"/>
            <a:chOff x="2362200" y="4513359"/>
            <a:chExt cx="914400" cy="609600"/>
          </a:xfrm>
          <a:solidFill>
            <a:srgbClr val="00B050"/>
          </a:solidFill>
        </p:grpSpPr>
        <p:sp>
          <p:nvSpPr>
            <p:cNvPr id="99" name="Rectangle 9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141027" y="4023451"/>
            <a:ext cx="609600" cy="609600"/>
            <a:chOff x="4419601" y="4513359"/>
            <a:chExt cx="914399" cy="609600"/>
          </a:xfrm>
          <a:solidFill>
            <a:srgbClr val="00B050"/>
          </a:solidFill>
        </p:grpSpPr>
        <p:sp>
          <p:nvSpPr>
            <p:cNvPr id="103" name="Rectangle 10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6141027" y="5867400"/>
            <a:ext cx="609600" cy="609600"/>
            <a:chOff x="4419600" y="5199159"/>
            <a:chExt cx="914400" cy="609600"/>
          </a:xfrm>
          <a:solidFill>
            <a:srgbClr val="00B050"/>
          </a:solidFill>
        </p:grpSpPr>
        <p:sp>
          <p:nvSpPr>
            <p:cNvPr id="106" name="Rectangle 10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4693227" y="5867400"/>
            <a:ext cx="609600" cy="609600"/>
            <a:chOff x="2362200" y="5199159"/>
            <a:chExt cx="914400" cy="609600"/>
          </a:xfrm>
          <a:solidFill>
            <a:srgbClr val="00B050"/>
          </a:solidFill>
        </p:grpSpPr>
        <p:sp>
          <p:nvSpPr>
            <p:cNvPr id="109" name="Rectangle 10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2407227" y="4941403"/>
            <a:ext cx="609600" cy="609600"/>
            <a:chOff x="609600" y="4513359"/>
            <a:chExt cx="914400" cy="609600"/>
          </a:xfrm>
          <a:solidFill>
            <a:srgbClr val="FFC000"/>
          </a:solidFill>
        </p:grpSpPr>
        <p:sp>
          <p:nvSpPr>
            <p:cNvPr id="113" name="Rectangle 11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2407227" y="5867400"/>
            <a:ext cx="609600" cy="609600"/>
            <a:chOff x="609600" y="5199159"/>
            <a:chExt cx="914400" cy="609600"/>
          </a:xfrm>
          <a:solidFill>
            <a:srgbClr val="FFC000"/>
          </a:solidFill>
        </p:grpSpPr>
        <p:sp>
          <p:nvSpPr>
            <p:cNvPr id="116" name="Rectangle 11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5302827" y="4941403"/>
            <a:ext cx="609600" cy="609600"/>
            <a:chOff x="2362200" y="4513359"/>
            <a:chExt cx="914400" cy="609600"/>
          </a:xfrm>
          <a:solidFill>
            <a:srgbClr val="FFC000"/>
          </a:solidFill>
        </p:grpSpPr>
        <p:sp>
          <p:nvSpPr>
            <p:cNvPr id="119" name="Rectangle 11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7588827" y="4023451"/>
            <a:ext cx="609600" cy="609600"/>
            <a:chOff x="4419601" y="4513359"/>
            <a:chExt cx="914399" cy="609600"/>
          </a:xfrm>
          <a:solidFill>
            <a:srgbClr val="FFC000"/>
          </a:solidFill>
        </p:grpSpPr>
        <p:sp>
          <p:nvSpPr>
            <p:cNvPr id="123" name="Rectangle 12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588827" y="5867400"/>
            <a:ext cx="609600" cy="609600"/>
            <a:chOff x="4419600" y="5199159"/>
            <a:chExt cx="914400" cy="609600"/>
          </a:xfrm>
          <a:solidFill>
            <a:srgbClr val="FFC000"/>
          </a:solidFill>
        </p:grpSpPr>
        <p:sp>
          <p:nvSpPr>
            <p:cNvPr id="126" name="Rectangle 12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5302827" y="5867400"/>
            <a:ext cx="609600" cy="609600"/>
            <a:chOff x="2362200" y="5199159"/>
            <a:chExt cx="914400" cy="609600"/>
          </a:xfrm>
          <a:solidFill>
            <a:srgbClr val="FFC000"/>
          </a:solidFill>
        </p:grpSpPr>
        <p:sp>
          <p:nvSpPr>
            <p:cNvPr id="129" name="Rectangle 12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855027" y="4941403"/>
            <a:ext cx="609600" cy="609600"/>
            <a:chOff x="609600" y="4513359"/>
            <a:chExt cx="914400" cy="609600"/>
          </a:xfrm>
          <a:solidFill>
            <a:srgbClr val="FF0000"/>
          </a:solidFill>
        </p:grpSpPr>
        <p:sp>
          <p:nvSpPr>
            <p:cNvPr id="133" name="Rectangle 13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3855027" y="5867400"/>
            <a:ext cx="609600" cy="609600"/>
            <a:chOff x="609600" y="5199159"/>
            <a:chExt cx="914400" cy="609600"/>
          </a:xfrm>
          <a:solidFill>
            <a:srgbClr val="FF0000"/>
          </a:solidFill>
        </p:grpSpPr>
        <p:sp>
          <p:nvSpPr>
            <p:cNvPr id="136" name="Rectangle 13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6750627" y="4941403"/>
            <a:ext cx="609600" cy="609600"/>
            <a:chOff x="2362200" y="4513359"/>
            <a:chExt cx="914400" cy="609600"/>
          </a:xfrm>
          <a:solidFill>
            <a:srgbClr val="FF0000"/>
          </a:solidFill>
        </p:grpSpPr>
        <p:sp>
          <p:nvSpPr>
            <p:cNvPr id="139" name="Rectangle 138"/>
            <p:cNvSpPr/>
            <p:nvPr/>
          </p:nvSpPr>
          <p:spPr>
            <a:xfrm>
              <a:off x="2667000" y="45133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2362200" y="4816606"/>
              <a:ext cx="304800" cy="306353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2971800" y="4513479"/>
              <a:ext cx="304800" cy="313519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8198427" y="4941403"/>
            <a:ext cx="609600" cy="609600"/>
            <a:chOff x="4419601" y="4513359"/>
            <a:chExt cx="914399" cy="609600"/>
          </a:xfrm>
          <a:solidFill>
            <a:srgbClr val="FF0000"/>
          </a:solidFill>
        </p:grpSpPr>
        <p:sp>
          <p:nvSpPr>
            <p:cNvPr id="143" name="Rectangle 142"/>
            <p:cNvSpPr/>
            <p:nvPr/>
          </p:nvSpPr>
          <p:spPr>
            <a:xfrm>
              <a:off x="47244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419601" y="4826998"/>
              <a:ext cx="304800" cy="29596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8198427" y="5867400"/>
            <a:ext cx="609600" cy="609600"/>
            <a:chOff x="4419600" y="5199159"/>
            <a:chExt cx="914400" cy="609600"/>
          </a:xfrm>
          <a:solidFill>
            <a:srgbClr val="FF0000"/>
          </a:solidFill>
        </p:grpSpPr>
        <p:sp>
          <p:nvSpPr>
            <p:cNvPr id="146" name="Rectangle 145"/>
            <p:cNvSpPr/>
            <p:nvPr/>
          </p:nvSpPr>
          <p:spPr>
            <a:xfrm>
              <a:off x="47244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44196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6750627" y="5867400"/>
            <a:ext cx="609600" cy="609600"/>
            <a:chOff x="2362200" y="5199159"/>
            <a:chExt cx="914400" cy="609600"/>
          </a:xfrm>
          <a:solidFill>
            <a:srgbClr val="FF0000"/>
          </a:solidFill>
        </p:grpSpPr>
        <p:sp>
          <p:nvSpPr>
            <p:cNvPr id="149" name="Rectangle 148"/>
            <p:cNvSpPr/>
            <p:nvPr/>
          </p:nvSpPr>
          <p:spPr>
            <a:xfrm>
              <a:off x="2667000" y="5199159"/>
              <a:ext cx="3048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2362200" y="51991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29718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349827" y="4023451"/>
            <a:ext cx="609600" cy="609600"/>
            <a:chOff x="609600" y="4513359"/>
            <a:chExt cx="914400" cy="609600"/>
          </a:xfrm>
          <a:solidFill>
            <a:srgbClr val="0070C0"/>
          </a:solidFill>
        </p:grpSpPr>
        <p:sp>
          <p:nvSpPr>
            <p:cNvPr id="153" name="Rectangle 152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349827" y="5867400"/>
            <a:ext cx="609600" cy="609600"/>
            <a:chOff x="609600" y="5199159"/>
            <a:chExt cx="914400" cy="609600"/>
          </a:xfrm>
          <a:solidFill>
            <a:srgbClr val="0070C0"/>
          </a:solidFill>
        </p:grpSpPr>
        <p:sp>
          <p:nvSpPr>
            <p:cNvPr id="156" name="Rectangle 155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959427" y="4941403"/>
            <a:ext cx="609600" cy="609600"/>
            <a:chOff x="609600" y="4513359"/>
            <a:chExt cx="914400" cy="609600"/>
          </a:xfrm>
          <a:solidFill>
            <a:srgbClr val="00B050"/>
          </a:solidFill>
        </p:grpSpPr>
        <p:sp>
          <p:nvSpPr>
            <p:cNvPr id="159" name="Rectangle 158"/>
            <p:cNvSpPr/>
            <p:nvPr/>
          </p:nvSpPr>
          <p:spPr>
            <a:xfrm>
              <a:off x="609600" y="45133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1219200" y="4513359"/>
              <a:ext cx="304800" cy="310056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959427" y="5867400"/>
            <a:ext cx="609600" cy="609600"/>
            <a:chOff x="609600" y="5199159"/>
            <a:chExt cx="914400" cy="609600"/>
          </a:xfrm>
          <a:solidFill>
            <a:srgbClr val="00B050"/>
          </a:solidFill>
        </p:grpSpPr>
        <p:sp>
          <p:nvSpPr>
            <p:cNvPr id="162" name="Rectangle 161"/>
            <p:cNvSpPr/>
            <p:nvPr/>
          </p:nvSpPr>
          <p:spPr>
            <a:xfrm>
              <a:off x="609600" y="5199159"/>
              <a:ext cx="609600" cy="6096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1219200" y="5503959"/>
              <a:ext cx="304800" cy="304800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87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VBB </a:t>
            </a:r>
            <a:r>
              <a:rPr lang="en-US" dirty="0" smtClean="0"/>
              <a:t>Impossibility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209800"/>
            <a:ext cx="9144000" cy="67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/>
              <a:t>There exists contrived </a:t>
            </a:r>
            <a:r>
              <a:rPr lang="en-US" sz="2800" dirty="0"/>
              <a:t>“unobfuscatable” </a:t>
            </a:r>
            <a:r>
              <a:rPr lang="en-US" sz="2800" dirty="0" smtClean="0"/>
              <a:t>programs.</a:t>
            </a:r>
            <a:endParaRPr lang="en-US" sz="28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Barak-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Goldreich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Impagliazzo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Rudich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Sahai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Vadhan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-Yang 01]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438400" y="5257800"/>
                <a:ext cx="1066800" cy="9906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Execute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dirty="0" smtClean="0">
                    <a:solidFill>
                      <a:schemeClr val="tx1"/>
                    </a:solidFill>
                  </a:rPr>
                </a:br>
                <a:r>
                  <a:rPr lang="en-US" dirty="0" smtClean="0">
                    <a:solidFill>
                      <a:schemeClr val="tx1"/>
                    </a:solidFill>
                  </a:rPr>
                  <a:t>on itself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257800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 l="-562" r="-4494" b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67400" y="52578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52578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5410200" y="5753100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</p:cNvCxnSpPr>
          <p:nvPr/>
        </p:nvCxnSpPr>
        <p:spPr>
          <a:xfrm>
            <a:off x="3505200" y="57531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981200" y="57530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934200" y="49530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0600" y="5522267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522267"/>
                <a:ext cx="9906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39000" y="4643735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4643735"/>
                <a:ext cx="68580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248150" y="3429000"/>
                <a:ext cx="952500" cy="8382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150" y="3429000"/>
                <a:ext cx="952500" cy="8382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5198423" y="3848101"/>
            <a:ext cx="592777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91200" y="3617479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Secret</a:t>
            </a:r>
            <a:endParaRPr lang="en-US" sz="24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657600" y="3848311"/>
            <a:ext cx="592777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038600" y="552696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Secret</a:t>
            </a:r>
            <a:endParaRPr lang="en-US" sz="2400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5618018" y="5649191"/>
            <a:ext cx="152400" cy="2135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14400" y="3436203"/>
                <a:ext cx="2743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Code of a program equivalent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436203"/>
                <a:ext cx="274320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3111" t="-5882" r="-6000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0418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92"/>
    </mc:Choice>
    <mc:Fallback xmlns="">
      <p:transition spd="slow" advTm="51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4" grpId="0"/>
      <p:bldP spid="15" grpId="0"/>
      <p:bldP spid="17" grpId="0" animBg="1"/>
      <p:bldP spid="21" grpId="0"/>
      <p:bldP spid="24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First Candidate Obfuscation</a:t>
            </a:r>
            <a:endParaRPr lang="en-US" sz="4400" dirty="0"/>
          </a:p>
        </p:txBody>
      </p:sp>
      <p:sp>
        <p:nvSpPr>
          <p:cNvPr id="28" name="TextBox 27"/>
          <p:cNvSpPr txBox="1"/>
          <p:nvPr/>
        </p:nvSpPr>
        <p:spPr>
          <a:xfrm>
            <a:off x="762000" y="158109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Garg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-Gentry-</a:t>
            </a:r>
            <a:r>
              <a:rPr lang="en-US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Halevi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Raykova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Sahai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-Waters 13]</a:t>
            </a:r>
          </a:p>
        </p:txBody>
      </p:sp>
      <p:sp>
        <p:nvSpPr>
          <p:cNvPr id="15" name="Content Placeholder 1"/>
          <p:cNvSpPr>
            <a:spLocks noGrp="1"/>
          </p:cNvSpPr>
          <p:nvPr>
            <p:ph idx="1"/>
          </p:nvPr>
        </p:nvSpPr>
        <p:spPr>
          <a:xfrm>
            <a:off x="699247" y="2286000"/>
            <a:ext cx="7745505" cy="3877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What is the security of the candidate?</a:t>
            </a:r>
          </a:p>
          <a:p>
            <a:pPr marL="0" indent="0" algn="ctr">
              <a:buNone/>
            </a:pPr>
            <a:endParaRPr lang="en-US" sz="1000" dirty="0" smtClean="0"/>
          </a:p>
          <a:p>
            <a:pPr marL="0" indent="0" algn="ctr">
              <a:buNone/>
            </a:pPr>
            <a:r>
              <a:rPr lang="en-US" sz="3200" u="sng" dirty="0" smtClean="0"/>
              <a:t>Assumption</a:t>
            </a:r>
            <a:r>
              <a:rPr lang="en-US" sz="3200" u="sng" dirty="0"/>
              <a:t>:</a:t>
            </a:r>
          </a:p>
          <a:p>
            <a:pPr marL="0" indent="0" algn="ctr">
              <a:buNone/>
            </a:pPr>
            <a:r>
              <a:rPr lang="en-US" sz="3200" dirty="0"/>
              <a:t>The [GGHRSW13] obfuscator is </a:t>
            </a:r>
            <a:r>
              <a:rPr lang="en-US" sz="3200" dirty="0" smtClean="0"/>
              <a:t>an </a:t>
            </a:r>
            <a:r>
              <a:rPr lang="en-US" sz="3200" i="1" dirty="0" err="1" smtClean="0"/>
              <a:t>Indistingushability</a:t>
            </a:r>
            <a:r>
              <a:rPr lang="en-US" sz="3200" i="1" dirty="0" smtClean="0"/>
              <a:t> Obfuscator</a:t>
            </a:r>
            <a:r>
              <a:rPr lang="en-US" sz="3200" dirty="0" smtClean="0"/>
              <a:t>. </a:t>
            </a:r>
            <a:endParaRPr lang="en-US" sz="3200" dirty="0"/>
          </a:p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No known attacks except</a:t>
            </a:r>
            <a:r>
              <a:rPr lang="en-US" sz="3200" dirty="0"/>
              <a:t> [BGIRSVY01</a:t>
            </a:r>
            <a:r>
              <a:rPr lang="en-US" sz="3200" dirty="0" smtClean="0"/>
              <a:t>].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533400" y="4876800"/>
            <a:ext cx="8305800" cy="1752600"/>
            <a:chOff x="533400" y="4876800"/>
            <a:chExt cx="8305800" cy="1752600"/>
          </a:xfrm>
        </p:grpSpPr>
        <p:sp>
          <p:nvSpPr>
            <p:cNvPr id="4" name="Rounded Rectangle 3"/>
            <p:cNvSpPr/>
            <p:nvPr/>
          </p:nvSpPr>
          <p:spPr>
            <a:xfrm>
              <a:off x="533400" y="4876800"/>
              <a:ext cx="8077200" cy="17526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62000" y="5014317"/>
                  <a:ext cx="8077200" cy="15388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Indistinguishability Obfuscation</a:t>
                  </a:r>
                  <a:r>
                    <a:rPr lang="en-US" sz="2800" i="1" dirty="0" smtClean="0"/>
                    <a:t> </a:t>
                  </a:r>
                  <a:r>
                    <a:rPr lang="en-US" sz="2800" dirty="0"/>
                    <a:t>(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𝑖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𝒪</m:t>
                      </m:r>
                    </m:oMath>
                  </a14:m>
                  <a:r>
                    <a:rPr lang="en-US" sz="2800" dirty="0"/>
                    <a:t>)</a:t>
                  </a:r>
                  <a:r>
                    <a:rPr lang="en-US" sz="2800" b="1" i="1" dirty="0" smtClean="0"/>
                    <a:t>:</a:t>
                  </a:r>
                </a:p>
                <a:p>
                  <a:r>
                    <a:rPr lang="en-US" sz="2800" dirty="0" smtClean="0"/>
                    <a:t>For every pair of </a:t>
                  </a:r>
                  <a:r>
                    <a:rPr lang="en-US" sz="2800" u="sng" dirty="0" smtClean="0"/>
                    <a:t>equivalent </a:t>
                  </a:r>
                  <a:r>
                    <a:rPr lang="en-US" sz="2800" dirty="0" smtClean="0"/>
                    <a:t>circuits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sz="2800" dirty="0" smtClean="0"/>
                    <a:t>:</a:t>
                  </a:r>
                </a:p>
                <a:p>
                  <a:pPr algn="ctr"/>
                  <a:endParaRPr lang="en-US" sz="1000" dirty="0"/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≈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  <m:r>
                          <a:rPr lang="en-US" sz="2800" i="1">
                            <a:latin typeface="Cambria Math"/>
                          </a:rPr>
                          <m:t>𝑖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0" y="5014317"/>
                  <a:ext cx="8077200" cy="153888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509" t="-39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52244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27"/>
    </mc:Choice>
    <mc:Fallback xmlns="">
      <p:transition spd="slow" advTm="53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This </a:t>
            </a:r>
            <a:r>
              <a:rPr lang="en-US" dirty="0"/>
              <a:t>W</a:t>
            </a:r>
            <a:r>
              <a:rPr lang="en-US" dirty="0" smtClean="0"/>
              <a:t>ork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0" y="2286000"/>
            <a:ext cx="9144000" cy="350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dirty="0" smtClean="0"/>
              <a:t>A </a:t>
            </a:r>
            <a:r>
              <a:rPr lang="en-US" sz="4400" dirty="0"/>
              <a:t>variant of </a:t>
            </a:r>
            <a:r>
              <a:rPr lang="en-US" sz="4400" dirty="0" smtClean="0"/>
              <a:t>the </a:t>
            </a:r>
            <a:r>
              <a:rPr lang="en-US" sz="4000" dirty="0"/>
              <a:t>[GGHRSW13]</a:t>
            </a:r>
            <a:r>
              <a:rPr lang="en-US" sz="4400" dirty="0"/>
              <a:t> obfuscator </a:t>
            </a:r>
            <a:r>
              <a:rPr lang="en-US" sz="4400" dirty="0" smtClean="0"/>
              <a:t>is VBB for all circuits</a:t>
            </a:r>
          </a:p>
          <a:p>
            <a:r>
              <a:rPr lang="en-US" sz="1200" dirty="0" smtClean="0"/>
              <a:t> </a:t>
            </a:r>
          </a:p>
          <a:p>
            <a:r>
              <a:rPr lang="en-US" sz="4400" dirty="0" smtClean="0"/>
              <a:t>in a </a:t>
            </a:r>
            <a:r>
              <a:rPr lang="en-US" sz="4400" u="sng" dirty="0" smtClean="0"/>
              <a:t>generic model </a:t>
            </a:r>
          </a:p>
          <a:p>
            <a:r>
              <a:rPr lang="en-US" sz="4000" i="1" dirty="0" smtClean="0"/>
              <a:t>(</a:t>
            </a:r>
            <a:r>
              <a:rPr lang="en-US" sz="4000" dirty="0" smtClean="0"/>
              <a:t>underlying algebra is idealized</a:t>
            </a:r>
            <a:r>
              <a:rPr lang="en-US" sz="4000" i="1" dirty="0" smtClean="0"/>
              <a:t>)</a:t>
            </a:r>
            <a:endParaRPr lang="en-US" sz="40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260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98"/>
    </mc:Choice>
    <mc:Fallback xmlns="">
      <p:transition spd="slow" advTm="1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err="1" smtClean="0"/>
              <a:t>Multilinear</a:t>
            </a:r>
            <a:r>
              <a:rPr lang="en-US" sz="4000" dirty="0" smtClean="0"/>
              <a:t> Maps</a:t>
            </a:r>
            <a:endParaRPr 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762000" y="158109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[</a:t>
            </a:r>
            <a:r>
              <a:rPr lang="en-US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Boneh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-Silverberg 03, </a:t>
            </a:r>
            <a:r>
              <a:rPr lang="en-US" sz="2000" dirty="0" err="1" smtClean="0">
                <a:solidFill>
                  <a:schemeClr val="tx2"/>
                </a:solidFill>
              </a:rPr>
              <a:t>Garg</a:t>
            </a:r>
            <a:r>
              <a:rPr lang="en-US" sz="2000" dirty="0" smtClean="0">
                <a:solidFill>
                  <a:schemeClr val="tx2"/>
                </a:solidFill>
              </a:rPr>
              <a:t>-Gentry-</a:t>
            </a:r>
            <a:r>
              <a:rPr lang="en-US" sz="2000" dirty="0" err="1" smtClean="0">
                <a:solidFill>
                  <a:schemeClr val="tx2"/>
                </a:solidFill>
              </a:rPr>
              <a:t>Halevi</a:t>
            </a:r>
            <a:r>
              <a:rPr lang="en-US" sz="2000" dirty="0" smtClean="0">
                <a:solidFill>
                  <a:schemeClr val="tx2"/>
                </a:solidFill>
              </a:rPr>
              <a:t> 13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]</a:t>
            </a:r>
            <a:endParaRPr lang="en-US" sz="2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2248347"/>
                <a:ext cx="7745505" cy="430485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Encoding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US" dirty="0" smtClean="0"/>
                  <a:t> under a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</m:t>
                    </m:r>
                    <m:r>
                      <a:rPr lang="en-US" b="0" i="1" smtClean="0">
                        <a:latin typeface="Cambria Math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1,2,5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latin typeface="Cambria Math"/>
                      </a:rPr>
                      <m:t> ±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1,2,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±</m:t>
                            </m:r>
                            <m:r>
                              <a:rPr lang="en-US" i="1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1,2,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e>
                        </m:d>
                      </m:sub>
                    </m:sSub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1,2,5</m:t>
                            </m:r>
                          </m:e>
                        </m:d>
                      </m:sub>
                    </m:sSub>
                    <m:r>
                      <a:rPr lang="en-US" i="1">
                        <a:latin typeface="Cambria Math"/>
                      </a:rPr>
                      <m:t> ±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3,4</m:t>
                            </m:r>
                          </m:e>
                        </m:d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⋅</m:t>
                            </m:r>
                            <m:r>
                              <a:rPr lang="en-US" i="1">
                                <a:latin typeface="Cambria Math"/>
                              </a:rPr>
                              <m:t>𝛽</m:t>
                            </m:r>
                          </m:e>
                        </m:d>
                      </m:e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1,2,3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,4,5</m:t>
                            </m:r>
                          </m:e>
                        </m:d>
                      </m:sub>
                    </m:sSub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𝑍𝑇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1,…,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sz="2800" u="sng" dirty="0" err="1" smtClean="0"/>
                  <a:t>Idealy</a:t>
                </a:r>
                <a:r>
                  <a:rPr lang="en-US" sz="2800" u="sng" dirty="0" smtClean="0"/>
                  <a:t>: any other operation is hard.</a:t>
                </a:r>
              </a:p>
            </p:txBody>
          </p:sp>
        </mc:Choice>
        <mc:Fallback xmlns="">
          <p:sp>
            <p:nvSpPr>
              <p:cNvPr id="15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2248347"/>
                <a:ext cx="7745505" cy="4304853"/>
              </a:xfrm>
              <a:blipFill rotWithShape="1">
                <a:blip r:embed="rId4"/>
                <a:stretch>
                  <a:fillRect l="-1260" t="-992" b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338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85"/>
    </mc:Choice>
    <mc:Fallback xmlns="">
      <p:transition spd="slow" advTm="89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Generic MM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90600" y="3997036"/>
                <a:ext cx="1758043" cy="14478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997036"/>
                <a:ext cx="1758043" cy="14478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92" y="4020416"/>
            <a:ext cx="1747652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95800" y="4010891"/>
                <a:ext cx="1758043" cy="14478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59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4010891"/>
                <a:ext cx="1758043" cy="1447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3165764" y="4772891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010400" y="2286000"/>
            <a:ext cx="12954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Add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Multiply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ZT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976752" y="3248891"/>
            <a:ext cx="1033648" cy="74814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6253844" y="3429000"/>
            <a:ext cx="985156" cy="7100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4" idx="0"/>
          </p:cNvCxnSpPr>
          <p:nvPr/>
        </p:nvCxnSpPr>
        <p:spPr>
          <a:xfrm>
            <a:off x="1869621" y="3429000"/>
            <a:ext cx="1" cy="5680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336222" y="2905780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222" y="2905780"/>
                <a:ext cx="10668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>
            <a:off x="1869622" y="5444836"/>
            <a:ext cx="1" cy="5680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36223" y="6012872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223" y="6012872"/>
                <a:ext cx="10668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/>
          <p:nvPr/>
        </p:nvCxnSpPr>
        <p:spPr>
          <a:xfrm>
            <a:off x="5410198" y="3418820"/>
            <a:ext cx="1" cy="5680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876799" y="2895600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799" y="2895600"/>
                <a:ext cx="106680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>
            <a:stCxn id="7" idx="2"/>
            <a:endCxn id="42" idx="0"/>
          </p:cNvCxnSpPr>
          <p:nvPr/>
        </p:nvCxnSpPr>
        <p:spPr>
          <a:xfrm>
            <a:off x="5374822" y="5458691"/>
            <a:ext cx="4382" cy="5440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845804" y="6002692"/>
                <a:ext cx="1066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𝐶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804" y="6002692"/>
                <a:ext cx="106680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rot="19410058">
                <a:off x="5800922" y="3190491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10058">
                <a:off x="5800922" y="3190491"/>
                <a:ext cx="12192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rot="19410058">
                <a:off x="6314879" y="3679177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10058">
                <a:off x="6314879" y="3679177"/>
                <a:ext cx="12192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93217" y="4022932"/>
                <a:ext cx="17302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17" y="4022932"/>
                <a:ext cx="1730215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95800" y="5040868"/>
                <a:ext cx="17302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9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E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10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5040868"/>
                <a:ext cx="1730215" cy="369332"/>
              </a:xfrm>
              <a:prstGeom prst="rect">
                <a:avLst/>
              </a:prstGeom>
              <a:blipFill rotWithShape="1">
                <a:blip r:embed="rId14"/>
                <a:stretch>
                  <a:fillRect r="-1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788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33"/>
    </mc:Choice>
    <mc:Fallback xmlns="">
      <p:transition spd="slow" advTm="52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21" grpId="0" animBg="1"/>
      <p:bldP spid="36" grpId="0"/>
      <p:bldP spid="38" grpId="0"/>
      <p:bldP spid="40" grpId="0"/>
      <p:bldP spid="42" grpId="0"/>
      <p:bldP spid="43" grpId="0"/>
      <p:bldP spid="44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Our 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2"/>
              <p:cNvSpPr txBox="1">
                <a:spLocks/>
              </p:cNvSpPr>
              <p:nvPr/>
            </p:nvSpPr>
            <p:spPr>
              <a:xfrm>
                <a:off x="688490" y="2133600"/>
                <a:ext cx="7756263" cy="3962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en-US" sz="4000" dirty="0" smtClean="0"/>
                  <a:t>Virtual Black-Box obfuscation in the generic MM model:</a:t>
                </a:r>
              </a:p>
              <a:p>
                <a:endParaRPr lang="en-US" sz="2000" dirty="0" smtClean="0"/>
              </a:p>
              <a:p>
                <a:pPr marL="742950" indent="-742950" algn="l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4000" dirty="0" smtClean="0"/>
                  <a:t>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i="0" dirty="0" smtClean="0">
                        <a:latin typeface="Cambria Math"/>
                      </a:rPr>
                      <m:t>N</m:t>
                    </m:r>
                    <m:sSup>
                      <m:sSupPr>
                        <m:ctrlPr>
                          <a:rPr lang="en-US" sz="40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i="0" dirty="0" smtClean="0"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en-US" sz="4000" b="0" i="1" dirty="0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000" dirty="0" smtClean="0"/>
                  <a:t>.</a:t>
                </a:r>
              </a:p>
              <a:p>
                <a:pPr marL="742950" indent="-742950" algn="l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4000" dirty="0" smtClean="0"/>
                  <a:t>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i="0" dirty="0" smtClean="0">
                        <a:latin typeface="Cambria Math"/>
                      </a:rPr>
                      <m:t>P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 Math"/>
                      </a:rPr>
                      <m:t>/</m:t>
                    </m:r>
                    <m:r>
                      <m:rPr>
                        <m:nor/>
                      </m:rPr>
                      <a:rPr lang="en-US" sz="4000" i="0" dirty="0" smtClean="0">
                        <a:latin typeface="Cambria Math"/>
                      </a:rPr>
                      <m:t>Poly</m:t>
                    </m:r>
                  </m:oMath>
                </a14:m>
                <a:r>
                  <a:rPr lang="en-US" sz="4000" dirty="0" smtClean="0"/>
                  <a:t> assuming LWE.</a:t>
                </a:r>
              </a:p>
            </p:txBody>
          </p:sp>
        </mc:Choice>
        <mc:Fallback xmlns="">
          <p:sp>
            <p:nvSpPr>
              <p:cNvPr id="4" name="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90" y="2133600"/>
                <a:ext cx="7756263" cy="3962400"/>
              </a:xfrm>
              <a:prstGeom prst="rect">
                <a:avLst/>
              </a:prstGeom>
              <a:blipFill rotWithShape="1">
                <a:blip r:embed="rId4"/>
                <a:stretch>
                  <a:fillRect l="-2909" r="-2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420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07"/>
    </mc:Choice>
    <mc:Fallback xmlns="">
      <p:transition spd="slow" advTm="27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9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4|0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24.8|10.5|14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13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1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4.2|5.3|4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9|1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|22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1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15.3|1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18|7.2|9.2|2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1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8.9|8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34645</TotalTime>
  <Words>3188</Words>
  <Application>Microsoft Office PowerPoint</Application>
  <PresentationFormat>On-screen Show (4:3)</PresentationFormat>
  <Paragraphs>610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Hardcover</vt:lpstr>
      <vt:lpstr>Protecting Obfuscation Against Algebraic Attacks</vt:lpstr>
      <vt:lpstr>Program Obfuscation </vt:lpstr>
      <vt:lpstr>Virtual Black-Box (VBB)</vt:lpstr>
      <vt:lpstr>VBB Impossibility</vt:lpstr>
      <vt:lpstr>First Candidate Obfuscation</vt:lpstr>
      <vt:lpstr>This Work</vt:lpstr>
      <vt:lpstr>Multilinear Maps</vt:lpstr>
      <vt:lpstr>The Generic MM Model</vt:lpstr>
      <vt:lpstr>Our Result</vt:lpstr>
      <vt:lpstr>Avoiding VBB Impossibility</vt:lpstr>
      <vt:lpstr>Interpretation</vt:lpstr>
      <vt:lpstr>Interpretation II</vt:lpstr>
      <vt:lpstr>Previous Works </vt:lpstr>
      <vt:lpstr>The Construction</vt:lpstr>
      <vt:lpstr>Branching Programs</vt:lpstr>
      <vt:lpstr>BP Evaluation</vt:lpstr>
      <vt:lpstr>Obfuscating BP</vt:lpstr>
      <vt:lpstr>Step 1: Randomizing</vt:lpstr>
      <vt:lpstr>Step 1: Randomizing</vt:lpstr>
      <vt:lpstr>Step 2: Encoding</vt:lpstr>
      <vt:lpstr>Proof of Security</vt:lpstr>
      <vt:lpstr>Simulation Outline </vt:lpstr>
      <vt:lpstr>Problems</vt:lpstr>
      <vt:lpstr>Changing the Sets</vt:lpstr>
      <vt:lpstr>Changing the Sets</vt:lpstr>
      <vt:lpstr>Changing the Sets</vt:lpstr>
      <vt:lpstr>Straddling Set System</vt:lpstr>
      <vt:lpstr>Straddling Set System</vt:lpstr>
      <vt:lpstr>Straddling Set System</vt:lpstr>
      <vt:lpstr>Too Many Monomials</vt:lpstr>
      <vt:lpstr>Pairing Level Together </vt:lpstr>
      <vt:lpstr>From Two Levels to One</vt:lpstr>
      <vt:lpstr>From Two Levels to One</vt:lpstr>
      <vt:lpstr>Dual-Input BP</vt:lpstr>
      <vt:lpstr>Too Many Monomials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Obfuscation for Evasive Functions</dc:title>
  <dc:creator>Omer Paneth</dc:creator>
  <cp:lastModifiedBy>Omer Paneth</cp:lastModifiedBy>
  <cp:revision>429</cp:revision>
  <dcterms:created xsi:type="dcterms:W3CDTF">2013-10-02T13:22:38Z</dcterms:created>
  <dcterms:modified xsi:type="dcterms:W3CDTF">2014-05-13T23:38:14Z</dcterms:modified>
</cp:coreProperties>
</file>