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83" r:id="rId10"/>
    <p:sldId id="296" r:id="rId11"/>
    <p:sldId id="298" r:id="rId12"/>
    <p:sldId id="295" r:id="rId13"/>
    <p:sldId id="266" r:id="rId14"/>
    <p:sldId id="267" r:id="rId15"/>
    <p:sldId id="276" r:id="rId16"/>
    <p:sldId id="277" r:id="rId17"/>
    <p:sldId id="297" r:id="rId18"/>
    <p:sldId id="279" r:id="rId19"/>
    <p:sldId id="280" r:id="rId20"/>
    <p:sldId id="282" r:id="rId21"/>
    <p:sldId id="285" r:id="rId22"/>
    <p:sldId id="286" r:id="rId23"/>
    <p:sldId id="299" r:id="rId24"/>
    <p:sldId id="301" r:id="rId25"/>
    <p:sldId id="300" r:id="rId26"/>
    <p:sldId id="287" r:id="rId27"/>
    <p:sldId id="293" r:id="rId28"/>
    <p:sldId id="290" r:id="rId29"/>
    <p:sldId id="291" r:id="rId30"/>
    <p:sldId id="292" r:id="rId31"/>
    <p:sldId id="294" r:id="rId32"/>
    <p:sldId id="27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6" autoAdjust="0"/>
    <p:restoredTop sz="59281" autoAdjust="0"/>
  </p:normalViewPr>
  <p:slideViewPr>
    <p:cSldViewPr>
      <p:cViewPr varScale="1">
        <p:scale>
          <a:sx n="53" d="100"/>
          <a:sy n="53" d="100"/>
        </p:scale>
        <p:origin x="-24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24AFC-D0CD-4012-B0CC-3ED944CCD3BD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11DD3-2E20-4BBA-AB79-187EF21A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4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33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04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0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86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49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455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52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9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86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35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55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65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59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52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520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532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53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042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931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337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717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96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66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57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23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4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53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7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62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5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B63D-D198-4AA2-8E96-5813DF06FF41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DCB3-B65D-49F5-8D82-7B35AFB1BE3D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BC93-E44D-4009-A872-2F1260D78B08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2302-BCAF-4740-A872-427DF898AFF2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669-D2C8-419C-85DA-80A86410DA1F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4A8F-A52E-471D-A75A-A7AF77F7ADC2}" type="datetime1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3989-70EC-47F9-9D87-89060D57A2E6}" type="datetime1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1514-79E6-4620-8694-B4231D5F8B36}" type="datetime1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AA90-9234-4CFE-B2CD-A953948DF081}" type="datetime1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55F8-7BAB-48B0-A6DF-626F649DFE05}" type="datetime1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66D1-C2E1-4E57-8865-05DECCF99670}" type="datetime1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3F5E8-A539-42DA-AE7F-CD0080A5ED37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350.png"/><Relationship Id="rId7" Type="http://schemas.openxmlformats.org/officeDocument/2006/relationships/image" Target="../media/image124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1.png"/><Relationship Id="rId5" Type="http://schemas.openxmlformats.org/officeDocument/2006/relationships/image" Target="../media/image37.png"/><Relationship Id="rId10" Type="http://schemas.openxmlformats.org/officeDocument/2006/relationships/image" Target="../media/image40.png"/><Relationship Id="rId4" Type="http://schemas.openxmlformats.org/officeDocument/2006/relationships/image" Target="../media/image360.png"/><Relationship Id="rId9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2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29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36.png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10" Type="http://schemas.openxmlformats.org/officeDocument/2006/relationships/image" Target="../media/image129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85.png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129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87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0" Type="http://schemas.openxmlformats.org/officeDocument/2006/relationships/image" Target="../media/image86.png"/><Relationship Id="rId4" Type="http://schemas.openxmlformats.org/officeDocument/2006/relationships/image" Target="../media/image85.png"/><Relationship Id="rId9" Type="http://schemas.openxmlformats.org/officeDocument/2006/relationships/image" Target="../media/image8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2" Type="http://schemas.openxmlformats.org/officeDocument/2006/relationships/image" Target="../media/image9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3.png"/><Relationship Id="rId10" Type="http://schemas.openxmlformats.org/officeDocument/2006/relationships/image" Target="../media/image92.png"/><Relationship Id="rId9" Type="http://schemas.openxmlformats.org/officeDocument/2006/relationships/image" Target="../media/image9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16.png"/><Relationship Id="rId25" Type="http://schemas.openxmlformats.org/officeDocument/2006/relationships/image" Target="../media/image115.png"/><Relationship Id="rId2" Type="http://schemas.openxmlformats.org/officeDocument/2006/relationships/notesSlide" Target="../notesSlides/notesSlide7.xml"/><Relationship Id="rId29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4.png"/><Relationship Id="rId23" Type="http://schemas.openxmlformats.org/officeDocument/2006/relationships/image" Target="../media/image113.png"/><Relationship Id="rId28" Type="http://schemas.openxmlformats.org/officeDocument/2006/relationships/image" Target="../media/image118.png"/><Relationship Id="rId31" Type="http://schemas.openxmlformats.org/officeDocument/2006/relationships/image" Target="../media/image121.png"/><Relationship Id="rId27" Type="http://schemas.openxmlformats.org/officeDocument/2006/relationships/image" Target="../media/image117.png"/><Relationship Id="rId30" Type="http://schemas.openxmlformats.org/officeDocument/2006/relationships/image" Target="../media/image120.png"/><Relationship Id="rId22" Type="http://schemas.openxmlformats.org/officeDocument/2006/relationships/image" Target="../media/image104.png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20.png"/><Relationship Id="rId21" Type="http://schemas.openxmlformats.org/officeDocument/2006/relationships/image" Target="../media/image122.png"/><Relationship Id="rId25" Type="http://schemas.openxmlformats.org/officeDocument/2006/relationships/image" Target="../media/image119.png"/><Relationship Id="rId2" Type="http://schemas.openxmlformats.org/officeDocument/2006/relationships/notesSlide" Target="../notesSlides/notesSlide8.xml"/><Relationship Id="rId29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7.png"/><Relationship Id="rId23" Type="http://schemas.openxmlformats.org/officeDocument/2006/relationships/image" Target="../media/image115.png"/><Relationship Id="rId28" Type="http://schemas.openxmlformats.org/officeDocument/2006/relationships/image" Target="../media/image104.png"/><Relationship Id="rId22" Type="http://schemas.openxmlformats.org/officeDocument/2006/relationships/image" Target="../media/image113.png"/><Relationship Id="rId27" Type="http://schemas.openxmlformats.org/officeDocument/2006/relationships/image" Target="../media/image121.png"/><Relationship Id="rId30" Type="http://schemas.openxmlformats.org/officeDocument/2006/relationships/image" Target="../media/image9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Client-Server </a:t>
            </a:r>
            <a:r>
              <a:rPr lang="en-US" dirty="0" smtClean="0"/>
              <a:t>Concurrent </a:t>
            </a:r>
            <a:r>
              <a:rPr lang="en-US" dirty="0"/>
              <a:t>Zero Knowledge</a:t>
            </a:r>
            <a:br>
              <a:rPr lang="en-US" dirty="0"/>
            </a:br>
            <a:r>
              <a:rPr lang="en-US" dirty="0"/>
              <a:t>with Constant Rounds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Guaranteed Complexity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856" y="4386943"/>
            <a:ext cx="8273143" cy="17526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Ran Canetti, Abhishek Jain and Omer </a:t>
            </a:r>
            <a:r>
              <a:rPr lang="en-US" dirty="0">
                <a:solidFill>
                  <a:schemeClr val="tx1"/>
                </a:solidFill>
              </a:rPr>
              <a:t>Paneth</a:t>
            </a:r>
            <a:endParaRPr lang="he-IL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9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10013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smtClean="0"/>
              <a:t>Constant-round protocols </a:t>
            </a:r>
          </a:p>
          <a:p>
            <a:pPr algn="ctr">
              <a:lnSpc>
                <a:spcPct val="150000"/>
              </a:lnSpc>
            </a:pPr>
            <a:r>
              <a:rPr lang="en-US" sz="4000" dirty="0" smtClean="0"/>
              <a:t>from standard assumptions </a:t>
            </a:r>
          </a:p>
          <a:p>
            <a:pPr algn="ctr">
              <a:lnSpc>
                <a:spcPct val="150000"/>
              </a:lnSpc>
            </a:pPr>
            <a:endParaRPr lang="en-US" dirty="0" smtClean="0"/>
          </a:p>
          <a:p>
            <a:pPr algn="ctr">
              <a:lnSpc>
                <a:spcPct val="150000"/>
              </a:lnSpc>
            </a:pPr>
            <a:r>
              <a:rPr lang="en-US" sz="4000" dirty="0" smtClean="0"/>
              <a:t>Weaker notions of concurrent security  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Bounded Concurrent ZK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154668"/>
            <a:ext cx="1125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mbusRomNo9L-Regu"/>
              </a:rPr>
              <a:t>[</a:t>
            </a:r>
            <a:r>
              <a:rPr lang="en-US" dirty="0" smtClean="0"/>
              <a:t>Barak 01</a:t>
            </a:r>
            <a:r>
              <a:rPr lang="en-US" dirty="0" smtClean="0">
                <a:latin typeface="NimbusRomNo9L-Regu"/>
              </a:rPr>
              <a:t>]</a:t>
            </a:r>
            <a:endParaRPr lang="en-US" dirty="0"/>
          </a:p>
        </p:txBody>
      </p:sp>
      <p:sp>
        <p:nvSpPr>
          <p:cNvPr id="32" name="Right Brace 31"/>
          <p:cNvSpPr/>
          <p:nvPr/>
        </p:nvSpPr>
        <p:spPr>
          <a:xfrm>
            <a:off x="4114800" y="2513977"/>
            <a:ext cx="484432" cy="4079396"/>
          </a:xfrm>
          <a:prstGeom prst="rightBrace">
            <a:avLst>
              <a:gd name="adj1" fmla="val 8333"/>
              <a:gd name="adj2" fmla="val 3285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641084" y="3478897"/>
                <a:ext cx="3352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≤</m:t>
                    </m:r>
                    <m:r>
                      <a:rPr lang="en-US" sz="36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3600" dirty="0" smtClean="0"/>
                  <a:t> sessions</a:t>
                </a:r>
                <a:endParaRPr lang="en-US" sz="3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084" y="3478897"/>
                <a:ext cx="33528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1478684"/>
                  </p:ext>
                </p:extLst>
              </p:nvPr>
            </p:nvGraphicFramePr>
            <p:xfrm>
              <a:off x="4876800" y="4857758"/>
              <a:ext cx="3848101" cy="146684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00582"/>
                    <a:gridCol w="1547519"/>
                  </a:tblGrid>
                  <a:tr h="0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/>
                            <a:t>Complexity of each session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/>
                    </a:tc>
                  </a:tr>
                  <a:tr h="496579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Rounds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</a:tr>
                  <a:tr h="51306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Communication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𝑃𝑜𝑙𝑦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le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1478684"/>
                  </p:ext>
                </p:extLst>
              </p:nvPr>
            </p:nvGraphicFramePr>
            <p:xfrm>
              <a:off x="4876800" y="4857758"/>
              <a:ext cx="3848101" cy="146684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00582"/>
                    <a:gridCol w="1547519"/>
                  </a:tblGrid>
                  <a:tr h="457200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/>
                            <a:t>Complexity of each session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/>
                    </a:tc>
                  </a:tr>
                  <a:tr h="496579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Rounds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48425" t="-101220" r="-394" b="-118293"/>
                          </a:stretch>
                        </a:blipFill>
                      </a:tcPr>
                    </a:tc>
                  </a:tr>
                  <a:tr h="513063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Communication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48425" t="-196429" r="-394" b="-1547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09600" y="1916668"/>
                <a:ext cx="80091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latin typeface="NimbusRomNo9L-Regu"/>
                  </a:rPr>
                  <a:t>Assuming collision-resistant hash functions. For bound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 smtClean="0"/>
                  <a:t>:</a:t>
                </a:r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16668"/>
                <a:ext cx="800918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142" t="-11842" r="-15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85800" y="2714655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14655"/>
                <a:ext cx="685800" cy="6858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1371600" y="294325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371600" y="317185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429000" y="2714655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714655"/>
                <a:ext cx="685800" cy="6858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85800" y="3773518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773518"/>
                <a:ext cx="685800" cy="6858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1371600" y="4002118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371600" y="4230718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429000" y="3773518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773518"/>
                <a:ext cx="685800" cy="6858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85800" y="5681990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681990"/>
                <a:ext cx="685800" cy="6858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>
            <a:off x="1371600" y="591059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371600" y="613919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429000" y="5681990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681990"/>
                <a:ext cx="685800" cy="6858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1371600" y="2514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Barak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1371600" y="3602008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Barak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371600" y="548193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Barak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 rot="5400000">
            <a:off x="2251501" y="4519177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6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20" grpId="0"/>
      <p:bldP spid="22" grpId="0" animBg="1"/>
      <p:bldP spid="29" grpId="0" animBg="1"/>
      <p:bldP spid="30" grpId="0" animBg="1"/>
      <p:bldP spid="36" grpId="0" animBg="1"/>
      <p:bldP spid="37" grpId="0" animBg="1"/>
      <p:bldP spid="40" grpId="0" animBg="1"/>
      <p:bldP spid="49" grpId="0"/>
      <p:bldP spid="50" grpId="0"/>
      <p:bldP spid="51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Barak’s Protocol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1400" y="331154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581400" y="345948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638800" y="3128665"/>
            <a:ext cx="1295400" cy="5289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3128665"/>
            <a:ext cx="1295400" cy="19005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Server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28764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Barak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-15240" y="5522893"/>
            <a:ext cx="9159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[</a:t>
            </a:r>
            <a:r>
              <a:rPr lang="en-US" sz="2800" dirty="0" err="1"/>
              <a:t>Persiano</a:t>
            </a:r>
            <a:r>
              <a:rPr lang="en-US" sz="2800" dirty="0"/>
              <a:t>-Visconti 05]:</a:t>
            </a:r>
          </a:p>
          <a:p>
            <a:pPr algn="ctr"/>
            <a:r>
              <a:rPr lang="en-US" sz="2800" dirty="0" smtClean="0"/>
              <a:t>set </a:t>
            </a:r>
            <a:r>
              <a:rPr lang="en-US" sz="2800" dirty="0"/>
              <a:t>the bound only at </a:t>
            </a:r>
            <a:r>
              <a:rPr lang="en-US" sz="2800" dirty="0">
                <a:solidFill>
                  <a:srgbClr val="00B050"/>
                </a:solidFill>
              </a:rPr>
              <a:t>protocol run </a:t>
            </a:r>
            <a:r>
              <a:rPr lang="en-US" sz="2800" dirty="0" smtClean="0">
                <a:solidFill>
                  <a:srgbClr val="00B050"/>
                </a:solidFill>
              </a:rPr>
              <a:t>time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381000" y="3093720"/>
            <a:ext cx="1798320" cy="1021080"/>
          </a:xfrm>
          <a:prstGeom prst="wedgeRoundRectCallout">
            <a:avLst>
              <a:gd name="adj1" fmla="val 53843"/>
              <a:gd name="adj2" fmla="val 87733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1000" y="3017520"/>
            <a:ext cx="1798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This is too early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581400" y="399734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581400" y="414528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638800" y="3814465"/>
            <a:ext cx="1295400" cy="5289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Client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81400" y="35622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Barak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581400" y="468314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581400" y="483108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638800" y="4500265"/>
            <a:ext cx="1295400" cy="5289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Client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81400" y="42480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Barak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-15240" y="1582995"/>
            <a:ext cx="9159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bound on the number of concurrent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sessions </a:t>
            </a:r>
            <a:r>
              <a:rPr lang="en-US" sz="2800" dirty="0"/>
              <a:t>is set at </a:t>
            </a:r>
            <a:r>
              <a:rPr lang="en-US" sz="2800" dirty="0">
                <a:solidFill>
                  <a:srgbClr val="FF0000"/>
                </a:solidFill>
              </a:rPr>
              <a:t>protocol design </a:t>
            </a:r>
            <a:r>
              <a:rPr lang="en-US" sz="2800" dirty="0" smtClean="0">
                <a:solidFill>
                  <a:srgbClr val="FF0000"/>
                </a:solidFill>
              </a:rPr>
              <a:t>time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1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/>
      <p:bldP spid="20" grpId="0"/>
      <p:bldP spid="29" grpId="0" animBg="1"/>
      <p:bldP spid="30" grpId="0"/>
      <p:bldP spid="33" grpId="0" animBg="1"/>
      <p:bldP spid="34" grpId="0"/>
      <p:bldP spid="37" grpId="0" animBg="1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Standard </a:t>
            </a:r>
            <a:r>
              <a:rPr lang="en-US" dirty="0"/>
              <a:t>M</a:t>
            </a:r>
            <a:r>
              <a:rPr lang="en-US" dirty="0" smtClean="0"/>
              <a:t>odel for Concurrent ZK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95600" y="2225674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225674"/>
                <a:ext cx="685800" cy="6858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581400" y="2454274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581400" y="2682874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38800" y="2225674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225674"/>
                <a:ext cx="685800" cy="6858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895600" y="3284537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284537"/>
                <a:ext cx="685800" cy="6858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3581400" y="3513137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581400" y="3741737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638800" y="3284537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284537"/>
                <a:ext cx="685800" cy="6858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895600" y="4343400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343400"/>
                <a:ext cx="685800" cy="68580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3581400" y="45720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581400" y="48006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638800" y="4343400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343400"/>
                <a:ext cx="685800" cy="6858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81400" y="1992609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992609"/>
                <a:ext cx="2057400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81400" y="3051472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51472"/>
                <a:ext cx="2057400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81400" y="4114801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114801"/>
                <a:ext cx="2057400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14500" y="3353978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3353978"/>
                <a:ext cx="609600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stCxn id="19" idx="3"/>
          </p:cNvCxnSpPr>
          <p:nvPr/>
        </p:nvCxnSpPr>
        <p:spPr>
          <a:xfrm>
            <a:off x="2324100" y="3584811"/>
            <a:ext cx="571500" cy="111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3"/>
          </p:cNvCxnSpPr>
          <p:nvPr/>
        </p:nvCxnSpPr>
        <p:spPr>
          <a:xfrm flipV="1">
            <a:off x="2324100" y="2527065"/>
            <a:ext cx="571500" cy="105774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3"/>
          </p:cNvCxnSpPr>
          <p:nvPr/>
        </p:nvCxnSpPr>
        <p:spPr>
          <a:xfrm>
            <a:off x="2324100" y="3584811"/>
            <a:ext cx="571500" cy="105998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Client-Server Concurrent ZK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1400" y="245751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581400" y="268611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38800" y="2228910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228910"/>
                <a:ext cx="685800" cy="6858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895600" y="2228910"/>
                <a:ext cx="685800" cy="280352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228910"/>
                <a:ext cx="685800" cy="28035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3581400" y="3516373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581400" y="3744973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638800" y="3287773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287773"/>
                <a:ext cx="685800" cy="6858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3581400" y="4575236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581400" y="4803836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638800" y="4346636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346636"/>
                <a:ext cx="685800" cy="6858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81400" y="1995845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995845"/>
                <a:ext cx="2057400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81400" y="3054708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54708"/>
                <a:ext cx="2057400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81400" y="4118037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118037"/>
                <a:ext cx="2057400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14500" y="3357214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3357214"/>
                <a:ext cx="609600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stCxn id="19" idx="3"/>
          </p:cNvCxnSpPr>
          <p:nvPr/>
        </p:nvCxnSpPr>
        <p:spPr>
          <a:xfrm>
            <a:off x="2324100" y="3588047"/>
            <a:ext cx="571500" cy="111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67000" y="1676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Server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1676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Clients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457200" y="1154668"/>
            <a:ext cx="2247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mbusRomNo9L-Regu"/>
              </a:rPr>
              <a:t>[</a:t>
            </a:r>
            <a:r>
              <a:rPr lang="en-US" dirty="0" err="1" smtClean="0"/>
              <a:t>Persiano</a:t>
            </a:r>
            <a:r>
              <a:rPr lang="en-US" dirty="0" smtClean="0"/>
              <a:t>-Visconti</a:t>
            </a:r>
            <a:r>
              <a:rPr lang="en-US" dirty="0" smtClean="0">
                <a:latin typeface="NimbusRomNo9L-Regu"/>
              </a:rPr>
              <a:t> 05]</a:t>
            </a: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0" y="5410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 smtClean="0"/>
              <a:t>Increase the communication</a:t>
            </a:r>
            <a:br>
              <a:rPr lang="en-US" sz="4000" dirty="0" smtClean="0"/>
            </a:br>
            <a:r>
              <a:rPr lang="en-US" sz="4000" dirty="0" smtClean="0"/>
              <a:t>as more session start</a:t>
            </a:r>
            <a:endParaRPr lang="en-US" sz="400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6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057400"/>
            <a:ext cx="2209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 err="1" smtClean="0"/>
              <a:t>Persiano</a:t>
            </a:r>
            <a:r>
              <a:rPr lang="en-US" dirty="0" smtClean="0"/>
              <a:t>-Visconti Protocol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1828800"/>
                <a:ext cx="685800" cy="47244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828800"/>
                <a:ext cx="685800" cy="4724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990600" y="20574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00400" y="1828800"/>
                <a:ext cx="685800" cy="47244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828800"/>
                <a:ext cx="685800" cy="47244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990600" y="28956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90600" y="2130564"/>
                <a:ext cx="2209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Bonded concurrent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/>
                  <a:t> sessions</a:t>
                </a:r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130564"/>
                <a:ext cx="2209800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2486" t="-4310" r="-4144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>
            <a:off x="4419600" y="2274332"/>
            <a:ext cx="13621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7532947">
            <a:off x="4695718" y="222346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32" name="Right Brace 31"/>
          <p:cNvSpPr/>
          <p:nvPr/>
        </p:nvSpPr>
        <p:spPr>
          <a:xfrm>
            <a:off x="6019800" y="2057400"/>
            <a:ext cx="312568" cy="838200"/>
          </a:xfrm>
          <a:prstGeom prst="rightBrac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05764" y="2209800"/>
                <a:ext cx="28382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400" dirty="0" smtClean="0"/>
                  <a:t>active sessions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764" y="2209800"/>
                <a:ext cx="2838236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990600" y="641991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0600" y="6019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Finish session</a:t>
            </a:r>
            <a:endParaRPr lang="en-US" sz="20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191000" y="2741057"/>
            <a:ext cx="13621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90600" y="3200399"/>
            <a:ext cx="2209800" cy="1066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90600" y="32004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990600" y="42672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90600" y="3373498"/>
                <a:ext cx="2209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Bonded concurrent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 sessions</a:t>
                </a:r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373498"/>
                <a:ext cx="2209800" cy="707886"/>
              </a:xfrm>
              <a:prstGeom prst="rect">
                <a:avLst/>
              </a:prstGeom>
              <a:blipFill rotWithShape="1">
                <a:blip r:embed="rId7"/>
                <a:stretch>
                  <a:fillRect l="-2486" t="-4274" r="-4144" b="-136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>
            <a:off x="4419600" y="3476386"/>
            <a:ext cx="13621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7532947">
            <a:off x="4695718" y="342551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30" name="Right Brace 29"/>
          <p:cNvSpPr/>
          <p:nvPr/>
        </p:nvSpPr>
        <p:spPr>
          <a:xfrm>
            <a:off x="6019800" y="3200399"/>
            <a:ext cx="312568" cy="1066799"/>
          </a:xfrm>
          <a:prstGeom prst="rightBrac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303793" y="3496608"/>
                <a:ext cx="28382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400" dirty="0"/>
                  <a:t>active sessions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793" y="3496608"/>
                <a:ext cx="2838236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107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H="1">
            <a:off x="4191000" y="3943111"/>
            <a:ext cx="13621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90600" y="4571999"/>
            <a:ext cx="2209800" cy="1314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90600" y="45720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990600" y="5886511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90600" y="4868208"/>
                <a:ext cx="2209800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Bonded concurrent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 smtClean="0"/>
                  <a:t> sessions</a:t>
                </a:r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868208"/>
                <a:ext cx="2209800" cy="707886"/>
              </a:xfrm>
              <a:prstGeom prst="rect">
                <a:avLst/>
              </a:prstGeom>
              <a:blipFill rotWithShape="1">
                <a:blip r:embed="rId9"/>
                <a:stretch>
                  <a:fillRect l="-2486" t="-4310" r="-4144" b="-146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H="1">
            <a:off x="4419600" y="5017532"/>
            <a:ext cx="13621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17532947">
            <a:off x="4695718" y="496666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2" name="Right Brace 41"/>
          <p:cNvSpPr/>
          <p:nvPr/>
        </p:nvSpPr>
        <p:spPr>
          <a:xfrm>
            <a:off x="6019800" y="4571999"/>
            <a:ext cx="312568" cy="1314512"/>
          </a:xfrm>
          <a:prstGeom prst="rightBrac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303793" y="4991100"/>
                <a:ext cx="28382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400" dirty="0" smtClean="0"/>
                  <a:t>active sessions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793" y="4991100"/>
                <a:ext cx="2838236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107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 flipH="1">
            <a:off x="4191000" y="5484257"/>
            <a:ext cx="13621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66800" y="137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single session: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038599" y="1371600"/>
            <a:ext cx="2265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Concurrent sessions: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6" grpId="0"/>
      <p:bldP spid="32" grpId="0" animBg="1"/>
      <p:bldP spid="33" grpId="0"/>
      <p:bldP spid="22" grpId="0"/>
      <p:bldP spid="17" grpId="0" animBg="1"/>
      <p:bldP spid="24" grpId="0"/>
      <p:bldP spid="29" grpId="0"/>
      <p:bldP spid="30" grpId="0" animBg="1"/>
      <p:bldP spid="31" grpId="0"/>
      <p:bldP spid="35" grpId="0" animBg="1"/>
      <p:bldP spid="38" grpId="0"/>
      <p:bldP spid="41" grpId="0"/>
      <p:bldP spid="42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057400"/>
            <a:ext cx="2209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Protocol Complexity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0574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990600" y="28956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90600" y="2057400"/>
                <a:ext cx="2209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Barak for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 sessions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22098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5882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990600" y="641991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0600" y="5943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Finish session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990600" y="3200399"/>
            <a:ext cx="2209800" cy="10667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90600" y="32004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990600" y="42672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90600" y="3300334"/>
                <a:ext cx="2209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Barak for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sessions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300334"/>
                <a:ext cx="2209800" cy="830997"/>
              </a:xfrm>
              <a:prstGeom prst="rect">
                <a:avLst/>
              </a:prstGeom>
              <a:blipFill rotWithShape="1">
                <a:blip r:embed="rId4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990600" y="4571999"/>
            <a:ext cx="2209800" cy="131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90600" y="45720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990600" y="5886511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90600" y="4795044"/>
                <a:ext cx="2209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Barak </a:t>
                </a:r>
                <a:r>
                  <a:rPr lang="en-US" sz="2400" dirty="0" smtClean="0"/>
                  <a:t>for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/>
                  <a:t> sessions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795044"/>
                <a:ext cx="2209800" cy="830997"/>
              </a:xfrm>
              <a:prstGeom prst="rect">
                <a:avLst/>
              </a:prstGeom>
              <a:blipFill rotWithShape="1">
                <a:blip r:embed="rId5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572000" y="5036403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Almost the same as  bounded concurrent ZK!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8391487"/>
                  </p:ext>
                </p:extLst>
              </p:nvPr>
            </p:nvGraphicFramePr>
            <p:xfrm>
              <a:off x="4495800" y="2575164"/>
              <a:ext cx="4267200" cy="20730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51140"/>
                    <a:gridCol w="1716060"/>
                  </a:tblGrid>
                  <a:tr h="9734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Complexity of each session</a:t>
                          </a:r>
                        </a:p>
                        <a:p>
                          <a:pPr algn="ctr"/>
                          <a:r>
                            <a:rPr lang="en-US" sz="2800" dirty="0" smtClean="0"/>
                            <a:t>(For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800" dirty="0" smtClean="0"/>
                            <a:t> concurrent sessions)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/>
                    </a:tc>
                  </a:tr>
                  <a:tr h="540812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Rounds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  <m:r>
                                  <a:rPr lang="en-US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558764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Communication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𝑃𝑜𝑙𝑦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𝑐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8391487"/>
                  </p:ext>
                </p:extLst>
              </p:nvPr>
            </p:nvGraphicFramePr>
            <p:xfrm>
              <a:off x="4495800" y="2575164"/>
              <a:ext cx="4267200" cy="20730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51140"/>
                    <a:gridCol w="1716060"/>
                  </a:tblGrid>
                  <a:tr h="97346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143" t="-5625" b="-12687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/>
                    </a:tc>
                  </a:tr>
                  <a:tr h="540812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Rounds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148582" t="-189888" b="-128090"/>
                          </a:stretch>
                        </a:blipFill>
                      </a:tcPr>
                    </a:tc>
                  </a:tr>
                  <a:tr h="558764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Communication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148582" t="-280435" b="-2391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1828800"/>
                <a:ext cx="685800" cy="47244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828800"/>
                <a:ext cx="685800" cy="47244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00400" y="1828800"/>
                <a:ext cx="685800" cy="47244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828800"/>
                <a:ext cx="685800" cy="47244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9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The </a:t>
            </a:r>
            <a:r>
              <a:rPr lang="en-US" dirty="0" err="1"/>
              <a:t>Persiano</a:t>
            </a:r>
            <a:r>
              <a:rPr lang="en-US" dirty="0"/>
              <a:t>-Visconti Protocol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1400" y="331154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581400" y="345948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638800" y="3128665"/>
            <a:ext cx="1295400" cy="5289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3128665"/>
            <a:ext cx="1295400" cy="19005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Server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29834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Persiano</a:t>
            </a:r>
            <a:r>
              <a:rPr lang="en-US" dirty="0"/>
              <a:t>-Visconti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7086600" y="3101607"/>
            <a:ext cx="1798320" cy="1043673"/>
          </a:xfrm>
          <a:prstGeom prst="wedgeRoundRectCallout">
            <a:avLst>
              <a:gd name="adj1" fmla="val -59866"/>
              <a:gd name="adj2" fmla="val 11252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086600" y="3080712"/>
            <a:ext cx="1798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This is too </a:t>
            </a:r>
            <a:r>
              <a:rPr lang="en-US" sz="3200" dirty="0" smtClean="0">
                <a:solidFill>
                  <a:srgbClr val="FF0000"/>
                </a:solidFill>
              </a:rPr>
              <a:t>late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581400" y="399734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581400" y="414528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638800" y="3814465"/>
            <a:ext cx="1295400" cy="5289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Client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81400" y="36692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Persiano</a:t>
            </a:r>
            <a:r>
              <a:rPr lang="en-US" dirty="0"/>
              <a:t>-Visconti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581400" y="468314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581400" y="483108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638800" y="4500265"/>
            <a:ext cx="1295400" cy="5289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Client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81400" y="43550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Persiano</a:t>
            </a:r>
            <a:r>
              <a:rPr lang="en-US" dirty="0"/>
              <a:t>-Visconti</a:t>
            </a:r>
          </a:p>
        </p:txBody>
      </p:sp>
      <p:sp>
        <p:nvSpPr>
          <p:cNvPr id="40" name="Rectangle 39"/>
          <p:cNvSpPr/>
          <p:nvPr/>
        </p:nvSpPr>
        <p:spPr>
          <a:xfrm>
            <a:off x="-15240" y="1610380"/>
            <a:ext cx="9159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 </a:t>
            </a:r>
            <a:r>
              <a:rPr lang="en-US" sz="3200" dirty="0"/>
              <a:t>communication complexity </a:t>
            </a:r>
            <a:endParaRPr lang="en-US" sz="3200" dirty="0" smtClean="0"/>
          </a:p>
          <a:p>
            <a:pPr algn="ctr"/>
            <a:r>
              <a:rPr lang="en-US" sz="3200" dirty="0" smtClean="0"/>
              <a:t>is changing at </a:t>
            </a:r>
            <a:r>
              <a:rPr lang="en-US" sz="3200" dirty="0">
                <a:solidFill>
                  <a:srgbClr val="FF0000"/>
                </a:solidFill>
              </a:rPr>
              <a:t>protocol </a:t>
            </a:r>
            <a:r>
              <a:rPr lang="en-US" sz="3200" dirty="0" smtClean="0">
                <a:solidFill>
                  <a:srgbClr val="FF0000"/>
                </a:solidFill>
              </a:rPr>
              <a:t>run time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15240" y="5486400"/>
            <a:ext cx="9159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Client does not know what will be the </a:t>
            </a:r>
            <a:br>
              <a:rPr lang="en-US" sz="3200" dirty="0" smtClean="0"/>
            </a:br>
            <a:r>
              <a:rPr lang="en-US" sz="3200" dirty="0" smtClean="0"/>
              <a:t>communication complexity of the session!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Example: Call Center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19812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i="1" dirty="0" smtClean="0"/>
              <a:t>“All our lines are currently busy. please </a:t>
            </a:r>
            <a:r>
              <a:rPr lang="en-US" i="1" dirty="0"/>
              <a:t>hold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and </a:t>
            </a:r>
            <a:r>
              <a:rPr lang="en-US" i="1" dirty="0"/>
              <a:t>your call will be </a:t>
            </a:r>
            <a:r>
              <a:rPr lang="en-US" i="1" dirty="0" smtClean="0"/>
              <a:t>answered </a:t>
            </a:r>
            <a:r>
              <a:rPr lang="en-US" i="1" dirty="0" smtClean="0">
                <a:solidFill>
                  <a:srgbClr val="FF0000"/>
                </a:solidFill>
              </a:rPr>
              <a:t>shortly…</a:t>
            </a:r>
            <a:r>
              <a:rPr lang="en-US" i="1" dirty="0" smtClean="0"/>
              <a:t>”</a:t>
            </a:r>
            <a:endParaRPr lang="en-US" i="1" u="sng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3809999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i="1" dirty="0" smtClean="0"/>
              <a:t>“The estimated waiting time is </a:t>
            </a:r>
            <a:r>
              <a:rPr lang="en-US" i="1" dirty="0" smtClean="0">
                <a:solidFill>
                  <a:srgbClr val="00B050"/>
                </a:solidFill>
              </a:rPr>
              <a:t>7 minutes.</a:t>
            </a:r>
            <a:r>
              <a:rPr lang="en-US" i="1" dirty="0" smtClean="0"/>
              <a:t>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-15240" y="5247382"/>
            <a:ext cx="9159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sng" dirty="0"/>
              <a:t>This </a:t>
            </a:r>
            <a:r>
              <a:rPr lang="en-US" sz="3200" u="sng" dirty="0" smtClean="0"/>
              <a:t>work</a:t>
            </a:r>
            <a:r>
              <a:rPr lang="en-US" sz="3200" b="1" dirty="0" smtClean="0"/>
              <a:t>:</a:t>
            </a:r>
            <a:r>
              <a:rPr lang="en-US" sz="3200" dirty="0" smtClean="0"/>
              <a:t> the </a:t>
            </a:r>
            <a:r>
              <a:rPr lang="en-US" sz="3200" dirty="0"/>
              <a:t>communication complexity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is </a:t>
            </a:r>
            <a:r>
              <a:rPr lang="en-US" sz="3200" dirty="0"/>
              <a:t>set </a:t>
            </a:r>
            <a:r>
              <a:rPr lang="en-US" sz="3200" dirty="0" smtClean="0"/>
              <a:t>at </a:t>
            </a:r>
            <a:r>
              <a:rPr lang="en-US" sz="3200" dirty="0"/>
              <a:t>the </a:t>
            </a:r>
            <a:r>
              <a:rPr lang="en-US" sz="3200" dirty="0">
                <a:solidFill>
                  <a:srgbClr val="00B050"/>
                </a:solidFill>
              </a:rPr>
              <a:t>beginning of every session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Result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>
            <a:noAutofit/>
          </a:bodyPr>
          <a:lstStyle/>
          <a:p>
            <a:pPr marL="0" indent="0" algn="ctr">
              <a:lnSpc>
                <a:spcPts val="4500"/>
              </a:lnSpc>
              <a:buNone/>
            </a:pPr>
            <a:r>
              <a:rPr lang="en-US" dirty="0" smtClean="0"/>
              <a:t>Assuming collision-resistant hash functions</a:t>
            </a:r>
          </a:p>
          <a:p>
            <a:pPr marL="0" indent="0" algn="ctr">
              <a:lnSpc>
                <a:spcPts val="4500"/>
              </a:lnSpc>
              <a:buNone/>
            </a:pPr>
            <a:r>
              <a:rPr lang="en-US" dirty="0" smtClean="0"/>
              <a:t>there is a concurrent zero-knowledge protocol</a:t>
            </a:r>
          </a:p>
          <a:p>
            <a:pPr marL="0" indent="0" algn="ctr">
              <a:lnSpc>
                <a:spcPts val="4500"/>
              </a:lnSpc>
              <a:buNone/>
            </a:pPr>
            <a:r>
              <a:rPr lang="en-US" dirty="0" smtClean="0"/>
              <a:t>in the client-server model</a:t>
            </a:r>
            <a:br>
              <a:rPr lang="en-US" dirty="0" smtClean="0"/>
            </a:br>
            <a:r>
              <a:rPr lang="en-US" dirty="0" smtClean="0"/>
              <a:t>with constant-rounds and </a:t>
            </a:r>
            <a:r>
              <a:rPr lang="en-US" dirty="0"/>
              <a:t>guaranteed </a:t>
            </a:r>
            <a:r>
              <a:rPr lang="en-US" dirty="0" smtClean="0"/>
              <a:t>complexity.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Guaranteed complexity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communication </a:t>
            </a:r>
            <a:r>
              <a:rPr lang="en-US" dirty="0" smtClean="0"/>
              <a:t>complexity </a:t>
            </a:r>
            <a:r>
              <a:rPr lang="en-US" dirty="0"/>
              <a:t>of each session is determined in the beginning of the session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900" dirty="0" smtClean="0"/>
          </a:p>
          <a:p>
            <a:pPr marL="0" indent="0" algn="ctr">
              <a:buNone/>
            </a:pPr>
            <a:endParaRPr lang="en-US" u="sng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2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Zero-Knowledge Protocols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17526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Completeness</a:t>
            </a:r>
          </a:p>
          <a:p>
            <a:r>
              <a:rPr lang="en-US" sz="2800" dirty="0" smtClean="0"/>
              <a:t>Soundness </a:t>
            </a:r>
          </a:p>
          <a:p>
            <a:r>
              <a:rPr lang="en-US" sz="2800" dirty="0" smtClean="0"/>
              <a:t>Zero knowledge </a:t>
            </a:r>
          </a:p>
          <a:p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19400" y="3810000"/>
                <a:ext cx="685800" cy="2286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810000"/>
                <a:ext cx="685800" cy="2286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3505200" y="43434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" idx="3"/>
          </p:cNvCxnSpPr>
          <p:nvPr/>
        </p:nvCxnSpPr>
        <p:spPr>
          <a:xfrm flipH="1">
            <a:off x="3505200" y="49530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56388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562600" y="3810000"/>
                <a:ext cx="685800" cy="2286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810000"/>
                <a:ext cx="685800" cy="2286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05200" y="3581400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581400"/>
                <a:ext cx="205740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1154668"/>
            <a:ext cx="34578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[</a:t>
            </a:r>
            <a:r>
              <a:rPr lang="en-US" sz="2000" dirty="0" err="1" smtClean="0"/>
              <a:t>Goldwasser-Micali-Rackoff</a:t>
            </a:r>
            <a:r>
              <a:rPr lang="en-US" sz="2000" dirty="0" smtClean="0">
                <a:latin typeface="NimbusRomNo9L-Regu"/>
              </a:rPr>
              <a:t> 85]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37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10199" y="2514600"/>
                <a:ext cx="35814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</a:t>
                </a:r>
                <a:br>
                  <a:rPr lang="en-US" sz="2400" dirty="0" smtClean="0"/>
                </a:br>
                <a:r>
                  <a:rPr lang="en-US" sz="2400" dirty="0" smtClean="0">
                    <a:solidFill>
                      <a:srgbClr val="FF0000"/>
                    </a:solidFill>
                  </a:rPr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concurrent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sessions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199" y="2514600"/>
                <a:ext cx="3581401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510" r="-510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/>
          <p:cNvSpPr txBox="1">
            <a:spLocks/>
          </p:cNvSpPr>
          <p:nvPr/>
        </p:nvSpPr>
        <p:spPr>
          <a:xfrm>
            <a:off x="2209800" y="3886200"/>
            <a:ext cx="32004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determined in the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beginning of the session</a:t>
            </a:r>
            <a:endParaRPr lang="en-US" sz="2400" u="sng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410200" y="3886200"/>
            <a:ext cx="3733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not determined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until the session terminates</a:t>
            </a:r>
          </a:p>
          <a:p>
            <a:pPr marL="0" indent="0" algn="ctr">
              <a:buFont typeface="Arial" pitchFamily="34" charset="0"/>
              <a:buNone/>
            </a:pPr>
            <a:endParaRPr lang="en-US" sz="2400" dirty="0" smtClean="0"/>
          </a:p>
          <a:p>
            <a:pPr marL="0" indent="0" algn="ctr">
              <a:buFont typeface="Arial" pitchFamily="34" charset="0"/>
              <a:buNone/>
            </a:pPr>
            <a:endParaRPr lang="en-US" sz="2400" u="sng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1676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This work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1676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[</a:t>
            </a:r>
            <a:r>
              <a:rPr lang="en-US" sz="2800" dirty="0" err="1" smtClean="0"/>
              <a:t>Persiano</a:t>
            </a:r>
            <a:r>
              <a:rPr lang="en-US" sz="2800" dirty="0" smtClean="0"/>
              <a:t>-Visconti]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886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Communication </a:t>
            </a:r>
          </a:p>
          <a:p>
            <a:pPr algn="ctr"/>
            <a:r>
              <a:rPr lang="en-US" sz="2400" dirty="0" smtClean="0"/>
              <a:t>complexity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5218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Round </a:t>
            </a:r>
          </a:p>
          <a:p>
            <a:pPr algn="ctr"/>
            <a:r>
              <a:rPr lang="en-US" sz="2400" dirty="0" smtClean="0"/>
              <a:t>complexity</a:t>
            </a:r>
            <a:endParaRPr lang="en-US" sz="24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09800" y="2514601"/>
            <a:ext cx="31242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6</a:t>
            </a:r>
          </a:p>
          <a:p>
            <a:pPr marL="0" indent="0" algn="ctr">
              <a:buFont typeface="Arial" pitchFamily="34" charset="0"/>
              <a:buNone/>
            </a:pPr>
            <a:endParaRPr lang="en-US" sz="2400" dirty="0" smtClean="0"/>
          </a:p>
          <a:p>
            <a:pPr marL="0" indent="0" algn="ctr">
              <a:buFont typeface="Arial" pitchFamily="34" charset="0"/>
              <a:buNone/>
            </a:pPr>
            <a:endParaRPr lang="en-US" sz="2400" u="sng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36576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10200" y="1676400"/>
            <a:ext cx="0" cy="3581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09800" y="1676400"/>
            <a:ext cx="0" cy="3581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22860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Protocol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8120" y="2743200"/>
                <a:ext cx="685800" cy="3886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" y="2743200"/>
                <a:ext cx="685800" cy="3886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ight Brace 31"/>
          <p:cNvSpPr/>
          <p:nvPr/>
        </p:nvSpPr>
        <p:spPr>
          <a:xfrm flipH="1">
            <a:off x="5911215" y="5238691"/>
            <a:ext cx="306705" cy="1314509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7162800" y="286533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Start session</a:t>
            </a:r>
            <a:endParaRPr lang="en-US" sz="2000" dirty="0"/>
          </a:p>
        </p:txBody>
      </p:sp>
      <p:sp>
        <p:nvSpPr>
          <p:cNvPr id="148" name="Parallelogram 147"/>
          <p:cNvSpPr/>
          <p:nvPr/>
        </p:nvSpPr>
        <p:spPr>
          <a:xfrm>
            <a:off x="6217920" y="5453987"/>
            <a:ext cx="2697480" cy="914400"/>
          </a:xfrm>
          <a:prstGeom prst="parallelogram">
            <a:avLst>
              <a:gd name="adj" fmla="val 10221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Arrow Connector 148"/>
          <p:cNvCxnSpPr/>
          <p:nvPr/>
        </p:nvCxnSpPr>
        <p:spPr>
          <a:xfrm flipH="1">
            <a:off x="7162800" y="5453987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H="1">
            <a:off x="7010400" y="5606387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H="1">
            <a:off x="6858000" y="5758787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H="1">
            <a:off x="6705600" y="5911187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6553200" y="6063587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H="1">
            <a:off x="6400800" y="6215987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217920" y="6368387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Parallelogram 167"/>
          <p:cNvSpPr/>
          <p:nvPr/>
        </p:nvSpPr>
        <p:spPr>
          <a:xfrm>
            <a:off x="6553200" y="4254744"/>
            <a:ext cx="2362200" cy="609600"/>
          </a:xfrm>
          <a:prstGeom prst="parallelogram">
            <a:avLst>
              <a:gd name="adj" fmla="val 1005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Arrow Connector 168"/>
          <p:cNvCxnSpPr/>
          <p:nvPr/>
        </p:nvCxnSpPr>
        <p:spPr>
          <a:xfrm flipH="1">
            <a:off x="7162800" y="4254744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flipH="1">
            <a:off x="7010400" y="4407144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flipH="1">
            <a:off x="6858000" y="4559544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H="1">
            <a:off x="6705600" y="4711944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>
            <a:off x="6553200" y="4864344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Parallelogram 176"/>
          <p:cNvSpPr/>
          <p:nvPr/>
        </p:nvSpPr>
        <p:spPr>
          <a:xfrm>
            <a:off x="6858000" y="3265440"/>
            <a:ext cx="2057400" cy="304800"/>
          </a:xfrm>
          <a:prstGeom prst="parallelogram">
            <a:avLst>
              <a:gd name="adj" fmla="val 10055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Arrow Connector 177"/>
          <p:cNvCxnSpPr/>
          <p:nvPr/>
        </p:nvCxnSpPr>
        <p:spPr>
          <a:xfrm flipH="1">
            <a:off x="7162800" y="3265440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flipH="1">
            <a:off x="7010400" y="3417840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>
            <a:off x="6858000" y="3570240"/>
            <a:ext cx="1752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7162800" y="3825896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Start session</a:t>
            </a:r>
            <a:endParaRPr lang="en-US" sz="2000" dirty="0"/>
          </a:p>
        </p:txBody>
      </p:sp>
      <p:sp>
        <p:nvSpPr>
          <p:cNvPr id="184" name="TextBox 183"/>
          <p:cNvSpPr txBox="1"/>
          <p:nvPr/>
        </p:nvSpPr>
        <p:spPr>
          <a:xfrm>
            <a:off x="7162800" y="5038637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Start session</a:t>
            </a:r>
            <a:endParaRPr lang="en-US" sz="2000" dirty="0"/>
          </a:p>
        </p:txBody>
      </p:sp>
      <p:sp>
        <p:nvSpPr>
          <p:cNvPr id="187" name="Right Brace 186"/>
          <p:cNvSpPr/>
          <p:nvPr/>
        </p:nvSpPr>
        <p:spPr>
          <a:xfrm flipH="1">
            <a:off x="5911215" y="4025951"/>
            <a:ext cx="306705" cy="962248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ight Brace 187"/>
          <p:cNvSpPr/>
          <p:nvPr/>
        </p:nvSpPr>
        <p:spPr>
          <a:xfrm flipH="1">
            <a:off x="5911215" y="2919444"/>
            <a:ext cx="331470" cy="830997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1036321" y="2865330"/>
                <a:ext cx="483107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First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 smtClean="0"/>
                  <a:t> sessions to start run Barak’s protocol with bound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1" y="2865330"/>
                <a:ext cx="4831079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2522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1036321" y="4025951"/>
                <a:ext cx="4831079" cy="973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Next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>
                        <a:latin typeface="Cambria Math"/>
                      </a:rPr>
                      <m:t>−</m:t>
                    </m:r>
                    <m:r>
                      <a:rPr lang="en-US" sz="2800">
                        <a:latin typeface="Cambria Math"/>
                      </a:rPr>
                      <m:t>𝑛</m:t>
                    </m:r>
                    <m:r>
                      <a:rPr lang="en-US" sz="280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 sessions </a:t>
                </a:r>
                <a:r>
                  <a:rPr lang="en-US" sz="2800" dirty="0" smtClean="0"/>
                  <a:t>run </a:t>
                </a:r>
                <a:br>
                  <a:rPr lang="en-US" sz="2800" dirty="0" smtClean="0"/>
                </a:br>
                <a:r>
                  <a:rPr lang="en-US" sz="2800" dirty="0" smtClean="0"/>
                  <a:t>Barak’s </a:t>
                </a:r>
                <a:r>
                  <a:rPr lang="en-US" sz="2800" dirty="0"/>
                  <a:t>protocol </a:t>
                </a:r>
                <a:r>
                  <a:rPr lang="en-US" sz="2800" dirty="0" smtClean="0"/>
                  <a:t>with </a:t>
                </a:r>
                <a:r>
                  <a:rPr lang="en-US" sz="2800" dirty="0"/>
                  <a:t>bound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1" y="4025951"/>
                <a:ext cx="4831079" cy="973600"/>
              </a:xfrm>
              <a:prstGeom prst="rect">
                <a:avLst/>
              </a:prstGeom>
              <a:blipFill rotWithShape="1">
                <a:blip r:embed="rId5"/>
                <a:stretch>
                  <a:fillRect l="-2522" t="-4375" r="-1261" b="-16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TextBox 191"/>
              <p:cNvSpPr txBox="1"/>
              <p:nvPr/>
            </p:nvSpPr>
            <p:spPr>
              <a:xfrm>
                <a:off x="1005182" y="5431455"/>
                <a:ext cx="501461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Next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 b="0" i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 b="0" i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 sessions </a:t>
                </a:r>
                <a:r>
                  <a:rPr lang="en-US" sz="2800" dirty="0" smtClean="0"/>
                  <a:t>run </a:t>
                </a:r>
                <a:br>
                  <a:rPr lang="en-US" sz="2800" dirty="0" smtClean="0"/>
                </a:br>
                <a:r>
                  <a:rPr lang="en-US" sz="2800" dirty="0" smtClean="0"/>
                  <a:t>Barak’s </a:t>
                </a:r>
                <a:r>
                  <a:rPr lang="en-US" sz="2800" dirty="0"/>
                  <a:t>protocol </a:t>
                </a:r>
                <a:r>
                  <a:rPr lang="en-US" sz="2800" dirty="0" smtClean="0"/>
                  <a:t>with </a:t>
                </a:r>
                <a:r>
                  <a:rPr lang="en-US" sz="2800" dirty="0"/>
                  <a:t>bound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 b="0" i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192" name="TextBox 1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182" y="5431455"/>
                <a:ext cx="5014618" cy="954107"/>
              </a:xfrm>
              <a:prstGeom prst="rect">
                <a:avLst/>
              </a:prstGeom>
              <a:blipFill rotWithShape="1">
                <a:blip r:embed="rId6"/>
                <a:stretch>
                  <a:fillRect l="-2552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3" name="TextBox 192"/>
          <p:cNvSpPr txBox="1"/>
          <p:nvPr/>
        </p:nvSpPr>
        <p:spPr>
          <a:xfrm>
            <a:off x="0" y="15488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Every session runs Barak’s protocol with some bound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9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" grpId="0" animBg="1"/>
      <p:bldP spid="140" grpId="0"/>
      <p:bldP spid="148" grpId="0" animBg="1"/>
      <p:bldP spid="168" grpId="0" animBg="1"/>
      <p:bldP spid="177" grpId="0" animBg="1"/>
      <p:bldP spid="183" grpId="0"/>
      <p:bldP spid="184" grpId="0"/>
      <p:bldP spid="187" grpId="0" animBg="1"/>
      <p:bldP spid="188" grpId="0" animBg="1"/>
      <p:bldP spid="189" grpId="0"/>
      <p:bldP spid="190" grpId="0"/>
      <p:bldP spid="192" grpId="0"/>
      <p:bldP spid="1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Challenge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98120" y="2743200"/>
                <a:ext cx="685800" cy="38862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" y="2743200"/>
                <a:ext cx="685800" cy="3886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1295400" y="3429000"/>
            <a:ext cx="2209800" cy="2971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295400" y="34290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295400" y="640080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95400" y="27432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Start session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295400" y="3219510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295400" y="4473714"/>
                <a:ext cx="2209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Barak’s protocol with bound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473714"/>
                <a:ext cx="2209800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3315" t="-5882" r="-6354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67200" y="34098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Start session</a:t>
            </a:r>
            <a:endParaRPr lang="en-US" sz="2000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4267200" y="3886200"/>
            <a:ext cx="1524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733800" y="5486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Start session</a:t>
            </a:r>
            <a:endParaRPr lang="en-US" sz="2000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3733800" y="5962710"/>
            <a:ext cx="1524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17159020">
            <a:off x="4469417" y="4470858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46" name="Right Brace 45"/>
          <p:cNvSpPr/>
          <p:nvPr/>
        </p:nvSpPr>
        <p:spPr>
          <a:xfrm>
            <a:off x="5935832" y="3409890"/>
            <a:ext cx="312568" cy="2762309"/>
          </a:xfrm>
          <a:prstGeom prst="rightBrac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92116" y="4419600"/>
                <a:ext cx="2137484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 smtClean="0">
                    <a:solidFill>
                      <a:srgbClr val="00B050"/>
                    </a:solidFill>
                  </a:rPr>
                  <a:t> </a:t>
                </a:r>
              </a:p>
              <a:p>
                <a:pPr algn="ctr"/>
                <a:r>
                  <a:rPr lang="en-US" sz="2400" dirty="0" smtClean="0"/>
                  <a:t>new sessions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116" y="4419600"/>
                <a:ext cx="2137484" cy="892552"/>
              </a:xfrm>
              <a:prstGeom prst="rect">
                <a:avLst/>
              </a:prstGeom>
              <a:blipFill rotWithShape="1">
                <a:blip r:embed="rId5"/>
                <a:stretch>
                  <a:fillRect b="-15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8229600" y="2743200"/>
                <a:ext cx="685800" cy="38862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743200"/>
                <a:ext cx="685800" cy="38862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0" y="15488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Cannot rely directly on bounded concurrency 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8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8" grpId="0"/>
      <p:bldP spid="40" grpId="0"/>
      <p:bldP spid="41" grpId="0"/>
      <p:bldP spid="43" grpId="0"/>
      <p:bldP spid="45" grpId="0"/>
      <p:bldP spid="46" grpId="0" animBg="1"/>
      <p:bldP spid="47" grpId="0"/>
      <p:bldP spid="60" grpId="0" animBg="1"/>
      <p:bldP spid="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Barak’s simulation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447800" y="2057400"/>
                <a:ext cx="3677993" cy="430244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057400"/>
                <a:ext cx="3677993" cy="43024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ight Brace 29"/>
          <p:cNvSpPr/>
          <p:nvPr/>
        </p:nvSpPr>
        <p:spPr>
          <a:xfrm>
            <a:off x="5382968" y="2319010"/>
            <a:ext cx="484432" cy="3731567"/>
          </a:xfrm>
          <a:prstGeom prst="rightBrace">
            <a:avLst>
              <a:gd name="adj1" fmla="val 8333"/>
              <a:gd name="adj2" fmla="val 49676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38800" y="3863171"/>
                <a:ext cx="3352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≤</m:t>
                    </m:r>
                    <m:r>
                      <a:rPr lang="en-US" sz="36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3600" dirty="0" smtClean="0"/>
                  <a:t> sessions</a:t>
                </a:r>
                <a:endParaRPr lang="en-US" sz="3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863171"/>
                <a:ext cx="335280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2125418" y="2626042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125418" y="2854642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125418" y="3683877"/>
            <a:ext cx="2057400" cy="10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125418" y="3913505"/>
            <a:ext cx="20574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125418" y="5593377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125418" y="5821977"/>
            <a:ext cx="20574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25418" y="2057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Barak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 rot="5400000">
            <a:off x="3005319" y="4201964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…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944818" y="2702242"/>
            <a:ext cx="11511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182818" y="2397442"/>
                <a:ext cx="685800" cy="365313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818" y="2397442"/>
                <a:ext cx="685800" cy="365313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2133600" y="31343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Barak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2133600" y="50393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Barak</a:t>
            </a:r>
            <a:endParaRPr lang="en-US" sz="2800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3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/>
      <p:bldP spid="38" grpId="0"/>
      <p:bldP spid="41" grpId="0"/>
      <p:bldP spid="43" grpId="0" animBg="1"/>
      <p:bldP spid="53" grpId="0"/>
      <p:bldP spid="5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447800" y="4236461"/>
                <a:ext cx="3677993" cy="746189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36461"/>
                <a:ext cx="3677993" cy="7461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447800" y="5039380"/>
                <a:ext cx="3677993" cy="132046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039380"/>
                <a:ext cx="3677993" cy="13204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447800" y="3182471"/>
                <a:ext cx="3677993" cy="100232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182471"/>
                <a:ext cx="3677993" cy="10023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Barak’s simulation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447800" y="2057400"/>
                <a:ext cx="3677993" cy="107698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057400"/>
                <a:ext cx="3677993" cy="10769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ight Brace 29"/>
          <p:cNvSpPr/>
          <p:nvPr/>
        </p:nvSpPr>
        <p:spPr>
          <a:xfrm>
            <a:off x="5382968" y="2319010"/>
            <a:ext cx="484432" cy="3731567"/>
          </a:xfrm>
          <a:prstGeom prst="rightBrace">
            <a:avLst>
              <a:gd name="adj1" fmla="val 8333"/>
              <a:gd name="adj2" fmla="val 49676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38800" y="3863171"/>
                <a:ext cx="3352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≤</m:t>
                    </m:r>
                    <m:r>
                      <a:rPr lang="en-US" sz="36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3600" dirty="0" smtClean="0"/>
                  <a:t> sessions</a:t>
                </a:r>
                <a:endParaRPr lang="en-US" sz="3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863171"/>
                <a:ext cx="3352800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2125418" y="2626042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125418" y="2854642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125418" y="3683877"/>
            <a:ext cx="2057400" cy="10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125418" y="3913505"/>
            <a:ext cx="20574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125418" y="5593377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125418" y="5821977"/>
            <a:ext cx="20574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25418" y="2057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Barak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 rot="5400000">
            <a:off x="3005319" y="4201964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…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944818" y="2702242"/>
            <a:ext cx="11511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182818" y="2397442"/>
                <a:ext cx="685800" cy="365313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818" y="2397442"/>
                <a:ext cx="685800" cy="365313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2133600" y="31343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Barak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2133600" y="50393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Barak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447800" y="2057400"/>
                <a:ext cx="3677993" cy="430244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057400"/>
                <a:ext cx="3677993" cy="43024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Barak’s simulation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25418" y="2626042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125418" y="2854642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80247" y="3683877"/>
            <a:ext cx="3102571" cy="10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066800" y="3913505"/>
            <a:ext cx="311602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38200" y="5593377"/>
            <a:ext cx="33446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066800" y="5821977"/>
            <a:ext cx="311602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25418" y="2057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Barak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676400" y="3144808"/>
            <a:ext cx="2506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Other protocol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5024735"/>
            <a:ext cx="2506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Other protocol</a:t>
            </a:r>
          </a:p>
        </p:txBody>
      </p:sp>
      <p:sp>
        <p:nvSpPr>
          <p:cNvPr id="21" name="TextBox 20"/>
          <p:cNvSpPr txBox="1"/>
          <p:nvPr/>
        </p:nvSpPr>
        <p:spPr>
          <a:xfrm rot="5400000">
            <a:off x="3005319" y="4201964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82818" y="2397442"/>
                <a:ext cx="685800" cy="3653135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818" y="2397442"/>
                <a:ext cx="685800" cy="36531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1000" y="3445876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445876"/>
                <a:ext cx="685800" cy="6858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81000" y="5364777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364777"/>
                <a:ext cx="685800" cy="6858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>
            <a:stCxn id="30" idx="1"/>
          </p:cNvCxnSpPr>
          <p:nvPr/>
        </p:nvCxnSpPr>
        <p:spPr>
          <a:xfrm flipH="1" flipV="1">
            <a:off x="2970820" y="3788776"/>
            <a:ext cx="2286980" cy="146616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0" idx="1"/>
          </p:cNvCxnSpPr>
          <p:nvPr/>
        </p:nvCxnSpPr>
        <p:spPr>
          <a:xfrm flipH="1">
            <a:off x="2929609" y="5254942"/>
            <a:ext cx="2328191" cy="452735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944818" y="2702242"/>
            <a:ext cx="115118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e 47"/>
          <p:cNvSpPr/>
          <p:nvPr/>
        </p:nvSpPr>
        <p:spPr>
          <a:xfrm>
            <a:off x="5382968" y="2319010"/>
            <a:ext cx="484432" cy="3731567"/>
          </a:xfrm>
          <a:prstGeom prst="rightBrace">
            <a:avLst>
              <a:gd name="adj1" fmla="val 8333"/>
              <a:gd name="adj2" fmla="val 49676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638800" y="3863171"/>
                <a:ext cx="3352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≤</m:t>
                    </m:r>
                    <m:r>
                      <a:rPr lang="en-US" sz="36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3600" dirty="0" smtClean="0"/>
                  <a:t> sessions</a:t>
                </a:r>
                <a:endParaRPr lang="en-US" sz="3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863171"/>
                <a:ext cx="3352800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29"/>
              <p:cNvSpPr/>
              <p:nvPr/>
            </p:nvSpPr>
            <p:spPr>
              <a:xfrm>
                <a:off x="5257800" y="4607242"/>
                <a:ext cx="3789607" cy="129540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</a:rPr>
                  <a:t>Communication complexity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Barak’s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ounded 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607242"/>
                <a:ext cx="3789607" cy="1295400"/>
              </a:xfrm>
              <a:prstGeom prst="roundRect">
                <a:avLst/>
              </a:prstGeom>
              <a:blipFill rotWithShape="1">
                <a:blip r:embed="rId8"/>
                <a:stretch>
                  <a:fillRect l="-1920" r="-1760" b="-648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447" y="2057400"/>
                <a:ext cx="9144000" cy="50292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/>
                  <a:t>A session is of </a:t>
                </a:r>
                <a:r>
                  <a:rPr lang="en-US" i="1" u="sng" dirty="0" smtClean="0"/>
                  <a:t>level</a:t>
                </a:r>
                <a:r>
                  <a:rPr lang="en-US" u="sng" dirty="0"/>
                  <a:t>-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u="sng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if it runs Barak’s protocol with bound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pPr marL="0" indent="0" algn="ctr">
                  <a:buNone/>
                </a:pPr>
                <a:endParaRPr lang="en-US" sz="2800" dirty="0" smtClean="0"/>
              </a:p>
              <a:p>
                <a:pPr marL="0" indent="0" algn="ctr">
                  <a:buNone/>
                </a:pPr>
                <a:endParaRPr lang="en-US" sz="2800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Observation: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starts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≤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 smtClean="0"/>
                  <a:t> sessions, </a:t>
                </a:r>
                <a:br>
                  <a:rPr lang="en-US" dirty="0" smtClean="0"/>
                </a:br>
                <a:r>
                  <a:rPr lang="en-US" dirty="0" smtClean="0"/>
                  <a:t>sessions of level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 are easy to simulate.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47" y="2057400"/>
                <a:ext cx="9144000" cy="5029200"/>
              </a:xfrm>
              <a:blipFill rotWithShape="1">
                <a:blip r:embed="rId3"/>
                <a:stretch>
                  <a:fillRect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3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97140" y="457200"/>
                <a:ext cx="685800" cy="60198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140" y="457200"/>
                <a:ext cx="685800" cy="60198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524000" y="1554480"/>
            <a:ext cx="60731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524000" y="1325880"/>
            <a:ext cx="60731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24000" y="22402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524000" y="20116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2926080"/>
            <a:ext cx="60731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524000" y="2693015"/>
            <a:ext cx="6073140" cy="44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6118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24000" y="33832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24000" y="4297680"/>
            <a:ext cx="60731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524000" y="4064615"/>
            <a:ext cx="6073140" cy="44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49834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524000" y="47548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24000" y="5669280"/>
            <a:ext cx="60731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24000" y="5440680"/>
            <a:ext cx="60731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91000" y="848974"/>
                <a:ext cx="281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848974"/>
                <a:ext cx="28194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91000" y="2231350"/>
                <a:ext cx="281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31350"/>
                <a:ext cx="28194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3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91000" y="3602950"/>
                <a:ext cx="281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602950"/>
                <a:ext cx="28194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3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91000" y="4963775"/>
                <a:ext cx="281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963775"/>
                <a:ext cx="28194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91000" y="1534775"/>
                <a:ext cx="281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534775"/>
                <a:ext cx="28194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91000" y="2901910"/>
                <a:ext cx="281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901910"/>
                <a:ext cx="281940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3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91000" y="4293215"/>
                <a:ext cx="281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93215"/>
                <a:ext cx="281940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346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838200" y="457200"/>
                <a:ext cx="685800" cy="6019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"/>
                <a:ext cx="685800" cy="60198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 rot="5400000">
            <a:off x="4325034" y="37728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…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 rot="5400000">
            <a:off x="4325034" y="586368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…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638800" y="848974"/>
                <a:ext cx="2819400" cy="526226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848974"/>
                <a:ext cx="2819400" cy="52622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97140" y="1127760"/>
                <a:ext cx="685800" cy="477012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140" y="1127760"/>
                <a:ext cx="685800" cy="47701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6248400" y="15544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248400" y="13258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24000" y="22402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524000" y="20116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248400" y="29260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248400" y="26974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6118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524000" y="3383281"/>
            <a:ext cx="60960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48400" y="42976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248400" y="40690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49834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524000" y="47548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48400" y="56692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248400" y="54406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00800" y="848974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848974"/>
                <a:ext cx="10668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400800" y="223135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31350"/>
                <a:ext cx="1066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00800" y="360295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602950"/>
                <a:ext cx="1066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00800" y="496377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963775"/>
                <a:ext cx="10668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62400" y="1534775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534775"/>
                <a:ext cx="167640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45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62400" y="2901910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01910"/>
                <a:ext cx="167640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545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62400" y="4293215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93215"/>
                <a:ext cx="167640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545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38200" y="457200"/>
                <a:ext cx="685800" cy="6019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"/>
                <a:ext cx="685800" cy="60198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429000" y="640080"/>
                <a:ext cx="5181600" cy="57150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40080"/>
                <a:ext cx="5181600" cy="5715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638800" y="848974"/>
                <a:ext cx="2819400" cy="526226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848974"/>
                <a:ext cx="2819400" cy="52622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97140" y="1127760"/>
                <a:ext cx="685800" cy="477012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140" y="1127760"/>
                <a:ext cx="685800" cy="47701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6248400" y="15544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248400" y="13258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10000" y="2240280"/>
            <a:ext cx="3810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810000" y="2011680"/>
            <a:ext cx="3810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248400" y="29260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248400" y="26974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6118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24000" y="33832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48400" y="42976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248400" y="40690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0" y="4983480"/>
            <a:ext cx="3810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810000" y="4754880"/>
            <a:ext cx="3810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48400" y="56692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248400" y="54406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00800" y="848974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848974"/>
                <a:ext cx="1066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400800" y="223135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31350"/>
                <a:ext cx="106680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00800" y="360295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602950"/>
                <a:ext cx="106680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00800" y="496377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963775"/>
                <a:ext cx="1066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62400" y="1534775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534775"/>
                <a:ext cx="167640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545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722120" y="2901910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120" y="2901910"/>
                <a:ext cx="167640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581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62400" y="4293215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93215"/>
                <a:ext cx="16764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545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838200" y="457200"/>
                <a:ext cx="685800" cy="6019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"/>
                <a:ext cx="685800" cy="60198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Completeness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19400" y="3810000"/>
                <a:ext cx="685800" cy="2286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810000"/>
                <a:ext cx="685800" cy="2286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3505200" y="43434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" idx="3"/>
          </p:cNvCxnSpPr>
          <p:nvPr/>
        </p:nvCxnSpPr>
        <p:spPr>
          <a:xfrm flipH="1">
            <a:off x="3505200" y="49530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56388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562600" y="3810000"/>
                <a:ext cx="685800" cy="2286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810000"/>
                <a:ext cx="685800" cy="2286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>
          <a:xfrm>
            <a:off x="6248400" y="53340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651171" y="51493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Accept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05200" y="3581400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581400"/>
                <a:ext cx="205740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76550" y="3052653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550" y="3052653"/>
                <a:ext cx="60960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H="1">
            <a:off x="3162300" y="3505200"/>
            <a:ext cx="1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1219200" y="411480"/>
                <a:ext cx="7543800" cy="60960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11480"/>
                <a:ext cx="7543800" cy="6096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429000" y="640080"/>
                <a:ext cx="5181600" cy="57150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40080"/>
                <a:ext cx="5181600" cy="5715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638800" y="848974"/>
                <a:ext cx="2819400" cy="526226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848974"/>
                <a:ext cx="2819400" cy="52622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97140" y="1127760"/>
                <a:ext cx="685800" cy="477012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7140" y="1127760"/>
                <a:ext cx="685800" cy="47701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6248400" y="15544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248400" y="13258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10000" y="2240280"/>
            <a:ext cx="3810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810000" y="2011680"/>
            <a:ext cx="3810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248400" y="29260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248400" y="26974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6118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24000" y="3383280"/>
            <a:ext cx="609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48400" y="42976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248400" y="40690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0" y="4983480"/>
            <a:ext cx="3810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810000" y="4754880"/>
            <a:ext cx="3810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48400" y="56692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248400" y="5440680"/>
            <a:ext cx="13487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00800" y="848974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848974"/>
                <a:ext cx="106680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400800" y="223135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31350"/>
                <a:ext cx="106680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00800" y="360295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602950"/>
                <a:ext cx="106680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00800" y="496377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963775"/>
                <a:ext cx="106680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857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62400" y="1534775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534775"/>
                <a:ext cx="167640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545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722120" y="2901910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120" y="2901910"/>
                <a:ext cx="16764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581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62400" y="4293215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Level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93215"/>
                <a:ext cx="167640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5455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81000" y="296435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…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Simulation Running Time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1828800"/>
                <a:ext cx="9144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𝑃𝑜𝑙𝑦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/>
                            </a:rPr>
                            <m:t>𝑇</m:t>
                          </m:r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3600" i="1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3600" b="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3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3600" i="1">
                          <a:latin typeface="Cambria Math"/>
                        </a:rPr>
                        <m:t>=</m:t>
                      </m:r>
                      <m:r>
                        <a:rPr lang="en-US" sz="3600" i="1">
                          <a:latin typeface="Cambria Math"/>
                        </a:rPr>
                        <m:t>𝑃𝑜𝑙𝑦</m:t>
                      </m:r>
                      <m:d>
                        <m:dPr>
                          <m:ctrlPr>
                            <a:rPr lang="en-US" sz="3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/>
                            </a:rPr>
                            <m:t>𝑇</m:t>
                          </m:r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3600" i="1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  <a:p>
                <a:pPr>
                  <a:lnSpc>
                    <a:spcPct val="150000"/>
                  </a:lnSpc>
                </a:pPr>
                <a:endParaRPr lang="en-US" sz="36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3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en-US" sz="3600" i="1">
                          <a:latin typeface="Cambria Math"/>
                        </a:rPr>
                        <m:t>=</m:t>
                      </m:r>
                      <m:r>
                        <a:rPr lang="en-US" sz="3600" i="1">
                          <a:latin typeface="Cambria Math"/>
                        </a:rPr>
                        <m:t>𝑃𝑜𝑙𝑦</m:t>
                      </m:r>
                      <m:d>
                        <m:dPr>
                          <m:ctrlPr>
                            <a:rPr lang="en-US" sz="3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/>
                            </a:rPr>
                            <m:t>𝑇</m:t>
                          </m:r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sz="3600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3600" i="1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9144000" cy="34163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 rot="5400000">
            <a:off x="4152899" y="3661200"/>
            <a:ext cx="838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…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5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Omer\Downloads\002-concurrentz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632" y="-76200"/>
            <a:ext cx="8461607" cy="746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86200" y="6427694"/>
            <a:ext cx="3204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000" dirty="0">
                <a:latin typeface="+mj-lt"/>
                <a:ea typeface="+mj-ea"/>
                <a:cs typeface="+mj-cs"/>
              </a:rPr>
              <a:t>[slide: Mira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Belenkiy</a:t>
            </a:r>
            <a:r>
              <a:rPr lang="en-US" sz="2000" dirty="0">
                <a:latin typeface="+mj-lt"/>
                <a:ea typeface="+mj-ea"/>
                <a:cs typeface="+mj-cs"/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Soundness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05200" y="43434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505200" y="49530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56388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819400" y="3810000"/>
                <a:ext cx="685800" cy="22860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3200" b="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810000"/>
                <a:ext cx="685800" cy="2286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562600" y="3810000"/>
                <a:ext cx="685800" cy="2286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810000"/>
                <a:ext cx="685800" cy="2286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6248400" y="5334000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51171" y="51493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reject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05200" y="3581400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∉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581400"/>
                <a:ext cx="2057400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Zero-knowledge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23210" y="3810000"/>
                <a:ext cx="685800" cy="2286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210" y="3810000"/>
                <a:ext cx="685800" cy="22860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566410" y="3809999"/>
                <a:ext cx="685800" cy="2253343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410" y="3809999"/>
                <a:ext cx="685800" cy="225334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3509010" y="43434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509010" y="49530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9010" y="56388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52210" y="5334000"/>
            <a:ext cx="5143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077200" y="3809999"/>
                <a:ext cx="685800" cy="2296887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3809999"/>
                <a:ext cx="685800" cy="22968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 flipH="1">
            <a:off x="7532914" y="5334000"/>
            <a:ext cx="533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09384" y="4992469"/>
                <a:ext cx="15569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384" y="4992469"/>
                <a:ext cx="1556929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18535" y="3581400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535" y="3581400"/>
                <a:ext cx="2057400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we care about zero-knowledge?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Used as a sub-protocol </a:t>
            </a:r>
          </a:p>
          <a:p>
            <a:pPr marL="0" indent="0" algn="ctr">
              <a:buNone/>
            </a:pPr>
            <a:r>
              <a:rPr lang="en-US" sz="3600" dirty="0" smtClean="0"/>
              <a:t>in larger cryptographic protocols and systems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i="1" u="sng" dirty="0" smtClean="0"/>
              <a:t>Secure composition?</a:t>
            </a:r>
            <a:endParaRPr lang="en-US" sz="4000" i="1" u="sng" dirty="0"/>
          </a:p>
        </p:txBody>
      </p:sp>
      <p:sp>
        <p:nvSpPr>
          <p:cNvPr id="5" name="Down Arrow 4"/>
          <p:cNvSpPr/>
          <p:nvPr/>
        </p:nvSpPr>
        <p:spPr>
          <a:xfrm>
            <a:off x="4267200" y="3810000"/>
            <a:ext cx="609600" cy="762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Concurrent Composition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19400" y="2671465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671465"/>
                <a:ext cx="685800" cy="685800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505200" y="290006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505200" y="312866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62600" y="2671465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671465"/>
                <a:ext cx="685800" cy="685800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819400" y="3730328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730328"/>
                <a:ext cx="685800" cy="685800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3505200" y="3958928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505200" y="4187528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562600" y="3730328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730328"/>
                <a:ext cx="685800" cy="685800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819400" y="4789191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789191"/>
                <a:ext cx="685800" cy="685800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3505200" y="5017791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505200" y="5246391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562600" y="4789191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789191"/>
                <a:ext cx="685800" cy="685800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05200" y="2438400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438400"/>
                <a:ext cx="2057400" cy="461665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05200" y="3497263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97263"/>
                <a:ext cx="2057400" cy="461665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505200" y="4560592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560592"/>
                <a:ext cx="2057400" cy="461665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36333" y="3841277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333" y="3841277"/>
                <a:ext cx="609600" cy="46166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stCxn id="19" idx="3"/>
          </p:cNvCxnSpPr>
          <p:nvPr/>
        </p:nvCxnSpPr>
        <p:spPr>
          <a:xfrm>
            <a:off x="2245933" y="4072110"/>
            <a:ext cx="571500" cy="111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3"/>
          </p:cNvCxnSpPr>
          <p:nvPr/>
        </p:nvCxnSpPr>
        <p:spPr>
          <a:xfrm flipV="1">
            <a:off x="2245933" y="3014364"/>
            <a:ext cx="571500" cy="105774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3"/>
          </p:cNvCxnSpPr>
          <p:nvPr/>
        </p:nvCxnSpPr>
        <p:spPr>
          <a:xfrm>
            <a:off x="2245933" y="4072110"/>
            <a:ext cx="571500" cy="105998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546923" y="4560592"/>
            <a:ext cx="3930077" cy="108267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10" idx="0"/>
          </p:cNvCxnSpPr>
          <p:nvPr/>
        </p:nvCxnSpPr>
        <p:spPr>
          <a:xfrm flipH="1" flipV="1">
            <a:off x="6477000" y="5132091"/>
            <a:ext cx="1257300" cy="64723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10400" y="5779322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8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Concurrent Zero Knowledge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562600" y="2671465"/>
                <a:ext cx="685800" cy="2805759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 dirty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671465"/>
                <a:ext cx="685800" cy="280575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57200" y="1154668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mbusRomNo9L-Regu"/>
              </a:rPr>
              <a:t>[</a:t>
            </a:r>
            <a:r>
              <a:rPr lang="en-US" dirty="0" err="1" smtClean="0">
                <a:latin typeface="NimbusRomNo9L-Regu"/>
              </a:rPr>
              <a:t>Dwork-Naor-Sahai</a:t>
            </a:r>
            <a:r>
              <a:rPr lang="en-US" dirty="0" smtClean="0">
                <a:latin typeface="NimbusRomNo9L-Regu"/>
              </a:rPr>
              <a:t> 98]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2819400" y="2671465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671465"/>
                <a:ext cx="685800" cy="68580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" name="Straight Arrow Connector 116"/>
          <p:cNvCxnSpPr/>
          <p:nvPr/>
        </p:nvCxnSpPr>
        <p:spPr>
          <a:xfrm>
            <a:off x="3505200" y="290006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>
            <a:off x="3505200" y="3128665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2819400" y="3730328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730328"/>
                <a:ext cx="685800" cy="685800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1" name="Straight Arrow Connector 120"/>
          <p:cNvCxnSpPr/>
          <p:nvPr/>
        </p:nvCxnSpPr>
        <p:spPr>
          <a:xfrm>
            <a:off x="3505200" y="3958928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3505200" y="4187528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2819400" y="4789191"/>
                <a:ext cx="685800" cy="685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789191"/>
                <a:ext cx="685800" cy="685800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5" name="Straight Arrow Connector 124"/>
          <p:cNvCxnSpPr/>
          <p:nvPr/>
        </p:nvCxnSpPr>
        <p:spPr>
          <a:xfrm>
            <a:off x="3505200" y="5017791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3505200" y="5246391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3505200" y="2438400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438400"/>
                <a:ext cx="2057400" cy="46166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3505200" y="3497263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97263"/>
                <a:ext cx="2057400" cy="46166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3505200" y="4560592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560592"/>
                <a:ext cx="2057400" cy="461665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1636333" y="3841277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333" y="3841277"/>
                <a:ext cx="609600" cy="461665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2" name="Straight Arrow Connector 131"/>
          <p:cNvCxnSpPr>
            <a:stCxn id="131" idx="3"/>
          </p:cNvCxnSpPr>
          <p:nvPr/>
        </p:nvCxnSpPr>
        <p:spPr>
          <a:xfrm>
            <a:off x="2245933" y="4072110"/>
            <a:ext cx="571500" cy="111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31" idx="3"/>
          </p:cNvCxnSpPr>
          <p:nvPr/>
        </p:nvCxnSpPr>
        <p:spPr>
          <a:xfrm flipV="1">
            <a:off x="2245933" y="3014364"/>
            <a:ext cx="571500" cy="105774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31" idx="3"/>
          </p:cNvCxnSpPr>
          <p:nvPr/>
        </p:nvCxnSpPr>
        <p:spPr>
          <a:xfrm>
            <a:off x="2245933" y="4072110"/>
            <a:ext cx="571500" cy="105998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6252210" y="4572001"/>
            <a:ext cx="5143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8077200" y="2671466"/>
                <a:ext cx="685800" cy="2803526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671466"/>
                <a:ext cx="685800" cy="2803526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8" name="Straight Arrow Connector 137"/>
          <p:cNvCxnSpPr/>
          <p:nvPr/>
        </p:nvCxnSpPr>
        <p:spPr>
          <a:xfrm flipH="1">
            <a:off x="7532914" y="4572001"/>
            <a:ext cx="533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6509384" y="4230470"/>
                <a:ext cx="15569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384" y="4230470"/>
                <a:ext cx="1556929" cy="646331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4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spect="1" noChangeArrowheads="1" noTextEdit="1"/>
          </p:cNvSpPr>
          <p:nvPr/>
        </p:nvSpPr>
        <p:spPr bwMode="auto">
          <a:xfrm>
            <a:off x="301625" y="838200"/>
            <a:ext cx="8539163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0037" y="1363663"/>
            <a:ext cx="8540751" cy="495300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0037" y="2735263"/>
            <a:ext cx="8540751" cy="495300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770313" y="860425"/>
            <a:ext cx="0" cy="509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770313" y="1851025"/>
            <a:ext cx="0" cy="890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3770313" y="3222625"/>
            <a:ext cx="0" cy="29098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873625" y="860425"/>
            <a:ext cx="0" cy="509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873625" y="1851025"/>
            <a:ext cx="0" cy="890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873625" y="3222625"/>
            <a:ext cx="0" cy="29098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293687" y="1363663"/>
            <a:ext cx="855345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293687" y="1858963"/>
            <a:ext cx="855345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93687" y="2735263"/>
            <a:ext cx="855345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93687" y="3230563"/>
            <a:ext cx="855345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3687" y="4487863"/>
            <a:ext cx="855345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00037" y="860425"/>
            <a:ext cx="0" cy="52720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8840788" y="862013"/>
            <a:ext cx="0" cy="52705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293687" y="868363"/>
            <a:ext cx="855345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293687" y="6126163"/>
            <a:ext cx="855345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3962400" y="909638"/>
            <a:ext cx="7738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Rounds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6243638" y="909638"/>
            <a:ext cx="13604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Assumption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108325" y="1404938"/>
            <a:ext cx="7254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Stand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698875" y="1404938"/>
            <a:ext cx="2095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776663" y="1404938"/>
            <a:ext cx="121443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alone zero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4903788" y="1404938"/>
            <a:ext cx="13208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knowledge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0" name="Group 1089"/>
          <p:cNvGrpSpPr/>
          <p:nvPr/>
        </p:nvGrpSpPr>
        <p:grpSpPr>
          <a:xfrm>
            <a:off x="393700" y="1982787"/>
            <a:ext cx="6854826" cy="684213"/>
            <a:chOff x="393700" y="2281238"/>
            <a:chExt cx="6854826" cy="684213"/>
          </a:xfrm>
        </p:grpSpPr>
        <p:sp>
          <p:nvSpPr>
            <p:cNvPr id="1024" name="Rectangle 29"/>
            <p:cNvSpPr>
              <a:spLocks noChangeArrowheads="1"/>
            </p:cNvSpPr>
            <p:nvPr/>
          </p:nvSpPr>
          <p:spPr bwMode="auto">
            <a:xfrm>
              <a:off x="393700" y="22812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[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0"/>
            <p:cNvSpPr>
              <a:spLocks noChangeArrowheads="1"/>
            </p:cNvSpPr>
            <p:nvPr/>
          </p:nvSpPr>
          <p:spPr bwMode="auto">
            <a:xfrm>
              <a:off x="471488" y="2281238"/>
              <a:ext cx="681038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Feige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31"/>
            <p:cNvSpPr>
              <a:spLocks noChangeArrowheads="1"/>
            </p:cNvSpPr>
            <p:nvPr/>
          </p:nvSpPr>
          <p:spPr bwMode="auto">
            <a:xfrm>
              <a:off x="1014413" y="22812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32"/>
            <p:cNvSpPr>
              <a:spLocks noChangeArrowheads="1"/>
            </p:cNvSpPr>
            <p:nvPr/>
          </p:nvSpPr>
          <p:spPr bwMode="auto">
            <a:xfrm>
              <a:off x="1092200" y="2281238"/>
              <a:ext cx="1249363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Shamir 89]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33"/>
            <p:cNvSpPr>
              <a:spLocks noChangeArrowheads="1"/>
            </p:cNvSpPr>
            <p:nvPr/>
          </p:nvSpPr>
          <p:spPr bwMode="auto">
            <a:xfrm>
              <a:off x="393700" y="25860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[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4"/>
            <p:cNvSpPr>
              <a:spLocks noChangeArrowheads="1"/>
            </p:cNvSpPr>
            <p:nvPr/>
          </p:nvSpPr>
          <p:spPr bwMode="auto">
            <a:xfrm>
              <a:off x="471488" y="2586038"/>
              <a:ext cx="8509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Bellare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5"/>
            <p:cNvSpPr>
              <a:spLocks noChangeArrowheads="1"/>
            </p:cNvSpPr>
            <p:nvPr/>
          </p:nvSpPr>
          <p:spPr bwMode="auto">
            <a:xfrm>
              <a:off x="1185863" y="25860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36"/>
            <p:cNvSpPr>
              <a:spLocks noChangeArrowheads="1"/>
            </p:cNvSpPr>
            <p:nvPr/>
          </p:nvSpPr>
          <p:spPr bwMode="auto">
            <a:xfrm>
              <a:off x="1263650" y="2586038"/>
              <a:ext cx="10858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Jakobson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37"/>
            <p:cNvSpPr>
              <a:spLocks noChangeArrowheads="1"/>
            </p:cNvSpPr>
            <p:nvPr/>
          </p:nvSpPr>
          <p:spPr bwMode="auto">
            <a:xfrm>
              <a:off x="2206625" y="25860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38"/>
            <p:cNvSpPr>
              <a:spLocks noChangeArrowheads="1"/>
            </p:cNvSpPr>
            <p:nvPr/>
          </p:nvSpPr>
          <p:spPr bwMode="auto">
            <a:xfrm>
              <a:off x="2284413" y="2586038"/>
              <a:ext cx="703263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Yung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39"/>
            <p:cNvSpPr>
              <a:spLocks noChangeArrowheads="1"/>
            </p:cNvSpPr>
            <p:nvPr/>
          </p:nvSpPr>
          <p:spPr bwMode="auto">
            <a:xfrm>
              <a:off x="2841625" y="2586038"/>
              <a:ext cx="4699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97]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0"/>
            <p:cNvSpPr>
              <a:spLocks noChangeArrowheads="1"/>
            </p:cNvSpPr>
            <p:nvPr/>
          </p:nvSpPr>
          <p:spPr bwMode="auto">
            <a:xfrm>
              <a:off x="4257675" y="2281238"/>
              <a:ext cx="261938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41"/>
            <p:cNvSpPr>
              <a:spLocks noChangeArrowheads="1"/>
            </p:cNvSpPr>
            <p:nvPr/>
          </p:nvSpPr>
          <p:spPr bwMode="auto">
            <a:xfrm>
              <a:off x="6602413" y="2281238"/>
              <a:ext cx="646113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cs typeface="Arial" pitchFamily="34" charset="0"/>
                </a:rPr>
                <a:t>OWF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8" name="Rectangle 42"/>
          <p:cNvSpPr>
            <a:spLocks noChangeArrowheads="1"/>
          </p:cNvSpPr>
          <p:nvPr/>
        </p:nvSpPr>
        <p:spPr bwMode="auto">
          <a:xfrm>
            <a:off x="3149600" y="2776538"/>
            <a:ext cx="180975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Concurrent zero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43"/>
          <p:cNvSpPr>
            <a:spLocks noChangeArrowheads="1"/>
          </p:cNvSpPr>
          <p:nvPr/>
        </p:nvSpPr>
        <p:spPr bwMode="auto">
          <a:xfrm>
            <a:off x="4864100" y="2776538"/>
            <a:ext cx="13208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knowledge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1" name="Group 1090"/>
          <p:cNvGrpSpPr/>
          <p:nvPr/>
        </p:nvGrpSpPr>
        <p:grpSpPr>
          <a:xfrm>
            <a:off x="393700" y="3354387"/>
            <a:ext cx="6854826" cy="989013"/>
            <a:chOff x="393700" y="3652838"/>
            <a:chExt cx="6854826" cy="989013"/>
          </a:xfrm>
        </p:grpSpPr>
        <p:sp>
          <p:nvSpPr>
            <p:cNvPr id="1040" name="Rectangle 44"/>
            <p:cNvSpPr>
              <a:spLocks noChangeArrowheads="1"/>
            </p:cNvSpPr>
            <p:nvPr/>
          </p:nvSpPr>
          <p:spPr bwMode="auto">
            <a:xfrm>
              <a:off x="393700" y="36528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[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5"/>
            <p:cNvSpPr>
              <a:spLocks noChangeArrowheads="1"/>
            </p:cNvSpPr>
            <p:nvPr/>
          </p:nvSpPr>
          <p:spPr bwMode="auto">
            <a:xfrm>
              <a:off x="471488" y="3652838"/>
              <a:ext cx="12827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Richardson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6"/>
            <p:cNvSpPr>
              <a:spLocks noChangeArrowheads="1"/>
            </p:cNvSpPr>
            <p:nvPr/>
          </p:nvSpPr>
          <p:spPr bwMode="auto">
            <a:xfrm>
              <a:off x="1617663" y="36528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47"/>
            <p:cNvSpPr>
              <a:spLocks noChangeArrowheads="1"/>
            </p:cNvSpPr>
            <p:nvPr/>
          </p:nvSpPr>
          <p:spPr bwMode="auto">
            <a:xfrm>
              <a:off x="1695450" y="3652838"/>
              <a:ext cx="695325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Kilian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48"/>
            <p:cNvSpPr>
              <a:spLocks noChangeArrowheads="1"/>
            </p:cNvSpPr>
            <p:nvPr/>
          </p:nvSpPr>
          <p:spPr bwMode="auto">
            <a:xfrm>
              <a:off x="2314575" y="3652838"/>
              <a:ext cx="392113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49"/>
            <p:cNvSpPr>
              <a:spLocks noChangeArrowheads="1"/>
            </p:cNvSpPr>
            <p:nvPr/>
          </p:nvSpPr>
          <p:spPr bwMode="auto">
            <a:xfrm>
              <a:off x="2573338" y="36528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0"/>
            <p:cNvSpPr>
              <a:spLocks noChangeArrowheads="1"/>
            </p:cNvSpPr>
            <p:nvPr/>
          </p:nvSpPr>
          <p:spPr bwMode="auto">
            <a:xfrm>
              <a:off x="393700" y="39576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[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1"/>
            <p:cNvSpPr>
              <a:spLocks noChangeArrowheads="1"/>
            </p:cNvSpPr>
            <p:nvPr/>
          </p:nvSpPr>
          <p:spPr bwMode="auto">
            <a:xfrm>
              <a:off x="471488" y="3957638"/>
              <a:ext cx="695325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Kilian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2"/>
            <p:cNvSpPr>
              <a:spLocks noChangeArrowheads="1"/>
            </p:cNvSpPr>
            <p:nvPr/>
          </p:nvSpPr>
          <p:spPr bwMode="auto">
            <a:xfrm>
              <a:off x="1033463" y="39576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3"/>
            <p:cNvSpPr>
              <a:spLocks noChangeArrowheads="1"/>
            </p:cNvSpPr>
            <p:nvPr/>
          </p:nvSpPr>
          <p:spPr bwMode="auto">
            <a:xfrm>
              <a:off x="1111250" y="3957638"/>
              <a:ext cx="935038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Petrank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4"/>
            <p:cNvSpPr>
              <a:spLocks noChangeArrowheads="1"/>
            </p:cNvSpPr>
            <p:nvPr/>
          </p:nvSpPr>
          <p:spPr bwMode="auto">
            <a:xfrm>
              <a:off x="1962150" y="3957638"/>
              <a:ext cx="392113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5"/>
            <p:cNvSpPr>
              <a:spLocks noChangeArrowheads="1"/>
            </p:cNvSpPr>
            <p:nvPr/>
          </p:nvSpPr>
          <p:spPr bwMode="auto">
            <a:xfrm>
              <a:off x="2222500" y="39576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6"/>
            <p:cNvSpPr>
              <a:spLocks noChangeArrowheads="1"/>
            </p:cNvSpPr>
            <p:nvPr/>
          </p:nvSpPr>
          <p:spPr bwMode="auto">
            <a:xfrm>
              <a:off x="393700" y="42624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[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57"/>
            <p:cNvSpPr>
              <a:spLocks noChangeArrowheads="1"/>
            </p:cNvSpPr>
            <p:nvPr/>
          </p:nvSpPr>
          <p:spPr bwMode="auto">
            <a:xfrm>
              <a:off x="471488" y="4262438"/>
              <a:ext cx="1446213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Prabhakaran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58"/>
            <p:cNvSpPr>
              <a:spLocks noChangeArrowheads="1"/>
            </p:cNvSpPr>
            <p:nvPr/>
          </p:nvSpPr>
          <p:spPr bwMode="auto">
            <a:xfrm>
              <a:off x="1770063" y="42624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59"/>
            <p:cNvSpPr>
              <a:spLocks noChangeArrowheads="1"/>
            </p:cNvSpPr>
            <p:nvPr/>
          </p:nvSpPr>
          <p:spPr bwMode="auto">
            <a:xfrm>
              <a:off x="1847850" y="4262438"/>
              <a:ext cx="765175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Rosen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60"/>
            <p:cNvSpPr>
              <a:spLocks noChangeArrowheads="1"/>
            </p:cNvSpPr>
            <p:nvPr/>
          </p:nvSpPr>
          <p:spPr bwMode="auto">
            <a:xfrm>
              <a:off x="2476500" y="42624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1"/>
            <p:cNvSpPr>
              <a:spLocks noChangeArrowheads="1"/>
            </p:cNvSpPr>
            <p:nvPr/>
          </p:nvSpPr>
          <p:spPr bwMode="auto">
            <a:xfrm>
              <a:off x="2554288" y="4262438"/>
              <a:ext cx="10033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Sahai 02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2"/>
            <p:cNvSpPr>
              <a:spLocks noChangeArrowheads="1"/>
            </p:cNvSpPr>
            <p:nvPr/>
          </p:nvSpPr>
          <p:spPr bwMode="auto">
            <a:xfrm>
              <a:off x="3422650" y="42624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Freeform 63"/>
            <p:cNvSpPr>
              <a:spLocks noEditPoints="1"/>
            </p:cNvSpPr>
            <p:nvPr/>
          </p:nvSpPr>
          <p:spPr bwMode="auto">
            <a:xfrm>
              <a:off x="3856038" y="3724275"/>
              <a:ext cx="138113" cy="174625"/>
            </a:xfrm>
            <a:custGeom>
              <a:avLst/>
              <a:gdLst>
                <a:gd name="T0" fmla="*/ 109 w 174"/>
                <a:gd name="T1" fmla="*/ 14 h 219"/>
                <a:gd name="T2" fmla="*/ 92 w 174"/>
                <a:gd name="T3" fmla="*/ 18 h 219"/>
                <a:gd name="T4" fmla="*/ 76 w 174"/>
                <a:gd name="T5" fmla="*/ 25 h 219"/>
                <a:gd name="T6" fmla="*/ 63 w 174"/>
                <a:gd name="T7" fmla="*/ 41 h 219"/>
                <a:gd name="T8" fmla="*/ 51 w 174"/>
                <a:gd name="T9" fmla="*/ 60 h 219"/>
                <a:gd name="T10" fmla="*/ 42 w 174"/>
                <a:gd name="T11" fmla="*/ 85 h 219"/>
                <a:gd name="T12" fmla="*/ 34 w 174"/>
                <a:gd name="T13" fmla="*/ 110 h 219"/>
                <a:gd name="T14" fmla="*/ 30 w 174"/>
                <a:gd name="T15" fmla="*/ 135 h 219"/>
                <a:gd name="T16" fmla="*/ 28 w 174"/>
                <a:gd name="T17" fmla="*/ 158 h 219"/>
                <a:gd name="T18" fmla="*/ 30 w 174"/>
                <a:gd name="T19" fmla="*/ 179 h 219"/>
                <a:gd name="T20" fmla="*/ 38 w 174"/>
                <a:gd name="T21" fmla="*/ 194 h 219"/>
                <a:gd name="T22" fmla="*/ 48 w 174"/>
                <a:gd name="T23" fmla="*/ 202 h 219"/>
                <a:gd name="T24" fmla="*/ 63 w 174"/>
                <a:gd name="T25" fmla="*/ 206 h 219"/>
                <a:gd name="T26" fmla="*/ 74 w 174"/>
                <a:gd name="T27" fmla="*/ 204 h 219"/>
                <a:gd name="T28" fmla="*/ 84 w 174"/>
                <a:gd name="T29" fmla="*/ 200 h 219"/>
                <a:gd name="T30" fmla="*/ 94 w 174"/>
                <a:gd name="T31" fmla="*/ 194 h 219"/>
                <a:gd name="T32" fmla="*/ 103 w 174"/>
                <a:gd name="T33" fmla="*/ 186 h 219"/>
                <a:gd name="T34" fmla="*/ 111 w 174"/>
                <a:gd name="T35" fmla="*/ 175 h 219"/>
                <a:gd name="T36" fmla="*/ 119 w 174"/>
                <a:gd name="T37" fmla="*/ 162 h 219"/>
                <a:gd name="T38" fmla="*/ 126 w 174"/>
                <a:gd name="T39" fmla="*/ 146 h 219"/>
                <a:gd name="T40" fmla="*/ 132 w 174"/>
                <a:gd name="T41" fmla="*/ 131 h 219"/>
                <a:gd name="T42" fmla="*/ 142 w 174"/>
                <a:gd name="T43" fmla="*/ 96 h 219"/>
                <a:gd name="T44" fmla="*/ 144 w 174"/>
                <a:gd name="T45" fmla="*/ 62 h 219"/>
                <a:gd name="T46" fmla="*/ 142 w 174"/>
                <a:gd name="T47" fmla="*/ 41 h 219"/>
                <a:gd name="T48" fmla="*/ 136 w 174"/>
                <a:gd name="T49" fmla="*/ 25 h 219"/>
                <a:gd name="T50" fmla="*/ 124 w 174"/>
                <a:gd name="T51" fmla="*/ 18 h 219"/>
                <a:gd name="T52" fmla="*/ 109 w 174"/>
                <a:gd name="T53" fmla="*/ 14 h 219"/>
                <a:gd name="T54" fmla="*/ 109 w 174"/>
                <a:gd name="T55" fmla="*/ 14 h 219"/>
                <a:gd name="T56" fmla="*/ 111 w 174"/>
                <a:gd name="T57" fmla="*/ 0 h 219"/>
                <a:gd name="T58" fmla="*/ 124 w 174"/>
                <a:gd name="T59" fmla="*/ 2 h 219"/>
                <a:gd name="T60" fmla="*/ 138 w 174"/>
                <a:gd name="T61" fmla="*/ 4 h 219"/>
                <a:gd name="T62" fmla="*/ 147 w 174"/>
                <a:gd name="T63" fmla="*/ 10 h 219"/>
                <a:gd name="T64" fmla="*/ 157 w 174"/>
                <a:gd name="T65" fmla="*/ 18 h 219"/>
                <a:gd name="T66" fmla="*/ 165 w 174"/>
                <a:gd name="T67" fmla="*/ 27 h 219"/>
                <a:gd name="T68" fmla="*/ 170 w 174"/>
                <a:gd name="T69" fmla="*/ 39 h 219"/>
                <a:gd name="T70" fmla="*/ 172 w 174"/>
                <a:gd name="T71" fmla="*/ 52 h 219"/>
                <a:gd name="T72" fmla="*/ 174 w 174"/>
                <a:gd name="T73" fmla="*/ 69 h 219"/>
                <a:gd name="T74" fmla="*/ 172 w 174"/>
                <a:gd name="T75" fmla="*/ 94 h 219"/>
                <a:gd name="T76" fmla="*/ 165 w 174"/>
                <a:gd name="T77" fmla="*/ 123 h 219"/>
                <a:gd name="T78" fmla="*/ 155 w 174"/>
                <a:gd name="T79" fmla="*/ 152 h 219"/>
                <a:gd name="T80" fmla="*/ 142 w 174"/>
                <a:gd name="T81" fmla="*/ 175 h 219"/>
                <a:gd name="T82" fmla="*/ 124 w 174"/>
                <a:gd name="T83" fmla="*/ 194 h 219"/>
                <a:gd name="T84" fmla="*/ 105 w 174"/>
                <a:gd name="T85" fmla="*/ 208 h 219"/>
                <a:gd name="T86" fmla="*/ 84 w 174"/>
                <a:gd name="T87" fmla="*/ 217 h 219"/>
                <a:gd name="T88" fmla="*/ 63 w 174"/>
                <a:gd name="T89" fmla="*/ 219 h 219"/>
                <a:gd name="T90" fmla="*/ 48 w 174"/>
                <a:gd name="T91" fmla="*/ 219 h 219"/>
                <a:gd name="T92" fmla="*/ 36 w 174"/>
                <a:gd name="T93" fmla="*/ 215 h 219"/>
                <a:gd name="T94" fmla="*/ 25 w 174"/>
                <a:gd name="T95" fmla="*/ 210 h 219"/>
                <a:gd name="T96" fmla="*/ 15 w 174"/>
                <a:gd name="T97" fmla="*/ 202 h 219"/>
                <a:gd name="T98" fmla="*/ 7 w 174"/>
                <a:gd name="T99" fmla="*/ 192 h 219"/>
                <a:gd name="T100" fmla="*/ 3 w 174"/>
                <a:gd name="T101" fmla="*/ 181 h 219"/>
                <a:gd name="T102" fmla="*/ 0 w 174"/>
                <a:gd name="T103" fmla="*/ 167 h 219"/>
                <a:gd name="T104" fmla="*/ 0 w 174"/>
                <a:gd name="T105" fmla="*/ 152 h 219"/>
                <a:gd name="T106" fmla="*/ 1 w 174"/>
                <a:gd name="T107" fmla="*/ 127 h 219"/>
                <a:gd name="T108" fmla="*/ 7 w 174"/>
                <a:gd name="T109" fmla="*/ 98 h 219"/>
                <a:gd name="T110" fmla="*/ 17 w 174"/>
                <a:gd name="T111" fmla="*/ 71 h 219"/>
                <a:gd name="T112" fmla="*/ 30 w 174"/>
                <a:gd name="T113" fmla="*/ 46 h 219"/>
                <a:gd name="T114" fmla="*/ 46 w 174"/>
                <a:gd name="T115" fmla="*/ 27 h 219"/>
                <a:gd name="T116" fmla="*/ 65 w 174"/>
                <a:gd name="T117" fmla="*/ 12 h 219"/>
                <a:gd name="T118" fmla="*/ 88 w 174"/>
                <a:gd name="T119" fmla="*/ 4 h 219"/>
                <a:gd name="T120" fmla="*/ 111 w 174"/>
                <a:gd name="T121" fmla="*/ 0 h 219"/>
                <a:gd name="T122" fmla="*/ 111 w 174"/>
                <a:gd name="T12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4" h="219">
                  <a:moveTo>
                    <a:pt x="109" y="14"/>
                  </a:moveTo>
                  <a:lnTo>
                    <a:pt x="92" y="18"/>
                  </a:lnTo>
                  <a:lnTo>
                    <a:pt x="76" y="25"/>
                  </a:lnTo>
                  <a:lnTo>
                    <a:pt x="63" y="41"/>
                  </a:lnTo>
                  <a:lnTo>
                    <a:pt x="51" y="60"/>
                  </a:lnTo>
                  <a:lnTo>
                    <a:pt x="42" y="85"/>
                  </a:lnTo>
                  <a:lnTo>
                    <a:pt x="34" y="110"/>
                  </a:lnTo>
                  <a:lnTo>
                    <a:pt x="30" y="135"/>
                  </a:lnTo>
                  <a:lnTo>
                    <a:pt x="28" y="158"/>
                  </a:lnTo>
                  <a:lnTo>
                    <a:pt x="30" y="179"/>
                  </a:lnTo>
                  <a:lnTo>
                    <a:pt x="38" y="194"/>
                  </a:lnTo>
                  <a:lnTo>
                    <a:pt x="48" y="202"/>
                  </a:lnTo>
                  <a:lnTo>
                    <a:pt x="63" y="206"/>
                  </a:lnTo>
                  <a:lnTo>
                    <a:pt x="74" y="204"/>
                  </a:lnTo>
                  <a:lnTo>
                    <a:pt x="84" y="200"/>
                  </a:lnTo>
                  <a:lnTo>
                    <a:pt x="94" y="194"/>
                  </a:lnTo>
                  <a:lnTo>
                    <a:pt x="103" y="186"/>
                  </a:lnTo>
                  <a:lnTo>
                    <a:pt x="111" y="175"/>
                  </a:lnTo>
                  <a:lnTo>
                    <a:pt x="119" y="162"/>
                  </a:lnTo>
                  <a:lnTo>
                    <a:pt x="126" y="146"/>
                  </a:lnTo>
                  <a:lnTo>
                    <a:pt x="132" y="131"/>
                  </a:lnTo>
                  <a:lnTo>
                    <a:pt x="142" y="96"/>
                  </a:lnTo>
                  <a:lnTo>
                    <a:pt x="144" y="62"/>
                  </a:lnTo>
                  <a:lnTo>
                    <a:pt x="142" y="41"/>
                  </a:lnTo>
                  <a:lnTo>
                    <a:pt x="136" y="25"/>
                  </a:lnTo>
                  <a:lnTo>
                    <a:pt x="124" y="18"/>
                  </a:lnTo>
                  <a:lnTo>
                    <a:pt x="109" y="14"/>
                  </a:lnTo>
                  <a:lnTo>
                    <a:pt x="109" y="14"/>
                  </a:lnTo>
                  <a:close/>
                  <a:moveTo>
                    <a:pt x="111" y="0"/>
                  </a:moveTo>
                  <a:lnTo>
                    <a:pt x="124" y="2"/>
                  </a:lnTo>
                  <a:lnTo>
                    <a:pt x="138" y="4"/>
                  </a:lnTo>
                  <a:lnTo>
                    <a:pt x="147" y="10"/>
                  </a:lnTo>
                  <a:lnTo>
                    <a:pt x="157" y="18"/>
                  </a:lnTo>
                  <a:lnTo>
                    <a:pt x="165" y="27"/>
                  </a:lnTo>
                  <a:lnTo>
                    <a:pt x="170" y="39"/>
                  </a:lnTo>
                  <a:lnTo>
                    <a:pt x="172" y="52"/>
                  </a:lnTo>
                  <a:lnTo>
                    <a:pt x="174" y="69"/>
                  </a:lnTo>
                  <a:lnTo>
                    <a:pt x="172" y="94"/>
                  </a:lnTo>
                  <a:lnTo>
                    <a:pt x="165" y="123"/>
                  </a:lnTo>
                  <a:lnTo>
                    <a:pt x="155" y="152"/>
                  </a:lnTo>
                  <a:lnTo>
                    <a:pt x="142" y="175"/>
                  </a:lnTo>
                  <a:lnTo>
                    <a:pt x="124" y="194"/>
                  </a:lnTo>
                  <a:lnTo>
                    <a:pt x="105" y="208"/>
                  </a:lnTo>
                  <a:lnTo>
                    <a:pt x="84" y="217"/>
                  </a:lnTo>
                  <a:lnTo>
                    <a:pt x="63" y="219"/>
                  </a:lnTo>
                  <a:lnTo>
                    <a:pt x="48" y="219"/>
                  </a:lnTo>
                  <a:lnTo>
                    <a:pt x="36" y="215"/>
                  </a:lnTo>
                  <a:lnTo>
                    <a:pt x="25" y="210"/>
                  </a:lnTo>
                  <a:lnTo>
                    <a:pt x="15" y="202"/>
                  </a:lnTo>
                  <a:lnTo>
                    <a:pt x="7" y="192"/>
                  </a:lnTo>
                  <a:lnTo>
                    <a:pt x="3" y="181"/>
                  </a:lnTo>
                  <a:lnTo>
                    <a:pt x="0" y="167"/>
                  </a:lnTo>
                  <a:lnTo>
                    <a:pt x="0" y="152"/>
                  </a:lnTo>
                  <a:lnTo>
                    <a:pt x="1" y="127"/>
                  </a:lnTo>
                  <a:lnTo>
                    <a:pt x="7" y="98"/>
                  </a:lnTo>
                  <a:lnTo>
                    <a:pt x="17" y="71"/>
                  </a:lnTo>
                  <a:lnTo>
                    <a:pt x="30" y="46"/>
                  </a:lnTo>
                  <a:lnTo>
                    <a:pt x="46" y="27"/>
                  </a:lnTo>
                  <a:lnTo>
                    <a:pt x="65" y="12"/>
                  </a:lnTo>
                  <a:lnTo>
                    <a:pt x="88" y="4"/>
                  </a:lnTo>
                  <a:lnTo>
                    <a:pt x="11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64"/>
            <p:cNvSpPr>
              <a:spLocks noEditPoints="1"/>
            </p:cNvSpPr>
            <p:nvPr/>
          </p:nvSpPr>
          <p:spPr bwMode="auto">
            <a:xfrm>
              <a:off x="4038600" y="3706813"/>
              <a:ext cx="687388" cy="233363"/>
            </a:xfrm>
            <a:custGeom>
              <a:avLst/>
              <a:gdLst>
                <a:gd name="T0" fmla="*/ 793 w 866"/>
                <a:gd name="T1" fmla="*/ 8 h 296"/>
                <a:gd name="T2" fmla="*/ 829 w 866"/>
                <a:gd name="T3" fmla="*/ 33 h 296"/>
                <a:gd name="T4" fmla="*/ 852 w 866"/>
                <a:gd name="T5" fmla="*/ 73 h 296"/>
                <a:gd name="T6" fmla="*/ 866 w 866"/>
                <a:gd name="T7" fmla="*/ 121 h 296"/>
                <a:gd name="T8" fmla="*/ 866 w 866"/>
                <a:gd name="T9" fmla="*/ 175 h 296"/>
                <a:gd name="T10" fmla="*/ 852 w 866"/>
                <a:gd name="T11" fmla="*/ 225 h 296"/>
                <a:gd name="T12" fmla="*/ 829 w 866"/>
                <a:gd name="T13" fmla="*/ 263 h 296"/>
                <a:gd name="T14" fmla="*/ 793 w 866"/>
                <a:gd name="T15" fmla="*/ 288 h 296"/>
                <a:gd name="T16" fmla="*/ 768 w 866"/>
                <a:gd name="T17" fmla="*/ 284 h 296"/>
                <a:gd name="T18" fmla="*/ 799 w 866"/>
                <a:gd name="T19" fmla="*/ 267 h 296"/>
                <a:gd name="T20" fmla="*/ 822 w 866"/>
                <a:gd name="T21" fmla="*/ 236 h 296"/>
                <a:gd name="T22" fmla="*/ 835 w 866"/>
                <a:gd name="T23" fmla="*/ 196 h 296"/>
                <a:gd name="T24" fmla="*/ 839 w 866"/>
                <a:gd name="T25" fmla="*/ 146 h 296"/>
                <a:gd name="T26" fmla="*/ 835 w 866"/>
                <a:gd name="T27" fmla="*/ 98 h 296"/>
                <a:gd name="T28" fmla="*/ 822 w 866"/>
                <a:gd name="T29" fmla="*/ 60 h 296"/>
                <a:gd name="T30" fmla="*/ 799 w 866"/>
                <a:gd name="T31" fmla="*/ 29 h 296"/>
                <a:gd name="T32" fmla="*/ 768 w 866"/>
                <a:gd name="T33" fmla="*/ 12 h 296"/>
                <a:gd name="T34" fmla="*/ 96 w 866"/>
                <a:gd name="T35" fmla="*/ 0 h 296"/>
                <a:gd name="T36" fmla="*/ 83 w 866"/>
                <a:gd name="T37" fmla="*/ 19 h 296"/>
                <a:gd name="T38" fmla="*/ 56 w 866"/>
                <a:gd name="T39" fmla="*/ 42 h 296"/>
                <a:gd name="T40" fmla="*/ 38 w 866"/>
                <a:gd name="T41" fmla="*/ 77 h 296"/>
                <a:gd name="T42" fmla="*/ 29 w 866"/>
                <a:gd name="T43" fmla="*/ 121 h 296"/>
                <a:gd name="T44" fmla="*/ 29 w 866"/>
                <a:gd name="T45" fmla="*/ 173 h 296"/>
                <a:gd name="T46" fmla="*/ 38 w 866"/>
                <a:gd name="T47" fmla="*/ 219 h 296"/>
                <a:gd name="T48" fmla="*/ 56 w 866"/>
                <a:gd name="T49" fmla="*/ 254 h 296"/>
                <a:gd name="T50" fmla="*/ 83 w 866"/>
                <a:gd name="T51" fmla="*/ 277 h 296"/>
                <a:gd name="T52" fmla="*/ 96 w 866"/>
                <a:gd name="T53" fmla="*/ 296 h 296"/>
                <a:gd name="T54" fmla="*/ 56 w 866"/>
                <a:gd name="T55" fmla="*/ 279 h 296"/>
                <a:gd name="T56" fmla="*/ 25 w 866"/>
                <a:gd name="T57" fmla="*/ 244 h 296"/>
                <a:gd name="T58" fmla="*/ 8 w 866"/>
                <a:gd name="T59" fmla="*/ 202 h 296"/>
                <a:gd name="T60" fmla="*/ 0 w 866"/>
                <a:gd name="T61" fmla="*/ 148 h 296"/>
                <a:gd name="T62" fmla="*/ 8 w 866"/>
                <a:gd name="T63" fmla="*/ 96 h 296"/>
                <a:gd name="T64" fmla="*/ 25 w 866"/>
                <a:gd name="T65" fmla="*/ 52 h 296"/>
                <a:gd name="T66" fmla="*/ 56 w 866"/>
                <a:gd name="T67" fmla="*/ 19 h 296"/>
                <a:gd name="T68" fmla="*/ 96 w 866"/>
                <a:gd name="T69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6" h="296">
                  <a:moveTo>
                    <a:pt x="772" y="0"/>
                  </a:moveTo>
                  <a:lnTo>
                    <a:pt x="793" y="8"/>
                  </a:lnTo>
                  <a:lnTo>
                    <a:pt x="812" y="19"/>
                  </a:lnTo>
                  <a:lnTo>
                    <a:pt x="829" y="33"/>
                  </a:lnTo>
                  <a:lnTo>
                    <a:pt x="843" y="52"/>
                  </a:lnTo>
                  <a:lnTo>
                    <a:pt x="852" y="73"/>
                  </a:lnTo>
                  <a:lnTo>
                    <a:pt x="860" y="96"/>
                  </a:lnTo>
                  <a:lnTo>
                    <a:pt x="866" y="121"/>
                  </a:lnTo>
                  <a:lnTo>
                    <a:pt x="866" y="148"/>
                  </a:lnTo>
                  <a:lnTo>
                    <a:pt x="866" y="175"/>
                  </a:lnTo>
                  <a:lnTo>
                    <a:pt x="860" y="202"/>
                  </a:lnTo>
                  <a:lnTo>
                    <a:pt x="852" y="225"/>
                  </a:lnTo>
                  <a:lnTo>
                    <a:pt x="843" y="244"/>
                  </a:lnTo>
                  <a:lnTo>
                    <a:pt x="829" y="263"/>
                  </a:lnTo>
                  <a:lnTo>
                    <a:pt x="812" y="279"/>
                  </a:lnTo>
                  <a:lnTo>
                    <a:pt x="793" y="288"/>
                  </a:lnTo>
                  <a:lnTo>
                    <a:pt x="772" y="296"/>
                  </a:lnTo>
                  <a:lnTo>
                    <a:pt x="768" y="284"/>
                  </a:lnTo>
                  <a:lnTo>
                    <a:pt x="785" y="277"/>
                  </a:lnTo>
                  <a:lnTo>
                    <a:pt x="799" y="267"/>
                  </a:lnTo>
                  <a:lnTo>
                    <a:pt x="812" y="254"/>
                  </a:lnTo>
                  <a:lnTo>
                    <a:pt x="822" y="236"/>
                  </a:lnTo>
                  <a:lnTo>
                    <a:pt x="829" y="219"/>
                  </a:lnTo>
                  <a:lnTo>
                    <a:pt x="835" y="196"/>
                  </a:lnTo>
                  <a:lnTo>
                    <a:pt x="839" y="173"/>
                  </a:lnTo>
                  <a:lnTo>
                    <a:pt x="839" y="146"/>
                  </a:lnTo>
                  <a:lnTo>
                    <a:pt x="839" y="121"/>
                  </a:lnTo>
                  <a:lnTo>
                    <a:pt x="835" y="98"/>
                  </a:lnTo>
                  <a:lnTo>
                    <a:pt x="829" y="77"/>
                  </a:lnTo>
                  <a:lnTo>
                    <a:pt x="822" y="60"/>
                  </a:lnTo>
                  <a:lnTo>
                    <a:pt x="812" y="42"/>
                  </a:lnTo>
                  <a:lnTo>
                    <a:pt x="799" y="29"/>
                  </a:lnTo>
                  <a:lnTo>
                    <a:pt x="785" y="19"/>
                  </a:lnTo>
                  <a:lnTo>
                    <a:pt x="768" y="12"/>
                  </a:lnTo>
                  <a:lnTo>
                    <a:pt x="772" y="0"/>
                  </a:lnTo>
                  <a:close/>
                  <a:moveTo>
                    <a:pt x="96" y="0"/>
                  </a:moveTo>
                  <a:lnTo>
                    <a:pt x="100" y="12"/>
                  </a:lnTo>
                  <a:lnTo>
                    <a:pt x="83" y="19"/>
                  </a:lnTo>
                  <a:lnTo>
                    <a:pt x="67" y="29"/>
                  </a:lnTo>
                  <a:lnTo>
                    <a:pt x="56" y="42"/>
                  </a:lnTo>
                  <a:lnTo>
                    <a:pt x="46" y="60"/>
                  </a:lnTo>
                  <a:lnTo>
                    <a:pt x="38" y="77"/>
                  </a:lnTo>
                  <a:lnTo>
                    <a:pt x="33" y="98"/>
                  </a:lnTo>
                  <a:lnTo>
                    <a:pt x="29" y="121"/>
                  </a:lnTo>
                  <a:lnTo>
                    <a:pt x="27" y="146"/>
                  </a:lnTo>
                  <a:lnTo>
                    <a:pt x="29" y="173"/>
                  </a:lnTo>
                  <a:lnTo>
                    <a:pt x="33" y="196"/>
                  </a:lnTo>
                  <a:lnTo>
                    <a:pt x="38" y="219"/>
                  </a:lnTo>
                  <a:lnTo>
                    <a:pt x="46" y="236"/>
                  </a:lnTo>
                  <a:lnTo>
                    <a:pt x="56" y="254"/>
                  </a:lnTo>
                  <a:lnTo>
                    <a:pt x="67" y="267"/>
                  </a:lnTo>
                  <a:lnTo>
                    <a:pt x="83" y="277"/>
                  </a:lnTo>
                  <a:lnTo>
                    <a:pt x="100" y="284"/>
                  </a:lnTo>
                  <a:lnTo>
                    <a:pt x="96" y="296"/>
                  </a:lnTo>
                  <a:lnTo>
                    <a:pt x="73" y="288"/>
                  </a:lnTo>
                  <a:lnTo>
                    <a:pt x="56" y="279"/>
                  </a:lnTo>
                  <a:lnTo>
                    <a:pt x="38" y="263"/>
                  </a:lnTo>
                  <a:lnTo>
                    <a:pt x="25" y="244"/>
                  </a:lnTo>
                  <a:lnTo>
                    <a:pt x="15" y="225"/>
                  </a:lnTo>
                  <a:lnTo>
                    <a:pt x="8" y="202"/>
                  </a:lnTo>
                  <a:lnTo>
                    <a:pt x="2" y="175"/>
                  </a:lnTo>
                  <a:lnTo>
                    <a:pt x="0" y="148"/>
                  </a:lnTo>
                  <a:lnTo>
                    <a:pt x="2" y="121"/>
                  </a:lnTo>
                  <a:lnTo>
                    <a:pt x="8" y="96"/>
                  </a:lnTo>
                  <a:lnTo>
                    <a:pt x="15" y="73"/>
                  </a:lnTo>
                  <a:lnTo>
                    <a:pt x="25" y="52"/>
                  </a:lnTo>
                  <a:lnTo>
                    <a:pt x="38" y="33"/>
                  </a:lnTo>
                  <a:lnTo>
                    <a:pt x="56" y="19"/>
                  </a:lnTo>
                  <a:lnTo>
                    <a:pt x="73" y="8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65"/>
            <p:cNvSpPr>
              <a:spLocks noEditPoints="1"/>
            </p:cNvSpPr>
            <p:nvPr/>
          </p:nvSpPr>
          <p:spPr bwMode="auto">
            <a:xfrm>
              <a:off x="4130675" y="3717925"/>
              <a:ext cx="319088" cy="233363"/>
            </a:xfrm>
            <a:custGeom>
              <a:avLst/>
              <a:gdLst>
                <a:gd name="T0" fmla="*/ 286 w 403"/>
                <a:gd name="T1" fmla="*/ 238 h 293"/>
                <a:gd name="T2" fmla="*/ 284 w 403"/>
                <a:gd name="T3" fmla="*/ 266 h 293"/>
                <a:gd name="T4" fmla="*/ 327 w 403"/>
                <a:gd name="T5" fmla="*/ 282 h 293"/>
                <a:gd name="T6" fmla="*/ 361 w 403"/>
                <a:gd name="T7" fmla="*/ 272 h 293"/>
                <a:gd name="T8" fmla="*/ 373 w 403"/>
                <a:gd name="T9" fmla="*/ 249 h 293"/>
                <a:gd name="T10" fmla="*/ 359 w 403"/>
                <a:gd name="T11" fmla="*/ 228 h 293"/>
                <a:gd name="T12" fmla="*/ 321 w 403"/>
                <a:gd name="T13" fmla="*/ 226 h 293"/>
                <a:gd name="T14" fmla="*/ 161 w 403"/>
                <a:gd name="T15" fmla="*/ 84 h 293"/>
                <a:gd name="T16" fmla="*/ 138 w 403"/>
                <a:gd name="T17" fmla="*/ 94 h 293"/>
                <a:gd name="T18" fmla="*/ 123 w 403"/>
                <a:gd name="T19" fmla="*/ 147 h 293"/>
                <a:gd name="T20" fmla="*/ 138 w 403"/>
                <a:gd name="T21" fmla="*/ 203 h 293"/>
                <a:gd name="T22" fmla="*/ 161 w 403"/>
                <a:gd name="T23" fmla="*/ 213 h 293"/>
                <a:gd name="T24" fmla="*/ 192 w 403"/>
                <a:gd name="T25" fmla="*/ 195 h 293"/>
                <a:gd name="T26" fmla="*/ 200 w 403"/>
                <a:gd name="T27" fmla="*/ 130 h 293"/>
                <a:gd name="T28" fmla="*/ 181 w 403"/>
                <a:gd name="T29" fmla="*/ 90 h 293"/>
                <a:gd name="T30" fmla="*/ 161 w 403"/>
                <a:gd name="T31" fmla="*/ 84 h 293"/>
                <a:gd name="T32" fmla="*/ 302 w 403"/>
                <a:gd name="T33" fmla="*/ 94 h 293"/>
                <a:gd name="T34" fmla="*/ 296 w 403"/>
                <a:gd name="T35" fmla="*/ 140 h 293"/>
                <a:gd name="T36" fmla="*/ 325 w 403"/>
                <a:gd name="T37" fmla="*/ 163 h 293"/>
                <a:gd name="T38" fmla="*/ 353 w 403"/>
                <a:gd name="T39" fmla="*/ 138 h 293"/>
                <a:gd name="T40" fmla="*/ 352 w 403"/>
                <a:gd name="T41" fmla="*/ 101 h 293"/>
                <a:gd name="T42" fmla="*/ 332 w 403"/>
                <a:gd name="T43" fmla="*/ 84 h 293"/>
                <a:gd name="T44" fmla="*/ 325 w 403"/>
                <a:gd name="T45" fmla="*/ 71 h 293"/>
                <a:gd name="T46" fmla="*/ 403 w 403"/>
                <a:gd name="T47" fmla="*/ 90 h 293"/>
                <a:gd name="T48" fmla="*/ 380 w 403"/>
                <a:gd name="T49" fmla="*/ 103 h 293"/>
                <a:gd name="T50" fmla="*/ 378 w 403"/>
                <a:gd name="T51" fmla="*/ 144 h 293"/>
                <a:gd name="T52" fmla="*/ 348 w 403"/>
                <a:gd name="T53" fmla="*/ 172 h 293"/>
                <a:gd name="T54" fmla="*/ 300 w 403"/>
                <a:gd name="T55" fmla="*/ 172 h 293"/>
                <a:gd name="T56" fmla="*/ 290 w 403"/>
                <a:gd name="T57" fmla="*/ 197 h 293"/>
                <a:gd name="T58" fmla="*/ 313 w 403"/>
                <a:gd name="T59" fmla="*/ 203 h 293"/>
                <a:gd name="T60" fmla="*/ 378 w 403"/>
                <a:gd name="T61" fmla="*/ 209 h 293"/>
                <a:gd name="T62" fmla="*/ 398 w 403"/>
                <a:gd name="T63" fmla="*/ 232 h 293"/>
                <a:gd name="T64" fmla="*/ 390 w 403"/>
                <a:gd name="T65" fmla="*/ 268 h 293"/>
                <a:gd name="T66" fmla="*/ 348 w 403"/>
                <a:gd name="T67" fmla="*/ 291 h 293"/>
                <a:gd name="T68" fmla="*/ 277 w 403"/>
                <a:gd name="T69" fmla="*/ 286 h 293"/>
                <a:gd name="T70" fmla="*/ 259 w 403"/>
                <a:gd name="T71" fmla="*/ 265 h 293"/>
                <a:gd name="T72" fmla="*/ 263 w 403"/>
                <a:gd name="T73" fmla="*/ 238 h 293"/>
                <a:gd name="T74" fmla="*/ 271 w 403"/>
                <a:gd name="T75" fmla="*/ 215 h 293"/>
                <a:gd name="T76" fmla="*/ 267 w 403"/>
                <a:gd name="T77" fmla="*/ 192 h 293"/>
                <a:gd name="T78" fmla="*/ 290 w 403"/>
                <a:gd name="T79" fmla="*/ 167 h 293"/>
                <a:gd name="T80" fmla="*/ 267 w 403"/>
                <a:gd name="T81" fmla="*/ 138 h 293"/>
                <a:gd name="T82" fmla="*/ 271 w 403"/>
                <a:gd name="T83" fmla="*/ 101 h 293"/>
                <a:gd name="T84" fmla="*/ 302 w 403"/>
                <a:gd name="T85" fmla="*/ 74 h 293"/>
                <a:gd name="T86" fmla="*/ 161 w 403"/>
                <a:gd name="T87" fmla="*/ 71 h 293"/>
                <a:gd name="T88" fmla="*/ 204 w 403"/>
                <a:gd name="T89" fmla="*/ 82 h 293"/>
                <a:gd name="T90" fmla="*/ 225 w 403"/>
                <a:gd name="T91" fmla="*/ 115 h 293"/>
                <a:gd name="T92" fmla="*/ 229 w 403"/>
                <a:gd name="T93" fmla="*/ 170 h 293"/>
                <a:gd name="T94" fmla="*/ 198 w 403"/>
                <a:gd name="T95" fmla="*/ 217 h 293"/>
                <a:gd name="T96" fmla="*/ 144 w 403"/>
                <a:gd name="T97" fmla="*/ 224 h 293"/>
                <a:gd name="T98" fmla="*/ 110 w 403"/>
                <a:gd name="T99" fmla="*/ 207 h 293"/>
                <a:gd name="T100" fmla="*/ 94 w 403"/>
                <a:gd name="T101" fmla="*/ 169 h 293"/>
                <a:gd name="T102" fmla="*/ 102 w 403"/>
                <a:gd name="T103" fmla="*/ 107 h 293"/>
                <a:gd name="T104" fmla="*/ 144 w 403"/>
                <a:gd name="T105" fmla="*/ 73 h 293"/>
                <a:gd name="T106" fmla="*/ 37 w 403"/>
                <a:gd name="T107" fmla="*/ 0 h 293"/>
                <a:gd name="T108" fmla="*/ 48 w 403"/>
                <a:gd name="T109" fmla="*/ 195 h 293"/>
                <a:gd name="T110" fmla="*/ 58 w 403"/>
                <a:gd name="T111" fmla="*/ 215 h 293"/>
                <a:gd name="T112" fmla="*/ 2 w 403"/>
                <a:gd name="T113" fmla="*/ 224 h 293"/>
                <a:gd name="T114" fmla="*/ 14 w 403"/>
                <a:gd name="T115" fmla="*/ 211 h 293"/>
                <a:gd name="T116" fmla="*/ 19 w 403"/>
                <a:gd name="T117" fmla="*/ 184 h 293"/>
                <a:gd name="T118" fmla="*/ 19 w 403"/>
                <a:gd name="T119" fmla="*/ 32 h 293"/>
                <a:gd name="T120" fmla="*/ 12 w 403"/>
                <a:gd name="T121" fmla="*/ 11 h 293"/>
                <a:gd name="T122" fmla="*/ 0 w 403"/>
                <a:gd name="T123" fmla="*/ 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3" h="293">
                  <a:moveTo>
                    <a:pt x="298" y="226"/>
                  </a:moveTo>
                  <a:lnTo>
                    <a:pt x="292" y="232"/>
                  </a:lnTo>
                  <a:lnTo>
                    <a:pt x="286" y="238"/>
                  </a:lnTo>
                  <a:lnTo>
                    <a:pt x="282" y="245"/>
                  </a:lnTo>
                  <a:lnTo>
                    <a:pt x="282" y="253"/>
                  </a:lnTo>
                  <a:lnTo>
                    <a:pt x="284" y="266"/>
                  </a:lnTo>
                  <a:lnTo>
                    <a:pt x="294" y="274"/>
                  </a:lnTo>
                  <a:lnTo>
                    <a:pt x="307" y="280"/>
                  </a:lnTo>
                  <a:lnTo>
                    <a:pt x="327" y="282"/>
                  </a:lnTo>
                  <a:lnTo>
                    <a:pt x="340" y="280"/>
                  </a:lnTo>
                  <a:lnTo>
                    <a:pt x="352" y="278"/>
                  </a:lnTo>
                  <a:lnTo>
                    <a:pt x="361" y="272"/>
                  </a:lnTo>
                  <a:lnTo>
                    <a:pt x="367" y="266"/>
                  </a:lnTo>
                  <a:lnTo>
                    <a:pt x="371" y="259"/>
                  </a:lnTo>
                  <a:lnTo>
                    <a:pt x="373" y="249"/>
                  </a:lnTo>
                  <a:lnTo>
                    <a:pt x="371" y="241"/>
                  </a:lnTo>
                  <a:lnTo>
                    <a:pt x="367" y="234"/>
                  </a:lnTo>
                  <a:lnTo>
                    <a:pt x="359" y="228"/>
                  </a:lnTo>
                  <a:lnTo>
                    <a:pt x="352" y="228"/>
                  </a:lnTo>
                  <a:lnTo>
                    <a:pt x="344" y="226"/>
                  </a:lnTo>
                  <a:lnTo>
                    <a:pt x="321" y="226"/>
                  </a:lnTo>
                  <a:lnTo>
                    <a:pt x="298" y="226"/>
                  </a:lnTo>
                  <a:lnTo>
                    <a:pt x="298" y="226"/>
                  </a:lnTo>
                  <a:close/>
                  <a:moveTo>
                    <a:pt x="161" y="84"/>
                  </a:moveTo>
                  <a:lnTo>
                    <a:pt x="152" y="84"/>
                  </a:lnTo>
                  <a:lnTo>
                    <a:pt x="144" y="88"/>
                  </a:lnTo>
                  <a:lnTo>
                    <a:pt x="138" y="94"/>
                  </a:lnTo>
                  <a:lnTo>
                    <a:pt x="133" y="99"/>
                  </a:lnTo>
                  <a:lnTo>
                    <a:pt x="125" y="121"/>
                  </a:lnTo>
                  <a:lnTo>
                    <a:pt x="123" y="147"/>
                  </a:lnTo>
                  <a:lnTo>
                    <a:pt x="125" y="176"/>
                  </a:lnTo>
                  <a:lnTo>
                    <a:pt x="133" y="195"/>
                  </a:lnTo>
                  <a:lnTo>
                    <a:pt x="138" y="203"/>
                  </a:lnTo>
                  <a:lnTo>
                    <a:pt x="146" y="209"/>
                  </a:lnTo>
                  <a:lnTo>
                    <a:pt x="154" y="213"/>
                  </a:lnTo>
                  <a:lnTo>
                    <a:pt x="161" y="213"/>
                  </a:lnTo>
                  <a:lnTo>
                    <a:pt x="171" y="213"/>
                  </a:lnTo>
                  <a:lnTo>
                    <a:pt x="181" y="209"/>
                  </a:lnTo>
                  <a:lnTo>
                    <a:pt x="192" y="195"/>
                  </a:lnTo>
                  <a:lnTo>
                    <a:pt x="198" y="174"/>
                  </a:lnTo>
                  <a:lnTo>
                    <a:pt x="200" y="151"/>
                  </a:lnTo>
                  <a:lnTo>
                    <a:pt x="200" y="130"/>
                  </a:lnTo>
                  <a:lnTo>
                    <a:pt x="196" y="113"/>
                  </a:lnTo>
                  <a:lnTo>
                    <a:pt x="190" y="99"/>
                  </a:lnTo>
                  <a:lnTo>
                    <a:pt x="181" y="90"/>
                  </a:lnTo>
                  <a:lnTo>
                    <a:pt x="173" y="86"/>
                  </a:lnTo>
                  <a:lnTo>
                    <a:pt x="161" y="84"/>
                  </a:lnTo>
                  <a:lnTo>
                    <a:pt x="161" y="84"/>
                  </a:lnTo>
                  <a:close/>
                  <a:moveTo>
                    <a:pt x="325" y="82"/>
                  </a:moveTo>
                  <a:lnTo>
                    <a:pt x="311" y="86"/>
                  </a:lnTo>
                  <a:lnTo>
                    <a:pt x="302" y="94"/>
                  </a:lnTo>
                  <a:lnTo>
                    <a:pt x="296" y="105"/>
                  </a:lnTo>
                  <a:lnTo>
                    <a:pt x="294" y="121"/>
                  </a:lnTo>
                  <a:lnTo>
                    <a:pt x="296" y="140"/>
                  </a:lnTo>
                  <a:lnTo>
                    <a:pt x="302" y="151"/>
                  </a:lnTo>
                  <a:lnTo>
                    <a:pt x="311" y="159"/>
                  </a:lnTo>
                  <a:lnTo>
                    <a:pt x="325" y="163"/>
                  </a:lnTo>
                  <a:lnTo>
                    <a:pt x="338" y="159"/>
                  </a:lnTo>
                  <a:lnTo>
                    <a:pt x="348" y="151"/>
                  </a:lnTo>
                  <a:lnTo>
                    <a:pt x="353" y="138"/>
                  </a:lnTo>
                  <a:lnTo>
                    <a:pt x="355" y="124"/>
                  </a:lnTo>
                  <a:lnTo>
                    <a:pt x="353" y="111"/>
                  </a:lnTo>
                  <a:lnTo>
                    <a:pt x="352" y="101"/>
                  </a:lnTo>
                  <a:lnTo>
                    <a:pt x="346" y="94"/>
                  </a:lnTo>
                  <a:lnTo>
                    <a:pt x="340" y="88"/>
                  </a:lnTo>
                  <a:lnTo>
                    <a:pt x="332" y="84"/>
                  </a:lnTo>
                  <a:lnTo>
                    <a:pt x="325" y="82"/>
                  </a:lnTo>
                  <a:lnTo>
                    <a:pt x="325" y="82"/>
                  </a:lnTo>
                  <a:close/>
                  <a:moveTo>
                    <a:pt x="325" y="71"/>
                  </a:moveTo>
                  <a:lnTo>
                    <a:pt x="348" y="74"/>
                  </a:lnTo>
                  <a:lnTo>
                    <a:pt x="403" y="74"/>
                  </a:lnTo>
                  <a:lnTo>
                    <a:pt x="403" y="90"/>
                  </a:lnTo>
                  <a:lnTo>
                    <a:pt x="375" y="88"/>
                  </a:lnTo>
                  <a:lnTo>
                    <a:pt x="373" y="90"/>
                  </a:lnTo>
                  <a:lnTo>
                    <a:pt x="380" y="103"/>
                  </a:lnTo>
                  <a:lnTo>
                    <a:pt x="382" y="122"/>
                  </a:lnTo>
                  <a:lnTo>
                    <a:pt x="382" y="134"/>
                  </a:lnTo>
                  <a:lnTo>
                    <a:pt x="378" y="144"/>
                  </a:lnTo>
                  <a:lnTo>
                    <a:pt x="375" y="153"/>
                  </a:lnTo>
                  <a:lnTo>
                    <a:pt x="367" y="161"/>
                  </a:lnTo>
                  <a:lnTo>
                    <a:pt x="348" y="172"/>
                  </a:lnTo>
                  <a:lnTo>
                    <a:pt x="323" y="174"/>
                  </a:lnTo>
                  <a:lnTo>
                    <a:pt x="311" y="174"/>
                  </a:lnTo>
                  <a:lnTo>
                    <a:pt x="300" y="172"/>
                  </a:lnTo>
                  <a:lnTo>
                    <a:pt x="292" y="180"/>
                  </a:lnTo>
                  <a:lnTo>
                    <a:pt x="288" y="190"/>
                  </a:lnTo>
                  <a:lnTo>
                    <a:pt x="290" y="197"/>
                  </a:lnTo>
                  <a:lnTo>
                    <a:pt x="298" y="203"/>
                  </a:lnTo>
                  <a:lnTo>
                    <a:pt x="305" y="203"/>
                  </a:lnTo>
                  <a:lnTo>
                    <a:pt x="313" y="203"/>
                  </a:lnTo>
                  <a:lnTo>
                    <a:pt x="352" y="203"/>
                  </a:lnTo>
                  <a:lnTo>
                    <a:pt x="367" y="205"/>
                  </a:lnTo>
                  <a:lnTo>
                    <a:pt x="378" y="209"/>
                  </a:lnTo>
                  <a:lnTo>
                    <a:pt x="388" y="215"/>
                  </a:lnTo>
                  <a:lnTo>
                    <a:pt x="394" y="222"/>
                  </a:lnTo>
                  <a:lnTo>
                    <a:pt x="398" y="232"/>
                  </a:lnTo>
                  <a:lnTo>
                    <a:pt x="398" y="243"/>
                  </a:lnTo>
                  <a:lnTo>
                    <a:pt x="396" y="257"/>
                  </a:lnTo>
                  <a:lnTo>
                    <a:pt x="390" y="268"/>
                  </a:lnTo>
                  <a:lnTo>
                    <a:pt x="378" y="280"/>
                  </a:lnTo>
                  <a:lnTo>
                    <a:pt x="365" y="288"/>
                  </a:lnTo>
                  <a:lnTo>
                    <a:pt x="348" y="291"/>
                  </a:lnTo>
                  <a:lnTo>
                    <a:pt x="328" y="293"/>
                  </a:lnTo>
                  <a:lnTo>
                    <a:pt x="300" y="291"/>
                  </a:lnTo>
                  <a:lnTo>
                    <a:pt x="277" y="286"/>
                  </a:lnTo>
                  <a:lnTo>
                    <a:pt x="269" y="280"/>
                  </a:lnTo>
                  <a:lnTo>
                    <a:pt x="261" y="274"/>
                  </a:lnTo>
                  <a:lnTo>
                    <a:pt x="259" y="265"/>
                  </a:lnTo>
                  <a:lnTo>
                    <a:pt x="257" y="255"/>
                  </a:lnTo>
                  <a:lnTo>
                    <a:pt x="259" y="245"/>
                  </a:lnTo>
                  <a:lnTo>
                    <a:pt x="263" y="238"/>
                  </a:lnTo>
                  <a:lnTo>
                    <a:pt x="271" y="230"/>
                  </a:lnTo>
                  <a:lnTo>
                    <a:pt x="282" y="222"/>
                  </a:lnTo>
                  <a:lnTo>
                    <a:pt x="271" y="215"/>
                  </a:lnTo>
                  <a:lnTo>
                    <a:pt x="267" y="209"/>
                  </a:lnTo>
                  <a:lnTo>
                    <a:pt x="267" y="201"/>
                  </a:lnTo>
                  <a:lnTo>
                    <a:pt x="267" y="192"/>
                  </a:lnTo>
                  <a:lnTo>
                    <a:pt x="271" y="184"/>
                  </a:lnTo>
                  <a:lnTo>
                    <a:pt x="279" y="176"/>
                  </a:lnTo>
                  <a:lnTo>
                    <a:pt x="290" y="167"/>
                  </a:lnTo>
                  <a:lnTo>
                    <a:pt x="279" y="159"/>
                  </a:lnTo>
                  <a:lnTo>
                    <a:pt x="273" y="149"/>
                  </a:lnTo>
                  <a:lnTo>
                    <a:pt x="267" y="138"/>
                  </a:lnTo>
                  <a:lnTo>
                    <a:pt x="267" y="124"/>
                  </a:lnTo>
                  <a:lnTo>
                    <a:pt x="267" y="111"/>
                  </a:lnTo>
                  <a:lnTo>
                    <a:pt x="271" y="101"/>
                  </a:lnTo>
                  <a:lnTo>
                    <a:pt x="277" y="92"/>
                  </a:lnTo>
                  <a:lnTo>
                    <a:pt x="282" y="84"/>
                  </a:lnTo>
                  <a:lnTo>
                    <a:pt x="302" y="74"/>
                  </a:lnTo>
                  <a:lnTo>
                    <a:pt x="325" y="71"/>
                  </a:lnTo>
                  <a:lnTo>
                    <a:pt x="325" y="71"/>
                  </a:lnTo>
                  <a:close/>
                  <a:moveTo>
                    <a:pt x="161" y="71"/>
                  </a:moveTo>
                  <a:lnTo>
                    <a:pt x="179" y="73"/>
                  </a:lnTo>
                  <a:lnTo>
                    <a:pt x="192" y="76"/>
                  </a:lnTo>
                  <a:lnTo>
                    <a:pt x="204" y="82"/>
                  </a:lnTo>
                  <a:lnTo>
                    <a:pt x="213" y="90"/>
                  </a:lnTo>
                  <a:lnTo>
                    <a:pt x="221" y="101"/>
                  </a:lnTo>
                  <a:lnTo>
                    <a:pt x="225" y="115"/>
                  </a:lnTo>
                  <a:lnTo>
                    <a:pt x="229" y="130"/>
                  </a:lnTo>
                  <a:lnTo>
                    <a:pt x="231" y="147"/>
                  </a:lnTo>
                  <a:lnTo>
                    <a:pt x="229" y="170"/>
                  </a:lnTo>
                  <a:lnTo>
                    <a:pt x="221" y="190"/>
                  </a:lnTo>
                  <a:lnTo>
                    <a:pt x="211" y="207"/>
                  </a:lnTo>
                  <a:lnTo>
                    <a:pt x="198" y="217"/>
                  </a:lnTo>
                  <a:lnTo>
                    <a:pt x="181" y="224"/>
                  </a:lnTo>
                  <a:lnTo>
                    <a:pt x="160" y="226"/>
                  </a:lnTo>
                  <a:lnTo>
                    <a:pt x="144" y="224"/>
                  </a:lnTo>
                  <a:lnTo>
                    <a:pt x="131" y="220"/>
                  </a:lnTo>
                  <a:lnTo>
                    <a:pt x="119" y="215"/>
                  </a:lnTo>
                  <a:lnTo>
                    <a:pt x="110" y="207"/>
                  </a:lnTo>
                  <a:lnTo>
                    <a:pt x="102" y="195"/>
                  </a:lnTo>
                  <a:lnTo>
                    <a:pt x="96" y="184"/>
                  </a:lnTo>
                  <a:lnTo>
                    <a:pt x="94" y="169"/>
                  </a:lnTo>
                  <a:lnTo>
                    <a:pt x="92" y="149"/>
                  </a:lnTo>
                  <a:lnTo>
                    <a:pt x="94" y="126"/>
                  </a:lnTo>
                  <a:lnTo>
                    <a:pt x="102" y="107"/>
                  </a:lnTo>
                  <a:lnTo>
                    <a:pt x="113" y="92"/>
                  </a:lnTo>
                  <a:lnTo>
                    <a:pt x="127" y="80"/>
                  </a:lnTo>
                  <a:lnTo>
                    <a:pt x="144" y="73"/>
                  </a:lnTo>
                  <a:lnTo>
                    <a:pt x="161" y="71"/>
                  </a:lnTo>
                  <a:lnTo>
                    <a:pt x="161" y="71"/>
                  </a:lnTo>
                  <a:close/>
                  <a:moveTo>
                    <a:pt x="37" y="0"/>
                  </a:moveTo>
                  <a:lnTo>
                    <a:pt x="46" y="0"/>
                  </a:lnTo>
                  <a:lnTo>
                    <a:pt x="46" y="184"/>
                  </a:lnTo>
                  <a:lnTo>
                    <a:pt x="48" y="195"/>
                  </a:lnTo>
                  <a:lnTo>
                    <a:pt x="48" y="203"/>
                  </a:lnTo>
                  <a:lnTo>
                    <a:pt x="52" y="211"/>
                  </a:lnTo>
                  <a:lnTo>
                    <a:pt x="58" y="215"/>
                  </a:lnTo>
                  <a:lnTo>
                    <a:pt x="64" y="217"/>
                  </a:lnTo>
                  <a:lnTo>
                    <a:pt x="64" y="224"/>
                  </a:lnTo>
                  <a:lnTo>
                    <a:pt x="2" y="224"/>
                  </a:lnTo>
                  <a:lnTo>
                    <a:pt x="2" y="217"/>
                  </a:lnTo>
                  <a:lnTo>
                    <a:pt x="10" y="215"/>
                  </a:lnTo>
                  <a:lnTo>
                    <a:pt x="14" y="211"/>
                  </a:lnTo>
                  <a:lnTo>
                    <a:pt x="17" y="207"/>
                  </a:lnTo>
                  <a:lnTo>
                    <a:pt x="19" y="197"/>
                  </a:lnTo>
                  <a:lnTo>
                    <a:pt x="19" y="184"/>
                  </a:lnTo>
                  <a:lnTo>
                    <a:pt x="19" y="53"/>
                  </a:lnTo>
                  <a:lnTo>
                    <a:pt x="19" y="40"/>
                  </a:lnTo>
                  <a:lnTo>
                    <a:pt x="19" y="32"/>
                  </a:lnTo>
                  <a:lnTo>
                    <a:pt x="19" y="23"/>
                  </a:lnTo>
                  <a:lnTo>
                    <a:pt x="16" y="15"/>
                  </a:lnTo>
                  <a:lnTo>
                    <a:pt x="12" y="11"/>
                  </a:lnTo>
                  <a:lnTo>
                    <a:pt x="6" y="11"/>
                  </a:lnTo>
                  <a:lnTo>
                    <a:pt x="0" y="9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66"/>
            <p:cNvSpPr>
              <a:spLocks/>
            </p:cNvSpPr>
            <p:nvPr/>
          </p:nvSpPr>
          <p:spPr bwMode="auto">
            <a:xfrm>
              <a:off x="4495800" y="3775075"/>
              <a:ext cx="139700" cy="123825"/>
            </a:xfrm>
            <a:custGeom>
              <a:avLst/>
              <a:gdLst>
                <a:gd name="T0" fmla="*/ 54 w 177"/>
                <a:gd name="T1" fmla="*/ 2 h 155"/>
                <a:gd name="T2" fmla="*/ 65 w 177"/>
                <a:gd name="T3" fmla="*/ 15 h 155"/>
                <a:gd name="T4" fmla="*/ 65 w 177"/>
                <a:gd name="T5" fmla="*/ 32 h 155"/>
                <a:gd name="T6" fmla="*/ 63 w 177"/>
                <a:gd name="T7" fmla="*/ 42 h 155"/>
                <a:gd name="T8" fmla="*/ 94 w 177"/>
                <a:gd name="T9" fmla="*/ 11 h 155"/>
                <a:gd name="T10" fmla="*/ 123 w 177"/>
                <a:gd name="T11" fmla="*/ 0 h 155"/>
                <a:gd name="T12" fmla="*/ 144 w 177"/>
                <a:gd name="T13" fmla="*/ 9 h 155"/>
                <a:gd name="T14" fmla="*/ 152 w 177"/>
                <a:gd name="T15" fmla="*/ 32 h 155"/>
                <a:gd name="T16" fmla="*/ 148 w 177"/>
                <a:gd name="T17" fmla="*/ 59 h 155"/>
                <a:gd name="T18" fmla="*/ 134 w 177"/>
                <a:gd name="T19" fmla="*/ 115 h 155"/>
                <a:gd name="T20" fmla="*/ 134 w 177"/>
                <a:gd name="T21" fmla="*/ 130 h 155"/>
                <a:gd name="T22" fmla="*/ 142 w 177"/>
                <a:gd name="T23" fmla="*/ 138 h 155"/>
                <a:gd name="T24" fmla="*/ 152 w 177"/>
                <a:gd name="T25" fmla="*/ 134 h 155"/>
                <a:gd name="T26" fmla="*/ 167 w 177"/>
                <a:gd name="T27" fmla="*/ 119 h 155"/>
                <a:gd name="T28" fmla="*/ 163 w 177"/>
                <a:gd name="T29" fmla="*/ 140 h 155"/>
                <a:gd name="T30" fmla="*/ 142 w 177"/>
                <a:gd name="T31" fmla="*/ 153 h 155"/>
                <a:gd name="T32" fmla="*/ 121 w 177"/>
                <a:gd name="T33" fmla="*/ 153 h 155"/>
                <a:gd name="T34" fmla="*/ 109 w 177"/>
                <a:gd name="T35" fmla="*/ 140 h 155"/>
                <a:gd name="T36" fmla="*/ 107 w 177"/>
                <a:gd name="T37" fmla="*/ 117 h 155"/>
                <a:gd name="T38" fmla="*/ 119 w 177"/>
                <a:gd name="T39" fmla="*/ 73 h 155"/>
                <a:gd name="T40" fmla="*/ 125 w 177"/>
                <a:gd name="T41" fmla="*/ 50 h 155"/>
                <a:gd name="T42" fmla="*/ 125 w 177"/>
                <a:gd name="T43" fmla="*/ 30 h 155"/>
                <a:gd name="T44" fmla="*/ 117 w 177"/>
                <a:gd name="T45" fmla="*/ 21 h 155"/>
                <a:gd name="T46" fmla="*/ 104 w 177"/>
                <a:gd name="T47" fmla="*/ 21 h 155"/>
                <a:gd name="T48" fmla="*/ 88 w 177"/>
                <a:gd name="T49" fmla="*/ 30 h 155"/>
                <a:gd name="T50" fmla="*/ 65 w 177"/>
                <a:gd name="T51" fmla="*/ 61 h 155"/>
                <a:gd name="T52" fmla="*/ 58 w 177"/>
                <a:gd name="T53" fmla="*/ 84 h 155"/>
                <a:gd name="T54" fmla="*/ 15 w 177"/>
                <a:gd name="T55" fmla="*/ 153 h 155"/>
                <a:gd name="T56" fmla="*/ 40 w 177"/>
                <a:gd name="T57" fmla="*/ 40 h 155"/>
                <a:gd name="T58" fmla="*/ 40 w 177"/>
                <a:gd name="T59" fmla="*/ 25 h 155"/>
                <a:gd name="T60" fmla="*/ 33 w 177"/>
                <a:gd name="T61" fmla="*/ 19 h 155"/>
                <a:gd name="T62" fmla="*/ 23 w 177"/>
                <a:gd name="T63" fmla="*/ 23 h 155"/>
                <a:gd name="T64" fmla="*/ 8 w 177"/>
                <a:gd name="T65" fmla="*/ 36 h 155"/>
                <a:gd name="T66" fmla="*/ 13 w 177"/>
                <a:gd name="T67" fmla="*/ 15 h 155"/>
                <a:gd name="T68" fmla="*/ 33 w 177"/>
                <a:gd name="T69" fmla="*/ 2 h 155"/>
                <a:gd name="T70" fmla="*/ 44 w 177"/>
                <a:gd name="T7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7" h="155">
                  <a:moveTo>
                    <a:pt x="44" y="0"/>
                  </a:moveTo>
                  <a:lnTo>
                    <a:pt x="54" y="2"/>
                  </a:lnTo>
                  <a:lnTo>
                    <a:pt x="59" y="7"/>
                  </a:lnTo>
                  <a:lnTo>
                    <a:pt x="65" y="15"/>
                  </a:lnTo>
                  <a:lnTo>
                    <a:pt x="65" y="25"/>
                  </a:lnTo>
                  <a:lnTo>
                    <a:pt x="65" y="32"/>
                  </a:lnTo>
                  <a:lnTo>
                    <a:pt x="61" y="42"/>
                  </a:lnTo>
                  <a:lnTo>
                    <a:pt x="63" y="42"/>
                  </a:lnTo>
                  <a:lnTo>
                    <a:pt x="79" y="25"/>
                  </a:lnTo>
                  <a:lnTo>
                    <a:pt x="94" y="11"/>
                  </a:lnTo>
                  <a:lnTo>
                    <a:pt x="107" y="3"/>
                  </a:lnTo>
                  <a:lnTo>
                    <a:pt x="123" y="0"/>
                  </a:lnTo>
                  <a:lnTo>
                    <a:pt x="134" y="2"/>
                  </a:lnTo>
                  <a:lnTo>
                    <a:pt x="144" y="9"/>
                  </a:lnTo>
                  <a:lnTo>
                    <a:pt x="150" y="19"/>
                  </a:lnTo>
                  <a:lnTo>
                    <a:pt x="152" y="32"/>
                  </a:lnTo>
                  <a:lnTo>
                    <a:pt x="152" y="44"/>
                  </a:lnTo>
                  <a:lnTo>
                    <a:pt x="148" y="59"/>
                  </a:lnTo>
                  <a:lnTo>
                    <a:pt x="138" y="101"/>
                  </a:lnTo>
                  <a:lnTo>
                    <a:pt x="134" y="115"/>
                  </a:lnTo>
                  <a:lnTo>
                    <a:pt x="132" y="124"/>
                  </a:lnTo>
                  <a:lnTo>
                    <a:pt x="134" y="130"/>
                  </a:lnTo>
                  <a:lnTo>
                    <a:pt x="134" y="134"/>
                  </a:lnTo>
                  <a:lnTo>
                    <a:pt x="142" y="138"/>
                  </a:lnTo>
                  <a:lnTo>
                    <a:pt x="146" y="136"/>
                  </a:lnTo>
                  <a:lnTo>
                    <a:pt x="152" y="134"/>
                  </a:lnTo>
                  <a:lnTo>
                    <a:pt x="157" y="128"/>
                  </a:lnTo>
                  <a:lnTo>
                    <a:pt x="167" y="119"/>
                  </a:lnTo>
                  <a:lnTo>
                    <a:pt x="177" y="126"/>
                  </a:lnTo>
                  <a:lnTo>
                    <a:pt x="163" y="140"/>
                  </a:lnTo>
                  <a:lnTo>
                    <a:pt x="152" y="147"/>
                  </a:lnTo>
                  <a:lnTo>
                    <a:pt x="142" y="153"/>
                  </a:lnTo>
                  <a:lnTo>
                    <a:pt x="129" y="155"/>
                  </a:lnTo>
                  <a:lnTo>
                    <a:pt x="121" y="153"/>
                  </a:lnTo>
                  <a:lnTo>
                    <a:pt x="113" y="147"/>
                  </a:lnTo>
                  <a:lnTo>
                    <a:pt x="109" y="140"/>
                  </a:lnTo>
                  <a:lnTo>
                    <a:pt x="107" y="128"/>
                  </a:lnTo>
                  <a:lnTo>
                    <a:pt x="107" y="117"/>
                  </a:lnTo>
                  <a:lnTo>
                    <a:pt x="111" y="99"/>
                  </a:lnTo>
                  <a:lnTo>
                    <a:pt x="119" y="73"/>
                  </a:lnTo>
                  <a:lnTo>
                    <a:pt x="123" y="59"/>
                  </a:lnTo>
                  <a:lnTo>
                    <a:pt x="125" y="50"/>
                  </a:lnTo>
                  <a:lnTo>
                    <a:pt x="125" y="40"/>
                  </a:lnTo>
                  <a:lnTo>
                    <a:pt x="125" y="30"/>
                  </a:lnTo>
                  <a:lnTo>
                    <a:pt x="121" y="23"/>
                  </a:lnTo>
                  <a:lnTo>
                    <a:pt x="117" y="21"/>
                  </a:lnTo>
                  <a:lnTo>
                    <a:pt x="109" y="19"/>
                  </a:lnTo>
                  <a:lnTo>
                    <a:pt x="104" y="21"/>
                  </a:lnTo>
                  <a:lnTo>
                    <a:pt x="96" y="25"/>
                  </a:lnTo>
                  <a:lnTo>
                    <a:pt x="88" y="30"/>
                  </a:lnTo>
                  <a:lnTo>
                    <a:pt x="79" y="40"/>
                  </a:lnTo>
                  <a:lnTo>
                    <a:pt x="65" y="61"/>
                  </a:lnTo>
                  <a:lnTo>
                    <a:pt x="61" y="71"/>
                  </a:lnTo>
                  <a:lnTo>
                    <a:pt x="58" y="84"/>
                  </a:lnTo>
                  <a:lnTo>
                    <a:pt x="42" y="153"/>
                  </a:lnTo>
                  <a:lnTo>
                    <a:pt x="15" y="153"/>
                  </a:lnTo>
                  <a:lnTo>
                    <a:pt x="38" y="53"/>
                  </a:lnTo>
                  <a:lnTo>
                    <a:pt x="40" y="40"/>
                  </a:lnTo>
                  <a:lnTo>
                    <a:pt x="42" y="30"/>
                  </a:lnTo>
                  <a:lnTo>
                    <a:pt x="40" y="25"/>
                  </a:lnTo>
                  <a:lnTo>
                    <a:pt x="40" y="21"/>
                  </a:lnTo>
                  <a:lnTo>
                    <a:pt x="33" y="19"/>
                  </a:lnTo>
                  <a:lnTo>
                    <a:pt x="29" y="19"/>
                  </a:lnTo>
                  <a:lnTo>
                    <a:pt x="23" y="23"/>
                  </a:lnTo>
                  <a:lnTo>
                    <a:pt x="17" y="28"/>
                  </a:lnTo>
                  <a:lnTo>
                    <a:pt x="8" y="36"/>
                  </a:lnTo>
                  <a:lnTo>
                    <a:pt x="0" y="28"/>
                  </a:lnTo>
                  <a:lnTo>
                    <a:pt x="13" y="15"/>
                  </a:lnTo>
                  <a:lnTo>
                    <a:pt x="23" y="7"/>
                  </a:lnTo>
                  <a:lnTo>
                    <a:pt x="33" y="2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Rectangle 67"/>
            <p:cNvSpPr>
              <a:spLocks noChangeArrowheads="1"/>
            </p:cNvSpPr>
            <p:nvPr/>
          </p:nvSpPr>
          <p:spPr bwMode="auto">
            <a:xfrm>
              <a:off x="6602413" y="3652838"/>
              <a:ext cx="646113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cs typeface="Arial" pitchFamily="34" charset="0"/>
                </a:rPr>
                <a:t>OWF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2" name="Group 1091"/>
          <p:cNvGrpSpPr/>
          <p:nvPr/>
        </p:nvGrpSpPr>
        <p:grpSpPr>
          <a:xfrm>
            <a:off x="393700" y="4573587"/>
            <a:ext cx="8472488" cy="1293813"/>
            <a:chOff x="393700" y="4910138"/>
            <a:chExt cx="8472488" cy="1293813"/>
          </a:xfrm>
        </p:grpSpPr>
        <p:sp>
          <p:nvSpPr>
            <p:cNvPr id="1064" name="Rectangle 68"/>
            <p:cNvSpPr>
              <a:spLocks noChangeArrowheads="1"/>
            </p:cNvSpPr>
            <p:nvPr/>
          </p:nvSpPr>
          <p:spPr bwMode="auto">
            <a:xfrm>
              <a:off x="393700" y="5214938"/>
              <a:ext cx="846138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[Gupta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69"/>
            <p:cNvSpPr>
              <a:spLocks noChangeArrowheads="1"/>
            </p:cNvSpPr>
            <p:nvPr/>
          </p:nvSpPr>
          <p:spPr bwMode="auto">
            <a:xfrm>
              <a:off x="1101725" y="52149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70"/>
            <p:cNvSpPr>
              <a:spLocks noChangeArrowheads="1"/>
            </p:cNvSpPr>
            <p:nvPr/>
          </p:nvSpPr>
          <p:spPr bwMode="auto">
            <a:xfrm>
              <a:off x="1179513" y="5214938"/>
              <a:ext cx="6858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Sahai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71"/>
            <p:cNvSpPr>
              <a:spLocks noChangeArrowheads="1"/>
            </p:cNvSpPr>
            <p:nvPr/>
          </p:nvSpPr>
          <p:spPr bwMode="auto">
            <a:xfrm>
              <a:off x="1790700" y="5214938"/>
              <a:ext cx="4699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72"/>
            <p:cNvSpPr>
              <a:spLocks noChangeArrowheads="1"/>
            </p:cNvSpPr>
            <p:nvPr/>
          </p:nvSpPr>
          <p:spPr bwMode="auto">
            <a:xfrm>
              <a:off x="393700" y="5519738"/>
              <a:ext cx="868363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[Chung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73"/>
            <p:cNvSpPr>
              <a:spLocks noChangeArrowheads="1"/>
            </p:cNvSpPr>
            <p:nvPr/>
          </p:nvSpPr>
          <p:spPr bwMode="auto">
            <a:xfrm>
              <a:off x="1128713" y="55197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74"/>
            <p:cNvSpPr>
              <a:spLocks noChangeArrowheads="1"/>
            </p:cNvSpPr>
            <p:nvPr/>
          </p:nvSpPr>
          <p:spPr bwMode="auto">
            <a:xfrm>
              <a:off x="1206500" y="5519738"/>
              <a:ext cx="4318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Lin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75"/>
            <p:cNvSpPr>
              <a:spLocks noChangeArrowheads="1"/>
            </p:cNvSpPr>
            <p:nvPr/>
          </p:nvSpPr>
          <p:spPr bwMode="auto">
            <a:xfrm>
              <a:off x="1504950" y="55197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76"/>
            <p:cNvSpPr>
              <a:spLocks noChangeArrowheads="1"/>
            </p:cNvSpPr>
            <p:nvPr/>
          </p:nvSpPr>
          <p:spPr bwMode="auto">
            <a:xfrm>
              <a:off x="1582738" y="5519738"/>
              <a:ext cx="9779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Pass 13]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77"/>
            <p:cNvSpPr>
              <a:spLocks noChangeArrowheads="1"/>
            </p:cNvSpPr>
            <p:nvPr/>
          </p:nvSpPr>
          <p:spPr bwMode="auto">
            <a:xfrm>
              <a:off x="393700" y="5824538"/>
              <a:ext cx="973138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[Pandey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78"/>
            <p:cNvSpPr>
              <a:spLocks noChangeArrowheads="1"/>
            </p:cNvSpPr>
            <p:nvPr/>
          </p:nvSpPr>
          <p:spPr bwMode="auto">
            <a:xfrm>
              <a:off x="1227138" y="58245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79"/>
            <p:cNvSpPr>
              <a:spLocks noChangeArrowheads="1"/>
            </p:cNvSpPr>
            <p:nvPr/>
          </p:nvSpPr>
          <p:spPr bwMode="auto">
            <a:xfrm>
              <a:off x="1304925" y="5824538"/>
              <a:ext cx="1446213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Prabhakaran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80"/>
            <p:cNvSpPr>
              <a:spLocks noChangeArrowheads="1"/>
            </p:cNvSpPr>
            <p:nvPr/>
          </p:nvSpPr>
          <p:spPr bwMode="auto">
            <a:xfrm>
              <a:off x="2605088" y="58245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81"/>
            <p:cNvSpPr>
              <a:spLocks noChangeArrowheads="1"/>
            </p:cNvSpPr>
            <p:nvPr/>
          </p:nvSpPr>
          <p:spPr bwMode="auto">
            <a:xfrm>
              <a:off x="2682875" y="5824538"/>
              <a:ext cx="6858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Sahai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82"/>
            <p:cNvSpPr>
              <a:spLocks noChangeArrowheads="1"/>
            </p:cNvSpPr>
            <p:nvPr/>
          </p:nvSpPr>
          <p:spPr bwMode="auto">
            <a:xfrm>
              <a:off x="3292475" y="5824538"/>
              <a:ext cx="4699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13]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Freeform 83"/>
            <p:cNvSpPr>
              <a:spLocks noEditPoints="1"/>
            </p:cNvSpPr>
            <p:nvPr/>
          </p:nvSpPr>
          <p:spPr bwMode="auto">
            <a:xfrm>
              <a:off x="4097338" y="5248275"/>
              <a:ext cx="125413" cy="157163"/>
            </a:xfrm>
            <a:custGeom>
              <a:avLst/>
              <a:gdLst>
                <a:gd name="T0" fmla="*/ 100 w 157"/>
                <a:gd name="T1" fmla="*/ 14 h 198"/>
                <a:gd name="T2" fmla="*/ 84 w 157"/>
                <a:gd name="T3" fmla="*/ 15 h 198"/>
                <a:gd name="T4" fmla="*/ 71 w 157"/>
                <a:gd name="T5" fmla="*/ 25 h 198"/>
                <a:gd name="T6" fmla="*/ 57 w 157"/>
                <a:gd name="T7" fmla="*/ 37 h 198"/>
                <a:gd name="T8" fmla="*/ 48 w 157"/>
                <a:gd name="T9" fmla="*/ 56 h 198"/>
                <a:gd name="T10" fmla="*/ 38 w 157"/>
                <a:gd name="T11" fmla="*/ 77 h 198"/>
                <a:gd name="T12" fmla="*/ 32 w 157"/>
                <a:gd name="T13" fmla="*/ 100 h 198"/>
                <a:gd name="T14" fmla="*/ 29 w 157"/>
                <a:gd name="T15" fmla="*/ 123 h 198"/>
                <a:gd name="T16" fmla="*/ 27 w 157"/>
                <a:gd name="T17" fmla="*/ 142 h 198"/>
                <a:gd name="T18" fmla="*/ 29 w 157"/>
                <a:gd name="T19" fmla="*/ 161 h 198"/>
                <a:gd name="T20" fmla="*/ 34 w 157"/>
                <a:gd name="T21" fmla="*/ 175 h 198"/>
                <a:gd name="T22" fmla="*/ 44 w 157"/>
                <a:gd name="T23" fmla="*/ 183 h 198"/>
                <a:gd name="T24" fmla="*/ 57 w 157"/>
                <a:gd name="T25" fmla="*/ 184 h 198"/>
                <a:gd name="T26" fmla="*/ 67 w 157"/>
                <a:gd name="T27" fmla="*/ 184 h 198"/>
                <a:gd name="T28" fmla="*/ 77 w 157"/>
                <a:gd name="T29" fmla="*/ 181 h 198"/>
                <a:gd name="T30" fmla="*/ 86 w 157"/>
                <a:gd name="T31" fmla="*/ 175 h 198"/>
                <a:gd name="T32" fmla="*/ 94 w 157"/>
                <a:gd name="T33" fmla="*/ 167 h 198"/>
                <a:gd name="T34" fmla="*/ 109 w 157"/>
                <a:gd name="T35" fmla="*/ 146 h 198"/>
                <a:gd name="T36" fmla="*/ 121 w 157"/>
                <a:gd name="T37" fmla="*/ 117 h 198"/>
                <a:gd name="T38" fmla="*/ 128 w 157"/>
                <a:gd name="T39" fmla="*/ 87 h 198"/>
                <a:gd name="T40" fmla="*/ 130 w 157"/>
                <a:gd name="T41" fmla="*/ 56 h 198"/>
                <a:gd name="T42" fmla="*/ 128 w 157"/>
                <a:gd name="T43" fmla="*/ 39 h 198"/>
                <a:gd name="T44" fmla="*/ 123 w 157"/>
                <a:gd name="T45" fmla="*/ 25 h 198"/>
                <a:gd name="T46" fmla="*/ 113 w 157"/>
                <a:gd name="T47" fmla="*/ 15 h 198"/>
                <a:gd name="T48" fmla="*/ 100 w 157"/>
                <a:gd name="T49" fmla="*/ 14 h 198"/>
                <a:gd name="T50" fmla="*/ 100 w 157"/>
                <a:gd name="T51" fmla="*/ 14 h 198"/>
                <a:gd name="T52" fmla="*/ 100 w 157"/>
                <a:gd name="T53" fmla="*/ 0 h 198"/>
                <a:gd name="T54" fmla="*/ 113 w 157"/>
                <a:gd name="T55" fmla="*/ 2 h 198"/>
                <a:gd name="T56" fmla="*/ 125 w 157"/>
                <a:gd name="T57" fmla="*/ 6 h 198"/>
                <a:gd name="T58" fmla="*/ 134 w 157"/>
                <a:gd name="T59" fmla="*/ 10 h 198"/>
                <a:gd name="T60" fmla="*/ 142 w 157"/>
                <a:gd name="T61" fmla="*/ 17 h 198"/>
                <a:gd name="T62" fmla="*/ 153 w 157"/>
                <a:gd name="T63" fmla="*/ 37 h 198"/>
                <a:gd name="T64" fmla="*/ 157 w 157"/>
                <a:gd name="T65" fmla="*/ 62 h 198"/>
                <a:gd name="T66" fmla="*/ 155 w 157"/>
                <a:gd name="T67" fmla="*/ 85 h 198"/>
                <a:gd name="T68" fmla="*/ 150 w 157"/>
                <a:gd name="T69" fmla="*/ 111 h 198"/>
                <a:gd name="T70" fmla="*/ 140 w 157"/>
                <a:gd name="T71" fmla="*/ 136 h 198"/>
                <a:gd name="T72" fmla="*/ 128 w 157"/>
                <a:gd name="T73" fmla="*/ 158 h 198"/>
                <a:gd name="T74" fmla="*/ 113 w 157"/>
                <a:gd name="T75" fmla="*/ 177 h 198"/>
                <a:gd name="T76" fmla="*/ 96 w 157"/>
                <a:gd name="T77" fmla="*/ 188 h 198"/>
                <a:gd name="T78" fmla="*/ 77 w 157"/>
                <a:gd name="T79" fmla="*/ 196 h 198"/>
                <a:gd name="T80" fmla="*/ 57 w 157"/>
                <a:gd name="T81" fmla="*/ 198 h 198"/>
                <a:gd name="T82" fmla="*/ 44 w 157"/>
                <a:gd name="T83" fmla="*/ 196 h 198"/>
                <a:gd name="T84" fmla="*/ 32 w 157"/>
                <a:gd name="T85" fmla="*/ 194 h 198"/>
                <a:gd name="T86" fmla="*/ 23 w 157"/>
                <a:gd name="T87" fmla="*/ 188 h 198"/>
                <a:gd name="T88" fmla="*/ 15 w 157"/>
                <a:gd name="T89" fmla="*/ 183 h 198"/>
                <a:gd name="T90" fmla="*/ 4 w 157"/>
                <a:gd name="T91" fmla="*/ 163 h 198"/>
                <a:gd name="T92" fmla="*/ 0 w 157"/>
                <a:gd name="T93" fmla="*/ 136 h 198"/>
                <a:gd name="T94" fmla="*/ 2 w 157"/>
                <a:gd name="T95" fmla="*/ 115 h 198"/>
                <a:gd name="T96" fmla="*/ 8 w 157"/>
                <a:gd name="T97" fmla="*/ 88 h 198"/>
                <a:gd name="T98" fmla="*/ 15 w 157"/>
                <a:gd name="T99" fmla="*/ 63 h 198"/>
                <a:gd name="T100" fmla="*/ 29 w 157"/>
                <a:gd name="T101" fmla="*/ 42 h 198"/>
                <a:gd name="T102" fmla="*/ 42 w 157"/>
                <a:gd name="T103" fmla="*/ 25 h 198"/>
                <a:gd name="T104" fmla="*/ 59 w 157"/>
                <a:gd name="T105" fmla="*/ 12 h 198"/>
                <a:gd name="T106" fmla="*/ 79 w 157"/>
                <a:gd name="T107" fmla="*/ 4 h 198"/>
                <a:gd name="T108" fmla="*/ 100 w 157"/>
                <a:gd name="T109" fmla="*/ 0 h 198"/>
                <a:gd name="T110" fmla="*/ 100 w 157"/>
                <a:gd name="T1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98">
                  <a:moveTo>
                    <a:pt x="100" y="14"/>
                  </a:moveTo>
                  <a:lnTo>
                    <a:pt x="84" y="15"/>
                  </a:lnTo>
                  <a:lnTo>
                    <a:pt x="71" y="25"/>
                  </a:lnTo>
                  <a:lnTo>
                    <a:pt x="57" y="37"/>
                  </a:lnTo>
                  <a:lnTo>
                    <a:pt x="48" y="56"/>
                  </a:lnTo>
                  <a:lnTo>
                    <a:pt x="38" y="77"/>
                  </a:lnTo>
                  <a:lnTo>
                    <a:pt x="32" y="100"/>
                  </a:lnTo>
                  <a:lnTo>
                    <a:pt x="29" y="123"/>
                  </a:lnTo>
                  <a:lnTo>
                    <a:pt x="27" y="142"/>
                  </a:lnTo>
                  <a:lnTo>
                    <a:pt x="29" y="161"/>
                  </a:lnTo>
                  <a:lnTo>
                    <a:pt x="34" y="175"/>
                  </a:lnTo>
                  <a:lnTo>
                    <a:pt x="44" y="183"/>
                  </a:lnTo>
                  <a:lnTo>
                    <a:pt x="57" y="184"/>
                  </a:lnTo>
                  <a:lnTo>
                    <a:pt x="67" y="184"/>
                  </a:lnTo>
                  <a:lnTo>
                    <a:pt x="77" y="181"/>
                  </a:lnTo>
                  <a:lnTo>
                    <a:pt x="86" y="175"/>
                  </a:lnTo>
                  <a:lnTo>
                    <a:pt x="94" y="167"/>
                  </a:lnTo>
                  <a:lnTo>
                    <a:pt x="109" y="146"/>
                  </a:lnTo>
                  <a:lnTo>
                    <a:pt x="121" y="117"/>
                  </a:lnTo>
                  <a:lnTo>
                    <a:pt x="128" y="87"/>
                  </a:lnTo>
                  <a:lnTo>
                    <a:pt x="130" y="56"/>
                  </a:lnTo>
                  <a:lnTo>
                    <a:pt x="128" y="39"/>
                  </a:lnTo>
                  <a:lnTo>
                    <a:pt x="123" y="25"/>
                  </a:lnTo>
                  <a:lnTo>
                    <a:pt x="113" y="15"/>
                  </a:lnTo>
                  <a:lnTo>
                    <a:pt x="100" y="14"/>
                  </a:lnTo>
                  <a:lnTo>
                    <a:pt x="100" y="14"/>
                  </a:lnTo>
                  <a:close/>
                  <a:moveTo>
                    <a:pt x="100" y="0"/>
                  </a:moveTo>
                  <a:lnTo>
                    <a:pt x="113" y="2"/>
                  </a:lnTo>
                  <a:lnTo>
                    <a:pt x="125" y="6"/>
                  </a:lnTo>
                  <a:lnTo>
                    <a:pt x="134" y="10"/>
                  </a:lnTo>
                  <a:lnTo>
                    <a:pt x="142" y="17"/>
                  </a:lnTo>
                  <a:lnTo>
                    <a:pt x="153" y="37"/>
                  </a:lnTo>
                  <a:lnTo>
                    <a:pt x="157" y="62"/>
                  </a:lnTo>
                  <a:lnTo>
                    <a:pt x="155" y="85"/>
                  </a:lnTo>
                  <a:lnTo>
                    <a:pt x="150" y="111"/>
                  </a:lnTo>
                  <a:lnTo>
                    <a:pt x="140" y="136"/>
                  </a:lnTo>
                  <a:lnTo>
                    <a:pt x="128" y="158"/>
                  </a:lnTo>
                  <a:lnTo>
                    <a:pt x="113" y="177"/>
                  </a:lnTo>
                  <a:lnTo>
                    <a:pt x="96" y="188"/>
                  </a:lnTo>
                  <a:lnTo>
                    <a:pt x="77" y="196"/>
                  </a:lnTo>
                  <a:lnTo>
                    <a:pt x="57" y="198"/>
                  </a:lnTo>
                  <a:lnTo>
                    <a:pt x="44" y="196"/>
                  </a:lnTo>
                  <a:lnTo>
                    <a:pt x="32" y="194"/>
                  </a:lnTo>
                  <a:lnTo>
                    <a:pt x="23" y="188"/>
                  </a:lnTo>
                  <a:lnTo>
                    <a:pt x="15" y="183"/>
                  </a:lnTo>
                  <a:lnTo>
                    <a:pt x="4" y="163"/>
                  </a:lnTo>
                  <a:lnTo>
                    <a:pt x="0" y="136"/>
                  </a:lnTo>
                  <a:lnTo>
                    <a:pt x="2" y="115"/>
                  </a:lnTo>
                  <a:lnTo>
                    <a:pt x="8" y="88"/>
                  </a:lnTo>
                  <a:lnTo>
                    <a:pt x="15" y="63"/>
                  </a:lnTo>
                  <a:lnTo>
                    <a:pt x="29" y="42"/>
                  </a:lnTo>
                  <a:lnTo>
                    <a:pt x="42" y="25"/>
                  </a:lnTo>
                  <a:lnTo>
                    <a:pt x="59" y="12"/>
                  </a:lnTo>
                  <a:lnTo>
                    <a:pt x="79" y="4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84"/>
            <p:cNvSpPr>
              <a:spLocks/>
            </p:cNvSpPr>
            <p:nvPr/>
          </p:nvSpPr>
          <p:spPr bwMode="auto">
            <a:xfrm>
              <a:off x="4262438" y="5241925"/>
              <a:ext cx="71438" cy="212725"/>
            </a:xfrm>
            <a:custGeom>
              <a:avLst/>
              <a:gdLst>
                <a:gd name="T0" fmla="*/ 87 w 90"/>
                <a:gd name="T1" fmla="*/ 0 h 267"/>
                <a:gd name="T2" fmla="*/ 90 w 90"/>
                <a:gd name="T3" fmla="*/ 10 h 267"/>
                <a:gd name="T4" fmla="*/ 75 w 90"/>
                <a:gd name="T5" fmla="*/ 18 h 267"/>
                <a:gd name="T6" fmla="*/ 62 w 90"/>
                <a:gd name="T7" fmla="*/ 27 h 267"/>
                <a:gd name="T8" fmla="*/ 50 w 90"/>
                <a:gd name="T9" fmla="*/ 39 h 267"/>
                <a:gd name="T10" fmla="*/ 41 w 90"/>
                <a:gd name="T11" fmla="*/ 52 h 267"/>
                <a:gd name="T12" fmla="*/ 35 w 90"/>
                <a:gd name="T13" fmla="*/ 70 h 267"/>
                <a:gd name="T14" fmla="*/ 29 w 90"/>
                <a:gd name="T15" fmla="*/ 89 h 267"/>
                <a:gd name="T16" fmla="*/ 27 w 90"/>
                <a:gd name="T17" fmla="*/ 110 h 267"/>
                <a:gd name="T18" fmla="*/ 25 w 90"/>
                <a:gd name="T19" fmla="*/ 133 h 267"/>
                <a:gd name="T20" fmla="*/ 27 w 90"/>
                <a:gd name="T21" fmla="*/ 156 h 267"/>
                <a:gd name="T22" fmla="*/ 29 w 90"/>
                <a:gd name="T23" fmla="*/ 177 h 267"/>
                <a:gd name="T24" fmla="*/ 35 w 90"/>
                <a:gd name="T25" fmla="*/ 196 h 267"/>
                <a:gd name="T26" fmla="*/ 41 w 90"/>
                <a:gd name="T27" fmla="*/ 214 h 267"/>
                <a:gd name="T28" fmla="*/ 50 w 90"/>
                <a:gd name="T29" fmla="*/ 227 h 267"/>
                <a:gd name="T30" fmla="*/ 62 w 90"/>
                <a:gd name="T31" fmla="*/ 240 h 267"/>
                <a:gd name="T32" fmla="*/ 75 w 90"/>
                <a:gd name="T33" fmla="*/ 250 h 267"/>
                <a:gd name="T34" fmla="*/ 90 w 90"/>
                <a:gd name="T35" fmla="*/ 256 h 267"/>
                <a:gd name="T36" fmla="*/ 87 w 90"/>
                <a:gd name="T37" fmla="*/ 267 h 267"/>
                <a:gd name="T38" fmla="*/ 67 w 90"/>
                <a:gd name="T39" fmla="*/ 260 h 267"/>
                <a:gd name="T40" fmla="*/ 50 w 90"/>
                <a:gd name="T41" fmla="*/ 250 h 267"/>
                <a:gd name="T42" fmla="*/ 35 w 90"/>
                <a:gd name="T43" fmla="*/ 237 h 267"/>
                <a:gd name="T44" fmla="*/ 23 w 90"/>
                <a:gd name="T45" fmla="*/ 219 h 267"/>
                <a:gd name="T46" fmla="*/ 14 w 90"/>
                <a:gd name="T47" fmla="*/ 202 h 267"/>
                <a:gd name="T48" fmla="*/ 6 w 90"/>
                <a:gd name="T49" fmla="*/ 181 h 267"/>
                <a:gd name="T50" fmla="*/ 2 w 90"/>
                <a:gd name="T51" fmla="*/ 158 h 267"/>
                <a:gd name="T52" fmla="*/ 0 w 90"/>
                <a:gd name="T53" fmla="*/ 133 h 267"/>
                <a:gd name="T54" fmla="*/ 2 w 90"/>
                <a:gd name="T55" fmla="*/ 110 h 267"/>
                <a:gd name="T56" fmla="*/ 6 w 90"/>
                <a:gd name="T57" fmla="*/ 87 h 267"/>
                <a:gd name="T58" fmla="*/ 14 w 90"/>
                <a:gd name="T59" fmla="*/ 66 h 267"/>
                <a:gd name="T60" fmla="*/ 23 w 90"/>
                <a:gd name="T61" fmla="*/ 47 h 267"/>
                <a:gd name="T62" fmla="*/ 35 w 90"/>
                <a:gd name="T63" fmla="*/ 31 h 267"/>
                <a:gd name="T64" fmla="*/ 50 w 90"/>
                <a:gd name="T65" fmla="*/ 18 h 267"/>
                <a:gd name="T66" fmla="*/ 67 w 90"/>
                <a:gd name="T67" fmla="*/ 6 h 267"/>
                <a:gd name="T68" fmla="*/ 87 w 90"/>
                <a:gd name="T69" fmla="*/ 0 h 267"/>
                <a:gd name="T70" fmla="*/ 87 w 90"/>
                <a:gd name="T71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" h="267">
                  <a:moveTo>
                    <a:pt x="87" y="0"/>
                  </a:moveTo>
                  <a:lnTo>
                    <a:pt x="90" y="10"/>
                  </a:lnTo>
                  <a:lnTo>
                    <a:pt x="75" y="18"/>
                  </a:lnTo>
                  <a:lnTo>
                    <a:pt x="62" y="27"/>
                  </a:lnTo>
                  <a:lnTo>
                    <a:pt x="50" y="39"/>
                  </a:lnTo>
                  <a:lnTo>
                    <a:pt x="41" y="52"/>
                  </a:lnTo>
                  <a:lnTo>
                    <a:pt x="35" y="70"/>
                  </a:lnTo>
                  <a:lnTo>
                    <a:pt x="29" y="89"/>
                  </a:lnTo>
                  <a:lnTo>
                    <a:pt x="27" y="110"/>
                  </a:lnTo>
                  <a:lnTo>
                    <a:pt x="25" y="133"/>
                  </a:lnTo>
                  <a:lnTo>
                    <a:pt x="27" y="156"/>
                  </a:lnTo>
                  <a:lnTo>
                    <a:pt x="29" y="177"/>
                  </a:lnTo>
                  <a:lnTo>
                    <a:pt x="35" y="196"/>
                  </a:lnTo>
                  <a:lnTo>
                    <a:pt x="41" y="214"/>
                  </a:lnTo>
                  <a:lnTo>
                    <a:pt x="50" y="227"/>
                  </a:lnTo>
                  <a:lnTo>
                    <a:pt x="62" y="240"/>
                  </a:lnTo>
                  <a:lnTo>
                    <a:pt x="75" y="250"/>
                  </a:lnTo>
                  <a:lnTo>
                    <a:pt x="90" y="256"/>
                  </a:lnTo>
                  <a:lnTo>
                    <a:pt x="87" y="267"/>
                  </a:lnTo>
                  <a:lnTo>
                    <a:pt x="67" y="260"/>
                  </a:lnTo>
                  <a:lnTo>
                    <a:pt x="50" y="250"/>
                  </a:lnTo>
                  <a:lnTo>
                    <a:pt x="35" y="237"/>
                  </a:lnTo>
                  <a:lnTo>
                    <a:pt x="23" y="219"/>
                  </a:lnTo>
                  <a:lnTo>
                    <a:pt x="14" y="202"/>
                  </a:lnTo>
                  <a:lnTo>
                    <a:pt x="6" y="181"/>
                  </a:lnTo>
                  <a:lnTo>
                    <a:pt x="2" y="158"/>
                  </a:lnTo>
                  <a:lnTo>
                    <a:pt x="0" y="133"/>
                  </a:lnTo>
                  <a:lnTo>
                    <a:pt x="2" y="110"/>
                  </a:lnTo>
                  <a:lnTo>
                    <a:pt x="6" y="87"/>
                  </a:lnTo>
                  <a:lnTo>
                    <a:pt x="14" y="66"/>
                  </a:lnTo>
                  <a:lnTo>
                    <a:pt x="23" y="47"/>
                  </a:lnTo>
                  <a:lnTo>
                    <a:pt x="35" y="31"/>
                  </a:lnTo>
                  <a:lnTo>
                    <a:pt x="50" y="18"/>
                  </a:lnTo>
                  <a:lnTo>
                    <a:pt x="67" y="6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85"/>
            <p:cNvSpPr>
              <a:spLocks/>
            </p:cNvSpPr>
            <p:nvPr/>
          </p:nvSpPr>
          <p:spPr bwMode="auto">
            <a:xfrm>
              <a:off x="4357688" y="5248275"/>
              <a:ext cx="88900" cy="155575"/>
            </a:xfrm>
            <a:custGeom>
              <a:avLst/>
              <a:gdLst>
                <a:gd name="T0" fmla="*/ 67 w 114"/>
                <a:gd name="T1" fmla="*/ 0 h 196"/>
                <a:gd name="T2" fmla="*/ 75 w 114"/>
                <a:gd name="T3" fmla="*/ 0 h 196"/>
                <a:gd name="T4" fmla="*/ 73 w 114"/>
                <a:gd name="T5" fmla="*/ 17 h 196"/>
                <a:gd name="T6" fmla="*/ 73 w 114"/>
                <a:gd name="T7" fmla="*/ 39 h 196"/>
                <a:gd name="T8" fmla="*/ 73 w 114"/>
                <a:gd name="T9" fmla="*/ 159 h 196"/>
                <a:gd name="T10" fmla="*/ 75 w 114"/>
                <a:gd name="T11" fmla="*/ 171 h 196"/>
                <a:gd name="T12" fmla="*/ 77 w 114"/>
                <a:gd name="T13" fmla="*/ 177 h 196"/>
                <a:gd name="T14" fmla="*/ 85 w 114"/>
                <a:gd name="T15" fmla="*/ 183 h 196"/>
                <a:gd name="T16" fmla="*/ 96 w 114"/>
                <a:gd name="T17" fmla="*/ 184 h 196"/>
                <a:gd name="T18" fmla="*/ 104 w 114"/>
                <a:gd name="T19" fmla="*/ 184 h 196"/>
                <a:gd name="T20" fmla="*/ 114 w 114"/>
                <a:gd name="T21" fmla="*/ 184 h 196"/>
                <a:gd name="T22" fmla="*/ 114 w 114"/>
                <a:gd name="T23" fmla="*/ 196 h 196"/>
                <a:gd name="T24" fmla="*/ 10 w 114"/>
                <a:gd name="T25" fmla="*/ 196 h 196"/>
                <a:gd name="T26" fmla="*/ 10 w 114"/>
                <a:gd name="T27" fmla="*/ 184 h 196"/>
                <a:gd name="T28" fmla="*/ 23 w 114"/>
                <a:gd name="T29" fmla="*/ 184 h 196"/>
                <a:gd name="T30" fmla="*/ 31 w 114"/>
                <a:gd name="T31" fmla="*/ 183 h 196"/>
                <a:gd name="T32" fmla="*/ 41 w 114"/>
                <a:gd name="T33" fmla="*/ 179 h 196"/>
                <a:gd name="T34" fmla="*/ 46 w 114"/>
                <a:gd name="T35" fmla="*/ 173 h 196"/>
                <a:gd name="T36" fmla="*/ 48 w 114"/>
                <a:gd name="T37" fmla="*/ 167 h 196"/>
                <a:gd name="T38" fmla="*/ 48 w 114"/>
                <a:gd name="T39" fmla="*/ 159 h 196"/>
                <a:gd name="T40" fmla="*/ 48 w 114"/>
                <a:gd name="T41" fmla="*/ 44 h 196"/>
                <a:gd name="T42" fmla="*/ 46 w 114"/>
                <a:gd name="T43" fmla="*/ 37 h 196"/>
                <a:gd name="T44" fmla="*/ 41 w 114"/>
                <a:gd name="T45" fmla="*/ 33 h 196"/>
                <a:gd name="T46" fmla="*/ 35 w 114"/>
                <a:gd name="T47" fmla="*/ 35 h 196"/>
                <a:gd name="T48" fmla="*/ 27 w 114"/>
                <a:gd name="T49" fmla="*/ 39 h 196"/>
                <a:gd name="T50" fmla="*/ 18 w 114"/>
                <a:gd name="T51" fmla="*/ 44 h 196"/>
                <a:gd name="T52" fmla="*/ 8 w 114"/>
                <a:gd name="T53" fmla="*/ 52 h 196"/>
                <a:gd name="T54" fmla="*/ 0 w 114"/>
                <a:gd name="T55" fmla="*/ 40 h 196"/>
                <a:gd name="T56" fmla="*/ 67 w 114"/>
                <a:gd name="T5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4" h="196">
                  <a:moveTo>
                    <a:pt x="67" y="0"/>
                  </a:moveTo>
                  <a:lnTo>
                    <a:pt x="75" y="0"/>
                  </a:lnTo>
                  <a:lnTo>
                    <a:pt x="73" y="17"/>
                  </a:lnTo>
                  <a:lnTo>
                    <a:pt x="73" y="39"/>
                  </a:lnTo>
                  <a:lnTo>
                    <a:pt x="73" y="159"/>
                  </a:lnTo>
                  <a:lnTo>
                    <a:pt x="75" y="171"/>
                  </a:lnTo>
                  <a:lnTo>
                    <a:pt x="77" y="177"/>
                  </a:lnTo>
                  <a:lnTo>
                    <a:pt x="85" y="183"/>
                  </a:lnTo>
                  <a:lnTo>
                    <a:pt x="96" y="184"/>
                  </a:lnTo>
                  <a:lnTo>
                    <a:pt x="104" y="184"/>
                  </a:lnTo>
                  <a:lnTo>
                    <a:pt x="114" y="184"/>
                  </a:lnTo>
                  <a:lnTo>
                    <a:pt x="114" y="196"/>
                  </a:lnTo>
                  <a:lnTo>
                    <a:pt x="10" y="196"/>
                  </a:lnTo>
                  <a:lnTo>
                    <a:pt x="10" y="184"/>
                  </a:lnTo>
                  <a:lnTo>
                    <a:pt x="23" y="184"/>
                  </a:lnTo>
                  <a:lnTo>
                    <a:pt x="31" y="183"/>
                  </a:lnTo>
                  <a:lnTo>
                    <a:pt x="41" y="179"/>
                  </a:lnTo>
                  <a:lnTo>
                    <a:pt x="46" y="173"/>
                  </a:lnTo>
                  <a:lnTo>
                    <a:pt x="48" y="167"/>
                  </a:lnTo>
                  <a:lnTo>
                    <a:pt x="48" y="159"/>
                  </a:lnTo>
                  <a:lnTo>
                    <a:pt x="48" y="44"/>
                  </a:lnTo>
                  <a:lnTo>
                    <a:pt x="46" y="37"/>
                  </a:lnTo>
                  <a:lnTo>
                    <a:pt x="41" y="33"/>
                  </a:lnTo>
                  <a:lnTo>
                    <a:pt x="35" y="35"/>
                  </a:lnTo>
                  <a:lnTo>
                    <a:pt x="27" y="39"/>
                  </a:lnTo>
                  <a:lnTo>
                    <a:pt x="18" y="44"/>
                  </a:lnTo>
                  <a:lnTo>
                    <a:pt x="8" y="52"/>
                  </a:lnTo>
                  <a:lnTo>
                    <a:pt x="0" y="4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86"/>
            <p:cNvSpPr>
              <a:spLocks/>
            </p:cNvSpPr>
            <p:nvPr/>
          </p:nvSpPr>
          <p:spPr bwMode="auto">
            <a:xfrm>
              <a:off x="4470400" y="5241925"/>
              <a:ext cx="69850" cy="212725"/>
            </a:xfrm>
            <a:custGeom>
              <a:avLst/>
              <a:gdLst>
                <a:gd name="T0" fmla="*/ 4 w 89"/>
                <a:gd name="T1" fmla="*/ 0 h 267"/>
                <a:gd name="T2" fmla="*/ 23 w 89"/>
                <a:gd name="T3" fmla="*/ 6 h 267"/>
                <a:gd name="T4" fmla="*/ 41 w 89"/>
                <a:gd name="T5" fmla="*/ 18 h 267"/>
                <a:gd name="T6" fmla="*/ 56 w 89"/>
                <a:gd name="T7" fmla="*/ 31 h 267"/>
                <a:gd name="T8" fmla="*/ 68 w 89"/>
                <a:gd name="T9" fmla="*/ 47 h 267"/>
                <a:gd name="T10" fmla="*/ 77 w 89"/>
                <a:gd name="T11" fmla="*/ 66 h 267"/>
                <a:gd name="T12" fmla="*/ 85 w 89"/>
                <a:gd name="T13" fmla="*/ 87 h 267"/>
                <a:gd name="T14" fmla="*/ 89 w 89"/>
                <a:gd name="T15" fmla="*/ 110 h 267"/>
                <a:gd name="T16" fmla="*/ 89 w 89"/>
                <a:gd name="T17" fmla="*/ 133 h 267"/>
                <a:gd name="T18" fmla="*/ 89 w 89"/>
                <a:gd name="T19" fmla="*/ 158 h 267"/>
                <a:gd name="T20" fmla="*/ 85 w 89"/>
                <a:gd name="T21" fmla="*/ 181 h 267"/>
                <a:gd name="T22" fmla="*/ 77 w 89"/>
                <a:gd name="T23" fmla="*/ 202 h 267"/>
                <a:gd name="T24" fmla="*/ 68 w 89"/>
                <a:gd name="T25" fmla="*/ 219 h 267"/>
                <a:gd name="T26" fmla="*/ 56 w 89"/>
                <a:gd name="T27" fmla="*/ 237 h 267"/>
                <a:gd name="T28" fmla="*/ 41 w 89"/>
                <a:gd name="T29" fmla="*/ 250 h 267"/>
                <a:gd name="T30" fmla="*/ 23 w 89"/>
                <a:gd name="T31" fmla="*/ 260 h 267"/>
                <a:gd name="T32" fmla="*/ 4 w 89"/>
                <a:gd name="T33" fmla="*/ 267 h 267"/>
                <a:gd name="T34" fmla="*/ 0 w 89"/>
                <a:gd name="T35" fmla="*/ 256 h 267"/>
                <a:gd name="T36" fmla="*/ 16 w 89"/>
                <a:gd name="T37" fmla="*/ 250 h 267"/>
                <a:gd name="T38" fmla="*/ 29 w 89"/>
                <a:gd name="T39" fmla="*/ 240 h 267"/>
                <a:gd name="T40" fmla="*/ 41 w 89"/>
                <a:gd name="T41" fmla="*/ 227 h 267"/>
                <a:gd name="T42" fmla="*/ 48 w 89"/>
                <a:gd name="T43" fmla="*/ 214 h 267"/>
                <a:gd name="T44" fmla="*/ 56 w 89"/>
                <a:gd name="T45" fmla="*/ 196 h 267"/>
                <a:gd name="T46" fmla="*/ 62 w 89"/>
                <a:gd name="T47" fmla="*/ 177 h 267"/>
                <a:gd name="T48" fmla="*/ 64 w 89"/>
                <a:gd name="T49" fmla="*/ 156 h 267"/>
                <a:gd name="T50" fmla="*/ 66 w 89"/>
                <a:gd name="T51" fmla="*/ 133 h 267"/>
                <a:gd name="T52" fmla="*/ 64 w 89"/>
                <a:gd name="T53" fmla="*/ 110 h 267"/>
                <a:gd name="T54" fmla="*/ 62 w 89"/>
                <a:gd name="T55" fmla="*/ 89 h 267"/>
                <a:gd name="T56" fmla="*/ 56 w 89"/>
                <a:gd name="T57" fmla="*/ 70 h 267"/>
                <a:gd name="T58" fmla="*/ 48 w 89"/>
                <a:gd name="T59" fmla="*/ 52 h 267"/>
                <a:gd name="T60" fmla="*/ 41 w 89"/>
                <a:gd name="T61" fmla="*/ 39 h 267"/>
                <a:gd name="T62" fmla="*/ 29 w 89"/>
                <a:gd name="T63" fmla="*/ 27 h 267"/>
                <a:gd name="T64" fmla="*/ 16 w 89"/>
                <a:gd name="T65" fmla="*/ 18 h 267"/>
                <a:gd name="T66" fmla="*/ 0 w 89"/>
                <a:gd name="T67" fmla="*/ 10 h 267"/>
                <a:gd name="T68" fmla="*/ 4 w 89"/>
                <a:gd name="T6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9" h="267">
                  <a:moveTo>
                    <a:pt x="4" y="0"/>
                  </a:moveTo>
                  <a:lnTo>
                    <a:pt x="23" y="6"/>
                  </a:lnTo>
                  <a:lnTo>
                    <a:pt x="41" y="18"/>
                  </a:lnTo>
                  <a:lnTo>
                    <a:pt x="56" y="31"/>
                  </a:lnTo>
                  <a:lnTo>
                    <a:pt x="68" y="47"/>
                  </a:lnTo>
                  <a:lnTo>
                    <a:pt x="77" y="66"/>
                  </a:lnTo>
                  <a:lnTo>
                    <a:pt x="85" y="87"/>
                  </a:lnTo>
                  <a:lnTo>
                    <a:pt x="89" y="110"/>
                  </a:lnTo>
                  <a:lnTo>
                    <a:pt x="89" y="133"/>
                  </a:lnTo>
                  <a:lnTo>
                    <a:pt x="89" y="158"/>
                  </a:lnTo>
                  <a:lnTo>
                    <a:pt x="85" y="181"/>
                  </a:lnTo>
                  <a:lnTo>
                    <a:pt x="77" y="202"/>
                  </a:lnTo>
                  <a:lnTo>
                    <a:pt x="68" y="219"/>
                  </a:lnTo>
                  <a:lnTo>
                    <a:pt x="56" y="237"/>
                  </a:lnTo>
                  <a:lnTo>
                    <a:pt x="41" y="250"/>
                  </a:lnTo>
                  <a:lnTo>
                    <a:pt x="23" y="260"/>
                  </a:lnTo>
                  <a:lnTo>
                    <a:pt x="4" y="267"/>
                  </a:lnTo>
                  <a:lnTo>
                    <a:pt x="0" y="256"/>
                  </a:lnTo>
                  <a:lnTo>
                    <a:pt x="16" y="250"/>
                  </a:lnTo>
                  <a:lnTo>
                    <a:pt x="29" y="240"/>
                  </a:lnTo>
                  <a:lnTo>
                    <a:pt x="41" y="227"/>
                  </a:lnTo>
                  <a:lnTo>
                    <a:pt x="48" y="214"/>
                  </a:lnTo>
                  <a:lnTo>
                    <a:pt x="56" y="196"/>
                  </a:lnTo>
                  <a:lnTo>
                    <a:pt x="62" y="177"/>
                  </a:lnTo>
                  <a:lnTo>
                    <a:pt x="64" y="156"/>
                  </a:lnTo>
                  <a:lnTo>
                    <a:pt x="66" y="133"/>
                  </a:lnTo>
                  <a:lnTo>
                    <a:pt x="64" y="110"/>
                  </a:lnTo>
                  <a:lnTo>
                    <a:pt x="62" y="89"/>
                  </a:lnTo>
                  <a:lnTo>
                    <a:pt x="56" y="70"/>
                  </a:lnTo>
                  <a:lnTo>
                    <a:pt x="48" y="52"/>
                  </a:lnTo>
                  <a:lnTo>
                    <a:pt x="41" y="39"/>
                  </a:lnTo>
                  <a:lnTo>
                    <a:pt x="29" y="27"/>
                  </a:lnTo>
                  <a:lnTo>
                    <a:pt x="16" y="18"/>
                  </a:lnTo>
                  <a:lnTo>
                    <a:pt x="0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Rectangle 87"/>
            <p:cNvSpPr>
              <a:spLocks noChangeArrowheads="1"/>
            </p:cNvSpPr>
            <p:nvPr/>
          </p:nvSpPr>
          <p:spPr bwMode="auto">
            <a:xfrm>
              <a:off x="5856288" y="4910138"/>
              <a:ext cx="2141538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Strong assumption: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Rectangle 88"/>
            <p:cNvSpPr>
              <a:spLocks noChangeArrowheads="1"/>
            </p:cNvSpPr>
            <p:nvPr/>
          </p:nvSpPr>
          <p:spPr bwMode="auto">
            <a:xfrm>
              <a:off x="5038725" y="5214938"/>
              <a:ext cx="2486025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interactive knowledge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89"/>
            <p:cNvSpPr>
              <a:spLocks noChangeArrowheads="1"/>
            </p:cNvSpPr>
            <p:nvPr/>
          </p:nvSpPr>
          <p:spPr bwMode="auto">
            <a:xfrm>
              <a:off x="7373938" y="5214938"/>
              <a:ext cx="14922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assumptions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90"/>
            <p:cNvSpPr>
              <a:spLocks noChangeArrowheads="1"/>
            </p:cNvSpPr>
            <p:nvPr/>
          </p:nvSpPr>
          <p:spPr bwMode="auto">
            <a:xfrm>
              <a:off x="5238750" y="5519738"/>
              <a:ext cx="2168525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statistically sound 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91"/>
            <p:cNvSpPr>
              <a:spLocks noChangeArrowheads="1"/>
            </p:cNvSpPr>
            <p:nvPr/>
          </p:nvSpPr>
          <p:spPr bwMode="auto">
            <a:xfrm>
              <a:off x="7261225" y="5519738"/>
              <a:ext cx="2095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Rectangle 92"/>
            <p:cNvSpPr>
              <a:spLocks noChangeArrowheads="1"/>
            </p:cNvSpPr>
            <p:nvPr/>
          </p:nvSpPr>
          <p:spPr bwMode="auto">
            <a:xfrm>
              <a:off x="7339013" y="5519738"/>
              <a:ext cx="133350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certificates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Rectangle 93"/>
            <p:cNvSpPr>
              <a:spLocks noChangeArrowheads="1"/>
            </p:cNvSpPr>
            <p:nvPr/>
          </p:nvSpPr>
          <p:spPr bwMode="auto">
            <a:xfrm>
              <a:off x="5487988" y="5824538"/>
              <a:ext cx="28892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differing input obfuscation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4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34172</TotalTime>
  <Words>1000</Words>
  <Application>Microsoft Office PowerPoint</Application>
  <PresentationFormat>On-screen Show (4:3)</PresentationFormat>
  <Paragraphs>422</Paragraphs>
  <Slides>32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Client-Server Concurrent Zero Knowledge with Constant Rounds  and Guaranteed Complexity</vt:lpstr>
      <vt:lpstr>Zero-Knowledge Protocols </vt:lpstr>
      <vt:lpstr>Completeness </vt:lpstr>
      <vt:lpstr>Soundness </vt:lpstr>
      <vt:lpstr>Zero-knowledge</vt:lpstr>
      <vt:lpstr>Why do we care about zero-knowledge? </vt:lpstr>
      <vt:lpstr>Concurrent Composition </vt:lpstr>
      <vt:lpstr>Concurrent Zero Knowledge</vt:lpstr>
      <vt:lpstr>PowerPoint Presentation</vt:lpstr>
      <vt:lpstr>Today</vt:lpstr>
      <vt:lpstr>Bounded Concurrent ZK</vt:lpstr>
      <vt:lpstr>Barak’s Protocol</vt:lpstr>
      <vt:lpstr>Standard Model for Concurrent ZK</vt:lpstr>
      <vt:lpstr>Client-Server Concurrent ZK</vt:lpstr>
      <vt:lpstr>The Persiano-Visconti Protocol</vt:lpstr>
      <vt:lpstr>Protocol Complexity </vt:lpstr>
      <vt:lpstr>The Persiano-Visconti Protocol</vt:lpstr>
      <vt:lpstr>Example: Call Center</vt:lpstr>
      <vt:lpstr>Our Result</vt:lpstr>
      <vt:lpstr>PowerPoint Presentation</vt:lpstr>
      <vt:lpstr>The Protocol </vt:lpstr>
      <vt:lpstr>The Challenge</vt:lpstr>
      <vt:lpstr>Barak’s simulation</vt:lpstr>
      <vt:lpstr>Barak’s simulation</vt:lpstr>
      <vt:lpstr>Barak’s simulation</vt:lpstr>
      <vt:lpstr>Proof</vt:lpstr>
      <vt:lpstr>PowerPoint Presentation</vt:lpstr>
      <vt:lpstr>PowerPoint Presentation</vt:lpstr>
      <vt:lpstr>PowerPoint Presentation</vt:lpstr>
      <vt:lpstr>PowerPoint Presentation</vt:lpstr>
      <vt:lpstr>Simulation Running Time 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Virtual Grey Box Obfuscation for General Circuits</dc:title>
  <dc:creator>omer</dc:creator>
  <cp:lastModifiedBy>Omer Paneth</cp:lastModifiedBy>
  <cp:revision>506</cp:revision>
  <dcterms:created xsi:type="dcterms:W3CDTF">2006-08-16T00:00:00Z</dcterms:created>
  <dcterms:modified xsi:type="dcterms:W3CDTF">2014-08-23T19:27:56Z</dcterms:modified>
</cp:coreProperties>
</file>