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330" r:id="rId4"/>
    <p:sldId id="345" r:id="rId5"/>
    <p:sldId id="346" r:id="rId6"/>
    <p:sldId id="347" r:id="rId7"/>
    <p:sldId id="348" r:id="rId8"/>
    <p:sldId id="260" r:id="rId9"/>
    <p:sldId id="355" r:id="rId10"/>
    <p:sldId id="352" r:id="rId11"/>
    <p:sldId id="353" r:id="rId12"/>
    <p:sldId id="376" r:id="rId13"/>
    <p:sldId id="373" r:id="rId14"/>
    <p:sldId id="351" r:id="rId15"/>
    <p:sldId id="377" r:id="rId16"/>
    <p:sldId id="294" r:id="rId17"/>
    <p:sldId id="356" r:id="rId18"/>
    <p:sldId id="360" r:id="rId19"/>
    <p:sldId id="359" r:id="rId20"/>
    <p:sldId id="361" r:id="rId21"/>
    <p:sldId id="362" r:id="rId22"/>
    <p:sldId id="363" r:id="rId23"/>
    <p:sldId id="370" r:id="rId24"/>
    <p:sldId id="364" r:id="rId25"/>
    <p:sldId id="365" r:id="rId26"/>
    <p:sldId id="371" r:id="rId27"/>
    <p:sldId id="372" r:id="rId28"/>
    <p:sldId id="32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9" autoAdjust="0"/>
    <p:restoredTop sz="61295" autoAdjust="0"/>
  </p:normalViewPr>
  <p:slideViewPr>
    <p:cSldViewPr>
      <p:cViewPr varScale="1">
        <p:scale>
          <a:sx n="55" d="100"/>
          <a:sy n="55" d="100"/>
        </p:scale>
        <p:origin x="-23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24AFC-D0CD-4012-B0CC-3ED944CCD3BD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11DD3-2E20-4BBA-AB79-187EF21AD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45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33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24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91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93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51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268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70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36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52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8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6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04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03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194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4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01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580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447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370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07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68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54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59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52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2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9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22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918D-EFF8-415B-9422-60CC6E9C931F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359D-2FC8-4F2B-9DA8-13649322AD26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B53CD-E506-4FF9-9EBE-DFA31CEE3C7E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46E17-8CB1-43D1-B665-CFE1410DCEE2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781C-238D-4EC2-AC39-05EB72AE7FB7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DC412-CBC6-47AC-9E55-98F6F3A53CA5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97C1-4ED2-487C-A79C-8BFDE12D7762}" type="datetime1">
              <a:rPr lang="en-US" smtClean="0"/>
              <a:t>8/23/2014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875C-D26C-4BFD-91AF-011C91C1B8F1}" type="datetime1">
              <a:rPr lang="en-US" smtClean="0"/>
              <a:t>8/23/2014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FF5D9-6714-4B96-841A-01B731FBA52D}" type="datetime1">
              <a:rPr lang="en-US" smtClean="0"/>
              <a:t>8/23/2014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AFDF-AC09-4304-B9AB-8A502FF41E84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9C71-CAF4-4C21-B41D-5713688F65A0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D13D7-5BD3-43FA-9357-28B68076914A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3" Type="http://schemas.openxmlformats.org/officeDocument/2006/relationships/image" Target="../media/image1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7.png"/><Relationship Id="rId15" Type="http://schemas.openxmlformats.org/officeDocument/2006/relationships/image" Target="../media/image61.png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88.png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220.png"/><Relationship Id="rId23" Type="http://schemas.openxmlformats.org/officeDocument/2006/relationships/image" Target="../media/image113.png"/><Relationship Id="rId15" Type="http://schemas.openxmlformats.org/officeDocument/2006/relationships/image" Target="../media/image87.png"/><Relationship Id="rId19" Type="http://schemas.openxmlformats.org/officeDocument/2006/relationships/image" Target="../media/image91.png"/><Relationship Id="rId22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26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image" Target="../media/image64.png"/><Relationship Id="rId21" Type="http://schemas.openxmlformats.org/officeDocument/2006/relationships/image" Target="../media/image103.png"/><Relationship Id="rId7" Type="http://schemas.openxmlformats.org/officeDocument/2006/relationships/image" Target="../media/image68.png"/><Relationship Id="rId25" Type="http://schemas.openxmlformats.org/officeDocument/2006/relationships/image" Target="../media/image118.png"/><Relationship Id="rId17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2.png"/><Relationship Id="rId23" Type="http://schemas.openxmlformats.org/officeDocument/2006/relationships/image" Target="../media/image40.png"/><Relationship Id="rId15" Type="http://schemas.openxmlformats.org/officeDocument/2006/relationships/image" Target="../media/image98.png"/><Relationship Id="rId10" Type="http://schemas.openxmlformats.org/officeDocument/2006/relationships/image" Target="../media/image71.png"/><Relationship Id="rId19" Type="http://schemas.openxmlformats.org/officeDocument/2006/relationships/image" Target="../media/image101.png"/><Relationship Id="rId22" Type="http://schemas.openxmlformats.org/officeDocument/2006/relationships/image" Target="../media/image115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9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4.png"/><Relationship Id="rId10" Type="http://schemas.openxmlformats.org/officeDocument/2006/relationships/image" Target="../media/image50.png"/><Relationship Id="rId4" Type="http://schemas.openxmlformats.org/officeDocument/2006/relationships/image" Target="../media/image43.png"/><Relationship Id="rId9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8.png"/><Relationship Id="rId10" Type="http://schemas.openxmlformats.org/officeDocument/2006/relationships/image" Target="../media/image47.png"/><Relationship Id="rId9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0775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/>
              <a:t>The Impossibility of Obfuscation with</a:t>
            </a:r>
            <a:br>
              <a:rPr lang="en-US" sz="3600" dirty="0"/>
            </a:br>
            <a:r>
              <a:rPr lang="en-US" sz="3600" dirty="0"/>
              <a:t>Auxiliary Input or a Universal Simulator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4200"/>
            <a:ext cx="6400800" cy="175260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2800" dirty="0" err="1">
                <a:solidFill>
                  <a:schemeClr val="tx1"/>
                </a:solidFill>
              </a:rPr>
              <a:t>Nir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Bitansky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</a:rPr>
              <a:t>Ran Canetti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</a:rPr>
              <a:t>Henry Cohn</a:t>
            </a:r>
          </a:p>
          <a:p>
            <a:pPr algn="l">
              <a:spcBef>
                <a:spcPts val="0"/>
              </a:spcBef>
            </a:pPr>
            <a:r>
              <a:rPr lang="en-US" sz="2800" dirty="0" err="1">
                <a:solidFill>
                  <a:schemeClr val="tx1"/>
                </a:solidFill>
              </a:rPr>
              <a:t>Shafi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Goldwasser</a:t>
            </a:r>
            <a:endParaRPr lang="en-US" sz="2800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</a:rPr>
              <a:t>Yael </a:t>
            </a:r>
            <a:r>
              <a:rPr lang="en-US" sz="2800" dirty="0" err="1">
                <a:solidFill>
                  <a:schemeClr val="tx1"/>
                </a:solidFill>
              </a:rPr>
              <a:t>Tauman-Kalai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</a:rPr>
              <a:t>Omer Paneth</a:t>
            </a:r>
          </a:p>
          <a:p>
            <a:pPr algn="l">
              <a:spcBef>
                <a:spcPts val="0"/>
              </a:spcBef>
            </a:pPr>
            <a:r>
              <a:rPr lang="en-US" sz="2800" dirty="0" err="1">
                <a:solidFill>
                  <a:schemeClr val="tx1"/>
                </a:solidFill>
              </a:rPr>
              <a:t>Alon</a:t>
            </a:r>
            <a:r>
              <a:rPr lang="en-US" sz="2800" dirty="0">
                <a:solidFill>
                  <a:schemeClr val="tx1"/>
                </a:solidFill>
              </a:rPr>
              <a:t> Rosen</a:t>
            </a:r>
            <a:endParaRPr lang="he-IL" sz="2800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59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VBB with a Universal Simulator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228153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Algorithm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is an obfuscator for a class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 if: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81535"/>
                <a:ext cx="9144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891135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</a:rPr>
                  <a:t>There </a:t>
                </a:r>
                <a:r>
                  <a:rPr lang="en-US" sz="2400" dirty="0">
                    <a:solidFill>
                      <a:srgbClr val="FF0000"/>
                    </a:solidFill>
                  </a:rPr>
                  <a:t>exists </a:t>
                </a:r>
                <a:r>
                  <a:rPr lang="en-US" sz="2400" dirty="0"/>
                  <a:t>a PPT simulator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such that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for </a:t>
                </a:r>
                <a:r>
                  <a:rPr lang="en-US" sz="2400" dirty="0">
                    <a:solidFill>
                      <a:srgbClr val="FF0000"/>
                    </a:solidFill>
                  </a:rPr>
                  <a:t>every </a:t>
                </a:r>
                <a:r>
                  <a:rPr lang="en-US" sz="2400" dirty="0" smtClean="0"/>
                  <a:t>PPT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such that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 and every predicate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91135"/>
                <a:ext cx="914400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0800" y="4648200"/>
                <a:ext cx="1066800" cy="9906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4648200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715000" y="4648200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4648200"/>
                <a:ext cx="1066800" cy="990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57600" y="4906971"/>
                <a:ext cx="2209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4906971"/>
                <a:ext cx="2209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5257800" y="51435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3657600" y="51435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133600" y="5143499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781800" y="434340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43000" y="4912667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4912667"/>
                <a:ext cx="9906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86600" y="4034135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4034135"/>
                <a:ext cx="6858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03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Universal Simulation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2133600" y="1981200"/>
            <a:ext cx="4876800" cy="3886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114800" y="3144079"/>
            <a:ext cx="2362200" cy="2286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95700" y="2061407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Universal </a:t>
            </a:r>
          </a:p>
          <a:p>
            <a:pPr algn="ctr"/>
            <a:r>
              <a:rPr lang="en-US" sz="2800" dirty="0" smtClean="0"/>
              <a:t>Simulators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4419600" y="3401209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Black-box</a:t>
            </a:r>
          </a:p>
          <a:p>
            <a:pPr algn="ctr"/>
            <a:r>
              <a:rPr lang="en-US" sz="2800" dirty="0" smtClean="0"/>
              <a:t>Simulators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2300909" y="3610459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Barak’s ZK</a:t>
            </a:r>
          </a:p>
          <a:p>
            <a:pPr algn="ctr"/>
            <a:r>
              <a:rPr lang="en-US" sz="2000" dirty="0" smtClean="0"/>
              <a:t>simulator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321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New Impossibility Result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5250"/>
            <a:ext cx="9144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Under 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computational assumptions</a:t>
            </a:r>
            <a:r>
              <a:rPr lang="en-US" sz="3200" dirty="0" smtClean="0"/>
              <a:t>,</a:t>
            </a:r>
          </a:p>
          <a:p>
            <a:pPr algn="ctr"/>
            <a:r>
              <a:rPr lang="en-US" sz="3200" dirty="0" smtClean="0"/>
              <a:t>VBB obfuscation with a universal simulator </a:t>
            </a:r>
            <a:endParaRPr lang="en-US" sz="3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3200" dirty="0" smtClean="0"/>
              <a:t>cannot be achieved </a:t>
            </a:r>
          </a:p>
          <a:p>
            <a:pPr algn="ctr"/>
            <a:r>
              <a:rPr lang="en-US" sz="3200" dirty="0" smtClean="0"/>
              <a:t>for a 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large family of cryptographic functionalities</a:t>
            </a:r>
            <a:r>
              <a:rPr lang="en-US" sz="3200" dirty="0" smtClean="0"/>
              <a:t>.</a:t>
            </a:r>
          </a:p>
          <a:p>
            <a:pPr algn="ctr"/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96200" y="52197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67000" y="4724400"/>
            <a:ext cx="3810000" cy="1600200"/>
          </a:xfrm>
          <a:prstGeom prst="ellipse">
            <a:avLst/>
          </a:prstGeom>
          <a:pattFill prst="pct7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15496" y="2941656"/>
            <a:ext cx="7371304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Pseudo-Entropic functions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6232"/>
                <a:ext cx="8229600" cy="182656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800" dirty="0" smtClean="0"/>
                  <a:t>A function family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has </a:t>
                </a:r>
                <a:r>
                  <a:rPr lang="en-US" sz="2800" dirty="0"/>
                  <a:t>super-polynomial </a:t>
                </a:r>
                <a:r>
                  <a:rPr lang="en-US" sz="2800" dirty="0" smtClean="0"/>
                  <a:t>pseudo-entropy if there exists a set of inputs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sz="2800" dirty="0" smtClean="0"/>
                  <a:t> </a:t>
                </a:r>
                <a:br>
                  <a:rPr lang="en-US" sz="2800" dirty="0" smtClean="0"/>
                </a:br>
                <a:r>
                  <a:rPr lang="en-US" sz="2800" dirty="0" smtClean="0"/>
                  <a:t>such that for a random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b="0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sz="2800" dirty="0"/>
                  <a:t>t</a:t>
                </a:r>
                <a:r>
                  <a:rPr lang="en-US" sz="2800" dirty="0" smtClean="0"/>
                  <a:t>here exists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sz="2800" b="0" dirty="0" smtClean="0"/>
                  <a:t> with super-polynomial min-entropy: </a:t>
                </a:r>
                <a:endParaRPr lang="en-US" sz="2800" dirty="0"/>
              </a:p>
              <a:p>
                <a:pPr marL="0" indent="0">
                  <a:buNone/>
                </a:pPr>
                <a:endParaRPr lang="en-US" sz="2800" b="0" dirty="0" smtClean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6232"/>
                <a:ext cx="8229600" cy="1826568"/>
              </a:xfrm>
              <a:blipFill rotWithShape="0">
                <a:blip r:embed="rId3"/>
                <a:stretch>
                  <a:fillRect l="-1481" t="-5333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267200" y="3747118"/>
                <a:ext cx="609600" cy="61406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3747118"/>
                <a:ext cx="609600" cy="6140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stCxn id="6" idx="2"/>
          </p:cNvCxnSpPr>
          <p:nvPr/>
        </p:nvCxnSpPr>
        <p:spPr>
          <a:xfrm flipH="1">
            <a:off x="2133600" y="4361183"/>
            <a:ext cx="2438400" cy="127761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2"/>
          </p:cNvCxnSpPr>
          <p:nvPr/>
        </p:nvCxnSpPr>
        <p:spPr>
          <a:xfrm>
            <a:off x="4572000" y="4361183"/>
            <a:ext cx="3810000" cy="127761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</p:cNvCxnSpPr>
          <p:nvPr/>
        </p:nvCxnSpPr>
        <p:spPr>
          <a:xfrm>
            <a:off x="4572000" y="4361183"/>
            <a:ext cx="762000" cy="127761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3"/>
          </p:cNvCxnSpPr>
          <p:nvPr/>
        </p:nvCxnSpPr>
        <p:spPr>
          <a:xfrm flipV="1">
            <a:off x="4876800" y="4054150"/>
            <a:ext cx="457200" cy="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067050" y="3733800"/>
                <a:ext cx="1153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050" y="3733800"/>
                <a:ext cx="1153886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8" name="Table 4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5385264"/>
                  </p:ext>
                </p:extLst>
              </p:nvPr>
            </p:nvGraphicFramePr>
            <p:xfrm>
              <a:off x="457200" y="5638800"/>
              <a:ext cx="82296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685800"/>
                    <a:gridCol w="685800"/>
                    <a:gridCol w="685800"/>
                    <a:gridCol w="685800"/>
                    <a:gridCol w="685800"/>
                    <a:gridCol w="685800"/>
                    <a:gridCol w="2743200"/>
                    <a:gridCol w="685800"/>
                    <a:gridCol w="6858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1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2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3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…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(2)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(3)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…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)\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8" name="Table 4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5385264"/>
                  </p:ext>
                </p:extLst>
              </p:nvPr>
            </p:nvGraphicFramePr>
            <p:xfrm>
              <a:off x="457200" y="5638800"/>
              <a:ext cx="82296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685800"/>
                    <a:gridCol w="685800"/>
                    <a:gridCol w="685800"/>
                    <a:gridCol w="685800"/>
                    <a:gridCol w="685800"/>
                    <a:gridCol w="685800"/>
                    <a:gridCol w="2743200"/>
                    <a:gridCol w="685800"/>
                    <a:gridCol w="6858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1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2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3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…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150444" t="-2500" r="-50667" b="-11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1770" t="-102500" r="-1097345" b="-1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102679" t="-102500" r="-1007143" b="-1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200885" t="-102500" r="-898230" b="-1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…</a:t>
                          </a:r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150444" t="-102500" r="-50667" b="-1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4760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Pseudo-random functions </a:t>
            </a:r>
          </a:p>
          <a:p>
            <a:r>
              <a:rPr lang="en-US" dirty="0" smtClean="0"/>
              <a:t>Semantically-secure encryption</a:t>
            </a:r>
            <a:br>
              <a:rPr lang="en-US" dirty="0" smtClean="0"/>
            </a:br>
            <a:r>
              <a:rPr lang="en-US" sz="2800" dirty="0" smtClean="0"/>
              <a:t>(when the randomness is a PRF of the message)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2464029" y="4343400"/>
            <a:ext cx="4016828" cy="144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985057" y="4724400"/>
            <a:ext cx="294793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0051" y="4436341"/>
                <a:ext cx="5878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051" y="4436341"/>
                <a:ext cx="587828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6304588" y="4724400"/>
            <a:ext cx="481069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694714" y="4436341"/>
                <a:ext cx="15348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0" dirty="0" smtClean="0">
                          <a:latin typeface="Cambria Math"/>
                        </a:rPr>
                        <m:t>cipher</m:t>
                      </m:r>
                      <m:r>
                        <m:rPr>
                          <m:nor/>
                        </m:rPr>
                        <a:rPr lang="en-US" sz="2800" i="0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714" y="4436341"/>
                <a:ext cx="1534886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932988" y="4495800"/>
                <a:ext cx="1371600" cy="1143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𝐸𝑛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988" y="4495800"/>
                <a:ext cx="1371600" cy="1143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128057" y="5120310"/>
                <a:ext cx="979036" cy="5184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𝑃𝑅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057" y="5120310"/>
                <a:ext cx="979036" cy="51849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4107093" y="5379554"/>
            <a:ext cx="825895" cy="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42540" y="4858700"/>
                <a:ext cx="5911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540" y="4858700"/>
                <a:ext cx="591174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Elbow Connector 26"/>
          <p:cNvCxnSpPr>
            <a:endCxn id="18" idx="1"/>
          </p:cNvCxnSpPr>
          <p:nvPr/>
        </p:nvCxnSpPr>
        <p:spPr>
          <a:xfrm rot="16200000" flipH="1">
            <a:off x="2613532" y="4865029"/>
            <a:ext cx="661597" cy="367453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82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  <p:bldP spid="10" grpId="0" animBg="1"/>
      <p:bldP spid="18" grpId="0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New Impossibility Result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525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Under 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computational assumptions</a:t>
            </a:r>
            <a:r>
              <a:rPr lang="en-US" sz="3200" dirty="0" smtClean="0"/>
              <a:t>,</a:t>
            </a:r>
          </a:p>
          <a:p>
            <a:pPr algn="ctr"/>
            <a:r>
              <a:rPr lang="en-US" sz="3200" dirty="0" smtClean="0"/>
              <a:t>VBB obfuscation with a universal simulator 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3200" dirty="0" smtClean="0"/>
              <a:t>is </a:t>
            </a:r>
            <a:r>
              <a:rPr lang="en-US" sz="3200" dirty="0"/>
              <a:t>impossible for any pseudo-entropic function</a:t>
            </a:r>
          </a:p>
          <a:p>
            <a:pPr algn="ctr"/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96200" y="52197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67000" y="4724400"/>
            <a:ext cx="3810000" cy="1600200"/>
          </a:xfrm>
          <a:prstGeom prst="ellipse">
            <a:avLst/>
          </a:prstGeom>
          <a:pattFill prst="pct7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747384" y="1486183"/>
            <a:ext cx="4796416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04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37014"/>
            <a:ext cx="1132114" cy="112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gular Pentagon 15"/>
          <p:cNvSpPr/>
          <p:nvPr/>
        </p:nvSpPr>
        <p:spPr>
          <a:xfrm>
            <a:off x="2677886" y="2553564"/>
            <a:ext cx="1132114" cy="1041974"/>
          </a:xfrm>
          <a:prstGeom prst="pent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>
            <a:off x="609600" y="2553564"/>
            <a:ext cx="1132114" cy="104197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9600" y="2895600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895600"/>
                <a:ext cx="1132114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5257800" y="2532940"/>
            <a:ext cx="1132114" cy="1083222"/>
          </a:xfrm>
          <a:prstGeom prst="rect">
            <a:avLst/>
          </a:prstGeom>
          <a:solidFill>
            <a:schemeClr val="tx2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57800" y="2822518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822518"/>
                <a:ext cx="1132114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677886" y="2871536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886" y="2871536"/>
                <a:ext cx="1132114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086" y="2532940"/>
            <a:ext cx="1132114" cy="112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7326086" y="2537014"/>
            <a:ext cx="1132114" cy="1075074"/>
          </a:xfrm>
          <a:prstGeom prst="rect">
            <a:avLst/>
          </a:prstGeom>
          <a:solidFill>
            <a:schemeClr val="tx2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326086" y="2818444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086" y="2818444"/>
                <a:ext cx="1132114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970315" y="2821628"/>
                <a:ext cx="4245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≡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315" y="2821628"/>
                <a:ext cx="424542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389914" y="2838178"/>
                <a:ext cx="1153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914" y="2838178"/>
                <a:ext cx="1153886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Indistinguishability </a:t>
            </a:r>
            <a:r>
              <a:rPr lang="en-US" dirty="0" smtClean="0"/>
              <a:t>Obfuscation</a:t>
            </a:r>
            <a:endParaRPr lang="en-US" dirty="0"/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533400" y="1447800"/>
            <a:ext cx="5486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44" name="TextBox 43"/>
          <p:cNvSpPr txBox="1"/>
          <p:nvPr/>
        </p:nvSpPr>
        <p:spPr>
          <a:xfrm>
            <a:off x="457200" y="12192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ea typeface="+mj-ea"/>
                <a:cs typeface="+mj-cs"/>
              </a:rPr>
              <a:t>[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Barak-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-Yang 01]</a:t>
            </a:r>
          </a:p>
        </p:txBody>
      </p:sp>
      <p:sp>
        <p:nvSpPr>
          <p:cNvPr id="39" name="Down Arrow 38"/>
          <p:cNvSpPr/>
          <p:nvPr/>
        </p:nvSpPr>
        <p:spPr>
          <a:xfrm rot="16200000">
            <a:off x="4359729" y="2803008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-1" y="4495800"/>
            <a:ext cx="9143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Assumption: </a:t>
            </a:r>
          </a:p>
          <a:p>
            <a:pPr algn="ctr"/>
            <a:r>
              <a:rPr lang="en-US" sz="3200" dirty="0" smtClean="0"/>
              <a:t>indistinguishability obfuscation for all circuits  </a:t>
            </a:r>
          </a:p>
          <a:p>
            <a:pPr algn="ctr"/>
            <a:r>
              <a:rPr lang="en-US" sz="3200" dirty="0" smtClean="0"/>
              <a:t>(A candidate construction given in [GGHRSW13])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883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9" grpId="0"/>
      <p:bldP spid="30" grpId="0" animBg="1"/>
      <p:bldP spid="31" grpId="0"/>
      <p:bldP spid="32" grpId="0"/>
      <p:bldP spid="34" grpId="0" animBg="1"/>
      <p:bldP spid="35" grpId="0"/>
      <p:bldP spid="36" grpId="0"/>
      <p:bldP spid="37" grpId="0"/>
      <p:bldP spid="39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This Work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5250"/>
            <a:ext cx="9144000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/>
              <a:t>Assuming </a:t>
            </a:r>
            <a:r>
              <a:rPr lang="en-US" sz="3200" dirty="0" smtClean="0"/>
              <a:t>indistinguishability obfuscation</a:t>
            </a:r>
            <a:r>
              <a:rPr lang="en-US" sz="3200" dirty="0"/>
              <a:t>,</a:t>
            </a:r>
            <a:endParaRPr lang="en-US" sz="3200" dirty="0" smtClean="0"/>
          </a:p>
          <a:p>
            <a:pPr algn="ctr">
              <a:lnSpc>
                <a:spcPct val="150000"/>
              </a:lnSpc>
            </a:pPr>
            <a:r>
              <a:rPr lang="en-US" sz="3200" dirty="0" smtClean="0"/>
              <a:t>VBB obfuscation with a universal simulator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/>
              <a:t>is impossible for any pseudo-entropic function</a:t>
            </a:r>
          </a:p>
        </p:txBody>
      </p:sp>
      <p:sp>
        <p:nvSpPr>
          <p:cNvPr id="5" name="Oval 4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96200" y="52197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67000" y="4724400"/>
            <a:ext cx="3810000" cy="1600200"/>
          </a:xfrm>
          <a:prstGeom prst="ellipse">
            <a:avLst/>
          </a:prstGeom>
          <a:pattFill prst="pct7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27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This Work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0" y="1295400"/>
            <a:ext cx="0" cy="5562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1689652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Average-case </a:t>
            </a:r>
            <a:r>
              <a:rPr lang="en-US" sz="2400" dirty="0" smtClean="0"/>
              <a:t>VBB </a:t>
            </a:r>
            <a:br>
              <a:rPr lang="en-US" sz="2400" dirty="0" smtClean="0"/>
            </a:br>
            <a:r>
              <a:rPr lang="en-US" sz="2400" dirty="0" smtClean="0"/>
              <a:t>with a universal simulator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3110715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Is </a:t>
            </a:r>
            <a:r>
              <a:rPr lang="en-US" sz="2400" dirty="0" smtClean="0"/>
              <a:t>Impossible </a:t>
            </a:r>
            <a:r>
              <a:rPr lang="en-US" sz="2400" dirty="0"/>
              <a:t>for </a:t>
            </a:r>
          </a:p>
          <a:p>
            <a:pPr algn="ctr"/>
            <a:r>
              <a:rPr lang="en-US" sz="2400" dirty="0" smtClean="0"/>
              <a:t>pseudo-entropic functions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4196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Assuming </a:t>
            </a:r>
          </a:p>
          <a:p>
            <a:pPr algn="ctr"/>
            <a:r>
              <a:rPr lang="en-US" sz="2400" dirty="0" smtClean="0"/>
              <a:t>indistinguishability obfuscation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for all functions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67640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Worst-case </a:t>
            </a:r>
            <a:r>
              <a:rPr lang="en-US" sz="2400" dirty="0" smtClean="0"/>
              <a:t>VBB </a:t>
            </a:r>
            <a:br>
              <a:rPr lang="en-US" sz="2400" dirty="0" smtClean="0"/>
            </a:br>
            <a:r>
              <a:rPr lang="en-US" sz="2400" dirty="0" smtClean="0"/>
              <a:t>with a universal simulator 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0" y="3110715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Is Impossible for </a:t>
            </a:r>
          </a:p>
          <a:p>
            <a:pPr algn="ctr"/>
            <a:r>
              <a:rPr lang="en-US" sz="2400" dirty="0" smtClean="0"/>
              <a:t>pseudo-entropic functions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4419600"/>
            <a:ext cx="457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Assuming </a:t>
            </a:r>
          </a:p>
          <a:p>
            <a:pPr algn="ctr"/>
            <a:r>
              <a:rPr lang="en-US" sz="2400" dirty="0" smtClean="0"/>
              <a:t>indistinguishability obfuscation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for point-filter functions</a:t>
            </a:r>
          </a:p>
          <a:p>
            <a:pPr algn="ctr"/>
            <a:r>
              <a:rPr lang="en-US" sz="2400" dirty="0" smtClean="0"/>
              <a:t>or equivalently,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witness encryption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4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241852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Average-case </a:t>
            </a:r>
            <a:r>
              <a:rPr lang="en-US" sz="2400" dirty="0" smtClean="0"/>
              <a:t>VBB </a:t>
            </a:r>
            <a:br>
              <a:rPr lang="en-US" sz="2400" dirty="0" smtClean="0"/>
            </a:br>
            <a:r>
              <a:rPr lang="en-US" sz="2400" dirty="0" smtClean="0"/>
              <a:t>with a universal simulator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883704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Is </a:t>
            </a:r>
            <a:r>
              <a:rPr lang="en-US" sz="2400" dirty="0" smtClean="0"/>
              <a:t>Impossible </a:t>
            </a:r>
            <a:r>
              <a:rPr lang="en-US" sz="2400" dirty="0"/>
              <a:t>for 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Filter functions</a:t>
            </a:r>
            <a:endParaRPr lang="en-US" sz="2400" dirty="0">
              <a:solidFill>
                <a:srgbClr val="7030A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83519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427359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0" y="2868918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Unconditionally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4450247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Is </a:t>
            </a:r>
            <a:r>
              <a:rPr lang="en-US" sz="2400" dirty="0" smtClean="0"/>
              <a:t>Impossible </a:t>
            </a:r>
            <a:r>
              <a:rPr lang="en-US" sz="2400" dirty="0"/>
              <a:t>for 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pseudo-entropic functions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5383518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Assuming </a:t>
            </a:r>
          </a:p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indistinguishability obfuscation</a:t>
            </a:r>
          </a:p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for all functions</a:t>
            </a:r>
            <a:endParaRPr lang="en-US" sz="2400" dirty="0">
              <a:solidFill>
                <a:srgbClr val="0070C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555434" y="1835190"/>
            <a:ext cx="16566" cy="50228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72000" y="22860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Worst-case </a:t>
            </a:r>
            <a:r>
              <a:rPr lang="en-US" sz="2400" dirty="0" smtClean="0"/>
              <a:t>VBB </a:t>
            </a:r>
            <a:br>
              <a:rPr lang="en-US" sz="2400" dirty="0" smtClean="0"/>
            </a:br>
            <a:r>
              <a:rPr lang="en-US" sz="2400" dirty="0" smtClean="0"/>
              <a:t>with a universal simulator 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0" y="1883704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Is Impossible for </a:t>
            </a:r>
          </a:p>
          <a:p>
            <a:pPr algn="ctr"/>
            <a:r>
              <a:rPr lang="en-US" sz="2400" dirty="0" smtClean="0"/>
              <a:t>pseudo-entropic functions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4572000" y="2868918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Assuming </a:t>
            </a:r>
          </a:p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VBB </a:t>
            </a:r>
            <a:r>
              <a:rPr lang="en-US" sz="2400" dirty="0" smtClean="0"/>
              <a:t>obfuscation</a:t>
            </a:r>
          </a:p>
          <a:p>
            <a:pPr algn="ctr"/>
            <a:r>
              <a:rPr lang="en-US" sz="2400" dirty="0" smtClean="0"/>
              <a:t>for point-filter functions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0" y="4450247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Is Impossible for </a:t>
            </a:r>
          </a:p>
          <a:p>
            <a:pPr algn="ctr"/>
            <a:r>
              <a:rPr lang="en-US" sz="2400" dirty="0" smtClean="0"/>
              <a:t>pseudo-entropic functions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4572000" y="5383518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Assuming 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indistinguishability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obfuscation</a:t>
            </a:r>
          </a:p>
          <a:p>
            <a:pPr algn="ctr"/>
            <a:r>
              <a:rPr lang="en-US" sz="2400" dirty="0" smtClean="0"/>
              <a:t>for point-filter functions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14" y="1295400"/>
            <a:ext cx="350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[</a:t>
            </a:r>
            <a:r>
              <a:rPr lang="en-US" sz="2800" dirty="0" err="1">
                <a:solidFill>
                  <a:srgbClr val="FFC000"/>
                </a:solidFill>
              </a:rPr>
              <a:t>Goldwasser-Kalai</a:t>
            </a:r>
            <a:r>
              <a:rPr lang="en-US" sz="2800" dirty="0">
                <a:solidFill>
                  <a:srgbClr val="FFC000"/>
                </a:solidFill>
              </a:rPr>
              <a:t> 05</a:t>
            </a:r>
            <a:r>
              <a:rPr lang="en-US" sz="2800" dirty="0" smtClean="0">
                <a:solidFill>
                  <a:srgbClr val="FFC000"/>
                </a:solidFill>
              </a:rPr>
              <a:t>]: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878" y="3753786"/>
            <a:ext cx="1975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This work: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96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  <p:bldP spid="19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Program Obfuscation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95600" y="22098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5029200"/>
            <a:ext cx="3494314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2895600" y="555813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Obfuscated program</a:t>
            </a:r>
            <a:endParaRPr lang="en-US" sz="2000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371600" y="2897832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371600" y="2209801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09801"/>
                <a:ext cx="153488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>
          <a:xfrm>
            <a:off x="6400800" y="2895600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421087" y="2209800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latin typeface="Cambria Math"/>
                        </a:rPr>
                        <m:t>y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2209800"/>
                <a:ext cx="153488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Arrow Connector 45"/>
          <p:cNvCxnSpPr/>
          <p:nvPr/>
        </p:nvCxnSpPr>
        <p:spPr>
          <a:xfrm>
            <a:off x="1371600" y="5714999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6400800" y="5712767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33" idx="2"/>
          </p:cNvCxnSpPr>
          <p:nvPr/>
        </p:nvCxnSpPr>
        <p:spPr>
          <a:xfrm>
            <a:off x="4648200" y="3657600"/>
            <a:ext cx="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14800" y="4048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Obfuscation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2895600" y="2664767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Program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371600" y="5029202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029202"/>
                <a:ext cx="1534886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421087" y="5029201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latin typeface="Cambria Math"/>
                        </a:rPr>
                        <m:t>y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5029201"/>
                <a:ext cx="1534886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/>
          <p:cNvSpPr/>
          <p:nvPr/>
        </p:nvSpPr>
        <p:spPr>
          <a:xfrm>
            <a:off x="2895600" y="50292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Universal </a:t>
            </a:r>
            <a:r>
              <a:rPr lang="en-US" sz="3600" dirty="0" smtClean="0"/>
              <a:t>Simulation and Auxiliary Input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90800" y="3281065"/>
                <a:ext cx="1066800" cy="9906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281065"/>
                <a:ext cx="1066800" cy="9906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715000" y="3281065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3281065"/>
                <a:ext cx="1066800" cy="9906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57600" y="3539836"/>
                <a:ext cx="2209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3539836"/>
                <a:ext cx="22098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>
            <a:off x="5257800" y="37763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3657600" y="37763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133600" y="3776364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781800" y="2976265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43000" y="3545532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545532"/>
                <a:ext cx="990600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86600" y="26670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2667000"/>
                <a:ext cx="685800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0" y="1524000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every PPT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there exists a </a:t>
                </a:r>
                <a:r>
                  <a:rPr lang="en-US" sz="2400" dirty="0"/>
                  <a:t>PPT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>such that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, every predicate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𝜋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endParaRPr lang="en-US" sz="2400" b="0" dirty="0" smtClean="0"/>
              </a:p>
              <a:p>
                <a:pPr algn="ctr"/>
                <a:r>
                  <a:rPr lang="en-US" sz="2400" dirty="0" smtClean="0"/>
                  <a:t>and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every auxiliary input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400" dirty="0" smtClean="0"/>
                  <a:t>:  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24000"/>
                <a:ext cx="9144000" cy="1200329"/>
              </a:xfrm>
              <a:prstGeom prst="rect">
                <a:avLst/>
              </a:prstGeom>
              <a:blipFill rotWithShape="0">
                <a:blip r:embed="rId8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Up-Down Arrow 13"/>
          <p:cNvSpPr/>
          <p:nvPr/>
        </p:nvSpPr>
        <p:spPr>
          <a:xfrm>
            <a:off x="4267200" y="4495800"/>
            <a:ext cx="609600" cy="990600"/>
          </a:xfrm>
          <a:prstGeom prst="up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0" y="578673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VBB with a universal simulator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6408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1" grpId="0"/>
      <p:bldP spid="12" grpId="0"/>
      <p:bldP spid="13" grpId="0"/>
      <p:bldP spid="14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Universal Simulation and Auxiliary Input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0" y="1295400"/>
            <a:ext cx="0" cy="5562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1918252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Average-case</a:t>
            </a:r>
            <a:r>
              <a:rPr lang="en-US" sz="2800" dirty="0" smtClean="0"/>
              <a:t> VBB </a:t>
            </a:r>
            <a:br>
              <a:rPr lang="en-US" sz="2800" dirty="0" smtClean="0"/>
            </a:br>
            <a:r>
              <a:rPr lang="en-US" sz="2800" dirty="0" smtClean="0"/>
              <a:t>with a universal simulator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648200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Average-case </a:t>
            </a:r>
            <a:r>
              <a:rPr lang="en-US" sz="2800" dirty="0" smtClean="0"/>
              <a:t>VBB with </a:t>
            </a:r>
            <a:br>
              <a:rPr lang="en-US" sz="2800" dirty="0" smtClean="0"/>
            </a:br>
            <a:r>
              <a:rPr lang="en-US" sz="2800" dirty="0" smtClean="0">
                <a:solidFill>
                  <a:srgbClr val="7030A0"/>
                </a:solidFill>
              </a:rPr>
              <a:t>independent</a:t>
            </a:r>
            <a:r>
              <a:rPr lang="en-US" sz="2800" dirty="0" smtClean="0"/>
              <a:t> </a:t>
            </a:r>
            <a:r>
              <a:rPr lang="en-US" sz="2800" dirty="0"/>
              <a:t>auxiliary </a:t>
            </a:r>
            <a:r>
              <a:rPr lang="en-US" sz="2800" dirty="0" smtClean="0"/>
              <a:t>input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905000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Worst-case</a:t>
            </a:r>
            <a:r>
              <a:rPr lang="en-US" sz="2800" dirty="0" smtClean="0"/>
              <a:t> VBB </a:t>
            </a:r>
            <a:br>
              <a:rPr lang="en-US" sz="2800" dirty="0" smtClean="0"/>
            </a:br>
            <a:r>
              <a:rPr lang="en-US" sz="2800" dirty="0" smtClean="0"/>
              <a:t>with a universal simulator 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4648200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Worst-case </a:t>
            </a:r>
            <a:r>
              <a:rPr lang="en-US" sz="2800" dirty="0" smtClean="0"/>
              <a:t>VBB with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>
                <a:solidFill>
                  <a:srgbClr val="7030A0"/>
                </a:solidFill>
              </a:rPr>
              <a:t>dependent</a:t>
            </a:r>
            <a:r>
              <a:rPr lang="en-US" sz="2800" dirty="0" smtClean="0"/>
              <a:t> </a:t>
            </a:r>
            <a:r>
              <a:rPr lang="en-US" sz="2800" dirty="0"/>
              <a:t>auxiliary </a:t>
            </a:r>
            <a:r>
              <a:rPr lang="en-US" sz="2800" dirty="0" smtClean="0"/>
              <a:t>input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1" name="Up-Down Arrow 10"/>
          <p:cNvSpPr/>
          <p:nvPr/>
        </p:nvSpPr>
        <p:spPr>
          <a:xfrm>
            <a:off x="1981200" y="3203424"/>
            <a:ext cx="609600" cy="990600"/>
          </a:xfrm>
          <a:prstGeom prst="up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-Down Arrow 11"/>
          <p:cNvSpPr/>
          <p:nvPr/>
        </p:nvSpPr>
        <p:spPr>
          <a:xfrm>
            <a:off x="6553200" y="3203424"/>
            <a:ext cx="609600" cy="990600"/>
          </a:xfrm>
          <a:prstGeom prst="up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9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Proof Idea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828800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/>
              <a:t>What can we do with </a:t>
            </a:r>
            <a:r>
              <a:rPr lang="en-US" sz="2800" dirty="0"/>
              <a:t>an obfuscated </a:t>
            </a:r>
            <a:r>
              <a:rPr lang="en-US" sz="2800" dirty="0" smtClean="0"/>
              <a:t>code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that we cannot do with black-box access? </a:t>
            </a:r>
          </a:p>
          <a:p>
            <a:pPr algn="ctr">
              <a:lnSpc>
                <a:spcPct val="150000"/>
              </a:lnSpc>
            </a:pPr>
            <a:endParaRPr lang="en-US" sz="2800" dirty="0" smtClean="0"/>
          </a:p>
          <a:p>
            <a:pPr algn="ctr">
              <a:lnSpc>
                <a:spcPct val="150000"/>
              </a:lnSpc>
            </a:pPr>
            <a:r>
              <a:rPr lang="en-US" sz="2800" dirty="0"/>
              <a:t>[</a:t>
            </a:r>
            <a:r>
              <a:rPr lang="en-US" sz="2800" dirty="0" err="1"/>
              <a:t>Goldwasser-Kalai</a:t>
            </a:r>
            <a:r>
              <a:rPr lang="en-US" sz="2800" dirty="0"/>
              <a:t> 05</a:t>
            </a:r>
            <a:r>
              <a:rPr lang="en-US" sz="2800" dirty="0" smtClean="0"/>
              <a:t>]:</a:t>
            </a:r>
            <a:endParaRPr lang="en-US" sz="2800" dirty="0"/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Find </a:t>
            </a:r>
            <a:r>
              <a:rPr lang="en-US" sz="2800" dirty="0"/>
              <a:t>a polynomial size circuit computing the </a:t>
            </a:r>
            <a:r>
              <a:rPr lang="en-US" sz="2800" dirty="0" smtClean="0"/>
              <a:t>function!</a:t>
            </a:r>
            <a:endParaRPr lang="en-US" sz="2800" dirty="0"/>
          </a:p>
          <a:p>
            <a:pPr algn="ctr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877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Impossibility for Worst-Case VBB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78878" y="4448669"/>
            <a:ext cx="2133600" cy="1970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2025605"/>
                  </p:ext>
                </p:extLst>
              </p:nvPr>
            </p:nvGraphicFramePr>
            <p:xfrm>
              <a:off x="1131278" y="5296533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2025605"/>
                  </p:ext>
                </p:extLst>
              </p:nvPr>
            </p:nvGraphicFramePr>
            <p:xfrm>
              <a:off x="1131278" y="5296533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39" t="-1235" r="-678" b="-112346"/>
                          </a:stretch>
                        </a:blipFill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39" t="-102500" r="-678" b="-1375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7" name="Straight Arrow Connector 6"/>
          <p:cNvCxnSpPr>
            <a:stCxn id="8" idx="3"/>
          </p:cNvCxnSpPr>
          <p:nvPr/>
        </p:nvCxnSpPr>
        <p:spPr>
          <a:xfrm>
            <a:off x="615461" y="5111404"/>
            <a:ext cx="36341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4800" y="4849794"/>
                <a:ext cx="3106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849794"/>
                <a:ext cx="310661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1740878" y="5111404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93278" y="4514213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</a:rPr>
                        <m:t>\⊥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278" y="4514213"/>
                <a:ext cx="990600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02678" y="4448669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678" y="4448669"/>
                <a:ext cx="685800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3400" y="1447800"/>
                <a:ext cx="8610600" cy="2609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be a family of PRFs.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Fix the simulator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800" dirty="0" smtClean="0"/>
                  <a:t>. Sample a random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/>
                  <a:t>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Construct an adversary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 smtClean="0"/>
                  <a:t>(that depends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/>
                  <a:t>)  that fail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800" dirty="0" smtClean="0"/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sz="2800" dirty="0" smtClean="0"/>
                  <a:t> be the set of inputs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1,2,…,</m:t>
                        </m:r>
                        <m:r>
                          <a:rPr lang="en-US" sz="2800" b="0" i="1" smtClean="0">
                            <a:latin typeface="Cambria Math"/>
                          </a:rPr>
                          <m:t>2⋅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𝒪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447800"/>
                <a:ext cx="8610600" cy="2609753"/>
              </a:xfrm>
              <a:prstGeom prst="rect">
                <a:avLst/>
              </a:prstGeom>
              <a:blipFill rotWithShape="1">
                <a:blip r:embed="rId7"/>
                <a:stretch>
                  <a:fillRect l="-1487" r="-283" b="-5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733800" y="4419600"/>
                <a:ext cx="5486400" cy="20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𝑘</m:t>
                        </m:r>
                        <m:r>
                          <a:rPr lang="en-US" sz="3600" i="1">
                            <a:latin typeface="Cambria Math"/>
                          </a:rPr>
                          <m:t>,</m:t>
                        </m:r>
                        <m:r>
                          <a:rPr lang="en-US" sz="3600" i="1">
                            <a:latin typeface="Cambria Math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sz="3600" dirty="0"/>
                  <a:t>:</a:t>
                </a:r>
                <a:r>
                  <a:rPr lang="en-US" sz="2800" dirty="0"/>
                  <a:t> </a:t>
                </a:r>
              </a:p>
              <a:p>
                <a:endParaRPr lang="en-US" sz="800" dirty="0"/>
              </a:p>
              <a:p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𝒪</m:t>
                        </m:r>
                        <m:d>
                          <m:d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𝐼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𝐼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:</a:t>
                </a:r>
              </a:p>
              <a:p>
                <a:r>
                  <a:rPr lang="en-US" sz="2800" dirty="0" smtClean="0"/>
                  <a:t>	output the secret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800" dirty="0" smtClean="0"/>
                  <a:t>, </a:t>
                </a:r>
              </a:p>
              <a:p>
                <a:r>
                  <a:rPr lang="en-US" sz="2800" dirty="0" smtClean="0"/>
                  <a:t>else 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output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⊥</m:t>
                    </m:r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419600"/>
                <a:ext cx="5486400" cy="2086469"/>
              </a:xfrm>
              <a:prstGeom prst="rect">
                <a:avLst/>
              </a:prstGeom>
              <a:blipFill rotWithShape="0">
                <a:blip r:embed="rId8"/>
                <a:stretch>
                  <a:fillRect l="-2333" t="-4094" b="-7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828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0" grpId="0"/>
      <p:bldP spid="11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Impossibility for Worst-Case VBB</a:t>
            </a:r>
          </a:p>
        </p:txBody>
      </p:sp>
      <p:sp>
        <p:nvSpPr>
          <p:cNvPr id="4" name="Rectangle 3"/>
          <p:cNvSpPr/>
          <p:nvPr/>
        </p:nvSpPr>
        <p:spPr>
          <a:xfrm>
            <a:off x="1752600" y="2899550"/>
            <a:ext cx="2133600" cy="1970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52600" y="2899550"/>
            <a:ext cx="2133600" cy="1977250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tx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8626853"/>
                  </p:ext>
                </p:extLst>
              </p:nvPr>
            </p:nvGraphicFramePr>
            <p:xfrm>
              <a:off x="1905000" y="3747414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8626853"/>
                  </p:ext>
                </p:extLst>
              </p:nvPr>
            </p:nvGraphicFramePr>
            <p:xfrm>
              <a:off x="1905000" y="3747414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3"/>
                          <a:stretch>
                            <a:fillRect l="-341" t="-1250" r="-341" b="-113750"/>
                          </a:stretch>
                        </a:blipFill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3"/>
                          <a:stretch>
                            <a:fillRect l="-341" t="-102532" r="-341" b="-1519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1295400" y="3521086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4800" y="3218519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218519"/>
                <a:ext cx="990600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2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2514600" y="3562285"/>
            <a:ext cx="2057400" cy="6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667000" y="2965094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</a:rPr>
                        <m:t>\⊥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965094"/>
                <a:ext cx="990600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76400" y="2899550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2899550"/>
                <a:ext cx="685800" cy="64633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5943600" y="2899550"/>
            <a:ext cx="2133600" cy="197054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8077200" y="259475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82000" y="2228724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0" y="2228724"/>
                <a:ext cx="685800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455877" y="2895353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877" y="2895353"/>
                <a:ext cx="685800" cy="646331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>
            <a:off x="5257800" y="3562971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95800" y="3269894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3269894"/>
                <a:ext cx="990600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019800" y="2965094"/>
            <a:ext cx="1447800" cy="13425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019800" y="2973119"/>
            <a:ext cx="1447800" cy="1334553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tx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19800" y="3682425"/>
                <a:ext cx="1447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682425"/>
                <a:ext cx="1447800" cy="58477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19800" y="2965094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965094"/>
                <a:ext cx="685800" cy="64633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 flipH="1">
            <a:off x="5505450" y="3410571"/>
            <a:ext cx="190500" cy="3006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73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4" grpId="0"/>
      <p:bldP spid="15" grpId="0"/>
      <p:bldP spid="18" grpId="0" animBg="1"/>
      <p:bldP spid="19" grpId="0" animBg="1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6477000" y="3867548"/>
            <a:ext cx="2133600" cy="1970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505200" y="3896856"/>
            <a:ext cx="2133600" cy="1970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6477000" y="3867548"/>
            <a:ext cx="2133600" cy="1970543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tx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3505200" y="3890150"/>
            <a:ext cx="2133600" cy="1977250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tx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81000" y="3867548"/>
            <a:ext cx="2133600" cy="19772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81000" y="3867548"/>
            <a:ext cx="2133600" cy="1977250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tx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Using Indistinguishability  Obfuscation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600200"/>
            <a:ext cx="2133600" cy="1970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63381729"/>
                  </p:ext>
                </p:extLst>
              </p:nvPr>
            </p:nvGraphicFramePr>
            <p:xfrm>
              <a:off x="533400" y="2448064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63381729"/>
                  </p:ext>
                </p:extLst>
              </p:nvPr>
            </p:nvGraphicFramePr>
            <p:xfrm>
              <a:off x="533400" y="2448064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2"/>
                          <a:stretch>
                            <a:fillRect l="-341" t="-1250" r="-341" b="-112500"/>
                          </a:stretch>
                        </a:blipFill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2"/>
                          <a:stretch>
                            <a:fillRect l="-341" t="-102532" r="-341" b="-1392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95400" y="1665744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</a:rPr>
                        <m:t>\⊥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665744"/>
                <a:ext cx="9906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4800" y="1600200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600200"/>
                <a:ext cx="6858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1295400" y="2245845"/>
            <a:ext cx="1219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505200" y="1629508"/>
            <a:ext cx="2133600" cy="1970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7160193"/>
                  </p:ext>
                </p:extLst>
              </p:nvPr>
            </p:nvGraphicFramePr>
            <p:xfrm>
              <a:off x="3657600" y="2477372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7160193"/>
                  </p:ext>
                </p:extLst>
              </p:nvPr>
            </p:nvGraphicFramePr>
            <p:xfrm>
              <a:off x="3657600" y="2477372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3"/>
                          <a:stretch>
                            <a:fillRect l="-680" t="-1250" r="-680" b="-102500"/>
                          </a:stretch>
                        </a:blipFill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3"/>
                          <a:stretch>
                            <a:fillRect l="-680" t="-101250" r="-680" b="-25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419600" y="1695052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</a:rPr>
                        <m:t>\⊥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1695052"/>
                <a:ext cx="9906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29000" y="1629508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1629508"/>
                <a:ext cx="685800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4419600" y="2275153"/>
            <a:ext cx="1219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477000" y="1600200"/>
            <a:ext cx="2133600" cy="1970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391400" y="1665744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1665744"/>
                <a:ext cx="9906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00800" y="1600200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1600200"/>
                <a:ext cx="6858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>
            <a:off x="7391400" y="2245845"/>
            <a:ext cx="1219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667000" y="2286000"/>
                <a:ext cx="75623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286000"/>
                <a:ext cx="75623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791200" y="2286000"/>
                <a:ext cx="5838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≡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2286000"/>
                <a:ext cx="58381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Table 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889710"/>
                  </p:ext>
                </p:extLst>
              </p:nvPr>
            </p:nvGraphicFramePr>
            <p:xfrm>
              <a:off x="533400" y="4715412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Table 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889710"/>
                  </p:ext>
                </p:extLst>
              </p:nvPr>
            </p:nvGraphicFramePr>
            <p:xfrm>
              <a:off x="533400" y="4715412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5"/>
                          <a:stretch>
                            <a:fillRect l="-341" t="-1250" r="-341" b="-112500"/>
                          </a:stretch>
                        </a:blipFill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5"/>
                          <a:stretch>
                            <a:fillRect l="-341" t="-102532" r="-341" b="-1392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295400" y="3933092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</a:rPr>
                        <m:t>\⊥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3933092"/>
                <a:ext cx="990600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04800" y="3867548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867548"/>
                <a:ext cx="685800" cy="6463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1295400" y="4513193"/>
            <a:ext cx="1219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0089337"/>
                  </p:ext>
                </p:extLst>
              </p:nvPr>
            </p:nvGraphicFramePr>
            <p:xfrm>
              <a:off x="3657600" y="4744720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0089337"/>
                  </p:ext>
                </p:extLst>
              </p:nvPr>
            </p:nvGraphicFramePr>
            <p:xfrm>
              <a:off x="3657600" y="4744720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6"/>
                          <a:stretch>
                            <a:fillRect l="-680" t="-1250" r="-680" b="-102500"/>
                          </a:stretch>
                        </a:blipFill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6"/>
                          <a:stretch>
                            <a:fillRect l="-680" t="-101250" r="-680" b="-25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419600" y="3962400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</a:rPr>
                        <m:t>\⊥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3962400"/>
                <a:ext cx="990600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429000" y="3896856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3896856"/>
                <a:ext cx="685800" cy="64633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/>
          <p:nvPr/>
        </p:nvCxnSpPr>
        <p:spPr>
          <a:xfrm>
            <a:off x="4419600" y="4542501"/>
            <a:ext cx="1219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391400" y="3933092"/>
                <a:ext cx="990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933092"/>
                <a:ext cx="990600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400800" y="3867548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3867548"/>
                <a:ext cx="685800" cy="6463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>
          <a:xfrm>
            <a:off x="7391400" y="4513193"/>
            <a:ext cx="1219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667000" y="4553348"/>
                <a:ext cx="75623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4553348"/>
                <a:ext cx="756233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5750075" y="4532348"/>
                <a:ext cx="75623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075" y="4532348"/>
                <a:ext cx="756233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602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9" grpId="0" animBg="1"/>
      <p:bldP spid="44" grpId="0" animBg="1"/>
      <p:bldP spid="43" grpId="0" animBg="1"/>
      <p:bldP spid="24" grpId="0" animBg="1"/>
      <p:bldP spid="42" grpId="0" animBg="1"/>
      <p:bldP spid="4" grpId="0" animBg="1"/>
      <p:bldP spid="7" grpId="0"/>
      <p:bldP spid="8" grpId="0"/>
      <p:bldP spid="12" grpId="0" animBg="1"/>
      <p:bldP spid="14" grpId="0"/>
      <p:bldP spid="15" grpId="0"/>
      <p:bldP spid="17" grpId="0" animBg="1"/>
      <p:bldP spid="19" grpId="0"/>
      <p:bldP spid="20" grpId="0"/>
      <p:bldP spid="22" grpId="0"/>
      <p:bldP spid="23" grpId="0"/>
      <p:bldP spid="26" grpId="0"/>
      <p:bldP spid="27" grpId="0"/>
      <p:bldP spid="31" grpId="0"/>
      <p:bldP spid="32" grpId="0"/>
      <p:bldP spid="35" grpId="0"/>
      <p:bldP spid="36" grpId="0"/>
      <p:bldP spid="38" grpId="0"/>
      <p:bldP spid="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083778" y="1865530"/>
            <a:ext cx="2362200" cy="2194395"/>
            <a:chOff x="6477000" y="1828799"/>
            <a:chExt cx="2362200" cy="2194395"/>
          </a:xfrm>
        </p:grpSpPr>
        <p:sp>
          <p:nvSpPr>
            <p:cNvPr id="16" name="Rectangle 15"/>
            <p:cNvSpPr/>
            <p:nvPr/>
          </p:nvSpPr>
          <p:spPr>
            <a:xfrm>
              <a:off x="6477000" y="1828799"/>
              <a:ext cx="2362200" cy="219439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7620000" y="1894344"/>
                  <a:ext cx="9906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/>
                          </a:rPr>
                          <m:t>𝑏</m:t>
                        </m:r>
                        <m:r>
                          <a:rPr lang="en-US" sz="3200" b="0" i="1" smtClean="0">
                            <a:latin typeface="Cambria Math"/>
                          </a:rPr>
                          <m:t>\⊥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0000" y="1894344"/>
                  <a:ext cx="990600" cy="58477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6629400" y="1828800"/>
                  <a:ext cx="6858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9400" y="1828800"/>
                  <a:ext cx="685800" cy="64633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/>
            <p:cNvCxnSpPr/>
            <p:nvPr/>
          </p:nvCxnSpPr>
          <p:spPr>
            <a:xfrm>
              <a:off x="7620000" y="2474445"/>
              <a:ext cx="12192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Impossibility for </a:t>
            </a:r>
            <a:r>
              <a:rPr lang="en-US" dirty="0" smtClean="0"/>
              <a:t>Average-Case </a:t>
            </a:r>
            <a:r>
              <a:rPr lang="en-US" dirty="0"/>
              <a:t>VBB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083778" y="1865530"/>
            <a:ext cx="5155222" cy="2157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7660378"/>
                  </p:ext>
                </p:extLst>
              </p:nvPr>
            </p:nvGraphicFramePr>
            <p:xfrm>
              <a:off x="3695700" y="208324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7660378"/>
                  </p:ext>
                </p:extLst>
              </p:nvPr>
            </p:nvGraphicFramePr>
            <p:xfrm>
              <a:off x="3695700" y="208324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1266" b="-126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6" name="Straight Arrow Connector 5"/>
          <p:cNvCxnSpPr>
            <a:stCxn id="7" idx="3"/>
          </p:cNvCxnSpPr>
          <p:nvPr/>
        </p:nvCxnSpPr>
        <p:spPr>
          <a:xfrm>
            <a:off x="1682261" y="2813067"/>
            <a:ext cx="2908789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71600" y="2551457"/>
                <a:ext cx="3106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551457"/>
                <a:ext cx="31066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stCxn id="5" idx="2"/>
            <a:endCxn id="11" idx="0"/>
          </p:cNvCxnSpPr>
          <p:nvPr/>
        </p:nvCxnSpPr>
        <p:spPr>
          <a:xfrm flipH="1">
            <a:off x="4584725" y="2568387"/>
            <a:ext cx="6325" cy="7069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57400" y="1828800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1828800"/>
                <a:ext cx="685800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2800797"/>
                  </p:ext>
                </p:extLst>
              </p:nvPr>
            </p:nvGraphicFramePr>
            <p:xfrm>
              <a:off x="3689375" y="327533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2800797"/>
                  </p:ext>
                </p:extLst>
              </p:nvPr>
            </p:nvGraphicFramePr>
            <p:xfrm>
              <a:off x="3689375" y="327533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8"/>
                          <a:stretch>
                            <a:fillRect b="-15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6934200" y="3492788"/>
            <a:ext cx="64569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93495" y="4390531"/>
                <a:ext cx="5145505" cy="20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sz="3600" dirty="0"/>
                  <a:t>:</a:t>
                </a:r>
                <a:r>
                  <a:rPr lang="en-US" sz="2800" dirty="0"/>
                  <a:t> </a:t>
                </a:r>
              </a:p>
              <a:p>
                <a:endParaRPr lang="en-US" sz="800" dirty="0"/>
              </a:p>
              <a:p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𝒪</m:t>
                        </m:r>
                        <m:d>
                          <m:d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800" dirty="0" smtClean="0"/>
                  <a:t>:</a:t>
                </a:r>
              </a:p>
              <a:p>
                <a:r>
                  <a:rPr lang="en-US" sz="2800" dirty="0" smtClean="0"/>
                  <a:t>	output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𝑏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𝑃𝑅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𝐶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𝐼</m:t>
                    </m:r>
                    <m:r>
                      <a:rPr lang="en-US" sz="2800" b="0" i="1" smtClean="0">
                        <a:latin typeface="Cambria Math"/>
                      </a:rPr>
                      <m:t>))</m:t>
                    </m:r>
                  </m:oMath>
                </a14:m>
                <a:r>
                  <a:rPr lang="en-US" sz="2800" dirty="0" smtClean="0"/>
                  <a:t> </a:t>
                </a:r>
              </a:p>
              <a:p>
                <a:r>
                  <a:rPr lang="en-US" sz="2800" dirty="0" smtClean="0"/>
                  <a:t>else 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output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⊥</m:t>
                    </m:r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495" y="4390531"/>
                <a:ext cx="5145505" cy="2086469"/>
              </a:xfrm>
              <a:prstGeom prst="rect">
                <a:avLst/>
              </a:prstGeom>
              <a:blipFill rotWithShape="1">
                <a:blip r:embed="rId9"/>
                <a:stretch>
                  <a:fillRect l="-2367" t="-4373" b="-6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09800" y="3138845"/>
                <a:ext cx="4724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𝑃𝑅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                  </m:t>
                          </m:r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→</m:t>
                      </m:r>
                      <m:r>
                        <a:rPr lang="en-US" sz="40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3138845"/>
                <a:ext cx="4724400" cy="70788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7801518"/>
                  </p:ext>
                </p:extLst>
              </p:nvPr>
            </p:nvGraphicFramePr>
            <p:xfrm>
              <a:off x="2350478" y="2779931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7801518"/>
                  </p:ext>
                </p:extLst>
              </p:nvPr>
            </p:nvGraphicFramePr>
            <p:xfrm>
              <a:off x="2350478" y="2779931"/>
              <a:ext cx="1790700" cy="97028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1"/>
                          <a:stretch>
                            <a:fillRect l="-341" r="-341" b="-113750"/>
                          </a:stretch>
                        </a:blipFill>
                      </a:tcPr>
                    </a:tc>
                  </a:tr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1"/>
                          <a:stretch>
                            <a:fillRect l="-341" t="-101266" r="-341" b="-1519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702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0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083778" y="1865530"/>
            <a:ext cx="5155222" cy="2157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flipH="1">
            <a:off x="2083773" y="1843029"/>
            <a:ext cx="5155226" cy="2180166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tx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Impossibility for Average-Case VBB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0" y="4477941"/>
                <a:ext cx="9144000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/>
                  <a:t>Obfuscation should hide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𝑃𝑅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d>
                          <m:d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𝐼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200" dirty="0" smtClean="0"/>
                  <a:t> </a:t>
                </a:r>
                <a:br>
                  <a:rPr lang="en-US" sz="3200" dirty="0" smtClean="0"/>
                </a:br>
                <a:endParaRPr lang="en-US" sz="1600" dirty="0" smtClean="0"/>
              </a:p>
              <a:p>
                <a:pPr algn="ctr"/>
                <a:r>
                  <a:rPr lang="en-US" sz="3200" dirty="0" smtClean="0"/>
                  <a:t>Use </a:t>
                </a:r>
                <a:r>
                  <a:rPr lang="en-US" sz="3200" dirty="0"/>
                  <a:t>Indistinguishability  </a:t>
                </a:r>
                <a:r>
                  <a:rPr lang="en-US" sz="3200" dirty="0" smtClean="0"/>
                  <a:t>Obfuscation together </a:t>
                </a:r>
              </a:p>
              <a:p>
                <a:pPr algn="ctr"/>
                <a:r>
                  <a:rPr lang="en-US" sz="3200" dirty="0" smtClean="0"/>
                  <a:t>with </a:t>
                </a:r>
                <a:r>
                  <a:rPr lang="en-US" sz="3200" dirty="0"/>
                  <a:t>puncturable pseudo-random functions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77941"/>
                <a:ext cx="9144000" cy="1846659"/>
              </a:xfrm>
              <a:prstGeom prst="rect">
                <a:avLst/>
              </a:prstGeom>
              <a:blipFill rotWithShape="1">
                <a:blip r:embed="rId8"/>
                <a:stretch>
                  <a:fillRect t="-3960" b="-8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249769"/>
                  </p:ext>
                </p:extLst>
              </p:nvPr>
            </p:nvGraphicFramePr>
            <p:xfrm>
              <a:off x="3695700" y="208324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249769"/>
                  </p:ext>
                </p:extLst>
              </p:nvPr>
            </p:nvGraphicFramePr>
            <p:xfrm>
              <a:off x="3695700" y="208324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t="-1266" b="-126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25" name="Straight Arrow Connector 24"/>
          <p:cNvCxnSpPr>
            <a:stCxn id="24" idx="2"/>
            <a:endCxn id="27" idx="0"/>
          </p:cNvCxnSpPr>
          <p:nvPr/>
        </p:nvCxnSpPr>
        <p:spPr>
          <a:xfrm flipH="1">
            <a:off x="4584725" y="2568387"/>
            <a:ext cx="6325" cy="7069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57400" y="1828800"/>
                <a:ext cx="685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1828800"/>
                <a:ext cx="685800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5832890"/>
                  </p:ext>
                </p:extLst>
              </p:nvPr>
            </p:nvGraphicFramePr>
            <p:xfrm>
              <a:off x="3689375" y="327533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𝐼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5832890"/>
                  </p:ext>
                </p:extLst>
              </p:nvPr>
            </p:nvGraphicFramePr>
            <p:xfrm>
              <a:off x="3689375" y="3275337"/>
              <a:ext cx="1790700" cy="485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90700"/>
                  </a:tblGrid>
                  <a:tr h="4851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1"/>
                          <a:stretch>
                            <a:fillRect b="-15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6934200" y="3492788"/>
            <a:ext cx="64569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209800" y="3138845"/>
                <a:ext cx="4724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𝑃𝑅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                  </m:t>
                          </m:r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→</m:t>
                      </m:r>
                      <m:r>
                        <a:rPr lang="en-US" sz="40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3138845"/>
                <a:ext cx="4724400" cy="70788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071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 rot="19614293">
            <a:off x="457200" y="2590800"/>
            <a:ext cx="8229600" cy="2057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 rot="19614293">
            <a:off x="838200" y="3314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 rot="19614293">
            <a:off x="7696200" y="3312019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 rot="1606122">
            <a:off x="2667000" y="2819400"/>
            <a:ext cx="3810000" cy="1600200"/>
          </a:xfrm>
          <a:prstGeom prst="ellipse">
            <a:avLst/>
          </a:prstGeom>
          <a:pattFill prst="pct7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1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Private Key to Public Key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95600" y="22098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5029200"/>
            <a:ext cx="3494314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95600" y="50292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95600" y="555813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Public Key</a:t>
            </a:r>
            <a:endParaRPr lang="en-US" sz="20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371600" y="2897832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71600" y="2286001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86001"/>
                <a:ext cx="1534886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6400800" y="2895600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21087" y="2286000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cipher</m:t>
                      </m:r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2286000"/>
                <a:ext cx="1534886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1371600" y="5714999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400800" y="5712767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2"/>
            <a:endCxn id="7" idx="0"/>
          </p:cNvCxnSpPr>
          <p:nvPr/>
        </p:nvCxnSpPr>
        <p:spPr>
          <a:xfrm>
            <a:off x="4648200" y="3657600"/>
            <a:ext cx="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14800" y="4048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Obfuscation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95600" y="2664767"/>
                <a:ext cx="3505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𝐸𝑛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2664767"/>
                <a:ext cx="35052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71600" y="5105402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105402"/>
                <a:ext cx="1534886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21087" y="5105401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cipher</m:t>
                      </m:r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5105401"/>
                <a:ext cx="1534886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634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/>
      <p:bldP spid="12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Ideal Obfuscation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7526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Hides everything about the program </a:t>
            </a:r>
            <a:br>
              <a:rPr lang="en-US" sz="3200" dirty="0" smtClean="0"/>
            </a:br>
            <a:r>
              <a:rPr lang="en-US" sz="3200" dirty="0" smtClean="0"/>
              <a:t>except for its input\output behavior</a:t>
            </a:r>
            <a:endParaRPr lang="en-US" sz="3200" dirty="0"/>
          </a:p>
        </p:txBody>
      </p:sp>
      <p:sp>
        <p:nvSpPr>
          <p:cNvPr id="5" name="Oval 4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96200" y="52197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3317180"/>
            <a:ext cx="3581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Point Function etc.</a:t>
            </a:r>
          </a:p>
          <a:p>
            <a:r>
              <a:rPr lang="en-US" sz="1600" dirty="0"/>
              <a:t>[Canetti 97, Wee </a:t>
            </a:r>
            <a:r>
              <a:rPr lang="en-US" sz="1600" dirty="0" smtClean="0"/>
              <a:t>05, </a:t>
            </a:r>
            <a:r>
              <a:rPr lang="en-US" sz="1600" dirty="0" err="1" smtClean="0"/>
              <a:t>Bitansky</a:t>
            </a:r>
            <a:r>
              <a:rPr lang="en-US" sz="1600" dirty="0" smtClean="0"/>
              <a:t>-</a:t>
            </a:r>
            <a:br>
              <a:rPr lang="en-US" sz="1600" dirty="0" smtClean="0"/>
            </a:br>
            <a:r>
              <a:rPr lang="en-US" sz="1600" dirty="0" smtClean="0"/>
              <a:t>Canetti 10, </a:t>
            </a:r>
            <a:r>
              <a:rPr lang="en-US" sz="1600" dirty="0"/>
              <a:t>Canetti-</a:t>
            </a:r>
            <a:r>
              <a:rPr lang="en-US" sz="1600" dirty="0" err="1"/>
              <a:t>Rothblum</a:t>
            </a:r>
            <a:r>
              <a:rPr lang="en-US" sz="1600" dirty="0"/>
              <a:t>-</a:t>
            </a:r>
            <a:r>
              <a:rPr lang="en-US" sz="1600" dirty="0" err="1"/>
              <a:t>Varia</a:t>
            </a:r>
            <a:r>
              <a:rPr lang="en-US" sz="1600" dirty="0"/>
              <a:t> 10</a:t>
            </a:r>
            <a:r>
              <a:rPr lang="en-US" sz="1600" dirty="0" smtClean="0"/>
              <a:t>]</a:t>
            </a:r>
            <a:endParaRPr lang="en-US" sz="1600" dirty="0"/>
          </a:p>
          <a:p>
            <a:endParaRPr lang="en-US" dirty="0"/>
          </a:p>
        </p:txBody>
      </p:sp>
      <p:cxnSp>
        <p:nvCxnSpPr>
          <p:cNvPr id="10" name="Straight Arrow Connector 9"/>
          <p:cNvCxnSpPr>
            <a:endCxn id="6" idx="0"/>
          </p:cNvCxnSpPr>
          <p:nvPr/>
        </p:nvCxnSpPr>
        <p:spPr>
          <a:xfrm>
            <a:off x="1143000" y="4267200"/>
            <a:ext cx="0" cy="9525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43499" y="3317180"/>
            <a:ext cx="354330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Unobfuscatable Functions</a:t>
            </a:r>
          </a:p>
          <a:p>
            <a:pPr algn="r"/>
            <a:r>
              <a:rPr lang="en-US" sz="1600" dirty="0" smtClean="0"/>
              <a:t>[Barak-</a:t>
            </a:r>
            <a:r>
              <a:rPr lang="en-US" sz="1600" dirty="0" err="1" smtClean="0"/>
              <a:t>Goldreich</a:t>
            </a:r>
            <a:r>
              <a:rPr lang="en-US" sz="1600" dirty="0" smtClean="0"/>
              <a:t>-</a:t>
            </a:r>
            <a:r>
              <a:rPr lang="en-US" sz="1600" dirty="0" err="1" smtClean="0"/>
              <a:t>Impagliazzo</a:t>
            </a:r>
            <a:r>
              <a:rPr lang="en-US" sz="1600" dirty="0" smtClean="0"/>
              <a:t>-</a:t>
            </a:r>
            <a:br>
              <a:rPr lang="en-US" sz="1600" dirty="0" smtClean="0"/>
            </a:br>
            <a:r>
              <a:rPr lang="en-US" sz="1600" dirty="0" err="1" smtClean="0"/>
              <a:t>Rudich</a:t>
            </a:r>
            <a:r>
              <a:rPr lang="en-US" sz="1600" dirty="0" smtClean="0"/>
              <a:t>-</a:t>
            </a:r>
            <a:r>
              <a:rPr lang="en-US" sz="1600" dirty="0" err="1" smtClean="0"/>
              <a:t>Sahai</a:t>
            </a:r>
            <a:r>
              <a:rPr lang="en-US" sz="1600" dirty="0" smtClean="0"/>
              <a:t>-</a:t>
            </a:r>
            <a:r>
              <a:rPr lang="en-US" sz="1600" dirty="0" err="1" smtClean="0"/>
              <a:t>Vadhan</a:t>
            </a:r>
            <a:r>
              <a:rPr lang="en-US" sz="1600" dirty="0" smtClean="0"/>
              <a:t>-Yang </a:t>
            </a:r>
            <a:r>
              <a:rPr lang="en-US" sz="1600" dirty="0"/>
              <a:t>01</a:t>
            </a:r>
            <a:r>
              <a:rPr lang="en-US" sz="1600" dirty="0" smtClean="0"/>
              <a:t>]</a:t>
            </a:r>
            <a:endParaRPr lang="en-US" sz="1600" dirty="0"/>
          </a:p>
          <a:p>
            <a:pPr algn="r"/>
            <a:endParaRPr lang="en-US" dirty="0"/>
          </a:p>
        </p:txBody>
      </p:sp>
      <p:cxnSp>
        <p:nvCxnSpPr>
          <p:cNvPr id="14" name="Straight Arrow Connector 13"/>
          <p:cNvCxnSpPr>
            <a:endCxn id="7" idx="0"/>
          </p:cNvCxnSpPr>
          <p:nvPr/>
        </p:nvCxnSpPr>
        <p:spPr>
          <a:xfrm>
            <a:off x="8001000" y="4267200"/>
            <a:ext cx="0" cy="9525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05299" y="4876800"/>
            <a:ext cx="838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/>
              <a:t>?</a:t>
            </a:r>
            <a:endParaRPr lang="en-US" sz="8800" dirty="0"/>
          </a:p>
        </p:txBody>
      </p:sp>
      <p:sp>
        <p:nvSpPr>
          <p:cNvPr id="18" name="TextBox 17"/>
          <p:cNvSpPr txBox="1"/>
          <p:nvPr/>
        </p:nvSpPr>
        <p:spPr>
          <a:xfrm>
            <a:off x="3238500" y="45675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All functions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394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13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Obfuscation Constructions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238500" y="45675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All functions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1595497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Before 2013: No general solution.</a:t>
            </a:r>
          </a:p>
        </p:txBody>
      </p:sp>
      <p:sp>
        <p:nvSpPr>
          <p:cNvPr id="7" name="Oval 6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96200" y="52197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38500" y="45675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All functions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645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Obfuscation Constructions </a:t>
            </a:r>
          </a:p>
        </p:txBody>
      </p:sp>
      <p:sp>
        <p:nvSpPr>
          <p:cNvPr id="4" name="Oval 3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1595497"/>
            <a:ext cx="899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Before 2013: No general solution.</a:t>
            </a:r>
          </a:p>
          <a:p>
            <a:endParaRPr lang="en-US" sz="3200" u="sng" dirty="0" smtClean="0"/>
          </a:p>
          <a:p>
            <a:r>
              <a:rPr lang="en-US" sz="3200" dirty="0" smtClean="0"/>
              <a:t>2013: Candidate </a:t>
            </a:r>
            <a:r>
              <a:rPr lang="en-US" sz="3200" dirty="0"/>
              <a:t>obfuscation for </a:t>
            </a:r>
            <a:r>
              <a:rPr lang="en-US" sz="3200" b="1" dirty="0"/>
              <a:t>all </a:t>
            </a:r>
            <a:r>
              <a:rPr lang="en-US" sz="3200" dirty="0"/>
              <a:t>circuits </a:t>
            </a:r>
          </a:p>
          <a:p>
            <a:r>
              <a:rPr lang="en-US" sz="2800" dirty="0"/>
              <a:t>[</a:t>
            </a:r>
            <a:r>
              <a:rPr lang="en-US" sz="2800" dirty="0" err="1"/>
              <a:t>Garg</a:t>
            </a:r>
            <a:r>
              <a:rPr lang="en-US" sz="2800" dirty="0"/>
              <a:t>-Gentry-</a:t>
            </a:r>
            <a:r>
              <a:rPr lang="en-US" sz="2800" dirty="0" err="1"/>
              <a:t>Halevi</a:t>
            </a:r>
            <a:r>
              <a:rPr lang="en-US" sz="2800" dirty="0"/>
              <a:t>-</a:t>
            </a:r>
            <a:r>
              <a:rPr lang="en-US" sz="2800" dirty="0" err="1"/>
              <a:t>Raykova</a:t>
            </a:r>
            <a:r>
              <a:rPr lang="en-US" sz="2800" dirty="0"/>
              <a:t>-</a:t>
            </a:r>
            <a:r>
              <a:rPr lang="en-US" sz="2800" dirty="0" err="1"/>
              <a:t>Sahai</a:t>
            </a:r>
            <a:r>
              <a:rPr lang="en-US" sz="2800" dirty="0"/>
              <a:t>-Waters 13</a:t>
            </a:r>
            <a:r>
              <a:rPr lang="en-US" sz="2800" dirty="0" smtClean="0"/>
              <a:t>]</a:t>
            </a:r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96200" y="52197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38500" y="45675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All functions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238500" y="45675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All functions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526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3" grpId="0"/>
      <p:bldP spid="10" grpId="1" animBg="1"/>
      <p:bldP spid="11" grpId="1" animBg="1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New Impossibility Result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5250"/>
            <a:ext cx="9144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Under 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computational assumptions</a:t>
            </a:r>
            <a:r>
              <a:rPr lang="en-US" sz="3200" dirty="0" smtClean="0"/>
              <a:t>,</a:t>
            </a:r>
          </a:p>
          <a:p>
            <a:pPr algn="ctr"/>
            <a:r>
              <a:rPr lang="en-US" sz="3200" dirty="0" smtClean="0"/>
              <a:t>a 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natural notion of ideal obfuscation</a:t>
            </a:r>
          </a:p>
          <a:p>
            <a:pPr algn="ctr"/>
            <a:r>
              <a:rPr lang="en-US" sz="3200" dirty="0"/>
              <a:t>cannot </a:t>
            </a:r>
            <a:r>
              <a:rPr lang="en-US" sz="3200" dirty="0" smtClean="0"/>
              <a:t>be achieved </a:t>
            </a:r>
          </a:p>
          <a:p>
            <a:pPr algn="ctr"/>
            <a:r>
              <a:rPr lang="en-US" sz="3200" dirty="0" smtClean="0"/>
              <a:t>for a 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large family of cryptographic functionalities</a:t>
            </a:r>
            <a:r>
              <a:rPr lang="en-US" sz="3200" dirty="0" smtClean="0"/>
              <a:t>.</a:t>
            </a:r>
          </a:p>
          <a:p>
            <a:pPr algn="ctr"/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3200" dirty="0" smtClean="0"/>
              <a:t>(</a:t>
            </a:r>
            <a:r>
              <a:rPr lang="en-US" sz="3200" dirty="0"/>
              <a:t>strengthen the impossibility </a:t>
            </a:r>
            <a:r>
              <a:rPr lang="en-US" sz="3200" dirty="0" smtClean="0"/>
              <a:t>of </a:t>
            </a:r>
            <a:r>
              <a:rPr lang="en-US" sz="2800" dirty="0" smtClean="0"/>
              <a:t>[</a:t>
            </a:r>
            <a:r>
              <a:rPr lang="en-US" sz="2800" dirty="0" err="1"/>
              <a:t>Goldwasser-Kalai</a:t>
            </a:r>
            <a:r>
              <a:rPr lang="en-US" sz="2800" dirty="0"/>
              <a:t> 05</a:t>
            </a:r>
            <a:r>
              <a:rPr lang="en-US" sz="2800" dirty="0" smtClean="0"/>
              <a:t>]</a:t>
            </a:r>
            <a:r>
              <a:rPr lang="en-US" sz="3200" dirty="0" smtClean="0"/>
              <a:t>) </a:t>
            </a:r>
          </a:p>
        </p:txBody>
      </p:sp>
      <p:sp>
        <p:nvSpPr>
          <p:cNvPr id="5" name="Oval 4"/>
          <p:cNvSpPr/>
          <p:nvPr/>
        </p:nvSpPr>
        <p:spPr>
          <a:xfrm>
            <a:off x="457200" y="4495800"/>
            <a:ext cx="8229600" cy="2057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8200" y="52197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96200" y="52197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67000" y="4724400"/>
            <a:ext cx="3810000" cy="1600200"/>
          </a:xfrm>
          <a:prstGeom prst="ellipse">
            <a:avLst/>
          </a:prstGeom>
          <a:pattFill prst="pct7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828800" y="1981200"/>
            <a:ext cx="57912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2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Virtual Black-Box (VBB)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19200"/>
            <a:ext cx="8229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ea typeface="+mj-ea"/>
                <a:cs typeface="+mj-cs"/>
              </a:rPr>
              <a:t>[Barak-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-Yang 01]</a:t>
            </a:r>
            <a:endParaRPr lang="en-US" sz="2200" dirty="0"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228153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Algorithm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is an obfuscator for a class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 if: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81535"/>
                <a:ext cx="9144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891135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every PPT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there exists a </a:t>
                </a:r>
                <a:r>
                  <a:rPr lang="en-US" sz="2400" dirty="0"/>
                  <a:t>PPT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>such that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 and every predicate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91135"/>
                <a:ext cx="914400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0800" y="4648200"/>
                <a:ext cx="1066800" cy="9906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4648200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715000" y="4648200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4648200"/>
                <a:ext cx="1066800" cy="990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57600" y="4906971"/>
                <a:ext cx="2209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4906971"/>
                <a:ext cx="2209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5257800" y="51435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3657600" y="51435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133600" y="5143499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781800" y="434340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43000" y="4912667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4912667"/>
                <a:ext cx="9906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86600" y="4034135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4034135"/>
                <a:ext cx="6858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urved Up Arrow 15"/>
          <p:cNvSpPr/>
          <p:nvPr/>
        </p:nvSpPr>
        <p:spPr>
          <a:xfrm>
            <a:off x="2971800" y="5638800"/>
            <a:ext cx="3581400" cy="1066800"/>
          </a:xfrm>
          <a:prstGeom prst="curvedUp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0" y="57150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Inefficient!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089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/>
      <p:bldP spid="14" grpId="0"/>
      <p:bldP spid="15" grpId="0"/>
      <p:bldP spid="16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5200" y="2590800"/>
            <a:ext cx="2209800" cy="2133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019550" y="3175574"/>
                <a:ext cx="1466850" cy="1349867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550" y="3175574"/>
                <a:ext cx="1466850" cy="13498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Using Obfuscation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05200" y="2600980"/>
            <a:ext cx="1662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Reduction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525329" y="3657600"/>
                <a:ext cx="723900" cy="68243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329" y="3657600"/>
                <a:ext cx="723900" cy="6824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endCxn id="4" idx="1"/>
          </p:cNvCxnSpPr>
          <p:nvPr/>
        </p:nvCxnSpPr>
        <p:spPr>
          <a:xfrm>
            <a:off x="2895600" y="3657600"/>
            <a:ext cx="609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51571" y="3395990"/>
                <a:ext cx="19154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571" y="3395990"/>
                <a:ext cx="1915479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5715000" y="3657600"/>
            <a:ext cx="609599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19800" y="3395990"/>
                <a:ext cx="160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395990"/>
                <a:ext cx="1600200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802734" y="2976614"/>
            <a:ext cx="1912266" cy="174778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>
              <a:schemeClr val="tx1">
                <a:alpha val="48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4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5" grpId="0"/>
      <p:bldP spid="6" grpId="0" animBg="1"/>
      <p:bldP spid="12" grpId="0"/>
      <p:bldP spid="14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32054</TotalTime>
  <Words>927</Words>
  <Application>Microsoft Office PowerPoint</Application>
  <PresentationFormat>On-screen Show (4:3)</PresentationFormat>
  <Paragraphs>287</Paragraphs>
  <Slides>28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The Impossibility of Obfuscation with Auxiliary Input or a Universal Simulator</vt:lpstr>
      <vt:lpstr>Program Obfuscation</vt:lpstr>
      <vt:lpstr>Private Key to Public Key</vt:lpstr>
      <vt:lpstr>Ideal Obfuscation</vt:lpstr>
      <vt:lpstr>Obfuscation Constructions </vt:lpstr>
      <vt:lpstr>Obfuscation Constructions </vt:lpstr>
      <vt:lpstr>New Impossibility Result </vt:lpstr>
      <vt:lpstr>Virtual Black-Box (VBB)</vt:lpstr>
      <vt:lpstr>Using Obfuscation</vt:lpstr>
      <vt:lpstr>VBB with a Universal Simulator</vt:lpstr>
      <vt:lpstr>Universal Simulation</vt:lpstr>
      <vt:lpstr>New Impossibility Result </vt:lpstr>
      <vt:lpstr>Pseudo-Entropic functions</vt:lpstr>
      <vt:lpstr>Examples</vt:lpstr>
      <vt:lpstr>New Impossibility Result </vt:lpstr>
      <vt:lpstr>Indistinguishability Obfuscation</vt:lpstr>
      <vt:lpstr>This Work</vt:lpstr>
      <vt:lpstr>This Work</vt:lpstr>
      <vt:lpstr>PowerPoint Presentation</vt:lpstr>
      <vt:lpstr>Universal Simulation and Auxiliary Input</vt:lpstr>
      <vt:lpstr>Universal Simulation and Auxiliary Input</vt:lpstr>
      <vt:lpstr>Proof Idea</vt:lpstr>
      <vt:lpstr>Impossibility for Worst-Case VBB</vt:lpstr>
      <vt:lpstr>Impossibility for Worst-Case VBB</vt:lpstr>
      <vt:lpstr>Using Indistinguishability  Obfuscation</vt:lpstr>
      <vt:lpstr>Impossibility for Average-Case VBB</vt:lpstr>
      <vt:lpstr>Impossibility for Average-Case VBB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Virtual Grey Box Obfuscation for General Circuits</dc:title>
  <dc:creator>omer</dc:creator>
  <cp:lastModifiedBy>Omer Paneth</cp:lastModifiedBy>
  <cp:revision>472</cp:revision>
  <dcterms:created xsi:type="dcterms:W3CDTF">2006-08-16T00:00:00Z</dcterms:created>
  <dcterms:modified xsi:type="dcterms:W3CDTF">2014-08-23T19:29:52Z</dcterms:modified>
</cp:coreProperties>
</file>