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40"/>
  </p:notesMasterIdLst>
  <p:sldIdLst>
    <p:sldId id="300" r:id="rId2"/>
    <p:sldId id="305" r:id="rId3"/>
    <p:sldId id="329" r:id="rId4"/>
    <p:sldId id="335" r:id="rId5"/>
    <p:sldId id="346" r:id="rId6"/>
    <p:sldId id="365" r:id="rId7"/>
    <p:sldId id="336" r:id="rId8"/>
    <p:sldId id="313" r:id="rId9"/>
    <p:sldId id="330" r:id="rId10"/>
    <p:sldId id="347" r:id="rId11"/>
    <p:sldId id="348" r:id="rId12"/>
    <p:sldId id="367" r:id="rId13"/>
    <p:sldId id="333" r:id="rId14"/>
    <p:sldId id="334" r:id="rId15"/>
    <p:sldId id="366" r:id="rId16"/>
    <p:sldId id="344" r:id="rId17"/>
    <p:sldId id="345" r:id="rId18"/>
    <p:sldId id="317" r:id="rId19"/>
    <p:sldId id="318" r:id="rId20"/>
    <p:sldId id="319" r:id="rId21"/>
    <p:sldId id="320" r:id="rId22"/>
    <p:sldId id="322" r:id="rId23"/>
    <p:sldId id="323" r:id="rId24"/>
    <p:sldId id="324" r:id="rId25"/>
    <p:sldId id="327" r:id="rId26"/>
    <p:sldId id="349" r:id="rId27"/>
    <p:sldId id="364" r:id="rId28"/>
    <p:sldId id="360" r:id="rId29"/>
    <p:sldId id="351" r:id="rId30"/>
    <p:sldId id="352" r:id="rId31"/>
    <p:sldId id="353" r:id="rId32"/>
    <p:sldId id="361" r:id="rId33"/>
    <p:sldId id="355" r:id="rId34"/>
    <p:sldId id="356" r:id="rId35"/>
    <p:sldId id="357" r:id="rId36"/>
    <p:sldId id="358" r:id="rId37"/>
    <p:sldId id="359" r:id="rId38"/>
    <p:sldId id="362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CC00"/>
    <a:srgbClr val="CCECFF"/>
    <a:srgbClr val="99CCFF"/>
    <a:srgbClr val="81ABD5"/>
    <a:srgbClr val="9999FF"/>
    <a:srgbClr val="3366CC"/>
    <a:srgbClr val="FF9900"/>
    <a:srgbClr val="66CCFF"/>
    <a:srgbClr val="FF47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75" autoAdjust="0"/>
    <p:restoredTop sz="49640" autoAdjust="0"/>
  </p:normalViewPr>
  <p:slideViewPr>
    <p:cSldViewPr>
      <p:cViewPr>
        <p:scale>
          <a:sx n="47" d="100"/>
          <a:sy n="47" d="100"/>
        </p:scale>
        <p:origin x="-2640" y="-72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73620B-9FC4-4F29-BFDC-3678251E3FB9}" type="datetimeFigureOut">
              <a:rPr lang="en-US" smtClean="0"/>
              <a:t>12/17/2015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03CE82-2CAE-4068-980B-BAC43B5A6F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651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2597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7367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6460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38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186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5108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5108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5108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9092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38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4395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9959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0664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7671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75077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5408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90263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45984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4598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E0D30-B76D-463D-BA13-6B8463CEB34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42785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E0D30-B76D-463D-BA13-6B8463CEB34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11285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E0D30-B76D-463D-BA13-6B8463CEB34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7274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24950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E0D30-B76D-463D-BA13-6B8463CEB34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72742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E0D30-B76D-463D-BA13-6B8463CEB34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14772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E0D30-B76D-463D-BA13-6B8463CEB34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67965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E0D30-B76D-463D-BA13-6B8463CEB345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33927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E0D30-B76D-463D-BA13-6B8463CEB34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09744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E0D30-B76D-463D-BA13-6B8463CEB34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78612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38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0669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2909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0669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6460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0714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255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5E208-1D9E-499C-AE3E-87CA8631FDCA}" type="datetimeFigureOut">
              <a:rPr lang="en-US" smtClean="0"/>
              <a:t>12/17/2015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BC88314-0ADD-42CD-9CD8-ABB88AA82AF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5E208-1D9E-499C-AE3E-87CA8631FDCA}" type="datetimeFigureOut">
              <a:rPr lang="en-US" smtClean="0"/>
              <a:t>12/17/2015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8314-0ADD-42CD-9CD8-ABB88AA82A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5E208-1D9E-499C-AE3E-87CA8631FDCA}" type="datetimeFigureOut">
              <a:rPr lang="en-US" smtClean="0"/>
              <a:t>12/17/2015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8314-0ADD-42CD-9CD8-ABB88AA82A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5E208-1D9E-499C-AE3E-87CA8631FDCA}" type="datetimeFigureOut">
              <a:rPr lang="en-US" smtClean="0"/>
              <a:t>12/17/2015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8314-0ADD-42CD-9CD8-ABB88AA82A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5E208-1D9E-499C-AE3E-87CA8631FDCA}" type="datetimeFigureOut">
              <a:rPr lang="en-US" smtClean="0"/>
              <a:t>12/17/2015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8314-0ADD-42CD-9CD8-ABB88AA82AFB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5E208-1D9E-499C-AE3E-87CA8631FDCA}" type="datetimeFigureOut">
              <a:rPr lang="en-US" smtClean="0"/>
              <a:t>12/17/2015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8314-0ADD-42CD-9CD8-ABB88AA82A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5E208-1D9E-499C-AE3E-87CA8631FDCA}" type="datetimeFigureOut">
              <a:rPr lang="en-US" smtClean="0"/>
              <a:t>12/17/2015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8314-0ADD-42CD-9CD8-ABB88AA82A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5E208-1D9E-499C-AE3E-87CA8631FDCA}" type="datetimeFigureOut">
              <a:rPr lang="en-US" smtClean="0"/>
              <a:t>12/17/2015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8314-0ADD-42CD-9CD8-ABB88AA82A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5E208-1D9E-499C-AE3E-87CA8631FDCA}" type="datetimeFigureOut">
              <a:rPr lang="en-US" smtClean="0"/>
              <a:t>12/17/2015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8314-0ADD-42CD-9CD8-ABB88AA82A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5E208-1D9E-499C-AE3E-87CA8631FDCA}" type="datetimeFigureOut">
              <a:rPr lang="en-US" smtClean="0"/>
              <a:t>12/17/2015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8314-0ADD-42CD-9CD8-ABB88AA82AF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5E208-1D9E-499C-AE3E-87CA8631FDCA}" type="datetimeFigureOut">
              <a:rPr lang="en-US" smtClean="0"/>
              <a:t>12/17/2015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8314-0ADD-42CD-9CD8-ABB88AA82AF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1335E208-1D9E-499C-AE3E-87CA8631FDCA}" type="datetimeFigureOut">
              <a:rPr lang="en-US" smtClean="0"/>
              <a:t>12/17/2015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5BC88314-0ADD-42CD-9CD8-ABB88AA82AF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8.png"/><Relationship Id="rId7" Type="http://schemas.openxmlformats.org/officeDocument/2006/relationships/image" Target="../media/image26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1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0.png"/><Relationship Id="rId9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0.png"/><Relationship Id="rId8" Type="http://schemas.openxmlformats.org/officeDocument/2006/relationships/image" Target="../media/image109.png"/><Relationship Id="rId3" Type="http://schemas.openxmlformats.org/officeDocument/2006/relationships/image" Target="../media/image103.png"/><Relationship Id="rId12" Type="http://schemas.openxmlformats.org/officeDocument/2006/relationships/image" Target="../media/image13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4.png"/><Relationship Id="rId9" Type="http://schemas.openxmlformats.org/officeDocument/2006/relationships/image" Target="../media/image110.png"/></Relationships>
</file>

<file path=ppt/slides/_rels/slide23.xml.rels><?xml version="1.0" encoding="UTF-8" standalone="yes"?>
<Relationships xmlns="http://schemas.openxmlformats.org/package/2006/relationships"><Relationship Id="rId63" Type="http://schemas.openxmlformats.org/officeDocument/2006/relationships/image" Target="../media/image290.png"/><Relationship Id="rId2" Type="http://schemas.openxmlformats.org/officeDocument/2006/relationships/notesSlide" Target="../notesSlides/notesSlide23.xml"/><Relationship Id="rId62" Type="http://schemas.openxmlformats.org/officeDocument/2006/relationships/image" Target="../media/image280.png"/><Relationship Id="rId54" Type="http://schemas.openxmlformats.org/officeDocument/2006/relationships/image" Target="../media/image151.png"/><Relationship Id="rId1" Type="http://schemas.openxmlformats.org/officeDocument/2006/relationships/slideLayout" Target="../slideLayouts/slideLayout2.xml"/><Relationship Id="rId53" Type="http://schemas.openxmlformats.org/officeDocument/2006/relationships/image" Target="../media/image140.png"/><Relationship Id="rId58" Type="http://schemas.openxmlformats.org/officeDocument/2006/relationships/image" Target="../media/image200.png"/><Relationship Id="rId66" Type="http://schemas.openxmlformats.org/officeDocument/2006/relationships/image" Target="../media/image260.png"/><Relationship Id="rId57" Type="http://schemas.openxmlformats.org/officeDocument/2006/relationships/image" Target="../media/image180.png"/><Relationship Id="rId52" Type="http://schemas.openxmlformats.org/officeDocument/2006/relationships/image" Target="../media/image132.png"/><Relationship Id="rId65" Type="http://schemas.openxmlformats.org/officeDocument/2006/relationships/image" Target="../media/image240.png"/><Relationship Id="rId56" Type="http://schemas.openxmlformats.org/officeDocument/2006/relationships/image" Target="../media/image170.png"/><Relationship Id="rId64" Type="http://schemas.openxmlformats.org/officeDocument/2006/relationships/image" Target="../media/image241.png"/></Relationships>
</file>

<file path=ppt/slides/_rels/slide24.xml.rels><?xml version="1.0" encoding="UTF-8" standalone="yes"?>
<Relationships xmlns="http://schemas.openxmlformats.org/package/2006/relationships"><Relationship Id="rId72" Type="http://schemas.openxmlformats.org/officeDocument/2006/relationships/image" Target="../media/image58.png"/><Relationship Id="rId80" Type="http://schemas.openxmlformats.org/officeDocument/2006/relationships/image" Target="../media/image66.png"/><Relationship Id="rId85" Type="http://schemas.openxmlformats.org/officeDocument/2006/relationships/image" Target="../media/image105.png"/><Relationship Id="rId63" Type="http://schemas.openxmlformats.org/officeDocument/2006/relationships/image" Target="../media/image48.png"/><Relationship Id="rId68" Type="http://schemas.openxmlformats.org/officeDocument/2006/relationships/image" Target="../media/image54.png"/><Relationship Id="rId67" Type="http://schemas.openxmlformats.org/officeDocument/2006/relationships/image" Target="../media/image52.png"/><Relationship Id="rId71" Type="http://schemas.openxmlformats.org/officeDocument/2006/relationships/image" Target="../media/image57.png"/><Relationship Id="rId2" Type="http://schemas.openxmlformats.org/officeDocument/2006/relationships/notesSlide" Target="../notesSlides/notesSlide24.xml"/><Relationship Id="rId62" Type="http://schemas.openxmlformats.org/officeDocument/2006/relationships/image" Target="../media/image47.png"/><Relationship Id="rId70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6" Type="http://schemas.openxmlformats.org/officeDocument/2006/relationships/image" Target="../media/image51.png"/><Relationship Id="rId74" Type="http://schemas.openxmlformats.org/officeDocument/2006/relationships/image" Target="../media/image60.png"/><Relationship Id="rId61" Type="http://schemas.openxmlformats.org/officeDocument/2006/relationships/image" Target="../media/image34.png"/><Relationship Id="rId82" Type="http://schemas.openxmlformats.org/officeDocument/2006/relationships/image" Target="../media/image68.png"/><Relationship Id="rId65" Type="http://schemas.openxmlformats.org/officeDocument/2006/relationships/image" Target="../media/image50.png"/><Relationship Id="rId73" Type="http://schemas.openxmlformats.org/officeDocument/2006/relationships/image" Target="../media/image59.png"/><Relationship Id="rId81" Type="http://schemas.openxmlformats.org/officeDocument/2006/relationships/image" Target="../media/image67.png"/><Relationship Id="rId64" Type="http://schemas.openxmlformats.org/officeDocument/2006/relationships/image" Target="../media/image250.png"/><Relationship Id="rId69" Type="http://schemas.openxmlformats.org/officeDocument/2006/relationships/image" Target="../media/image5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18" Type="http://schemas.openxmlformats.org/officeDocument/2006/relationships/image" Target="../media/image62.png"/><Relationship Id="rId3" Type="http://schemas.openxmlformats.org/officeDocument/2006/relationships/image" Target="../media/image270.png"/><Relationship Id="rId21" Type="http://schemas.openxmlformats.org/officeDocument/2006/relationships/image" Target="../media/image36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17" Type="http://schemas.openxmlformats.org/officeDocument/2006/relationships/image" Target="../media/image53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49.png"/><Relationship Id="rId20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42.png"/><Relationship Id="rId5" Type="http://schemas.openxmlformats.org/officeDocument/2006/relationships/image" Target="../media/image330.png"/><Relationship Id="rId15" Type="http://schemas.openxmlformats.org/officeDocument/2006/relationships/image" Target="../media/image46.png"/><Relationship Id="rId10" Type="http://schemas.openxmlformats.org/officeDocument/2006/relationships/image" Target="../media/image41.png"/><Relationship Id="rId19" Type="http://schemas.openxmlformats.org/officeDocument/2006/relationships/image" Target="../media/image63.png"/><Relationship Id="rId4" Type="http://schemas.openxmlformats.org/officeDocument/2006/relationships/image" Target="../media/image310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Relationship Id="rId22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44.png"/><Relationship Id="rId18" Type="http://schemas.openxmlformats.org/officeDocument/2006/relationships/image" Target="../media/image62.png"/><Relationship Id="rId3" Type="http://schemas.openxmlformats.org/officeDocument/2006/relationships/image" Target="../media/image270.png"/><Relationship Id="rId21" Type="http://schemas.openxmlformats.org/officeDocument/2006/relationships/image" Target="../media/image70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17" Type="http://schemas.openxmlformats.org/officeDocument/2006/relationships/image" Target="../media/image65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49.png"/><Relationship Id="rId20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42.png"/><Relationship Id="rId5" Type="http://schemas.openxmlformats.org/officeDocument/2006/relationships/image" Target="../media/image330.png"/><Relationship Id="rId15" Type="http://schemas.openxmlformats.org/officeDocument/2006/relationships/image" Target="../media/image46.png"/><Relationship Id="rId23" Type="http://schemas.openxmlformats.org/officeDocument/2006/relationships/image" Target="../media/image72.png"/><Relationship Id="rId10" Type="http://schemas.openxmlformats.org/officeDocument/2006/relationships/image" Target="../media/image41.png"/><Relationship Id="rId19" Type="http://schemas.openxmlformats.org/officeDocument/2006/relationships/image" Target="../media/image63.png"/><Relationship Id="rId4" Type="http://schemas.openxmlformats.org/officeDocument/2006/relationships/image" Target="../media/image310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Relationship Id="rId22" Type="http://schemas.openxmlformats.org/officeDocument/2006/relationships/image" Target="../media/image7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9.png"/><Relationship Id="rId18" Type="http://schemas.openxmlformats.org/officeDocument/2006/relationships/image" Target="../media/image94.pn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12" Type="http://schemas.openxmlformats.org/officeDocument/2006/relationships/image" Target="../media/image88.png"/><Relationship Id="rId17" Type="http://schemas.openxmlformats.org/officeDocument/2006/relationships/image" Target="../media/image93.png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92.png"/><Relationship Id="rId20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11" Type="http://schemas.openxmlformats.org/officeDocument/2006/relationships/image" Target="../media/image87.png"/><Relationship Id="rId5" Type="http://schemas.openxmlformats.org/officeDocument/2006/relationships/image" Target="../media/image81.png"/><Relationship Id="rId15" Type="http://schemas.openxmlformats.org/officeDocument/2006/relationships/image" Target="../media/image91.png"/><Relationship Id="rId10" Type="http://schemas.openxmlformats.org/officeDocument/2006/relationships/image" Target="../media/image86.png"/><Relationship Id="rId19" Type="http://schemas.openxmlformats.org/officeDocument/2006/relationships/image" Target="../media/image95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Relationship Id="rId14" Type="http://schemas.openxmlformats.org/officeDocument/2006/relationships/image" Target="../media/image9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9.pn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12" Type="http://schemas.openxmlformats.org/officeDocument/2006/relationships/image" Target="../media/image9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5" Type="http://schemas.openxmlformats.org/officeDocument/2006/relationships/image" Target="../media/image91.png"/><Relationship Id="rId10" Type="http://schemas.openxmlformats.org/officeDocument/2006/relationships/image" Target="../media/image96.png"/><Relationship Id="rId4" Type="http://schemas.openxmlformats.org/officeDocument/2006/relationships/image" Target="../media/image90.png"/><Relationship Id="rId9" Type="http://schemas.openxmlformats.org/officeDocument/2006/relationships/image" Target="../media/image9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image" Target="../media/image108.pn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12" Type="http://schemas.openxmlformats.org/officeDocument/2006/relationships/image" Target="../media/image10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11" Type="http://schemas.openxmlformats.org/officeDocument/2006/relationships/image" Target="../media/image106.png"/><Relationship Id="rId5" Type="http://schemas.openxmlformats.org/officeDocument/2006/relationships/image" Target="../media/image91.png"/><Relationship Id="rId10" Type="http://schemas.openxmlformats.org/officeDocument/2006/relationships/image" Target="../media/image102.png"/><Relationship Id="rId4" Type="http://schemas.openxmlformats.org/officeDocument/2006/relationships/image" Target="../media/image90.png"/><Relationship Id="rId9" Type="http://schemas.openxmlformats.org/officeDocument/2006/relationships/image" Target="../media/image101.png"/><Relationship Id="rId14" Type="http://schemas.openxmlformats.org/officeDocument/2006/relationships/image" Target="../media/image11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image" Target="../media/image114.pn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12" Type="http://schemas.openxmlformats.org/officeDocument/2006/relationships/image" Target="../media/image11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11" Type="http://schemas.openxmlformats.org/officeDocument/2006/relationships/image" Target="../media/image106.png"/><Relationship Id="rId5" Type="http://schemas.openxmlformats.org/officeDocument/2006/relationships/image" Target="../media/image91.png"/><Relationship Id="rId10" Type="http://schemas.openxmlformats.org/officeDocument/2006/relationships/image" Target="../media/image112.png"/><Relationship Id="rId4" Type="http://schemas.openxmlformats.org/officeDocument/2006/relationships/image" Target="../media/image90.png"/><Relationship Id="rId9" Type="http://schemas.openxmlformats.org/officeDocument/2006/relationships/image" Target="../media/image101.png"/><Relationship Id="rId14" Type="http://schemas.openxmlformats.org/officeDocument/2006/relationships/image" Target="../media/image11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5.png"/><Relationship Id="rId5" Type="http://schemas.openxmlformats.org/officeDocument/2006/relationships/image" Target="../media/image820.png"/><Relationship Id="rId4" Type="http://schemas.openxmlformats.org/officeDocument/2006/relationships/image" Target="../media/image81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0.png"/><Relationship Id="rId13" Type="http://schemas.openxmlformats.org/officeDocument/2006/relationships/image" Target="../media/image960.png"/><Relationship Id="rId3" Type="http://schemas.openxmlformats.org/officeDocument/2006/relationships/image" Target="../media/image860.png"/><Relationship Id="rId7" Type="http://schemas.openxmlformats.org/officeDocument/2006/relationships/image" Target="../media/image900.png"/><Relationship Id="rId12" Type="http://schemas.openxmlformats.org/officeDocument/2006/relationships/image" Target="../media/image950.png"/><Relationship Id="rId2" Type="http://schemas.openxmlformats.org/officeDocument/2006/relationships/notesSlide" Target="../notesSlides/notesSlide33.xml"/><Relationship Id="rId16" Type="http://schemas.openxmlformats.org/officeDocument/2006/relationships/image" Target="../media/image9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0.png"/><Relationship Id="rId11" Type="http://schemas.openxmlformats.org/officeDocument/2006/relationships/image" Target="../media/image117.png"/><Relationship Id="rId5" Type="http://schemas.openxmlformats.org/officeDocument/2006/relationships/image" Target="../media/image880.png"/><Relationship Id="rId15" Type="http://schemas.openxmlformats.org/officeDocument/2006/relationships/image" Target="../media/image980.png"/><Relationship Id="rId10" Type="http://schemas.openxmlformats.org/officeDocument/2006/relationships/image" Target="../media/image930.png"/><Relationship Id="rId4" Type="http://schemas.openxmlformats.org/officeDocument/2006/relationships/image" Target="../media/image116.png"/><Relationship Id="rId9" Type="http://schemas.openxmlformats.org/officeDocument/2006/relationships/image" Target="../media/image920.png"/><Relationship Id="rId14" Type="http://schemas.openxmlformats.org/officeDocument/2006/relationships/image" Target="../media/image970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118.png"/><Relationship Id="rId7" Type="http://schemas.openxmlformats.org/officeDocument/2006/relationships/image" Target="../media/image11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0.png"/><Relationship Id="rId11" Type="http://schemas.openxmlformats.org/officeDocument/2006/relationships/image" Target="../media/image120.png"/><Relationship Id="rId5" Type="http://schemas.openxmlformats.org/officeDocument/2006/relationships/image" Target="../media/image880.png"/><Relationship Id="rId10" Type="http://schemas.openxmlformats.org/officeDocument/2006/relationships/image" Target="../media/image105.png"/><Relationship Id="rId4" Type="http://schemas.openxmlformats.org/officeDocument/2006/relationships/image" Target="../media/image116.png"/><Relationship Id="rId9" Type="http://schemas.openxmlformats.org/officeDocument/2006/relationships/image" Target="../media/image10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80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3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21.png"/><Relationship Id="rId15" Type="http://schemas.openxmlformats.org/officeDocument/2006/relationships/image" Target="../media/image30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Ran Canetti, Yael </a:t>
            </a:r>
            <a:r>
              <a:rPr lang="en-US" dirty="0" err="1" smtClean="0"/>
              <a:t>Kalai</a:t>
            </a:r>
            <a:r>
              <a:rPr lang="en-US" dirty="0" smtClean="0"/>
              <a:t>, Omer </a:t>
            </a:r>
            <a:r>
              <a:rPr lang="en-US" dirty="0" err="1"/>
              <a:t>Paneth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3048000"/>
            <a:ext cx="7239000" cy="990600"/>
          </a:xfrm>
        </p:spPr>
        <p:txBody>
          <a:bodyPr>
            <a:noAutofit/>
          </a:bodyPr>
          <a:lstStyle/>
          <a:p>
            <a:r>
              <a:rPr lang="en-US" sz="2200" dirty="0"/>
              <a:t>On Obfuscation with Random Oracles</a:t>
            </a:r>
            <a:endParaRPr lang="en-US" sz="2200" cap="none" dirty="0"/>
          </a:p>
        </p:txBody>
      </p:sp>
    </p:spTree>
    <p:extLst>
      <p:ext uri="{BB962C8B-B14F-4D97-AF65-F5344CB8AC3E}">
        <p14:creationId xmlns:p14="http://schemas.microsoft.com/office/powerpoint/2010/main" val="46035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cap="none" dirty="0" err="1" smtClean="0">
                <a:solidFill>
                  <a:schemeClr val="tx1"/>
                </a:solidFill>
                <a:latin typeface="Cambria" panose="02040503050406030204" pitchFamily="18" charset="0"/>
              </a:rPr>
              <a:t>Unobfuscatable</a:t>
            </a:r>
            <a:r>
              <a:rPr lang="en-US" sz="40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 Functions</a:t>
            </a:r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439271" y="1178858"/>
            <a:ext cx="8686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+mj-lt"/>
                <a:ea typeface="+mj-ea"/>
                <a:cs typeface="+mj-cs"/>
              </a:rPr>
              <a:t>[</a:t>
            </a:r>
            <a:r>
              <a:rPr lang="en-US" sz="2200" dirty="0" smtClean="0">
                <a:latin typeface="+mj-lt"/>
                <a:ea typeface="+mj-ea"/>
                <a:cs typeface="+mj-cs"/>
              </a:rPr>
              <a:t>Barak-</a:t>
            </a:r>
            <a:r>
              <a:rPr lang="en-US" sz="2200" dirty="0" err="1" smtClean="0">
                <a:latin typeface="+mj-lt"/>
                <a:ea typeface="+mj-ea"/>
                <a:cs typeface="+mj-cs"/>
              </a:rPr>
              <a:t>Goldreich</a:t>
            </a:r>
            <a:r>
              <a:rPr lang="en-US" sz="2200" dirty="0" smtClean="0">
                <a:latin typeface="+mj-lt"/>
                <a:ea typeface="+mj-ea"/>
                <a:cs typeface="+mj-cs"/>
              </a:rPr>
              <a:t>-</a:t>
            </a:r>
            <a:r>
              <a:rPr lang="en-US" sz="2200" dirty="0" err="1" smtClean="0">
                <a:latin typeface="+mj-lt"/>
                <a:ea typeface="+mj-ea"/>
                <a:cs typeface="+mj-cs"/>
              </a:rPr>
              <a:t>Impagliazzo</a:t>
            </a:r>
            <a:r>
              <a:rPr lang="en-US" sz="2200" dirty="0" smtClean="0">
                <a:latin typeface="+mj-lt"/>
                <a:ea typeface="+mj-ea"/>
                <a:cs typeface="+mj-cs"/>
              </a:rPr>
              <a:t>-</a:t>
            </a:r>
            <a:r>
              <a:rPr lang="en-US" sz="2200" dirty="0" err="1" smtClean="0">
                <a:latin typeface="+mj-lt"/>
                <a:ea typeface="+mj-ea"/>
                <a:cs typeface="+mj-cs"/>
              </a:rPr>
              <a:t>Rudich</a:t>
            </a:r>
            <a:r>
              <a:rPr lang="en-US" sz="2200" dirty="0" smtClean="0">
                <a:latin typeface="+mj-lt"/>
                <a:ea typeface="+mj-ea"/>
                <a:cs typeface="+mj-cs"/>
              </a:rPr>
              <a:t>-</a:t>
            </a:r>
            <a:r>
              <a:rPr lang="en-US" sz="2200" dirty="0" err="1" smtClean="0">
                <a:latin typeface="+mj-lt"/>
                <a:ea typeface="+mj-ea"/>
                <a:cs typeface="+mj-cs"/>
              </a:rPr>
              <a:t>Sahai</a:t>
            </a:r>
            <a:r>
              <a:rPr lang="en-US" sz="2200" dirty="0" smtClean="0">
                <a:latin typeface="+mj-lt"/>
                <a:ea typeface="+mj-ea"/>
                <a:cs typeface="+mj-cs"/>
              </a:rPr>
              <a:t>-</a:t>
            </a:r>
            <a:r>
              <a:rPr lang="en-US" sz="2200" dirty="0" err="1" smtClean="0">
                <a:latin typeface="+mj-lt"/>
                <a:ea typeface="+mj-ea"/>
                <a:cs typeface="+mj-cs"/>
              </a:rPr>
              <a:t>Vadhan</a:t>
            </a:r>
            <a:r>
              <a:rPr lang="en-US" sz="2200" dirty="0" smtClean="0">
                <a:latin typeface="+mj-lt"/>
                <a:ea typeface="+mj-ea"/>
                <a:cs typeface="+mj-cs"/>
              </a:rPr>
              <a:t>-Yang 01]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867400" y="2251268"/>
                <a:ext cx="1143000" cy="1032302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3200" b="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Π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7400" y="2251268"/>
                <a:ext cx="1143000" cy="103230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/>
          <p:nvPr/>
        </p:nvCxnSpPr>
        <p:spPr>
          <a:xfrm>
            <a:off x="4762500" y="2615019"/>
            <a:ext cx="11049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7010400" y="2615019"/>
            <a:ext cx="17526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572000" y="1991380"/>
                <a:ext cx="13716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1991380"/>
                <a:ext cx="1371600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934200" y="1991380"/>
                <a:ext cx="18288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𝑃𝑅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(</m:t>
                      </m:r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  <m:r>
                        <a:rPr lang="en-US" sz="28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4200" y="1991380"/>
                <a:ext cx="1828800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143000" y="2760583"/>
                <a:ext cx="4572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C00000"/>
                    </a:solidFill>
                  </a:rPr>
                  <a:t>a program equivalent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Π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𝑘</m:t>
                        </m:r>
                      </m:sub>
                    </m:sSub>
                  </m:oMath>
                </a14:m>
                <a:endParaRPr lang="en-US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2760583"/>
                <a:ext cx="4572000" cy="461665"/>
              </a:xfrm>
              <a:prstGeom prst="rect">
                <a:avLst/>
              </a:prstGeom>
              <a:blipFill rotWithShape="1">
                <a:blip r:embed="rId6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781800" y="2753380"/>
                <a:ext cx="18288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en-US" sz="1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1800" y="2753380"/>
                <a:ext cx="1828800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2057400" y="5135552"/>
                <a:ext cx="1219200" cy="1112848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𝐴𝑑𝑣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7400" y="5135552"/>
                <a:ext cx="1219200" cy="111284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5638800" y="5135552"/>
                <a:ext cx="1219200" cy="1112848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𝑆𝑖𝑚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5135552"/>
                <a:ext cx="1219200" cy="111284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429000" y="5329535"/>
                <a:ext cx="22098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en-US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00" y="5329535"/>
                <a:ext cx="2209800" cy="64633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Arrow Connector 22"/>
          <p:cNvCxnSpPr/>
          <p:nvPr/>
        </p:nvCxnSpPr>
        <p:spPr>
          <a:xfrm flipH="1">
            <a:off x="5181600" y="5687957"/>
            <a:ext cx="4572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20" idx="3"/>
          </p:cNvCxnSpPr>
          <p:nvPr/>
        </p:nvCxnSpPr>
        <p:spPr>
          <a:xfrm>
            <a:off x="3276600" y="5691976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1600200" y="5689297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33400" y="5420380"/>
                <a:ext cx="10668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/>
                          <a:ea typeface="Cambria Math"/>
                        </a:rPr>
                        <m:t>𝒪</m:t>
                      </m:r>
                      <m:d>
                        <m:dPr>
                          <m:ctrlPr>
                            <a:rPr lang="en-US" sz="2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800">
                                  <a:latin typeface="Cambria Math"/>
                                  <a:ea typeface="Cambria Math"/>
                                </a:rPr>
                                <m:t>Π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latin typeface="Cambria Math"/>
                                  <a:ea typeface="Cambria Math"/>
                                </a:rPr>
                                <m:t>k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5420380"/>
                <a:ext cx="1066800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Connector 29"/>
          <p:cNvCxnSpPr/>
          <p:nvPr/>
        </p:nvCxnSpPr>
        <p:spPr>
          <a:xfrm flipH="1">
            <a:off x="5410200" y="5562600"/>
            <a:ext cx="152400" cy="2286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7175157" y="4467689"/>
                <a:ext cx="6858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  <a:ea typeface="Cambria Math"/>
                            </a:rPr>
                            <m:t>Π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 panose="02040503050406030204" pitchFamily="18" charset="0"/>
                              <a:ea typeface="Cambria Math"/>
                            </a:rPr>
                            <m:t>k</m:t>
                          </m:r>
                        </m:sub>
                      </m:sSub>
                    </m:oMath>
                  </m:oMathPara>
                </a14:m>
                <a:endParaRPr lang="en-US" sz="2800" dirty="0" smtClean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5157" y="4467689"/>
                <a:ext cx="685800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Arrow Connector 30"/>
          <p:cNvCxnSpPr/>
          <p:nvPr/>
        </p:nvCxnSpPr>
        <p:spPr>
          <a:xfrm flipV="1">
            <a:off x="6858000" y="4819463"/>
            <a:ext cx="381000" cy="30480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3657600" y="4226337"/>
            <a:ext cx="1295400" cy="612172"/>
          </a:xfrm>
          <a:prstGeom prst="rect">
            <a:avLst/>
          </a:prstGeom>
          <a:solidFill>
            <a:srgbClr val="99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Oracle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32" name="Straight Arrow Connector 31"/>
          <p:cNvCxnSpPr/>
          <p:nvPr/>
        </p:nvCxnSpPr>
        <p:spPr>
          <a:xfrm flipV="1">
            <a:off x="3276600" y="4838509"/>
            <a:ext cx="381000" cy="30480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3369733" y="5562600"/>
            <a:ext cx="152400" cy="2286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3276600" y="5685726"/>
            <a:ext cx="4572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27"/>
          <p:cNvCxnSpPr>
            <a:stCxn id="27" idx="0"/>
            <a:endCxn id="26" idx="1"/>
          </p:cNvCxnSpPr>
          <p:nvPr/>
        </p:nvCxnSpPr>
        <p:spPr>
          <a:xfrm rot="5400000" flipH="1" flipV="1">
            <a:off x="1918222" y="3681002"/>
            <a:ext cx="887957" cy="2590800"/>
          </a:xfrm>
          <a:prstGeom prst="curvedConnector2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28600" y="3810000"/>
            <a:ext cx="8534400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910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0" grpId="0"/>
      <p:bldP spid="13" grpId="0"/>
      <p:bldP spid="15" grpId="0"/>
      <p:bldP spid="20" grpId="0" animBg="1"/>
      <p:bldP spid="21" grpId="0" animBg="1"/>
      <p:bldP spid="22" grpId="0"/>
      <p:bldP spid="27" grpId="0"/>
      <p:bldP spid="28" grpId="0"/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79"/>
          <p:cNvSpPr/>
          <p:nvPr/>
        </p:nvSpPr>
        <p:spPr>
          <a:xfrm flipH="1">
            <a:off x="228600" y="381000"/>
            <a:ext cx="5486398" cy="6172200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/>
          <p:cNvSpPr/>
          <p:nvPr/>
        </p:nvSpPr>
        <p:spPr>
          <a:xfrm>
            <a:off x="5367868" y="3527778"/>
            <a:ext cx="3471334" cy="3025422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5367868" y="381000"/>
            <a:ext cx="3471333" cy="3124200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3131403"/>
            <a:ext cx="3200400" cy="83099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PC differing-inputs </a:t>
            </a:r>
          </a:p>
          <a:p>
            <a:pPr algn="ctr"/>
            <a:r>
              <a:rPr lang="en-US" sz="2400" b="1" dirty="0" smtClean="0"/>
              <a:t>Obfuscation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10200" y="1143000"/>
            <a:ext cx="350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Virtual-black-box  obfuscation </a:t>
            </a:r>
            <a:endParaRPr lang="en-US" sz="24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402582" y="1450776"/>
            <a:ext cx="3026418" cy="83099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Indistinguishability </a:t>
            </a:r>
            <a:br>
              <a:rPr lang="en-US" sz="2400" b="1" dirty="0"/>
            </a:br>
            <a:r>
              <a:rPr lang="en-US" sz="2400" b="1" dirty="0" smtClean="0"/>
              <a:t>obfuscation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057400" y="4807803"/>
            <a:ext cx="2743201" cy="83099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Virtual-grey-box </a:t>
            </a:r>
            <a:br>
              <a:rPr lang="en-US" sz="2400" b="1" dirty="0"/>
            </a:br>
            <a:r>
              <a:rPr lang="en-US" sz="2400" b="1" dirty="0" smtClean="0"/>
              <a:t>obfuscation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497191" y="4038600"/>
            <a:ext cx="3331218" cy="83099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Obfuscation in the ideal </a:t>
            </a:r>
            <a:r>
              <a:rPr lang="en-US" sz="2400" b="1" dirty="0" err="1" smtClean="0"/>
              <a:t>mmap</a:t>
            </a:r>
            <a:r>
              <a:rPr lang="en-US" sz="2400" b="1" dirty="0" smtClean="0"/>
              <a:t> model</a:t>
            </a:r>
            <a:endParaRPr lang="en-US" sz="2400" b="1" dirty="0"/>
          </a:p>
        </p:txBody>
      </p:sp>
      <p:cxnSp>
        <p:nvCxnSpPr>
          <p:cNvPr id="45" name="Straight Connector 44"/>
          <p:cNvCxnSpPr/>
          <p:nvPr/>
        </p:nvCxnSpPr>
        <p:spPr>
          <a:xfrm flipH="1">
            <a:off x="5367868" y="3505200"/>
            <a:ext cx="3471333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 flipH="1">
            <a:off x="5334000" y="381000"/>
            <a:ext cx="33867" cy="61722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497191" y="5634335"/>
            <a:ext cx="3331218" cy="46166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/>
              <a:t>Mmap</a:t>
            </a:r>
            <a:r>
              <a:rPr lang="en-US" sz="2400" b="1" dirty="0" smtClean="0"/>
              <a:t> construction</a:t>
            </a:r>
            <a:endParaRPr lang="en-US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678291" y="4876800"/>
                <a:ext cx="969018" cy="646331"/>
              </a:xfrm>
              <a:prstGeom prst="rect">
                <a:avLst/>
              </a:prstGeom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8291" y="4876800"/>
                <a:ext cx="969018" cy="6463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Arrow Connector 18"/>
          <p:cNvCxnSpPr/>
          <p:nvPr/>
        </p:nvCxnSpPr>
        <p:spPr>
          <a:xfrm flipV="1">
            <a:off x="7124700" y="2209800"/>
            <a:ext cx="0" cy="1680627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6934200" y="2854051"/>
            <a:ext cx="381000" cy="26670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7119163" y="2214027"/>
            <a:ext cx="0" cy="1680627"/>
          </a:xfrm>
          <a:prstGeom prst="straightConnector1">
            <a:avLst/>
          </a:prstGeom>
          <a:ln w="57150">
            <a:solidFill>
              <a:srgbClr val="0070C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031567" y="2659086"/>
            <a:ext cx="1807633" cy="46166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</a:rPr>
              <a:t>Heuristic</a:t>
            </a:r>
          </a:p>
        </p:txBody>
      </p:sp>
      <p:cxnSp>
        <p:nvCxnSpPr>
          <p:cNvPr id="7" name="Straight Arrow Connector 6"/>
          <p:cNvCxnSpPr>
            <a:endCxn id="30" idx="3"/>
          </p:cNvCxnSpPr>
          <p:nvPr/>
        </p:nvCxnSpPr>
        <p:spPr>
          <a:xfrm flipH="1">
            <a:off x="4800601" y="5223301"/>
            <a:ext cx="1371602" cy="1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 flipV="1">
            <a:off x="3429002" y="1943102"/>
            <a:ext cx="2743198" cy="325686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3505200" y="1447800"/>
            <a:ext cx="1807633" cy="46166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</a:rPr>
              <a:t>Reduction</a:t>
            </a:r>
          </a:p>
        </p:txBody>
      </p:sp>
      <p:sp>
        <p:nvSpPr>
          <p:cNvPr id="50" name="Rectangle 49"/>
          <p:cNvSpPr/>
          <p:nvPr/>
        </p:nvSpPr>
        <p:spPr>
          <a:xfrm>
            <a:off x="228601" y="338279"/>
            <a:ext cx="5084232" cy="9571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/>
              <a:t>[</a:t>
            </a:r>
            <a:r>
              <a:rPr lang="en-US" sz="2000" dirty="0"/>
              <a:t>Miles-</a:t>
            </a:r>
            <a:r>
              <a:rPr lang="en-US" sz="2000" dirty="0" err="1"/>
              <a:t>Sahai</a:t>
            </a:r>
            <a:r>
              <a:rPr lang="en-US" sz="2000" dirty="0"/>
              <a:t>-Weiss </a:t>
            </a:r>
            <a:r>
              <a:rPr lang="en-US" sz="2000" dirty="0" smtClean="0"/>
              <a:t>14, Pass-Seth-</a:t>
            </a:r>
            <a:r>
              <a:rPr lang="en-US" sz="2000" dirty="0" err="1" smtClean="0"/>
              <a:t>Telang</a:t>
            </a:r>
            <a:r>
              <a:rPr lang="en-US" sz="2000" dirty="0" smtClean="0"/>
              <a:t> </a:t>
            </a:r>
            <a:r>
              <a:rPr lang="en-US" sz="2000" dirty="0"/>
              <a:t>13, </a:t>
            </a:r>
            <a:r>
              <a:rPr lang="en-US" sz="2000" dirty="0" err="1" smtClean="0"/>
              <a:t>Bitansky</a:t>
            </a:r>
            <a:r>
              <a:rPr lang="en-US" sz="2000" dirty="0" smtClean="0"/>
              <a:t>-Canetti-</a:t>
            </a:r>
            <a:r>
              <a:rPr lang="en-US" sz="2000" dirty="0" err="1" smtClean="0"/>
              <a:t>Kalai</a:t>
            </a:r>
            <a:r>
              <a:rPr lang="en-US" sz="2000" dirty="0" smtClean="0"/>
              <a:t>-P 14]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95714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78" grpId="0" animBg="1"/>
      <p:bldP spid="63" grpId="0" animBg="1"/>
      <p:bldP spid="11" grpId="0"/>
      <p:bldP spid="12" grpId="0"/>
      <p:bldP spid="28" grpId="0"/>
      <p:bldP spid="30" grpId="0"/>
      <p:bldP spid="32" grpId="0"/>
      <p:bldP spid="15" grpId="0"/>
      <p:bldP spid="16" grpId="0"/>
      <p:bldP spid="26" grpId="0"/>
      <p:bldP spid="33" grpId="0"/>
      <p:bldP spid="5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/>
          <p:cNvCxnSpPr/>
          <p:nvPr/>
        </p:nvCxnSpPr>
        <p:spPr>
          <a:xfrm>
            <a:off x="342900" y="4579205"/>
            <a:ext cx="8583789" cy="0"/>
          </a:xfrm>
          <a:prstGeom prst="line">
            <a:avLst/>
          </a:prstGeom>
          <a:ln w="76200">
            <a:gradFill flip="none" rotWithShape="1">
              <a:gsLst>
                <a:gs pos="0">
                  <a:srgbClr val="FF0000"/>
                </a:gs>
                <a:gs pos="75000">
                  <a:schemeClr val="bg1">
                    <a:lumMod val="50000"/>
                  </a:schemeClr>
                </a:gs>
                <a:gs pos="25000">
                  <a:schemeClr val="bg1">
                    <a:lumMod val="50000"/>
                  </a:schemeClr>
                </a:gs>
                <a:gs pos="100000">
                  <a:srgbClr val="00B050"/>
                </a:gs>
              </a:gsLst>
              <a:path path="circle">
                <a:fillToRect l="100000" t="100000"/>
              </a:path>
              <a:tileRect r="-100000" b="-100000"/>
            </a:gra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V="1">
            <a:off x="3593353" y="4392938"/>
            <a:ext cx="0" cy="381000"/>
          </a:xfrm>
          <a:prstGeom prst="straightConnector1">
            <a:avLst/>
          </a:prstGeom>
          <a:ln w="76200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V="1">
            <a:off x="1160929" y="4401404"/>
            <a:ext cx="0" cy="381000"/>
          </a:xfrm>
          <a:prstGeom prst="straightConnector1">
            <a:avLst/>
          </a:prstGeom>
          <a:ln w="76200"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6178177" y="4392938"/>
            <a:ext cx="0" cy="381000"/>
          </a:xfrm>
          <a:prstGeom prst="straightConnector1">
            <a:avLst/>
          </a:prstGeom>
          <a:ln w="76200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8458200" y="4401404"/>
            <a:ext cx="0" cy="381000"/>
          </a:xfrm>
          <a:prstGeom prst="straightConnector1">
            <a:avLst/>
          </a:prstGeom>
          <a:ln w="762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7772400" y="3508022"/>
            <a:ext cx="137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Plain Model 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-495300" y="3508022"/>
            <a:ext cx="3314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B050"/>
                </a:solidFill>
              </a:rPr>
              <a:t>Ideal </a:t>
            </a:r>
            <a:br>
              <a:rPr lang="en-US" sz="2000" b="1" dirty="0" smtClean="0">
                <a:solidFill>
                  <a:srgbClr val="00B050"/>
                </a:solidFill>
              </a:rPr>
            </a:br>
            <a:r>
              <a:rPr lang="en-US" sz="2000" b="1" dirty="0" smtClean="0">
                <a:solidFill>
                  <a:srgbClr val="00B050"/>
                </a:solidFill>
              </a:rPr>
              <a:t>Multilinear Map</a:t>
            </a:r>
            <a:endParaRPr lang="en-US" sz="2000" b="1" dirty="0">
              <a:solidFill>
                <a:srgbClr val="00B05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724400" y="3505200"/>
            <a:ext cx="2895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Random oracle model? </a:t>
            </a:r>
            <a:endParaRPr lang="en-US" sz="2000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2362200" y="3505200"/>
            <a:ext cx="2476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Generic group model? </a:t>
            </a:r>
            <a:endParaRPr lang="en-US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0" y="990600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rgbClr val="7030A0"/>
                </a:solidFill>
              </a:rPr>
              <a:t>Can we get obfuscation </a:t>
            </a:r>
            <a:br>
              <a:rPr lang="en-US" sz="4000" b="1" dirty="0" smtClean="0">
                <a:solidFill>
                  <a:srgbClr val="7030A0"/>
                </a:solidFill>
              </a:rPr>
            </a:br>
            <a:r>
              <a:rPr lang="en-US" sz="4000" b="1" dirty="0" smtClean="0">
                <a:solidFill>
                  <a:srgbClr val="7030A0"/>
                </a:solidFill>
              </a:rPr>
              <a:t>in other ideal models?</a:t>
            </a:r>
            <a:endParaRPr lang="en-US" sz="4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953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48" grpId="0"/>
      <p:bldP spid="49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Constructions in Other Ideal Models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079" y="1752600"/>
            <a:ext cx="8229600" cy="437356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chemeClr val="tx1"/>
                </a:solidFill>
              </a:rPr>
              <a:t>Obfuscation with </a:t>
            </a:r>
            <a:r>
              <a:rPr lang="en-US" sz="2800" dirty="0">
                <a:solidFill>
                  <a:schemeClr val="tx1"/>
                </a:solidFill>
              </a:rPr>
              <a:t>secure </a:t>
            </a:r>
            <a:r>
              <a:rPr lang="en-US" sz="2800" dirty="0" smtClean="0">
                <a:solidFill>
                  <a:schemeClr val="tx1"/>
                </a:solidFill>
              </a:rPr>
              <a:t>hardware</a:t>
            </a: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[</a:t>
            </a:r>
            <a:r>
              <a:rPr lang="en-US" sz="2000" dirty="0" err="1">
                <a:solidFill>
                  <a:schemeClr val="tx1"/>
                </a:solidFill>
              </a:rPr>
              <a:t>Goyal-Ishai-Sahai-Venkatesan-Wadia</a:t>
            </a:r>
            <a:r>
              <a:rPr lang="en-US" sz="2000" dirty="0">
                <a:solidFill>
                  <a:schemeClr val="tx1"/>
                </a:solidFill>
              </a:rPr>
              <a:t> 10, 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 err="1">
                <a:solidFill>
                  <a:schemeClr val="tx1"/>
                </a:solidFill>
              </a:rPr>
              <a:t>Bitansky</a:t>
            </a:r>
            <a:r>
              <a:rPr lang="en-US" sz="2000" dirty="0">
                <a:solidFill>
                  <a:schemeClr val="tx1"/>
                </a:solidFill>
              </a:rPr>
              <a:t>-Canetti-</a:t>
            </a:r>
            <a:r>
              <a:rPr lang="en-US" sz="2000" dirty="0" err="1">
                <a:solidFill>
                  <a:schemeClr val="tx1"/>
                </a:solidFill>
              </a:rPr>
              <a:t>Goldwasser</a:t>
            </a:r>
            <a:r>
              <a:rPr lang="en-US" sz="2000" dirty="0">
                <a:solidFill>
                  <a:schemeClr val="tx1"/>
                </a:solidFill>
              </a:rPr>
              <a:t>-</a:t>
            </a:r>
            <a:r>
              <a:rPr lang="en-US" sz="2000" dirty="0" err="1">
                <a:solidFill>
                  <a:schemeClr val="tx1"/>
                </a:solidFill>
              </a:rPr>
              <a:t>Halevi-Kalai-Rothblum</a:t>
            </a:r>
            <a:r>
              <a:rPr lang="en-US" sz="2000" dirty="0">
                <a:solidFill>
                  <a:schemeClr val="tx1"/>
                </a:solidFill>
              </a:rPr>
              <a:t> 11, </a:t>
            </a:r>
            <a:r>
              <a:rPr lang="en-US" sz="2000" dirty="0" smtClean="0">
                <a:solidFill>
                  <a:schemeClr val="tx1"/>
                </a:solidFill>
              </a:rPr>
              <a:t>…]</a:t>
            </a:r>
          </a:p>
          <a:p>
            <a:pPr>
              <a:lnSpc>
                <a:spcPct val="150000"/>
              </a:lnSpc>
            </a:pPr>
            <a:endParaRPr lang="en-US" sz="20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chemeClr val="tx1"/>
                </a:solidFill>
              </a:rPr>
              <a:t>Ideal pseudo-free groups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[Canetti-</a:t>
            </a:r>
            <a:r>
              <a:rPr lang="en-US" sz="2000" dirty="0" err="1">
                <a:solidFill>
                  <a:schemeClr val="tx1"/>
                </a:solidFill>
              </a:rPr>
              <a:t>Vaikuntanathan</a:t>
            </a:r>
            <a:r>
              <a:rPr lang="en-US" sz="2000" dirty="0">
                <a:solidFill>
                  <a:schemeClr val="tx1"/>
                </a:solidFill>
              </a:rPr>
              <a:t> 13]</a:t>
            </a:r>
            <a:br>
              <a:rPr lang="en-US" sz="2000" dirty="0">
                <a:solidFill>
                  <a:schemeClr val="tx1"/>
                </a:solidFill>
              </a:rPr>
            </a:br>
            <a:endParaRPr lang="en-US" sz="2000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800" dirty="0" err="1">
                <a:solidFill>
                  <a:schemeClr val="tx1"/>
                </a:solidFill>
              </a:rPr>
              <a:t>Multilinear</a:t>
            </a:r>
            <a:r>
              <a:rPr lang="en-US" sz="2800" dirty="0">
                <a:solidFill>
                  <a:schemeClr val="tx1"/>
                </a:solidFill>
              </a:rPr>
              <a:t> maps with relaxed security </a:t>
            </a:r>
            <a:br>
              <a:rPr lang="en-US" sz="28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[Miles-</a:t>
            </a:r>
            <a:r>
              <a:rPr lang="en-US" sz="2000" dirty="0" err="1">
                <a:solidFill>
                  <a:schemeClr val="tx1"/>
                </a:solidFill>
              </a:rPr>
              <a:t>Sahai</a:t>
            </a:r>
            <a:r>
              <a:rPr lang="en-US" sz="2000" dirty="0">
                <a:solidFill>
                  <a:schemeClr val="tx1"/>
                </a:solidFill>
              </a:rPr>
              <a:t>-Weiss </a:t>
            </a:r>
            <a:r>
              <a:rPr lang="en-US" sz="2000" dirty="0" smtClean="0">
                <a:solidFill>
                  <a:schemeClr val="tx1"/>
                </a:solidFill>
              </a:rPr>
              <a:t>14]</a:t>
            </a:r>
            <a:endParaRPr lang="en-US" sz="2000" dirty="0">
              <a:solidFill>
                <a:schemeClr val="tx1"/>
              </a:solidFill>
            </a:endParaRPr>
          </a:p>
          <a:p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70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A Different Motivation </a:t>
            </a:r>
            <a:endParaRPr lang="en-US" sz="3600" dirty="0"/>
          </a:p>
        </p:txBody>
      </p:sp>
      <p:sp>
        <p:nvSpPr>
          <p:cNvPr id="24" name="TextBox 23"/>
          <p:cNvSpPr txBox="1"/>
          <p:nvPr/>
        </p:nvSpPr>
        <p:spPr>
          <a:xfrm>
            <a:off x="-17929" y="2388421"/>
            <a:ext cx="9144000" cy="735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rgbClr val="7030A0"/>
                </a:solidFill>
              </a:rPr>
              <a:t>What is the best security we can hope for?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7315200" y="5250495"/>
            <a:ext cx="0" cy="381000"/>
          </a:xfrm>
          <a:prstGeom prst="straightConnector1">
            <a:avLst/>
          </a:prstGeom>
          <a:ln w="762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791200" y="4340185"/>
            <a:ext cx="3124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VBB</a:t>
            </a:r>
            <a:r>
              <a:rPr lang="en-US" sz="2400" b="1" dirty="0"/>
              <a:t/>
            </a:r>
            <a:br>
              <a:rPr lang="en-US" sz="2400" b="1" dirty="0"/>
            </a:br>
            <a:r>
              <a:rPr lang="en-US" sz="2400" b="1" dirty="0" smtClean="0"/>
              <a:t> Obfuscation </a:t>
            </a:r>
            <a:endParaRPr lang="en-US" sz="2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5410200" y="5864185"/>
            <a:ext cx="396240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Impossible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447800" y="5877580"/>
            <a:ext cx="396240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B050"/>
                </a:solidFill>
              </a:rPr>
              <a:t>Plausible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endParaRPr lang="en-US" sz="2800" b="1" dirty="0">
              <a:solidFill>
                <a:srgbClr val="FF0000"/>
              </a:solidFill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439271" y="5454441"/>
            <a:ext cx="8247529" cy="0"/>
          </a:xfrm>
          <a:prstGeom prst="line">
            <a:avLst/>
          </a:prstGeom>
          <a:ln w="76200">
            <a:gradFill flip="none" rotWithShape="1">
              <a:gsLst>
                <a:gs pos="30000">
                  <a:srgbClr val="FF0000"/>
                </a:gs>
                <a:gs pos="0">
                  <a:srgbClr val="FF0000"/>
                </a:gs>
                <a:gs pos="50000">
                  <a:srgbClr val="00B050"/>
                </a:gs>
                <a:gs pos="40000">
                  <a:schemeClr val="bg1">
                    <a:lumMod val="50000"/>
                  </a:schemeClr>
                </a:gs>
                <a:gs pos="100000">
                  <a:srgbClr val="00B050"/>
                </a:gs>
              </a:gsLst>
              <a:path path="circle">
                <a:fillToRect l="100000" t="100000"/>
              </a:path>
              <a:tileRect r="-100000" b="-100000"/>
            </a:gra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4953000" y="5090160"/>
            <a:ext cx="1409700" cy="762000"/>
          </a:xfrm>
          <a:prstGeom prst="ellipse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752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7" grpId="0"/>
      <p:bldP spid="18" grpId="0"/>
      <p:bldP spid="19" grpId="0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 flipH="1">
            <a:off x="228600" y="1752600"/>
            <a:ext cx="5486398" cy="4800600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715000" y="4572000"/>
            <a:ext cx="3124201" cy="1981200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715001" y="1752600"/>
            <a:ext cx="3124200" cy="2819400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81000" y="3743979"/>
            <a:ext cx="4800599" cy="83099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PC differing-inputs </a:t>
            </a:r>
          </a:p>
          <a:p>
            <a:pPr algn="ctr"/>
            <a:r>
              <a:rPr lang="en-US" sz="2400" b="1" dirty="0" smtClean="0"/>
              <a:t>obfuscation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562600" y="2359223"/>
            <a:ext cx="350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Virtual-black-box  obfuscation </a:t>
            </a:r>
            <a:endParaRPr lang="en-US" sz="2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5562600" y="3439180"/>
            <a:ext cx="350520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Impossible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32275" y="2448579"/>
            <a:ext cx="3026418" cy="83099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Indistinguishability </a:t>
            </a:r>
            <a:br>
              <a:rPr lang="en-US" sz="2400" b="1" dirty="0"/>
            </a:br>
            <a:r>
              <a:rPr lang="en-US" sz="2400" b="1" dirty="0" smtClean="0"/>
              <a:t>obfuscation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520493" y="5188803"/>
            <a:ext cx="3118307" cy="83099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Virtual-grey-box </a:t>
            </a:r>
            <a:br>
              <a:rPr lang="en-US" sz="2400" b="1" dirty="0"/>
            </a:br>
            <a:r>
              <a:rPr lang="en-US" sz="2400" b="1" dirty="0" smtClean="0"/>
              <a:t>obfuscation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49591" y="5188803"/>
            <a:ext cx="3331218" cy="83099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Ideal model </a:t>
            </a:r>
            <a:br>
              <a:rPr lang="en-US" sz="2400" b="1" dirty="0"/>
            </a:br>
            <a:r>
              <a:rPr lang="en-US" sz="2400" b="1" dirty="0"/>
              <a:t>security</a:t>
            </a:r>
          </a:p>
        </p:txBody>
      </p:sp>
      <p:cxnSp>
        <p:nvCxnSpPr>
          <p:cNvPr id="28" name="Straight Connector 27"/>
          <p:cNvCxnSpPr/>
          <p:nvPr/>
        </p:nvCxnSpPr>
        <p:spPr>
          <a:xfrm flipH="1">
            <a:off x="5681133" y="4572000"/>
            <a:ext cx="315806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5681134" y="1752600"/>
            <a:ext cx="33867" cy="48006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A Different Motivation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15079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A Different Motivation </a:t>
            </a:r>
            <a:endParaRPr lang="en-US" sz="3600" dirty="0"/>
          </a:p>
        </p:txBody>
      </p:sp>
      <p:grpSp>
        <p:nvGrpSpPr>
          <p:cNvPr id="46" name="Group 45"/>
          <p:cNvGrpSpPr/>
          <p:nvPr/>
        </p:nvGrpSpPr>
        <p:grpSpPr>
          <a:xfrm>
            <a:off x="342900" y="5325534"/>
            <a:ext cx="8583789" cy="389466"/>
            <a:chOff x="342900" y="3097538"/>
            <a:chExt cx="8583789" cy="389466"/>
          </a:xfrm>
        </p:grpSpPr>
        <p:cxnSp>
          <p:nvCxnSpPr>
            <p:cNvPr id="47" name="Straight Connector 46"/>
            <p:cNvCxnSpPr/>
            <p:nvPr/>
          </p:nvCxnSpPr>
          <p:spPr>
            <a:xfrm>
              <a:off x="342900" y="3283805"/>
              <a:ext cx="8583789" cy="0"/>
            </a:xfrm>
            <a:prstGeom prst="line">
              <a:avLst/>
            </a:prstGeom>
            <a:ln w="76200">
              <a:gradFill flip="none" rotWithShape="1">
                <a:gsLst>
                  <a:gs pos="0">
                    <a:srgbClr val="FF0000"/>
                  </a:gs>
                  <a:gs pos="75000">
                    <a:schemeClr val="bg1">
                      <a:lumMod val="50000"/>
                    </a:schemeClr>
                  </a:gs>
                  <a:gs pos="25000">
                    <a:schemeClr val="bg1">
                      <a:lumMod val="50000"/>
                    </a:schemeClr>
                  </a:gs>
                  <a:gs pos="100000">
                    <a:srgbClr val="00B050"/>
                  </a:gs>
                </a:gsLst>
                <a:path path="circle">
                  <a:fillToRect l="100000" t="100000"/>
                </a:path>
                <a:tileRect r="-100000" b="-100000"/>
              </a:gra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/>
            <p:cNvCxnSpPr/>
            <p:nvPr/>
          </p:nvCxnSpPr>
          <p:spPr>
            <a:xfrm flipV="1">
              <a:off x="3593353" y="3097538"/>
              <a:ext cx="0" cy="381000"/>
            </a:xfrm>
            <a:prstGeom prst="straightConnector1">
              <a:avLst/>
            </a:prstGeom>
            <a:ln w="76200"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/>
            <p:cNvCxnSpPr/>
            <p:nvPr/>
          </p:nvCxnSpPr>
          <p:spPr>
            <a:xfrm flipV="1">
              <a:off x="1160929" y="3106004"/>
              <a:ext cx="0" cy="381000"/>
            </a:xfrm>
            <a:prstGeom prst="straightConnector1">
              <a:avLst/>
            </a:prstGeom>
            <a:ln w="76200">
              <a:solidFill>
                <a:srgbClr val="00B05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/>
            <p:cNvCxnSpPr/>
            <p:nvPr/>
          </p:nvCxnSpPr>
          <p:spPr>
            <a:xfrm flipV="1">
              <a:off x="6178177" y="3097538"/>
              <a:ext cx="0" cy="381000"/>
            </a:xfrm>
            <a:prstGeom prst="straightConnector1">
              <a:avLst/>
            </a:prstGeom>
            <a:ln w="76200"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/>
            <p:cNvCxnSpPr/>
            <p:nvPr/>
          </p:nvCxnSpPr>
          <p:spPr>
            <a:xfrm flipV="1">
              <a:off x="8458200" y="3106004"/>
              <a:ext cx="0" cy="381000"/>
            </a:xfrm>
            <a:prstGeom prst="straightConnector1">
              <a:avLst/>
            </a:prstGeom>
            <a:ln w="76200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TextBox 51"/>
          <p:cNvSpPr txBox="1"/>
          <p:nvPr/>
        </p:nvSpPr>
        <p:spPr>
          <a:xfrm>
            <a:off x="7772400" y="4440618"/>
            <a:ext cx="137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Plain Model 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-495300" y="4440618"/>
            <a:ext cx="3314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B050"/>
                </a:solidFill>
              </a:rPr>
              <a:t>Ideal </a:t>
            </a:r>
            <a:br>
              <a:rPr lang="en-US" sz="2000" b="1" dirty="0" smtClean="0">
                <a:solidFill>
                  <a:srgbClr val="00B050"/>
                </a:solidFill>
              </a:rPr>
            </a:br>
            <a:r>
              <a:rPr lang="en-US" sz="2000" b="1" dirty="0" smtClean="0">
                <a:solidFill>
                  <a:srgbClr val="00B050"/>
                </a:solidFill>
              </a:rPr>
              <a:t>Multilinear Map</a:t>
            </a:r>
            <a:endParaRPr lang="en-US" sz="2000" b="1" dirty="0">
              <a:solidFill>
                <a:srgbClr val="00B05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724400" y="4437796"/>
            <a:ext cx="2895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Random oracle model? </a:t>
            </a:r>
            <a:endParaRPr lang="en-US" sz="2000" b="1" dirty="0"/>
          </a:p>
        </p:txBody>
      </p:sp>
      <p:sp>
        <p:nvSpPr>
          <p:cNvPr id="55" name="TextBox 54"/>
          <p:cNvSpPr txBox="1"/>
          <p:nvPr/>
        </p:nvSpPr>
        <p:spPr>
          <a:xfrm>
            <a:off x="2362200" y="4437796"/>
            <a:ext cx="2476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Generic group model? </a:t>
            </a:r>
            <a:endParaRPr lang="en-US" sz="2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-17929" y="2388421"/>
            <a:ext cx="9144000" cy="735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rgbClr val="7030A0"/>
                </a:solidFill>
              </a:rPr>
              <a:t>What structures are needed?</a:t>
            </a:r>
          </a:p>
        </p:txBody>
      </p:sp>
    </p:spTree>
    <p:extLst>
      <p:ext uri="{BB962C8B-B14F-4D97-AF65-F5344CB8AC3E}">
        <p14:creationId xmlns:p14="http://schemas.microsoft.com/office/powerpoint/2010/main" val="2313426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Motivation – Summary </a:t>
            </a:r>
            <a:endParaRPr lang="en-US" sz="4000" cap="none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874837"/>
            <a:ext cx="8229600" cy="4373563"/>
          </a:xfrm>
        </p:spPr>
        <p:txBody>
          <a:bodyPr>
            <a:normAutofit/>
          </a:bodyPr>
          <a:lstStyle/>
          <a:p>
            <a:pPr marL="571500" indent="-457200">
              <a:buAutoNum type="arabicPeriod"/>
            </a:pPr>
            <a:r>
              <a:rPr lang="en-US" sz="3200" dirty="0" smtClean="0"/>
              <a:t>Alternative heuristic obfuscators </a:t>
            </a:r>
            <a:br>
              <a:rPr lang="en-US" sz="3200" dirty="0" smtClean="0"/>
            </a:br>
            <a:r>
              <a:rPr lang="en-US" sz="3200" dirty="0" smtClean="0"/>
              <a:t>in the plain model</a:t>
            </a:r>
          </a:p>
          <a:p>
            <a:pPr marL="571500" indent="-457200">
              <a:buAutoNum type="arabicPeriod"/>
            </a:pPr>
            <a:endParaRPr lang="en-US" sz="3200" dirty="0" smtClean="0"/>
          </a:p>
          <a:p>
            <a:pPr marL="571500" indent="-457200">
              <a:buAutoNum type="arabicPeriod"/>
            </a:pPr>
            <a:r>
              <a:rPr lang="en-US" sz="3200" dirty="0" smtClean="0"/>
              <a:t>Understand the structures needed </a:t>
            </a:r>
            <a:br>
              <a:rPr lang="en-US" sz="3200" dirty="0" smtClean="0"/>
            </a:br>
            <a:r>
              <a:rPr lang="en-US" sz="3200" dirty="0" smtClean="0"/>
              <a:t>for general purpose obfuscation</a:t>
            </a:r>
            <a:endParaRPr lang="en-US" sz="3200" dirty="0"/>
          </a:p>
        </p:txBody>
      </p:sp>
      <p:grpSp>
        <p:nvGrpSpPr>
          <p:cNvPr id="15" name="Group 14"/>
          <p:cNvGrpSpPr/>
          <p:nvPr/>
        </p:nvGrpSpPr>
        <p:grpSpPr>
          <a:xfrm>
            <a:off x="342900" y="5325534"/>
            <a:ext cx="8583789" cy="389466"/>
            <a:chOff x="342900" y="3097538"/>
            <a:chExt cx="8583789" cy="389466"/>
          </a:xfrm>
        </p:grpSpPr>
        <p:cxnSp>
          <p:nvCxnSpPr>
            <p:cNvPr id="16" name="Straight Connector 15"/>
            <p:cNvCxnSpPr/>
            <p:nvPr/>
          </p:nvCxnSpPr>
          <p:spPr>
            <a:xfrm>
              <a:off x="342900" y="3283805"/>
              <a:ext cx="8583789" cy="0"/>
            </a:xfrm>
            <a:prstGeom prst="line">
              <a:avLst/>
            </a:prstGeom>
            <a:ln w="76200">
              <a:gradFill flip="none" rotWithShape="1">
                <a:gsLst>
                  <a:gs pos="0">
                    <a:srgbClr val="FF0000"/>
                  </a:gs>
                  <a:gs pos="75000">
                    <a:schemeClr val="bg1">
                      <a:lumMod val="50000"/>
                    </a:schemeClr>
                  </a:gs>
                  <a:gs pos="25000">
                    <a:schemeClr val="bg1">
                      <a:lumMod val="50000"/>
                    </a:schemeClr>
                  </a:gs>
                  <a:gs pos="100000">
                    <a:srgbClr val="00B050"/>
                  </a:gs>
                </a:gsLst>
                <a:path path="circle">
                  <a:fillToRect l="100000" t="100000"/>
                </a:path>
                <a:tileRect r="-100000" b="-100000"/>
              </a:gra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 flipV="1">
              <a:off x="3593353" y="3097538"/>
              <a:ext cx="0" cy="381000"/>
            </a:xfrm>
            <a:prstGeom prst="straightConnector1">
              <a:avLst/>
            </a:prstGeom>
            <a:ln w="76200"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 flipV="1">
              <a:off x="1160929" y="3106004"/>
              <a:ext cx="0" cy="381000"/>
            </a:xfrm>
            <a:prstGeom prst="straightConnector1">
              <a:avLst/>
            </a:prstGeom>
            <a:ln w="76200">
              <a:solidFill>
                <a:srgbClr val="00B05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 flipV="1">
              <a:off x="6178177" y="3097538"/>
              <a:ext cx="0" cy="381000"/>
            </a:xfrm>
            <a:prstGeom prst="straightConnector1">
              <a:avLst/>
            </a:prstGeom>
            <a:ln w="76200"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 flipV="1">
              <a:off x="8458200" y="3106004"/>
              <a:ext cx="0" cy="381000"/>
            </a:xfrm>
            <a:prstGeom prst="straightConnector1">
              <a:avLst/>
            </a:prstGeom>
            <a:ln w="76200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60905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/>
          <p:cNvCxnSpPr/>
          <p:nvPr/>
        </p:nvCxnSpPr>
        <p:spPr>
          <a:xfrm>
            <a:off x="342900" y="5513211"/>
            <a:ext cx="8583789" cy="0"/>
          </a:xfrm>
          <a:prstGeom prst="line">
            <a:avLst/>
          </a:prstGeom>
          <a:ln w="76200">
            <a:gradFill flip="none" rotWithShape="1">
              <a:gsLst>
                <a:gs pos="50000">
                  <a:schemeClr val="bg1">
                    <a:lumMod val="50000"/>
                  </a:schemeClr>
                </a:gs>
                <a:gs pos="0">
                  <a:srgbClr val="FF0000"/>
                </a:gs>
                <a:gs pos="75000">
                  <a:schemeClr val="bg1">
                    <a:lumMod val="50000"/>
                  </a:schemeClr>
                </a:gs>
                <a:gs pos="35000">
                  <a:srgbClr val="FF0000"/>
                </a:gs>
                <a:gs pos="100000">
                  <a:srgbClr val="00B050"/>
                </a:gs>
              </a:gsLst>
              <a:path path="circle">
                <a:fillToRect l="100000" t="100000"/>
              </a:path>
              <a:tileRect r="-100000" b="-100000"/>
            </a:gra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>
            <a:normAutofit/>
          </a:bodyPr>
          <a:lstStyle/>
          <a:p>
            <a:pPr algn="l"/>
            <a:r>
              <a:rPr lang="en-US" sz="40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The Result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876800" y="4267200"/>
            <a:ext cx="2514600" cy="1905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3593353" y="5326944"/>
            <a:ext cx="0" cy="381000"/>
          </a:xfrm>
          <a:prstGeom prst="straightConnector1">
            <a:avLst/>
          </a:prstGeom>
          <a:ln w="76200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1160929" y="5335410"/>
            <a:ext cx="0" cy="381000"/>
          </a:xfrm>
          <a:prstGeom prst="straightConnector1">
            <a:avLst/>
          </a:prstGeom>
          <a:ln w="76200"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6178177" y="5326944"/>
            <a:ext cx="0" cy="381000"/>
          </a:xfrm>
          <a:prstGeom prst="straightConnector1">
            <a:avLst/>
          </a:prstGeom>
          <a:ln w="762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8458200" y="5335410"/>
            <a:ext cx="0" cy="381000"/>
          </a:xfrm>
          <a:prstGeom prst="straightConnector1">
            <a:avLst/>
          </a:prstGeom>
          <a:ln w="762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772400" y="4442028"/>
            <a:ext cx="137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Plain Model 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-495300" y="4442028"/>
            <a:ext cx="3314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B050"/>
                </a:solidFill>
              </a:rPr>
              <a:t>Ideal </a:t>
            </a:r>
            <a:br>
              <a:rPr lang="en-US" sz="2000" b="1" dirty="0" smtClean="0">
                <a:solidFill>
                  <a:srgbClr val="00B050"/>
                </a:solidFill>
              </a:rPr>
            </a:br>
            <a:r>
              <a:rPr lang="en-US" sz="2000" b="1" dirty="0" smtClean="0">
                <a:solidFill>
                  <a:srgbClr val="00B050"/>
                </a:solidFill>
              </a:rPr>
              <a:t>Multilinear Map</a:t>
            </a:r>
            <a:endParaRPr lang="en-US" sz="2000" b="1" dirty="0">
              <a:solidFill>
                <a:srgbClr val="00B05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724400" y="4439206"/>
            <a:ext cx="2895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Random oracle model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362200" y="4439206"/>
            <a:ext cx="2476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Generic group model? </a:t>
            </a:r>
            <a:endParaRPr lang="en-US" sz="2000" b="1" dirty="0"/>
          </a:p>
        </p:txBody>
      </p:sp>
      <p:sp>
        <p:nvSpPr>
          <p:cNvPr id="13" name="TextBox 9"/>
          <p:cNvSpPr txBox="1"/>
          <p:nvPr/>
        </p:nvSpPr>
        <p:spPr>
          <a:xfrm>
            <a:off x="0" y="2362200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 smtClean="0"/>
              <a:t>First negative result </a:t>
            </a:r>
          </a:p>
          <a:p>
            <a:pPr algn="ctr"/>
            <a:r>
              <a:rPr lang="en-US" sz="3200" b="1" dirty="0" smtClean="0"/>
              <a:t>with respect to a non-trivial oracle!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427403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Main Lemma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28600" y="2046744"/>
            <a:ext cx="8839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 smtClean="0"/>
              <a:t>Any function that </a:t>
            </a:r>
            <a:br>
              <a:rPr lang="en-US" sz="2800" dirty="0" smtClean="0"/>
            </a:br>
            <a:r>
              <a:rPr lang="en-US" sz="2800" dirty="0" smtClean="0"/>
              <a:t>can be obfuscated with a </a:t>
            </a:r>
            <a:r>
              <a:rPr lang="en-US" sz="2800" u="sng" dirty="0" smtClean="0"/>
              <a:t>random oracle</a:t>
            </a:r>
            <a:r>
              <a:rPr lang="en-US" sz="2800" dirty="0" smtClean="0"/>
              <a:t>, </a:t>
            </a:r>
          </a:p>
          <a:p>
            <a:pPr algn="ctr">
              <a:lnSpc>
                <a:spcPct val="150000"/>
              </a:lnSpc>
            </a:pPr>
            <a:r>
              <a:rPr lang="en-US" sz="2800" dirty="0" smtClean="0"/>
              <a:t>can also be VBB obfuscated in the </a:t>
            </a:r>
            <a:r>
              <a:rPr lang="en-US" sz="2800" u="sng" dirty="0" smtClean="0"/>
              <a:t>plain model</a:t>
            </a:r>
            <a:r>
              <a:rPr lang="en-US" sz="2800" dirty="0" smtClean="0"/>
              <a:t> </a:t>
            </a:r>
          </a:p>
          <a:p>
            <a:pPr algn="ctr">
              <a:lnSpc>
                <a:spcPct val="150000"/>
              </a:lnSpc>
            </a:pPr>
            <a:r>
              <a:rPr lang="en-US" sz="2800" dirty="0" smtClean="0"/>
              <a:t>with </a:t>
            </a:r>
            <a:r>
              <a:rPr lang="en-US" sz="2800" b="1" dirty="0" smtClean="0"/>
              <a:t>approximate correctness.</a:t>
            </a:r>
            <a:endParaRPr lang="en-US" sz="28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228600" y="5334000"/>
            <a:ext cx="8686799" cy="990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80999" y="5257800"/>
                <a:ext cx="8534399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400" dirty="0" smtClean="0"/>
                  <a:t>Approximate correctness: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latin typeface="Cambria Math"/>
                              </a:rPr>
                              <m:t>Pr</m:t>
                            </m:r>
                          </m:e>
                          <m:lim>
                            <m:r>
                              <a:rPr lang="en-US" sz="2800" b="0" i="1" smtClean="0">
                                <a:latin typeface="Cambria Math"/>
                              </a:rPr>
                              <m:t>𝑥</m:t>
                            </m:r>
                          </m:lim>
                        </m:limLow>
                      </m:fName>
                      <m:e>
                        <m:r>
                          <a:rPr lang="en-US" sz="2800" b="0" i="1" smtClean="0">
                            <a:latin typeface="Cambria Math"/>
                          </a:rPr>
                          <m:t>[</m:t>
                        </m:r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/>
                          </a:rPr>
                          <m:t>Π</m:t>
                        </m:r>
                        <m:d>
                          <m:dPr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𝑥</m:t>
                            </m:r>
                          </m:e>
                        </m:d>
                        <m:r>
                          <a:rPr lang="en-US" sz="2800" b="0" i="1" smtClean="0">
                            <a:latin typeface="Cambria Math"/>
                          </a:rPr>
                          <m:t>=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𝒪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/>
                            <a:ea typeface="Cambria Math"/>
                          </a:rPr>
                          <m:t>Π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)(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)]</m:t>
                        </m:r>
                      </m:e>
                    </m:func>
                    <m:r>
                      <a:rPr lang="en-US" sz="2800" b="0" i="1" smtClean="0">
                        <a:latin typeface="Cambria Math"/>
                      </a:rPr>
                      <m:t>≥0.9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999" y="5257800"/>
                <a:ext cx="8534399" cy="738664"/>
              </a:xfrm>
              <a:prstGeom prst="rect">
                <a:avLst/>
              </a:prstGeom>
              <a:blipFill rotWithShape="1">
                <a:blip r:embed="rId3"/>
                <a:stretch>
                  <a:fillRect l="-1071" b="-239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249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2400" y="811680"/>
            <a:ext cx="8991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u="sng" dirty="0">
                <a:latin typeface="Cambria" panose="02040503050406030204" pitchFamily="18" charset="0"/>
              </a:rPr>
              <a:t>[</a:t>
            </a:r>
            <a:r>
              <a:rPr lang="de-DE" sz="3600" u="sng" dirty="0">
                <a:latin typeface="Cambria" panose="02040503050406030204" pitchFamily="18" charset="0"/>
              </a:rPr>
              <a:t>Lynn-Prabhakaran-Sahai 04</a:t>
            </a:r>
            <a:r>
              <a:rPr lang="en-US" sz="3600" u="sng" dirty="0" smtClean="0">
                <a:latin typeface="Cambria" panose="02040503050406030204" pitchFamily="18" charset="0"/>
              </a:rPr>
              <a:t>]:</a:t>
            </a:r>
          </a:p>
          <a:p>
            <a:pPr algn="ctr">
              <a:lnSpc>
                <a:spcPct val="150000"/>
              </a:lnSpc>
            </a:pPr>
            <a:r>
              <a:rPr lang="en-US" sz="3600" dirty="0" smtClean="0">
                <a:latin typeface="Cambria" panose="02040503050406030204" pitchFamily="18" charset="0"/>
              </a:rPr>
              <a:t>Can simulation based obfuscation </a:t>
            </a:r>
          </a:p>
          <a:p>
            <a:pPr algn="ctr">
              <a:lnSpc>
                <a:spcPct val="150000"/>
              </a:lnSpc>
            </a:pPr>
            <a:r>
              <a:rPr lang="en-US" sz="3600" dirty="0" smtClean="0">
                <a:latin typeface="Cambria" panose="02040503050406030204" pitchFamily="18" charset="0"/>
              </a:rPr>
              <a:t>be constructed with a </a:t>
            </a:r>
            <a:r>
              <a:rPr lang="en-US" sz="3600" b="1" dirty="0" smtClean="0">
                <a:latin typeface="Cambria" panose="02040503050406030204" pitchFamily="18" charset="0"/>
              </a:rPr>
              <a:t>Random Oracle</a:t>
            </a:r>
            <a:r>
              <a:rPr lang="en-US" sz="3600" dirty="0" smtClean="0">
                <a:latin typeface="Cambria" panose="02040503050406030204" pitchFamily="18" charset="0"/>
              </a:rPr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" y="3960674"/>
            <a:ext cx="8991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u="sng" dirty="0" smtClean="0">
                <a:latin typeface="Cambria" panose="02040503050406030204" pitchFamily="18" charset="0"/>
              </a:rPr>
              <a:t>Today: </a:t>
            </a:r>
          </a:p>
          <a:p>
            <a:pPr algn="ctr">
              <a:lnSpc>
                <a:spcPct val="150000"/>
              </a:lnSpc>
            </a:pPr>
            <a:r>
              <a:rPr lang="en-US" sz="3600" b="1" dirty="0" smtClean="0">
                <a:latin typeface="Cambria" panose="02040503050406030204" pitchFamily="18" charset="0"/>
              </a:rPr>
              <a:t>Impossible </a:t>
            </a:r>
            <a:r>
              <a:rPr lang="en-US" sz="3600" dirty="0" smtClean="0">
                <a:latin typeface="Cambria" panose="02040503050406030204" pitchFamily="18" charset="0"/>
              </a:rPr>
              <a:t>in general!</a:t>
            </a:r>
          </a:p>
        </p:txBody>
      </p:sp>
    </p:spTree>
    <p:extLst>
      <p:ext uri="{BB962C8B-B14F-4D97-AF65-F5344CB8AC3E}">
        <p14:creationId xmlns:p14="http://schemas.microsoft.com/office/powerpoint/2010/main" val="3944167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Proof Outline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04800" y="2819400"/>
            <a:ext cx="88392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u="sng" dirty="0" smtClean="0"/>
              <a:t>Theorem [</a:t>
            </a:r>
            <a:r>
              <a:rPr lang="en-US" sz="2800" u="sng" dirty="0" err="1" smtClean="0"/>
              <a:t>Bitansky</a:t>
            </a:r>
            <a:r>
              <a:rPr lang="en-US" sz="2800" u="sng" dirty="0" smtClean="0"/>
              <a:t>-P 13]</a:t>
            </a:r>
            <a:r>
              <a:rPr lang="en-US" sz="2800" dirty="0" smtClean="0"/>
              <a:t>: </a:t>
            </a:r>
          </a:p>
          <a:p>
            <a:pPr algn="ctr">
              <a:lnSpc>
                <a:spcPct val="150000"/>
              </a:lnSpc>
            </a:pPr>
            <a:r>
              <a:rPr lang="en-US" sz="2800" dirty="0" smtClean="0"/>
              <a:t>Assuming trapdoor permutations,</a:t>
            </a:r>
          </a:p>
          <a:p>
            <a:pPr algn="ctr">
              <a:lnSpc>
                <a:spcPct val="150000"/>
              </a:lnSpc>
            </a:pPr>
            <a:r>
              <a:rPr lang="en-US" sz="2800" dirty="0" smtClean="0"/>
              <a:t>there exist “robust” unobfuscatable functions </a:t>
            </a:r>
            <a:br>
              <a:rPr lang="en-US" sz="2800" dirty="0" smtClean="0"/>
            </a:br>
            <a:r>
              <a:rPr lang="en-US" sz="2800" dirty="0" smtClean="0"/>
              <a:t>that cannot be obfuscated (in the plain model) </a:t>
            </a:r>
            <a:r>
              <a:rPr lang="en-US" sz="2800" b="1" dirty="0" smtClean="0"/>
              <a:t>even with approximate correctness</a:t>
            </a:r>
            <a:r>
              <a:rPr lang="en-US" sz="2800" dirty="0" smtClean="0"/>
              <a:t>. </a:t>
            </a:r>
            <a:endParaRPr lang="en-US" sz="2800" dirty="0"/>
          </a:p>
        </p:txBody>
      </p:sp>
      <p:sp>
        <p:nvSpPr>
          <p:cNvPr id="9" name="Rectangle 8"/>
          <p:cNvSpPr/>
          <p:nvPr/>
        </p:nvSpPr>
        <p:spPr>
          <a:xfrm>
            <a:off x="304800" y="1828800"/>
            <a:ext cx="8839200" cy="65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u="sng" dirty="0" smtClean="0"/>
              <a:t>Main Lemma </a:t>
            </a:r>
            <a:r>
              <a:rPr lang="en-US" sz="2800" dirty="0" smtClean="0"/>
              <a:t>+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402930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Proof Outline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457200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 smtClean="0"/>
              <a:t>Robust unobfuscatable functions </a:t>
            </a:r>
            <a:br>
              <a:rPr lang="en-US" sz="2800" dirty="0" smtClean="0"/>
            </a:br>
            <a:r>
              <a:rPr lang="en-US" sz="2800" dirty="0" smtClean="0"/>
              <a:t>cannot be obfuscated with random oracles</a:t>
            </a:r>
            <a:endParaRPr lang="en-US" sz="2800" dirty="0"/>
          </a:p>
        </p:txBody>
      </p:sp>
      <p:sp>
        <p:nvSpPr>
          <p:cNvPr id="8" name="Rectangle 7"/>
          <p:cNvSpPr/>
          <p:nvPr/>
        </p:nvSpPr>
        <p:spPr>
          <a:xfrm>
            <a:off x="0" y="2122944"/>
            <a:ext cx="9144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u="sng" dirty="0" smtClean="0"/>
              <a:t>Main Lemma</a:t>
            </a:r>
            <a:r>
              <a:rPr lang="en-US" sz="2800" dirty="0" smtClean="0"/>
              <a:t>  +  </a:t>
            </a:r>
            <a:r>
              <a:rPr lang="en-US" sz="2800" dirty="0"/>
              <a:t>[</a:t>
            </a:r>
            <a:r>
              <a:rPr lang="en-US" sz="2800" dirty="0" err="1"/>
              <a:t>Bitansky</a:t>
            </a:r>
            <a:r>
              <a:rPr lang="en-US" sz="2800" dirty="0"/>
              <a:t>-P 13]</a:t>
            </a:r>
            <a:endParaRPr lang="en-US" sz="2800" b="1" dirty="0"/>
          </a:p>
        </p:txBody>
      </p:sp>
      <p:sp>
        <p:nvSpPr>
          <p:cNvPr id="3" name="Down Arrow 2"/>
          <p:cNvSpPr/>
          <p:nvPr/>
        </p:nvSpPr>
        <p:spPr>
          <a:xfrm>
            <a:off x="4343400" y="3429000"/>
            <a:ext cx="457200" cy="60960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84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Main Lemma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85800" y="3173740"/>
                <a:ext cx="1141782" cy="1086556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200">
                          <a:solidFill>
                            <a:schemeClr val="tx1"/>
                          </a:solidFill>
                          <a:latin typeface="Cambria Math"/>
                        </a:rPr>
                        <m:t>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3173740"/>
                <a:ext cx="1141782" cy="108655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/>
          <p:nvPr/>
        </p:nvCxnSpPr>
        <p:spPr>
          <a:xfrm flipV="1">
            <a:off x="6248400" y="2819400"/>
            <a:ext cx="327378" cy="35434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6575778" y="1936044"/>
            <a:ext cx="1447800" cy="883356"/>
          </a:xfrm>
          <a:prstGeom prst="rect">
            <a:avLst/>
          </a:prstGeom>
          <a:solidFill>
            <a:srgbClr val="99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</a:rPr>
              <a:t>Randomoracle</a:t>
            </a:r>
            <a:endParaRPr lang="en-US" sz="2400" b="1" dirty="0" smtClean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5106619" y="3173740"/>
                <a:ext cx="1141782" cy="1086556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𝒪</m:t>
                      </m:r>
                      <m:d>
                        <m:dPr>
                          <m:ctrlPr>
                            <a:rPr lang="en-US" sz="32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320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Π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6619" y="3173740"/>
                <a:ext cx="1141782" cy="108655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27"/>
          <p:cNvCxnSpPr>
            <a:stCxn id="15" idx="0"/>
            <a:endCxn id="8" idx="1"/>
          </p:cNvCxnSpPr>
          <p:nvPr/>
        </p:nvCxnSpPr>
        <p:spPr>
          <a:xfrm rot="5400000" flipH="1" flipV="1">
            <a:off x="4623430" y="1221392"/>
            <a:ext cx="796018" cy="3108678"/>
          </a:xfrm>
          <a:prstGeom prst="curvedConnector2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2896209" y="3173740"/>
                <a:ext cx="1141782" cy="1086556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𝒪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6209" y="3173740"/>
                <a:ext cx="1141782" cy="1086556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/>
          <p:cNvCxnSpPr>
            <a:stCxn id="5" idx="3"/>
            <a:endCxn id="15" idx="1"/>
          </p:cNvCxnSpPr>
          <p:nvPr/>
        </p:nvCxnSpPr>
        <p:spPr>
          <a:xfrm>
            <a:off x="1827582" y="3717018"/>
            <a:ext cx="1068627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5" idx="3"/>
            <a:endCxn id="9" idx="1"/>
          </p:cNvCxnSpPr>
          <p:nvPr/>
        </p:nvCxnSpPr>
        <p:spPr>
          <a:xfrm>
            <a:off x="4037991" y="3717018"/>
            <a:ext cx="1068628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685800" y="5238044"/>
                <a:ext cx="1141782" cy="1086556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200">
                          <a:solidFill>
                            <a:schemeClr val="tx1"/>
                          </a:solidFill>
                          <a:latin typeface="Cambria Math"/>
                        </a:rPr>
                        <m:t>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5238044"/>
                <a:ext cx="1141782" cy="108655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5106619" y="5238044"/>
                <a:ext cx="1141782" cy="1086556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𝒪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′</m:t>
                      </m:r>
                      <m:d>
                        <m:dPr>
                          <m:ctrlPr>
                            <a:rPr lang="en-US" sz="32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320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Π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6619" y="5238044"/>
                <a:ext cx="1141782" cy="108655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3810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2896209" y="5238044"/>
                <a:ext cx="1141782" cy="1086556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𝒪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′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6209" y="5238044"/>
                <a:ext cx="1141782" cy="1086556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Arrow Connector 27"/>
          <p:cNvCxnSpPr>
            <a:stCxn id="25" idx="3"/>
            <a:endCxn id="27" idx="1"/>
          </p:cNvCxnSpPr>
          <p:nvPr/>
        </p:nvCxnSpPr>
        <p:spPr>
          <a:xfrm>
            <a:off x="1827582" y="5781322"/>
            <a:ext cx="1068627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27" idx="3"/>
            <a:endCxn id="26" idx="1"/>
          </p:cNvCxnSpPr>
          <p:nvPr/>
        </p:nvCxnSpPr>
        <p:spPr>
          <a:xfrm>
            <a:off x="4037991" y="5781322"/>
            <a:ext cx="1068628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Down Arrow 31"/>
          <p:cNvSpPr/>
          <p:nvPr/>
        </p:nvSpPr>
        <p:spPr>
          <a:xfrm>
            <a:off x="3276600" y="4495800"/>
            <a:ext cx="381000" cy="45720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6400801" y="5412095"/>
            <a:ext cx="25145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</a:rPr>
              <a:t>Approximately correct </a:t>
            </a:r>
            <a:endParaRPr 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281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5" grpId="0" animBg="1"/>
      <p:bldP spid="25" grpId="0" animBg="1"/>
      <p:bldP spid="26" grpId="0" animBg="1"/>
      <p:bldP spid="27" grpId="0" animBg="1"/>
      <p:bldP spid="32" grpId="0" animBg="1"/>
      <p:bldP spid="3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ectangle 76"/>
          <p:cNvSpPr/>
          <p:nvPr/>
        </p:nvSpPr>
        <p:spPr>
          <a:xfrm>
            <a:off x="5105400" y="2057400"/>
            <a:ext cx="3657600" cy="914400"/>
          </a:xfrm>
          <a:prstGeom prst="rect">
            <a:avLst/>
          </a:prstGeom>
          <a:solidFill>
            <a:srgbClr val="99CCF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 smtClean="0">
              <a:solidFill>
                <a:schemeClr val="tx1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>
            <a:normAutofit/>
          </a:bodyPr>
          <a:lstStyle/>
          <a:p>
            <a:pPr algn="l"/>
            <a:r>
              <a:rPr lang="en-US" sz="40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Naïve Attempt</a:t>
            </a:r>
            <a:endParaRPr 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81000" y="5325039"/>
                <a:ext cx="762000" cy="755096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200">
                          <a:solidFill>
                            <a:schemeClr val="tx1"/>
                          </a:solidFill>
                          <a:latin typeface="Cambria Math"/>
                        </a:rPr>
                        <m:t>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5325039"/>
                <a:ext cx="762000" cy="755096"/>
              </a:xfrm>
              <a:prstGeom prst="rect">
                <a:avLst/>
              </a:prstGeom>
              <a:blipFill rotWithShape="1">
                <a:blip r:embed="rId6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1600200" y="4026188"/>
                <a:ext cx="2895600" cy="2222212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𝒪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′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200" y="4026188"/>
                <a:ext cx="2895600" cy="2222212"/>
              </a:xfrm>
              <a:prstGeom prst="rect">
                <a:avLst/>
              </a:prstGeom>
              <a:blipFill rotWithShape="1">
                <a:blip r:embed="rId5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818120" y="5325039"/>
                <a:ext cx="761391" cy="755096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𝒪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8120" y="5325039"/>
                <a:ext cx="761391" cy="755096"/>
              </a:xfrm>
              <a:prstGeom prst="rect">
                <a:avLst/>
              </a:prstGeom>
              <a:blipFill rotWithShape="1">
                <a:blip r:embed="rId5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>
            <a:stCxn id="5" idx="3"/>
            <a:endCxn id="6" idx="1"/>
          </p:cNvCxnSpPr>
          <p:nvPr/>
        </p:nvCxnSpPr>
        <p:spPr>
          <a:xfrm>
            <a:off x="1143000" y="5702587"/>
            <a:ext cx="67512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438400" y="4572000"/>
                <a:ext cx="5334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𝑄</m:t>
                      </m:r>
                    </m:oMath>
                  </m:oMathPara>
                </a14:m>
                <a:endParaRPr lang="en-US" sz="28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8400" y="4572000"/>
                <a:ext cx="533400" cy="523220"/>
              </a:xfrm>
              <a:prstGeom prst="rect">
                <a:avLst/>
              </a:prstGeom>
              <a:blipFill rotWithShape="1">
                <a:blip r:embed="rId5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Arrow Connector 25"/>
          <p:cNvCxnSpPr>
            <a:stCxn id="6" idx="3"/>
            <a:endCxn id="35" idx="1"/>
          </p:cNvCxnSpPr>
          <p:nvPr/>
        </p:nvCxnSpPr>
        <p:spPr>
          <a:xfrm>
            <a:off x="2579511" y="5702587"/>
            <a:ext cx="620889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5105400" y="4026188"/>
                <a:ext cx="3657600" cy="2222212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𝒪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′</m:t>
                      </m:r>
                      <m:d>
                        <m:dPr>
                          <m:ctrlPr>
                            <a:rPr lang="en-US" sz="32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320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Π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5400" y="4026188"/>
                <a:ext cx="3657600" cy="2222212"/>
              </a:xfrm>
              <a:prstGeom prst="rect">
                <a:avLst/>
              </a:prstGeom>
              <a:blipFill rotWithShape="1">
                <a:blip r:embed="rId6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6172200" y="5328491"/>
                <a:ext cx="1143000" cy="755096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𝒪</m:t>
                      </m:r>
                      <m:d>
                        <m:dPr>
                          <m:ctrlPr>
                            <a:rPr lang="en-US" sz="32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320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Π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2200" y="5328491"/>
                <a:ext cx="1143000" cy="755096"/>
              </a:xfrm>
              <a:prstGeom prst="rect">
                <a:avLst/>
              </a:prstGeom>
              <a:blipFill rotWithShape="1">
                <a:blip r:embed="rId5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/>
              <p:cNvSpPr/>
              <p:nvPr/>
            </p:nvSpPr>
            <p:spPr>
              <a:xfrm>
                <a:off x="3200400" y="5325039"/>
                <a:ext cx="1143000" cy="755096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𝒪</m:t>
                      </m:r>
                      <m:d>
                        <m:dPr>
                          <m:ctrlPr>
                            <a:rPr lang="en-US" sz="32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320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Π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0400" y="5325039"/>
                <a:ext cx="1143000" cy="755096"/>
              </a:xfrm>
              <a:prstGeom prst="rect">
                <a:avLst/>
              </a:prstGeom>
              <a:blipFill rotWithShape="1">
                <a:blip r:embed="rId5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Straight Arrow Connector 39"/>
          <p:cNvCxnSpPr>
            <a:stCxn id="9" idx="3"/>
            <a:endCxn id="31" idx="1"/>
          </p:cNvCxnSpPr>
          <p:nvPr/>
        </p:nvCxnSpPr>
        <p:spPr>
          <a:xfrm>
            <a:off x="4495800" y="5137294"/>
            <a:ext cx="6096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endCxn id="25" idx="0"/>
          </p:cNvCxnSpPr>
          <p:nvPr/>
        </p:nvCxnSpPr>
        <p:spPr>
          <a:xfrm>
            <a:off x="6743700" y="3810000"/>
            <a:ext cx="0" cy="1518491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6694311" y="6083587"/>
            <a:ext cx="0" cy="469613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6477000" y="3286780"/>
                <a:ext cx="6477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7000" y="3286780"/>
                <a:ext cx="647700" cy="523220"/>
              </a:xfrm>
              <a:prstGeom prst="rect">
                <a:avLst/>
              </a:prstGeom>
              <a:blipFill rotWithShape="1">
                <a:blip r:embed="rId5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Rectangle 65"/>
              <p:cNvSpPr/>
              <p:nvPr/>
            </p:nvSpPr>
            <p:spPr>
              <a:xfrm>
                <a:off x="3200400" y="4160766"/>
                <a:ext cx="663222" cy="654756"/>
              </a:xfrm>
              <a:prstGeom prst="rect">
                <a:avLst/>
              </a:prstGeom>
              <a:solidFill>
                <a:srgbClr val="99CC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𝑅</m:t>
                      </m:r>
                    </m:oMath>
                  </m:oMathPara>
                </a14:m>
                <a:endParaRPr lang="en-US" sz="280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6" name="Rectangle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0400" y="4160766"/>
                <a:ext cx="663222" cy="654756"/>
              </a:xfrm>
              <a:prstGeom prst="rect">
                <a:avLst/>
              </a:prstGeom>
              <a:blipFill rotWithShape="1">
                <a:blip r:embed="rId6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Rectangle 68"/>
              <p:cNvSpPr/>
              <p:nvPr/>
            </p:nvSpPr>
            <p:spPr>
              <a:xfrm>
                <a:off x="7924800" y="4160577"/>
                <a:ext cx="663222" cy="654756"/>
              </a:xfrm>
              <a:prstGeom prst="rect">
                <a:avLst/>
              </a:prstGeom>
              <a:solidFill>
                <a:srgbClr val="99CC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𝑅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|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𝑄</m:t>
                          </m:r>
                        </m:sub>
                      </m:sSub>
                    </m:oMath>
                  </m:oMathPara>
                </a14:m>
                <a:endParaRPr lang="en-US" sz="240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9" name="Rectangle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4800" y="4160577"/>
                <a:ext cx="663222" cy="654756"/>
              </a:xfrm>
              <a:prstGeom prst="rect">
                <a:avLst/>
              </a:prstGeom>
              <a:blipFill rotWithShape="0">
                <a:blip r:embed="rId6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0" name="Straight Arrow Connector 69"/>
          <p:cNvCxnSpPr/>
          <p:nvPr/>
        </p:nvCxnSpPr>
        <p:spPr>
          <a:xfrm flipV="1">
            <a:off x="7315199" y="4815333"/>
            <a:ext cx="609601" cy="509707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Rectangle 75"/>
              <p:cNvSpPr/>
              <p:nvPr/>
            </p:nvSpPr>
            <p:spPr>
              <a:xfrm>
                <a:off x="5105400" y="2059458"/>
                <a:ext cx="3657600" cy="7508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𝑅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|</m:t>
                          </m:r>
                        </m:e>
                        <m:sub>
                          <m:r>
                            <a:rPr lang="en-US" sz="240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𝑄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(</m:t>
                      </m:r>
                      <m:r>
                        <a:rPr lang="en-US" sz="2400" i="1">
                          <a:latin typeface="Cambria Math"/>
                        </a:rPr>
                        <m:t>𝑞</m:t>
                      </m:r>
                      <m:r>
                        <a:rPr lang="en-US" sz="2400" i="1">
                          <a:latin typeface="Cambria Math"/>
                        </a:rPr>
                        <m:t>)= 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400" i="1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i="1">
                                    <a:latin typeface="Cambria Math"/>
                                  </a:rPr>
                                  <m:t>𝑅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𝑞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)</m:t>
                                </m:r>
                              </m:e>
                              <m:e>
                                <m:r>
                                  <m:rPr>
                                    <m:sty m:val="p"/>
                                  </m:rPr>
                                  <a:rPr lang="en-US" sz="2400">
                                    <a:latin typeface="Cambria Math"/>
                                  </a:rPr>
                                  <m:t>if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𝑞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∈</m:t>
                                </m:r>
                                <m:r>
                                  <a:rPr lang="en-US" sz="2400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𝑄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𝑈</m:t>
                                </m:r>
                              </m:e>
                              <m:e>
                                <m:r>
                                  <m:rPr>
                                    <m:sty m:val="p"/>
                                  </m:rPr>
                                  <a:rPr lang="en-US" sz="2400">
                                    <a:latin typeface="Cambria Math"/>
                                  </a:rPr>
                                  <m:t>else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6" name="Rectangle 7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5400" y="2059458"/>
                <a:ext cx="3657600" cy="750847"/>
              </a:xfrm>
              <a:prstGeom prst="rect">
                <a:avLst/>
              </a:prstGeom>
              <a:blipFill rotWithShape="0">
                <a:blip r:embed="rId66"/>
                <a:stretch>
                  <a:fillRect b="-154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381000" y="1752600"/>
            <a:ext cx="4114800" cy="1303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/>
              <a:t>Perfect correctness </a:t>
            </a:r>
          </a:p>
          <a:p>
            <a:pPr>
              <a:lnSpc>
                <a:spcPct val="150000"/>
              </a:lnSpc>
            </a:pPr>
            <a:r>
              <a:rPr lang="en-US" sz="2800" b="1" dirty="0" smtClean="0"/>
              <a:t>No security </a:t>
            </a:r>
            <a:endParaRPr lang="en-US" sz="2800" b="1" dirty="0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8256411" y="2971800"/>
            <a:ext cx="0" cy="1188777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2579511" y="4815333"/>
            <a:ext cx="609601" cy="509707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6946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5" grpId="0" animBg="1"/>
      <p:bldP spid="9" grpId="0" animBg="1"/>
      <p:bldP spid="6" grpId="0" animBg="1"/>
      <p:bldP spid="23" grpId="0" build="allAtOnce"/>
      <p:bldP spid="31" grpId="0" animBg="1"/>
      <p:bldP spid="25" grpId="0" animBg="1"/>
      <p:bldP spid="35" grpId="0" animBg="1"/>
      <p:bldP spid="64" grpId="0"/>
      <p:bldP spid="66" grpId="0" animBg="1"/>
      <p:bldP spid="69" grpId="0" animBg="1"/>
      <p:bldP spid="76" grpId="0"/>
      <p:bldP spid="2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533400" y="457200"/>
                <a:ext cx="734579" cy="67436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200">
                          <a:solidFill>
                            <a:schemeClr val="tx1"/>
                          </a:solidFill>
                          <a:latin typeface="Cambria Math"/>
                        </a:rPr>
                        <m:t>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457200"/>
                <a:ext cx="734579" cy="674368"/>
              </a:xfrm>
              <a:prstGeom prst="rect">
                <a:avLst/>
              </a:prstGeom>
              <a:blipFill rotWithShape="1">
                <a:blip r:embed="rId6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04800" y="1676400"/>
                <a:ext cx="8534400" cy="2057400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𝒪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′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1676400"/>
                <a:ext cx="8534400" cy="2057400"/>
              </a:xfrm>
              <a:prstGeom prst="rect">
                <a:avLst/>
              </a:prstGeom>
              <a:blipFill rotWithShape="1">
                <a:blip r:embed="rId6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33401" y="2879735"/>
                <a:ext cx="734579" cy="674368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𝒪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1" y="2879735"/>
                <a:ext cx="734579" cy="674368"/>
              </a:xfrm>
              <a:prstGeom prst="rect">
                <a:avLst/>
              </a:prstGeom>
              <a:blipFill rotWithShape="1">
                <a:blip r:embed="rId6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>
            <a:stCxn id="4" idx="2"/>
            <a:endCxn id="6" idx="0"/>
          </p:cNvCxnSpPr>
          <p:nvPr/>
        </p:nvCxnSpPr>
        <p:spPr>
          <a:xfrm>
            <a:off x="900690" y="1131568"/>
            <a:ext cx="1" cy="174816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1249029" y="2388275"/>
            <a:ext cx="514252" cy="513174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066800" y="2126696"/>
                <a:ext cx="5334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srgbClr val="C00000"/>
                          </a:solidFill>
                          <a:latin typeface="Cambria Math"/>
                        </a:rPr>
                        <m:t>𝑄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2126696"/>
                <a:ext cx="533400" cy="523220"/>
              </a:xfrm>
              <a:prstGeom prst="rect">
                <a:avLst/>
              </a:prstGeom>
              <a:blipFill rotWithShape="1">
                <a:blip r:embed="rId6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/>
          <p:cNvCxnSpPr>
            <a:stCxn id="6" idx="3"/>
            <a:endCxn id="11" idx="1"/>
          </p:cNvCxnSpPr>
          <p:nvPr/>
        </p:nvCxnSpPr>
        <p:spPr>
          <a:xfrm>
            <a:off x="1267980" y="3216919"/>
            <a:ext cx="1916898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3184878" y="2879735"/>
                <a:ext cx="1143000" cy="67436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𝒪</m:t>
                      </m:r>
                      <m:d>
                        <m:dPr>
                          <m:ctrlPr>
                            <a:rPr lang="en-US" sz="32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320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Π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4878" y="2879735"/>
                <a:ext cx="1143000" cy="674368"/>
              </a:xfrm>
              <a:prstGeom prst="rect">
                <a:avLst/>
              </a:prstGeom>
              <a:blipFill rotWithShape="1">
                <a:blip r:embed="rId6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1763281" y="1844783"/>
                <a:ext cx="663222" cy="555699"/>
              </a:xfrm>
              <a:prstGeom prst="rect">
                <a:avLst/>
              </a:prstGeom>
              <a:solidFill>
                <a:srgbClr val="99CC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𝑅</m:t>
                      </m:r>
                    </m:oMath>
                  </m:oMathPara>
                </a14:m>
                <a:endParaRPr lang="en-US" sz="280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281" y="1844783"/>
                <a:ext cx="663222" cy="555699"/>
              </a:xfrm>
              <a:prstGeom prst="rect">
                <a:avLst/>
              </a:prstGeom>
              <a:blipFill rotWithShape="1">
                <a:blip r:embed="rId6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/>
          <p:cNvCxnSpPr/>
          <p:nvPr/>
        </p:nvCxnSpPr>
        <p:spPr>
          <a:xfrm>
            <a:off x="3565878" y="2523287"/>
            <a:ext cx="0" cy="359901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667000" y="2050496"/>
                <a:ext cx="134055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𝑈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→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7000" y="2050496"/>
                <a:ext cx="1340555" cy="461665"/>
              </a:xfrm>
              <a:prstGeom prst="rect">
                <a:avLst/>
              </a:prstGeom>
              <a:blipFill rotWithShape="1">
                <a:blip r:embed="rId67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/>
          <p:cNvCxnSpPr/>
          <p:nvPr/>
        </p:nvCxnSpPr>
        <p:spPr>
          <a:xfrm flipV="1">
            <a:off x="4339167" y="2400452"/>
            <a:ext cx="468489" cy="482705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045656" y="2126665"/>
                <a:ext cx="5334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5656" y="2126665"/>
                <a:ext cx="533400" cy="523220"/>
              </a:xfrm>
              <a:prstGeom prst="rect">
                <a:avLst/>
              </a:prstGeom>
              <a:blipFill rotWithShape="1">
                <a:blip r:embed="rId6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4807656" y="1844784"/>
                <a:ext cx="663222" cy="555668"/>
              </a:xfrm>
              <a:prstGeom prst="rect">
                <a:avLst/>
              </a:prstGeom>
              <a:solidFill>
                <a:srgbClr val="99CC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𝑅</m:t>
                      </m:r>
                    </m:oMath>
                  </m:oMathPara>
                </a14:m>
                <a:endParaRPr lang="en-US" sz="280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7656" y="1844784"/>
                <a:ext cx="663222" cy="555668"/>
              </a:xfrm>
              <a:prstGeom prst="rect">
                <a:avLst/>
              </a:prstGeom>
              <a:blipFill rotWithShape="1">
                <a:blip r:embed="rId6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6400800" y="2879735"/>
                <a:ext cx="1143000" cy="67436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𝒪</m:t>
                      </m:r>
                      <m:d>
                        <m:dPr>
                          <m:ctrlPr>
                            <a:rPr lang="en-US" sz="32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320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Π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0" y="2879735"/>
                <a:ext cx="1143000" cy="674368"/>
              </a:xfrm>
              <a:prstGeom prst="rect">
                <a:avLst/>
              </a:prstGeom>
              <a:blipFill rotWithShape="1">
                <a:blip r:embed="rId7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Arrow Connector 26"/>
          <p:cNvCxnSpPr/>
          <p:nvPr/>
        </p:nvCxnSpPr>
        <p:spPr>
          <a:xfrm>
            <a:off x="6781800" y="2523287"/>
            <a:ext cx="0" cy="359901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7555089" y="2400452"/>
            <a:ext cx="468489" cy="482705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227711" y="2126665"/>
                <a:ext cx="5334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7711" y="2126665"/>
                <a:ext cx="533400" cy="523220"/>
              </a:xfrm>
              <a:prstGeom prst="rect">
                <a:avLst/>
              </a:prstGeom>
              <a:blipFill rotWithShape="1">
                <a:blip r:embed="rId7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8023578" y="1844784"/>
                <a:ext cx="663222" cy="555668"/>
              </a:xfrm>
              <a:prstGeom prst="rect">
                <a:avLst/>
              </a:prstGeom>
              <a:solidFill>
                <a:srgbClr val="99CC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𝑅</m:t>
                      </m:r>
                    </m:oMath>
                  </m:oMathPara>
                </a14:m>
                <a:endParaRPr lang="en-US" sz="280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3578" y="1844784"/>
                <a:ext cx="663222" cy="555668"/>
              </a:xfrm>
              <a:prstGeom prst="rect">
                <a:avLst/>
              </a:prstGeom>
              <a:blipFill rotWithShape="1">
                <a:blip r:embed="rId7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5898445" y="2046031"/>
                <a:ext cx="134055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𝑈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→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8445" y="2046031"/>
                <a:ext cx="1340555" cy="461665"/>
              </a:xfrm>
              <a:prstGeom prst="rect">
                <a:avLst/>
              </a:prstGeom>
              <a:blipFill rotWithShape="1">
                <a:blip r:embed="rId73"/>
                <a:stretch>
                  <a:fillRect b="-5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4610100" y="2660096"/>
                <a:ext cx="14859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0" i="1" smtClean="0">
                          <a:latin typeface="Cambria Math"/>
                        </a:rPr>
                        <m:t>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0100" y="2660096"/>
                <a:ext cx="1485900" cy="830997"/>
              </a:xfrm>
              <a:prstGeom prst="rect">
                <a:avLst/>
              </a:prstGeom>
              <a:blipFill rotWithShape="1">
                <a:blip r:embed="rId7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39"/>
              <p:cNvSpPr/>
              <p:nvPr/>
            </p:nvSpPr>
            <p:spPr>
              <a:xfrm>
                <a:off x="2336799" y="4344683"/>
                <a:ext cx="4456290" cy="2056117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𝒪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′</m:t>
                      </m:r>
                      <m:d>
                        <m:dPr>
                          <m:ctrlPr>
                            <a:rPr lang="en-US" sz="32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320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Π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0" name="Rectangle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6799" y="4344683"/>
                <a:ext cx="4456290" cy="2056117"/>
              </a:xfrm>
              <a:prstGeom prst="rect">
                <a:avLst/>
              </a:prstGeom>
              <a:blipFill rotWithShape="1">
                <a:blip r:embed="rId8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/>
              <p:cNvSpPr/>
              <p:nvPr/>
            </p:nvSpPr>
            <p:spPr>
              <a:xfrm>
                <a:off x="2793999" y="5573896"/>
                <a:ext cx="1143000" cy="680012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𝒪</m:t>
                      </m:r>
                      <m:d>
                        <m:dPr>
                          <m:ctrlPr>
                            <a:rPr lang="en-US" sz="32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320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Π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1" name="Rectangle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3999" y="5573896"/>
                <a:ext cx="1143000" cy="680012"/>
              </a:xfrm>
              <a:prstGeom prst="rect">
                <a:avLst/>
              </a:prstGeom>
              <a:blipFill rotWithShape="1">
                <a:blip r:embed="rId8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Straight Arrow Connector 41"/>
          <p:cNvCxnSpPr>
            <a:endCxn id="41" idx="1"/>
          </p:cNvCxnSpPr>
          <p:nvPr/>
        </p:nvCxnSpPr>
        <p:spPr>
          <a:xfrm>
            <a:off x="2031999" y="5913902"/>
            <a:ext cx="762000" cy="0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41" idx="3"/>
          </p:cNvCxnSpPr>
          <p:nvPr/>
        </p:nvCxnSpPr>
        <p:spPr>
          <a:xfrm>
            <a:off x="3936999" y="5913902"/>
            <a:ext cx="3237090" cy="0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1459089" y="5597590"/>
                <a:ext cx="6477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9089" y="5597590"/>
                <a:ext cx="647700" cy="523220"/>
              </a:xfrm>
              <a:prstGeom prst="rect">
                <a:avLst/>
              </a:prstGeom>
              <a:blipFill rotWithShape="1">
                <a:blip r:embed="rId8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Rectangle 44"/>
          <p:cNvSpPr/>
          <p:nvPr/>
        </p:nvSpPr>
        <p:spPr>
          <a:xfrm>
            <a:off x="4416776" y="4477798"/>
            <a:ext cx="2254957" cy="599828"/>
          </a:xfrm>
          <a:prstGeom prst="rect">
            <a:avLst/>
          </a:prstGeom>
          <a:solidFill>
            <a:srgbClr val="99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 smtClean="0">
              <a:solidFill>
                <a:schemeClr val="tx1"/>
              </a:solidFill>
            </a:endParaRPr>
          </a:p>
        </p:txBody>
      </p:sp>
      <p:cxnSp>
        <p:nvCxnSpPr>
          <p:cNvPr id="86" name="Straight Arrow Connector 85"/>
          <p:cNvCxnSpPr/>
          <p:nvPr/>
        </p:nvCxnSpPr>
        <p:spPr>
          <a:xfrm flipV="1">
            <a:off x="3948288" y="5077625"/>
            <a:ext cx="468489" cy="482705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/>
          <p:cNvCxnSpPr>
            <a:stCxn id="5" idx="2"/>
            <a:endCxn id="40" idx="0"/>
          </p:cNvCxnSpPr>
          <p:nvPr/>
        </p:nvCxnSpPr>
        <p:spPr>
          <a:xfrm flipH="1">
            <a:off x="4564944" y="3733800"/>
            <a:ext cx="7056" cy="61088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/>
              <p:cNvSpPr/>
              <p:nvPr/>
            </p:nvSpPr>
            <p:spPr>
              <a:xfrm>
                <a:off x="4515423" y="4432726"/>
                <a:ext cx="2113977" cy="6307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/>
                            </a:rPr>
                            <m:t>𝑅</m:t>
                          </m:r>
                          <m:r>
                            <a:rPr lang="en-US" sz="3200" i="1">
                              <a:latin typeface="Cambria Math"/>
                            </a:rPr>
                            <m:t>|</m:t>
                          </m:r>
                        </m:e>
                        <m:sub>
                          <m:sSub>
                            <m:sSubPr>
                              <m:ctrlPr>
                                <a:rPr lang="en-US" sz="3200" i="1">
                                  <a:solidFill>
                                    <a:srgbClr val="0099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solidFill>
                                    <a:srgbClr val="009900"/>
                                  </a:solidFill>
                                  <a:latin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rgbClr val="00990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200" i="1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∪…∪</m:t>
                          </m:r>
                          <m:sSub>
                            <m:sSubPr>
                              <m:ctrlPr>
                                <a:rPr lang="en-US" sz="3200" i="1">
                                  <a:solidFill>
                                    <a:srgbClr val="0099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solidFill>
                                    <a:srgbClr val="009900"/>
                                  </a:solidFill>
                                  <a:latin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rgbClr val="009900"/>
                                  </a:solidFill>
                                  <a:latin typeface="Cambria Math"/>
                                </a:rPr>
                                <m:t>𝑘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6" name="Rectangle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5423" y="4432726"/>
                <a:ext cx="2113977" cy="630750"/>
              </a:xfrm>
              <a:prstGeom prst="rect">
                <a:avLst/>
              </a:prstGeom>
              <a:blipFill rotWithShape="1">
                <a:blip r:embed="rId8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6104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9" grpId="0"/>
      <p:bldP spid="11" grpId="0" animBg="1"/>
      <p:bldP spid="12" grpId="0" animBg="1"/>
      <p:bldP spid="14" grpId="0"/>
      <p:bldP spid="23" grpId="0"/>
      <p:bldP spid="24" grpId="0" animBg="1"/>
      <p:bldP spid="26" grpId="0" animBg="1"/>
      <p:bldP spid="30" grpId="0"/>
      <p:bldP spid="31" grpId="0" animBg="1"/>
      <p:bldP spid="38" grpId="0"/>
      <p:bldP spid="39" grpId="0"/>
      <p:bldP spid="40" grpId="0" animBg="1"/>
      <p:bldP spid="41" grpId="0" animBg="1"/>
      <p:bldP spid="44" grpId="0"/>
      <p:bldP spid="45" grpId="0" animBg="1"/>
      <p:bldP spid="4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28600" y="2228910"/>
                <a:ext cx="5257799" cy="1570198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𝒪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′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2228910"/>
                <a:ext cx="5257799" cy="15701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81000" y="3067110"/>
                <a:ext cx="521386" cy="514675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𝒪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3067110"/>
                <a:ext cx="521386" cy="5146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/>
          <p:nvPr/>
        </p:nvCxnSpPr>
        <p:spPr>
          <a:xfrm flipV="1">
            <a:off x="919257" y="2821400"/>
            <a:ext cx="254524" cy="257886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16685" y="2477215"/>
                <a:ext cx="42631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/>
                        </a:rPr>
                        <m:t>𝑄</m:t>
                      </m:r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685" y="2477215"/>
                <a:ext cx="426315" cy="400110"/>
              </a:xfrm>
              <a:prstGeom prst="rect">
                <a:avLst/>
              </a:prstGeom>
              <a:blipFill rotWithShape="1">
                <a:blip r:embed="rId5"/>
                <a:stretch>
                  <a:fillRect b="-106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/>
          <p:cNvCxnSpPr>
            <a:stCxn id="5" idx="3"/>
            <a:endCxn id="10" idx="1"/>
          </p:cNvCxnSpPr>
          <p:nvPr/>
        </p:nvCxnSpPr>
        <p:spPr>
          <a:xfrm>
            <a:off x="902386" y="3324448"/>
            <a:ext cx="1075056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977442" y="3067110"/>
                <a:ext cx="770382" cy="514675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𝒪</m:t>
                      </m:r>
                      <m:d>
                        <m:d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00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Π</m:t>
                          </m:r>
                        </m:e>
                      </m:d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7442" y="3067110"/>
                <a:ext cx="770382" cy="5146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/>
          <p:cNvCxnSpPr/>
          <p:nvPr/>
        </p:nvCxnSpPr>
        <p:spPr>
          <a:xfrm>
            <a:off x="2311400" y="2879230"/>
            <a:ext cx="0" cy="193315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600199" y="2573728"/>
                <a:ext cx="107142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𝑈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→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199" y="2573728"/>
                <a:ext cx="1071425" cy="369332"/>
              </a:xfrm>
              <a:prstGeom prst="rect">
                <a:avLst/>
              </a:prstGeom>
              <a:blipFill rotWithShape="1">
                <a:blip r:embed="rId7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493942" y="2480088"/>
                <a:ext cx="42631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3942" y="2480088"/>
                <a:ext cx="426315" cy="400110"/>
              </a:xfrm>
              <a:prstGeom prst="rect">
                <a:avLst/>
              </a:prstGeom>
              <a:blipFill rotWithShape="1">
                <a:blip r:embed="rId8"/>
                <a:stretch>
                  <a:fillRect l="-2857" b="-123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666999" y="2873899"/>
                <a:ext cx="123146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/>
                        </a:rPr>
                        <m:t>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6999" y="2873899"/>
                <a:ext cx="1231468" cy="70788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5933642" y="2229889"/>
                <a:ext cx="2981758" cy="1569219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𝒪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′</m:t>
                      </m:r>
                      <m:d>
                        <m:d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00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Π</m:t>
                          </m:r>
                        </m:e>
                      </m:d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3642" y="2229889"/>
                <a:ext cx="2981758" cy="156921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Arrow Connector 25"/>
          <p:cNvCxnSpPr/>
          <p:nvPr/>
        </p:nvCxnSpPr>
        <p:spPr>
          <a:xfrm>
            <a:off x="6694311" y="2076510"/>
            <a:ext cx="0" cy="1002776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6694311" y="3606958"/>
            <a:ext cx="0" cy="450752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488289" y="1676400"/>
                <a:ext cx="51766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8289" y="1676400"/>
                <a:ext cx="517668" cy="40011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/>
          <p:cNvSpPr/>
          <p:nvPr/>
        </p:nvSpPr>
        <p:spPr>
          <a:xfrm>
            <a:off x="7127967" y="2367661"/>
            <a:ext cx="1590210" cy="457786"/>
          </a:xfrm>
          <a:prstGeom prst="rect">
            <a:avLst/>
          </a:prstGeom>
          <a:solidFill>
            <a:srgbClr val="99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cxnSp>
        <p:nvCxnSpPr>
          <p:cNvPr id="31" name="Straight Arrow Connector 30"/>
          <p:cNvCxnSpPr>
            <a:stCxn id="4" idx="3"/>
            <a:endCxn id="24" idx="1"/>
          </p:cNvCxnSpPr>
          <p:nvPr/>
        </p:nvCxnSpPr>
        <p:spPr>
          <a:xfrm>
            <a:off x="5486399" y="3014009"/>
            <a:ext cx="447243" cy="49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V="1">
            <a:off x="2745259" y="2815976"/>
            <a:ext cx="254524" cy="257886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/>
              <p:cNvSpPr/>
              <p:nvPr/>
            </p:nvSpPr>
            <p:spPr>
              <a:xfrm>
                <a:off x="2999783" y="2391869"/>
                <a:ext cx="453874" cy="424107"/>
              </a:xfrm>
              <a:prstGeom prst="rect">
                <a:avLst/>
              </a:prstGeom>
              <a:solidFill>
                <a:srgbClr val="99CC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𝑅</m:t>
                      </m:r>
                    </m:oMath>
                  </m:oMathPara>
                </a14:m>
                <a:endParaRPr lang="en-US" sz="200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0" name="Rectangle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783" y="2391869"/>
                <a:ext cx="453874" cy="42410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6" name="Straight Arrow Connector 65"/>
          <p:cNvCxnSpPr/>
          <p:nvPr/>
        </p:nvCxnSpPr>
        <p:spPr>
          <a:xfrm flipV="1">
            <a:off x="6873443" y="2834397"/>
            <a:ext cx="254524" cy="257886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Rectangle 69"/>
              <p:cNvSpPr/>
              <p:nvPr/>
            </p:nvSpPr>
            <p:spPr>
              <a:xfrm>
                <a:off x="7079435" y="2317932"/>
                <a:ext cx="1632755" cy="4962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𝑅</m:t>
                          </m:r>
                          <m:r>
                            <a:rPr lang="en-US" sz="2400" i="1">
                              <a:latin typeface="Cambria Math"/>
                            </a:rPr>
                            <m:t>|</m:t>
                          </m:r>
                        </m:e>
                        <m:sub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i="1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∪…∪</m:t>
                          </m:r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/>
                                </a:rPr>
                                <m:t>𝑘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0" name="Rectangle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9435" y="2317932"/>
                <a:ext cx="1632755" cy="496226"/>
              </a:xfrm>
              <a:prstGeom prst="rect">
                <a:avLst/>
              </a:prstGeom>
              <a:blipFill rotWithShape="1">
                <a:blip r:embed="rId13"/>
                <a:stretch>
                  <a:fillRect b="-97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Rectangle 72"/>
              <p:cNvSpPr/>
              <p:nvPr/>
            </p:nvSpPr>
            <p:spPr>
              <a:xfrm>
                <a:off x="1188658" y="2392599"/>
                <a:ext cx="453874" cy="424107"/>
              </a:xfrm>
              <a:prstGeom prst="rect">
                <a:avLst/>
              </a:prstGeom>
              <a:solidFill>
                <a:srgbClr val="99CC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𝑅</m:t>
                      </m:r>
                    </m:oMath>
                  </m:oMathPara>
                </a14:m>
                <a:endParaRPr lang="en-US" sz="200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3" name="Rectangle 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8658" y="2392599"/>
                <a:ext cx="453874" cy="424107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Rectangle 75"/>
              <p:cNvSpPr/>
              <p:nvPr/>
            </p:nvSpPr>
            <p:spPr>
              <a:xfrm>
                <a:off x="3857784" y="3067840"/>
                <a:ext cx="770382" cy="514675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𝒪</m:t>
                      </m:r>
                      <m:d>
                        <m:d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00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Π</m:t>
                          </m:r>
                        </m:e>
                      </m:d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76" name="Rectangle 7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7784" y="3067840"/>
                <a:ext cx="770382" cy="51467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7" name="Straight Arrow Connector 76"/>
          <p:cNvCxnSpPr/>
          <p:nvPr/>
        </p:nvCxnSpPr>
        <p:spPr>
          <a:xfrm>
            <a:off x="4191742" y="2879960"/>
            <a:ext cx="0" cy="193315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3480541" y="2574458"/>
                <a:ext cx="107142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𝑈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→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0541" y="2574458"/>
                <a:ext cx="1071425" cy="369332"/>
              </a:xfrm>
              <a:prstGeom prst="rect">
                <a:avLst/>
              </a:prstGeom>
              <a:blipFill rotWithShape="1">
                <a:blip r:embed="rId16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4374284" y="2480818"/>
                <a:ext cx="42631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4284" y="2480818"/>
                <a:ext cx="426315" cy="400110"/>
              </a:xfrm>
              <a:prstGeom prst="rect">
                <a:avLst/>
              </a:prstGeom>
              <a:blipFill rotWithShape="1">
                <a:blip r:embed="rId17"/>
                <a:stretch>
                  <a:fillRect l="-4348" r="-4348" b="-106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0" name="Straight Arrow Connector 79"/>
          <p:cNvCxnSpPr/>
          <p:nvPr/>
        </p:nvCxnSpPr>
        <p:spPr>
          <a:xfrm flipV="1">
            <a:off x="4625601" y="2816706"/>
            <a:ext cx="254524" cy="257886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Rectangle 80"/>
              <p:cNvSpPr/>
              <p:nvPr/>
            </p:nvSpPr>
            <p:spPr>
              <a:xfrm>
                <a:off x="4880125" y="2392599"/>
                <a:ext cx="453874" cy="424107"/>
              </a:xfrm>
              <a:prstGeom prst="rect">
                <a:avLst/>
              </a:prstGeom>
              <a:solidFill>
                <a:srgbClr val="99CC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𝑅</m:t>
                      </m:r>
                    </m:oMath>
                  </m:oMathPara>
                </a14:m>
                <a:endParaRPr lang="en-US" sz="200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1" name="Rectangle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0125" y="2392599"/>
                <a:ext cx="453874" cy="424107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Rectangle 81"/>
              <p:cNvSpPr/>
              <p:nvPr/>
            </p:nvSpPr>
            <p:spPr>
              <a:xfrm>
                <a:off x="6095357" y="3092283"/>
                <a:ext cx="770382" cy="514675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𝒪</m:t>
                      </m:r>
                      <m:d>
                        <m:d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00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Π</m:t>
                          </m:r>
                        </m:e>
                      </m:d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82" name="Rectangle 8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5357" y="3092283"/>
                <a:ext cx="770382" cy="514675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TextBox 98"/>
              <p:cNvSpPr txBox="1"/>
              <p:nvPr/>
            </p:nvSpPr>
            <p:spPr>
              <a:xfrm>
                <a:off x="6648798" y="2548467"/>
                <a:ext cx="42631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9" name="TextBox 9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8798" y="2548467"/>
                <a:ext cx="426315" cy="400110"/>
              </a:xfrm>
              <a:prstGeom prst="rect">
                <a:avLst/>
              </a:prstGeom>
              <a:blipFill rotWithShape="1">
                <a:blip r:embed="rId20"/>
                <a:stretch>
                  <a:fillRect l="-4286" b="-106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1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pPr algn="l"/>
            <a:r>
              <a:rPr lang="en-US" sz="36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Approximate Correctness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0" y="4038600"/>
                <a:ext cx="9143999" cy="10538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200" i="1" smtClean="0"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200">
                                  <a:latin typeface="Cambria Math"/>
                                </a:rPr>
                                <m:t>Pr</m:t>
                              </m:r>
                            </m:e>
                            <m:lim>
                              <m:r>
                                <a:rPr lang="en-US" sz="3200" i="1">
                                  <a:latin typeface="Cambria Math"/>
                                </a:rPr>
                                <m:t>𝑥</m:t>
                              </m:r>
                            </m:lim>
                          </m:limLow>
                        </m:fName>
                        <m:e>
                          <m:r>
                            <a:rPr lang="en-US" sz="3200" i="1">
                              <a:latin typeface="Cambria Math"/>
                            </a:rPr>
                            <m:t>[</m:t>
                          </m:r>
                          <m:r>
                            <m:rPr>
                              <m:sty m:val="p"/>
                            </m:rPr>
                            <a:rPr lang="en-US" sz="3200">
                              <a:latin typeface="Cambria Math"/>
                            </a:rPr>
                            <m:t>Π</m:t>
                          </m:r>
                          <m:d>
                            <m:dPr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3200" b="0" i="1" smtClean="0">
                              <a:latin typeface="Cambria Math"/>
                            </a:rPr>
                            <m:t>≠</m:t>
                          </m:r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𝒪</m:t>
                          </m:r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n-US" sz="3200">
                              <a:latin typeface="Cambria Math"/>
                              <a:ea typeface="Cambria Math"/>
                            </a:rPr>
                            <m:t>Π</m:t>
                          </m:r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)(</m:t>
                          </m:r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)]</m:t>
                          </m:r>
                        </m:e>
                      </m:func>
                      <m:r>
                        <a:rPr lang="en-US" sz="3200" b="0" i="1" smtClean="0">
                          <a:latin typeface="Cambria Math"/>
                        </a:rPr>
                        <m:t>≤</m:t>
                      </m:r>
                      <m:r>
                        <a:rPr lang="en-US" sz="3200" i="1">
                          <a:latin typeface="Cambria Math"/>
                        </a:rPr>
                        <m:t>0.</m:t>
                      </m:r>
                      <m:r>
                        <a:rPr lang="en-US" sz="3200" b="0" i="1" smtClean="0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038600"/>
                <a:ext cx="9143999" cy="1053878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-3705" y="4886708"/>
                <a:ext cx="9147704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  <a:ea typeface="Cambria Math"/>
                        </a:rPr>
                        <m:t>⇑</m:t>
                      </m:r>
                    </m:oMath>
                  </m:oMathPara>
                </a14:m>
                <a:endParaRPr lang="en-US" sz="3200" dirty="0"/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200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200">
                              <a:latin typeface="Cambria Math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3200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latin typeface="Cambria Math"/>
                                </a:rPr>
                                <m:t>𝑄</m:t>
                              </m:r>
                              <m:r>
                                <a:rPr lang="en-US" sz="3200" b="1" i="1">
                                  <a:latin typeface="Cambria Math"/>
                                </a:rPr>
                                <m:t>∩</m:t>
                              </m:r>
                              <m:sSub>
                                <m:sSubPr>
                                  <m:ctrlPr>
                                    <a:rPr lang="en-US" sz="32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latin typeface="Cambria Math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en-US" sz="3200" i="1">
                                      <a:latin typeface="Cambria Math"/>
                                    </a:rPr>
                                    <m:t>𝑥</m:t>
                                  </m:r>
                                </m:sub>
                              </m:sSub>
                              <m:r>
                                <a:rPr lang="en-US" sz="3200" i="1">
                                  <a:latin typeface="Cambria Math"/>
                                </a:rPr>
                                <m:t>∖</m:t>
                              </m:r>
                              <m:d>
                                <m:dPr>
                                  <m:ctrlPr>
                                    <a:rPr lang="en-US" sz="32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32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i="1">
                                          <a:latin typeface="Cambria Math"/>
                                        </a:rPr>
                                        <m:t>𝑄</m:t>
                                      </m:r>
                                    </m:e>
                                    <m:sub>
                                      <m:r>
                                        <a:rPr lang="en-US" sz="3200" i="1"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sz="3200" i="1">
                                      <a:latin typeface="Cambria Math"/>
                                    </a:rPr>
                                    <m:t>∪…∪</m:t>
                                  </m:r>
                                  <m:sSub>
                                    <m:sSubPr>
                                      <m:ctrlPr>
                                        <a:rPr lang="en-US" sz="32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i="1">
                                          <a:latin typeface="Cambria Math"/>
                                        </a:rPr>
                                        <m:t>𝑄</m:t>
                                      </m:r>
                                    </m:e>
                                    <m:sub>
                                      <m:r>
                                        <a:rPr lang="en-US" sz="3200" i="1">
                                          <a:latin typeface="Cambria Math"/>
                                        </a:rPr>
                                        <m:t>𝑘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sz="3200" i="1">
                                  <a:latin typeface="Cambria Math"/>
                                </a:rPr>
                                <m:t>≠∅</m:t>
                              </m:r>
                            </m:e>
                          </m:d>
                          <m:r>
                            <a:rPr lang="en-US" sz="3200" i="1">
                              <a:latin typeface="Cambria Math"/>
                            </a:rPr>
                            <m:t>≤</m:t>
                          </m:r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0.1</m:t>
                          </m:r>
                        </m:e>
                      </m:func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705" y="4886708"/>
                <a:ext cx="9147704" cy="1569660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51221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28600" y="2228910"/>
                <a:ext cx="5257799" cy="1570198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𝒪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′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2228910"/>
                <a:ext cx="5257799" cy="15701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81000" y="3067110"/>
                <a:ext cx="521386" cy="514675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𝒪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3067110"/>
                <a:ext cx="521386" cy="5146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/>
          <p:nvPr/>
        </p:nvCxnSpPr>
        <p:spPr>
          <a:xfrm flipV="1">
            <a:off x="919257" y="2821400"/>
            <a:ext cx="254524" cy="257886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16685" y="2477215"/>
                <a:ext cx="42631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/>
                        </a:rPr>
                        <m:t>𝑄</m:t>
                      </m:r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685" y="2477215"/>
                <a:ext cx="426315" cy="400110"/>
              </a:xfrm>
              <a:prstGeom prst="rect">
                <a:avLst/>
              </a:prstGeom>
              <a:blipFill rotWithShape="1">
                <a:blip r:embed="rId5"/>
                <a:stretch>
                  <a:fillRect b="-106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/>
          <p:cNvCxnSpPr>
            <a:stCxn id="5" idx="3"/>
            <a:endCxn id="10" idx="1"/>
          </p:cNvCxnSpPr>
          <p:nvPr/>
        </p:nvCxnSpPr>
        <p:spPr>
          <a:xfrm>
            <a:off x="902386" y="3324448"/>
            <a:ext cx="1075056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977442" y="3067110"/>
                <a:ext cx="770382" cy="514675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𝒪</m:t>
                      </m:r>
                      <m:d>
                        <m:d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00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Π</m:t>
                          </m:r>
                        </m:e>
                      </m:d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7442" y="3067110"/>
                <a:ext cx="770382" cy="5146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/>
          <p:cNvCxnSpPr/>
          <p:nvPr/>
        </p:nvCxnSpPr>
        <p:spPr>
          <a:xfrm>
            <a:off x="2311400" y="2879230"/>
            <a:ext cx="0" cy="193315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600199" y="2573728"/>
                <a:ext cx="107142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𝑈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→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199" y="2573728"/>
                <a:ext cx="1071425" cy="369332"/>
              </a:xfrm>
              <a:prstGeom prst="rect">
                <a:avLst/>
              </a:prstGeom>
              <a:blipFill rotWithShape="1">
                <a:blip r:embed="rId7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493942" y="2480088"/>
                <a:ext cx="42631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3942" y="2480088"/>
                <a:ext cx="426315" cy="400110"/>
              </a:xfrm>
              <a:prstGeom prst="rect">
                <a:avLst/>
              </a:prstGeom>
              <a:blipFill rotWithShape="1">
                <a:blip r:embed="rId8"/>
                <a:stretch>
                  <a:fillRect b="-107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666999" y="2873899"/>
                <a:ext cx="123146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/>
                        </a:rPr>
                        <m:t>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6999" y="2873899"/>
                <a:ext cx="1231468" cy="70788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5933642" y="2229889"/>
                <a:ext cx="2981758" cy="1569219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𝒪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′</m:t>
                      </m:r>
                      <m:d>
                        <m:d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00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Π</m:t>
                          </m:r>
                        </m:e>
                      </m:d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3642" y="2229889"/>
                <a:ext cx="2981758" cy="156921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Arrow Connector 25"/>
          <p:cNvCxnSpPr/>
          <p:nvPr/>
        </p:nvCxnSpPr>
        <p:spPr>
          <a:xfrm>
            <a:off x="6694311" y="2076510"/>
            <a:ext cx="0" cy="1002776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6694311" y="3606958"/>
            <a:ext cx="0" cy="450752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488289" y="1676400"/>
                <a:ext cx="51766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8289" y="1676400"/>
                <a:ext cx="517668" cy="40011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/>
          <p:cNvSpPr/>
          <p:nvPr/>
        </p:nvSpPr>
        <p:spPr>
          <a:xfrm>
            <a:off x="7127967" y="2367661"/>
            <a:ext cx="1590210" cy="457786"/>
          </a:xfrm>
          <a:prstGeom prst="rect">
            <a:avLst/>
          </a:prstGeom>
          <a:solidFill>
            <a:srgbClr val="99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cxnSp>
        <p:nvCxnSpPr>
          <p:cNvPr id="31" name="Straight Arrow Connector 30"/>
          <p:cNvCxnSpPr>
            <a:stCxn id="4" idx="3"/>
            <a:endCxn id="24" idx="1"/>
          </p:cNvCxnSpPr>
          <p:nvPr/>
        </p:nvCxnSpPr>
        <p:spPr>
          <a:xfrm>
            <a:off x="5486399" y="3014009"/>
            <a:ext cx="447243" cy="49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V="1">
            <a:off x="2745259" y="2815976"/>
            <a:ext cx="254524" cy="257886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/>
              <p:cNvSpPr/>
              <p:nvPr/>
            </p:nvSpPr>
            <p:spPr>
              <a:xfrm>
                <a:off x="2999783" y="2391869"/>
                <a:ext cx="453874" cy="424107"/>
              </a:xfrm>
              <a:prstGeom prst="rect">
                <a:avLst/>
              </a:prstGeom>
              <a:solidFill>
                <a:srgbClr val="99CC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𝑅</m:t>
                      </m:r>
                    </m:oMath>
                  </m:oMathPara>
                </a14:m>
                <a:endParaRPr lang="en-US" sz="200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0" name="Rectangle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783" y="2391869"/>
                <a:ext cx="453874" cy="42410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6" name="Straight Arrow Connector 65"/>
          <p:cNvCxnSpPr/>
          <p:nvPr/>
        </p:nvCxnSpPr>
        <p:spPr>
          <a:xfrm flipV="1">
            <a:off x="6873443" y="2834397"/>
            <a:ext cx="254524" cy="257886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Rectangle 69"/>
              <p:cNvSpPr/>
              <p:nvPr/>
            </p:nvSpPr>
            <p:spPr>
              <a:xfrm>
                <a:off x="7079435" y="2317932"/>
                <a:ext cx="1632755" cy="4962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𝑅</m:t>
                          </m:r>
                          <m:r>
                            <a:rPr lang="en-US" sz="2400" i="1">
                              <a:latin typeface="Cambria Math"/>
                            </a:rPr>
                            <m:t>|</m:t>
                          </m:r>
                        </m:e>
                        <m:sub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i="1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∪…∪</m:t>
                          </m:r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/>
                                </a:rPr>
                                <m:t>𝑘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0" name="Rectangle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9435" y="2317932"/>
                <a:ext cx="1632755" cy="496226"/>
              </a:xfrm>
              <a:prstGeom prst="rect">
                <a:avLst/>
              </a:prstGeom>
              <a:blipFill rotWithShape="1">
                <a:blip r:embed="rId13"/>
                <a:stretch>
                  <a:fillRect b="-97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Rectangle 72"/>
              <p:cNvSpPr/>
              <p:nvPr/>
            </p:nvSpPr>
            <p:spPr>
              <a:xfrm>
                <a:off x="1188658" y="2392599"/>
                <a:ext cx="453874" cy="424107"/>
              </a:xfrm>
              <a:prstGeom prst="rect">
                <a:avLst/>
              </a:prstGeom>
              <a:solidFill>
                <a:srgbClr val="99CC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𝑅</m:t>
                      </m:r>
                    </m:oMath>
                  </m:oMathPara>
                </a14:m>
                <a:endParaRPr lang="en-US" sz="200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3" name="Rectangle 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8658" y="2392599"/>
                <a:ext cx="453874" cy="424107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Rectangle 75"/>
              <p:cNvSpPr/>
              <p:nvPr/>
            </p:nvSpPr>
            <p:spPr>
              <a:xfrm>
                <a:off x="3857784" y="3067840"/>
                <a:ext cx="770382" cy="514675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𝒪</m:t>
                      </m:r>
                      <m:d>
                        <m:d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00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Π</m:t>
                          </m:r>
                        </m:e>
                      </m:d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76" name="Rectangle 7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7784" y="3067840"/>
                <a:ext cx="770382" cy="51467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7" name="Straight Arrow Connector 76"/>
          <p:cNvCxnSpPr/>
          <p:nvPr/>
        </p:nvCxnSpPr>
        <p:spPr>
          <a:xfrm>
            <a:off x="4191742" y="2879960"/>
            <a:ext cx="0" cy="193315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3480541" y="2574458"/>
                <a:ext cx="107142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𝑈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→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0541" y="2574458"/>
                <a:ext cx="1071425" cy="369332"/>
              </a:xfrm>
              <a:prstGeom prst="rect">
                <a:avLst/>
              </a:prstGeom>
              <a:blipFill rotWithShape="1">
                <a:blip r:embed="rId16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4374284" y="2480818"/>
                <a:ext cx="42631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4284" y="2480818"/>
                <a:ext cx="426315" cy="400110"/>
              </a:xfrm>
              <a:prstGeom prst="rect">
                <a:avLst/>
              </a:prstGeom>
              <a:blipFill rotWithShape="1">
                <a:blip r:embed="rId17"/>
                <a:stretch>
                  <a:fillRect b="-9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0" name="Straight Arrow Connector 79"/>
          <p:cNvCxnSpPr/>
          <p:nvPr/>
        </p:nvCxnSpPr>
        <p:spPr>
          <a:xfrm flipV="1">
            <a:off x="4625601" y="2816706"/>
            <a:ext cx="254524" cy="257886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Rectangle 80"/>
              <p:cNvSpPr/>
              <p:nvPr/>
            </p:nvSpPr>
            <p:spPr>
              <a:xfrm>
                <a:off x="4880125" y="2392599"/>
                <a:ext cx="453874" cy="424107"/>
              </a:xfrm>
              <a:prstGeom prst="rect">
                <a:avLst/>
              </a:prstGeom>
              <a:solidFill>
                <a:srgbClr val="99CC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𝑅</m:t>
                      </m:r>
                    </m:oMath>
                  </m:oMathPara>
                </a14:m>
                <a:endParaRPr lang="en-US" sz="200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1" name="Rectangle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0125" y="2392599"/>
                <a:ext cx="453874" cy="424107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Rectangle 81"/>
              <p:cNvSpPr/>
              <p:nvPr/>
            </p:nvSpPr>
            <p:spPr>
              <a:xfrm>
                <a:off x="6095357" y="3092283"/>
                <a:ext cx="770382" cy="514675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𝒪</m:t>
                      </m:r>
                      <m:d>
                        <m:d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00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Π</m:t>
                          </m:r>
                        </m:e>
                      </m:d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82" name="Rectangle 8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5357" y="3092283"/>
                <a:ext cx="770382" cy="514675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TextBox 98"/>
              <p:cNvSpPr txBox="1"/>
              <p:nvPr/>
            </p:nvSpPr>
            <p:spPr>
              <a:xfrm>
                <a:off x="6648798" y="2548467"/>
                <a:ext cx="42631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9" name="TextBox 9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8798" y="2548467"/>
                <a:ext cx="426315" cy="400110"/>
              </a:xfrm>
              <a:prstGeom prst="rect">
                <a:avLst/>
              </a:prstGeom>
              <a:blipFill rotWithShape="1">
                <a:blip r:embed="rId20"/>
                <a:stretch>
                  <a:fillRect b="-9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1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pPr algn="l"/>
            <a:r>
              <a:rPr lang="en-US" sz="36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Approximate Correctness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/>
              <p:nvPr/>
            </p:nvSpPr>
            <p:spPr>
              <a:xfrm>
                <a:off x="0" y="4267200"/>
                <a:ext cx="9143999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20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200">
                              <a:latin typeface="Cambria Math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3200" b="1" i="1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2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0" i="1" smtClean="0">
                                      <a:latin typeface="Cambria Math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sz="3200" b="0" i="1" smtClean="0">
                                      <a:latin typeface="Cambria Math"/>
                                    </a:rPr>
                                    <m:t>𝑥</m:t>
                                  </m:r>
                                </m:sub>
                              </m:sSub>
                              <m:r>
                                <a:rPr lang="en-US" sz="3200" b="1" i="1" smtClean="0">
                                  <a:latin typeface="Cambria Math"/>
                                </a:rPr>
                                <m:t>∈</m:t>
                              </m:r>
                              <m:r>
                                <a:rPr lang="en-US" sz="3200" b="0" i="1" smtClean="0">
                                  <a:latin typeface="Cambria Math"/>
                                </a:rPr>
                                <m:t>𝑄</m:t>
                              </m:r>
                              <m:r>
                                <a:rPr lang="en-US" sz="3200" i="1">
                                  <a:latin typeface="Cambria Math"/>
                                </a:rPr>
                                <m:t>∖</m:t>
                              </m:r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n-US" sz="320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3200" b="0" i="1" smtClean="0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b="0" i="1" smtClean="0">
                                          <a:latin typeface="Cambria Math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sz="3200" b="0" i="1" smtClean="0"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sz="3200" b="0" i="1" smtClean="0">
                                      <a:latin typeface="Cambria Math"/>
                                    </a:rPr>
                                    <m:t>,…,</m:t>
                                  </m:r>
                                  <m:sSub>
                                    <m:sSubPr>
                                      <m:ctrlPr>
                                        <a:rPr lang="en-US" sz="3200" b="0" i="1" smtClean="0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b="0" i="1" smtClean="0">
                                          <a:latin typeface="Cambria Math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sz="3200" b="0" i="1" smtClean="0">
                                          <a:latin typeface="Cambria Math"/>
                                        </a:rPr>
                                        <m:t>𝑘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≤</m:t>
                          </m:r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0.</m:t>
                          </m:r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e>
                      </m:func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267200"/>
                <a:ext cx="9143999" cy="830997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" y="5419534"/>
                <a:ext cx="8305799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20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200">
                              <a:latin typeface="Cambria Math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latin typeface="Cambria Math"/>
                                </a:rPr>
                                <m:t>∃</m:t>
                              </m:r>
                              <m:r>
                                <a:rPr lang="en-US" sz="3200" i="1">
                                  <a:latin typeface="Cambria Math"/>
                                </a:rPr>
                                <m:t>𝑝</m:t>
                              </m:r>
                              <m:r>
                                <a:rPr lang="en-US" sz="3200" i="1">
                                  <a:latin typeface="Cambria Math"/>
                                </a:rPr>
                                <m:t>∈</m:t>
                              </m:r>
                              <m:r>
                                <a:rPr lang="en-US" sz="3200" i="1">
                                  <a:latin typeface="Cambria Math"/>
                                </a:rPr>
                                <m:t>𝑄</m:t>
                              </m:r>
                              <m:r>
                                <a:rPr lang="en-US" sz="3200" i="1">
                                  <a:latin typeface="Cambria Math"/>
                                </a:rPr>
                                <m:t>  </m:t>
                              </m:r>
                              <m:r>
                                <m:rPr>
                                  <m:sty m:val="p"/>
                                </m:rPr>
                                <a:rPr lang="en-US" sz="3200">
                                  <a:latin typeface="Cambria Math"/>
                                </a:rPr>
                                <m:t>s</m:t>
                              </m:r>
                              <m:r>
                                <a:rPr lang="en-US" sz="3200">
                                  <a:latin typeface="Cambria Math"/>
                                </a:rPr>
                                <m:t>.</m:t>
                              </m:r>
                              <m:r>
                                <m:rPr>
                                  <m:sty m:val="p"/>
                                </m:rPr>
                                <a:rPr lang="en-US" sz="3200">
                                  <a:latin typeface="Cambria Math"/>
                                </a:rPr>
                                <m:t>t</m:t>
                              </m:r>
                              <m:r>
                                <a:rPr lang="en-US" sz="3200">
                                  <a:latin typeface="Cambria Math"/>
                                </a:rPr>
                                <m:t>.</m:t>
                              </m:r>
                              <m:r>
                                <a:rPr lang="en-US" sz="3200" i="1">
                                  <a:latin typeface="Cambria Math"/>
                                </a:rPr>
                                <m:t>  </m:t>
                              </m:r>
                              <m:d>
                                <m:dPr>
                                  <m:ctrlPr>
                                    <a:rPr lang="en-US" sz="32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3200" i="1">
                                      <a:latin typeface="Cambria Math"/>
                                    </a:rPr>
                                    <m:t>𝑝</m:t>
                                  </m:r>
                                  <m:r>
                                    <a:rPr lang="en-US" sz="3200" i="1">
                                      <a:latin typeface="Cambria Math"/>
                                    </a:rPr>
                                    <m:t>=</m:t>
                                  </m:r>
                                  <m:sSub>
                                    <m:sSubPr>
                                      <m:ctrlPr>
                                        <a:rPr lang="en-US" sz="32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i="1">
                                          <a:latin typeface="Cambria Math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sz="3200" i="1">
                                          <a:latin typeface="Cambria Math"/>
                                        </a:rPr>
                                        <m:t>𝑥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sz="3200" i="1">
                                  <a:latin typeface="Cambria Math"/>
                                </a:rPr>
                                <m:t>∧∀</m:t>
                              </m:r>
                              <m:r>
                                <a:rPr lang="en-US" sz="3200" i="1"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sz="3200" i="1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3200" i="1">
                                  <a:latin typeface="Cambria Math"/>
                                </a:rPr>
                                <m:t>𝑝</m:t>
                              </m:r>
                              <m:r>
                                <a:rPr lang="en-US" sz="3200" i="1">
                                  <a:latin typeface="Cambria Math"/>
                                </a:rPr>
                                <m:t>≠</m:t>
                              </m:r>
                              <m:sSub>
                                <m:sSubPr>
                                  <m:ctrlPr>
                                    <a:rPr lang="en-US" sz="32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latin typeface="Cambria Math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sz="3200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3200" i="1">
                                  <a:latin typeface="Cambria Math"/>
                                </a:rPr>
                                <m:t>)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" y="5419534"/>
                <a:ext cx="8305799" cy="830997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7486419" y="5280147"/>
                <a:ext cx="1269322" cy="10444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≤</m:t>
                      </m:r>
                      <m:f>
                        <m:fPr>
                          <m:ctrlPr>
                            <a:rPr lang="en-US" sz="3200" i="1"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begChr m:val="|"/>
                              <m:endChr m:val="|"/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latin typeface="Cambria Math"/>
                                </a:rPr>
                                <m:t>𝑄</m:t>
                              </m:r>
                            </m:e>
                          </m:d>
                        </m:num>
                        <m:den>
                          <m:r>
                            <a:rPr lang="en-US" sz="3200" i="1">
                              <a:latin typeface="Cambria Math"/>
                            </a:rPr>
                            <m:t>𝑘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6419" y="5280147"/>
                <a:ext cx="1269322" cy="1044453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2474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" grpId="0"/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Comparison with </a:t>
            </a:r>
            <a:r>
              <a:rPr lang="en-US" sz="31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[</a:t>
            </a:r>
            <a:r>
              <a:rPr lang="en-US" sz="3100" cap="none" dirty="0" err="1" smtClean="0">
                <a:solidFill>
                  <a:schemeClr val="tx1"/>
                </a:solidFill>
                <a:latin typeface="Cambria" panose="02040503050406030204" pitchFamily="18" charset="0"/>
              </a:rPr>
              <a:t>Impagliazzo-Rrudich</a:t>
            </a:r>
            <a:r>
              <a:rPr lang="en-US" sz="31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 95]</a:t>
            </a:r>
            <a:endParaRPr lang="en-US" sz="3600" cap="none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2126902"/>
            <a:ext cx="4038600" cy="138499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Information theoretic </a:t>
            </a:r>
          </a:p>
          <a:p>
            <a:pPr algn="ctr"/>
            <a:r>
              <a:rPr lang="en-US" sz="2800" dirty="0" smtClean="0"/>
              <a:t>key agreement </a:t>
            </a:r>
            <a:br>
              <a:rPr lang="en-US" sz="2800" dirty="0" smtClean="0"/>
            </a:br>
            <a:r>
              <a:rPr lang="en-US" sz="2800" dirty="0" smtClean="0"/>
              <a:t>with random oracle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304800" y="4863405"/>
            <a:ext cx="4038600" cy="1384995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Information theoretic 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key agreement </a:t>
            </a:r>
            <a:br>
              <a:rPr lang="en-US" sz="2800" dirty="0" smtClean="0">
                <a:solidFill>
                  <a:srgbClr val="FF0000"/>
                </a:solidFill>
              </a:rPr>
            </a:br>
            <a:r>
              <a:rPr lang="en-US" sz="2800" dirty="0" smtClean="0">
                <a:solidFill>
                  <a:srgbClr val="FF0000"/>
                </a:solidFill>
              </a:rPr>
              <a:t>In the plain model</a:t>
            </a:r>
            <a:endParaRPr lang="en-US" sz="2800" dirty="0">
              <a:solidFill>
                <a:srgbClr val="FF0000"/>
              </a:solidFill>
            </a:endParaRPr>
          </a:p>
        </p:txBody>
      </p:sp>
      <p:cxnSp>
        <p:nvCxnSpPr>
          <p:cNvPr id="8" name="Straight Arrow Connector 7"/>
          <p:cNvCxnSpPr>
            <a:stCxn id="5" idx="2"/>
            <a:endCxn id="6" idx="0"/>
          </p:cNvCxnSpPr>
          <p:nvPr/>
        </p:nvCxnSpPr>
        <p:spPr>
          <a:xfrm>
            <a:off x="2324100" y="3511897"/>
            <a:ext cx="0" cy="135150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4572000" y="2133600"/>
            <a:ext cx="4191000" cy="138499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Obfuscation</a:t>
            </a:r>
            <a:br>
              <a:rPr lang="en-US" sz="2800" dirty="0" smtClean="0"/>
            </a:br>
            <a:r>
              <a:rPr lang="en-US" sz="2800" dirty="0" smtClean="0"/>
              <a:t>with random oracle</a:t>
            </a:r>
          </a:p>
          <a:p>
            <a:pPr algn="ctr"/>
            <a:endParaRPr lang="en-US" sz="2800" dirty="0"/>
          </a:p>
        </p:txBody>
      </p:sp>
      <p:sp>
        <p:nvSpPr>
          <p:cNvPr id="10" name="Rectangle 9"/>
          <p:cNvSpPr/>
          <p:nvPr/>
        </p:nvSpPr>
        <p:spPr>
          <a:xfrm>
            <a:off x="4572000" y="4870103"/>
            <a:ext cx="4191000" cy="1384995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Approximately correct obfuscation </a:t>
            </a:r>
            <a:br>
              <a:rPr lang="en-US" sz="2800" dirty="0" smtClean="0">
                <a:solidFill>
                  <a:srgbClr val="FF0000"/>
                </a:solidFill>
              </a:rPr>
            </a:br>
            <a:r>
              <a:rPr lang="en-US" sz="2800" dirty="0" smtClean="0">
                <a:solidFill>
                  <a:srgbClr val="FF0000"/>
                </a:solidFill>
              </a:rPr>
              <a:t>in the plain model</a:t>
            </a:r>
            <a:endParaRPr lang="en-US" sz="2800" dirty="0">
              <a:solidFill>
                <a:srgbClr val="FF0000"/>
              </a:solidFill>
            </a:endParaRPr>
          </a:p>
        </p:txBody>
      </p:sp>
      <p:cxnSp>
        <p:nvCxnSpPr>
          <p:cNvPr id="11" name="Straight Arrow Connector 10"/>
          <p:cNvCxnSpPr>
            <a:stCxn id="9" idx="2"/>
            <a:endCxn id="10" idx="0"/>
          </p:cNvCxnSpPr>
          <p:nvPr/>
        </p:nvCxnSpPr>
        <p:spPr>
          <a:xfrm>
            <a:off x="6667500" y="3518595"/>
            <a:ext cx="0" cy="135150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2356757" y="3740020"/>
            <a:ext cx="1447800" cy="52322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[IR 95]</a:t>
            </a:r>
            <a:endParaRPr lang="en-US" sz="2800" dirty="0"/>
          </a:p>
        </p:txBody>
      </p:sp>
      <p:sp>
        <p:nvSpPr>
          <p:cNvPr id="24" name="Rectangle 23"/>
          <p:cNvSpPr/>
          <p:nvPr/>
        </p:nvSpPr>
        <p:spPr>
          <a:xfrm>
            <a:off x="6705600" y="3733800"/>
            <a:ext cx="2057400" cy="52322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Today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70229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0" grpId="0" animBg="1"/>
      <p:bldP spid="23" grpId="0"/>
      <p:bldP spid="2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Robust Unobfuscatable Functions</a:t>
            </a:r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439271" y="1981200"/>
            <a:ext cx="8686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+mj-lt"/>
                <a:ea typeface="+mj-ea"/>
                <a:cs typeface="+mj-cs"/>
              </a:rPr>
              <a:t>[</a:t>
            </a:r>
            <a:r>
              <a:rPr lang="en-US" sz="2200" dirty="0" smtClean="0">
                <a:latin typeface="+mj-lt"/>
                <a:ea typeface="+mj-ea"/>
                <a:cs typeface="+mj-cs"/>
              </a:rPr>
              <a:t>Barak-</a:t>
            </a:r>
            <a:r>
              <a:rPr lang="en-US" sz="2200" dirty="0" err="1" smtClean="0">
                <a:latin typeface="+mj-lt"/>
                <a:ea typeface="+mj-ea"/>
                <a:cs typeface="+mj-cs"/>
              </a:rPr>
              <a:t>Goldreich</a:t>
            </a:r>
            <a:r>
              <a:rPr lang="en-US" sz="2200" dirty="0" smtClean="0">
                <a:latin typeface="+mj-lt"/>
                <a:ea typeface="+mj-ea"/>
                <a:cs typeface="+mj-cs"/>
              </a:rPr>
              <a:t>-</a:t>
            </a:r>
            <a:r>
              <a:rPr lang="en-US" sz="2200" dirty="0" err="1" smtClean="0">
                <a:latin typeface="+mj-lt"/>
                <a:ea typeface="+mj-ea"/>
                <a:cs typeface="+mj-cs"/>
              </a:rPr>
              <a:t>Impagliazzo</a:t>
            </a:r>
            <a:r>
              <a:rPr lang="en-US" sz="2200" dirty="0" smtClean="0">
                <a:latin typeface="+mj-lt"/>
                <a:ea typeface="+mj-ea"/>
                <a:cs typeface="+mj-cs"/>
              </a:rPr>
              <a:t>-</a:t>
            </a:r>
            <a:r>
              <a:rPr lang="en-US" sz="2200" dirty="0" err="1" smtClean="0">
                <a:latin typeface="+mj-lt"/>
                <a:ea typeface="+mj-ea"/>
                <a:cs typeface="+mj-cs"/>
              </a:rPr>
              <a:t>Rudich</a:t>
            </a:r>
            <a:r>
              <a:rPr lang="en-US" sz="2200" dirty="0" smtClean="0">
                <a:latin typeface="+mj-lt"/>
                <a:ea typeface="+mj-ea"/>
                <a:cs typeface="+mj-cs"/>
              </a:rPr>
              <a:t>-</a:t>
            </a:r>
            <a:r>
              <a:rPr lang="en-US" sz="2200" dirty="0" err="1" smtClean="0">
                <a:latin typeface="+mj-lt"/>
                <a:ea typeface="+mj-ea"/>
                <a:cs typeface="+mj-cs"/>
              </a:rPr>
              <a:t>Sahai</a:t>
            </a:r>
            <a:r>
              <a:rPr lang="en-US" sz="2200" dirty="0" smtClean="0">
                <a:latin typeface="+mj-lt"/>
                <a:ea typeface="+mj-ea"/>
                <a:cs typeface="+mj-cs"/>
              </a:rPr>
              <a:t>-</a:t>
            </a:r>
            <a:r>
              <a:rPr lang="en-US" sz="2200" dirty="0" err="1" smtClean="0">
                <a:latin typeface="+mj-lt"/>
                <a:ea typeface="+mj-ea"/>
                <a:cs typeface="+mj-cs"/>
              </a:rPr>
              <a:t>Vadhan</a:t>
            </a:r>
            <a:r>
              <a:rPr lang="en-US" sz="2200" dirty="0" smtClean="0">
                <a:latin typeface="+mj-lt"/>
                <a:ea typeface="+mj-ea"/>
                <a:cs typeface="+mj-cs"/>
              </a:rPr>
              <a:t>-Yang 01]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2426043" y="3182463"/>
                <a:ext cx="1219200" cy="1112848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𝐴𝑑𝑣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6043" y="3182463"/>
                <a:ext cx="1219200" cy="111284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6007443" y="3182463"/>
                <a:ext cx="1219200" cy="1112848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𝑆𝑖𝑚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7443" y="3182463"/>
                <a:ext cx="1219200" cy="111284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797643" y="3376446"/>
                <a:ext cx="22098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en-US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7643" y="3376446"/>
                <a:ext cx="2209800" cy="6463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Arrow Connector 22"/>
          <p:cNvCxnSpPr/>
          <p:nvPr/>
        </p:nvCxnSpPr>
        <p:spPr>
          <a:xfrm flipH="1">
            <a:off x="5550243" y="3734868"/>
            <a:ext cx="4572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20" idx="3"/>
          </p:cNvCxnSpPr>
          <p:nvPr/>
        </p:nvCxnSpPr>
        <p:spPr>
          <a:xfrm>
            <a:off x="3645243" y="3738887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1968843" y="3736208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902043" y="3467291"/>
                <a:ext cx="10668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/>
                          <a:ea typeface="Cambria Math"/>
                        </a:rPr>
                        <m:t>𝒪</m:t>
                      </m:r>
                      <m:d>
                        <m:dPr>
                          <m:ctrlPr>
                            <a:rPr lang="en-US" sz="2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800">
                                  <a:latin typeface="Cambria Math"/>
                                  <a:ea typeface="Cambria Math"/>
                                </a:rPr>
                                <m:t>Π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latin typeface="Cambria Math"/>
                                  <a:ea typeface="Cambria Math"/>
                                </a:rPr>
                                <m:t>k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043" y="3467291"/>
                <a:ext cx="1066800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Connector 29"/>
          <p:cNvCxnSpPr/>
          <p:nvPr/>
        </p:nvCxnSpPr>
        <p:spPr>
          <a:xfrm flipH="1">
            <a:off x="5778843" y="3609511"/>
            <a:ext cx="152400" cy="2286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7543800" y="2514600"/>
                <a:ext cx="6858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  <a:ea typeface="Cambria Math"/>
                            </a:rPr>
                            <m:t>Π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 panose="02040503050406030204" pitchFamily="18" charset="0"/>
                              <a:ea typeface="Cambria Math"/>
                            </a:rPr>
                            <m:t>k</m:t>
                          </m:r>
                        </m:sub>
                      </m:sSub>
                    </m:oMath>
                  </m:oMathPara>
                </a14:m>
                <a:endParaRPr lang="en-US" sz="2800" dirty="0" smtClean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3800" y="2514600"/>
                <a:ext cx="685800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Arrow Connector 30"/>
          <p:cNvCxnSpPr/>
          <p:nvPr/>
        </p:nvCxnSpPr>
        <p:spPr>
          <a:xfrm flipV="1">
            <a:off x="7226643" y="2866374"/>
            <a:ext cx="381000" cy="30480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635342" y="4953000"/>
                <a:ext cx="8280057" cy="13849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u="sng" dirty="0"/>
                  <a:t>[</a:t>
                </a:r>
                <a:r>
                  <a:rPr lang="en-US" sz="2800" u="sng" dirty="0" err="1"/>
                  <a:t>Bitansky</a:t>
                </a:r>
                <a:r>
                  <a:rPr lang="en-US" sz="2800" u="sng" dirty="0"/>
                  <a:t>-P 13]</a:t>
                </a:r>
                <a:r>
                  <a:rPr lang="en-US" sz="2800" dirty="0"/>
                  <a:t>: </a:t>
                </a:r>
                <a:r>
                  <a:rPr lang="en-US" sz="2800" dirty="0" smtClean="0"/>
                  <a:t/>
                </a:r>
                <a:br>
                  <a:rPr lang="en-US" sz="2800" dirty="0" smtClean="0"/>
                </a:br>
                <a:r>
                  <a:rPr lang="en-US" sz="2800" dirty="0" smtClean="0"/>
                  <a:t>even if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  <a:ea typeface="Cambria Math"/>
                      </a:rPr>
                      <m:t>𝒪</m:t>
                    </m:r>
                    <m:d>
                      <m:dPr>
                        <m:ctrlPr>
                          <a:rPr lang="en-US" sz="28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800">
                                <a:latin typeface="Cambria Math"/>
                                <a:ea typeface="Cambria Math"/>
                              </a:rPr>
                              <m:t>Π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800">
                                <a:latin typeface="Cambria Math"/>
                                <a:ea typeface="Cambria Math"/>
                              </a:rPr>
                              <m:t>k</m:t>
                            </m:r>
                          </m:sub>
                        </m:sSub>
                      </m:e>
                    </m:d>
                    <m:r>
                      <a:rPr lang="en-US" sz="2800" i="1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800" dirty="0" smtClean="0"/>
                  <a:t>is approximately correct</a:t>
                </a:r>
                <a:endParaRPr lang="en-US" sz="28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342" y="4953000"/>
                <a:ext cx="8280057" cy="1384995"/>
              </a:xfrm>
              <a:prstGeom prst="rect">
                <a:avLst/>
              </a:prstGeom>
              <a:blipFill rotWithShape="1">
                <a:blip r:embed="rId7"/>
                <a:stretch>
                  <a:fillRect l="-1473" b="-5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/>
          <p:nvPr/>
        </p:nvCxnSpPr>
        <p:spPr>
          <a:xfrm flipV="1">
            <a:off x="1435443" y="4267199"/>
            <a:ext cx="0" cy="60960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1072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0" grpId="0" animBg="1"/>
      <p:bldP spid="21" grpId="0" animBg="1"/>
      <p:bldP spid="22" grpId="0"/>
      <p:bldP spid="27" grpId="0"/>
      <p:bldP spid="28" grpId="0"/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57200" y="4817478"/>
                <a:ext cx="2231060" cy="6706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3600" b="0" i="0" smtClean="0">
                              <a:latin typeface="Cambria Math"/>
                            </a:rPr>
                            <m:t>Π</m:t>
                          </m:r>
                        </m:e>
                        <m:sub>
                          <m:r>
                            <a:rPr lang="en-US" sz="3600" i="1">
                              <a:latin typeface="Cambria Math"/>
                            </a:rPr>
                            <m:t>𝑎</m:t>
                          </m:r>
                          <m:r>
                            <a:rPr lang="en-US" sz="3600" i="1">
                              <a:latin typeface="Cambria Math"/>
                            </a:rPr>
                            <m:t>,</m:t>
                          </m:r>
                          <m:r>
                            <a:rPr lang="en-US" sz="3600" i="1">
                              <a:latin typeface="Cambria Math"/>
                            </a:rPr>
                            <m:t>𝑏</m:t>
                          </m:r>
                          <m:r>
                            <a:rPr lang="en-US" sz="3600" i="1">
                              <a:latin typeface="Cambria Math"/>
                            </a:rPr>
                            <m:t>,</m:t>
                          </m:r>
                          <m:r>
                            <a:rPr lang="en-US" sz="3600" i="1">
                              <a:latin typeface="Cambria Math"/>
                            </a:rPr>
                            <m:t>𝑠𝑘</m:t>
                          </m:r>
                        </m:sub>
                      </m:sSub>
                      <m:r>
                        <a:rPr lang="en-US" sz="3600" i="1">
                          <a:latin typeface="Cambria Math"/>
                        </a:rPr>
                        <m:t>(</m:t>
                      </m:r>
                      <m:r>
                        <a:rPr lang="en-US" sz="3600" b="0" i="1" smtClean="0">
                          <a:latin typeface="Cambria Math"/>
                        </a:rPr>
                        <m:t>𝑥</m:t>
                      </m:r>
                      <m:r>
                        <a:rPr lang="en-US" sz="3600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4817478"/>
                <a:ext cx="2231060" cy="67069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514600" y="4073667"/>
                <a:ext cx="1066800" cy="21437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3600" b="0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3600" b="0" i="1" smtClean="0">
                                        <a:latin typeface="Cambria Math"/>
                                      </a:rPr>
                                    </m:ctrlPr>
                                  </m:mPr>
                                  <m:mr>
                                    <m:e/>
                                  </m:mr>
                                  <m:mr>
                                    <m:e/>
                                  </m:mr>
                                </m:m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3600" b="0" i="1" smtClean="0">
                                        <a:latin typeface="Cambria Math"/>
                                      </a:rPr>
                                    </m:ctrlPr>
                                  </m:mPr>
                                  <m:mr>
                                    <m:e/>
                                  </m:mr>
                                  <m:mr>
                                    <m:e/>
                                  </m:mr>
                                </m:m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4600" y="4073667"/>
                <a:ext cx="1066800" cy="214372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5562599" y="4058215"/>
                <a:ext cx="2819401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𝑥</m:t>
                      </m:r>
                      <m:r>
                        <a:rPr lang="en-US" sz="3600" b="0" i="1" smtClean="0">
                          <a:latin typeface="Cambria Math"/>
                        </a:rPr>
                        <m:t>=</m:t>
                      </m:r>
                      <m:r>
                        <a:rPr lang="en-US" sz="3600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2599" y="4058215"/>
                <a:ext cx="2819401" cy="6463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5562598" y="4569312"/>
                <a:ext cx="2819401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𝑥</m:t>
                      </m:r>
                      <m:r>
                        <a:rPr lang="en-US" sz="36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0</m:t>
                          </m:r>
                        </m:e>
                        <m:sup>
                          <m:r>
                            <a:rPr lang="en-US" sz="3600" b="0" i="1" smtClean="0">
                              <a:latin typeface="Cambria Math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2598" y="4569312"/>
                <a:ext cx="2819401" cy="6463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5562597" y="5147317"/>
                <a:ext cx="2819401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  <m:brk m:alnAt="7"/>
                        </m:rPr>
                        <a:rPr lang="en-US" sz="3600">
                          <a:latin typeface="Cambria Math"/>
                        </a:rPr>
                        <m:t>D</m:t>
                      </m:r>
                      <m:r>
                        <m:rPr>
                          <m:sty m:val="p"/>
                        </m:rPr>
                        <a:rPr lang="en-US" sz="3600">
                          <a:latin typeface="Cambria Math"/>
                        </a:rPr>
                        <m:t>e</m:t>
                      </m:r>
                      <m:sSub>
                        <m:sSubPr>
                          <m:ctrlPr>
                            <a:rPr lang="en-US" sz="3600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  <m:brk m:alnAt="7"/>
                            </m:rPr>
                            <a:rPr lang="en-US" sz="3600">
                              <a:latin typeface="Cambria Math"/>
                            </a:rPr>
                            <m:t>c</m:t>
                          </m:r>
                        </m:e>
                        <m:sub>
                          <m:r>
                            <m:rPr>
                              <m:brk m:alnAt="7"/>
                            </m:rPr>
                            <a:rPr lang="en-US" sz="3600" i="1">
                              <a:latin typeface="Cambria Math"/>
                            </a:rPr>
                            <m:t>𝑠</m:t>
                          </m:r>
                          <m:r>
                            <a:rPr lang="en-US" sz="3600" i="1"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m:rPr>
                          <m:brk m:alnAt="7"/>
                        </m:rPr>
                        <a:rPr lang="en-US" sz="3600" i="1">
                          <a:latin typeface="Cambria Math"/>
                        </a:rPr>
                        <m:t>(</m:t>
                      </m:r>
                      <m:r>
                        <a:rPr lang="en-US" sz="3600" i="1">
                          <a:latin typeface="Cambria Math"/>
                        </a:rPr>
                        <m:t>𝑥</m:t>
                      </m:r>
                      <m:r>
                        <a:rPr lang="en-US" sz="3600" i="1">
                          <a:latin typeface="Cambria Math"/>
                        </a:rPr>
                        <m:t>)=</m:t>
                      </m:r>
                      <m:r>
                        <a:rPr lang="en-US" sz="3600" i="1"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2597" y="5147317"/>
                <a:ext cx="2819401" cy="6463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5562595" y="5695146"/>
                <a:ext cx="2819401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0" i="0" smtClean="0">
                          <a:latin typeface="Cambria Math"/>
                        </a:rPr>
                        <m:t>o</m:t>
                      </m:r>
                      <m:r>
                        <m:rPr>
                          <m:nor/>
                        </m:rPr>
                        <a:rPr lang="en-US" sz="3600" b="0" i="0" smtClean="0">
                          <a:latin typeface="Cambria Math"/>
                        </a:rPr>
                        <m:t>.</m:t>
                      </m:r>
                      <m:r>
                        <m:rPr>
                          <m:nor/>
                        </m:rPr>
                        <a:rPr lang="en-US" sz="3600" b="0" i="0" smtClean="0">
                          <a:latin typeface="Cambria Math"/>
                        </a:rPr>
                        <m:t>w</m:t>
                      </m:r>
                      <m:r>
                        <m:rPr>
                          <m:nor/>
                        </m:rPr>
                        <a:rPr lang="en-US" sz="3600" b="0" i="0" smtClean="0"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2595" y="5695146"/>
                <a:ext cx="2819401" cy="64633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3429000" y="4569313"/>
                <a:ext cx="1870685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  <m:brk m:alnAt="7"/>
                        </m:rPr>
                        <a:rPr lang="en-US" sz="3600">
                          <a:latin typeface="Cambria Math"/>
                        </a:rPr>
                        <m:t>E</m:t>
                      </m:r>
                      <m:r>
                        <m:rPr>
                          <m:sty m:val="p"/>
                        </m:rPr>
                        <a:rPr lang="en-US" sz="3600">
                          <a:latin typeface="Cambria Math"/>
                        </a:rPr>
                        <m:t>n</m:t>
                      </m:r>
                      <m:sSub>
                        <m:sSubPr>
                          <m:ctrlPr>
                            <a:rPr lang="en-US" sz="3600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  <m:brk m:alnAt="7"/>
                            </m:rPr>
                            <a:rPr lang="en-US" sz="3600">
                              <a:latin typeface="Cambria Math"/>
                            </a:rPr>
                            <m:t>c</m:t>
                          </m:r>
                        </m:e>
                        <m:sub>
                          <m:r>
                            <m:rPr>
                              <m:brk m:alnAt="7"/>
                            </m:rPr>
                            <a:rPr lang="en-US" sz="3600" i="1">
                              <a:latin typeface="Cambria Math"/>
                            </a:rPr>
                            <m:t>𝑠</m:t>
                          </m:r>
                          <m:r>
                            <a:rPr lang="en-US" sz="3600" i="1"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m:rPr>
                          <m:brk m:alnAt="7"/>
                        </m:rPr>
                        <a:rPr lang="en-US" sz="3600" i="1">
                          <a:latin typeface="Cambria Math"/>
                        </a:rPr>
                        <m:t>(</m:t>
                      </m:r>
                      <m:r>
                        <a:rPr lang="en-US" sz="3600" i="1">
                          <a:latin typeface="Cambria Math"/>
                        </a:rPr>
                        <m:t>𝑎</m:t>
                      </m:r>
                      <m:r>
                        <a:rPr lang="en-US" sz="3600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00" y="4569313"/>
                <a:ext cx="1870685" cy="64633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3429000" y="5147317"/>
                <a:ext cx="1870685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00" y="5147317"/>
                <a:ext cx="1870685" cy="64633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3429000" y="4058215"/>
                <a:ext cx="1870685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00" y="4058215"/>
                <a:ext cx="1870685" cy="64633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3429000" y="5695147"/>
                <a:ext cx="1870685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⊥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00" y="5695147"/>
                <a:ext cx="1870685" cy="646331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371600" y="1371600"/>
                <a:ext cx="73103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0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1371600"/>
                <a:ext cx="731034" cy="58477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3466210" y="1371600"/>
                <a:ext cx="156138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𝐸𝑛𝑐</m:t>
                      </m:r>
                      <m:d>
                        <m:d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𝑎</m:t>
                          </m:r>
                        </m:e>
                      </m:d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6210" y="1371600"/>
                <a:ext cx="1561389" cy="58477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6149623" y="1371600"/>
                <a:ext cx="154657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𝐸𝑛𝑐</m:t>
                      </m:r>
                      <m:d>
                        <m:d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3200" b="0" i="0" smtClean="0">
                              <a:latin typeface="Cambria Math"/>
                            </a:rPr>
                            <m:t>b</m:t>
                          </m:r>
                        </m:e>
                      </m:d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9623" y="1371600"/>
                <a:ext cx="1546577" cy="58477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3467100" y="2768022"/>
                <a:ext cx="156049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7100" y="2768022"/>
                <a:ext cx="1560499" cy="584775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6149623" y="2768025"/>
                <a:ext cx="1546577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en-US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9623" y="2768025"/>
                <a:ext cx="1546577" cy="584775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/>
          <p:cNvCxnSpPr/>
          <p:nvPr/>
        </p:nvCxnSpPr>
        <p:spPr>
          <a:xfrm flipH="1">
            <a:off x="2102634" y="1663987"/>
            <a:ext cx="1364466" cy="0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24" idx="1"/>
            <a:endCxn id="23" idx="3"/>
          </p:cNvCxnSpPr>
          <p:nvPr/>
        </p:nvCxnSpPr>
        <p:spPr>
          <a:xfrm flipH="1" flipV="1">
            <a:off x="5027599" y="3060410"/>
            <a:ext cx="1122024" cy="3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24" idx="0"/>
            <a:endCxn id="22" idx="2"/>
          </p:cNvCxnSpPr>
          <p:nvPr/>
        </p:nvCxnSpPr>
        <p:spPr>
          <a:xfrm flipV="1">
            <a:off x="6922912" y="1956375"/>
            <a:ext cx="0" cy="811650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2564582" y="1675199"/>
                <a:ext cx="476412" cy="461665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smtClean="0">
                          <a:solidFill>
                            <a:srgbClr val="0070C0"/>
                          </a:solidFill>
                          <a:latin typeface="Cambria Math"/>
                        </a:rPr>
                        <m:t>Π</m:t>
                      </m:r>
                    </m:oMath>
                  </m:oMathPara>
                </a14:m>
                <a:endParaRPr lang="en-US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4582" y="1675199"/>
                <a:ext cx="476412" cy="461665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5366866" y="3060413"/>
                <a:ext cx="476412" cy="461665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smtClean="0">
                          <a:solidFill>
                            <a:srgbClr val="0070C0"/>
                          </a:solidFill>
                          <a:latin typeface="Cambria Math"/>
                        </a:rPr>
                        <m:t>Π</m:t>
                      </m:r>
                    </m:oMath>
                  </m:oMathPara>
                </a14:m>
                <a:endParaRPr lang="en-US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6866" y="3060413"/>
                <a:ext cx="476412" cy="461665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/>
              <p:nvPr/>
            </p:nvSpPr>
            <p:spPr>
              <a:xfrm>
                <a:off x="6922911" y="2131365"/>
                <a:ext cx="476412" cy="461665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smtClean="0">
                          <a:solidFill>
                            <a:srgbClr val="0070C0"/>
                          </a:solidFill>
                          <a:latin typeface="Cambria Math"/>
                        </a:rPr>
                        <m:t>Π</m:t>
                      </m:r>
                    </m:oMath>
                  </m:oMathPara>
                </a14:m>
                <a:endParaRPr lang="en-US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2911" y="2131365"/>
                <a:ext cx="476412" cy="461665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Straight Connector 35"/>
          <p:cNvCxnSpPr/>
          <p:nvPr/>
        </p:nvCxnSpPr>
        <p:spPr>
          <a:xfrm>
            <a:off x="609600" y="3903078"/>
            <a:ext cx="8001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val 38"/>
          <p:cNvSpPr/>
          <p:nvPr/>
        </p:nvSpPr>
        <p:spPr>
          <a:xfrm>
            <a:off x="6627078" y="2790325"/>
            <a:ext cx="591666" cy="58477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887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20" grpId="0"/>
      <p:bldP spid="21" grpId="0"/>
      <p:bldP spid="22" grpId="0"/>
      <p:bldP spid="23" grpId="0"/>
      <p:bldP spid="24" grpId="0"/>
      <p:bldP spid="32" grpId="0"/>
      <p:bldP spid="33" grpId="0"/>
      <p:bldP spid="34" grpId="0"/>
      <p:bldP spid="3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ounded Rectangle 65"/>
          <p:cNvSpPr/>
          <p:nvPr/>
        </p:nvSpPr>
        <p:spPr>
          <a:xfrm>
            <a:off x="2678206" y="3990573"/>
            <a:ext cx="3608294" cy="111482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2640106" y="3990573"/>
            <a:ext cx="3646394" cy="1114828"/>
          </a:xfrm>
          <a:prstGeom prst="roundRect">
            <a:avLst/>
          </a:prstGeom>
          <a:pattFill prst="lgConfetti">
            <a:fgClr>
              <a:srgbClr val="C0000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40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A Candidate Obfuscator</a:t>
            </a:r>
            <a:r>
              <a:rPr lang="en-US" sz="30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endParaRPr lang="en-US" sz="3000" cap="none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cxnSp>
        <p:nvCxnSpPr>
          <p:cNvPr id="11" name="Straight Arrow Connector 10"/>
          <p:cNvCxnSpPr>
            <a:stCxn id="66" idx="3"/>
          </p:cNvCxnSpPr>
          <p:nvPr/>
        </p:nvCxnSpPr>
        <p:spPr>
          <a:xfrm>
            <a:off x="6286500" y="4547987"/>
            <a:ext cx="2019300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086600" y="3810000"/>
                <a:ext cx="13716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/>
                        </a:rPr>
                        <m:t>𝑦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6600" y="3810000"/>
                <a:ext cx="1371600" cy="70788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-228600" y="5827693"/>
            <a:ext cx="2819400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2"/>
                </a:solidFill>
              </a:rPr>
              <a:t>Barrington's </a:t>
            </a:r>
            <a:r>
              <a:rPr lang="en-US" sz="2800" b="1" dirty="0" smtClean="0">
                <a:solidFill>
                  <a:schemeClr val="accent2"/>
                </a:solidFill>
              </a:rPr>
              <a:t>theorem</a:t>
            </a:r>
            <a:endParaRPr lang="en-US" sz="2800" b="1" dirty="0">
              <a:solidFill>
                <a:schemeClr val="accent2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48400" y="5827692"/>
            <a:ext cx="2971800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2"/>
                </a:solidFill>
              </a:rPr>
              <a:t>Kilian’s </a:t>
            </a:r>
            <a:r>
              <a:rPr lang="en-US" sz="2800" b="1" dirty="0" smtClean="0">
                <a:solidFill>
                  <a:schemeClr val="accent2"/>
                </a:solidFill>
              </a:rPr>
              <a:t>randomization</a:t>
            </a:r>
            <a:endParaRPr lang="en-US" sz="2800" b="1" dirty="0">
              <a:solidFill>
                <a:schemeClr val="accent2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00400" y="1676400"/>
            <a:ext cx="2438400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2"/>
                </a:solidFill>
              </a:rPr>
              <a:t>Multilinear </a:t>
            </a:r>
            <a:br>
              <a:rPr lang="en-US" sz="2800" b="1" dirty="0" smtClean="0">
                <a:solidFill>
                  <a:schemeClr val="accent2"/>
                </a:solidFill>
              </a:rPr>
            </a:br>
            <a:r>
              <a:rPr lang="en-US" sz="2800" b="1" dirty="0" smtClean="0">
                <a:solidFill>
                  <a:schemeClr val="accent2"/>
                </a:solidFill>
              </a:rPr>
              <a:t>Maps</a:t>
            </a:r>
            <a:endParaRPr lang="en-US" sz="2800" b="1" dirty="0">
              <a:solidFill>
                <a:schemeClr val="accent2"/>
              </a:solidFill>
            </a:endParaRPr>
          </a:p>
        </p:txBody>
      </p:sp>
      <p:cxnSp>
        <p:nvCxnSpPr>
          <p:cNvPr id="21" name="Straight Connector 20"/>
          <p:cNvCxnSpPr>
            <a:stCxn id="17" idx="0"/>
            <a:endCxn id="19" idx="1"/>
          </p:cNvCxnSpPr>
          <p:nvPr/>
        </p:nvCxnSpPr>
        <p:spPr>
          <a:xfrm flipV="1">
            <a:off x="1181100" y="2153454"/>
            <a:ext cx="2019300" cy="3674239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18" idx="0"/>
            <a:endCxn id="19" idx="3"/>
          </p:cNvCxnSpPr>
          <p:nvPr/>
        </p:nvCxnSpPr>
        <p:spPr>
          <a:xfrm flipH="1" flipV="1">
            <a:off x="5638800" y="2153454"/>
            <a:ext cx="2095500" cy="3674238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18" idx="1"/>
            <a:endCxn id="17" idx="3"/>
          </p:cNvCxnSpPr>
          <p:nvPr/>
        </p:nvCxnSpPr>
        <p:spPr>
          <a:xfrm flipH="1">
            <a:off x="2590800" y="6304746"/>
            <a:ext cx="3657600" cy="1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>
            <a:off x="533400" y="4517886"/>
            <a:ext cx="2106706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381000" y="3810000"/>
                <a:ext cx="13716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3810000"/>
                <a:ext cx="1371600" cy="70788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/>
          <p:cNvSpPr/>
          <p:nvPr/>
        </p:nvSpPr>
        <p:spPr>
          <a:xfrm>
            <a:off x="381000" y="1143000"/>
            <a:ext cx="861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Cambria" panose="02040503050406030204" pitchFamily="18" charset="0"/>
              </a:rPr>
              <a:t>[Garg-Gentry-</a:t>
            </a:r>
            <a:r>
              <a:rPr lang="en-US" sz="2400" dirty="0" err="1">
                <a:latin typeface="Cambria" panose="02040503050406030204" pitchFamily="18" charset="0"/>
              </a:rPr>
              <a:t>Halevi</a:t>
            </a:r>
            <a:r>
              <a:rPr lang="en-US" sz="2400" dirty="0">
                <a:latin typeface="Cambria" panose="02040503050406030204" pitchFamily="18" charset="0"/>
              </a:rPr>
              <a:t>-</a:t>
            </a:r>
            <a:r>
              <a:rPr lang="en-US" sz="2400" dirty="0" err="1">
                <a:latin typeface="Cambria" panose="02040503050406030204" pitchFamily="18" charset="0"/>
              </a:rPr>
              <a:t>Raykova</a:t>
            </a:r>
            <a:r>
              <a:rPr lang="en-US" sz="2400" dirty="0">
                <a:latin typeface="Cambria" panose="02040503050406030204" pitchFamily="18" charset="0"/>
              </a:rPr>
              <a:t>-</a:t>
            </a:r>
            <a:r>
              <a:rPr lang="en-US" sz="2400" dirty="0" err="1">
                <a:latin typeface="Cambria" panose="02040503050406030204" pitchFamily="18" charset="0"/>
              </a:rPr>
              <a:t>Sahai</a:t>
            </a:r>
            <a:r>
              <a:rPr lang="en-US" sz="2400" dirty="0">
                <a:latin typeface="Cambria" panose="02040503050406030204" pitchFamily="18" charset="0"/>
              </a:rPr>
              <a:t>-Waters 13]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640106" y="4191000"/>
                <a:ext cx="368449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/>
                        </a:rPr>
                        <m:t>𝑦</m:t>
                      </m:r>
                      <m:r>
                        <a:rPr lang="en-US" sz="3600" i="1">
                          <a:latin typeface="Cambria Math"/>
                        </a:rPr>
                        <m:t>←</m:t>
                      </m:r>
                      <m:r>
                        <a:rPr lang="en-US" sz="3600" i="1">
                          <a:latin typeface="Cambria Math"/>
                        </a:rPr>
                        <m:t>𝑃𝑅</m:t>
                      </m:r>
                      <m:sSub>
                        <m:sSubPr>
                          <m:ctrlPr>
                            <a:rPr lang="en-US" sz="36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i="1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sz="3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en-US" sz="3600" i="1">
                          <a:latin typeface="Cambria Math"/>
                        </a:rPr>
                        <m:t>(</m:t>
                      </m:r>
                      <m:r>
                        <a:rPr lang="en-US" sz="3600" i="1">
                          <a:latin typeface="Cambria Math"/>
                        </a:rPr>
                        <m:t>𝑥</m:t>
                      </m:r>
                      <m:r>
                        <a:rPr lang="en-US" sz="3600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0106" y="4191000"/>
                <a:ext cx="3684494" cy="6463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3066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9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24" grpId="0" animBg="1"/>
      <p:bldP spid="12" grpId="0"/>
      <p:bldP spid="17" grpId="0"/>
      <p:bldP spid="18" grpId="0"/>
      <p:bldP spid="19" grpId="0"/>
      <p:bldP spid="54" grpId="0"/>
      <p:bldP spid="25" grpId="0"/>
      <p:bldP spid="25" grpId="1"/>
      <p:bldP spid="25" grpId="2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371600" y="1371600"/>
                <a:ext cx="73103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0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1371600"/>
                <a:ext cx="731034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3466210" y="1371600"/>
                <a:ext cx="156138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𝐸𝑛𝑐</m:t>
                      </m:r>
                      <m:d>
                        <m:d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𝑎</m:t>
                          </m:r>
                        </m:e>
                      </m:d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6210" y="1371600"/>
                <a:ext cx="1561389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6149623" y="1371600"/>
                <a:ext cx="154657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𝐸𝑛𝑐</m:t>
                      </m:r>
                      <m:d>
                        <m:d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3200" b="0" i="0" smtClean="0">
                              <a:latin typeface="Cambria Math"/>
                            </a:rPr>
                            <m:t>b</m:t>
                          </m:r>
                        </m:e>
                      </m:d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9623" y="1371600"/>
                <a:ext cx="1546577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3467100" y="2768022"/>
                <a:ext cx="156049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7100" y="2768022"/>
                <a:ext cx="1560499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6149623" y="2768025"/>
                <a:ext cx="1546577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en-US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9623" y="2768025"/>
                <a:ext cx="1546577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/>
          <p:cNvCxnSpPr/>
          <p:nvPr/>
        </p:nvCxnSpPr>
        <p:spPr>
          <a:xfrm flipH="1">
            <a:off x="2102634" y="1663987"/>
            <a:ext cx="1364466" cy="0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24" idx="1"/>
            <a:endCxn id="23" idx="3"/>
          </p:cNvCxnSpPr>
          <p:nvPr/>
        </p:nvCxnSpPr>
        <p:spPr>
          <a:xfrm flipH="1" flipV="1">
            <a:off x="5027599" y="3060410"/>
            <a:ext cx="1122024" cy="3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24" idx="0"/>
            <a:endCxn id="22" idx="2"/>
          </p:cNvCxnSpPr>
          <p:nvPr/>
        </p:nvCxnSpPr>
        <p:spPr>
          <a:xfrm flipV="1">
            <a:off x="6922912" y="1956375"/>
            <a:ext cx="0" cy="811650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2564582" y="1675199"/>
                <a:ext cx="476412" cy="461665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rgbClr val="0070C0"/>
                          </a:solidFill>
                          <a:latin typeface="Cambria Math"/>
                        </a:rPr>
                        <m:t>Π</m:t>
                      </m:r>
                    </m:oMath>
                  </m:oMathPara>
                </a14:m>
                <a:endParaRPr lang="en-US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4582" y="1675199"/>
                <a:ext cx="476412" cy="4616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5366866" y="3060413"/>
                <a:ext cx="476412" cy="461665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rgbClr val="0070C0"/>
                          </a:solidFill>
                          <a:latin typeface="Cambria Math"/>
                        </a:rPr>
                        <m:t>Π</m:t>
                      </m:r>
                    </m:oMath>
                  </m:oMathPara>
                </a14:m>
                <a:endParaRPr lang="en-US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6866" y="3060413"/>
                <a:ext cx="476412" cy="46166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/>
              <p:nvPr/>
            </p:nvSpPr>
            <p:spPr>
              <a:xfrm>
                <a:off x="6922911" y="2131365"/>
                <a:ext cx="476412" cy="461665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rgbClr val="0070C0"/>
                          </a:solidFill>
                          <a:latin typeface="Cambria Math"/>
                        </a:rPr>
                        <m:t>Π</m:t>
                      </m:r>
                    </m:oMath>
                  </m:oMathPara>
                </a14:m>
                <a:endParaRPr lang="en-US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2911" y="2131365"/>
                <a:ext cx="476412" cy="46166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Straight Connector 35"/>
          <p:cNvCxnSpPr/>
          <p:nvPr/>
        </p:nvCxnSpPr>
        <p:spPr>
          <a:xfrm>
            <a:off x="609600" y="3750678"/>
            <a:ext cx="8001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22" idx="1"/>
            <a:endCxn id="21" idx="3"/>
          </p:cNvCxnSpPr>
          <p:nvPr/>
        </p:nvCxnSpPr>
        <p:spPr>
          <a:xfrm flipH="1">
            <a:off x="5027599" y="1663988"/>
            <a:ext cx="1122024" cy="0"/>
          </a:xfrm>
          <a:prstGeom prst="straightConnector1">
            <a:avLst/>
          </a:prstGeom>
          <a:ln w="38100">
            <a:solidFill>
              <a:srgbClr val="FF0000"/>
            </a:solidFill>
            <a:prstDash val="solid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23" idx="0"/>
            <a:endCxn id="21" idx="2"/>
          </p:cNvCxnSpPr>
          <p:nvPr/>
        </p:nvCxnSpPr>
        <p:spPr>
          <a:xfrm flipH="1" flipV="1">
            <a:off x="4246905" y="1956375"/>
            <a:ext cx="445" cy="811647"/>
          </a:xfrm>
          <a:prstGeom prst="straightConnector1">
            <a:avLst/>
          </a:prstGeom>
          <a:ln w="38100">
            <a:solidFill>
              <a:srgbClr val="FF0000"/>
            </a:solidFill>
            <a:prstDash val="solid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V="1">
            <a:off x="4060902" y="2278056"/>
            <a:ext cx="382601" cy="164811"/>
          </a:xfrm>
          <a:prstGeom prst="straightConnector1">
            <a:avLst/>
          </a:prstGeom>
          <a:ln w="38100">
            <a:solidFill>
              <a:srgbClr val="FF0000"/>
            </a:solidFill>
            <a:prstDash val="solid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V="1">
            <a:off x="5475238" y="1495611"/>
            <a:ext cx="245061" cy="329622"/>
          </a:xfrm>
          <a:prstGeom prst="straightConnector1">
            <a:avLst/>
          </a:prstGeom>
          <a:ln w="38100">
            <a:solidFill>
              <a:srgbClr val="FF0000"/>
            </a:solidFill>
            <a:prstDash val="solid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/>
              <p:cNvSpPr/>
              <p:nvPr/>
            </p:nvSpPr>
            <p:spPr>
              <a:xfrm>
                <a:off x="4483443" y="4723341"/>
                <a:ext cx="1219200" cy="1112848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𝑆𝑖𝑚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3443" y="4723341"/>
                <a:ext cx="1219200" cy="1112848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2273643" y="4917324"/>
                <a:ext cx="22098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en-US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3643" y="4917324"/>
                <a:ext cx="2209800" cy="646331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Straight Arrow Connector 43"/>
          <p:cNvCxnSpPr/>
          <p:nvPr/>
        </p:nvCxnSpPr>
        <p:spPr>
          <a:xfrm flipH="1">
            <a:off x="4026243" y="5275746"/>
            <a:ext cx="4572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>
            <a:off x="4254843" y="5150389"/>
            <a:ext cx="152400" cy="2286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6019800" y="4055478"/>
                <a:ext cx="6858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/>
                          <a:ea typeface="Cambria Math"/>
                        </a:rPr>
                        <m:t>Π</m:t>
                      </m:r>
                    </m:oMath>
                  </m:oMathPara>
                </a14:m>
                <a:endParaRPr lang="en-US" sz="2800" dirty="0" smtClean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9800" y="4055478"/>
                <a:ext cx="685800" cy="52322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Straight Arrow Connector 46"/>
          <p:cNvCxnSpPr/>
          <p:nvPr/>
        </p:nvCxnSpPr>
        <p:spPr>
          <a:xfrm flipV="1">
            <a:off x="5702643" y="4407252"/>
            <a:ext cx="381000" cy="30480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3035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371600" y="1371600"/>
                <a:ext cx="73103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0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1371600"/>
                <a:ext cx="731034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3466210" y="1371600"/>
                <a:ext cx="156138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𝐸𝑛𝑐</m:t>
                      </m:r>
                      <m:d>
                        <m:d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𝑎</m:t>
                          </m:r>
                        </m:e>
                      </m:d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6210" y="1371600"/>
                <a:ext cx="1561389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6149623" y="1371600"/>
                <a:ext cx="154657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𝐸𝑛𝑐</m:t>
                      </m:r>
                      <m:d>
                        <m:d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3200" b="0" i="0" smtClean="0">
                              <a:latin typeface="Cambria Math"/>
                            </a:rPr>
                            <m:t>b</m:t>
                          </m:r>
                        </m:e>
                      </m:d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9623" y="1371600"/>
                <a:ext cx="1546577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3467100" y="2768022"/>
                <a:ext cx="156049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7100" y="2768022"/>
                <a:ext cx="1560499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6149623" y="2768025"/>
                <a:ext cx="1546577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en-US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9623" y="2768025"/>
                <a:ext cx="1546577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/>
          <p:cNvCxnSpPr/>
          <p:nvPr/>
        </p:nvCxnSpPr>
        <p:spPr>
          <a:xfrm flipH="1">
            <a:off x="2102634" y="1663987"/>
            <a:ext cx="1364466" cy="0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24" idx="1"/>
            <a:endCxn id="23" idx="3"/>
          </p:cNvCxnSpPr>
          <p:nvPr/>
        </p:nvCxnSpPr>
        <p:spPr>
          <a:xfrm flipH="1" flipV="1">
            <a:off x="5027599" y="3060410"/>
            <a:ext cx="1122024" cy="3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24" idx="0"/>
            <a:endCxn id="22" idx="2"/>
          </p:cNvCxnSpPr>
          <p:nvPr/>
        </p:nvCxnSpPr>
        <p:spPr>
          <a:xfrm flipV="1">
            <a:off x="6922912" y="1956375"/>
            <a:ext cx="0" cy="811650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609600" y="3750678"/>
            <a:ext cx="8001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22" idx="1"/>
            <a:endCxn id="21" idx="3"/>
          </p:cNvCxnSpPr>
          <p:nvPr/>
        </p:nvCxnSpPr>
        <p:spPr>
          <a:xfrm flipH="1">
            <a:off x="5027599" y="1663988"/>
            <a:ext cx="1122024" cy="0"/>
          </a:xfrm>
          <a:prstGeom prst="straightConnector1">
            <a:avLst/>
          </a:prstGeom>
          <a:ln w="38100">
            <a:solidFill>
              <a:srgbClr val="0070C0"/>
            </a:solidFill>
            <a:prstDash val="sysDash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4495800" y="4695230"/>
                <a:ext cx="1219200" cy="1112848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𝐴𝑑𝑣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5800" y="4695230"/>
                <a:ext cx="1219200" cy="111284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867400" y="4889213"/>
                <a:ext cx="22098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en-US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7400" y="4889213"/>
                <a:ext cx="2209800" cy="64633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Arrow Connector 29"/>
          <p:cNvCxnSpPr>
            <a:stCxn id="28" idx="3"/>
          </p:cNvCxnSpPr>
          <p:nvPr/>
        </p:nvCxnSpPr>
        <p:spPr>
          <a:xfrm>
            <a:off x="5715000" y="5251654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4038600" y="5248975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2971800" y="4980058"/>
                <a:ext cx="10668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/>
                          <a:ea typeface="Cambria Math"/>
                        </a:rPr>
                        <m:t>𝒪</m:t>
                      </m:r>
                      <m:d>
                        <m:dPr>
                          <m:ctrlPr>
                            <a:rPr lang="en-US" sz="2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  <a:ea typeface="Cambria Math"/>
                            </a:rPr>
                            <m:t>Π</m:t>
                          </m:r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1800" y="4980058"/>
                <a:ext cx="1066800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312270" y="1767344"/>
                <a:ext cx="94519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𝒪</m:t>
                      </m:r>
                      <m:d>
                        <m:dPr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/>
                              <a:ea typeface="Cambria Math"/>
                            </a:rPr>
                            <m:t>Π</m:t>
                          </m:r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2270" y="1767344"/>
                <a:ext cx="945195" cy="461665"/>
              </a:xfrm>
              <a:prstGeom prst="rect">
                <a:avLst/>
              </a:prstGeom>
              <a:blipFill rotWithShape="1">
                <a:blip r:embed="rId11"/>
                <a:stretch>
                  <a:fillRect l="-6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5067045" y="3121967"/>
                <a:ext cx="94519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𝒪</m:t>
                      </m:r>
                      <m:d>
                        <m:dPr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/>
                              <a:ea typeface="Cambria Math"/>
                            </a:rPr>
                            <m:t>Π</m:t>
                          </m:r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7045" y="3121967"/>
                <a:ext cx="945195" cy="461665"/>
              </a:xfrm>
              <a:prstGeom prst="rect">
                <a:avLst/>
              </a:prstGeom>
              <a:blipFill rotWithShape="1">
                <a:blip r:embed="rId12"/>
                <a:stretch>
                  <a:fillRect l="-6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/>
              <p:nvPr/>
            </p:nvSpPr>
            <p:spPr>
              <a:xfrm>
                <a:off x="5067045" y="1767343"/>
                <a:ext cx="94519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𝒪</m:t>
                      </m:r>
                      <m:d>
                        <m:dPr>
                          <m:ctrlPr>
                            <a:rPr lang="en-US" sz="2400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Π</m:t>
                          </m:r>
                        </m:e>
                      </m:d>
                    </m:oMath>
                  </m:oMathPara>
                </a14:m>
                <a:endParaRPr lang="en-US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7045" y="1767343"/>
                <a:ext cx="945195" cy="461665"/>
              </a:xfrm>
              <a:prstGeom prst="rect">
                <a:avLst/>
              </a:prstGeom>
              <a:blipFill rotWithShape="1">
                <a:blip r:embed="rId13"/>
                <a:stretch>
                  <a:fillRect l="-6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/>
              <p:cNvSpPr/>
              <p:nvPr/>
            </p:nvSpPr>
            <p:spPr>
              <a:xfrm>
                <a:off x="7223602" y="2131367"/>
                <a:ext cx="94519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𝒪</m:t>
                      </m:r>
                      <m:d>
                        <m:dPr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/>
                              <a:ea typeface="Cambria Math"/>
                            </a:rPr>
                            <m:t>Π</m:t>
                          </m:r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3602" y="2131367"/>
                <a:ext cx="945195" cy="461665"/>
              </a:xfrm>
              <a:prstGeom prst="rect">
                <a:avLst/>
              </a:prstGeom>
              <a:blipFill rotWithShape="1">
                <a:blip r:embed="rId14"/>
                <a:stretch>
                  <a:fillRect l="-6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9258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371600" y="1371600"/>
                <a:ext cx="73103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0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1371600"/>
                <a:ext cx="731034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3466210" y="1371600"/>
                <a:ext cx="156138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𝐸𝑛𝑐</m:t>
                      </m:r>
                      <m:d>
                        <m:d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𝑎</m:t>
                          </m:r>
                        </m:e>
                      </m:d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6210" y="1371600"/>
                <a:ext cx="1561389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6149623" y="1371600"/>
                <a:ext cx="154657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𝐸𝑛𝑐</m:t>
                      </m:r>
                      <m:d>
                        <m:d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3200" b="0" i="0" smtClean="0">
                              <a:latin typeface="Cambria Math"/>
                            </a:rPr>
                            <m:t>b</m:t>
                          </m:r>
                        </m:e>
                      </m:d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9623" y="1371600"/>
                <a:ext cx="1546577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3467100" y="2768022"/>
                <a:ext cx="156049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7100" y="2768022"/>
                <a:ext cx="1560499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6149623" y="2768025"/>
                <a:ext cx="1546577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en-US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9623" y="2768025"/>
                <a:ext cx="1546577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/>
          <p:cNvCxnSpPr/>
          <p:nvPr/>
        </p:nvCxnSpPr>
        <p:spPr>
          <a:xfrm flipH="1">
            <a:off x="2102634" y="1663987"/>
            <a:ext cx="1364466" cy="0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24" idx="0"/>
            <a:endCxn id="22" idx="2"/>
          </p:cNvCxnSpPr>
          <p:nvPr/>
        </p:nvCxnSpPr>
        <p:spPr>
          <a:xfrm flipV="1">
            <a:off x="6922912" y="1956375"/>
            <a:ext cx="0" cy="811650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609600" y="3750678"/>
            <a:ext cx="8001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4495800" y="4695230"/>
                <a:ext cx="1219200" cy="1112848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𝐴𝑑𝑣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5800" y="4695230"/>
                <a:ext cx="1219200" cy="111284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867400" y="4889213"/>
                <a:ext cx="22098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en-US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7400" y="4889213"/>
                <a:ext cx="2209800" cy="64633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Arrow Connector 30"/>
          <p:cNvCxnSpPr/>
          <p:nvPr/>
        </p:nvCxnSpPr>
        <p:spPr>
          <a:xfrm>
            <a:off x="4038600" y="5248975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2971800" y="4980058"/>
                <a:ext cx="10668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𝒪</m:t>
                      </m:r>
                      <m:d>
                        <m:dPr>
                          <m:ctrlPr>
                            <a:rPr lang="en-US" sz="2800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Π</m:t>
                          </m:r>
                        </m:e>
                      </m:d>
                    </m:oMath>
                  </m:oMathPara>
                </a14:m>
                <a:endParaRPr lang="en-US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1800" y="4980058"/>
                <a:ext cx="1066800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312270" y="1767344"/>
                <a:ext cx="94519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𝒪</m:t>
                      </m:r>
                      <m:d>
                        <m:dPr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/>
                              <a:ea typeface="Cambria Math"/>
                            </a:rPr>
                            <m:t>Π</m:t>
                          </m:r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2270" y="1767344"/>
                <a:ext cx="945195" cy="461665"/>
              </a:xfrm>
              <a:prstGeom prst="rect">
                <a:avLst/>
              </a:prstGeom>
              <a:blipFill rotWithShape="1">
                <a:blip r:embed="rId11"/>
                <a:stretch>
                  <a:fillRect l="-6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5067045" y="3121967"/>
                <a:ext cx="94519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𝒪</m:t>
                      </m:r>
                      <m:d>
                        <m:d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Π</m:t>
                          </m:r>
                        </m:e>
                      </m:d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7045" y="3121967"/>
                <a:ext cx="945195" cy="461665"/>
              </a:xfrm>
              <a:prstGeom prst="rect">
                <a:avLst/>
              </a:prstGeom>
              <a:blipFill rotWithShape="1">
                <a:blip r:embed="rId12"/>
                <a:stretch>
                  <a:fillRect l="-6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/>
              <p:nvPr/>
            </p:nvSpPr>
            <p:spPr>
              <a:xfrm>
                <a:off x="5067045" y="1767343"/>
                <a:ext cx="94519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𝒪</m:t>
                      </m:r>
                      <m:d>
                        <m:d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Π</m:t>
                          </m:r>
                        </m:e>
                      </m:d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7045" y="1767343"/>
                <a:ext cx="945195" cy="461665"/>
              </a:xfrm>
              <a:prstGeom prst="rect">
                <a:avLst/>
              </a:prstGeom>
              <a:blipFill rotWithShape="1">
                <a:blip r:embed="rId13"/>
                <a:stretch>
                  <a:fillRect l="-6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/>
              <p:cNvSpPr/>
              <p:nvPr/>
            </p:nvSpPr>
            <p:spPr>
              <a:xfrm>
                <a:off x="7223602" y="2131367"/>
                <a:ext cx="94519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𝒪</m:t>
                      </m:r>
                      <m:d>
                        <m:dPr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/>
                              <a:ea typeface="Cambria Math"/>
                            </a:rPr>
                            <m:t>Π</m:t>
                          </m:r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3602" y="2131367"/>
                <a:ext cx="945195" cy="461665"/>
              </a:xfrm>
              <a:prstGeom prst="rect">
                <a:avLst/>
              </a:prstGeom>
              <a:blipFill rotWithShape="1">
                <a:blip r:embed="rId14"/>
                <a:stretch>
                  <a:fillRect l="-6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ectangle 36"/>
          <p:cNvSpPr/>
          <p:nvPr/>
        </p:nvSpPr>
        <p:spPr>
          <a:xfrm>
            <a:off x="198233" y="4075093"/>
            <a:ext cx="269736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approximately </a:t>
            </a:r>
            <a:br>
              <a:rPr lang="en-US" sz="2800" dirty="0" smtClean="0">
                <a:solidFill>
                  <a:srgbClr val="FF0000"/>
                </a:solidFill>
              </a:rPr>
            </a:br>
            <a:r>
              <a:rPr lang="en-US" sz="2800" dirty="0" smtClean="0">
                <a:solidFill>
                  <a:srgbClr val="FF0000"/>
                </a:solidFill>
              </a:rPr>
              <a:t>correct</a:t>
            </a:r>
            <a:endParaRPr lang="en-US" sz="2800" dirty="0">
              <a:solidFill>
                <a:srgbClr val="FF0000"/>
              </a:solidFill>
            </a:endParaRPr>
          </a:p>
        </p:txBody>
      </p:sp>
      <p:cxnSp>
        <p:nvCxnSpPr>
          <p:cNvPr id="38" name="Straight Arrow Connector 37"/>
          <p:cNvCxnSpPr>
            <a:stCxn id="32" idx="0"/>
            <a:endCxn id="37" idx="3"/>
          </p:cNvCxnSpPr>
          <p:nvPr/>
        </p:nvCxnSpPr>
        <p:spPr>
          <a:xfrm flipH="1" flipV="1">
            <a:off x="2895600" y="4552147"/>
            <a:ext cx="609600" cy="42791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V="1">
            <a:off x="5432502" y="2929053"/>
            <a:ext cx="256419" cy="235839"/>
          </a:xfrm>
          <a:prstGeom prst="straightConnector1">
            <a:avLst/>
          </a:prstGeom>
          <a:ln w="38100">
            <a:solidFill>
              <a:srgbClr val="FF0000"/>
            </a:solidFill>
            <a:prstDash val="solid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H="1" flipV="1">
            <a:off x="5026273" y="3044919"/>
            <a:ext cx="1122024" cy="3"/>
          </a:xfrm>
          <a:prstGeom prst="straightConnector1">
            <a:avLst/>
          </a:prstGeom>
          <a:ln w="38100">
            <a:solidFill>
              <a:srgbClr val="FF0000"/>
            </a:solidFill>
            <a:prstDash val="solid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V="1">
            <a:off x="5434103" y="1524000"/>
            <a:ext cx="256419" cy="235839"/>
          </a:xfrm>
          <a:prstGeom prst="straightConnector1">
            <a:avLst/>
          </a:prstGeom>
          <a:ln w="38100">
            <a:solidFill>
              <a:srgbClr val="FF0000"/>
            </a:solidFill>
            <a:prstDash val="solid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flipH="1" flipV="1">
            <a:off x="5027874" y="1639866"/>
            <a:ext cx="1122024" cy="3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5808133" y="5132613"/>
            <a:ext cx="152400" cy="2286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5715000" y="5255739"/>
            <a:ext cx="4572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4308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cap="none" dirty="0">
                <a:solidFill>
                  <a:schemeClr val="tx1"/>
                </a:solidFill>
                <a:latin typeface="Cambria" panose="02040503050406030204" pitchFamily="18" charset="0"/>
              </a:rPr>
              <a:t>A Taste of the Construction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057400" y="2133600"/>
                <a:ext cx="5799522" cy="10273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sz="36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3600" b="0" i="1" smtClean="0">
                              <a:latin typeface="Cambria Math"/>
                            </a:rPr>
                            <m:t>𝑏</m:t>
                          </m:r>
                        </m:sub>
                      </m:sSub>
                      <m:r>
                        <a:rPr lang="en-US" sz="3600" b="0" i="1" smtClean="0">
                          <a:latin typeface="Cambria Math"/>
                        </a:rPr>
                        <m:t>(</m:t>
                      </m:r>
                      <m:r>
                        <a:rPr lang="en-US" sz="3600" b="0" i="1" smtClean="0">
                          <a:latin typeface="Cambria Math"/>
                        </a:rPr>
                        <m:t>𝑥</m:t>
                      </m:r>
                      <m:r>
                        <a:rPr lang="en-US" sz="3600" b="0" i="1" smtClean="0">
                          <a:latin typeface="Cambria Math"/>
                        </a:rPr>
                        <m:t>) 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3600" b="0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3600" b="0" i="1" smtClean="0">
                                    <a:latin typeface="Cambria Math"/>
                                  </a:rPr>
                                  <m:t>𝑏</m:t>
                                </m:r>
                              </m:e>
                              <m:e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3600" i="1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sz="3600" i="1">
                                    <a:latin typeface="Cambria Math"/>
                                  </a:rPr>
                                  <m:t>𝑎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⊥</m:t>
                                </m:r>
                              </m:e>
                              <m:e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𝑜</m:t>
                                </m:r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.</m:t>
                                </m:r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𝑤</m:t>
                                </m:r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.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7400" y="2133600"/>
                <a:ext cx="5799522" cy="102739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85800" y="3886200"/>
                <a:ext cx="41148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/>
                  <a:t>Q: Find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𝑔</m:t>
                    </m:r>
                  </m:oMath>
                </a14:m>
                <a:r>
                  <a:rPr lang="en-US" sz="3200" dirty="0" smtClean="0"/>
                  <a:t> such that:</a:t>
                </a:r>
                <a:endParaRPr lang="en-US" sz="32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3886200"/>
                <a:ext cx="4114800" cy="584775"/>
              </a:xfrm>
              <a:prstGeom prst="rect">
                <a:avLst/>
              </a:prstGeom>
              <a:blipFill rotWithShape="1">
                <a:blip r:embed="rId4"/>
                <a:stretch>
                  <a:fillRect l="-3852" t="-13684" b="-33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133600" y="4876800"/>
                <a:ext cx="1447800" cy="1387931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</a:rPr>
                      <m:t>𝑔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</a:rPr>
                  <a:t> with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</a:rPr>
                      <m:t>10%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</a:rPr>
                  <a:t> errors </a:t>
                </a:r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3600" y="4876800"/>
                <a:ext cx="1447800" cy="1387931"/>
              </a:xfrm>
              <a:prstGeom prst="rect">
                <a:avLst/>
              </a:prstGeom>
              <a:blipFill rotWithShape="1">
                <a:blip r:embed="rId5"/>
                <a:stretch>
                  <a:fillRect t="-3463" r="-5809" b="-103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6019800" y="4876799"/>
                <a:ext cx="1447800" cy="1387931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a</m:t>
                          </m:r>
                          <m: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b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9800" y="4876799"/>
                <a:ext cx="1447800" cy="13879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Left-Right Arrow 10"/>
          <p:cNvSpPr/>
          <p:nvPr/>
        </p:nvSpPr>
        <p:spPr>
          <a:xfrm>
            <a:off x="3962400" y="5410200"/>
            <a:ext cx="1756761" cy="4572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035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 animBg="1"/>
      <p:bldP spid="10" grpId="0" animBg="1"/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cap="none" dirty="0">
                <a:solidFill>
                  <a:schemeClr val="tx1"/>
                </a:solidFill>
                <a:latin typeface="Cambria" panose="02040503050406030204" pitchFamily="18" charset="0"/>
              </a:rPr>
              <a:t>Getting Robustness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057400" y="2133600"/>
                <a:ext cx="5799522" cy="10273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sz="36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3600" b="0" i="1" smtClean="0">
                              <a:latin typeface="Cambria Math"/>
                            </a:rPr>
                            <m:t>𝑏</m:t>
                          </m:r>
                        </m:sub>
                      </m:sSub>
                      <m:r>
                        <a:rPr lang="en-US" sz="3600" b="0" i="1" smtClean="0">
                          <a:latin typeface="Cambria Math"/>
                        </a:rPr>
                        <m:t>(</m:t>
                      </m:r>
                      <m:r>
                        <a:rPr lang="en-US" sz="3600" b="0" i="1" smtClean="0">
                          <a:latin typeface="Cambria Math"/>
                        </a:rPr>
                        <m:t>𝑥</m:t>
                      </m:r>
                      <m:r>
                        <a:rPr lang="en-US" sz="3600" b="0" i="1" smtClean="0">
                          <a:latin typeface="Cambria Math"/>
                        </a:rPr>
                        <m:t>) 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3600" b="0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3600" b="0" i="1" smtClean="0">
                                    <a:latin typeface="Cambria Math"/>
                                  </a:rPr>
                                  <m:t>𝑏</m:t>
                                </m:r>
                              </m:e>
                              <m:e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3600" i="1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sz="3600" i="1">
                                    <a:latin typeface="Cambria Math"/>
                                  </a:rPr>
                                  <m:t>𝑎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⊥</m:t>
                                </m:r>
                              </m:e>
                              <m:e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𝑜</m:t>
                                </m:r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.</m:t>
                                </m:r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𝑤</m:t>
                                </m:r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.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7400" y="2133600"/>
                <a:ext cx="5799522" cy="102739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Left-Right Arrow 10"/>
          <p:cNvSpPr/>
          <p:nvPr/>
        </p:nvSpPr>
        <p:spPr>
          <a:xfrm rot="5400000">
            <a:off x="4126437" y="3683618"/>
            <a:ext cx="685800" cy="4572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1820478" y="4572000"/>
                <a:ext cx="5799522" cy="18274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𝑔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sz="36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3600" b="0" i="1" smtClean="0">
                              <a:latin typeface="Cambria Math"/>
                            </a:rPr>
                            <m:t>𝑏</m:t>
                          </m:r>
                          <m:r>
                            <a:rPr lang="en-US" sz="36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3600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  <m:d>
                        <m:d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sz="3600" b="0" i="1" smtClean="0">
                          <a:latin typeface="Cambria Math"/>
                        </a:rPr>
                        <m:t>= </m:t>
                      </m:r>
                      <m:sSub>
                        <m:sSub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𝑏</m:t>
                          </m:r>
                          <m:r>
                            <a:rPr lang="en-US" sz="3600" b="0" i="1" smtClean="0">
                              <a:latin typeface="Cambria Math"/>
                            </a:rPr>
                            <m:t>⊕</m:t>
                          </m:r>
                          <m:r>
                            <m:rPr>
                              <m:nor/>
                            </m:rPr>
                            <a:rPr lang="en-US" sz="3600" b="0" i="0" smtClean="0">
                              <a:latin typeface="Cambria Math"/>
                            </a:rPr>
                            <m:t>PRF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  <m:d>
                        <m:d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US" sz="3600" b="0" dirty="0" smtClean="0"/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h</m:t>
                          </m:r>
                        </m:e>
                        <m:sub>
                          <m:r>
                            <a:rPr lang="en-US" sz="3600" i="1">
                              <a:latin typeface="Cambria Math"/>
                            </a:rPr>
                            <m:t>𝑎</m:t>
                          </m:r>
                          <m:r>
                            <a:rPr lang="en-US" sz="3600" i="1">
                              <a:latin typeface="Cambria Math"/>
                            </a:rPr>
                            <m:t>,</m:t>
                          </m:r>
                          <m:r>
                            <a:rPr lang="en-US" sz="3600" i="1">
                              <a:latin typeface="Cambria Math"/>
                            </a:rPr>
                            <m:t>𝑏</m:t>
                          </m:r>
                          <m:r>
                            <a:rPr lang="en-US" sz="3600" i="1">
                              <a:latin typeface="Cambria Math"/>
                            </a:rPr>
                            <m:t>,</m:t>
                          </m:r>
                          <m:r>
                            <a:rPr lang="en-US" sz="3600" i="1">
                              <a:latin typeface="Cambria Math"/>
                            </a:rPr>
                            <m:t>𝑘</m:t>
                          </m:r>
                        </m:sub>
                      </m:sSub>
                      <m:d>
                        <m:dPr>
                          <m:ctrlPr>
                            <a:rPr lang="en-US" sz="36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sz="3600" i="1">
                          <a:latin typeface="Cambria Math"/>
                        </a:rPr>
                        <m:t>= </m:t>
                      </m:r>
                      <m:sSub>
                        <m:sSubPr>
                          <m:ctrlPr>
                            <a:rPr lang="en-US" sz="3600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sz="3600">
                              <a:latin typeface="Cambria Math"/>
                            </a:rPr>
                            <m:t>PRF</m:t>
                          </m:r>
                        </m:e>
                        <m:sub>
                          <m:r>
                            <a:rPr lang="en-US" sz="3600" i="1">
                              <a:latin typeface="Cambria Math"/>
                            </a:rPr>
                            <m:t>𝑘</m:t>
                          </m:r>
                        </m:sub>
                      </m:sSub>
                      <m:d>
                        <m:dPr>
                          <m:ctrlPr>
                            <a:rPr lang="en-US" sz="36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sz="3600" i="1">
                              <a:latin typeface="Cambria Math"/>
                            </a:rPr>
                            <m:t>⊕</m:t>
                          </m:r>
                          <m:r>
                            <a:rPr lang="en-US" sz="3600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0478" y="4572000"/>
                <a:ext cx="5799522" cy="182742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7899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28600" y="5317669"/>
                <a:ext cx="1447800" cy="1387931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</a:rPr>
                      <m:t>𝑔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</a:rPr>
                      <m:t>h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smtClean="0">
                    <a:solidFill>
                      <a:schemeClr val="tx1"/>
                    </a:solidFill>
                  </a:rPr>
                  <a:t>with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</a:rPr>
                      <m:t>10%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</a:rPr>
                  <a:t> errors </a:t>
                </a:r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5317669"/>
                <a:ext cx="1447800" cy="1387931"/>
              </a:xfrm>
              <a:prstGeom prst="rect">
                <a:avLst/>
              </a:prstGeom>
              <a:blipFill rotWithShape="1">
                <a:blip r:embed="rId3"/>
                <a:stretch>
                  <a:fillRect r="-2083" b="-108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667000" y="5317668"/>
                <a:ext cx="1447800" cy="1387931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a</m:t>
                          </m:r>
                          <m: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b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7000" y="5317668"/>
                <a:ext cx="1447800" cy="13879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ight Arrow 6"/>
          <p:cNvSpPr/>
          <p:nvPr/>
        </p:nvSpPr>
        <p:spPr>
          <a:xfrm>
            <a:off x="1828800" y="5851069"/>
            <a:ext cx="6858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4395439" y="5334000"/>
                <a:ext cx="4596161" cy="137749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𝑔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𝑏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  <m:d>
                        <m:d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sz="3200" b="0" i="1" smtClean="0">
                          <a:latin typeface="Cambria Math"/>
                        </a:rPr>
                        <m:t>= 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𝑏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⊕</m:t>
                          </m:r>
                          <m:r>
                            <m:rPr>
                              <m:nor/>
                            </m:rPr>
                            <a:rPr lang="en-US" sz="3200" b="0" i="0" smtClean="0">
                              <a:latin typeface="Cambria Math"/>
                            </a:rPr>
                            <m:t>PRF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  <m:d>
                        <m:d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US" sz="3200" b="0" dirty="0" smtClean="0"/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h</m:t>
                          </m:r>
                        </m:e>
                        <m:sub>
                          <m:r>
                            <a:rPr lang="en-US" sz="3200" i="1">
                              <a:latin typeface="Cambria Math"/>
                            </a:rPr>
                            <m:t>𝑎</m:t>
                          </m:r>
                          <m:r>
                            <a:rPr lang="en-US" sz="3200" i="1">
                              <a:latin typeface="Cambria Math"/>
                            </a:rPr>
                            <m:t>,</m:t>
                          </m:r>
                          <m:r>
                            <a:rPr lang="en-US" sz="3200" i="1">
                              <a:latin typeface="Cambria Math"/>
                            </a:rPr>
                            <m:t>𝑏</m:t>
                          </m:r>
                          <m:r>
                            <a:rPr lang="en-US" sz="3200" i="1">
                              <a:latin typeface="Cambria Math"/>
                            </a:rPr>
                            <m:t>,</m:t>
                          </m:r>
                          <m:r>
                            <a:rPr lang="en-US" sz="3200" i="1">
                              <a:latin typeface="Cambria Math"/>
                            </a:rPr>
                            <m:t>𝑘</m:t>
                          </m:r>
                        </m:sub>
                      </m:sSub>
                      <m:d>
                        <m:dPr>
                          <m:ctrlPr>
                            <a:rPr lang="en-US" sz="32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sz="3200" i="1">
                          <a:latin typeface="Cambria Math"/>
                        </a:rPr>
                        <m:t>= </m:t>
                      </m:r>
                      <m:sSub>
                        <m:sSubPr>
                          <m:ctrlPr>
                            <a:rPr lang="en-US" sz="3200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sz="3200">
                              <a:latin typeface="Cambria Math"/>
                            </a:rPr>
                            <m:t>PRF</m:t>
                          </m:r>
                        </m:e>
                        <m:sub>
                          <m:r>
                            <a:rPr lang="en-US" sz="3200" i="1">
                              <a:latin typeface="Cambria Math"/>
                            </a:rPr>
                            <m:t>𝑘</m:t>
                          </m:r>
                        </m:sub>
                      </m:sSub>
                      <m:d>
                        <m:dPr>
                          <m:ctrlPr>
                            <a:rPr lang="en-US" sz="32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sz="3200" i="1">
                              <a:latin typeface="Cambria Math"/>
                            </a:rPr>
                            <m:t>⊕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5439" y="5334000"/>
                <a:ext cx="4596161" cy="137749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1257301" y="1676400"/>
            <a:ext cx="5741018" cy="2438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819400" y="2457127"/>
                <a:ext cx="685800" cy="590873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𝑔</m:t>
                      </m:r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400" y="2457127"/>
                <a:ext cx="685800" cy="59087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2819400" y="3352800"/>
                <a:ext cx="685800" cy="590873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h</m:t>
                      </m:r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400" y="3352800"/>
                <a:ext cx="685800" cy="59087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85800" y="2677180"/>
                <a:ext cx="6096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2677180"/>
                <a:ext cx="609600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447799" y="2219980"/>
                <a:ext cx="137160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𝑟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799" y="2219980"/>
                <a:ext cx="1371601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447800" y="3134380"/>
                <a:ext cx="138461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𝑎</m:t>
                      </m:r>
                      <m:r>
                        <a:rPr lang="en-US" sz="2800" b="0" i="1" smtClean="0">
                          <a:latin typeface="Cambria Math"/>
                        </a:rPr>
                        <m:t>⊕</m:t>
                      </m:r>
                      <m:r>
                        <a:rPr lang="en-US" sz="2800" b="0" i="1" smtClean="0">
                          <a:latin typeface="Cambria Math"/>
                        </a:rPr>
                        <m:t>𝑟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800" y="3134380"/>
                <a:ext cx="1384610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Elbow Connector 14"/>
          <p:cNvCxnSpPr>
            <a:endCxn id="10" idx="1"/>
          </p:cNvCxnSpPr>
          <p:nvPr/>
        </p:nvCxnSpPr>
        <p:spPr>
          <a:xfrm flipV="1">
            <a:off x="685800" y="2752564"/>
            <a:ext cx="2133600" cy="458016"/>
          </a:xfrm>
          <a:prstGeom prst="bentConnector3">
            <a:avLst>
              <a:gd name="adj1" fmla="val 38502"/>
            </a:avLst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/>
          <p:cNvCxnSpPr>
            <a:endCxn id="11" idx="1"/>
          </p:cNvCxnSpPr>
          <p:nvPr/>
        </p:nvCxnSpPr>
        <p:spPr>
          <a:xfrm>
            <a:off x="685800" y="3210580"/>
            <a:ext cx="2133600" cy="437657"/>
          </a:xfrm>
          <a:prstGeom prst="bentConnector3">
            <a:avLst>
              <a:gd name="adj1" fmla="val 38502"/>
            </a:avLst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>
            <a:stCxn id="10" idx="3"/>
          </p:cNvCxnSpPr>
          <p:nvPr/>
        </p:nvCxnSpPr>
        <p:spPr>
          <a:xfrm>
            <a:off x="3505200" y="2752564"/>
            <a:ext cx="5139783" cy="444236"/>
          </a:xfrm>
          <a:prstGeom prst="bentConnector3">
            <a:avLst>
              <a:gd name="adj1" fmla="val 41756"/>
            </a:avLst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7"/>
          <p:cNvCxnSpPr>
            <a:stCxn id="11" idx="3"/>
          </p:cNvCxnSpPr>
          <p:nvPr/>
        </p:nvCxnSpPr>
        <p:spPr>
          <a:xfrm flipV="1">
            <a:off x="3505200" y="3200400"/>
            <a:ext cx="2819400" cy="447837"/>
          </a:xfrm>
          <a:prstGeom prst="bentConnector3">
            <a:avLst>
              <a:gd name="adj1" fmla="val 76104"/>
            </a:avLst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5981700" y="2940204"/>
            <a:ext cx="533400" cy="5334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042237" y="2976071"/>
                <a:ext cx="391221" cy="461665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⊕</m:t>
                      </m:r>
                    </m:oMath>
                  </m:oMathPara>
                </a14:m>
                <a:endParaRPr lang="en-US" b="0" dirty="0" smtClean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2237" y="2976071"/>
                <a:ext cx="391221" cy="461665"/>
              </a:xfrm>
              <a:prstGeom prst="rect">
                <a:avLst/>
              </a:prstGeom>
              <a:blipFill rotWithShape="1">
                <a:blip r:embed="rId11"/>
                <a:stretch>
                  <a:fillRect l="-9375" r="-35938" b="-118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934200" y="2514600"/>
                <a:ext cx="1905000" cy="12920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𝑏</m:t>
                      </m:r>
                      <m:r>
                        <a:rPr lang="en-US" sz="2800" b="0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2800" b="0" i="1" dirty="0" smtClean="0">
                  <a:latin typeface="Cambria Math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(</m:t>
                    </m:r>
                    <m:r>
                      <a:rPr lang="en-US" sz="2800" b="0" i="1" smtClean="0">
                        <a:latin typeface="Cambria Math"/>
                      </a:rPr>
                      <m:t>𝑤</m:t>
                    </m:r>
                    <m:r>
                      <a:rPr lang="en-US" sz="2800" b="0" i="1" smtClean="0">
                        <a:latin typeface="Cambria Math"/>
                      </a:rPr>
                      <m:t>.</m:t>
                    </m:r>
                    <m:r>
                      <a:rPr lang="en-US" sz="2800" b="0" i="1" smtClean="0">
                        <a:latin typeface="Cambria Math"/>
                      </a:rPr>
                      <m:t>𝑝</m:t>
                    </m:r>
                    <m:r>
                      <a:rPr lang="en-US" sz="2800" b="0" i="1" smtClean="0">
                        <a:latin typeface="Cambria Math"/>
                      </a:rPr>
                      <m:t>. 0.8)</m:t>
                    </m:r>
                  </m:oMath>
                </a14:m>
                <a:r>
                  <a:rPr lang="en-US" sz="1600" dirty="0" smtClean="0"/>
                  <a:t>  </a:t>
                </a:r>
                <a:endParaRPr lang="en-US" sz="16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4200" y="2514600"/>
                <a:ext cx="1905000" cy="12920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266593" y="1687551"/>
                <a:ext cx="116251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𝑟</m:t>
                      </m:r>
                      <m:r>
                        <a:rPr lang="en-US" sz="2800" b="0" i="1" smtClean="0">
                          <a:latin typeface="Cambria Math"/>
                        </a:rPr>
                        <m:t>←</m:t>
                      </m:r>
                      <m:r>
                        <a:rPr lang="en-US" sz="2800" b="0" i="1" smtClean="0">
                          <a:latin typeface="Cambria Math"/>
                        </a:rPr>
                        <m:t>𝑈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6593" y="1687551"/>
                <a:ext cx="1162515" cy="52322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646449" y="2209800"/>
                <a:ext cx="206855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𝑏</m:t>
                      </m:r>
                      <m:r>
                        <a:rPr lang="en-US" sz="2800" b="0" i="1" smtClean="0">
                          <a:latin typeface="Cambria Math"/>
                        </a:rPr>
                        <m:t>⊕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/>
                        </a:rPr>
                        <m:t>PRF</m:t>
                      </m:r>
                      <m:r>
                        <a:rPr lang="en-US" sz="2800" b="0" i="1" smtClean="0">
                          <a:latin typeface="Cambria Math"/>
                        </a:rPr>
                        <m:t>(</m:t>
                      </m:r>
                      <m:r>
                        <a:rPr lang="en-US" sz="2800" b="0" i="1" smtClean="0">
                          <a:latin typeface="Cambria Math"/>
                        </a:rPr>
                        <m:t>𝑟</m:t>
                      </m:r>
                      <m:r>
                        <a:rPr lang="en-US" sz="28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6449" y="2209800"/>
                <a:ext cx="2068551" cy="52322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3646449" y="3134380"/>
                <a:ext cx="206855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/>
                        </a:rPr>
                        <m:t>PRF</m:t>
                      </m:r>
                      <m:r>
                        <a:rPr lang="en-US" sz="2800" b="0" i="1" smtClean="0">
                          <a:latin typeface="Cambria Math"/>
                        </a:rPr>
                        <m:t>(</m:t>
                      </m:r>
                      <m:r>
                        <a:rPr lang="en-US" sz="2800" b="0" i="1" smtClean="0">
                          <a:latin typeface="Cambria Math"/>
                        </a:rPr>
                        <m:t>𝑟</m:t>
                      </m:r>
                      <m:r>
                        <a:rPr lang="en-US" sz="28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6449" y="3134380"/>
                <a:ext cx="2068551" cy="52322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6388719" y="1656773"/>
                <a:ext cx="6096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𝑓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8719" y="1656773"/>
                <a:ext cx="609600" cy="584775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5869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/>
      <p:bldP spid="13" grpId="0"/>
      <p:bldP spid="14" grpId="0"/>
      <p:bldP spid="19" grpId="0" animBg="1"/>
      <p:bldP spid="20" grpId="0" animBg="1"/>
      <p:bldP spid="21" grpId="0"/>
      <p:bldP spid="22" grpId="0"/>
      <p:bldP spid="46" grpId="0"/>
      <p:bldP spid="49" grpId="0"/>
      <p:bldP spid="6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28600" y="5317669"/>
                <a:ext cx="1447800" cy="1387931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𝑔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h</m:t>
                      </m:r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5317669"/>
                <a:ext cx="1447800" cy="13879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667000" y="5317668"/>
                <a:ext cx="1447800" cy="1387931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a</m:t>
                          </m:r>
                          <m: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b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7000" y="5317668"/>
                <a:ext cx="1447800" cy="13879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ight Arrow 5"/>
          <p:cNvSpPr/>
          <p:nvPr/>
        </p:nvSpPr>
        <p:spPr>
          <a:xfrm rot="10800000">
            <a:off x="1828800" y="5851069"/>
            <a:ext cx="6858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4395439" y="5334000"/>
                <a:ext cx="4596161" cy="137749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𝑔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𝑏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  <m:d>
                        <m:d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sz="3200" b="0" i="1" smtClean="0">
                          <a:latin typeface="Cambria Math"/>
                        </a:rPr>
                        <m:t>= 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𝑏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⊕</m:t>
                          </m:r>
                          <m:r>
                            <m:rPr>
                              <m:nor/>
                            </m:rPr>
                            <a:rPr lang="en-US" sz="3200" b="0" i="0" smtClean="0">
                              <a:latin typeface="Cambria Math"/>
                            </a:rPr>
                            <m:t>PRF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  <m:d>
                        <m:d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US" sz="3200" b="0" dirty="0" smtClean="0"/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h</m:t>
                          </m:r>
                        </m:e>
                        <m:sub>
                          <m:r>
                            <a:rPr lang="en-US" sz="3200" i="1">
                              <a:latin typeface="Cambria Math"/>
                            </a:rPr>
                            <m:t>𝑎</m:t>
                          </m:r>
                          <m:r>
                            <a:rPr lang="en-US" sz="3200" i="1">
                              <a:latin typeface="Cambria Math"/>
                            </a:rPr>
                            <m:t>,</m:t>
                          </m:r>
                          <m:r>
                            <a:rPr lang="en-US" sz="3200" i="1">
                              <a:latin typeface="Cambria Math"/>
                            </a:rPr>
                            <m:t>𝑏</m:t>
                          </m:r>
                          <m:r>
                            <a:rPr lang="en-US" sz="3200" i="1">
                              <a:latin typeface="Cambria Math"/>
                            </a:rPr>
                            <m:t>,</m:t>
                          </m:r>
                          <m:r>
                            <a:rPr lang="en-US" sz="3200" i="1">
                              <a:latin typeface="Cambria Math"/>
                            </a:rPr>
                            <m:t>𝑘</m:t>
                          </m:r>
                        </m:sub>
                      </m:sSub>
                      <m:d>
                        <m:dPr>
                          <m:ctrlPr>
                            <a:rPr lang="en-US" sz="32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sz="3200" i="1">
                          <a:latin typeface="Cambria Math"/>
                        </a:rPr>
                        <m:t>= </m:t>
                      </m:r>
                      <m:sSub>
                        <m:sSubPr>
                          <m:ctrlPr>
                            <a:rPr lang="en-US" sz="3200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sz="3200">
                              <a:latin typeface="Cambria Math"/>
                            </a:rPr>
                            <m:t>PRF</m:t>
                          </m:r>
                        </m:e>
                        <m:sub>
                          <m:r>
                            <a:rPr lang="en-US" sz="3200" i="1">
                              <a:latin typeface="Cambria Math"/>
                            </a:rPr>
                            <m:t>𝑘</m:t>
                          </m:r>
                        </m:sub>
                      </m:sSub>
                      <m:d>
                        <m:dPr>
                          <m:ctrlPr>
                            <a:rPr lang="en-US" sz="32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sz="3200" i="1">
                              <a:latin typeface="Cambria Math"/>
                            </a:rPr>
                            <m:t>⊕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5439" y="5334000"/>
                <a:ext cx="4596161" cy="137749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609600" y="1748081"/>
                <a:ext cx="1224136" cy="1296144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𝐴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1748081"/>
                <a:ext cx="1224136" cy="129614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140312" y="685800"/>
                <a:ext cx="829712" cy="720080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𝑔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h</m:t>
                      </m:r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0312" y="685800"/>
                <a:ext cx="829712" cy="72008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/>
          <p:cNvCxnSpPr>
            <a:endCxn id="8" idx="2"/>
          </p:cNvCxnSpPr>
          <p:nvPr/>
        </p:nvCxnSpPr>
        <p:spPr>
          <a:xfrm flipV="1">
            <a:off x="1221668" y="3044225"/>
            <a:ext cx="0" cy="409600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041276" y="3453825"/>
                <a:ext cx="43204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1276" y="3453825"/>
                <a:ext cx="432048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Down Arrow 12"/>
          <p:cNvSpPr/>
          <p:nvPr/>
        </p:nvSpPr>
        <p:spPr>
          <a:xfrm rot="16200000">
            <a:off x="2631368" y="2129453"/>
            <a:ext cx="3810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317168" y="2103765"/>
                <a:ext cx="43204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7168" y="2103765"/>
                <a:ext cx="432048" cy="5847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Down Arrow 21"/>
          <p:cNvSpPr/>
          <p:nvPr/>
        </p:nvSpPr>
        <p:spPr>
          <a:xfrm rot="16200000">
            <a:off x="7696200" y="2125306"/>
            <a:ext cx="3810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8254752" y="2099618"/>
                <a:ext cx="43204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4752" y="2099618"/>
                <a:ext cx="432048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276600" y="1857544"/>
                <a:ext cx="4343400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𝐴</m:t>
                    </m:r>
                  </m:oMath>
                </a14:m>
                <a:r>
                  <a:rPr lang="en-US" sz="3200" dirty="0" smtClean="0"/>
                  <a:t> queries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𝑔</m:t>
                    </m:r>
                  </m:oMath>
                </a14:m>
                <a:r>
                  <a:rPr lang="en-US" sz="3200" dirty="0" smtClean="0"/>
                  <a:t> on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𝑥</m:t>
                    </m:r>
                  </m:oMath>
                </a14:m>
                <a:r>
                  <a:rPr lang="en-US" sz="3200" dirty="0" smtClean="0"/>
                  <a:t> and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</a:rPr>
                      <m:t>𝐴</m:t>
                    </m:r>
                    <m:r>
                      <a:rPr lang="en-US" sz="3200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3200" dirty="0"/>
                  <a:t>queries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h</m:t>
                    </m:r>
                  </m:oMath>
                </a14:m>
                <a:r>
                  <a:rPr lang="en-US" sz="3200" dirty="0"/>
                  <a:t> on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𝑎</m:t>
                    </m:r>
                    <m:r>
                      <a:rPr lang="en-US" sz="3200" b="0" i="1" smtClean="0">
                        <a:latin typeface="Cambria Math"/>
                      </a:rPr>
                      <m:t>⊕</m:t>
                    </m:r>
                    <m:r>
                      <a:rPr lang="en-US" sz="3200" b="0" i="1" smtClean="0">
                        <a:latin typeface="Cambria Math"/>
                      </a:rPr>
                      <m:t>𝑥</m:t>
                    </m:r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600" y="1857544"/>
                <a:ext cx="4343400" cy="1077218"/>
              </a:xfrm>
              <a:prstGeom prst="rect">
                <a:avLst/>
              </a:prstGeom>
              <a:blipFill rotWithShape="1">
                <a:blip r:embed="rId11"/>
                <a:stretch>
                  <a:fillRect t="-7386" r="-3371"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Arrow Connector 2"/>
          <p:cNvCxnSpPr/>
          <p:nvPr/>
        </p:nvCxnSpPr>
        <p:spPr>
          <a:xfrm flipV="1">
            <a:off x="1833736" y="1405880"/>
            <a:ext cx="306576" cy="342201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8467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/>
      <p:bldP spid="13" grpId="0" animBg="1"/>
      <p:bldP spid="20" grpId="0"/>
      <p:bldP spid="20" grpId="1"/>
      <p:bldP spid="20" grpId="2"/>
      <p:bldP spid="22" grpId="0" animBg="1"/>
      <p:bldP spid="23" grpId="0"/>
      <p:bldP spid="2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cap="none" dirty="0">
                <a:solidFill>
                  <a:schemeClr val="tx1"/>
                </a:solidFill>
                <a:latin typeface="Cambria" panose="02040503050406030204" pitchFamily="18" charset="0"/>
              </a:rPr>
              <a:t>Robust Unobfuscatable Functions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667000" y="2667000"/>
                <a:ext cx="5799522" cy="21437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3600" b="0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3600" b="0" i="1" smtClean="0">
                                        <a:latin typeface="Cambria Math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sz="3600" b="0" i="1" smtClean="0">
                                          <a:latin typeface="Cambria Math"/>
                                        </a:rPr>
                                        <m:t>𝑏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sz="3600" i="1">
                                          <a:latin typeface="Cambria Math"/>
                                        </a:rPr>
                                        <m:t>𝐸</m:t>
                                      </m:r>
                                      <m:r>
                                        <a:rPr lang="en-US" sz="3600" i="1">
                                          <a:latin typeface="Cambria Math"/>
                                        </a:rPr>
                                        <m:t>𝑛</m:t>
                                      </m:r>
                                      <m:sSub>
                                        <m:sSubPr>
                                          <m:ctrlPr>
                                            <a:rPr lang="en-US" sz="3600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sz="3600" i="1">
                                              <a:latin typeface="Cambria Math"/>
                                            </a:rPr>
                                            <m:t>𝑐</m:t>
                                          </m:r>
                                        </m:e>
                                        <m:sub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sz="3600" i="1">
                                              <a:latin typeface="Cambria Math"/>
                                            </a:rPr>
                                            <m:t>𝑠</m:t>
                                          </m:r>
                                          <m:r>
                                            <a:rPr lang="en-US" sz="3600" i="1">
                                              <a:latin typeface="Cambria Math"/>
                                            </a:rPr>
                                            <m:t>𝑘</m:t>
                                          </m:r>
                                        </m:sub>
                                      </m:sSub>
                                      <m:r>
                                        <m:rPr>
                                          <m:brk m:alnAt="7"/>
                                        </m:rPr>
                                        <a:rPr lang="en-US" sz="3600" i="1">
                                          <a:latin typeface="Cambria Math"/>
                                        </a:rPr>
                                        <m:t>(</m:t>
                                      </m:r>
                                      <m:r>
                                        <m:rPr>
                                          <m:brk m:alnAt="7"/>
                                        </m:rPr>
                                        <a:rPr lang="en-US" sz="3600" i="1">
                                          <a:latin typeface="Cambria Math"/>
                                        </a:rPr>
                                        <m:t>𝑎</m:t>
                                      </m:r>
                                      <m:r>
                                        <m:rPr>
                                          <m:brk m:alnAt="7"/>
                                        </m:rPr>
                                        <a:rPr lang="en-US" sz="3600" i="1">
                                          <a:latin typeface="Cambria Math"/>
                                        </a:rPr>
                                        <m:t>)</m:t>
                                      </m:r>
                                    </m:e>
                                  </m:mr>
                                </m:m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3600" b="0" i="1" smtClean="0">
                                        <a:latin typeface="Cambria Math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a:rPr lang="en-US" sz="3600" b="0" i="1" smtClean="0"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sz="3600" b="0" i="1" smtClean="0">
                                          <a:latin typeface="Cambria Math"/>
                                        </a:rPr>
                                        <m:t>=</m:t>
                                      </m:r>
                                      <m:r>
                                        <a:rPr lang="en-US" sz="3600" b="0" i="1" smtClean="0">
                                          <a:latin typeface="Cambria Math"/>
                                        </a:rPr>
                                        <m:t>𝑎</m:t>
                                      </m:r>
                                    </m:e>
                                  </m:mr>
                                  <m:mr>
                                    <m:e>
                                      <m:sSup>
                                        <m:sSupPr>
                                          <m:ctrlPr>
                                            <a:rPr lang="en-US" sz="3600" i="1">
                                              <a:latin typeface="Cambria Math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0" i="1" smtClean="0"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sz="3600" i="1">
                                              <a:latin typeface="Cambria Math"/>
                                            </a:rPr>
                                            <m:t>=</m:t>
                                          </m:r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sz="3600" i="1">
                                              <a:latin typeface="Cambria Math"/>
                                            </a:rPr>
                                            <m:t>0</m:t>
                                          </m:r>
                                        </m:e>
                                        <m:sup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sz="3600" i="1">
                                              <a:latin typeface="Cambria Math"/>
                                            </a:rPr>
                                            <m:t>𝑛</m:t>
                                          </m:r>
                                        </m:sup>
                                      </m:sSup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3600" b="0" i="1" smtClean="0">
                                        <a:latin typeface="Cambria Math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a:rPr lang="en-US" sz="3600" b="0" i="1" smtClean="0">
                                          <a:latin typeface="Cambria Math"/>
                                        </a:rPr>
                                        <m:t>𝑏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sz="3600" i="1">
                                          <a:latin typeface="Cambria Math"/>
                                        </a:rPr>
                                        <m:t>⊥</m:t>
                                      </m:r>
                                    </m:e>
                                  </m:mr>
                                </m:m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3600" b="0" i="1" smtClean="0">
                                        <a:latin typeface="Cambria Math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sz="3600" i="1">
                                          <a:latin typeface="Cambria Math"/>
                                        </a:rPr>
                                        <m:t>𝐷</m:t>
                                      </m:r>
                                      <m:r>
                                        <a:rPr lang="en-US" sz="3600" i="1">
                                          <a:latin typeface="Cambria Math"/>
                                        </a:rPr>
                                        <m:t>𝑒</m:t>
                                      </m:r>
                                      <m:sSub>
                                        <m:sSubPr>
                                          <m:ctrlPr>
                                            <a:rPr lang="en-US" sz="3600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sz="3600" i="1">
                                              <a:latin typeface="Cambria Math"/>
                                            </a:rPr>
                                            <m:t>𝑐</m:t>
                                          </m:r>
                                        </m:e>
                                        <m:sub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sz="3600" i="1">
                                              <a:latin typeface="Cambria Math"/>
                                            </a:rPr>
                                            <m:t>𝑠</m:t>
                                          </m:r>
                                          <m:r>
                                            <a:rPr lang="en-US" sz="3600" i="1">
                                              <a:latin typeface="Cambria Math"/>
                                            </a:rPr>
                                            <m:t>𝑘</m:t>
                                          </m:r>
                                        </m:sub>
                                      </m:sSub>
                                      <m:r>
                                        <m:rPr>
                                          <m:brk m:alnAt="7"/>
                                        </m:rPr>
                                        <a:rPr lang="en-US" sz="3600" i="1">
                                          <a:latin typeface="Cambria Math"/>
                                        </a:rPr>
                                        <m:t>(</m:t>
                                      </m:r>
                                      <m:r>
                                        <m:rPr>
                                          <m:brk m:alnAt="7"/>
                                        </m:rPr>
                                        <a:rPr lang="en-US" sz="3600" b="0" i="1" smtClean="0"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m:rPr>
                                          <m:brk m:alnAt="7"/>
                                        </m:rPr>
                                        <a:rPr lang="en-US" sz="3600" i="1">
                                          <a:latin typeface="Cambria Math"/>
                                        </a:rPr>
                                        <m:t>)</m:t>
                                      </m:r>
                                      <m:r>
                                        <a:rPr lang="en-US" sz="3600" i="1">
                                          <a:latin typeface="Cambria Math"/>
                                        </a:rPr>
                                        <m:t>=</m:t>
                                      </m:r>
                                      <m:r>
                                        <a:rPr lang="en-US" sz="3600" i="1">
                                          <a:latin typeface="Cambria Math"/>
                                        </a:rPr>
                                        <m:t>𝑏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sz="3600" b="0" i="1" smtClean="0">
                                          <a:latin typeface="Cambria Math"/>
                                        </a:rPr>
                                        <m:t>𝑜</m:t>
                                      </m:r>
                                      <m:r>
                                        <a:rPr lang="en-US" sz="3600" b="0" i="1" smtClean="0">
                                          <a:latin typeface="Cambria Math"/>
                                        </a:rPr>
                                        <m:t>.</m:t>
                                      </m:r>
                                      <m:r>
                                        <a:rPr lang="en-US" sz="3600" b="0" i="1" smtClean="0">
                                          <a:latin typeface="Cambria Math"/>
                                        </a:rPr>
                                        <m:t>𝑤</m:t>
                                      </m:r>
                                      <m:r>
                                        <a:rPr lang="en-US" sz="3600" b="0" i="1" smtClean="0">
                                          <a:latin typeface="Cambria Math"/>
                                        </a:rPr>
                                        <m:t>.</m:t>
                                      </m:r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7000" y="2667000"/>
                <a:ext cx="5799522" cy="214372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648076" y="3421758"/>
                <a:ext cx="2095124" cy="6706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i="1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3600" i="1">
                              <a:latin typeface="Cambria Math"/>
                            </a:rPr>
                            <m:t>𝑎</m:t>
                          </m:r>
                          <m:r>
                            <a:rPr lang="en-US" sz="3600" i="1">
                              <a:latin typeface="Cambria Math"/>
                            </a:rPr>
                            <m:t>,</m:t>
                          </m:r>
                          <m:r>
                            <a:rPr lang="en-US" sz="3600" i="1">
                              <a:latin typeface="Cambria Math"/>
                            </a:rPr>
                            <m:t>𝑏</m:t>
                          </m:r>
                          <m:r>
                            <a:rPr lang="en-US" sz="3600" i="1">
                              <a:latin typeface="Cambria Math"/>
                            </a:rPr>
                            <m:t>,</m:t>
                          </m:r>
                          <m:r>
                            <a:rPr lang="en-US" sz="3600" i="1">
                              <a:latin typeface="Cambria Math"/>
                            </a:rPr>
                            <m:t>𝑠𝑘</m:t>
                          </m:r>
                        </m:sub>
                      </m:sSub>
                      <m:r>
                        <a:rPr lang="en-US" sz="3600" i="1">
                          <a:latin typeface="Cambria Math"/>
                        </a:rPr>
                        <m:t>(</m:t>
                      </m:r>
                      <m:r>
                        <a:rPr lang="en-US" sz="3600" b="0" i="1" smtClean="0">
                          <a:latin typeface="Cambria Math"/>
                        </a:rPr>
                        <m:t>𝑥</m:t>
                      </m:r>
                      <m:r>
                        <a:rPr lang="en-US" sz="3600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076" y="3421758"/>
                <a:ext cx="2095124" cy="67069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4114800" y="2661424"/>
            <a:ext cx="3733800" cy="5501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8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/>
          <p:cNvCxnSpPr/>
          <p:nvPr/>
        </p:nvCxnSpPr>
        <p:spPr>
          <a:xfrm>
            <a:off x="342900" y="4274405"/>
            <a:ext cx="8583789" cy="0"/>
          </a:xfrm>
          <a:prstGeom prst="line">
            <a:avLst/>
          </a:prstGeom>
          <a:ln w="76200">
            <a:gradFill flip="none" rotWithShape="1">
              <a:gsLst>
                <a:gs pos="50000">
                  <a:schemeClr val="bg1">
                    <a:lumMod val="50000"/>
                  </a:schemeClr>
                </a:gs>
                <a:gs pos="0">
                  <a:srgbClr val="FF0000"/>
                </a:gs>
                <a:gs pos="75000">
                  <a:schemeClr val="bg1">
                    <a:lumMod val="50000"/>
                  </a:schemeClr>
                </a:gs>
                <a:gs pos="35000">
                  <a:srgbClr val="FF0000"/>
                </a:gs>
                <a:gs pos="100000">
                  <a:srgbClr val="00B050"/>
                </a:gs>
              </a:gsLst>
              <a:path path="circle">
                <a:fillToRect l="100000" t="100000"/>
              </a:path>
              <a:tileRect r="-100000" b="-100000"/>
            </a:gra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>
            <a:normAutofit/>
          </a:bodyPr>
          <a:lstStyle/>
          <a:p>
            <a:pPr algn="l"/>
            <a:r>
              <a:rPr lang="en-US" sz="40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Thank You!</a:t>
            </a:r>
            <a:endParaRPr lang="en-US" dirty="0"/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3593353" y="4088138"/>
            <a:ext cx="0" cy="381000"/>
          </a:xfrm>
          <a:prstGeom prst="straightConnector1">
            <a:avLst/>
          </a:prstGeom>
          <a:ln w="76200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1160929" y="4096604"/>
            <a:ext cx="0" cy="381000"/>
          </a:xfrm>
          <a:prstGeom prst="straightConnector1">
            <a:avLst/>
          </a:prstGeom>
          <a:ln w="76200"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6178177" y="4088138"/>
            <a:ext cx="0" cy="381000"/>
          </a:xfrm>
          <a:prstGeom prst="straightConnector1">
            <a:avLst/>
          </a:prstGeom>
          <a:ln w="762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8458200" y="4096604"/>
            <a:ext cx="0" cy="381000"/>
          </a:xfrm>
          <a:prstGeom prst="straightConnector1">
            <a:avLst/>
          </a:prstGeom>
          <a:ln w="762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772400" y="3203222"/>
            <a:ext cx="137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Plain Model 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-495300" y="3203222"/>
            <a:ext cx="3314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B050"/>
                </a:solidFill>
              </a:rPr>
              <a:t>Ideal </a:t>
            </a:r>
            <a:br>
              <a:rPr lang="en-US" sz="2000" b="1" dirty="0" smtClean="0">
                <a:solidFill>
                  <a:srgbClr val="00B050"/>
                </a:solidFill>
              </a:rPr>
            </a:br>
            <a:r>
              <a:rPr lang="en-US" sz="2000" b="1" dirty="0" smtClean="0">
                <a:solidFill>
                  <a:srgbClr val="00B050"/>
                </a:solidFill>
              </a:rPr>
              <a:t>Multilinear Map</a:t>
            </a:r>
            <a:endParaRPr lang="en-US" sz="2000" b="1" dirty="0">
              <a:solidFill>
                <a:srgbClr val="00B05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724400" y="3200400"/>
            <a:ext cx="2895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Random oracle model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362200" y="3200400"/>
            <a:ext cx="2476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Generic group model? </a:t>
            </a:r>
            <a:endParaRPr lang="en-US" sz="2000" b="1" dirty="0"/>
          </a:p>
        </p:txBody>
      </p:sp>
      <p:sp>
        <p:nvSpPr>
          <p:cNvPr id="2" name="Oval 1"/>
          <p:cNvSpPr/>
          <p:nvPr/>
        </p:nvSpPr>
        <p:spPr>
          <a:xfrm>
            <a:off x="2324100" y="2590800"/>
            <a:ext cx="2552700" cy="2362200"/>
          </a:xfrm>
          <a:prstGeom prst="ellipse">
            <a:avLst/>
          </a:prstGeom>
          <a:noFill/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76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30480" y="685800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7030A0"/>
                </a:solidFill>
              </a:rPr>
              <a:t>What is the security of the </a:t>
            </a:r>
            <a:br>
              <a:rPr lang="en-US" sz="3600" b="1" dirty="0" smtClean="0">
                <a:solidFill>
                  <a:srgbClr val="7030A0"/>
                </a:solidFill>
              </a:rPr>
            </a:br>
            <a:r>
              <a:rPr lang="en-US" sz="3600" b="1" dirty="0" smtClean="0">
                <a:solidFill>
                  <a:srgbClr val="7030A0"/>
                </a:solidFill>
              </a:rPr>
              <a:t>candidate obfuscator?</a:t>
            </a:r>
            <a:endParaRPr lang="en-US" sz="3600" b="1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3429000"/>
            <a:ext cx="8458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Cambria" panose="02040503050406030204" pitchFamily="18" charset="0"/>
              </a:rPr>
              <a:t>Other candidate obfuscators</a:t>
            </a:r>
            <a:r>
              <a:rPr lang="en-US" sz="2800" dirty="0" smtClean="0">
                <a:latin typeface="Cambria" panose="02040503050406030204" pitchFamily="18" charset="0"/>
              </a:rPr>
              <a:t>: </a:t>
            </a:r>
          </a:p>
          <a:p>
            <a:endParaRPr lang="en-US" sz="1600" dirty="0" smtClean="0">
              <a:latin typeface="Cambria" panose="02040503050406030204" pitchFamily="18" charset="0"/>
            </a:endParaRPr>
          </a:p>
          <a:p>
            <a:r>
              <a:rPr lang="en-US" sz="2400" dirty="0" smtClean="0">
                <a:latin typeface="Cambria" panose="02040503050406030204" pitchFamily="18" charset="0"/>
              </a:rPr>
              <a:t>[</a:t>
            </a:r>
            <a:r>
              <a:rPr lang="en-US" sz="2400" dirty="0" err="1" smtClean="0">
                <a:latin typeface="Cambria" panose="02040503050406030204" pitchFamily="18" charset="0"/>
              </a:rPr>
              <a:t>Brakerski-Rothblum</a:t>
            </a:r>
            <a:r>
              <a:rPr lang="en-US" sz="2400" dirty="0" smtClean="0">
                <a:latin typeface="Cambria" panose="02040503050406030204" pitchFamily="18" charset="0"/>
              </a:rPr>
              <a:t> 13, Barak-Garg-</a:t>
            </a:r>
            <a:r>
              <a:rPr lang="en-US" sz="2400" dirty="0" err="1" smtClean="0">
                <a:latin typeface="Cambria" panose="02040503050406030204" pitchFamily="18" charset="0"/>
              </a:rPr>
              <a:t>Kalai</a:t>
            </a:r>
            <a:r>
              <a:rPr lang="en-US" sz="2400" dirty="0" smtClean="0">
                <a:latin typeface="Cambria" panose="02040503050406030204" pitchFamily="18" charset="0"/>
              </a:rPr>
              <a:t>-P-</a:t>
            </a:r>
            <a:r>
              <a:rPr lang="en-US" sz="2400" dirty="0" err="1" smtClean="0">
                <a:latin typeface="Cambria" panose="02040503050406030204" pitchFamily="18" charset="0"/>
              </a:rPr>
              <a:t>Sahai</a:t>
            </a:r>
            <a:r>
              <a:rPr lang="en-US" sz="2400" dirty="0" smtClean="0">
                <a:latin typeface="Cambria" panose="02040503050406030204" pitchFamily="18" charset="0"/>
              </a:rPr>
              <a:t> 13, Pass-Seth-</a:t>
            </a:r>
            <a:r>
              <a:rPr lang="en-US" sz="2400" dirty="0" err="1" smtClean="0">
                <a:latin typeface="Cambria" panose="02040503050406030204" pitchFamily="18" charset="0"/>
              </a:rPr>
              <a:t>Telang</a:t>
            </a:r>
            <a:r>
              <a:rPr lang="en-US" sz="2400" dirty="0" smtClean="0">
                <a:latin typeface="Cambria" panose="02040503050406030204" pitchFamily="18" charset="0"/>
              </a:rPr>
              <a:t> 13, </a:t>
            </a:r>
            <a:r>
              <a:rPr lang="en-US" sz="2400" dirty="0" err="1" smtClean="0">
                <a:latin typeface="Cambria" panose="02040503050406030204" pitchFamily="18" charset="0"/>
              </a:rPr>
              <a:t>Ananth</a:t>
            </a:r>
            <a:r>
              <a:rPr lang="en-US" sz="2400" dirty="0" smtClean="0">
                <a:latin typeface="Cambria" panose="02040503050406030204" pitchFamily="18" charset="0"/>
              </a:rPr>
              <a:t>-Gupta-</a:t>
            </a:r>
            <a:r>
              <a:rPr lang="en-US" sz="2400" dirty="0" err="1" smtClean="0">
                <a:latin typeface="Cambria" panose="02040503050406030204" pitchFamily="18" charset="0"/>
              </a:rPr>
              <a:t>Ishai</a:t>
            </a:r>
            <a:r>
              <a:rPr lang="en-US" sz="2400" dirty="0" smtClean="0">
                <a:latin typeface="Cambria" panose="02040503050406030204" pitchFamily="18" charset="0"/>
              </a:rPr>
              <a:t>-</a:t>
            </a:r>
            <a:r>
              <a:rPr lang="en-US" sz="2400" dirty="0" err="1" smtClean="0">
                <a:latin typeface="Cambria" panose="02040503050406030204" pitchFamily="18" charset="0"/>
              </a:rPr>
              <a:t>Sahai</a:t>
            </a:r>
            <a:r>
              <a:rPr lang="en-US" sz="2400" dirty="0" smtClean="0">
                <a:latin typeface="Cambria" panose="02040503050406030204" pitchFamily="18" charset="0"/>
              </a:rPr>
              <a:t> 14, Gentry-</a:t>
            </a:r>
            <a:r>
              <a:rPr lang="en-US" sz="2400" dirty="0" err="1" smtClean="0">
                <a:latin typeface="Cambria" panose="02040503050406030204" pitchFamily="18" charset="0"/>
              </a:rPr>
              <a:t>Lewko</a:t>
            </a:r>
            <a:r>
              <a:rPr lang="en-US" sz="2400" dirty="0" smtClean="0">
                <a:latin typeface="Cambria" panose="02040503050406030204" pitchFamily="18" charset="0"/>
              </a:rPr>
              <a:t>-</a:t>
            </a:r>
            <a:r>
              <a:rPr lang="en-US" sz="2400" dirty="0" err="1" smtClean="0">
                <a:latin typeface="Cambria" panose="02040503050406030204" pitchFamily="18" charset="0"/>
              </a:rPr>
              <a:t>Sahai</a:t>
            </a:r>
            <a:r>
              <a:rPr lang="en-US" sz="2400" dirty="0" smtClean="0">
                <a:latin typeface="Cambria" panose="02040503050406030204" pitchFamily="18" charset="0"/>
              </a:rPr>
              <a:t>-Waters 14, Zimmerman 14, </a:t>
            </a:r>
            <a:r>
              <a:rPr lang="en-US" sz="2400" dirty="0" err="1" smtClean="0">
                <a:latin typeface="Cambria" panose="02040503050406030204" pitchFamily="18" charset="0"/>
              </a:rPr>
              <a:t>Applebaum-Brakerski</a:t>
            </a:r>
            <a:r>
              <a:rPr lang="en-US" sz="2400" dirty="0" smtClean="0">
                <a:latin typeface="Cambria" panose="02040503050406030204" pitchFamily="18" charset="0"/>
              </a:rPr>
              <a:t> </a:t>
            </a:r>
            <a:r>
              <a:rPr lang="en-US" sz="2400" dirty="0">
                <a:latin typeface="Cambria" panose="02040503050406030204" pitchFamily="18" charset="0"/>
              </a:rPr>
              <a:t>15, </a:t>
            </a:r>
            <a:r>
              <a:rPr lang="en-US" sz="2400" dirty="0" err="1">
                <a:latin typeface="Cambria" panose="02040503050406030204" pitchFamily="18" charset="0"/>
              </a:rPr>
              <a:t>Badrinarayanan</a:t>
            </a:r>
            <a:r>
              <a:rPr lang="en-US" sz="2400" dirty="0">
                <a:latin typeface="Cambria" panose="02040503050406030204" pitchFamily="18" charset="0"/>
              </a:rPr>
              <a:t>-Miles-</a:t>
            </a:r>
            <a:r>
              <a:rPr lang="en-US" sz="2400" dirty="0" err="1">
                <a:latin typeface="Cambria" panose="02040503050406030204" pitchFamily="18" charset="0"/>
              </a:rPr>
              <a:t>Sahai</a:t>
            </a:r>
            <a:r>
              <a:rPr lang="en-US" sz="2400" dirty="0">
                <a:latin typeface="Cambria" panose="02040503050406030204" pitchFamily="18" charset="0"/>
              </a:rPr>
              <a:t>-</a:t>
            </a:r>
            <a:r>
              <a:rPr lang="en-US" sz="2400" dirty="0" err="1">
                <a:latin typeface="Cambria" panose="02040503050406030204" pitchFamily="18" charset="0"/>
              </a:rPr>
              <a:t>Zhandry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smtClean="0">
                <a:latin typeface="Cambria" panose="02040503050406030204" pitchFamily="18" charset="0"/>
              </a:rPr>
              <a:t>15]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68577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Virtual-Black-Box Obfuscation (VBB)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362200" y="5059352"/>
                <a:ext cx="1219200" cy="1112848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𝐴𝑑𝑣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2200" y="5059352"/>
                <a:ext cx="1219200" cy="111284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943600" y="5059352"/>
                <a:ext cx="1219200" cy="1112848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𝑆𝑖𝑚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3600" y="5059352"/>
                <a:ext cx="1219200" cy="1112848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733800" y="5253335"/>
                <a:ext cx="22098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≈</m:t>
                      </m:r>
                    </m:oMath>
                  </m:oMathPara>
                </a14:m>
                <a:endParaRPr lang="en-US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800" y="5253335"/>
                <a:ext cx="2209800" cy="64633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/>
          <p:nvPr/>
        </p:nvCxnSpPr>
        <p:spPr>
          <a:xfrm flipH="1">
            <a:off x="5486400" y="5611757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4" idx="3"/>
          </p:cNvCxnSpPr>
          <p:nvPr/>
        </p:nvCxnSpPr>
        <p:spPr>
          <a:xfrm>
            <a:off x="3581400" y="5615776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1905000" y="5613097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7162800" y="4743263"/>
            <a:ext cx="381000" cy="30480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990600" y="5344180"/>
                <a:ext cx="9144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𝒪</m:t>
                      </m:r>
                      <m:d>
                        <m:dPr>
                          <m:ctrlPr>
                            <a:rPr lang="en-US" sz="2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800">
                              <a:latin typeface="Cambria Math"/>
                              <a:ea typeface="Cambria Math"/>
                            </a:rPr>
                            <m:t>Π</m:t>
                          </m:r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5344180"/>
                <a:ext cx="914400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467600" y="4403846"/>
                <a:ext cx="6858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/>
                          <a:ea typeface="Cambria Math"/>
                        </a:rPr>
                        <m:t>Π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7600" y="4403846"/>
                <a:ext cx="685800" cy="52322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81000" y="2057400"/>
                <a:ext cx="8305800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200" b="0" dirty="0" smtClean="0"/>
                  <a:t>Obfuscator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  <a:ea typeface="Cambria Math"/>
                      </a:rPr>
                      <m:t>𝒪</m:t>
                    </m:r>
                  </m:oMath>
                </a14:m>
                <a:r>
                  <a:rPr lang="en-US" sz="3200" dirty="0" smtClean="0"/>
                  <a:t> satisfies:</a:t>
                </a:r>
              </a:p>
              <a:p>
                <a:pPr marL="514350" indent="-514350">
                  <a:lnSpc>
                    <a:spcPct val="150000"/>
                  </a:lnSpc>
                  <a:buAutoNum type="arabicPeriod"/>
                </a:pPr>
                <a:r>
                  <a:rPr lang="en-US" sz="3200" dirty="0" smtClean="0"/>
                  <a:t>Correctness: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  <a:ea typeface="Cambria Math"/>
                      </a:rPr>
                      <m:t>𝒪</m:t>
                    </m:r>
                    <m:d>
                      <m:dPr>
                        <m:ctrlPr>
                          <a:rPr lang="en-US" sz="32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3200">
                            <a:latin typeface="Cambria Math"/>
                            <a:ea typeface="Cambria Math"/>
                          </a:rPr>
                          <m:t>Π</m:t>
                        </m:r>
                      </m:e>
                    </m:d>
                    <m:r>
                      <a:rPr lang="en-US" sz="3200" b="0" i="1" smtClean="0">
                        <a:latin typeface="Cambria Math"/>
                        <a:ea typeface="Cambria Math"/>
                      </a:rPr>
                      <m:t>≡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/>
                        <a:ea typeface="Cambria Math"/>
                      </a:rPr>
                      <m:t>Π</m:t>
                    </m:r>
                    <m:r>
                      <a:rPr lang="en-US" sz="3200" i="1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endParaRPr lang="en-US" sz="3200" dirty="0" smtClean="0"/>
              </a:p>
              <a:p>
                <a:pPr marL="514350" indent="-514350">
                  <a:lnSpc>
                    <a:spcPct val="150000"/>
                  </a:lnSpc>
                  <a:buAutoNum type="arabicPeriod"/>
                </a:pPr>
                <a:r>
                  <a:rPr lang="en-US" sz="3200" dirty="0" smtClean="0"/>
                  <a:t>Security:</a:t>
                </a:r>
                <a:endParaRPr lang="en-US" sz="32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2057400"/>
                <a:ext cx="8305800" cy="2308324"/>
              </a:xfrm>
              <a:prstGeom prst="rect">
                <a:avLst/>
              </a:prstGeom>
              <a:blipFill rotWithShape="0">
                <a:blip r:embed="rId16"/>
                <a:stretch>
                  <a:fillRect l="-1909" b="-37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439271" y="1178858"/>
            <a:ext cx="8686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+mj-lt"/>
                <a:ea typeface="+mj-ea"/>
                <a:cs typeface="+mj-cs"/>
              </a:rPr>
              <a:t>[</a:t>
            </a:r>
            <a:r>
              <a:rPr lang="en-US" sz="2200" dirty="0" smtClean="0">
                <a:latin typeface="+mj-lt"/>
                <a:ea typeface="+mj-ea"/>
                <a:cs typeface="+mj-cs"/>
              </a:rPr>
              <a:t>Barak-</a:t>
            </a:r>
            <a:r>
              <a:rPr lang="en-US" sz="2200" dirty="0" err="1" smtClean="0">
                <a:latin typeface="+mj-lt"/>
                <a:ea typeface="+mj-ea"/>
                <a:cs typeface="+mj-cs"/>
              </a:rPr>
              <a:t>Goldreich</a:t>
            </a:r>
            <a:r>
              <a:rPr lang="en-US" sz="2200" dirty="0" smtClean="0">
                <a:latin typeface="+mj-lt"/>
                <a:ea typeface="+mj-ea"/>
                <a:cs typeface="+mj-cs"/>
              </a:rPr>
              <a:t>-</a:t>
            </a:r>
            <a:r>
              <a:rPr lang="en-US" sz="2200" dirty="0" err="1" smtClean="0">
                <a:latin typeface="+mj-lt"/>
                <a:ea typeface="+mj-ea"/>
                <a:cs typeface="+mj-cs"/>
              </a:rPr>
              <a:t>Impagliazzo</a:t>
            </a:r>
            <a:r>
              <a:rPr lang="en-US" sz="2200" dirty="0" smtClean="0">
                <a:latin typeface="+mj-lt"/>
                <a:ea typeface="+mj-ea"/>
                <a:cs typeface="+mj-cs"/>
              </a:rPr>
              <a:t>-</a:t>
            </a:r>
            <a:r>
              <a:rPr lang="en-US" sz="2200" dirty="0" err="1" smtClean="0">
                <a:latin typeface="+mj-lt"/>
                <a:ea typeface="+mj-ea"/>
                <a:cs typeface="+mj-cs"/>
              </a:rPr>
              <a:t>Rudich</a:t>
            </a:r>
            <a:r>
              <a:rPr lang="en-US" sz="2200" dirty="0" smtClean="0">
                <a:latin typeface="+mj-lt"/>
                <a:ea typeface="+mj-ea"/>
                <a:cs typeface="+mj-cs"/>
              </a:rPr>
              <a:t>-</a:t>
            </a:r>
            <a:r>
              <a:rPr lang="en-US" sz="2200" dirty="0" err="1" smtClean="0">
                <a:latin typeface="+mj-lt"/>
                <a:ea typeface="+mj-ea"/>
                <a:cs typeface="+mj-cs"/>
              </a:rPr>
              <a:t>Sahai</a:t>
            </a:r>
            <a:r>
              <a:rPr lang="en-US" sz="2200" dirty="0" smtClean="0">
                <a:latin typeface="+mj-lt"/>
                <a:ea typeface="+mj-ea"/>
                <a:cs typeface="+mj-cs"/>
              </a:rPr>
              <a:t>-</a:t>
            </a:r>
            <a:r>
              <a:rPr lang="en-US" sz="2200" dirty="0" err="1" smtClean="0">
                <a:latin typeface="+mj-lt"/>
                <a:ea typeface="+mj-ea"/>
                <a:cs typeface="+mj-cs"/>
              </a:rPr>
              <a:t>Vadhan</a:t>
            </a:r>
            <a:r>
              <a:rPr lang="en-US" sz="2200" dirty="0" smtClean="0">
                <a:latin typeface="+mj-lt"/>
                <a:ea typeface="+mj-ea"/>
                <a:cs typeface="+mj-cs"/>
              </a:rPr>
              <a:t>-Yang 01]</a:t>
            </a:r>
          </a:p>
        </p:txBody>
      </p:sp>
    </p:spTree>
    <p:extLst>
      <p:ext uri="{BB962C8B-B14F-4D97-AF65-F5344CB8AC3E}">
        <p14:creationId xmlns:p14="http://schemas.microsoft.com/office/powerpoint/2010/main" val="738442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30480" y="685800"/>
            <a:ext cx="9144000" cy="1647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7030A0"/>
                </a:solidFill>
              </a:rPr>
              <a:t>What is the security of the </a:t>
            </a:r>
            <a:br>
              <a:rPr lang="en-US" sz="3600" b="1" dirty="0" smtClean="0">
                <a:solidFill>
                  <a:srgbClr val="7030A0"/>
                </a:solidFill>
              </a:rPr>
            </a:br>
            <a:r>
              <a:rPr lang="en-US" sz="3600" b="1" dirty="0" smtClean="0">
                <a:solidFill>
                  <a:srgbClr val="7030A0"/>
                </a:solidFill>
              </a:rPr>
              <a:t>candidate obfuscators?</a:t>
            </a:r>
            <a:endParaRPr lang="en-US" sz="3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651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79"/>
          <p:cNvSpPr/>
          <p:nvPr/>
        </p:nvSpPr>
        <p:spPr>
          <a:xfrm flipH="1">
            <a:off x="228600" y="381000"/>
            <a:ext cx="5486398" cy="6172200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/>
          <p:cNvSpPr/>
          <p:nvPr/>
        </p:nvSpPr>
        <p:spPr>
          <a:xfrm>
            <a:off x="5715000" y="3527778"/>
            <a:ext cx="3124201" cy="3025422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5715001" y="381000"/>
            <a:ext cx="3124200" cy="3124200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81000" y="2895600"/>
            <a:ext cx="4800599" cy="144655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PC differing-inputs </a:t>
            </a:r>
          </a:p>
          <a:p>
            <a:pPr algn="ctr"/>
            <a:r>
              <a:rPr lang="en-US" sz="2400" b="1" dirty="0" smtClean="0"/>
              <a:t>obfuscation</a:t>
            </a:r>
          </a:p>
          <a:p>
            <a:pPr algn="ctr"/>
            <a:r>
              <a:rPr lang="en-US" sz="2000" dirty="0"/>
              <a:t>[BGIRSVY </a:t>
            </a:r>
            <a:r>
              <a:rPr lang="en-US" sz="2000" dirty="0" smtClean="0"/>
              <a:t>01] </a:t>
            </a:r>
          </a:p>
          <a:p>
            <a:pPr algn="ctr"/>
            <a:r>
              <a:rPr lang="en-US" sz="2000" dirty="0"/>
              <a:t>[</a:t>
            </a:r>
            <a:r>
              <a:rPr lang="en-US" sz="2000" dirty="0" err="1" smtClean="0"/>
              <a:t>Ishai</a:t>
            </a:r>
            <a:r>
              <a:rPr lang="en-US" sz="2000" dirty="0" smtClean="0"/>
              <a:t>-Pandey-</a:t>
            </a:r>
            <a:r>
              <a:rPr lang="en-US" sz="2000" dirty="0" err="1" smtClean="0"/>
              <a:t>Sahai</a:t>
            </a:r>
            <a:r>
              <a:rPr lang="en-US" sz="2000" dirty="0" smtClean="0"/>
              <a:t> 14]</a:t>
            </a:r>
            <a:endParaRPr 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5562600" y="1143000"/>
            <a:ext cx="350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Virtual-black-box  obfuscation </a:t>
            </a:r>
            <a:endParaRPr lang="en-US" sz="24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5562600" y="2222957"/>
            <a:ext cx="3505200" cy="126188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Impossible</a:t>
            </a:r>
          </a:p>
          <a:p>
            <a:pPr algn="ctr"/>
            <a:r>
              <a:rPr lang="en-US" sz="2000" dirty="0"/>
              <a:t>[BGIRSVY 01]</a:t>
            </a:r>
          </a:p>
          <a:p>
            <a:pPr algn="ctr"/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04800" y="5115580"/>
            <a:ext cx="251460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7030A0"/>
                </a:solidFill>
              </a:rPr>
              <a:t>Plausible 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32275" y="1295400"/>
            <a:ext cx="3026418" cy="1138773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Indistinguishability </a:t>
            </a:r>
            <a:br>
              <a:rPr lang="en-US" sz="2400" b="1" dirty="0"/>
            </a:br>
            <a:r>
              <a:rPr lang="en-US" sz="2400" b="1" dirty="0" smtClean="0"/>
              <a:t>obfuscation</a:t>
            </a:r>
          </a:p>
          <a:p>
            <a:pPr algn="ctr"/>
            <a:r>
              <a:rPr lang="en-US" sz="2000" dirty="0" smtClean="0"/>
              <a:t>[BGIRSVY 01]</a:t>
            </a:r>
            <a:endParaRPr lang="en-US" sz="2000" dirty="0"/>
          </a:p>
        </p:txBody>
      </p:sp>
      <p:sp>
        <p:nvSpPr>
          <p:cNvPr id="30" name="TextBox 29"/>
          <p:cNvSpPr txBox="1"/>
          <p:nvPr/>
        </p:nvSpPr>
        <p:spPr>
          <a:xfrm>
            <a:off x="2520493" y="4652427"/>
            <a:ext cx="3118307" cy="1138773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Virtual-grey-box </a:t>
            </a:r>
            <a:br>
              <a:rPr lang="en-US" sz="2400" b="1" dirty="0"/>
            </a:br>
            <a:r>
              <a:rPr lang="en-US" sz="2400" b="1" dirty="0" smtClean="0"/>
              <a:t>obfuscation</a:t>
            </a:r>
          </a:p>
          <a:p>
            <a:pPr algn="ctr"/>
            <a:r>
              <a:rPr lang="en-US" sz="2000" dirty="0"/>
              <a:t>[</a:t>
            </a:r>
            <a:r>
              <a:rPr lang="en-US" sz="2000" dirty="0" err="1"/>
              <a:t>Bitansky</a:t>
            </a:r>
            <a:r>
              <a:rPr lang="en-US" sz="2000" dirty="0"/>
              <a:t>-Canetti </a:t>
            </a:r>
            <a:r>
              <a:rPr lang="en-US" sz="2000" dirty="0" smtClean="0"/>
              <a:t>10]</a:t>
            </a:r>
            <a:endParaRPr lang="en-US" sz="2000" dirty="0"/>
          </a:p>
        </p:txBody>
      </p:sp>
      <p:sp>
        <p:nvSpPr>
          <p:cNvPr id="32" name="TextBox 31"/>
          <p:cNvSpPr txBox="1"/>
          <p:nvPr/>
        </p:nvSpPr>
        <p:spPr>
          <a:xfrm>
            <a:off x="5649591" y="4343400"/>
            <a:ext cx="3331218" cy="83099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Ideal model </a:t>
            </a:r>
            <a:br>
              <a:rPr lang="en-US" sz="2400" b="1" dirty="0"/>
            </a:br>
            <a:r>
              <a:rPr lang="en-US" sz="2400" b="1" dirty="0"/>
              <a:t>security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562600" y="5420380"/>
            <a:ext cx="3505200" cy="126188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B050"/>
                </a:solidFill>
              </a:rPr>
              <a:t>Provable</a:t>
            </a:r>
          </a:p>
          <a:p>
            <a:pPr algn="ctr"/>
            <a:r>
              <a:rPr lang="en-US" sz="2000" dirty="0" smtClean="0"/>
              <a:t>[BR 14, BGKPS 14]</a:t>
            </a:r>
            <a:endParaRPr lang="en-US" sz="2000" dirty="0"/>
          </a:p>
          <a:p>
            <a:pPr algn="ctr"/>
            <a:endParaRPr lang="en-US" sz="2800" b="1" dirty="0">
              <a:solidFill>
                <a:srgbClr val="00B050"/>
              </a:solidFill>
            </a:endParaRPr>
          </a:p>
        </p:txBody>
      </p:sp>
      <p:cxnSp>
        <p:nvCxnSpPr>
          <p:cNvPr id="45" name="Straight Connector 44"/>
          <p:cNvCxnSpPr/>
          <p:nvPr/>
        </p:nvCxnSpPr>
        <p:spPr>
          <a:xfrm flipH="1">
            <a:off x="5681133" y="3505200"/>
            <a:ext cx="315806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 flipH="1">
            <a:off x="5681133" y="381000"/>
            <a:ext cx="33867" cy="61722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2927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78" grpId="0" animBg="1"/>
      <p:bldP spid="63" grpId="0" animBg="1"/>
      <p:bldP spid="11" grpId="0"/>
      <p:bldP spid="12" grpId="0"/>
      <p:bldP spid="31" grpId="0"/>
      <p:bldP spid="43" grpId="0"/>
      <p:bldP spid="28" grpId="0"/>
      <p:bldP spid="30" grpId="0"/>
      <p:bldP spid="32" grpId="0"/>
      <p:bldP spid="4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413072" cy="1039427"/>
          </a:xfrm>
        </p:spPr>
        <p:txBody>
          <a:bodyPr>
            <a:noAutofit/>
          </a:bodyPr>
          <a:lstStyle/>
          <a:p>
            <a:pPr algn="l"/>
            <a:r>
              <a:rPr lang="en-US" sz="36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The Ideal Multilinear-Map Model</a:t>
            </a:r>
            <a:endParaRPr lang="en-US" sz="3600" cap="none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5984563" y="4155289"/>
            <a:ext cx="531263" cy="797711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6515826" y="2743200"/>
            <a:ext cx="2247174" cy="1412089"/>
          </a:xfrm>
          <a:prstGeom prst="rect">
            <a:avLst/>
          </a:prstGeom>
          <a:solidFill>
            <a:srgbClr val="99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200400" y="4953000"/>
            <a:ext cx="2780574" cy="156966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267200" y="4191000"/>
                <a:ext cx="20551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3200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𝛼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200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𝛽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?</m:t>
                      </m:r>
                    </m:oMath>
                  </m:oMathPara>
                </a14:m>
                <a:endParaRPr lang="en-US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7200" y="4191000"/>
                <a:ext cx="2055114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6402322" y="4191000"/>
                <a:ext cx="91287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lit/>
                        </m:rPr>
                        <a:rPr lang="en-US" sz="32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200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𝛿</m:t>
                          </m:r>
                        </m:e>
                      </m:d>
                    </m:oMath>
                  </m:oMathPara>
                </a14:m>
                <a:endParaRPr lang="en-US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2322" y="4191000"/>
                <a:ext cx="912878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3200400" y="4953000"/>
                <a:ext cx="2784163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/>
                          <a:ea typeface="Cambria Math"/>
                        </a:rPr>
                        <m:t>𝒪</m:t>
                      </m:r>
                      <m:d>
                        <m:dPr>
                          <m:ctrlPr>
                            <a:rPr lang="en-US" sz="32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3200">
                              <a:latin typeface="Cambria Math"/>
                              <a:ea typeface="Cambria Math"/>
                            </a:rPr>
                            <m:t>Π</m:t>
                          </m:r>
                        </m:e>
                      </m:d>
                    </m:oMath>
                  </m:oMathPara>
                </a14:m>
                <a:endParaRPr lang="en-US" sz="3200" dirty="0">
                  <a:ea typeface="Cambria Math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32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32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𝛼</m:t>
                        </m:r>
                      </m:e>
                    </m:d>
                    <m:r>
                      <a:rPr lang="en-US" sz="3200" i="1" smtClean="0">
                        <a:solidFill>
                          <a:srgbClr val="C00000"/>
                        </a:solidFill>
                        <a:latin typeface="Cambria Math"/>
                      </a:rPr>
                      <m:t>,</m:t>
                    </m:r>
                    <m:d>
                      <m:dPr>
                        <m:begChr m:val="["/>
                        <m:endChr m:val="]"/>
                        <m:ctrlPr>
                          <a:rPr lang="en-US" sz="32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32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𝛽</m:t>
                        </m:r>
                      </m:e>
                    </m:d>
                    <m:r>
                      <a:rPr lang="en-US" sz="3200" b="0" i="1" smtClean="0">
                        <a:solidFill>
                          <a:srgbClr val="C00000"/>
                        </a:solidFill>
                        <a:latin typeface="Cambria Math"/>
                      </a:rPr>
                      <m:t>,</m:t>
                    </m:r>
                    <m:d>
                      <m:dPr>
                        <m:begChr m:val="["/>
                        <m:endChr m:val="]"/>
                        <m:ctrlPr>
                          <a:rPr lang="en-US" sz="32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32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𝛾</m:t>
                        </m:r>
                      </m:e>
                    </m:d>
                    <m:r>
                      <a:rPr lang="en-US" sz="3200" b="1" i="1" smtClean="0">
                        <a:solidFill>
                          <a:srgbClr val="C00000"/>
                        </a:solidFill>
                        <a:latin typeface="Cambria Math"/>
                      </a:rPr>
                      <m:t>,</m:t>
                    </m:r>
                    <m:d>
                      <m:dPr>
                        <m:begChr m:val="["/>
                        <m:endChr m:val="]"/>
                        <m:ctrlPr>
                          <a:rPr lang="en-US" sz="32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32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𝛿</m:t>
                        </m:r>
                      </m:e>
                    </m:d>
                  </m:oMath>
                </a14:m>
                <a:r>
                  <a:rPr lang="en-US" sz="3200" dirty="0" smtClean="0">
                    <a:solidFill>
                      <a:srgbClr val="C00000"/>
                    </a:solidFill>
                  </a:rPr>
                  <a:t> </a:t>
                </a:r>
                <a:endParaRPr lang="en-US" sz="32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0400" y="4953000"/>
                <a:ext cx="2784163" cy="156966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Connector 19"/>
          <p:cNvCxnSpPr>
            <a:stCxn id="11" idx="3"/>
            <a:endCxn id="11" idx="1"/>
          </p:cNvCxnSpPr>
          <p:nvPr/>
        </p:nvCxnSpPr>
        <p:spPr>
          <a:xfrm flipH="1">
            <a:off x="6515826" y="3449245"/>
            <a:ext cx="224717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592026" y="2819400"/>
                <a:ext cx="209477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2"/>
                                <m:mcJc m:val="center"/>
                              </m:mcPr>
                            </m:mc>
                          </m:mcs>
                          <m:ctrlPr>
                            <a:rPr lang="en-US" sz="280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mPr>
                        <m:m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sz="2800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a:rPr lang="en-US" sz="2800" b="0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𝛼</m:t>
                                  </m:r>
                                </m:e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sz="2800" b="0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𝛽</m:t>
                                  </m:r>
                                </m:e>
                              </m:mr>
                            </m:m>
                          </m:e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sz="2800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a:rPr lang="en-US" sz="2800" b="0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𝛾</m:t>
                                  </m:r>
                                </m:e>
                                <m:e>
                                  <m:r>
                                    <a:rPr lang="en-US" sz="2800" b="0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𝛿</m:t>
                                  </m:r>
                                </m:e>
                              </m:mr>
                            </m:m>
                          </m:e>
                        </m:mr>
                      </m:m>
                    </m:oMath>
                  </m:oMathPara>
                </a14:m>
                <a:endParaRPr lang="en-US" sz="28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2026" y="2819400"/>
                <a:ext cx="2094774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592026" y="3505200"/>
                <a:ext cx="209477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2"/>
                                <m:mcJc m:val="center"/>
                              </m:mcPr>
                            </m:mc>
                          </m:mcs>
                          <m:ctrlPr>
                            <a:rPr lang="en-US" sz="28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mPr>
                        <m:m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sz="280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e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sz="28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3</m:t>
                                  </m:r>
                                </m:e>
                              </m:mr>
                            </m:m>
                          </m:e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sz="280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7</m:t>
                                  </m:r>
                                </m:e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5</m:t>
                                  </m:r>
                                </m:e>
                              </m:mr>
                            </m:m>
                          </m:e>
                        </m:mr>
                      </m:m>
                    </m:oMath>
                  </m:oMathPara>
                </a14:m>
                <a:endParaRPr lang="en-US" sz="28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2026" y="3505200"/>
                <a:ext cx="2094774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345037" y="1828800"/>
            <a:ext cx="4953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/>
              <a:t>Add \ Subtract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/>
              <a:t>Multiply (multilinear only)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381000" y="4953000"/>
                <a:ext cx="1520122" cy="1569660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200">
                          <a:solidFill>
                            <a:schemeClr val="tx1"/>
                          </a:solidFill>
                          <a:latin typeface="Cambria Math"/>
                        </a:rPr>
                        <m:t>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4953000"/>
                <a:ext cx="1520122" cy="156966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/>
          <p:cNvCxnSpPr>
            <a:stCxn id="16" idx="3"/>
            <a:endCxn id="12" idx="1"/>
          </p:cNvCxnSpPr>
          <p:nvPr/>
        </p:nvCxnSpPr>
        <p:spPr>
          <a:xfrm>
            <a:off x="1901122" y="5737830"/>
            <a:ext cx="129927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2209800" y="4961238"/>
                <a:ext cx="633763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/>
                          <a:ea typeface="Cambria Math"/>
                        </a:rPr>
                        <m:t>𝒪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9800" y="4961238"/>
                <a:ext cx="633763" cy="64633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7"/>
          <p:cNvCxnSpPr>
            <a:stCxn id="21" idx="0"/>
            <a:endCxn id="11" idx="1"/>
          </p:cNvCxnSpPr>
          <p:nvPr/>
        </p:nvCxnSpPr>
        <p:spPr>
          <a:xfrm rot="5400000" flipH="1" flipV="1">
            <a:off x="3765258" y="2210670"/>
            <a:ext cx="1511993" cy="3989144"/>
          </a:xfrm>
          <a:prstGeom prst="curvedConnector2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4840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/>
      <p:bldP spid="15" grpId="0"/>
      <p:bldP spid="23" grpId="0"/>
      <p:bldP spid="26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413072" cy="1039427"/>
          </a:xfrm>
        </p:spPr>
        <p:txBody>
          <a:bodyPr>
            <a:noAutofit/>
          </a:bodyPr>
          <a:lstStyle/>
          <a:p>
            <a:pPr algn="l"/>
            <a:r>
              <a:rPr lang="en-US" sz="40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Security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2227402" y="3912250"/>
                <a:ext cx="1295400" cy="1219201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𝐴𝑑𝑣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7402" y="3912250"/>
                <a:ext cx="1295400" cy="121920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6413500" y="3912250"/>
                <a:ext cx="1282700" cy="1219201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𝑆𝑖𝑚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3500" y="3912250"/>
                <a:ext cx="1282700" cy="121920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232048" y="4048667"/>
                <a:ext cx="18288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4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≈</m:t>
                      </m:r>
                    </m:oMath>
                  </m:oMathPara>
                </a14:m>
                <a:endParaRPr lang="en-US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2048" y="4048667"/>
                <a:ext cx="1828800" cy="83099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Straight Arrow Connector 28"/>
          <p:cNvCxnSpPr/>
          <p:nvPr/>
        </p:nvCxnSpPr>
        <p:spPr>
          <a:xfrm flipH="1">
            <a:off x="5891823" y="4510599"/>
            <a:ext cx="533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4" idx="3"/>
          </p:cNvCxnSpPr>
          <p:nvPr/>
        </p:nvCxnSpPr>
        <p:spPr>
          <a:xfrm>
            <a:off x="3522802" y="4521851"/>
            <a:ext cx="62252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34" idx="3"/>
            <a:endCxn id="24" idx="1"/>
          </p:cNvCxnSpPr>
          <p:nvPr/>
        </p:nvCxnSpPr>
        <p:spPr>
          <a:xfrm>
            <a:off x="1624623" y="4521851"/>
            <a:ext cx="602779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405423" y="4229463"/>
                <a:ext cx="1219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  <a:ea typeface="Cambria Math"/>
                        </a:rPr>
                        <m:t>𝒪</m:t>
                      </m:r>
                      <m:d>
                        <m:dPr>
                          <m:ctrlPr>
                            <a:rPr lang="en-US" sz="32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3200">
                              <a:latin typeface="Cambria Math"/>
                              <a:ea typeface="Cambria Math"/>
                            </a:rPr>
                            <m:t>Π</m:t>
                          </m:r>
                        </m:e>
                      </m:d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423" y="4229463"/>
                <a:ext cx="1219200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8077200" y="2851598"/>
                <a:ext cx="6858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200" b="0" i="0" smtClean="0">
                          <a:latin typeface="Cambria Math"/>
                          <a:ea typeface="Cambria Math"/>
                        </a:rPr>
                        <m:t>Π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7200" y="2851598"/>
                <a:ext cx="685800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ectangle 36"/>
          <p:cNvSpPr/>
          <p:nvPr/>
        </p:nvSpPr>
        <p:spPr>
          <a:xfrm>
            <a:off x="3903802" y="2209800"/>
            <a:ext cx="1295400" cy="1224344"/>
          </a:xfrm>
          <a:prstGeom prst="rect">
            <a:avLst/>
          </a:prstGeom>
          <a:solidFill>
            <a:srgbClr val="99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Ideal</a:t>
            </a:r>
          </a:p>
          <a:p>
            <a:pPr algn="ctr"/>
            <a:r>
              <a:rPr lang="en-US" sz="2400" dirty="0" err="1" smtClean="0">
                <a:solidFill>
                  <a:schemeClr val="tx1"/>
                </a:solidFill>
              </a:rPr>
              <a:t>MMap</a:t>
            </a:r>
            <a:endParaRPr lang="en-US" sz="2400" dirty="0" smtClean="0">
              <a:solidFill>
                <a:schemeClr val="tx1"/>
              </a:solidFill>
            </a:endParaRPr>
          </a:p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Oracle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02845" y="1143000"/>
            <a:ext cx="896975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[</a:t>
            </a:r>
            <a:r>
              <a:rPr lang="en-US" sz="2000" dirty="0" err="1"/>
              <a:t>Brakerski-Rothblum</a:t>
            </a:r>
            <a:r>
              <a:rPr lang="en-US" sz="2000" dirty="0"/>
              <a:t> 14, Barak-Garg-</a:t>
            </a:r>
            <a:r>
              <a:rPr lang="en-US" sz="2000" dirty="0" err="1"/>
              <a:t>Kalai</a:t>
            </a:r>
            <a:r>
              <a:rPr lang="en-US" sz="2000" dirty="0"/>
              <a:t>-P-</a:t>
            </a:r>
            <a:r>
              <a:rPr lang="en-US" sz="2000" dirty="0" err="1"/>
              <a:t>Sahai</a:t>
            </a:r>
            <a:r>
              <a:rPr lang="en-US" sz="2000" dirty="0"/>
              <a:t> 14]</a:t>
            </a:r>
          </a:p>
          <a:p>
            <a:endParaRPr lang="en-US" dirty="0"/>
          </a:p>
        </p:txBody>
      </p:sp>
      <p:cxnSp>
        <p:nvCxnSpPr>
          <p:cNvPr id="40" name="Straight Arrow Connector 27"/>
          <p:cNvCxnSpPr>
            <a:stCxn id="34" idx="0"/>
            <a:endCxn id="37" idx="1"/>
          </p:cNvCxnSpPr>
          <p:nvPr/>
        </p:nvCxnSpPr>
        <p:spPr>
          <a:xfrm rot="5400000" flipH="1" flipV="1">
            <a:off x="1755667" y="2081329"/>
            <a:ext cx="1407491" cy="2888779"/>
          </a:xfrm>
          <a:prstGeom prst="curvedConnector2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V="1">
            <a:off x="3522802" y="3461754"/>
            <a:ext cx="381000" cy="450496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V="1">
            <a:off x="7696200" y="3461754"/>
            <a:ext cx="381000" cy="450496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862623" y="5562600"/>
            <a:ext cx="7467601" cy="10668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Cambria" panose="02040503050406030204" pitchFamily="18" charset="0"/>
              </a:rPr>
              <a:t>The 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[BGIRSVI01] </a:t>
            </a:r>
            <a:r>
              <a:rPr lang="en-US" sz="3600" dirty="0" smtClean="0">
                <a:solidFill>
                  <a:schemeClr val="tx1"/>
                </a:solidFill>
                <a:latin typeface="Cambria" panose="02040503050406030204" pitchFamily="18" charset="0"/>
              </a:rPr>
              <a:t>does not extend!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706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7" grpId="0" animBg="1"/>
      <p:bldP spid="28" grpId="0"/>
      <p:bldP spid="34" grpId="0"/>
      <p:bldP spid="35" grpId="0"/>
      <p:bldP spid="37" grpId="0" animBg="1"/>
      <p:bldP spid="18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39276</TotalTime>
  <Words>1416</Words>
  <Application>Microsoft Office PowerPoint</Application>
  <PresentationFormat>On-screen Show (4:3)</PresentationFormat>
  <Paragraphs>379</Paragraphs>
  <Slides>38</Slides>
  <Notes>36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Apothecary</vt:lpstr>
      <vt:lpstr>On Obfuscation with Random Oracles</vt:lpstr>
      <vt:lpstr>PowerPoint Presentation</vt:lpstr>
      <vt:lpstr>A Candidate Obfuscator </vt:lpstr>
      <vt:lpstr>PowerPoint Presentation</vt:lpstr>
      <vt:lpstr>Virtual-Black-Box Obfuscation (VBB)</vt:lpstr>
      <vt:lpstr>PowerPoint Presentation</vt:lpstr>
      <vt:lpstr>PowerPoint Presentation</vt:lpstr>
      <vt:lpstr>The Ideal Multilinear-Map Model</vt:lpstr>
      <vt:lpstr>Security</vt:lpstr>
      <vt:lpstr>Unobfuscatable Functions</vt:lpstr>
      <vt:lpstr>PowerPoint Presentation</vt:lpstr>
      <vt:lpstr>PowerPoint Presentation</vt:lpstr>
      <vt:lpstr>Constructions in Other Ideal Models </vt:lpstr>
      <vt:lpstr>A Different Motivation </vt:lpstr>
      <vt:lpstr>A Different Motivation </vt:lpstr>
      <vt:lpstr>A Different Motivation </vt:lpstr>
      <vt:lpstr>Motivation – Summary </vt:lpstr>
      <vt:lpstr>The Result</vt:lpstr>
      <vt:lpstr>Main Lemma</vt:lpstr>
      <vt:lpstr>Proof Outline</vt:lpstr>
      <vt:lpstr>Proof Outline</vt:lpstr>
      <vt:lpstr>Main Lemma</vt:lpstr>
      <vt:lpstr>Naïve Attempt</vt:lpstr>
      <vt:lpstr>PowerPoint Presentation</vt:lpstr>
      <vt:lpstr>Approximate Correctness</vt:lpstr>
      <vt:lpstr>Approximate Correctness</vt:lpstr>
      <vt:lpstr>Comparison with [Impagliazzo-Rrudich 95]</vt:lpstr>
      <vt:lpstr>Robust Unobfuscatable Functions</vt:lpstr>
      <vt:lpstr>PowerPoint Presentation</vt:lpstr>
      <vt:lpstr>PowerPoint Presentation</vt:lpstr>
      <vt:lpstr>PowerPoint Presentation</vt:lpstr>
      <vt:lpstr>PowerPoint Presentation</vt:lpstr>
      <vt:lpstr>A Taste of the Construction</vt:lpstr>
      <vt:lpstr>Getting Robustness </vt:lpstr>
      <vt:lpstr>PowerPoint Presentation</vt:lpstr>
      <vt:lpstr>PowerPoint Presentation</vt:lpstr>
      <vt:lpstr>Robust Unobfuscatable Functions</vt:lpstr>
      <vt:lpstr>Thank You!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Concurrent Zero-Knowledge</dc:title>
  <dc:creator>Omer Paneth</dc:creator>
  <cp:lastModifiedBy>Omer Paneth</cp:lastModifiedBy>
  <cp:revision>687</cp:revision>
  <dcterms:created xsi:type="dcterms:W3CDTF">2014-02-26T19:17:56Z</dcterms:created>
  <dcterms:modified xsi:type="dcterms:W3CDTF">2015-12-17T16:06:19Z</dcterms:modified>
</cp:coreProperties>
</file>