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1114" r:id="rId2"/>
    <p:sldId id="1115" r:id="rId3"/>
    <p:sldId id="1241" r:id="rId4"/>
    <p:sldId id="1239" r:id="rId5"/>
    <p:sldId id="1116" r:id="rId6"/>
    <p:sldId id="1117" r:id="rId7"/>
    <p:sldId id="1118" r:id="rId8"/>
    <p:sldId id="1119" r:id="rId9"/>
    <p:sldId id="1120" r:id="rId10"/>
    <p:sldId id="1127" r:id="rId11"/>
    <p:sldId id="1121" r:id="rId12"/>
    <p:sldId id="1240" r:id="rId13"/>
    <p:sldId id="1133" r:id="rId14"/>
    <p:sldId id="1144" r:id="rId15"/>
    <p:sldId id="1145" r:id="rId16"/>
    <p:sldId id="1123" r:id="rId17"/>
    <p:sldId id="1124" r:id="rId18"/>
    <p:sldId id="1146" r:id="rId19"/>
    <p:sldId id="1147" r:id="rId20"/>
    <p:sldId id="1148" r:id="rId21"/>
    <p:sldId id="1125" r:id="rId22"/>
    <p:sldId id="994" r:id="rId23"/>
    <p:sldId id="1150" r:id="rId24"/>
    <p:sldId id="1151" r:id="rId25"/>
    <p:sldId id="1152" r:id="rId26"/>
    <p:sldId id="1153" r:id="rId27"/>
    <p:sldId id="1154" r:id="rId28"/>
    <p:sldId id="1155" r:id="rId29"/>
    <p:sldId id="952" r:id="rId30"/>
    <p:sldId id="957" r:id="rId31"/>
    <p:sldId id="1065" r:id="rId32"/>
    <p:sldId id="1066" r:id="rId33"/>
    <p:sldId id="1067" r:id="rId34"/>
    <p:sldId id="1068" r:id="rId35"/>
    <p:sldId id="1069" r:id="rId36"/>
    <p:sldId id="1070" r:id="rId37"/>
    <p:sldId id="1102" r:id="rId38"/>
    <p:sldId id="1071" r:id="rId39"/>
    <p:sldId id="1108" r:id="rId40"/>
    <p:sldId id="1225" r:id="rId41"/>
    <p:sldId id="1072" r:id="rId42"/>
    <p:sldId id="1073" r:id="rId43"/>
    <p:sldId id="1242" r:id="rId44"/>
    <p:sldId id="1202" r:id="rId45"/>
    <p:sldId id="1268" r:id="rId46"/>
    <p:sldId id="1244" r:id="rId47"/>
    <p:sldId id="1245" r:id="rId48"/>
    <p:sldId id="1246" r:id="rId49"/>
    <p:sldId id="1247" r:id="rId50"/>
    <p:sldId id="1248" r:id="rId51"/>
    <p:sldId id="1249" r:id="rId52"/>
    <p:sldId id="1250" r:id="rId53"/>
    <p:sldId id="1253" r:id="rId54"/>
    <p:sldId id="1203" r:id="rId55"/>
    <p:sldId id="1252" r:id="rId56"/>
    <p:sldId id="1260" r:id="rId57"/>
    <p:sldId id="1254" r:id="rId58"/>
    <p:sldId id="1255" r:id="rId59"/>
    <p:sldId id="1257" r:id="rId60"/>
    <p:sldId id="1256" r:id="rId61"/>
    <p:sldId id="1258" r:id="rId62"/>
    <p:sldId id="1259" r:id="rId63"/>
    <p:sldId id="1261" r:id="rId64"/>
    <p:sldId id="1205" r:id="rId65"/>
    <p:sldId id="1266" r:id="rId66"/>
    <p:sldId id="1269" r:id="rId67"/>
    <p:sldId id="1270" r:id="rId68"/>
    <p:sldId id="1271" r:id="rId69"/>
    <p:sldId id="1272" r:id="rId70"/>
    <p:sldId id="1273" r:id="rId71"/>
    <p:sldId id="1274" r:id="rId72"/>
    <p:sldId id="1267" r:id="rId73"/>
    <p:sldId id="1265" r:id="rId74"/>
    <p:sldId id="1234" r:id="rId75"/>
    <p:sldId id="1235" r:id="rId76"/>
    <p:sldId id="1236" r:id="rId77"/>
    <p:sldId id="1237" r:id="rId78"/>
    <p:sldId id="1262" r:id="rId79"/>
    <p:sldId id="1263" r:id="rId80"/>
    <p:sldId id="1264" r:id="rId81"/>
    <p:sldId id="1101" r:id="rId82"/>
    <p:sldId id="1238" r:id="rId83"/>
    <p:sldId id="1165" r:id="rId84"/>
    <p:sldId id="1162" r:id="rId85"/>
    <p:sldId id="1163" r:id="rId86"/>
    <p:sldId id="1164" r:id="rId87"/>
    <p:sldId id="1166" r:id="rId88"/>
    <p:sldId id="1171" r:id="rId89"/>
    <p:sldId id="1172" r:id="rId90"/>
    <p:sldId id="1173" r:id="rId91"/>
    <p:sldId id="1174" r:id="rId92"/>
    <p:sldId id="1175" r:id="rId93"/>
    <p:sldId id="1176" r:id="rId94"/>
    <p:sldId id="1177" r:id="rId95"/>
    <p:sldId id="1178" r:id="rId96"/>
    <p:sldId id="1179" r:id="rId97"/>
    <p:sldId id="1184" r:id="rId98"/>
    <p:sldId id="1180" r:id="rId99"/>
    <p:sldId id="1182" r:id="rId100"/>
    <p:sldId id="1183" r:id="rId101"/>
    <p:sldId id="1185" r:id="rId102"/>
    <p:sldId id="1186" r:id="rId103"/>
    <p:sldId id="1187" r:id="rId104"/>
    <p:sldId id="1189" r:id="rId105"/>
    <p:sldId id="1190" r:id="rId106"/>
    <p:sldId id="1191" r:id="rId107"/>
    <p:sldId id="1192" r:id="rId108"/>
    <p:sldId id="1194" r:id="rId109"/>
    <p:sldId id="1195" r:id="rId110"/>
    <p:sldId id="1196" r:id="rId111"/>
    <p:sldId id="1197" r:id="rId112"/>
    <p:sldId id="1200" r:id="rId113"/>
    <p:sldId id="1226" r:id="rId114"/>
  </p:sldIdLst>
  <p:sldSz cx="9144000" cy="6858000" type="screen4x3"/>
  <p:notesSz cx="6858000" cy="9144000"/>
  <p:custShowLst>
    <p:custShow name="Custom Show 1" id="0">
      <p:sldLst>
        <p:sld r:id="rId2"/>
        <p:sld r:id="rId4"/>
        <p:sld r:id="rId15"/>
        <p:sld r:id="rId16"/>
        <p:sld r:id="rId19"/>
        <p:sld r:id="rId20"/>
        <p:sld r:id="rId22"/>
        <p:sld r:id="rId24"/>
        <p:sld r:id="rId25"/>
        <p:sld r:id="rId26"/>
        <p:sld r:id="rId27"/>
        <p:sld r:id="rId28"/>
        <p:sld r:id="rId29"/>
        <p:sld r:id="rId30"/>
        <p:sld r:id="rId31"/>
        <p:sld r:id="rId32"/>
        <p:sld r:id="rId33"/>
        <p:sld r:id="rId34"/>
        <p:sld r:id="rId35"/>
        <p:sld r:id="rId36"/>
        <p:sld r:id="rId37"/>
        <p:sld r:id="rId38"/>
        <p:sld r:id="rId39"/>
        <p:sld r:id="rId40"/>
        <p:sld r:id="rId41"/>
        <p:sld r:id="rId42"/>
        <p:sld r:id="rId43"/>
        <p:sld r:id="rId44"/>
        <p:sld r:id="rId45"/>
        <p:sld r:id="rId47"/>
        <p:sld r:id="rId48"/>
        <p:sld r:id="rId49"/>
        <p:sld r:id="rId50"/>
        <p:sld r:id="rId51"/>
        <p:sld r:id="rId52"/>
        <p:sld r:id="rId53"/>
        <p:sld r:id="rId54"/>
        <p:sld r:id="rId55"/>
        <p:sld r:id="rId56"/>
        <p:sld r:id="rId57"/>
        <p:sld r:id="rId58"/>
        <p:sld r:id="rId59"/>
        <p:sld r:id="rId60"/>
        <p:sld r:id="rId61"/>
        <p:sld r:id="rId62"/>
        <p:sld r:id="rId63"/>
        <p:sld r:id="rId64"/>
        <p:sld r:id="rId65"/>
        <p:sld r:id="rId66"/>
        <p:sld r:id="rId73"/>
        <p:sld r:id="rId74"/>
        <p:sld r:id="rId75"/>
        <p:sld r:id="rId76"/>
        <p:sld r:id="rId77"/>
        <p:sld r:id="rId78"/>
        <p:sld r:id="rId79"/>
        <p:sld r:id="rId80"/>
        <p:sld r:id="rId81"/>
        <p:sld r:id="rId82"/>
        <p:sld r:id="rId83"/>
        <p:sld r:id="rId84"/>
        <p:sld r:id="rId85"/>
        <p:sld r:id="rId86"/>
        <p:sld r:id="rId87"/>
        <p:sld r:id="rId88"/>
        <p:sld r:id="rId89"/>
        <p:sld r:id="rId90"/>
        <p:sld r:id="rId91"/>
        <p:sld r:id="rId92"/>
        <p:sld r:id="rId93"/>
        <p:sld r:id="rId94"/>
        <p:sld r:id="rId95"/>
        <p:sld r:id="rId96"/>
        <p:sld r:id="rId97"/>
        <p:sld r:id="rId98"/>
        <p:sld r:id="rId99"/>
        <p:sld r:id="rId100"/>
        <p:sld r:id="rId101"/>
        <p:sld r:id="rId102"/>
        <p:sld r:id="rId103"/>
        <p:sld r:id="rId104"/>
        <p:sld r:id="rId105"/>
        <p:sld r:id="rId106"/>
        <p:sld r:id="rId107"/>
        <p:sld r:id="rId108"/>
        <p:sld r:id="rId109"/>
        <p:sld r:id="rId110"/>
        <p:sld r:id="rId111"/>
        <p:sld r:id="rId112"/>
        <p:sld r:id="rId113"/>
        <p:sld r:id="rId114"/>
      </p:sldLst>
    </p:custShow>
  </p:custShowLst>
  <p:defaultTextStyle>
    <a:defPPr>
      <a:defRPr lang="en-US"/>
    </a:defPPr>
    <a:lvl1pPr algn="l"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D60093"/>
    </p:penClr>
  </p:showPr>
  <p:clrMru>
    <a:srgbClr val="F5FBFD"/>
    <a:srgbClr val="E7ECED"/>
    <a:srgbClr val="FF3300"/>
    <a:srgbClr val="009900"/>
    <a:srgbClr val="3333CC"/>
    <a:srgbClr val="FFFFFF"/>
    <a:srgbClr val="CC66FF"/>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1208" autoAdjust="0"/>
    <p:restoredTop sz="86388" autoAdjust="0"/>
  </p:normalViewPr>
  <p:slideViewPr>
    <p:cSldViewPr snapToGrid="0">
      <p:cViewPr varScale="1">
        <p:scale>
          <a:sx n="113" d="100"/>
          <a:sy n="113" d="100"/>
        </p:scale>
        <p:origin x="-172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2418"/>
    </p:cViewPr>
  </p:sorterViewPr>
  <p:notesViewPr>
    <p:cSldViewPr snapToGrid="0">
      <p:cViewPr varScale="1">
        <p:scale>
          <a:sx n="41" d="100"/>
          <a:sy n="41" d="100"/>
        </p:scale>
        <p:origin x="-1470" y="-6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_rels/viewProps.xml.rels><?xml version="1.0" encoding="UTF-8" standalone="yes"?>
<Relationships xmlns="http://schemas.openxmlformats.org/package/2006/relationships"><Relationship Id="rId3" Type="http://schemas.openxmlformats.org/officeDocument/2006/relationships/slide" Target="slides/slide67.xml"/><Relationship Id="rId2" Type="http://schemas.openxmlformats.org/officeDocument/2006/relationships/slide" Target="slides/slide66.xml"/><Relationship Id="rId1" Type="http://schemas.openxmlformats.org/officeDocument/2006/relationships/slide" Target="slides/slide65.xml"/><Relationship Id="rId4" Type="http://schemas.openxmlformats.org/officeDocument/2006/relationships/slide" Target="slides/slide8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87611" tIns="43805" rIns="87611" bIns="43805" numCol="1" anchor="t" anchorCtr="0" compatLnSpc="1">
            <a:prstTxWarp prst="textNoShape">
              <a:avLst/>
            </a:prstTxWarp>
          </a:bodyPr>
          <a:lstStyle>
            <a:lvl1pPr defTabSz="874713">
              <a:defRPr sz="1100"/>
            </a:lvl1pPr>
          </a:lstStyle>
          <a:p>
            <a:pPr>
              <a:defRPr/>
            </a:pPr>
            <a:endParaRPr lang="en-US"/>
          </a:p>
        </p:txBody>
      </p:sp>
      <p:sp>
        <p:nvSpPr>
          <p:cNvPr id="166915"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87611" tIns="43805" rIns="87611" bIns="43805" numCol="1" anchor="t" anchorCtr="0" compatLnSpc="1">
            <a:prstTxWarp prst="textNoShape">
              <a:avLst/>
            </a:prstTxWarp>
          </a:bodyPr>
          <a:lstStyle>
            <a:lvl1pPr algn="r" defTabSz="874713">
              <a:defRPr sz="1100"/>
            </a:lvl1pPr>
          </a:lstStyle>
          <a:p>
            <a:pPr>
              <a:defRPr/>
            </a:pPr>
            <a:endParaRPr lang="en-US"/>
          </a:p>
        </p:txBody>
      </p:sp>
      <p:sp>
        <p:nvSpPr>
          <p:cNvPr id="166916" name="Rectangle 4"/>
          <p:cNvSpPr>
            <a:spLocks noGrp="1" noChangeArrowheads="1"/>
          </p:cNvSpPr>
          <p:nvPr>
            <p:ph type="ftr" sz="quarter" idx="2"/>
          </p:nvPr>
        </p:nvSpPr>
        <p:spPr bwMode="auto">
          <a:xfrm>
            <a:off x="0" y="8688388"/>
            <a:ext cx="2971800" cy="455612"/>
          </a:xfrm>
          <a:prstGeom prst="rect">
            <a:avLst/>
          </a:prstGeom>
          <a:noFill/>
          <a:ln w="9525">
            <a:noFill/>
            <a:miter lim="800000"/>
            <a:headEnd/>
            <a:tailEnd/>
          </a:ln>
          <a:effectLst/>
        </p:spPr>
        <p:txBody>
          <a:bodyPr vert="horz" wrap="square" lIns="87611" tIns="43805" rIns="87611" bIns="43805" numCol="1" anchor="b" anchorCtr="0" compatLnSpc="1">
            <a:prstTxWarp prst="textNoShape">
              <a:avLst/>
            </a:prstTxWarp>
          </a:bodyPr>
          <a:lstStyle>
            <a:lvl1pPr defTabSz="874713">
              <a:defRPr sz="1100"/>
            </a:lvl1pPr>
          </a:lstStyle>
          <a:p>
            <a:pPr>
              <a:defRPr/>
            </a:pPr>
            <a:endParaRPr lang="en-US"/>
          </a:p>
        </p:txBody>
      </p:sp>
      <p:sp>
        <p:nvSpPr>
          <p:cNvPr id="166917" name="Rectangle 5"/>
          <p:cNvSpPr>
            <a:spLocks noGrp="1" noChangeArrowheads="1"/>
          </p:cNvSpPr>
          <p:nvPr>
            <p:ph type="sldNum" sz="quarter" idx="3"/>
          </p:nvPr>
        </p:nvSpPr>
        <p:spPr bwMode="auto">
          <a:xfrm>
            <a:off x="3886200" y="8688388"/>
            <a:ext cx="2971800" cy="455612"/>
          </a:xfrm>
          <a:prstGeom prst="rect">
            <a:avLst/>
          </a:prstGeom>
          <a:noFill/>
          <a:ln w="9525">
            <a:noFill/>
            <a:miter lim="800000"/>
            <a:headEnd/>
            <a:tailEnd/>
          </a:ln>
          <a:effectLst/>
        </p:spPr>
        <p:txBody>
          <a:bodyPr vert="horz" wrap="square" lIns="87611" tIns="43805" rIns="87611" bIns="43805" numCol="1" anchor="b" anchorCtr="0" compatLnSpc="1">
            <a:prstTxWarp prst="textNoShape">
              <a:avLst/>
            </a:prstTxWarp>
          </a:bodyPr>
          <a:lstStyle>
            <a:lvl1pPr algn="r" defTabSz="874713">
              <a:defRPr sz="1100">
                <a:cs typeface="Times New Roman" pitchFamily="18" charset="0"/>
              </a:defRPr>
            </a:lvl1pPr>
          </a:lstStyle>
          <a:p>
            <a:pPr>
              <a:defRPr/>
            </a:pPr>
            <a:fld id="{A8F75EC1-51B3-43FF-9E48-BB7E6FA40D1C}" type="slidenum">
              <a:rPr lang="he-IL"/>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87611" tIns="43805" rIns="87611" bIns="43805" numCol="1" anchor="t" anchorCtr="0" compatLnSpc="1">
            <a:prstTxWarp prst="textNoShape">
              <a:avLst/>
            </a:prstTxWarp>
          </a:bodyPr>
          <a:lstStyle>
            <a:lvl1pPr defTabSz="874713">
              <a:defRPr sz="1100"/>
            </a:lvl1pPr>
          </a:lstStyle>
          <a:p>
            <a:pPr>
              <a:defRPr/>
            </a:pPr>
            <a:endParaRPr lang="en-US"/>
          </a:p>
        </p:txBody>
      </p:sp>
      <p:sp>
        <p:nvSpPr>
          <p:cNvPr id="4099"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87611" tIns="43805" rIns="87611" bIns="43805" numCol="1" anchor="t" anchorCtr="0" compatLnSpc="1">
            <a:prstTxWarp prst="textNoShape">
              <a:avLst/>
            </a:prstTxWarp>
          </a:bodyPr>
          <a:lstStyle>
            <a:lvl1pPr algn="r" defTabSz="874713">
              <a:defRPr sz="1100"/>
            </a:lvl1pPr>
          </a:lstStyle>
          <a:p>
            <a:pPr>
              <a:defRPr/>
            </a:pPr>
            <a:endParaRPr lang="en-US"/>
          </a:p>
        </p:txBody>
      </p:sp>
      <p:sp>
        <p:nvSpPr>
          <p:cNvPr id="115716" name="Rectangle 4"/>
          <p:cNvSpPr>
            <a:spLocks noGrp="1" noRot="1" noChangeAspect="1" noChangeArrowheads="1" noTextEdit="1"/>
          </p:cNvSpPr>
          <p:nvPr>
            <p:ph type="sldImg" idx="2"/>
          </p:nvPr>
        </p:nvSpPr>
        <p:spPr bwMode="auto">
          <a:xfrm>
            <a:off x="1143000" y="687388"/>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5988" y="4343400"/>
            <a:ext cx="5026025" cy="4113213"/>
          </a:xfrm>
          <a:prstGeom prst="rect">
            <a:avLst/>
          </a:prstGeom>
          <a:noFill/>
          <a:ln w="9525">
            <a:noFill/>
            <a:miter lim="800000"/>
            <a:headEnd/>
            <a:tailEnd/>
          </a:ln>
          <a:effectLst/>
        </p:spPr>
        <p:txBody>
          <a:bodyPr vert="horz" wrap="square" lIns="87611" tIns="43805" rIns="87611" bIns="43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8388"/>
            <a:ext cx="2971800" cy="455612"/>
          </a:xfrm>
          <a:prstGeom prst="rect">
            <a:avLst/>
          </a:prstGeom>
          <a:noFill/>
          <a:ln w="9525">
            <a:noFill/>
            <a:miter lim="800000"/>
            <a:headEnd/>
            <a:tailEnd/>
          </a:ln>
          <a:effectLst/>
        </p:spPr>
        <p:txBody>
          <a:bodyPr vert="horz" wrap="square" lIns="87611" tIns="43805" rIns="87611" bIns="43805" numCol="1" anchor="b" anchorCtr="0" compatLnSpc="1">
            <a:prstTxWarp prst="textNoShape">
              <a:avLst/>
            </a:prstTxWarp>
          </a:bodyPr>
          <a:lstStyle>
            <a:lvl1pPr defTabSz="874713">
              <a:defRPr sz="1100"/>
            </a:lvl1pPr>
          </a:lstStyle>
          <a:p>
            <a:pPr>
              <a:defRPr/>
            </a:pPr>
            <a:endParaRPr lang="en-US"/>
          </a:p>
        </p:txBody>
      </p:sp>
      <p:sp>
        <p:nvSpPr>
          <p:cNvPr id="4103" name="Rectangle 7"/>
          <p:cNvSpPr>
            <a:spLocks noGrp="1" noChangeArrowheads="1"/>
          </p:cNvSpPr>
          <p:nvPr>
            <p:ph type="sldNum" sz="quarter" idx="5"/>
          </p:nvPr>
        </p:nvSpPr>
        <p:spPr bwMode="auto">
          <a:xfrm>
            <a:off x="3886200" y="8688388"/>
            <a:ext cx="2971800" cy="455612"/>
          </a:xfrm>
          <a:prstGeom prst="rect">
            <a:avLst/>
          </a:prstGeom>
          <a:noFill/>
          <a:ln w="9525">
            <a:noFill/>
            <a:miter lim="800000"/>
            <a:headEnd/>
            <a:tailEnd/>
          </a:ln>
          <a:effectLst/>
        </p:spPr>
        <p:txBody>
          <a:bodyPr vert="horz" wrap="square" lIns="87611" tIns="43805" rIns="87611" bIns="43805" numCol="1" anchor="b" anchorCtr="0" compatLnSpc="1">
            <a:prstTxWarp prst="textNoShape">
              <a:avLst/>
            </a:prstTxWarp>
          </a:bodyPr>
          <a:lstStyle>
            <a:lvl1pPr algn="r" defTabSz="874713">
              <a:defRPr sz="1100">
                <a:cs typeface="Times New Roman" pitchFamily="18" charset="0"/>
              </a:defRPr>
            </a:lvl1pPr>
          </a:lstStyle>
          <a:p>
            <a:pPr>
              <a:defRPr/>
            </a:pPr>
            <a:fld id="{18AD333A-5C80-4CE7-AB80-F71B1271DBCC}"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CBBE82A4-3FDF-48C4-9AA5-D62DAF1A9D83}" type="slidenum">
              <a:rPr lang="he-IL" smtClean="0"/>
              <a:pPr/>
              <a:t>1</a:t>
            </a:fld>
            <a:endParaRPr lang="en-US" smtClean="0"/>
          </a:p>
        </p:txBody>
      </p:sp>
      <p:sp>
        <p:nvSpPr>
          <p:cNvPr id="116739" name="Rectangle 2"/>
          <p:cNvSpPr>
            <a:spLocks noGrp="1" noRot="1" noChangeAspect="1" noChangeArrowheads="1" noTextEdit="1"/>
          </p:cNvSpPr>
          <p:nvPr>
            <p:ph type="sldImg"/>
          </p:nvPr>
        </p:nvSpPr>
        <p:spPr>
          <a:xfrm>
            <a:off x="1108075" y="654050"/>
            <a:ext cx="4646613" cy="3484563"/>
          </a:xfrm>
          <a:ln/>
        </p:spPr>
      </p:sp>
      <p:sp>
        <p:nvSpPr>
          <p:cNvPr id="116740" name="Rectangle 3"/>
          <p:cNvSpPr>
            <a:spLocks noGrp="1" noChangeArrowheads="1"/>
          </p:cNvSpPr>
          <p:nvPr>
            <p:ph type="body" idx="1"/>
          </p:nvPr>
        </p:nvSpPr>
        <p:spPr>
          <a:xfrm>
            <a:off x="915988" y="4356100"/>
            <a:ext cx="5030787" cy="4138613"/>
          </a:xfrm>
          <a:noFill/>
          <a:ln/>
        </p:spPr>
        <p:txBody>
          <a:bodyPr lIns="90224" tIns="45112" rIns="90224" bIns="45112"/>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5DA6BDDF-5B6B-4404-A0AF-AEA4AA831B07}" type="slidenum">
              <a:rPr lang="he-IL" smtClean="0"/>
              <a:pPr/>
              <a:t>13</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14C4D84-E4F0-4133-B91F-DF727B72AD56}" type="slidenum">
              <a:rPr lang="he-IL" smtClean="0"/>
              <a:pPr/>
              <a:t>14</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D56D5E35-2FD3-499D-8A99-DB9B66887D49}" type="slidenum">
              <a:rPr lang="he-IL" smtClean="0"/>
              <a:pPr/>
              <a:t>16</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4AFDA81-C86A-4F49-9C9E-50BB0F842333}" type="slidenum">
              <a:rPr lang="he-IL" smtClean="0"/>
              <a:pPr/>
              <a:t>17</a:t>
            </a:fld>
            <a:endParaRPr lang="en-US" smtClean="0"/>
          </a:p>
        </p:txBody>
      </p:sp>
      <p:sp>
        <p:nvSpPr>
          <p:cNvPr id="129027" name="Rectangle 2"/>
          <p:cNvSpPr>
            <a:spLocks noGrp="1" noRot="1" noChangeAspect="1" noChangeArrowheads="1" noTextEdit="1"/>
          </p:cNvSpPr>
          <p:nvPr>
            <p:ph type="sldImg"/>
          </p:nvPr>
        </p:nvSpPr>
        <p:spPr>
          <a:xfrm>
            <a:off x="1143000" y="685800"/>
            <a:ext cx="4573588" cy="3430588"/>
          </a:xfrm>
          <a:ln/>
        </p:spPr>
      </p:sp>
      <p:sp>
        <p:nvSpPr>
          <p:cNvPr id="12902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A22DBF5F-17BB-4ABE-AE6E-58A715E9DC2C}" type="slidenum">
              <a:rPr lang="he-IL" smtClean="0"/>
              <a:pPr/>
              <a:t>21</a:t>
            </a:fld>
            <a:endParaRPr lang="en-US" smtClean="0"/>
          </a:p>
        </p:txBody>
      </p:sp>
      <p:sp>
        <p:nvSpPr>
          <p:cNvPr id="130051" name="Rectangle 2"/>
          <p:cNvSpPr>
            <a:spLocks noGrp="1" noRot="1" noChangeAspect="1" noChangeArrowheads="1" noTextEdit="1"/>
          </p:cNvSpPr>
          <p:nvPr>
            <p:ph type="sldImg"/>
          </p:nvPr>
        </p:nvSpPr>
        <p:spPr>
          <a:xfrm>
            <a:off x="1143000" y="685800"/>
            <a:ext cx="4573588" cy="3430588"/>
          </a:xfrm>
          <a:ln/>
        </p:spPr>
      </p:sp>
      <p:sp>
        <p:nvSpPr>
          <p:cNvPr id="130052"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CDB1A928-E117-442A-A897-84E713FAE3A2}" type="slidenum">
              <a:rPr lang="he-IL" smtClean="0"/>
              <a:pPr/>
              <a:t>22</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BE275B64-0914-4828-9366-856E95F8E84C}" type="slidenum">
              <a:rPr lang="he-IL" smtClean="0"/>
              <a:pPr/>
              <a:t>29</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1F3E856A-01A4-40B4-86E0-FBCF5897EF69}" type="slidenum">
              <a:rPr lang="he-IL" smtClean="0"/>
              <a:pPr/>
              <a:t>30</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EEBBE12-B14C-437E-830D-38A32818C2A6}" type="slidenum">
              <a:rPr lang="he-IL" smtClean="0"/>
              <a:pPr/>
              <a:t>31</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2F0D7445-5570-4BE3-8260-08DC73D622B9}" type="slidenum">
              <a:rPr lang="he-IL" smtClean="0"/>
              <a:pPr/>
              <a:t>32</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FE23361-DBCC-4DB4-B210-4A02E30A6EF9}" type="slidenum">
              <a:rPr lang="he-IL" smtClean="0"/>
              <a:pPr/>
              <a:t>2</a:t>
            </a:fld>
            <a:endParaRPr lang="en-US" smtClean="0"/>
          </a:p>
        </p:txBody>
      </p:sp>
      <p:sp>
        <p:nvSpPr>
          <p:cNvPr id="117763" name="Rectangle 2"/>
          <p:cNvSpPr>
            <a:spLocks noGrp="1" noRot="1" noChangeAspect="1" noChangeArrowheads="1" noTextEdit="1"/>
          </p:cNvSpPr>
          <p:nvPr>
            <p:ph type="sldImg"/>
          </p:nvPr>
        </p:nvSpPr>
        <p:spPr>
          <a:xfrm>
            <a:off x="1108075" y="654050"/>
            <a:ext cx="4646613" cy="3484563"/>
          </a:xfrm>
          <a:ln/>
        </p:spPr>
      </p:sp>
      <p:sp>
        <p:nvSpPr>
          <p:cNvPr id="117764" name="Rectangle 3"/>
          <p:cNvSpPr>
            <a:spLocks noGrp="1" noChangeArrowheads="1"/>
          </p:cNvSpPr>
          <p:nvPr>
            <p:ph type="body" idx="1"/>
          </p:nvPr>
        </p:nvSpPr>
        <p:spPr>
          <a:xfrm>
            <a:off x="915988" y="4356100"/>
            <a:ext cx="5030787" cy="4138613"/>
          </a:xfrm>
          <a:noFill/>
          <a:ln/>
        </p:spPr>
        <p:txBody>
          <a:bodyPr lIns="90224" tIns="45112" rIns="90224" bIns="45112"/>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C0B7FB63-0CAD-41CB-AAE8-E59C87C2F852}" type="slidenum">
              <a:rPr lang="he-IL" smtClean="0"/>
              <a:pPr/>
              <a:t>33</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9518410C-EB81-4640-8E94-8152DB454850}" type="slidenum">
              <a:rPr lang="he-IL" smtClean="0"/>
              <a:pPr/>
              <a:t>34</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5F4C4341-A863-4121-ACB4-A3844DC6BC8E}" type="slidenum">
              <a:rPr lang="he-IL" smtClean="0"/>
              <a:pPr/>
              <a:t>35</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0D1E1FC-1276-4A80-BEE9-6CDE62F01B76}" type="slidenum">
              <a:rPr lang="he-IL" smtClean="0"/>
              <a:pPr/>
              <a:t>36</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2A208323-0D99-4F7B-A115-066D73DAABA7}" type="slidenum">
              <a:rPr lang="he-IL" smtClean="0"/>
              <a:pPr/>
              <a:t>37</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4793C52A-2D26-4F05-AE9D-3AF8A7DFB3B0}" type="slidenum">
              <a:rPr lang="he-IL" smtClean="0"/>
              <a:pPr/>
              <a:t>38</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E05AC025-9DFD-4789-9756-3E23B195ECA6}" type="slidenum">
              <a:rPr lang="he-IL" smtClean="0"/>
              <a:pPr/>
              <a:t>39</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1165E953-49EE-48C8-9BA2-96D4482899EF}" type="slidenum">
              <a:rPr lang="he-IL" smtClean="0"/>
              <a:pPr/>
              <a:t>40</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1D491085-43F2-4955-B52A-1FBA39D3172B}" type="slidenum">
              <a:rPr lang="he-IL" smtClean="0"/>
              <a:pPr/>
              <a:t>41</a:t>
            </a:fld>
            <a:endParaRPr 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C7D00935-7DAE-4F60-A43D-1DCD40AEC45D}" type="slidenum">
              <a:rPr lang="he-IL" smtClean="0"/>
              <a:pPr/>
              <a:t>42</a:t>
            </a:fld>
            <a:endParaRPr lang="en-US"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EE2F859-8BE7-406F-B2E5-453CD43D3409}" type="slidenum">
              <a:rPr lang="he-IL" smtClean="0"/>
              <a:pPr/>
              <a:t>5</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r>
              <a:rPr lang="en-US" baseline="0" dirty="0" smtClean="0"/>
              <a:t> unfortunately, the best transformer as I just explained needs to compute the concretization of the abstract state, which potentially represents an infinite number of concrete states. So I need to tell you how do we really compute an abstract transformer.</a:t>
            </a:r>
            <a:endParaRPr lang="en-US" dirty="0"/>
          </a:p>
        </p:txBody>
      </p:sp>
      <p:sp>
        <p:nvSpPr>
          <p:cNvPr id="4" name="Slide Number Placeholder 3"/>
          <p:cNvSpPr>
            <a:spLocks noGrp="1"/>
          </p:cNvSpPr>
          <p:nvPr>
            <p:ph type="sldNum" sz="quarter" idx="10"/>
          </p:nvPr>
        </p:nvSpPr>
        <p:spPr/>
        <p:txBody>
          <a:bodyPr/>
          <a:lstStyle/>
          <a:p>
            <a:fld id="{D04142A6-5CCC-49AC-9088-0BDE8674430E}" type="slidenum">
              <a:rPr lang="en-US" smtClean="0"/>
              <a:pPr/>
              <a:t>45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B1BA0802-6EBE-4389-B2D5-398814E5DDBC}" type="slidenum">
              <a:rPr lang="he-IL" smtClean="0"/>
              <a:pPr/>
              <a:t>73</a:t>
            </a:fld>
            <a:endParaRPr lang="en-US"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E47C64C3-1D60-4B07-94D1-50AF523B7312}" type="slidenum">
              <a:rPr lang="he-IL" smtClean="0"/>
              <a:pPr/>
              <a:t>74</a:t>
            </a:fld>
            <a:endParaRPr lang="en-US"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D17EC5D3-DD4B-42E7-9984-A0A80B5AD912}" type="slidenum">
              <a:rPr lang="he-IL" smtClean="0"/>
              <a:pPr/>
              <a:t>75</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5B15ACE0-61A2-4C91-904E-1CE569CE589E}" type="slidenum">
              <a:rPr lang="he-IL" smtClean="0"/>
              <a:pPr/>
              <a:t>81</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BE6DF727-CDB2-416E-BE4E-70BAD7621AE0}" type="slidenum">
              <a:rPr lang="he-IL" smtClean="0"/>
              <a:pPr/>
              <a:t>84</a:t>
            </a:fld>
            <a:endParaRPr lang="en-US" smtClean="0"/>
          </a:p>
        </p:txBody>
      </p:sp>
      <p:sp>
        <p:nvSpPr>
          <p:cNvPr id="153603" name="Rectangle 2"/>
          <p:cNvSpPr>
            <a:spLocks noGrp="1" noRot="1" noChangeAspect="1" noChangeArrowheads="1" noTextEdit="1"/>
          </p:cNvSpPr>
          <p:nvPr>
            <p:ph type="sldImg"/>
          </p:nvPr>
        </p:nvSpPr>
        <p:spPr>
          <a:xfrm>
            <a:off x="1143000" y="685800"/>
            <a:ext cx="4572000" cy="3429000"/>
          </a:xfrm>
          <a:ln/>
        </p:spPr>
      </p:sp>
      <p:sp>
        <p:nvSpPr>
          <p:cNvPr id="153604" name="Rectangle 3"/>
          <p:cNvSpPr>
            <a:spLocks noGrp="1" noChangeArrowheads="1"/>
          </p:cNvSpPr>
          <p:nvPr>
            <p:ph type="body" idx="1"/>
          </p:nvPr>
        </p:nvSpPr>
        <p:spPr>
          <a:xfrm>
            <a:off x="914400" y="4343400"/>
            <a:ext cx="5029200" cy="4114800"/>
          </a:xfrm>
          <a:noFill/>
          <a:ln/>
        </p:spPr>
        <p:txBody>
          <a:bodyPr/>
          <a:lstStyle/>
          <a:p>
            <a:r>
              <a:rPr lang="en-US" smtClean="0"/>
              <a:t>We define a particular similarity criterion and as a result get a particular kind of a partially disjunctive abstraction.</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1336E97F-7F06-4AF1-8430-85291B92B0E2}" type="slidenum">
              <a:rPr lang="he-IL" smtClean="0"/>
              <a:pPr/>
              <a:t>86</a:t>
            </a:fld>
            <a:endParaRPr lang="en-US" smtClean="0"/>
          </a:p>
        </p:txBody>
      </p:sp>
      <p:sp>
        <p:nvSpPr>
          <p:cNvPr id="154627" name="Rectangle 2"/>
          <p:cNvSpPr>
            <a:spLocks noGrp="1" noRot="1" noChangeAspect="1" noChangeArrowheads="1" noTextEdit="1"/>
          </p:cNvSpPr>
          <p:nvPr>
            <p:ph type="sldImg"/>
          </p:nvPr>
        </p:nvSpPr>
        <p:spPr>
          <a:xfrm>
            <a:off x="1143000" y="685800"/>
            <a:ext cx="4572000" cy="3429000"/>
          </a:xfrm>
          <a:ln/>
        </p:spPr>
      </p:sp>
      <p:sp>
        <p:nvSpPr>
          <p:cNvPr id="15462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06B938F8-EE91-4DCD-A23F-11542D41A251}" type="slidenum">
              <a:rPr lang="he-IL" smtClean="0"/>
              <a:pPr/>
              <a:t>88</a:t>
            </a:fld>
            <a:endParaRPr lang="en-US" smtClean="0"/>
          </a:p>
        </p:txBody>
      </p:sp>
      <p:sp>
        <p:nvSpPr>
          <p:cNvPr id="155651" name="Rectangle 2"/>
          <p:cNvSpPr>
            <a:spLocks noGrp="1" noRot="1" noChangeAspect="1" noChangeArrowheads="1" noTextEdit="1"/>
          </p:cNvSpPr>
          <p:nvPr>
            <p:ph type="sldImg"/>
          </p:nvPr>
        </p:nvSpPr>
        <p:spPr>
          <a:xfrm>
            <a:off x="1144588" y="685800"/>
            <a:ext cx="4572000" cy="3429000"/>
          </a:xfrm>
          <a:ln/>
        </p:spPr>
      </p:sp>
      <p:sp>
        <p:nvSpPr>
          <p:cNvPr id="155652" name="Rectangle 3"/>
          <p:cNvSpPr>
            <a:spLocks noGrp="1" noChangeArrowheads="1"/>
          </p:cNvSpPr>
          <p:nvPr>
            <p:ph type="body" idx="1"/>
          </p:nvPr>
        </p:nvSpPr>
        <p:spPr>
          <a:xfrm>
            <a:off x="685800" y="4343400"/>
            <a:ext cx="5486400" cy="4114800"/>
          </a:xfrm>
          <a:noFill/>
          <a:ln/>
        </p:spPr>
        <p:txBody>
          <a:bodyPr/>
          <a:lstStyle/>
          <a:p>
            <a:r>
              <a:rPr lang="en-GB" smtClean="0"/>
              <a:t>Analysis become interprocedural when the program is comprised of several procedures.</a:t>
            </a:r>
          </a:p>
          <a:p>
            <a:r>
              <a:rPr lang="en-GB" smtClean="0"/>
              <a:t>How can we handle such programs?</a:t>
            </a:r>
          </a:p>
          <a:p>
            <a:r>
              <a:rPr lang="en-GB" smtClean="0"/>
              <a:t>Inlining – problem with recursion,</a:t>
            </a:r>
          </a:p>
          <a:p>
            <a:r>
              <a:rPr lang="en-GB" smtClean="0"/>
              <a:t>Other way- look at a procedure as a function.</a:t>
            </a:r>
          </a:p>
          <a:p>
            <a:endParaRPr lang="en-GB" smtClean="0"/>
          </a:p>
          <a:p>
            <a:r>
              <a:rPr lang="en-GB" smtClean="0"/>
              <a:t>in idealized setting where all variables are local, it is easy to do such a summary because a procedure execution has no</a:t>
            </a:r>
            <a:r>
              <a:rPr lang="en-US" smtClean="0"/>
              <a:t> side-effects of the global state.</a:t>
            </a:r>
          </a:p>
          <a:p>
            <a:endParaRPr lang="en-GB" smtClean="0"/>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1235916C-3381-40E9-A550-91376E64D51B}" type="slidenum">
              <a:rPr lang="he-IL" smtClean="0"/>
              <a:pPr/>
              <a:t>89</a:t>
            </a:fld>
            <a:endParaRPr lang="en-US" smtClean="0"/>
          </a:p>
        </p:txBody>
      </p:sp>
      <p:sp>
        <p:nvSpPr>
          <p:cNvPr id="156675" name="Rectangle 2"/>
          <p:cNvSpPr>
            <a:spLocks noGrp="1" noRot="1" noChangeAspect="1" noChangeArrowheads="1" noTextEdit="1"/>
          </p:cNvSpPr>
          <p:nvPr>
            <p:ph type="sldImg"/>
          </p:nvPr>
        </p:nvSpPr>
        <p:spPr>
          <a:xfrm>
            <a:off x="1144588" y="685800"/>
            <a:ext cx="4572000" cy="3429000"/>
          </a:xfrm>
          <a:ln/>
        </p:spPr>
      </p:sp>
      <p:sp>
        <p:nvSpPr>
          <p:cNvPr id="156676" name="Rectangle 3"/>
          <p:cNvSpPr>
            <a:spLocks noGrp="1" noChangeArrowheads="1"/>
          </p:cNvSpPr>
          <p:nvPr>
            <p:ph type="body" idx="1"/>
          </p:nvPr>
        </p:nvSpPr>
        <p:spPr>
          <a:xfrm>
            <a:off x="685800" y="4343400"/>
            <a:ext cx="5486400" cy="4114800"/>
          </a:xfrm>
          <a:noFill/>
          <a:ln/>
        </p:spPr>
        <p:txBody>
          <a:bodyPr/>
          <a:lstStyle/>
          <a:p>
            <a:r>
              <a:rPr lang="en-GB" smtClean="0"/>
              <a:t>Our basic approach is to treat procedures as functions, and summarize their effect as </a:t>
            </a:r>
            <a:r>
              <a:rPr lang="en-US" smtClean="0"/>
              <a:t>an input/output relation between actual parameters and return values.</a:t>
            </a:r>
          </a:p>
          <a:p>
            <a:r>
              <a:rPr lang="en-GB" smtClean="0"/>
              <a:t>Indeed  an in idealized setting where all variables are local, it is easy to do such a summary because a procedure execution has no</a:t>
            </a:r>
            <a:r>
              <a:rPr lang="en-US" smtClean="0"/>
              <a:t> side-effects of the global state.</a:t>
            </a:r>
          </a:p>
          <a:p>
            <a:r>
              <a:rPr lang="en-GB" smtClean="0"/>
              <a:t>Once we have such a summary we can use it find the effect of the procedure in an analyzed a program </a:t>
            </a:r>
          </a:p>
          <a:p>
            <a:r>
              <a:rPr lang="en-GB" smtClean="0"/>
              <a:t>For example …</a:t>
            </a:r>
            <a:endParaRPr lang="en-US" smtClean="0"/>
          </a:p>
          <a:p>
            <a:endParaRPr lang="en-US" smtClean="0"/>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7FD64F4-9B4C-4460-A5D2-800B555E2616}" type="slidenum">
              <a:rPr lang="he-IL" smtClean="0"/>
              <a:pPr/>
              <a:t>90</a:t>
            </a:fld>
            <a:endParaRPr lang="en-US" smtClean="0"/>
          </a:p>
        </p:txBody>
      </p:sp>
      <p:sp>
        <p:nvSpPr>
          <p:cNvPr id="157699" name="Rectangle 2"/>
          <p:cNvSpPr>
            <a:spLocks noGrp="1" noRot="1" noChangeAspect="1" noChangeArrowheads="1" noTextEdit="1"/>
          </p:cNvSpPr>
          <p:nvPr>
            <p:ph type="sldImg"/>
          </p:nvPr>
        </p:nvSpPr>
        <p:spPr>
          <a:xfrm>
            <a:off x="1144588" y="685800"/>
            <a:ext cx="4572000" cy="3429000"/>
          </a:xfrm>
          <a:ln/>
        </p:spPr>
      </p:sp>
      <p:sp>
        <p:nvSpPr>
          <p:cNvPr id="157700" name="Rectangle 3"/>
          <p:cNvSpPr>
            <a:spLocks noGrp="1" noChangeArrowheads="1"/>
          </p:cNvSpPr>
          <p:nvPr>
            <p:ph type="body" idx="1"/>
          </p:nvPr>
        </p:nvSpPr>
        <p:spPr>
          <a:xfrm>
            <a:off x="685800" y="4343400"/>
            <a:ext cx="5486400" cy="4114800"/>
          </a:xfrm>
          <a:noFill/>
          <a:ln/>
        </p:spPr>
        <p:txBody>
          <a:bodyPr/>
          <a:lstStyle/>
          <a:p>
            <a:r>
              <a:rPr lang="en-US" smtClean="0"/>
              <a:t>If global exists, than procedures cannot be treated as pure functions from input to output because they might have side effects</a:t>
            </a:r>
          </a:p>
          <a:p>
            <a:r>
              <a:rPr lang="en-US" smtClean="0"/>
              <a:t>For example, here inc store the value of its parameter in g. Thus, the mere computation of inc effects the program state.</a:t>
            </a:r>
          </a:p>
          <a:p>
            <a:r>
              <a:rPr lang="en-US" smtClean="0"/>
              <a:t>Similarly, because g is a global, inc could have used g value. Thus, inc is no longer a function of its parameters.</a:t>
            </a:r>
          </a:p>
          <a:p>
            <a:r>
              <a:rPr lang="en-US" smtClean="0"/>
              <a:t>However, as long as we keep pointers out of the game, there is an easy fix here because the effect memory locations, i.e., variables have compile time names. Thus, for example, we can still see every procedure as a function from inputs to outputs where global variables are treated as implicit parameters.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2869D1CD-FA76-4657-B980-C14BF4F5148B}" type="slidenum">
              <a:rPr lang="he-IL" smtClean="0"/>
              <a:pPr/>
              <a:t>6</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3D766521-0568-4BF1-A65A-5BE1E4D7158B}" type="slidenum">
              <a:rPr lang="he-IL" smtClean="0"/>
              <a:pPr/>
              <a:t>91</a:t>
            </a:fld>
            <a:endParaRPr lang="en-US" smtClean="0"/>
          </a:p>
        </p:txBody>
      </p:sp>
      <p:sp>
        <p:nvSpPr>
          <p:cNvPr id="158723" name="Rectangle 2"/>
          <p:cNvSpPr>
            <a:spLocks noGrp="1" noRot="1" noChangeAspect="1" noChangeArrowheads="1" noTextEdit="1"/>
          </p:cNvSpPr>
          <p:nvPr>
            <p:ph type="sldImg"/>
          </p:nvPr>
        </p:nvSpPr>
        <p:spPr>
          <a:xfrm>
            <a:off x="1144588" y="685800"/>
            <a:ext cx="4572000" cy="3429000"/>
          </a:xfrm>
          <a:ln/>
        </p:spPr>
      </p:sp>
      <p:sp>
        <p:nvSpPr>
          <p:cNvPr id="158724" name="Rectangle 3"/>
          <p:cNvSpPr>
            <a:spLocks noGrp="1" noChangeArrowheads="1"/>
          </p:cNvSpPr>
          <p:nvPr>
            <p:ph type="body" idx="1"/>
          </p:nvPr>
        </p:nvSpPr>
        <p:spPr>
          <a:xfrm>
            <a:off x="685800" y="4343400"/>
            <a:ext cx="5486400" cy="4114800"/>
          </a:xfrm>
          <a:noFill/>
          <a:ln/>
        </p:spPr>
        <p:txBody>
          <a:bodyPr/>
          <a:lstStyle/>
          <a:p>
            <a:r>
              <a:rPr lang="en-US" smtClean="0"/>
              <a:t>Things gets complicated when we add pointers and the heap into the game.</a:t>
            </a:r>
          </a:p>
          <a:p>
            <a:r>
              <a:rPr lang="en-US" smtClean="0"/>
              <a:t>Why?</a:t>
            </a:r>
          </a:p>
          <a:p>
            <a:r>
              <a:rPr lang="en-US" smtClean="0"/>
              <a:t>Once we have pointers, we have to consider aliasing, that is that two syntactically different expressions refer to the</a:t>
            </a:r>
          </a:p>
          <a:p>
            <a:r>
              <a:rPr lang="en-US" smtClean="0"/>
              <a:t>Same memory location.</a:t>
            </a:r>
          </a:p>
          <a:p>
            <a:r>
              <a:rPr lang="en-US" smtClean="0"/>
              <a:t>For example, here y and x.n.n points to the same object: the last object in the list.</a:t>
            </a:r>
          </a:p>
          <a:p>
            <a:r>
              <a:rPr lang="en-US" smtClean="0"/>
              <a:t>Thus, destructively updating the next selector of that object via, for example, an assignment to z a, </a:t>
            </a:r>
          </a:p>
          <a:p>
            <a:r>
              <a:rPr lang="en-US" smtClean="0"/>
              <a:t>affects the values of both access paths that start at x and those that stat at y. </a:t>
            </a:r>
          </a:p>
          <a:p>
            <a:endParaRPr lang="en-US" smtClean="0"/>
          </a:p>
          <a:p>
            <a:r>
              <a:rPr lang="en-US" smtClean="0"/>
              <a:t>Things become even  more complicated if the destructive update was done by invoking  procedure</a:t>
            </a:r>
          </a:p>
          <a:p>
            <a:r>
              <a:rPr lang="en-US" smtClean="0"/>
              <a:t>For example invoking append, and passing with y and z as parameters.</a:t>
            </a:r>
          </a:p>
          <a:p>
            <a:r>
              <a:rPr lang="en-US" smtClean="0"/>
              <a:t>Because the heap is a global resource, the destructive updates done in append are visible after append returns. </a:t>
            </a:r>
          </a:p>
          <a:p>
            <a:r>
              <a:rPr lang="en-US" smtClean="0"/>
              <a:t>However, because dynamically allocated objects are anonymous,  we cannot specify the effect of append using the easy fix from before,</a:t>
            </a:r>
          </a:p>
          <a:p>
            <a:r>
              <a:rPr lang="en-US" smtClean="0"/>
              <a:t>The modified object do not have a compile-time name!</a:t>
            </a:r>
          </a:p>
          <a:p>
            <a:endParaRPr lang="en-US" smtClean="0"/>
          </a:p>
          <a:p>
            <a:r>
              <a:rPr lang="en-US" smtClean="0"/>
              <a:t>Thus, how can we tabulate append as an input output relation?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0DB9B76-5C79-4EE3-9B85-88A535A0B889}" type="slidenum">
              <a:rPr lang="he-IL" smtClean="0"/>
              <a:pPr/>
              <a:t>92</a:t>
            </a:fld>
            <a:endParaRPr lang="en-US" smtClean="0"/>
          </a:p>
        </p:txBody>
      </p:sp>
      <p:sp>
        <p:nvSpPr>
          <p:cNvPr id="159747" name="Rectangle 2"/>
          <p:cNvSpPr>
            <a:spLocks noGrp="1" noRot="1" noChangeAspect="1" noChangeArrowheads="1" noTextEdit="1"/>
          </p:cNvSpPr>
          <p:nvPr>
            <p:ph type="sldImg"/>
          </p:nvPr>
        </p:nvSpPr>
        <p:spPr>
          <a:xfrm>
            <a:off x="1144588" y="685800"/>
            <a:ext cx="4572000" cy="3429000"/>
          </a:xfrm>
          <a:ln/>
        </p:spPr>
      </p:sp>
      <p:sp>
        <p:nvSpPr>
          <p:cNvPr id="159748" name="Rectangle 3"/>
          <p:cNvSpPr>
            <a:spLocks noGrp="1" noChangeArrowheads="1"/>
          </p:cNvSpPr>
          <p:nvPr>
            <p:ph type="body" idx="1"/>
          </p:nvPr>
        </p:nvSpPr>
        <p:spPr>
          <a:xfrm>
            <a:off x="685800" y="4343400"/>
            <a:ext cx="5486400" cy="4114800"/>
          </a:xfrm>
          <a:noFill/>
          <a:ln/>
        </p:spPr>
        <p:txBody>
          <a:bodyPr/>
          <a:lstStyle/>
          <a:p>
            <a:r>
              <a:rPr lang="en-GB" smtClean="0"/>
              <a:t>Despite the fact that the heap is a global resource, we do not need to see every procedure as a </a:t>
            </a:r>
            <a:r>
              <a:rPr lang="en-GB" b="1" smtClean="0"/>
              <a:t>global</a:t>
            </a:r>
            <a:r>
              <a:rPr lang="en-GB" smtClean="0"/>
              <a:t>  heap</a:t>
            </a:r>
          </a:p>
          <a:p>
            <a:r>
              <a:rPr lang="en-GB" smtClean="0"/>
              <a:t>transformer.</a:t>
            </a:r>
          </a:p>
          <a:p>
            <a:endParaRPr lang="en-GB" smtClean="0"/>
          </a:p>
          <a:p>
            <a:r>
              <a:rPr lang="en-US" smtClean="0"/>
              <a:t>What we are actually interested in "not affected" and we are overapproximating it using "not reachable". </a:t>
            </a:r>
            <a:endParaRPr lang="en-GB" smtClean="0"/>
          </a:p>
          <a:p>
            <a:r>
              <a:rPr lang="en-GB" smtClean="0"/>
              <a:t>First observation: not reachable = not relevant</a:t>
            </a:r>
          </a:p>
          <a:p>
            <a:r>
              <a:rPr lang="en-GB" smtClean="0"/>
              <a:t>Second observation: reconnecting through parameters allows to compute effect on all access paths</a:t>
            </a:r>
          </a:p>
          <a:p>
            <a:endParaRPr lang="en-GB" b="1" smtClean="0"/>
          </a:p>
          <a:p>
            <a:r>
              <a:rPr lang="en-GB" smtClean="0"/>
              <a:t>Assumption – parameters not modified </a:t>
            </a:r>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251E654F-B200-4A30-9E47-D57A92AD2327}" type="slidenum">
              <a:rPr lang="he-IL" smtClean="0"/>
              <a:pPr/>
              <a:t>93</a:t>
            </a:fld>
            <a:endParaRPr lang="en-US" smtClean="0"/>
          </a:p>
        </p:txBody>
      </p:sp>
      <p:sp>
        <p:nvSpPr>
          <p:cNvPr id="160771" name="Rectangle 2"/>
          <p:cNvSpPr>
            <a:spLocks noGrp="1" noRot="1" noChangeAspect="1" noChangeArrowheads="1" noTextEdit="1"/>
          </p:cNvSpPr>
          <p:nvPr>
            <p:ph type="sldImg"/>
          </p:nvPr>
        </p:nvSpPr>
        <p:spPr>
          <a:xfrm>
            <a:off x="1144588" y="685800"/>
            <a:ext cx="4572000" cy="3429000"/>
          </a:xfrm>
          <a:ln/>
        </p:spPr>
      </p:sp>
      <p:sp>
        <p:nvSpPr>
          <p:cNvPr id="160772" name="Rectangle 3"/>
          <p:cNvSpPr>
            <a:spLocks noGrp="1" noChangeArrowheads="1"/>
          </p:cNvSpPr>
          <p:nvPr>
            <p:ph type="body" idx="1"/>
          </p:nvPr>
        </p:nvSpPr>
        <p:spPr>
          <a:xfrm>
            <a:off x="685800" y="4343400"/>
            <a:ext cx="5486400" cy="4114800"/>
          </a:xfrm>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2C76D2EA-BCD6-4478-A5EE-E99E75006FB7}" type="slidenum">
              <a:rPr lang="he-IL" smtClean="0"/>
              <a:pPr/>
              <a:t>94</a:t>
            </a:fld>
            <a:endParaRPr lang="en-US" smtClean="0"/>
          </a:p>
        </p:txBody>
      </p:sp>
      <p:sp>
        <p:nvSpPr>
          <p:cNvPr id="161795" name="Rectangle 2"/>
          <p:cNvSpPr>
            <a:spLocks noGrp="1" noRot="1" noChangeAspect="1" noChangeArrowheads="1" noTextEdit="1"/>
          </p:cNvSpPr>
          <p:nvPr>
            <p:ph type="sldImg"/>
          </p:nvPr>
        </p:nvSpPr>
        <p:spPr>
          <a:xfrm>
            <a:off x="1144588" y="685800"/>
            <a:ext cx="4572000" cy="3429000"/>
          </a:xfrm>
          <a:ln/>
        </p:spPr>
      </p:sp>
      <p:sp>
        <p:nvSpPr>
          <p:cNvPr id="161796" name="Rectangle 3"/>
          <p:cNvSpPr>
            <a:spLocks noGrp="1" noChangeArrowheads="1"/>
          </p:cNvSpPr>
          <p:nvPr>
            <p:ph type="body" idx="1"/>
          </p:nvPr>
        </p:nvSpPr>
        <p:spPr>
          <a:xfrm>
            <a:off x="685800" y="4343400"/>
            <a:ext cx="5486400" cy="4114800"/>
          </a:xfrm>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1923D415-B5AD-4CC8-8933-76A33A2D880E}" type="slidenum">
              <a:rPr lang="he-IL" smtClean="0"/>
              <a:pPr/>
              <a:t>95</a:t>
            </a:fld>
            <a:endParaRPr lang="en-US" smtClean="0"/>
          </a:p>
        </p:txBody>
      </p:sp>
      <p:sp>
        <p:nvSpPr>
          <p:cNvPr id="162819" name="Rectangle 2"/>
          <p:cNvSpPr>
            <a:spLocks noGrp="1" noRot="1" noChangeAspect="1" noChangeArrowheads="1" noTextEdit="1"/>
          </p:cNvSpPr>
          <p:nvPr>
            <p:ph type="sldImg"/>
          </p:nvPr>
        </p:nvSpPr>
        <p:spPr>
          <a:xfrm>
            <a:off x="1144588" y="685800"/>
            <a:ext cx="4572000" cy="3429000"/>
          </a:xfrm>
          <a:ln/>
        </p:spPr>
      </p:sp>
      <p:sp>
        <p:nvSpPr>
          <p:cNvPr id="162820" name="Rectangle 3"/>
          <p:cNvSpPr>
            <a:spLocks noGrp="1" noChangeArrowheads="1"/>
          </p:cNvSpPr>
          <p:nvPr>
            <p:ph type="body" idx="1"/>
          </p:nvPr>
        </p:nvSpPr>
        <p:spPr>
          <a:xfrm>
            <a:off x="685800" y="4343400"/>
            <a:ext cx="5486400" cy="4114800"/>
          </a:xfrm>
          <a:noFill/>
          <a:ln/>
        </p:spPr>
        <p:txBody>
          <a:bodyPr/>
          <a:lstStyle/>
          <a:p>
            <a:r>
              <a:rPr lang="en-US" smtClean="0"/>
              <a:t>Use example first</a:t>
            </a:r>
          </a:p>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5D59DFBA-1A30-4198-AE22-4ABA5F96539C}" type="slidenum">
              <a:rPr lang="he-IL" smtClean="0"/>
              <a:pPr/>
              <a:t>96</a:t>
            </a:fld>
            <a:endParaRPr lang="en-US" smtClean="0"/>
          </a:p>
        </p:txBody>
      </p:sp>
      <p:sp>
        <p:nvSpPr>
          <p:cNvPr id="163843" name="Rectangle 2"/>
          <p:cNvSpPr>
            <a:spLocks noGrp="1" noRot="1" noChangeAspect="1" noChangeArrowheads="1" noTextEdit="1"/>
          </p:cNvSpPr>
          <p:nvPr>
            <p:ph type="sldImg"/>
          </p:nvPr>
        </p:nvSpPr>
        <p:spPr>
          <a:xfrm>
            <a:off x="1144588" y="685800"/>
            <a:ext cx="4572000" cy="3429000"/>
          </a:xfrm>
          <a:ln/>
        </p:spPr>
      </p:sp>
      <p:sp>
        <p:nvSpPr>
          <p:cNvPr id="163844" name="Rectangle 3"/>
          <p:cNvSpPr>
            <a:spLocks noGrp="1" noChangeArrowheads="1"/>
          </p:cNvSpPr>
          <p:nvPr>
            <p:ph type="body" idx="1"/>
          </p:nvPr>
        </p:nvSpPr>
        <p:spPr>
          <a:xfrm>
            <a:off x="914400" y="4341813"/>
            <a:ext cx="5029200" cy="4116387"/>
          </a:xfrm>
          <a:noFill/>
          <a:ln/>
        </p:spPr>
        <p:txBody>
          <a:bodyPr/>
          <a:lstStyle/>
          <a:p>
            <a:r>
              <a:rPr lang="en-US" smtClean="0"/>
              <a:t>This paper has 2 main contribution </a:t>
            </a:r>
          </a:p>
          <a:p>
            <a:r>
              <a:rPr lang="en-US" smtClean="0"/>
              <a:t>One is a new non standard operational semantics for heap manipulating programs.</a:t>
            </a:r>
          </a:p>
          <a:p>
            <a:r>
              <a:rPr lang="en-US" smtClean="0"/>
              <a:t>In this semantics, when a procedure is invoked, it operates on a heap which does not contain irrelevant parts of the heap.</a:t>
            </a:r>
          </a:p>
          <a:p>
            <a:r>
              <a:rPr lang="en-US" smtClean="0"/>
              <a:t>However, this semantics is observationally equivalent with a standard semantics,</a:t>
            </a:r>
          </a:p>
          <a:p>
            <a:r>
              <a:rPr lang="en-US" smtClean="0"/>
              <a:t>Meaning that a program cannot tell if it is interpretated according to the standrad semantics or our semantics.</a:t>
            </a:r>
          </a:p>
          <a:p>
            <a:r>
              <a:rPr lang="en-US" smtClean="0"/>
              <a:t>This semantics is not tied to any particular abstraction.  </a:t>
            </a:r>
          </a:p>
          <a:p>
            <a:endParaRPr lang="en-US" smtClean="0"/>
          </a:p>
          <a:p>
            <a:r>
              <a:rPr lang="en-US" smtClean="0"/>
              <a:t>TO BE DONE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3476F89C-E99B-4AA7-855E-04BA57971D70}" type="slidenum">
              <a:rPr lang="he-IL" smtClean="0"/>
              <a:pPr/>
              <a:t>97</a:t>
            </a:fld>
            <a:endParaRPr lang="en-US" smtClean="0"/>
          </a:p>
        </p:txBody>
      </p:sp>
      <p:sp>
        <p:nvSpPr>
          <p:cNvPr id="164867" name="Rectangle 2"/>
          <p:cNvSpPr>
            <a:spLocks noGrp="1" noRot="1" noChangeAspect="1" noChangeArrowheads="1" noTextEdit="1"/>
          </p:cNvSpPr>
          <p:nvPr>
            <p:ph type="sldImg"/>
          </p:nvPr>
        </p:nvSpPr>
        <p:spPr>
          <a:xfrm>
            <a:off x="1144588" y="685800"/>
            <a:ext cx="4572000" cy="3429000"/>
          </a:xfrm>
          <a:ln/>
        </p:spPr>
      </p:sp>
      <p:sp>
        <p:nvSpPr>
          <p:cNvPr id="164868" name="Rectangle 3"/>
          <p:cNvSpPr>
            <a:spLocks noGrp="1" noChangeArrowheads="1"/>
          </p:cNvSpPr>
          <p:nvPr>
            <p:ph type="body" idx="1"/>
          </p:nvPr>
        </p:nvSpPr>
        <p:spPr>
          <a:xfrm>
            <a:off x="914400" y="4341813"/>
            <a:ext cx="5029200" cy="4116387"/>
          </a:xfrm>
          <a:noFill/>
          <a:ln/>
        </p:spPr>
        <p:txBody>
          <a:bodyPr/>
          <a:lstStyle/>
          <a:p>
            <a:r>
              <a:rPr lang="en-US" smtClean="0"/>
              <a:t>We separae the problem of local heap and shape analysis.</a:t>
            </a:r>
          </a:p>
          <a:p>
            <a:r>
              <a:rPr lang="en-US" smtClean="0"/>
              <a:t>Level I: </a:t>
            </a:r>
          </a:p>
          <a:p>
            <a:endParaRPr lang="en-US" smtClean="0"/>
          </a:p>
          <a:p>
            <a:endParaRPr lang="en-US" smtClean="0"/>
          </a:p>
          <a:p>
            <a:r>
              <a:rPr lang="en-US" smtClean="0"/>
              <a:t>the problem for shape analysis with local heaps into 2:</a:t>
            </a:r>
          </a:p>
          <a:p>
            <a:r>
              <a:rPr lang="en-US" smtClean="0"/>
              <a:t> </a:t>
            </a:r>
          </a:p>
          <a:p>
            <a:r>
              <a:rPr lang="en-US" smtClean="0"/>
              <a:t>Observational equivalence</a:t>
            </a:r>
          </a:p>
          <a:p>
            <a:r>
              <a:rPr lang="en-US" smtClean="0"/>
              <a:t>Part I</a:t>
            </a:r>
          </a:p>
          <a:p>
            <a:r>
              <a:rPr lang="en-US" smtClean="0"/>
              <a:t>Part II</a:t>
            </a:r>
          </a:p>
          <a:p>
            <a:r>
              <a:rPr lang="en-US" smtClean="0"/>
              <a:t>This is the outline</a:t>
            </a:r>
          </a:p>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15F5058C-0A8D-40E3-82F5-B3DB49A7E902}" type="slidenum">
              <a:rPr lang="he-IL" smtClean="0"/>
              <a:pPr/>
              <a:t>98</a:t>
            </a:fld>
            <a:endParaRPr lang="en-US" smtClean="0"/>
          </a:p>
        </p:txBody>
      </p:sp>
      <p:sp>
        <p:nvSpPr>
          <p:cNvPr id="165891" name="Rectangle 2"/>
          <p:cNvSpPr>
            <a:spLocks noGrp="1" noRot="1" noChangeAspect="1" noChangeArrowheads="1" noTextEdit="1"/>
          </p:cNvSpPr>
          <p:nvPr>
            <p:ph type="sldImg"/>
          </p:nvPr>
        </p:nvSpPr>
        <p:spPr>
          <a:xfrm>
            <a:off x="1144588" y="685800"/>
            <a:ext cx="4572000" cy="3429000"/>
          </a:xfrm>
          <a:ln/>
        </p:spPr>
      </p:sp>
      <p:sp>
        <p:nvSpPr>
          <p:cNvPr id="165892" name="Rectangle 3"/>
          <p:cNvSpPr>
            <a:spLocks noGrp="1" noChangeArrowheads="1"/>
          </p:cNvSpPr>
          <p:nvPr>
            <p:ph type="body" idx="1"/>
          </p:nvPr>
        </p:nvSpPr>
        <p:spPr>
          <a:xfrm>
            <a:off x="685800" y="4343400"/>
            <a:ext cx="5486400" cy="4114800"/>
          </a:xfrm>
          <a:noFill/>
          <a:ln/>
        </p:spPr>
        <p:txBody>
          <a:bodyPr/>
          <a:lstStyle/>
          <a:p>
            <a:r>
              <a:rPr lang="en-US" smtClean="0"/>
              <a:t>Cutpoint freedom</a:t>
            </a:r>
          </a:p>
          <a:p>
            <a:pPr lvl="1"/>
            <a:r>
              <a:rPr lang="en-US" smtClean="0"/>
              <a:t>Restriction </a:t>
            </a:r>
          </a:p>
          <a:p>
            <a:pPr lvl="1"/>
            <a:r>
              <a:rPr lang="en-US" smtClean="0"/>
              <a:t>Natural programs</a:t>
            </a:r>
          </a:p>
          <a:p>
            <a:pPr lvl="1"/>
            <a:r>
              <a:rPr lang="en-US" smtClean="0"/>
              <a:t>Simplifies analysis</a:t>
            </a:r>
          </a:p>
          <a:p>
            <a:r>
              <a:rPr lang="en-US" smtClean="0"/>
              <a:t>Non-standard concrete semantics</a:t>
            </a:r>
          </a:p>
          <a:p>
            <a:pPr lvl="1"/>
            <a:r>
              <a:rPr lang="en-GB" sz="1000" smtClean="0"/>
              <a:t>Checks that an execution is cutpoint-free</a:t>
            </a:r>
            <a:endParaRPr lang="en-US" smtClean="0"/>
          </a:p>
          <a:p>
            <a:pPr lvl="1"/>
            <a:r>
              <a:rPr lang="en-US" smtClean="0"/>
              <a:t>Observational equivalence</a:t>
            </a:r>
          </a:p>
          <a:p>
            <a:r>
              <a:rPr lang="en-US" smtClean="0"/>
              <a:t>Interprocedural shape analysis</a:t>
            </a:r>
          </a:p>
          <a:p>
            <a:pPr lvl="1"/>
            <a:r>
              <a:rPr lang="en-US" smtClean="0"/>
              <a:t>Conservatively verifies that program is cutpoint free and  the desired property</a:t>
            </a:r>
          </a:p>
          <a:p>
            <a:pPr lvl="1"/>
            <a:r>
              <a:rPr lang="en-US" smtClean="0"/>
              <a:t>Procedure summaries </a:t>
            </a:r>
          </a:p>
          <a:p>
            <a:pPr lvl="1"/>
            <a:r>
              <a:rPr lang="en-US" smtClean="0"/>
              <a:t>Partial correctness of quicksort</a:t>
            </a:r>
          </a:p>
          <a:p>
            <a:r>
              <a:rPr lang="en-US" smtClean="0"/>
              <a:t>Prototype implementation</a:t>
            </a:r>
          </a:p>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EE032532-0333-4A2B-9A53-117F7CD0F02F}" type="slidenum">
              <a:rPr lang="he-IL" smtClean="0"/>
              <a:pPr/>
              <a:t>99</a:t>
            </a:fld>
            <a:endParaRPr lang="en-US" smtClean="0"/>
          </a:p>
        </p:txBody>
      </p:sp>
      <p:sp>
        <p:nvSpPr>
          <p:cNvPr id="166915" name="Rectangle 2"/>
          <p:cNvSpPr>
            <a:spLocks noGrp="1" noRot="1" noChangeAspect="1" noChangeArrowheads="1" noTextEdit="1"/>
          </p:cNvSpPr>
          <p:nvPr>
            <p:ph type="sldImg"/>
          </p:nvPr>
        </p:nvSpPr>
        <p:spPr>
          <a:xfrm>
            <a:off x="1144588" y="685800"/>
            <a:ext cx="4572000" cy="3429000"/>
          </a:xfrm>
          <a:ln/>
        </p:spPr>
      </p:sp>
      <p:sp>
        <p:nvSpPr>
          <p:cNvPr id="166916" name="Rectangle 3"/>
          <p:cNvSpPr>
            <a:spLocks noGrp="1" noChangeArrowheads="1"/>
          </p:cNvSpPr>
          <p:nvPr>
            <p:ph type="body" idx="1"/>
          </p:nvPr>
        </p:nvSpPr>
        <p:spPr>
          <a:xfrm>
            <a:off x="685800" y="4343400"/>
            <a:ext cx="5486400" cy="4114800"/>
          </a:xfrm>
          <a:noFill/>
          <a:ln/>
        </p:spPr>
        <p:txBody>
          <a:bodyPr/>
          <a:lstStyle/>
          <a:p>
            <a:r>
              <a:rPr lang="en-US" smtClean="0"/>
              <a:t>Sharing allowed with parameters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FB688F6A-6855-4832-87EB-A5EAD10C899E}" type="slidenum">
              <a:rPr lang="he-IL" smtClean="0"/>
              <a:pPr/>
              <a:t>100</a:t>
            </a:fld>
            <a:endParaRPr lang="en-US" smtClean="0"/>
          </a:p>
        </p:txBody>
      </p:sp>
      <p:sp>
        <p:nvSpPr>
          <p:cNvPr id="167939" name="Rectangle 2"/>
          <p:cNvSpPr>
            <a:spLocks noGrp="1" noRot="1" noChangeAspect="1" noChangeArrowheads="1" noTextEdit="1"/>
          </p:cNvSpPr>
          <p:nvPr>
            <p:ph type="sldImg"/>
          </p:nvPr>
        </p:nvSpPr>
        <p:spPr>
          <a:xfrm>
            <a:off x="1144588" y="685800"/>
            <a:ext cx="4572000" cy="3429000"/>
          </a:xfrm>
          <a:ln/>
        </p:spPr>
      </p:sp>
      <p:sp>
        <p:nvSpPr>
          <p:cNvPr id="167940" name="Rectangle 3"/>
          <p:cNvSpPr>
            <a:spLocks noGrp="1" noChangeArrowheads="1"/>
          </p:cNvSpPr>
          <p:nvPr>
            <p:ph type="body" idx="1"/>
          </p:nvPr>
        </p:nvSpPr>
        <p:spPr>
          <a:xfrm>
            <a:off x="914400" y="4341813"/>
            <a:ext cx="5029200" cy="4116387"/>
          </a:xfrm>
          <a:noFill/>
          <a:ln/>
        </p:spPr>
        <p:txBody>
          <a:bodyPr/>
          <a:lstStyle/>
          <a:p>
            <a:r>
              <a:rPr lang="en-US" smtClean="0"/>
              <a:t>Our programming model is of single threaded Java-like programs that have procedures and a heap.</a:t>
            </a:r>
          </a:p>
          <a:p>
            <a:r>
              <a:rPr lang="en-US" smtClean="0"/>
              <a:t>Parameters are passed by value and we allow recursive procedures</a:t>
            </a:r>
          </a:p>
          <a:p>
            <a:r>
              <a:rPr lang="en-US" smtClean="0"/>
              <a:t>A program can allocate (and later on, modify) an unbounded number of objects from the heap.</a:t>
            </a:r>
          </a:p>
          <a:p>
            <a:r>
              <a:rPr lang="en-US" smtClean="0"/>
              <a:t>However,  we do not allow for reference variables.</a:t>
            </a:r>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2E9D7A35-8F96-44AB-9384-36ED8FCF093C}" type="slidenum">
              <a:rPr lang="he-IL" smtClean="0"/>
              <a:pPr/>
              <a:t>7</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CD18BD50-0ABE-4DE8-A5A6-35B3536F7E2D}" type="slidenum">
              <a:rPr lang="he-IL" smtClean="0"/>
              <a:pPr/>
              <a:t>101</a:t>
            </a:fld>
            <a:endParaRPr lang="en-US" smtClean="0"/>
          </a:p>
        </p:txBody>
      </p:sp>
      <p:sp>
        <p:nvSpPr>
          <p:cNvPr id="168963" name="Rectangle 2"/>
          <p:cNvSpPr>
            <a:spLocks noGrp="1" noRot="1" noChangeAspect="1" noChangeArrowheads="1" noTextEdit="1"/>
          </p:cNvSpPr>
          <p:nvPr>
            <p:ph type="sldImg"/>
          </p:nvPr>
        </p:nvSpPr>
        <p:spPr>
          <a:xfrm>
            <a:off x="1144588" y="685800"/>
            <a:ext cx="4572000" cy="3429000"/>
          </a:xfrm>
          <a:ln/>
        </p:spPr>
      </p:sp>
      <p:sp>
        <p:nvSpPr>
          <p:cNvPr id="168964" name="Rectangle 3"/>
          <p:cNvSpPr>
            <a:spLocks noGrp="1" noChangeArrowheads="1"/>
          </p:cNvSpPr>
          <p:nvPr>
            <p:ph type="body" idx="1"/>
          </p:nvPr>
        </p:nvSpPr>
        <p:spPr>
          <a:xfrm>
            <a:off x="685800" y="4343400"/>
            <a:ext cx="5486400" cy="4114800"/>
          </a:xfrm>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7DAA0753-8AD0-4C55-AE83-62153032C680}" type="slidenum">
              <a:rPr lang="he-IL" smtClean="0"/>
              <a:pPr/>
              <a:t>102</a:t>
            </a:fld>
            <a:endParaRPr lang="en-US" smtClean="0"/>
          </a:p>
        </p:txBody>
      </p:sp>
      <p:sp>
        <p:nvSpPr>
          <p:cNvPr id="169987" name="Rectangle 2"/>
          <p:cNvSpPr>
            <a:spLocks noGrp="1" noRot="1" noChangeAspect="1" noChangeArrowheads="1" noTextEdit="1"/>
          </p:cNvSpPr>
          <p:nvPr>
            <p:ph type="sldImg"/>
          </p:nvPr>
        </p:nvSpPr>
        <p:spPr>
          <a:xfrm>
            <a:off x="1144588" y="685800"/>
            <a:ext cx="4572000" cy="3429000"/>
          </a:xfrm>
          <a:ln/>
        </p:spPr>
      </p:sp>
      <p:sp>
        <p:nvSpPr>
          <p:cNvPr id="169988" name="Rectangle 3"/>
          <p:cNvSpPr>
            <a:spLocks noGrp="1" noChangeArrowheads="1"/>
          </p:cNvSpPr>
          <p:nvPr>
            <p:ph type="body" idx="1"/>
          </p:nvPr>
        </p:nvSpPr>
        <p:spPr>
          <a:xfrm>
            <a:off x="685800" y="4343400"/>
            <a:ext cx="5486400" cy="4114800"/>
          </a:xfrm>
          <a:noFill/>
          <a:ln/>
        </p:spPr>
        <p:txBody>
          <a:bodyPr/>
          <a:lstStyle/>
          <a:p>
            <a:pPr lvl="1"/>
            <a:r>
              <a:rPr lang="en-GB" smtClean="0"/>
              <a:t>A little TVLA-magic [LAS, SAS’00]</a:t>
            </a:r>
          </a:p>
          <a:p>
            <a:r>
              <a:rPr lang="en-GB" smtClean="0"/>
              <a:t>In general, the heap is unbouned. </a:t>
            </a:r>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A50B900F-015B-40A2-9973-00DAC8D8587B}" type="slidenum">
              <a:rPr lang="he-IL" smtClean="0"/>
              <a:pPr/>
              <a:t>103</a:t>
            </a:fld>
            <a:endParaRPr lang="en-US" smtClean="0"/>
          </a:p>
        </p:txBody>
      </p:sp>
      <p:sp>
        <p:nvSpPr>
          <p:cNvPr id="171011" name="Rectangle 2"/>
          <p:cNvSpPr>
            <a:spLocks noGrp="1" noRot="1" noChangeAspect="1" noChangeArrowheads="1" noTextEdit="1"/>
          </p:cNvSpPr>
          <p:nvPr>
            <p:ph type="sldImg"/>
          </p:nvPr>
        </p:nvSpPr>
        <p:spPr>
          <a:xfrm>
            <a:off x="1144588" y="685800"/>
            <a:ext cx="4572000" cy="3429000"/>
          </a:xfrm>
          <a:ln/>
        </p:spPr>
      </p:sp>
      <p:sp>
        <p:nvSpPr>
          <p:cNvPr id="171012" name="Rectangle 3"/>
          <p:cNvSpPr>
            <a:spLocks noGrp="1" noChangeArrowheads="1"/>
          </p:cNvSpPr>
          <p:nvPr>
            <p:ph type="body" idx="1"/>
          </p:nvPr>
        </p:nvSpPr>
        <p:spPr>
          <a:xfrm>
            <a:off x="685800" y="4343400"/>
            <a:ext cx="5486400" cy="4114800"/>
          </a:xfrm>
          <a:noFill/>
          <a:ln/>
        </p:spPr>
        <p:txBody>
          <a:bodyPr/>
          <a:lstStyle/>
          <a:p>
            <a:r>
              <a:rPr lang="en-US" smtClean="0"/>
              <a:t>Large step semantics</a:t>
            </a:r>
          </a:p>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6FD24473-842B-4749-8B2F-68DA946B0770}" type="slidenum">
              <a:rPr lang="he-IL" smtClean="0"/>
              <a:pPr/>
              <a:t>104</a:t>
            </a:fld>
            <a:endParaRPr lang="en-US" smtClean="0"/>
          </a:p>
        </p:txBody>
      </p:sp>
      <p:sp>
        <p:nvSpPr>
          <p:cNvPr id="172035" name="Rectangle 2"/>
          <p:cNvSpPr>
            <a:spLocks noGrp="1" noRot="1" noChangeAspect="1" noChangeArrowheads="1" noTextEdit="1"/>
          </p:cNvSpPr>
          <p:nvPr>
            <p:ph type="sldImg"/>
          </p:nvPr>
        </p:nvSpPr>
        <p:spPr>
          <a:xfrm>
            <a:off x="1144588" y="685800"/>
            <a:ext cx="4572000" cy="3429000"/>
          </a:xfrm>
          <a:ln/>
        </p:spPr>
      </p:sp>
      <p:sp>
        <p:nvSpPr>
          <p:cNvPr id="172036" name="Rectangle 3"/>
          <p:cNvSpPr>
            <a:spLocks noGrp="1" noChangeArrowheads="1"/>
          </p:cNvSpPr>
          <p:nvPr>
            <p:ph type="body" idx="1"/>
          </p:nvPr>
        </p:nvSpPr>
        <p:spPr>
          <a:xfrm>
            <a:off x="914400" y="4341813"/>
            <a:ext cx="5029200" cy="4116387"/>
          </a:xfrm>
          <a:noFill/>
          <a:ln/>
        </p:spPr>
        <p:txBody>
          <a:bodyPr/>
          <a:lstStyle/>
          <a:p>
            <a:r>
              <a:rPr lang="en-US" smtClean="0"/>
              <a:t>The idea behind the work is very natural.</a:t>
            </a:r>
          </a:p>
          <a:p>
            <a:r>
              <a:rPr lang="en-US" smtClean="0"/>
              <a:t>We want to analyze procedure calls only on local heaps that contain parts of the heap reachable from actual parameters</a:t>
            </a:r>
          </a:p>
          <a:p>
            <a:r>
              <a:rPr lang="en-US" smtClean="0"/>
              <a:t>since the rest of the heap is immutable and irrelevant.</a:t>
            </a:r>
          </a:p>
          <a:p>
            <a:r>
              <a:rPr lang="en-US" smtClean="0"/>
              <a:t>And then combine the analysis results for the mutated heap with the (unmodified) rest of the heap.</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7F0CCE85-E0D1-48DA-8935-AAAC385106E6}" type="slidenum">
              <a:rPr lang="he-IL" smtClean="0"/>
              <a:pPr/>
              <a:t>105</a:t>
            </a:fld>
            <a:endParaRPr lang="en-US" smtClean="0"/>
          </a:p>
        </p:txBody>
      </p:sp>
      <p:sp>
        <p:nvSpPr>
          <p:cNvPr id="173059" name="Rectangle 2"/>
          <p:cNvSpPr>
            <a:spLocks noGrp="1" noRot="1" noChangeAspect="1" noChangeArrowheads="1" noTextEdit="1"/>
          </p:cNvSpPr>
          <p:nvPr>
            <p:ph type="sldImg"/>
          </p:nvPr>
        </p:nvSpPr>
        <p:spPr>
          <a:xfrm>
            <a:off x="1144588" y="685800"/>
            <a:ext cx="4572000" cy="3429000"/>
          </a:xfrm>
          <a:ln/>
        </p:spPr>
      </p:sp>
      <p:sp>
        <p:nvSpPr>
          <p:cNvPr id="173060"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8C5E7C4D-C016-40E1-BD64-3B1C45D9133A}" type="slidenum">
              <a:rPr lang="he-IL" smtClean="0"/>
              <a:pPr/>
              <a:t>106</a:t>
            </a:fld>
            <a:endParaRPr lang="en-US" smtClean="0"/>
          </a:p>
        </p:txBody>
      </p:sp>
      <p:sp>
        <p:nvSpPr>
          <p:cNvPr id="174083" name="Rectangle 2"/>
          <p:cNvSpPr>
            <a:spLocks noGrp="1" noRot="1" noChangeAspect="1" noChangeArrowheads="1" noTextEdit="1"/>
          </p:cNvSpPr>
          <p:nvPr>
            <p:ph type="sldImg"/>
          </p:nvPr>
        </p:nvSpPr>
        <p:spPr>
          <a:xfrm>
            <a:off x="1144588" y="685800"/>
            <a:ext cx="4572000" cy="3429000"/>
          </a:xfrm>
          <a:ln/>
        </p:spPr>
      </p:sp>
      <p:sp>
        <p:nvSpPr>
          <p:cNvPr id="174084" name="Rectangle 3"/>
          <p:cNvSpPr>
            <a:spLocks noGrp="1" noChangeArrowheads="1"/>
          </p:cNvSpPr>
          <p:nvPr>
            <p:ph type="body" idx="1"/>
          </p:nvPr>
        </p:nvSpPr>
        <p:spPr>
          <a:xfrm>
            <a:off x="685800" y="4343400"/>
            <a:ext cx="5486400" cy="4114800"/>
          </a:xfrm>
          <a:noFill/>
          <a:ln/>
        </p:spPr>
        <p:txBody>
          <a:bodyPr/>
          <a:lstStyle/>
          <a:p>
            <a:r>
              <a:rPr lang="en-GB" smtClean="0"/>
              <a:t>In general, the heap is unbouned. </a:t>
            </a:r>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7A2F8716-3244-44F4-BB8D-CFB08B282734}" type="slidenum">
              <a:rPr lang="he-IL" smtClean="0"/>
              <a:pPr/>
              <a:t>107</a:t>
            </a:fld>
            <a:endParaRPr lang="en-US" smtClean="0"/>
          </a:p>
        </p:txBody>
      </p:sp>
      <p:sp>
        <p:nvSpPr>
          <p:cNvPr id="175107" name="Rectangle 2"/>
          <p:cNvSpPr>
            <a:spLocks noGrp="1" noRot="1" noChangeAspect="1" noChangeArrowheads="1" noTextEdit="1"/>
          </p:cNvSpPr>
          <p:nvPr>
            <p:ph type="sldImg"/>
          </p:nvPr>
        </p:nvSpPr>
        <p:spPr>
          <a:xfrm>
            <a:off x="1144588" y="685800"/>
            <a:ext cx="4572000" cy="3429000"/>
          </a:xfrm>
          <a:ln/>
        </p:spPr>
      </p:sp>
      <p:sp>
        <p:nvSpPr>
          <p:cNvPr id="175108" name="Rectangle 3"/>
          <p:cNvSpPr>
            <a:spLocks noGrp="1" noChangeArrowheads="1"/>
          </p:cNvSpPr>
          <p:nvPr>
            <p:ph type="body" idx="1"/>
          </p:nvPr>
        </p:nvSpPr>
        <p:spPr>
          <a:xfrm>
            <a:off x="685800" y="4343400"/>
            <a:ext cx="5486400" cy="4114800"/>
          </a:xfrm>
          <a:noFill/>
          <a:ln/>
        </p:spPr>
        <p:txBody>
          <a:bodyPr/>
          <a:lstStyle/>
          <a:p>
            <a:r>
              <a:rPr lang="en-GB" smtClean="0"/>
              <a:t>The computed summaries can be effectively reused  throughout the program</a:t>
            </a:r>
          </a:p>
          <a:p>
            <a:r>
              <a:rPr lang="en-GB" smtClean="0"/>
              <a:t>For example, this summary of append … </a:t>
            </a:r>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0303C72F-D63D-48C3-9F91-BF53358E0605}" type="slidenum">
              <a:rPr lang="he-IL" smtClean="0"/>
              <a:pPr/>
              <a:t>108</a:t>
            </a:fld>
            <a:endParaRPr lang="en-US" smtClean="0"/>
          </a:p>
        </p:txBody>
      </p:sp>
      <p:sp>
        <p:nvSpPr>
          <p:cNvPr id="176131" name="Rectangle 2"/>
          <p:cNvSpPr>
            <a:spLocks noGrp="1" noRot="1" noChangeAspect="1" noChangeArrowheads="1" noTextEdit="1"/>
          </p:cNvSpPr>
          <p:nvPr>
            <p:ph type="sldImg"/>
          </p:nvPr>
        </p:nvSpPr>
        <p:spPr>
          <a:xfrm>
            <a:off x="1144588" y="685800"/>
            <a:ext cx="4572000" cy="3429000"/>
          </a:xfrm>
          <a:ln/>
        </p:spPr>
      </p:sp>
      <p:sp>
        <p:nvSpPr>
          <p:cNvPr id="176132" name="Rectangle 3"/>
          <p:cNvSpPr>
            <a:spLocks noGrp="1" noChangeArrowheads="1"/>
          </p:cNvSpPr>
          <p:nvPr>
            <p:ph type="body" idx="1"/>
          </p:nvPr>
        </p:nvSpPr>
        <p:spPr>
          <a:xfrm>
            <a:off x="685800" y="4343400"/>
            <a:ext cx="5486400" cy="4114800"/>
          </a:xfrm>
          <a:noFill/>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98C4FF44-ACD0-44DB-BBB3-5E254AE7C6C6}" type="slidenum">
              <a:rPr lang="he-IL" smtClean="0"/>
              <a:pPr/>
              <a:t>109</a:t>
            </a:fld>
            <a:endParaRPr lang="en-US" smtClean="0"/>
          </a:p>
        </p:txBody>
      </p:sp>
      <p:sp>
        <p:nvSpPr>
          <p:cNvPr id="177155" name="Rectangle 2"/>
          <p:cNvSpPr>
            <a:spLocks noGrp="1" noRot="1" noChangeAspect="1" noChangeArrowheads="1" noTextEdit="1"/>
          </p:cNvSpPr>
          <p:nvPr>
            <p:ph type="sldImg"/>
          </p:nvPr>
        </p:nvSpPr>
        <p:spPr>
          <a:xfrm>
            <a:off x="1144588" y="685800"/>
            <a:ext cx="4572000" cy="3429000"/>
          </a:xfrm>
          <a:ln/>
        </p:spPr>
      </p:sp>
      <p:sp>
        <p:nvSpPr>
          <p:cNvPr id="177156" name="Rectangle 3"/>
          <p:cNvSpPr>
            <a:spLocks noGrp="1" noChangeArrowheads="1"/>
          </p:cNvSpPr>
          <p:nvPr>
            <p:ph type="body" idx="1"/>
          </p:nvPr>
        </p:nvSpPr>
        <p:spPr>
          <a:xfrm>
            <a:off x="685800" y="4343400"/>
            <a:ext cx="5486400" cy="4114800"/>
          </a:xfrm>
          <a:noFill/>
          <a:ln/>
        </p:spPr>
        <p:txBody>
          <a:bodyPr/>
          <a:lstStyle/>
          <a:p>
            <a:r>
              <a:rPr lang="en-GB" smtClean="0"/>
              <a:t>We expected recursion to be worth,  another source for being unbounded</a:t>
            </a:r>
          </a:p>
          <a:p>
            <a:endParaRPr lang="he-IL" smtClean="0"/>
          </a:p>
          <a:p>
            <a:r>
              <a:rPr lang="en-US" smtClean="0"/>
              <a:t>Recursive – comparable if not better to iterative</a:t>
            </a:r>
          </a:p>
          <a:p>
            <a:r>
              <a:rPr lang="en-US" smtClean="0"/>
              <a:t>In trees similar – less conclusive.</a:t>
            </a:r>
          </a:p>
          <a:p>
            <a:r>
              <a:rPr lang="en-US" smtClean="0"/>
              <a:t>Not as before</a:t>
            </a:r>
          </a:p>
          <a:p>
            <a:r>
              <a:rPr lang="en-US" smtClean="0"/>
              <a:t>Merge/remove anomaly</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6CE7FB47-D655-4C06-91CA-0FD4493383E7}" type="slidenum">
              <a:rPr lang="he-IL" smtClean="0"/>
              <a:pPr/>
              <a:t>110</a:t>
            </a:fld>
            <a:endParaRPr lang="en-US" smtClean="0"/>
          </a:p>
        </p:txBody>
      </p:sp>
      <p:sp>
        <p:nvSpPr>
          <p:cNvPr id="178179" name="Rectangle 2"/>
          <p:cNvSpPr>
            <a:spLocks noGrp="1" noRot="1" noChangeAspect="1" noChangeArrowheads="1" noTextEdit="1"/>
          </p:cNvSpPr>
          <p:nvPr>
            <p:ph type="sldImg"/>
          </p:nvPr>
        </p:nvSpPr>
        <p:spPr>
          <a:xfrm>
            <a:off x="1144588" y="685800"/>
            <a:ext cx="4572000" cy="3429000"/>
          </a:xfrm>
          <a:ln/>
        </p:spPr>
      </p:sp>
      <p:sp>
        <p:nvSpPr>
          <p:cNvPr id="178180" name="Rectangle 3"/>
          <p:cNvSpPr>
            <a:spLocks noGrp="1" noChangeArrowheads="1"/>
          </p:cNvSpPr>
          <p:nvPr>
            <p:ph type="body" idx="1"/>
          </p:nvPr>
        </p:nvSpPr>
        <p:spPr>
          <a:xfrm>
            <a:off x="685800" y="4343400"/>
            <a:ext cx="5486400" cy="4114800"/>
          </a:xfrm>
          <a:noFill/>
          <a:ln/>
        </p:spPr>
        <p:txBody>
          <a:bodyPr/>
          <a:lstStyle/>
          <a:p>
            <a:r>
              <a:rPr lang="en-US" smtClean="0"/>
              <a:t>Inline a common solution</a:t>
            </a:r>
          </a:p>
          <a:p>
            <a:r>
              <a:rPr lang="en-US" smtClean="0"/>
              <a:t>Here we see we get the same precision more efficient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FF3498B-0C35-44DB-B4C8-D35165A04420}" type="slidenum">
              <a:rPr lang="he-IL" smtClean="0"/>
              <a:pPr/>
              <a:t>8</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A686FFDC-FB42-426C-9CD1-E79B55024AB6}" type="slidenum">
              <a:rPr lang="he-IL" smtClean="0"/>
              <a:pPr/>
              <a:t>111</a:t>
            </a:fld>
            <a:endParaRPr lang="en-US" smtClean="0"/>
          </a:p>
        </p:txBody>
      </p:sp>
      <p:sp>
        <p:nvSpPr>
          <p:cNvPr id="179203" name="Rectangle 2"/>
          <p:cNvSpPr>
            <a:spLocks noGrp="1" noRot="1" noChangeAspect="1" noChangeArrowheads="1" noTextEdit="1"/>
          </p:cNvSpPr>
          <p:nvPr>
            <p:ph type="sldImg"/>
          </p:nvPr>
        </p:nvSpPr>
        <p:spPr>
          <a:xfrm>
            <a:off x="1144588" y="685800"/>
            <a:ext cx="4572000" cy="3429000"/>
          </a:xfrm>
          <a:ln/>
        </p:spPr>
      </p:sp>
      <p:sp>
        <p:nvSpPr>
          <p:cNvPr id="179204" name="Rectangle 3"/>
          <p:cNvSpPr>
            <a:spLocks noGrp="1" noChangeArrowheads="1"/>
          </p:cNvSpPr>
          <p:nvPr>
            <p:ph type="body" idx="1"/>
          </p:nvPr>
        </p:nvSpPr>
        <p:spPr>
          <a:xfrm>
            <a:off x="685800" y="4343400"/>
            <a:ext cx="5486400" cy="4114800"/>
          </a:xfrm>
          <a:noFill/>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4095468A-9CA2-4A80-A1F4-EAF83FBA9765}" type="slidenum">
              <a:rPr lang="he-IL" smtClean="0"/>
              <a:pPr/>
              <a:t>112</a:t>
            </a:fld>
            <a:endParaRPr lang="en-US" smtClean="0"/>
          </a:p>
        </p:txBody>
      </p:sp>
      <p:sp>
        <p:nvSpPr>
          <p:cNvPr id="180227" name="Rectangle 2"/>
          <p:cNvSpPr>
            <a:spLocks noGrp="1" noRot="1" noChangeAspect="1" noChangeArrowheads="1" noTextEdit="1"/>
          </p:cNvSpPr>
          <p:nvPr>
            <p:ph type="sldImg"/>
          </p:nvPr>
        </p:nvSpPr>
        <p:spPr>
          <a:xfrm>
            <a:off x="1144588" y="685800"/>
            <a:ext cx="4572000" cy="3429000"/>
          </a:xfrm>
          <a:ln/>
        </p:spPr>
      </p:sp>
      <p:sp>
        <p:nvSpPr>
          <p:cNvPr id="180228" name="Rectangle 3"/>
          <p:cNvSpPr>
            <a:spLocks noGrp="1" noChangeArrowheads="1"/>
          </p:cNvSpPr>
          <p:nvPr>
            <p:ph type="body" idx="1"/>
          </p:nvPr>
        </p:nvSpPr>
        <p:spPr>
          <a:xfrm>
            <a:off x="685800" y="4343400"/>
            <a:ext cx="5486400" cy="4114800"/>
          </a:xfrm>
          <a:noFill/>
          <a:ln/>
        </p:spPr>
        <p:txBody>
          <a:bodyPr/>
          <a:lstStyle/>
          <a:p>
            <a:r>
              <a:rPr lang="en-US" smtClean="0"/>
              <a:t>To summarize,</a:t>
            </a:r>
          </a:p>
          <a:p>
            <a:r>
              <a:rPr lang="en-US" smtClean="0"/>
              <a:t>We identified the concept of cutpoint freedom as a restriction on program which simplifies the analysis.</a:t>
            </a:r>
          </a:p>
          <a:p>
            <a:r>
              <a:rPr lang="en-US" smtClean="0"/>
              <a:t>We showed that the restriction allows to naturally write program that manipulate recursive data structures, for example lists and unshared trees.</a:t>
            </a:r>
          </a:p>
          <a:p>
            <a:endParaRPr lang="en-US" smtClean="0"/>
          </a:p>
          <a:p>
            <a:r>
              <a:rPr lang="en-US" smtClean="0"/>
              <a:t>We defined a non standard operational semantics for Java programs.</a:t>
            </a:r>
          </a:p>
          <a:p>
            <a:r>
              <a:rPr lang="en-US" smtClean="0"/>
              <a:t>The semantics is simplified compared to our previous work on local-heap shape analysis by the assumption that the program does not create cutpoints.</a:t>
            </a:r>
          </a:p>
          <a:p>
            <a:r>
              <a:rPr lang="en-US" smtClean="0"/>
              <a:t>The semantics verifies that this is indeed the case by checking that every invocation is cutpoint free.</a:t>
            </a:r>
          </a:p>
          <a:p>
            <a:r>
              <a:rPr lang="en-US" smtClean="0"/>
              <a:t>Thus, it is applicable to arbitrary program. i.e., no need to </a:t>
            </a:r>
          </a:p>
          <a:p>
            <a:endParaRPr lang="en-US" smtClean="0"/>
          </a:p>
          <a:p>
            <a:endParaRPr lang="en-US" smtClean="0"/>
          </a:p>
          <a:p>
            <a:r>
              <a:rPr lang="en-US" smtClean="0"/>
              <a:t>Concrete semantics – verifies that an execution is CPF</a:t>
            </a:r>
          </a:p>
          <a:p>
            <a:r>
              <a:rPr lang="en-US" smtClean="0"/>
              <a:t>Abstract semantics – verifies that a program is CPF</a:t>
            </a:r>
          </a:p>
          <a:p>
            <a:endParaRPr lang="en-US" smtClean="0"/>
          </a:p>
          <a:p>
            <a:r>
              <a:rPr lang="en-US" smtClean="0"/>
              <a:t>Cutpoint freedom</a:t>
            </a:r>
          </a:p>
          <a:p>
            <a:pPr lvl="1"/>
            <a:r>
              <a:rPr lang="en-US" smtClean="0"/>
              <a:t>(Natural) restriction</a:t>
            </a:r>
          </a:p>
          <a:p>
            <a:pPr lvl="1"/>
            <a:r>
              <a:rPr lang="en-US" smtClean="0"/>
              <a:t>Simplifies semantics/analysis</a:t>
            </a:r>
          </a:p>
          <a:p>
            <a:r>
              <a:rPr lang="en-US" smtClean="0"/>
              <a:t>Non-standard concrete semantics</a:t>
            </a:r>
          </a:p>
          <a:p>
            <a:pPr lvl="1"/>
            <a:r>
              <a:rPr lang="en-US" smtClean="0"/>
              <a:t>Verify execution cutpoint free</a:t>
            </a:r>
          </a:p>
          <a:p>
            <a:pPr lvl="1"/>
            <a:r>
              <a:rPr lang="en-US" smtClean="0"/>
              <a:t>Observational equivalence</a:t>
            </a:r>
          </a:p>
          <a:p>
            <a:r>
              <a:rPr lang="en-US" smtClean="0"/>
              <a:t>Interprocedural shape analysis</a:t>
            </a:r>
          </a:p>
          <a:p>
            <a:pPr lvl="1"/>
            <a:r>
              <a:rPr lang="en-US" smtClean="0"/>
              <a:t>Conservatively verify program cutpoint free</a:t>
            </a:r>
          </a:p>
          <a:p>
            <a:pPr lvl="1"/>
            <a:r>
              <a:rPr lang="en-US" smtClean="0"/>
              <a:t>Procedure summaries </a:t>
            </a:r>
          </a:p>
          <a:p>
            <a:pPr lvl="1"/>
            <a:r>
              <a:rPr lang="en-US" smtClean="0"/>
              <a:t>Verify quicksort</a:t>
            </a:r>
          </a:p>
          <a:p>
            <a:r>
              <a:rPr lang="en-US" smtClean="0"/>
              <a:t>Prototype implementation</a:t>
            </a:r>
          </a:p>
          <a:p>
            <a:pPr lvl="1"/>
            <a:r>
              <a:rPr lang="en-US" smtClean="0"/>
              <a:t>Iterative ~ Recursive</a:t>
            </a:r>
          </a:p>
          <a:p>
            <a:pPr lvl="1"/>
            <a:r>
              <a:rPr lang="en-US" smtClean="0"/>
              <a:t>Procedural abstraction</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C933E1B3-91A7-425B-99D1-7C4323060C3F}" type="slidenum">
              <a:rPr lang="he-IL" smtClean="0"/>
              <a:pPr/>
              <a:t>9</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8037EDCB-ABEB-4A6C-874E-02E100F13887}" type="slidenum">
              <a:rPr lang="he-IL"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955E848-AB30-49EF-B78D-7A25F18E8D8E}" type="slidenum">
              <a:rPr lang="he-IL" smtClean="0"/>
              <a:pPr/>
              <a:t>11</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88603A-F016-4BC0-BE43-6D104BA41685}"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F7C0AE-4D00-4121-9AE9-551A70D8559C}"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4A4900-C91A-4F6E-B008-2A2AFBA928BC}"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09C496-0F83-4296-BA20-06CFF57F2E3A}"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FCA48AA-CED2-4AF6-8B59-02644CC88F88}"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5C1725-1555-449F-836B-D346987E80BE}" type="slidenum">
              <a:rPr lang="he-IL"/>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B9FF3D-5C6D-404F-9B4B-D37ECE132B66}" type="slidenum">
              <a:rPr lang="he-IL"/>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AEF148-FB3E-44D7-B417-C36B280B6A08}"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EF668F-8AF4-4C50-9A67-9397ABFB8577}"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48B73-C61B-4C0E-B9AA-1BAB5E71CEC8}"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1AD10E-24EC-4F85-92B7-119D694CF1B6}"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978485-3E4D-4E3E-AD1F-58163902D4E7}"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CB37F4-3A24-42AF-9064-31775139E855}"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58F28F-7E89-4687-87B5-6344E7DDEF10}"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9F8E56-A511-4339-B405-1CF0A9E37E55}"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1A7DA5-CCC6-4B09-8342-A8F343E63A1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22287"/>
            </a:gs>
            <a:gs pos="100000">
              <a:srgbClr val="3333CC"/>
            </a:gs>
          </a:gsLst>
          <a:lin ang="54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cs typeface="Times New Roman" pitchFamily="18" charset="0"/>
              </a:defRPr>
            </a:lvl1pPr>
          </a:lstStyle>
          <a:p>
            <a:pPr>
              <a:defRPr/>
            </a:pPr>
            <a:fld id="{86BCA655-ABC5-43A9-8AC2-F6F538D08768}"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eaLnBrk="0" fontAlgn="base" hangingPunct="0">
        <a:spcBef>
          <a:spcPct val="0"/>
        </a:spcBef>
        <a:spcAft>
          <a:spcPct val="0"/>
        </a:spcAft>
        <a:defRPr sz="4400">
          <a:solidFill>
            <a:schemeClr val="bg1"/>
          </a:solidFill>
          <a:latin typeface="Times New Roman" pitchFamily="18" charset="0"/>
        </a:defRPr>
      </a:lvl6pPr>
      <a:lvl7pPr marL="914400" algn="ctr" rtl="0" eaLnBrk="0" fontAlgn="base" hangingPunct="0">
        <a:spcBef>
          <a:spcPct val="0"/>
        </a:spcBef>
        <a:spcAft>
          <a:spcPct val="0"/>
        </a:spcAft>
        <a:defRPr sz="4400">
          <a:solidFill>
            <a:schemeClr val="bg1"/>
          </a:solidFill>
          <a:latin typeface="Times New Roman" pitchFamily="18" charset="0"/>
        </a:defRPr>
      </a:lvl7pPr>
      <a:lvl8pPr marL="1371600" algn="ctr" rtl="0" eaLnBrk="0" fontAlgn="base" hangingPunct="0">
        <a:spcBef>
          <a:spcPct val="0"/>
        </a:spcBef>
        <a:spcAft>
          <a:spcPct val="0"/>
        </a:spcAft>
        <a:defRPr sz="4400">
          <a:solidFill>
            <a:schemeClr val="bg1"/>
          </a:solidFill>
          <a:latin typeface="Times New Roman" pitchFamily="18" charset="0"/>
        </a:defRPr>
      </a:lvl8pPr>
      <a:lvl9pPr marL="1828800" algn="ctr" rtl="0" eaLnBrk="0" fontAlgn="base" hangingPunct="0">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tau.ac.il/~TVL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6.xml"/></Relationships>
</file>

<file path=ppt/slides/_rels/slide109.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6.xml"/><Relationship Id="rId1" Type="http://schemas.openxmlformats.org/officeDocument/2006/relationships/vmlDrawing" Target="../drawings/vmlDrawing3.vml"/><Relationship Id="rId4" Type="http://schemas.openxmlformats.org/officeDocument/2006/relationships/oleObject" Target="../embeddings/Microsoft_Office_Excel_97-2003_Worksheet5.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Microsoft_Office_Excel_97-2003_Worksheet7.xls"/><Relationship Id="rId4" Type="http://schemas.openxmlformats.org/officeDocument/2006/relationships/oleObject" Target="../embeddings/Microsoft_Office_Excel_97-2003_Worksheet6.xls"/></Relationships>
</file>

<file path=ppt/slides/_rels/slide11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oleObject" Target="../embeddings/Microsoft_Office_Excel_97-2003_Worksheet9.xls"/><Relationship Id="rId4" Type="http://schemas.openxmlformats.org/officeDocument/2006/relationships/oleObject" Target="../embeddings/Microsoft_Office_Excel_97-2003_Worksheet8.xls"/></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_-_2003_Document2.doc"/></Relationships>
</file>

<file path=ppt/slides/_rels/slide47.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Word_97_-_2003_Document4.doc"/></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file:///C:\Users\Administrator\Software\Demos\TVLA_DEMOS\SLL\pred.tvp" TargetMode="External"/><Relationship Id="rId7" Type="http://schemas.openxmlformats.org/officeDocument/2006/relationships/hyperlink" Target="file:///C:\Users\Administrator\Software\Demos\TVLA_DEMOS\SLL\acyclic.tvs" TargetMode="External"/><Relationship Id="rId2" Type="http://schemas.openxmlformats.org/officeDocument/2006/relationships/hyperlink" Target="file:///C:\Users\Administrator\Software\Demos\TVLA_DEMOS\SLL\NullDeref.tvp" TargetMode="External"/><Relationship Id="rId1" Type="http://schemas.openxmlformats.org/officeDocument/2006/relationships/slideLayout" Target="../slideLayouts/slideLayout2.xml"/><Relationship Id="rId6" Type="http://schemas.openxmlformats.org/officeDocument/2006/relationships/hyperlink" Target="file:///C:\Users\Administrator\Software\Demos\TVLA_DEMOS\SLL\cond.tvp" TargetMode="External"/><Relationship Id="rId5" Type="http://schemas.openxmlformats.org/officeDocument/2006/relationships/hyperlink" Target="file:///C:\Users\sagiv\Software\Demos\TVLA_DEMOS\SLL\cond.tvp" TargetMode="External"/><Relationship Id="rId4" Type="http://schemas.openxmlformats.org/officeDocument/2006/relationships/hyperlink" Target="file:///C:\Users\Administrator\Software\Demos\TVLA_DEMOS\SLL\stat.tvp"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file:///C:\Users\sagiv\papers\conferences\SAS00\TVLA\Talk\run_me.bat" TargetMode="External"/><Relationship Id="rId2" Type="http://schemas.openxmlformats.org/officeDocument/2006/relationships/hyperlink" Target="file:///C:\Users\Administrator\Software\Demos\TVLA_DEMOS\SLL\nullDeref.bat" TargetMode="Externa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hyperlink" Target="file:///C:\Users\sagiv\papers\conferences\SAS00\TVLA\Talk\run_me.bat" TargetMode="External"/><Relationship Id="rId2" Type="http://schemas.openxmlformats.org/officeDocument/2006/relationships/hyperlink" Target="file:///C:\Users\Administrator\Software\Demos\TVLA_DEMOS\verification\Sort\insertsort.bat" TargetMode="External"/><Relationship Id="rId1" Type="http://schemas.openxmlformats.org/officeDocument/2006/relationships/slideLayout" Target="../slideLayouts/slideLayout6.xml"/><Relationship Id="rId6" Type="http://schemas.openxmlformats.org/officeDocument/2006/relationships/hyperlink" Target="file:///C:\Users\Administrator\Software\tvla\examples\sll_sorting\insertSort.tvp" TargetMode="External"/><Relationship Id="rId5" Type="http://schemas.openxmlformats.org/officeDocument/2006/relationships/hyperlink" Target="file:///C:\Users\Administrator\Software\tvla\examples\sll_sorting\actions.tvp" TargetMode="External"/><Relationship Id="rId4" Type="http://schemas.openxmlformats.org/officeDocument/2006/relationships/hyperlink" Target="file:///C:\Users\Administrator\Software\tvla\examples\sll_sorting\predicates.tvp"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file:///C:\Users\sagiv\papers\conferences\SAS00\TVLA\Talk\run_me.bat" TargetMode="External"/><Relationship Id="rId2" Type="http://schemas.openxmlformats.org/officeDocument/2006/relationships/hyperlink" Target="file:///C:\Users\Administrator\Software\Demos\TVLA_DEMOS\verification\Sort\insertsortBug2.bat" TargetMode="Externa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8" Type="http://schemas.openxmlformats.org/officeDocument/2006/relationships/hyperlink" Target="file:///C:\Users\Administrator\Software\tvla\examples\gc%20-%20Copy\mark.tvp" TargetMode="External"/><Relationship Id="rId3" Type="http://schemas.openxmlformats.org/officeDocument/2006/relationships/hyperlink" Target="file:///C:\Users\sagiv\papers\conferences\SAS00\TVLA\Talk\run_me.bat" TargetMode="External"/><Relationship Id="rId7" Type="http://schemas.openxmlformats.org/officeDocument/2006/relationships/hyperlink" Target="file:///C:\Users\Administrator\Software\tvla\examples\gc%20-%20Copy\actions_set.tvp" TargetMode="External"/><Relationship Id="rId2" Type="http://schemas.openxmlformats.org/officeDocument/2006/relationships/hyperlink" Target="file:///C:\Users\Administrator\Software\Demos\TVLA_DEMOS\verification\MarkAndSweep\mark.bat" TargetMode="External"/><Relationship Id="rId1" Type="http://schemas.openxmlformats.org/officeDocument/2006/relationships/slideLayout" Target="../slideLayouts/slideLayout6.xml"/><Relationship Id="rId6" Type="http://schemas.openxmlformats.org/officeDocument/2006/relationships/hyperlink" Target="file:///C:\Users\Administrator\Software\tvla\examples\gc%20-%20Copy\actions_shape.tvp" TargetMode="External"/><Relationship Id="rId5" Type="http://schemas.openxmlformats.org/officeDocument/2006/relationships/hyperlink" Target="file:///C:\Users\Administrator\Software\tvla\examples\gc%20-%20Copy\predicates_set.tvp" TargetMode="External"/><Relationship Id="rId4" Type="http://schemas.openxmlformats.org/officeDocument/2006/relationships/hyperlink" Target="file:///C:\Users\Administrator\Software\tvla\examples\gc%20-%20Copy\predicates.tv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file:///C:\Users\sagiv\papers\conferences\SAS00\TVLA\Talk\run_me.bat" TargetMode="External"/><Relationship Id="rId2" Type="http://schemas.openxmlformats.org/officeDocument/2006/relationships/hyperlink" Target="file:///C:\Users\Administrator\Software\Demos\TVLA_DEMOS\verification\MarkAndSweep\emark.bat" TargetMode="Externa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8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30200" y="631825"/>
            <a:ext cx="8485188" cy="2028825"/>
          </a:xfrm>
        </p:spPr>
        <p:txBody>
          <a:bodyPr/>
          <a:lstStyle/>
          <a:p>
            <a:r>
              <a:rPr lang="en-US" altLang="he-IL" sz="4000" smtClean="0"/>
              <a:t>Compile-Time Verification of Properties of Heap Intensive Programs</a:t>
            </a:r>
            <a:br>
              <a:rPr lang="en-US" altLang="he-IL" sz="4000" smtClean="0"/>
            </a:br>
            <a:endParaRPr lang="en-US" altLang="he-IL" sz="4000" smtClean="0"/>
          </a:p>
        </p:txBody>
      </p:sp>
      <p:sp>
        <p:nvSpPr>
          <p:cNvPr id="9219" name="Rectangle 3"/>
          <p:cNvSpPr>
            <a:spLocks noGrp="1" noChangeArrowheads="1"/>
          </p:cNvSpPr>
          <p:nvPr>
            <p:ph type="subTitle" idx="1"/>
          </p:nvPr>
        </p:nvSpPr>
        <p:spPr>
          <a:xfrm>
            <a:off x="1277938" y="2817813"/>
            <a:ext cx="6400800" cy="2003425"/>
          </a:xfrm>
        </p:spPr>
        <p:txBody>
          <a:bodyPr/>
          <a:lstStyle/>
          <a:p>
            <a:pPr>
              <a:lnSpc>
                <a:spcPct val="90000"/>
              </a:lnSpc>
            </a:pPr>
            <a:r>
              <a:rPr lang="en-US" altLang="he-IL" sz="4000" smtClean="0"/>
              <a:t>Mooly Sagiv</a:t>
            </a:r>
          </a:p>
          <a:p>
            <a:pPr>
              <a:lnSpc>
                <a:spcPct val="90000"/>
              </a:lnSpc>
            </a:pPr>
            <a:r>
              <a:rPr lang="en-US" altLang="he-IL" sz="4000" smtClean="0"/>
              <a:t>Thomas Reps</a:t>
            </a:r>
          </a:p>
          <a:p>
            <a:pPr>
              <a:lnSpc>
                <a:spcPct val="90000"/>
              </a:lnSpc>
            </a:pPr>
            <a:r>
              <a:rPr lang="en-US" altLang="he-IL" sz="4000" smtClean="0"/>
              <a:t>Reinhard Wilhelm</a:t>
            </a:r>
            <a:endParaRPr lang="en-US" altLang="he-IL" sz="3600" smtClean="0"/>
          </a:p>
        </p:txBody>
      </p:sp>
      <p:sp>
        <p:nvSpPr>
          <p:cNvPr id="9220" name="Rectangle 4"/>
          <p:cNvSpPr>
            <a:spLocks noChangeArrowheads="1"/>
          </p:cNvSpPr>
          <p:nvPr/>
        </p:nvSpPr>
        <p:spPr bwMode="auto">
          <a:xfrm>
            <a:off x="628650" y="5351463"/>
            <a:ext cx="8243888" cy="1017587"/>
          </a:xfrm>
          <a:prstGeom prst="rect">
            <a:avLst/>
          </a:prstGeom>
          <a:noFill/>
          <a:ln w="9525">
            <a:noFill/>
            <a:miter lim="800000"/>
            <a:headEnd/>
            <a:tailEnd/>
          </a:ln>
        </p:spPr>
        <p:txBody>
          <a:bodyPr/>
          <a:lstStyle/>
          <a:p>
            <a:pPr algn="ctr">
              <a:lnSpc>
                <a:spcPct val="80000"/>
              </a:lnSpc>
              <a:spcBef>
                <a:spcPct val="20000"/>
              </a:spcBef>
            </a:pPr>
            <a:r>
              <a:rPr lang="en-US" altLang="he-IL" sz="2400">
                <a:solidFill>
                  <a:schemeClr val="bg1"/>
                </a:solidFill>
                <a:hlinkClick r:id="rId3"/>
              </a:rPr>
              <a:t>http://www.cs.tau.ac.il/~TVLA</a:t>
            </a:r>
            <a:endParaRPr lang="en-US" altLang="he-IL" sz="2400">
              <a:solidFill>
                <a:schemeClr val="bg1"/>
              </a:solidFill>
            </a:endParaRPr>
          </a:p>
          <a:p>
            <a:pPr algn="ctr">
              <a:lnSpc>
                <a:spcPct val="80000"/>
              </a:lnSpc>
              <a:spcBef>
                <a:spcPct val="20000"/>
              </a:spcBef>
            </a:pPr>
            <a:r>
              <a:rPr lang="en-US" altLang="he-IL" sz="2400">
                <a:solidFill>
                  <a:schemeClr val="bg1"/>
                </a:solidFill>
              </a:rPr>
              <a:t>http://www.cs.tau.ac.il/~msagiv/toplas02.pdf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2725" y="158750"/>
            <a:ext cx="8718550" cy="776288"/>
          </a:xfrm>
          <a:noFill/>
        </p:spPr>
        <p:txBody>
          <a:bodyPr lIns="92075" tIns="46038" rIns="92075" bIns="46038" anchor="b"/>
          <a:lstStyle/>
          <a:p>
            <a:r>
              <a:rPr lang="en-US" smtClean="0"/>
              <a:t>Partial Correctness</a:t>
            </a:r>
          </a:p>
        </p:txBody>
      </p:sp>
      <p:sp>
        <p:nvSpPr>
          <p:cNvPr id="18435" name="Text Box 4"/>
          <p:cNvSpPr txBox="1">
            <a:spLocks noChangeArrowheads="1"/>
          </p:cNvSpPr>
          <p:nvPr/>
        </p:nvSpPr>
        <p:spPr bwMode="auto">
          <a:xfrm>
            <a:off x="4624388" y="1114425"/>
            <a:ext cx="4362450" cy="5688013"/>
          </a:xfrm>
          <a:prstGeom prst="rect">
            <a:avLst/>
          </a:prstGeom>
          <a:noFill/>
          <a:ln w="9525">
            <a:noFill/>
            <a:miter lim="800000"/>
            <a:headEnd/>
            <a:tailEnd/>
          </a:ln>
        </p:spPr>
        <p:txBody>
          <a:bodyPr anchor="ctr">
            <a:spAutoFit/>
          </a:bodyPr>
          <a:lstStyle/>
          <a:p>
            <a:r>
              <a:rPr lang="en-US" altLang="he-IL" sz="2200">
                <a:solidFill>
                  <a:schemeClr val="bg1"/>
                </a:solidFill>
              </a:rPr>
              <a:t>List InsertSort(List x) {  </a:t>
            </a:r>
          </a:p>
          <a:p>
            <a:r>
              <a:rPr lang="en-US" altLang="he-IL" sz="2200">
                <a:solidFill>
                  <a:schemeClr val="bg1"/>
                </a:solidFill>
              </a:rPr>
              <a:t>List r, pr, rn, l, pl; r = x; pr = NULL;</a:t>
            </a:r>
          </a:p>
          <a:p>
            <a:r>
              <a:rPr lang="en-US" altLang="he-IL" sz="2200">
                <a:solidFill>
                  <a:schemeClr val="bg1"/>
                </a:solidFill>
              </a:rPr>
              <a:t>   while  (r != NULL) { </a:t>
            </a:r>
          </a:p>
          <a:p>
            <a:pPr>
              <a:lnSpc>
                <a:spcPct val="90000"/>
              </a:lnSpc>
            </a:pPr>
            <a:r>
              <a:rPr lang="en-US" altLang="he-IL" sz="2200">
                <a:solidFill>
                  <a:schemeClr val="bg1"/>
                </a:solidFill>
              </a:rPr>
              <a:t>      l = x; rn = r </a:t>
            </a:r>
            <a:r>
              <a:rPr lang="en-US" altLang="he-IL" sz="2200">
                <a:solidFill>
                  <a:schemeClr val="bg1"/>
                </a:solidFill>
                <a:sym typeface="Symbol" pitchFamily="18" charset="2"/>
              </a:rPr>
              <a:t> </a:t>
            </a:r>
            <a:r>
              <a:rPr lang="en-US" altLang="he-IL" sz="2200">
                <a:solidFill>
                  <a:schemeClr val="bg1"/>
                </a:solidFill>
              </a:rPr>
              <a:t>n; pl = NULL;  </a:t>
            </a:r>
          </a:p>
          <a:p>
            <a:pPr>
              <a:lnSpc>
                <a:spcPct val="90000"/>
              </a:lnSpc>
            </a:pPr>
            <a:r>
              <a:rPr lang="en-US" altLang="he-IL" sz="2200">
                <a:solidFill>
                  <a:schemeClr val="bg1"/>
                </a:solidFill>
              </a:rPr>
              <a:t>      while  (l != r) { </a:t>
            </a:r>
          </a:p>
          <a:p>
            <a:r>
              <a:rPr lang="en-US" altLang="he-IL" sz="2200">
                <a:solidFill>
                  <a:schemeClr val="bg1"/>
                </a:solidFill>
              </a:rPr>
              <a:t>         if  (l </a:t>
            </a:r>
            <a:r>
              <a:rPr lang="en-US" altLang="he-IL" sz="2200">
                <a:solidFill>
                  <a:schemeClr val="bg1"/>
                </a:solidFill>
                <a:sym typeface="Symbol" pitchFamily="18" charset="2"/>
              </a:rPr>
              <a:t></a:t>
            </a:r>
            <a:r>
              <a:rPr lang="en-US" altLang="he-IL" sz="2200">
                <a:solidFill>
                  <a:schemeClr val="bg1"/>
                </a:solidFill>
              </a:rPr>
              <a:t> data &gt; r </a:t>
            </a:r>
            <a:r>
              <a:rPr lang="en-US" altLang="he-IL" sz="2200">
                <a:solidFill>
                  <a:schemeClr val="bg1"/>
                </a:solidFill>
                <a:sym typeface="Symbol" pitchFamily="18" charset="2"/>
              </a:rPr>
              <a:t></a:t>
            </a:r>
            <a:r>
              <a:rPr lang="en-US" altLang="he-IL" sz="2200">
                <a:solidFill>
                  <a:schemeClr val="bg1"/>
                </a:solidFill>
              </a:rPr>
              <a:t> data) { </a:t>
            </a:r>
          </a:p>
          <a:p>
            <a:pPr>
              <a:lnSpc>
                <a:spcPct val="90000"/>
              </a:lnSpc>
            </a:pPr>
            <a:r>
              <a:rPr lang="en-US" altLang="he-IL" sz="2200">
                <a:solidFill>
                  <a:schemeClr val="bg1"/>
                </a:solidFill>
              </a:rPr>
              <a:t>            pr </a:t>
            </a:r>
            <a:r>
              <a:rPr lang="en-US" altLang="he-IL" sz="2200">
                <a:solidFill>
                  <a:schemeClr val="bg1"/>
                </a:solidFill>
                <a:sym typeface="Symbol" pitchFamily="18" charset="2"/>
              </a:rPr>
              <a:t></a:t>
            </a:r>
            <a:r>
              <a:rPr lang="en-US" altLang="he-IL" sz="2200">
                <a:solidFill>
                  <a:schemeClr val="bg1"/>
                </a:solidFill>
              </a:rPr>
              <a:t> n = rn; r </a:t>
            </a:r>
            <a:r>
              <a:rPr lang="en-US" altLang="he-IL" sz="2200">
                <a:solidFill>
                  <a:schemeClr val="bg1"/>
                </a:solidFill>
                <a:sym typeface="Symbol" pitchFamily="18" charset="2"/>
              </a:rPr>
              <a:t></a:t>
            </a:r>
            <a:r>
              <a:rPr lang="en-US" altLang="he-IL" sz="2200">
                <a:solidFill>
                  <a:schemeClr val="bg1"/>
                </a:solidFill>
              </a:rPr>
              <a:t> n = l; </a:t>
            </a:r>
          </a:p>
          <a:p>
            <a:r>
              <a:rPr lang="en-US" altLang="he-IL" sz="2200">
                <a:solidFill>
                  <a:schemeClr val="bg1"/>
                </a:solidFill>
              </a:rPr>
              <a:t>            if  (pl =</a:t>
            </a:r>
            <a:r>
              <a:rPr lang="en-US" altLang="he-IL" sz="800">
                <a:solidFill>
                  <a:schemeClr val="bg1"/>
                </a:solidFill>
              </a:rPr>
              <a:t> </a:t>
            </a:r>
            <a:r>
              <a:rPr lang="en-US" altLang="he-IL" sz="2200">
                <a:solidFill>
                  <a:schemeClr val="bg1"/>
                </a:solidFill>
              </a:rPr>
              <a:t>= NULL) x = r; </a:t>
            </a:r>
          </a:p>
          <a:p>
            <a:pPr>
              <a:lnSpc>
                <a:spcPct val="90000"/>
              </a:lnSpc>
            </a:pPr>
            <a:r>
              <a:rPr lang="en-US" altLang="he-IL" sz="2200">
                <a:solidFill>
                  <a:schemeClr val="bg1"/>
                </a:solidFill>
              </a:rPr>
              <a:t>            else pl </a:t>
            </a:r>
            <a:r>
              <a:rPr lang="en-US" altLang="he-IL" sz="2200">
                <a:solidFill>
                  <a:schemeClr val="bg1"/>
                </a:solidFill>
                <a:sym typeface="Symbol" pitchFamily="18" charset="2"/>
              </a:rPr>
              <a:t></a:t>
            </a:r>
            <a:r>
              <a:rPr lang="en-US" altLang="he-IL" sz="2200">
                <a:solidFill>
                  <a:schemeClr val="bg1"/>
                </a:solidFill>
              </a:rPr>
              <a:t> n = r; </a:t>
            </a:r>
          </a:p>
          <a:p>
            <a:pPr>
              <a:lnSpc>
                <a:spcPct val="90000"/>
              </a:lnSpc>
            </a:pPr>
            <a:r>
              <a:rPr lang="en-US" altLang="he-IL" sz="2200">
                <a:solidFill>
                  <a:schemeClr val="bg1"/>
                </a:solidFill>
              </a:rPr>
              <a:t>            r = pr; </a:t>
            </a:r>
          </a:p>
          <a:p>
            <a:pPr>
              <a:lnSpc>
                <a:spcPct val="90000"/>
              </a:lnSpc>
            </a:pPr>
            <a:r>
              <a:rPr lang="en-US" altLang="he-IL" sz="2200">
                <a:solidFill>
                  <a:schemeClr val="bg1"/>
                </a:solidFill>
              </a:rPr>
              <a:t>            break;</a:t>
            </a:r>
          </a:p>
          <a:p>
            <a:pPr>
              <a:lnSpc>
                <a:spcPct val="90000"/>
              </a:lnSpc>
            </a:pPr>
            <a:r>
              <a:rPr lang="en-US" altLang="he-IL" sz="2200">
                <a:solidFill>
                  <a:schemeClr val="bg1"/>
                </a:solidFill>
              </a:rPr>
              <a:t>         }  </a:t>
            </a:r>
          </a:p>
          <a:p>
            <a:pPr>
              <a:lnSpc>
                <a:spcPct val="90000"/>
              </a:lnSpc>
            </a:pPr>
            <a:r>
              <a:rPr lang="en-US" altLang="he-IL" sz="2200">
                <a:solidFill>
                  <a:schemeClr val="bg1"/>
                </a:solidFill>
              </a:rPr>
              <a:t>         pl = l; l = l </a:t>
            </a:r>
            <a:r>
              <a:rPr lang="en-US" altLang="he-IL" sz="2200">
                <a:solidFill>
                  <a:schemeClr val="bg1"/>
                </a:solidFill>
                <a:sym typeface="Symbol" pitchFamily="18" charset="2"/>
              </a:rPr>
              <a:t></a:t>
            </a:r>
            <a:r>
              <a:rPr lang="en-US" altLang="he-IL" sz="2200">
                <a:solidFill>
                  <a:schemeClr val="bg1"/>
                </a:solidFill>
              </a:rPr>
              <a:t> n; </a:t>
            </a:r>
          </a:p>
          <a:p>
            <a:pPr>
              <a:lnSpc>
                <a:spcPct val="90000"/>
              </a:lnSpc>
            </a:pPr>
            <a:r>
              <a:rPr lang="en-US" altLang="he-IL" sz="2200">
                <a:solidFill>
                  <a:schemeClr val="bg1"/>
                </a:solidFill>
              </a:rPr>
              <a:t>      }</a:t>
            </a:r>
          </a:p>
          <a:p>
            <a:pPr>
              <a:lnSpc>
                <a:spcPct val="90000"/>
              </a:lnSpc>
            </a:pPr>
            <a:r>
              <a:rPr lang="en-US" altLang="he-IL" sz="2200">
                <a:solidFill>
                  <a:schemeClr val="bg1"/>
                </a:solidFill>
              </a:rPr>
              <a:t>      pr = r; r = rn; </a:t>
            </a:r>
          </a:p>
          <a:p>
            <a:pPr>
              <a:lnSpc>
                <a:spcPct val="90000"/>
              </a:lnSpc>
            </a:pPr>
            <a:r>
              <a:rPr lang="en-US" altLang="he-IL" sz="2200">
                <a:solidFill>
                  <a:schemeClr val="bg1"/>
                </a:solidFill>
              </a:rPr>
              <a:t>   }</a:t>
            </a:r>
          </a:p>
          <a:p>
            <a:pPr>
              <a:lnSpc>
                <a:spcPct val="90000"/>
              </a:lnSpc>
            </a:pPr>
            <a:r>
              <a:rPr lang="en-US" altLang="he-IL" sz="2200">
                <a:solidFill>
                  <a:schemeClr val="bg1"/>
                </a:solidFill>
              </a:rPr>
              <a:t>   return x;                                                   </a:t>
            </a:r>
          </a:p>
          <a:p>
            <a:pPr>
              <a:lnSpc>
                <a:spcPct val="90000"/>
              </a:lnSpc>
            </a:pPr>
            <a:r>
              <a:rPr lang="en-US" altLang="he-IL" sz="2200">
                <a:solidFill>
                  <a:schemeClr val="bg1"/>
                </a:solidFill>
              </a:rPr>
              <a:t>} </a:t>
            </a:r>
            <a:endParaRPr lang="en-US" altLang="en-US" sz="2200">
              <a:solidFill>
                <a:schemeClr val="bg1"/>
              </a:solidFill>
            </a:endParaRPr>
          </a:p>
        </p:txBody>
      </p:sp>
      <p:sp>
        <p:nvSpPr>
          <p:cNvPr id="18436" name="Text Box 5"/>
          <p:cNvSpPr txBox="1">
            <a:spLocks noChangeArrowheads="1"/>
          </p:cNvSpPr>
          <p:nvPr/>
        </p:nvSpPr>
        <p:spPr bwMode="auto">
          <a:xfrm>
            <a:off x="673100" y="1231900"/>
            <a:ext cx="3021013" cy="1298575"/>
          </a:xfrm>
          <a:prstGeom prst="rect">
            <a:avLst/>
          </a:prstGeom>
          <a:noFill/>
          <a:ln w="9525">
            <a:noFill/>
            <a:miter lim="800000"/>
            <a:headEnd/>
            <a:tailEnd/>
          </a:ln>
        </p:spPr>
        <p:txBody>
          <a:bodyPr>
            <a:spAutoFit/>
          </a:bodyPr>
          <a:lstStyle/>
          <a:p>
            <a:pPr>
              <a:lnSpc>
                <a:spcPct val="90000"/>
              </a:lnSpc>
            </a:pPr>
            <a:r>
              <a:rPr lang="en-US" altLang="he-IL" sz="2200">
                <a:solidFill>
                  <a:schemeClr val="bg1"/>
                </a:solidFill>
              </a:rPr>
              <a:t>typedef struct list_cell {</a:t>
            </a:r>
          </a:p>
          <a:p>
            <a:pPr>
              <a:lnSpc>
                <a:spcPct val="90000"/>
              </a:lnSpc>
            </a:pPr>
            <a:r>
              <a:rPr lang="en-US" altLang="he-IL" sz="2200">
                <a:solidFill>
                  <a:schemeClr val="bg1"/>
                </a:solidFill>
              </a:rPr>
              <a:t>    int data;</a:t>
            </a:r>
          </a:p>
          <a:p>
            <a:pPr>
              <a:lnSpc>
                <a:spcPct val="90000"/>
              </a:lnSpc>
            </a:pPr>
            <a:r>
              <a:rPr lang="en-US" altLang="he-IL" sz="2200">
                <a:solidFill>
                  <a:schemeClr val="bg1"/>
                </a:solidFill>
              </a:rPr>
              <a:t>    struct list_cell *n;</a:t>
            </a:r>
          </a:p>
          <a:p>
            <a:pPr>
              <a:lnSpc>
                <a:spcPct val="90000"/>
              </a:lnSpc>
            </a:pPr>
            <a:r>
              <a:rPr lang="en-US" altLang="he-IL" sz="2200">
                <a:solidFill>
                  <a:schemeClr val="bg1"/>
                </a:solidFill>
              </a:rPr>
              <a:t>} *List;</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t>Programming model</a:t>
            </a:r>
          </a:p>
        </p:txBody>
      </p:sp>
      <p:sp>
        <p:nvSpPr>
          <p:cNvPr id="104451" name="Rectangle 3"/>
          <p:cNvSpPr>
            <a:spLocks noGrp="1" noChangeArrowheads="1"/>
          </p:cNvSpPr>
          <p:nvPr>
            <p:ph type="body" idx="1"/>
          </p:nvPr>
        </p:nvSpPr>
        <p:spPr>
          <a:xfrm>
            <a:off x="457200" y="1787525"/>
            <a:ext cx="8272463" cy="4995863"/>
          </a:xfrm>
        </p:spPr>
        <p:txBody>
          <a:bodyPr/>
          <a:lstStyle/>
          <a:p>
            <a:pPr>
              <a:lnSpc>
                <a:spcPct val="90000"/>
              </a:lnSpc>
            </a:pPr>
            <a:r>
              <a:rPr lang="en-US" smtClean="0"/>
              <a:t>Single threaded</a:t>
            </a:r>
          </a:p>
          <a:p>
            <a:pPr>
              <a:lnSpc>
                <a:spcPct val="90000"/>
              </a:lnSpc>
            </a:pPr>
            <a:r>
              <a:rPr lang="en-US" smtClean="0"/>
              <a:t>Procedures</a:t>
            </a:r>
          </a:p>
          <a:p>
            <a:pPr lvl="1">
              <a:lnSpc>
                <a:spcPct val="90000"/>
              </a:lnSpc>
              <a:buFont typeface="Wingdings" pitchFamily="2" charset="2"/>
              <a:buChar char="ü"/>
            </a:pPr>
            <a:r>
              <a:rPr lang="en-US" smtClean="0"/>
              <a:t>Value parameters</a:t>
            </a:r>
          </a:p>
          <a:p>
            <a:pPr lvl="2">
              <a:lnSpc>
                <a:spcPct val="90000"/>
              </a:lnSpc>
              <a:buFont typeface="Wingdings" pitchFamily="2" charset="2"/>
              <a:buChar char="§"/>
            </a:pPr>
            <a:r>
              <a:rPr lang="en-US" smtClean="0"/>
              <a:t>Formal parameters not modified</a:t>
            </a:r>
          </a:p>
          <a:p>
            <a:pPr lvl="1">
              <a:lnSpc>
                <a:spcPct val="90000"/>
              </a:lnSpc>
              <a:buFont typeface="Wingdings" pitchFamily="2" charset="2"/>
              <a:buChar char="ü"/>
            </a:pPr>
            <a:r>
              <a:rPr lang="en-US" smtClean="0"/>
              <a:t>Recursion</a:t>
            </a:r>
          </a:p>
          <a:p>
            <a:pPr>
              <a:lnSpc>
                <a:spcPct val="90000"/>
              </a:lnSpc>
            </a:pPr>
            <a:r>
              <a:rPr lang="en-US" smtClean="0"/>
              <a:t>Heap </a:t>
            </a:r>
          </a:p>
          <a:p>
            <a:pPr lvl="1">
              <a:lnSpc>
                <a:spcPct val="90000"/>
              </a:lnSpc>
              <a:buFont typeface="Wingdings" pitchFamily="2" charset="2"/>
              <a:buChar char="ü"/>
            </a:pPr>
            <a:r>
              <a:rPr lang="en-US" smtClean="0"/>
              <a:t>Recursive data structures</a:t>
            </a:r>
          </a:p>
          <a:p>
            <a:pPr lvl="1">
              <a:lnSpc>
                <a:spcPct val="90000"/>
              </a:lnSpc>
              <a:buFont typeface="Wingdings" pitchFamily="2" charset="2"/>
              <a:buChar char="ü"/>
            </a:pPr>
            <a:r>
              <a:rPr lang="en-US" smtClean="0"/>
              <a:t>Destructive update</a:t>
            </a:r>
          </a:p>
          <a:p>
            <a:pPr lvl="1">
              <a:lnSpc>
                <a:spcPct val="90000"/>
              </a:lnSpc>
              <a:buFont typeface="Wingdings" pitchFamily="2" charset="2"/>
              <a:buChar char="û"/>
            </a:pPr>
            <a:r>
              <a:rPr lang="en-US" smtClean="0"/>
              <a:t>No explicit addressing (&amp;)</a:t>
            </a:r>
          </a:p>
          <a:p>
            <a:pPr lvl="1">
              <a:lnSpc>
                <a:spcPct val="90000"/>
              </a:lnSpc>
              <a:buFont typeface="Wingdings" pitchFamily="2" charset="2"/>
              <a:buChar char="û"/>
            </a:pPr>
            <a:r>
              <a:rPr lang="en-US" smtClean="0"/>
              <a:t>No pointer arithmetic</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1538288" y="5368925"/>
            <a:ext cx="5680075" cy="650875"/>
          </a:xfrm>
          <a:prstGeom prst="rect">
            <a:avLst/>
          </a:prstGeom>
          <a:solidFill>
            <a:schemeClr val="bg1"/>
          </a:solidFill>
          <a:ln w="9525" algn="ctr">
            <a:solidFill>
              <a:schemeClr val="tx1"/>
            </a:solidFill>
            <a:miter lim="800000"/>
            <a:headEnd/>
            <a:tailEnd/>
          </a:ln>
        </p:spPr>
        <p:txBody>
          <a:bodyPr anchor="ctr">
            <a:spAutoFit/>
          </a:bodyPr>
          <a:lstStyle/>
          <a:p>
            <a:pPr algn="ctr"/>
            <a:endParaRPr lang="en-US"/>
          </a:p>
        </p:txBody>
      </p:sp>
      <p:sp>
        <p:nvSpPr>
          <p:cNvPr id="105475" name="Rectangle 3"/>
          <p:cNvSpPr>
            <a:spLocks noChangeArrowheads="1"/>
          </p:cNvSpPr>
          <p:nvPr/>
        </p:nvSpPr>
        <p:spPr bwMode="auto">
          <a:xfrm>
            <a:off x="4679950" y="4694238"/>
            <a:ext cx="1627188" cy="14811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05476" name="Rectangle 4"/>
          <p:cNvSpPr>
            <a:spLocks noGrp="1" noChangeArrowheads="1"/>
          </p:cNvSpPr>
          <p:nvPr>
            <p:ph type="title"/>
          </p:nvPr>
        </p:nvSpPr>
        <p:spPr/>
        <p:txBody>
          <a:bodyPr/>
          <a:lstStyle/>
          <a:p>
            <a:r>
              <a:rPr lang="en-US" smtClean="0"/>
              <a:t>Memory states</a:t>
            </a:r>
          </a:p>
        </p:txBody>
      </p:sp>
      <p:sp>
        <p:nvSpPr>
          <p:cNvPr id="105477" name="Rectangle 5"/>
          <p:cNvSpPr>
            <a:spLocks noGrp="1" noChangeArrowheads="1"/>
          </p:cNvSpPr>
          <p:nvPr>
            <p:ph type="body" idx="1"/>
          </p:nvPr>
        </p:nvSpPr>
        <p:spPr/>
        <p:txBody>
          <a:bodyPr/>
          <a:lstStyle/>
          <a:p>
            <a:r>
              <a:rPr lang="en-US" smtClean="0"/>
              <a:t>A memory state encodes a </a:t>
            </a:r>
            <a:r>
              <a:rPr lang="en-US" b="1" smtClean="0"/>
              <a:t>local heap</a:t>
            </a:r>
          </a:p>
          <a:p>
            <a:pPr lvl="1"/>
            <a:r>
              <a:rPr lang="en-US" smtClean="0"/>
              <a:t>Local variables of the </a:t>
            </a:r>
            <a:r>
              <a:rPr lang="en-US" b="1" smtClean="0"/>
              <a:t>current procedure invocation</a:t>
            </a:r>
          </a:p>
          <a:p>
            <a:pPr lvl="1"/>
            <a:r>
              <a:rPr lang="en-US" smtClean="0"/>
              <a:t>Relevant part of the heap</a:t>
            </a:r>
          </a:p>
          <a:p>
            <a:pPr lvl="2"/>
            <a:r>
              <a:rPr lang="en-US" smtClean="0"/>
              <a:t>Relevant </a:t>
            </a:r>
            <a:r>
              <a:rPr lang="en-US" smtClean="0">
                <a:sym typeface="Symbol" pitchFamily="18" charset="2"/>
              </a:rPr>
              <a:t> Reachable</a:t>
            </a:r>
          </a:p>
        </p:txBody>
      </p:sp>
      <p:sp>
        <p:nvSpPr>
          <p:cNvPr id="105478" name="Text Box 6"/>
          <p:cNvSpPr txBox="1">
            <a:spLocks noChangeArrowheads="1"/>
          </p:cNvSpPr>
          <p:nvPr/>
        </p:nvSpPr>
        <p:spPr bwMode="auto">
          <a:xfrm>
            <a:off x="2360613" y="56721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05479" name="Text Box 7"/>
          <p:cNvSpPr txBox="1">
            <a:spLocks noChangeArrowheads="1"/>
          </p:cNvSpPr>
          <p:nvPr/>
        </p:nvSpPr>
        <p:spPr bwMode="auto">
          <a:xfrm>
            <a:off x="4914900" y="62087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y</a:t>
            </a:r>
          </a:p>
        </p:txBody>
      </p:sp>
      <p:sp>
        <p:nvSpPr>
          <p:cNvPr id="105480" name="Line 8"/>
          <p:cNvSpPr>
            <a:spLocks noChangeShapeType="1"/>
          </p:cNvSpPr>
          <p:nvPr/>
        </p:nvSpPr>
        <p:spPr bwMode="auto">
          <a:xfrm>
            <a:off x="2662238" y="59277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5481" name="Line 9"/>
          <p:cNvSpPr>
            <a:spLocks noChangeShapeType="1"/>
          </p:cNvSpPr>
          <p:nvPr/>
        </p:nvSpPr>
        <p:spPr bwMode="auto">
          <a:xfrm flipV="1">
            <a:off x="5084763" y="6054725"/>
            <a:ext cx="1587" cy="307975"/>
          </a:xfrm>
          <a:prstGeom prst="line">
            <a:avLst/>
          </a:prstGeom>
          <a:noFill/>
          <a:ln w="9525">
            <a:solidFill>
              <a:schemeClr val="tx1"/>
            </a:solidFill>
            <a:round/>
            <a:headEnd/>
            <a:tailEnd type="triangle" w="med" len="med"/>
          </a:ln>
        </p:spPr>
        <p:txBody>
          <a:bodyPr wrap="none" anchor="ctr"/>
          <a:lstStyle/>
          <a:p>
            <a:endParaRPr lang="en-US"/>
          </a:p>
        </p:txBody>
      </p:sp>
      <p:sp>
        <p:nvSpPr>
          <p:cNvPr id="105482" name="Oval 10"/>
          <p:cNvSpPr>
            <a:spLocks noChangeAspect="1" noChangeArrowheads="1"/>
          </p:cNvSpPr>
          <p:nvPr/>
        </p:nvSpPr>
        <p:spPr bwMode="auto">
          <a:xfrm>
            <a:off x="3840163" y="5772150"/>
            <a:ext cx="503237" cy="285750"/>
          </a:xfrm>
          <a:prstGeom prst="ellipse">
            <a:avLst/>
          </a:prstGeom>
          <a:solidFill>
            <a:schemeClr val="accent1"/>
          </a:solidFill>
          <a:ln w="3175" algn="ctr">
            <a:solidFill>
              <a:schemeClr val="tx1"/>
            </a:solidFill>
            <a:round/>
            <a:headEnd/>
            <a:tailEnd/>
          </a:ln>
        </p:spPr>
        <p:txBody>
          <a:bodyPr wrap="none" anchor="ctr"/>
          <a:lstStyle/>
          <a:p>
            <a:endParaRPr lang="en-US"/>
          </a:p>
        </p:txBody>
      </p:sp>
      <p:sp>
        <p:nvSpPr>
          <p:cNvPr id="105483" name="Oval 11"/>
          <p:cNvSpPr>
            <a:spLocks noChangeAspect="1" noChangeArrowheads="1"/>
          </p:cNvSpPr>
          <p:nvPr/>
        </p:nvSpPr>
        <p:spPr bwMode="auto">
          <a:xfrm>
            <a:off x="4827588" y="5767388"/>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105484" name="AutoShape 12"/>
          <p:cNvCxnSpPr>
            <a:cxnSpLocks noChangeShapeType="1"/>
            <a:stCxn id="105482" idx="6"/>
            <a:endCxn id="105483" idx="2"/>
          </p:cNvCxnSpPr>
          <p:nvPr/>
        </p:nvCxnSpPr>
        <p:spPr bwMode="auto">
          <a:xfrm flipV="1">
            <a:off x="4343400" y="5910263"/>
            <a:ext cx="484188" cy="4762"/>
          </a:xfrm>
          <a:prstGeom prst="straightConnector1">
            <a:avLst/>
          </a:prstGeom>
          <a:noFill/>
          <a:ln w="25400">
            <a:solidFill>
              <a:schemeClr val="tx1"/>
            </a:solidFill>
            <a:round/>
            <a:headEnd/>
            <a:tailEnd type="triangle" w="med" len="med"/>
          </a:ln>
        </p:spPr>
      </p:cxnSp>
      <p:sp>
        <p:nvSpPr>
          <p:cNvPr id="105485" name="Oval 13"/>
          <p:cNvSpPr>
            <a:spLocks noChangeAspect="1" noChangeArrowheads="1"/>
          </p:cNvSpPr>
          <p:nvPr/>
        </p:nvSpPr>
        <p:spPr bwMode="auto">
          <a:xfrm>
            <a:off x="2894013" y="57721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5486" name="Text Box 14"/>
          <p:cNvSpPr txBox="1">
            <a:spLocks noChangeArrowheads="1"/>
          </p:cNvSpPr>
          <p:nvPr/>
        </p:nvSpPr>
        <p:spPr bwMode="auto">
          <a:xfrm>
            <a:off x="4297363" y="5487988"/>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105487" name="AutoShape 15"/>
          <p:cNvCxnSpPr>
            <a:cxnSpLocks noChangeShapeType="1"/>
            <a:stCxn id="105485" idx="6"/>
            <a:endCxn id="105482" idx="2"/>
          </p:cNvCxnSpPr>
          <p:nvPr/>
        </p:nvCxnSpPr>
        <p:spPr bwMode="auto">
          <a:xfrm>
            <a:off x="3397250" y="5915025"/>
            <a:ext cx="442913" cy="0"/>
          </a:xfrm>
          <a:prstGeom prst="straightConnector1">
            <a:avLst/>
          </a:prstGeom>
          <a:noFill/>
          <a:ln w="25400">
            <a:solidFill>
              <a:schemeClr val="tx1"/>
            </a:solidFill>
            <a:round/>
            <a:headEnd/>
            <a:tailEnd type="triangle" w="med" len="med"/>
          </a:ln>
        </p:spPr>
      </p:cxnSp>
      <p:sp>
        <p:nvSpPr>
          <p:cNvPr id="105488" name="Text Box 16"/>
          <p:cNvSpPr txBox="1">
            <a:spLocks noChangeArrowheads="1"/>
          </p:cNvSpPr>
          <p:nvPr/>
        </p:nvSpPr>
        <p:spPr bwMode="auto">
          <a:xfrm>
            <a:off x="3387725" y="5480050"/>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105489" name="Text Box 17"/>
          <p:cNvSpPr txBox="1">
            <a:spLocks noChangeArrowheads="1"/>
          </p:cNvSpPr>
          <p:nvPr/>
        </p:nvSpPr>
        <p:spPr bwMode="auto">
          <a:xfrm>
            <a:off x="2360613" y="61420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t</a:t>
            </a:r>
          </a:p>
        </p:txBody>
      </p:sp>
      <p:sp>
        <p:nvSpPr>
          <p:cNvPr id="105490" name="Line 18"/>
          <p:cNvSpPr>
            <a:spLocks noChangeShapeType="1"/>
          </p:cNvSpPr>
          <p:nvPr/>
        </p:nvSpPr>
        <p:spPr bwMode="auto">
          <a:xfrm>
            <a:off x="2662238" y="63976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5491" name="Oval 19"/>
          <p:cNvSpPr>
            <a:spLocks noChangeAspect="1" noChangeArrowheads="1"/>
          </p:cNvSpPr>
          <p:nvPr/>
        </p:nvSpPr>
        <p:spPr bwMode="auto">
          <a:xfrm>
            <a:off x="2894013" y="62420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5492" name="Text Box 20"/>
          <p:cNvSpPr txBox="1">
            <a:spLocks noChangeArrowheads="1"/>
          </p:cNvSpPr>
          <p:nvPr/>
        </p:nvSpPr>
        <p:spPr bwMode="auto">
          <a:xfrm>
            <a:off x="5765800" y="62468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z</a:t>
            </a:r>
          </a:p>
        </p:txBody>
      </p:sp>
      <p:sp>
        <p:nvSpPr>
          <p:cNvPr id="105493" name="Line 21"/>
          <p:cNvSpPr>
            <a:spLocks noChangeShapeType="1"/>
          </p:cNvSpPr>
          <p:nvPr/>
        </p:nvSpPr>
        <p:spPr bwMode="auto">
          <a:xfrm flipV="1">
            <a:off x="5910263" y="6054725"/>
            <a:ext cx="1587" cy="307975"/>
          </a:xfrm>
          <a:prstGeom prst="line">
            <a:avLst/>
          </a:prstGeom>
          <a:noFill/>
          <a:ln w="9525">
            <a:solidFill>
              <a:schemeClr val="tx1"/>
            </a:solidFill>
            <a:round/>
            <a:headEnd/>
            <a:tailEnd type="triangle" w="med" len="med"/>
          </a:ln>
        </p:spPr>
        <p:txBody>
          <a:bodyPr wrap="none" anchor="ctr"/>
          <a:lstStyle/>
          <a:p>
            <a:endParaRPr lang="en-US"/>
          </a:p>
        </p:txBody>
      </p:sp>
      <p:sp>
        <p:nvSpPr>
          <p:cNvPr id="105494" name="Oval 22"/>
          <p:cNvSpPr>
            <a:spLocks noChangeAspect="1" noChangeArrowheads="1"/>
          </p:cNvSpPr>
          <p:nvPr/>
        </p:nvSpPr>
        <p:spPr bwMode="auto">
          <a:xfrm>
            <a:off x="5653088" y="5767388"/>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5495" name="Text Box 23"/>
          <p:cNvSpPr txBox="1">
            <a:spLocks noChangeArrowheads="1"/>
          </p:cNvSpPr>
          <p:nvPr/>
        </p:nvSpPr>
        <p:spPr bwMode="auto">
          <a:xfrm>
            <a:off x="4886325" y="505936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05496" name="Line 24"/>
          <p:cNvSpPr>
            <a:spLocks noChangeShapeType="1"/>
          </p:cNvSpPr>
          <p:nvPr/>
        </p:nvSpPr>
        <p:spPr bwMode="auto">
          <a:xfrm flipH="1">
            <a:off x="5067300" y="5472113"/>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05497" name="Text Box 25"/>
          <p:cNvSpPr txBox="1">
            <a:spLocks noChangeArrowheads="1"/>
          </p:cNvSpPr>
          <p:nvPr/>
        </p:nvSpPr>
        <p:spPr bwMode="auto">
          <a:xfrm>
            <a:off x="5715000" y="5041900"/>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05498" name="Line 26"/>
          <p:cNvSpPr>
            <a:spLocks noChangeShapeType="1"/>
          </p:cNvSpPr>
          <p:nvPr/>
        </p:nvSpPr>
        <p:spPr bwMode="auto">
          <a:xfrm flipH="1">
            <a:off x="5892800" y="5472113"/>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05499" name="Text Box 27"/>
          <p:cNvSpPr txBox="1">
            <a:spLocks noChangeArrowheads="1"/>
          </p:cNvSpPr>
          <p:nvPr/>
        </p:nvSpPr>
        <p:spPr bwMode="auto">
          <a:xfrm>
            <a:off x="1093788" y="4562475"/>
            <a:ext cx="1963737" cy="457200"/>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main</a:t>
            </a:r>
          </a:p>
        </p:txBody>
      </p:sp>
      <p:sp>
        <p:nvSpPr>
          <p:cNvPr id="105500" name="Text Box 28"/>
          <p:cNvSpPr txBox="1">
            <a:spLocks noChangeArrowheads="1"/>
          </p:cNvSpPr>
          <p:nvPr/>
        </p:nvSpPr>
        <p:spPr bwMode="auto">
          <a:xfrm>
            <a:off x="4200525" y="4635500"/>
            <a:ext cx="1963738" cy="457200"/>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append</a:t>
            </a:r>
          </a:p>
        </p:txBody>
      </p:sp>
      <p:sp>
        <p:nvSpPr>
          <p:cNvPr id="105501" name="Rectangle 29"/>
          <p:cNvSpPr>
            <a:spLocks noChangeArrowheads="1"/>
          </p:cNvSpPr>
          <p:nvPr/>
        </p:nvSpPr>
        <p:spPr bwMode="auto">
          <a:xfrm>
            <a:off x="4679950" y="4692650"/>
            <a:ext cx="1143000" cy="374650"/>
          </a:xfrm>
          <a:prstGeom prst="rect">
            <a:avLst/>
          </a:prstGeom>
          <a:noFill/>
          <a:ln w="9525" algn="ctr">
            <a:solidFill>
              <a:schemeClr val="tx1"/>
            </a:solidFill>
            <a:miter lim="800000"/>
            <a:headEnd/>
            <a:tailEnd/>
          </a:ln>
        </p:spPr>
        <p:txBody>
          <a:bodyPr wrap="none" anchor="ctr">
            <a:spAutoFit/>
          </a:bodyPr>
          <a:lstStyle/>
          <a:p>
            <a:endParaRPr lang="en-US"/>
          </a:p>
        </p:txBody>
      </p:sp>
      <p:sp>
        <p:nvSpPr>
          <p:cNvPr id="105502" name="Rectangle 30"/>
          <p:cNvSpPr>
            <a:spLocks noChangeArrowheads="1"/>
          </p:cNvSpPr>
          <p:nvPr/>
        </p:nvSpPr>
        <p:spPr bwMode="auto">
          <a:xfrm>
            <a:off x="1538288" y="4622800"/>
            <a:ext cx="871537" cy="374650"/>
          </a:xfrm>
          <a:prstGeom prst="rect">
            <a:avLst/>
          </a:prstGeom>
          <a:noFill/>
          <a:ln w="9525" algn="ctr">
            <a:solidFill>
              <a:schemeClr val="tx1"/>
            </a:solidFill>
            <a:miter lim="800000"/>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t>Abstract semantics</a:t>
            </a:r>
          </a:p>
        </p:txBody>
      </p:sp>
      <p:sp>
        <p:nvSpPr>
          <p:cNvPr id="106499" name="Rectangle 3"/>
          <p:cNvSpPr>
            <a:spLocks noGrp="1" noChangeArrowheads="1"/>
          </p:cNvSpPr>
          <p:nvPr>
            <p:ph type="body" idx="1"/>
          </p:nvPr>
        </p:nvSpPr>
        <p:spPr>
          <a:xfrm>
            <a:off x="457200" y="1981200"/>
            <a:ext cx="8366125" cy="3886200"/>
          </a:xfrm>
        </p:spPr>
        <p:txBody>
          <a:bodyPr/>
          <a:lstStyle/>
          <a:p>
            <a:r>
              <a:rPr lang="en-US" smtClean="0"/>
              <a:t>Conservatively apply statements using 3-valued</a:t>
            </a:r>
          </a:p>
          <a:p>
            <a:pPr>
              <a:buFontTx/>
              <a:buNone/>
            </a:pPr>
            <a:r>
              <a:rPr lang="en-US" smtClean="0"/>
              <a:t> logic (with the non-standard semantics)</a:t>
            </a:r>
          </a:p>
          <a:p>
            <a:pPr lvl="1"/>
            <a:r>
              <a:rPr lang="en-US" smtClean="0"/>
              <a:t>Use canonical abstraction</a:t>
            </a:r>
          </a:p>
          <a:p>
            <a:pPr lvl="1"/>
            <a:r>
              <a:rPr lang="en-US" smtClean="0"/>
              <a:t>Reinterpret FO formulas using Kleene value</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2922588" y="2884488"/>
            <a:ext cx="3756025" cy="2393950"/>
          </a:xfrm>
          <a:prstGeom prst="rect">
            <a:avLst/>
          </a:prstGeom>
          <a:noFill/>
          <a:ln w="9525" algn="ctr">
            <a:noFill/>
            <a:miter lim="800000"/>
            <a:headEnd/>
            <a:tailEnd/>
          </a:ln>
        </p:spPr>
        <p:txBody>
          <a:bodyPr wrap="none" lIns="0" tIns="0" rIns="0" bIns="0" anchor="ctr"/>
          <a:lstStyle/>
          <a:p>
            <a:pPr marL="800100" indent="-342900" eaLnBrk="1" hangingPunct="1">
              <a:lnSpc>
                <a:spcPct val="80000"/>
              </a:lnSpc>
              <a:spcBef>
                <a:spcPct val="50000"/>
              </a:spcBef>
              <a:buClr>
                <a:schemeClr val="hlink"/>
              </a:buClr>
              <a:buSzPct val="80000"/>
              <a:buFont typeface="Wingdings" pitchFamily="2" charset="2"/>
              <a:buNone/>
            </a:pPr>
            <a:r>
              <a:rPr lang="en-US" sz="2800">
                <a:solidFill>
                  <a:schemeClr val="bg1"/>
                </a:solidFill>
                <a:latin typeface="Comic Sans MS" pitchFamily="66" charset="0"/>
                <a:cs typeface="Times New Roman" pitchFamily="18" charset="0"/>
              </a:rPr>
              <a:t>1. Verify cutpoint </a:t>
            </a:r>
          </a:p>
          <a:p>
            <a:pPr marL="800100" indent="-342900" eaLnBrk="1" hangingPunct="1">
              <a:lnSpc>
                <a:spcPct val="80000"/>
              </a:lnSpc>
              <a:spcBef>
                <a:spcPct val="50000"/>
              </a:spcBef>
              <a:buClr>
                <a:schemeClr val="hlink"/>
              </a:buClr>
              <a:buSzPct val="80000"/>
              <a:buFont typeface="Wingdings" pitchFamily="2" charset="2"/>
              <a:buNone/>
            </a:pPr>
            <a:r>
              <a:rPr lang="en-US" sz="2800">
                <a:solidFill>
                  <a:schemeClr val="bg1"/>
                </a:solidFill>
                <a:latin typeface="Comic Sans MS" pitchFamily="66" charset="0"/>
                <a:cs typeface="Times New Roman" pitchFamily="18" charset="0"/>
              </a:rPr>
              <a:t>    freedom </a:t>
            </a:r>
          </a:p>
          <a:p>
            <a:pPr marL="800100" indent="-342900" eaLnBrk="1" hangingPunct="1">
              <a:lnSpc>
                <a:spcPct val="80000"/>
              </a:lnSpc>
              <a:spcBef>
                <a:spcPct val="50000"/>
              </a:spcBef>
              <a:buClr>
                <a:schemeClr val="hlink"/>
              </a:buClr>
              <a:buSzPct val="80000"/>
              <a:buFont typeface="Wingdings" pitchFamily="2" charset="2"/>
              <a:buNone/>
            </a:pPr>
            <a:r>
              <a:rPr lang="en-US" sz="2800">
                <a:solidFill>
                  <a:schemeClr val="bg1"/>
                </a:solidFill>
                <a:latin typeface="Comic Sans MS" pitchFamily="66" charset="0"/>
                <a:cs typeface="Times New Roman" pitchFamily="18" charset="0"/>
              </a:rPr>
              <a:t>2  Compute input</a:t>
            </a:r>
          </a:p>
          <a:p>
            <a:pPr marL="800100" indent="-342900" eaLnBrk="1" hangingPunct="1">
              <a:lnSpc>
                <a:spcPct val="80000"/>
              </a:lnSpc>
              <a:spcBef>
                <a:spcPct val="50000"/>
              </a:spcBef>
              <a:buClr>
                <a:schemeClr val="hlink"/>
              </a:buClr>
              <a:buSzPct val="80000"/>
              <a:buFont typeface="Wingdings" pitchFamily="2" charset="2"/>
              <a:buNone/>
            </a:pPr>
            <a:r>
              <a:rPr lang="en-US" sz="2800">
                <a:solidFill>
                  <a:schemeClr val="bg1"/>
                </a:solidFill>
                <a:latin typeface="Comic Sans MS" pitchFamily="66" charset="0"/>
                <a:cs typeface="Times New Roman" pitchFamily="18" charset="0"/>
              </a:rPr>
              <a:t>… Execute callee …</a:t>
            </a:r>
          </a:p>
          <a:p>
            <a:pPr marL="800100" indent="-342900" eaLnBrk="1" hangingPunct="1">
              <a:lnSpc>
                <a:spcPct val="80000"/>
              </a:lnSpc>
              <a:spcBef>
                <a:spcPct val="50000"/>
              </a:spcBef>
              <a:buClr>
                <a:schemeClr val="hlink"/>
              </a:buClr>
              <a:buSzPct val="80000"/>
              <a:buFont typeface="Wingdings" pitchFamily="2" charset="2"/>
              <a:buNone/>
            </a:pPr>
            <a:r>
              <a:rPr lang="en-US" sz="2800">
                <a:solidFill>
                  <a:schemeClr val="bg1"/>
                </a:solidFill>
                <a:latin typeface="Comic Sans MS" pitchFamily="66" charset="0"/>
                <a:cs typeface="Times New Roman" pitchFamily="18" charset="0"/>
              </a:rPr>
              <a:t>3  Combine output</a:t>
            </a:r>
          </a:p>
        </p:txBody>
      </p:sp>
      <p:sp>
        <p:nvSpPr>
          <p:cNvPr id="107523" name="AutoShape 3"/>
          <p:cNvSpPr>
            <a:spLocks noChangeArrowheads="1"/>
          </p:cNvSpPr>
          <p:nvPr/>
        </p:nvSpPr>
        <p:spPr bwMode="auto">
          <a:xfrm rot="5437972" flipV="1">
            <a:off x="7437437" y="3797301"/>
            <a:ext cx="1058863" cy="601662"/>
          </a:xfrm>
          <a:prstGeom prst="rightArrow">
            <a:avLst>
              <a:gd name="adj1" fmla="val 50000"/>
              <a:gd name="adj2" fmla="val 43997"/>
            </a:avLst>
          </a:prstGeom>
          <a:solidFill>
            <a:schemeClr val="bg1"/>
          </a:solidFill>
          <a:ln w="9525" algn="ctr">
            <a:solidFill>
              <a:schemeClr val="bg1"/>
            </a:solidFill>
            <a:miter lim="800000"/>
            <a:headEnd/>
            <a:tailEnd/>
          </a:ln>
        </p:spPr>
        <p:txBody>
          <a:bodyPr anchor="ctr">
            <a:spAutoFit/>
          </a:bodyPr>
          <a:lstStyle/>
          <a:p>
            <a:endParaRPr lang="en-US"/>
          </a:p>
        </p:txBody>
      </p:sp>
      <p:sp>
        <p:nvSpPr>
          <p:cNvPr id="107524" name="Text Box 4"/>
          <p:cNvSpPr txBox="1">
            <a:spLocks noChangeArrowheads="1"/>
          </p:cNvSpPr>
          <p:nvPr/>
        </p:nvSpPr>
        <p:spPr bwMode="auto">
          <a:xfrm>
            <a:off x="6524625" y="3730625"/>
            <a:ext cx="2908300" cy="427038"/>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append body</a:t>
            </a:r>
          </a:p>
        </p:txBody>
      </p:sp>
      <p:sp>
        <p:nvSpPr>
          <p:cNvPr id="107525" name="Freeform 5"/>
          <p:cNvSpPr>
            <a:spLocks/>
          </p:cNvSpPr>
          <p:nvPr/>
        </p:nvSpPr>
        <p:spPr bwMode="auto">
          <a:xfrm>
            <a:off x="2797175" y="3451225"/>
            <a:ext cx="1608138" cy="2819400"/>
          </a:xfrm>
          <a:custGeom>
            <a:avLst/>
            <a:gdLst>
              <a:gd name="T0" fmla="*/ 0 w 710"/>
              <a:gd name="T1" fmla="*/ 0 h 1766"/>
              <a:gd name="T2" fmla="*/ 2147483647 w 710"/>
              <a:gd name="T3" fmla="*/ 2147483647 h 1766"/>
              <a:gd name="T4" fmla="*/ 2147483647 w 710"/>
              <a:gd name="T5" fmla="*/ 2147483647 h 1766"/>
              <a:gd name="T6" fmla="*/ 2147483647 w 710"/>
              <a:gd name="T7" fmla="*/ 2147483647 h 1766"/>
              <a:gd name="T8" fmla="*/ 0 60000 65536"/>
              <a:gd name="T9" fmla="*/ 0 60000 65536"/>
              <a:gd name="T10" fmla="*/ 0 60000 65536"/>
              <a:gd name="T11" fmla="*/ 0 60000 65536"/>
              <a:gd name="T12" fmla="*/ 0 w 710"/>
              <a:gd name="T13" fmla="*/ 0 h 1766"/>
              <a:gd name="T14" fmla="*/ 710 w 710"/>
              <a:gd name="T15" fmla="*/ 1766 h 1766"/>
            </a:gdLst>
            <a:ahLst/>
            <a:cxnLst>
              <a:cxn ang="T8">
                <a:pos x="T0" y="T1"/>
              </a:cxn>
              <a:cxn ang="T9">
                <a:pos x="T2" y="T3"/>
              </a:cxn>
              <a:cxn ang="T10">
                <a:pos x="T4" y="T5"/>
              </a:cxn>
              <a:cxn ang="T11">
                <a:pos x="T6" y="T7"/>
              </a:cxn>
            </a:cxnLst>
            <a:rect l="T12" t="T13" r="T14" b="T15"/>
            <a:pathLst>
              <a:path w="710" h="1766">
                <a:moveTo>
                  <a:pt x="0" y="0"/>
                </a:moveTo>
                <a:cubicBezTo>
                  <a:pt x="66" y="152"/>
                  <a:pt x="132" y="305"/>
                  <a:pt x="245" y="539"/>
                </a:cubicBezTo>
                <a:cubicBezTo>
                  <a:pt x="358" y="773"/>
                  <a:pt x="650" y="1203"/>
                  <a:pt x="680" y="1407"/>
                </a:cubicBezTo>
                <a:cubicBezTo>
                  <a:pt x="710" y="1611"/>
                  <a:pt x="567" y="1688"/>
                  <a:pt x="425" y="1766"/>
                </a:cubicBezTo>
              </a:path>
            </a:pathLst>
          </a:custGeom>
          <a:noFill/>
          <a:ln w="266700" cap="flat" cmpd="sng">
            <a:solidFill>
              <a:schemeClr val="bg1"/>
            </a:solidFill>
            <a:prstDash val="solid"/>
            <a:round/>
            <a:headEnd/>
            <a:tailEnd/>
          </a:ln>
        </p:spPr>
        <p:txBody>
          <a:bodyPr wrap="none" lIns="0" tIns="0" rIns="0" bIns="0" anchor="ctr"/>
          <a:lstStyle/>
          <a:p>
            <a:endParaRPr lang="en-US"/>
          </a:p>
        </p:txBody>
      </p:sp>
      <p:sp>
        <p:nvSpPr>
          <p:cNvPr id="107526" name="Rectangle 6"/>
          <p:cNvSpPr>
            <a:spLocks noChangeArrowheads="1"/>
          </p:cNvSpPr>
          <p:nvPr/>
        </p:nvSpPr>
        <p:spPr bwMode="auto">
          <a:xfrm>
            <a:off x="3265488" y="2724150"/>
            <a:ext cx="3409950" cy="2786063"/>
          </a:xfrm>
          <a:prstGeom prst="rect">
            <a:avLst/>
          </a:prstGeom>
          <a:noFill/>
          <a:ln w="9525" algn="ctr">
            <a:solidFill>
              <a:schemeClr val="bg1"/>
            </a:solidFill>
            <a:miter lim="800000"/>
            <a:headEnd/>
            <a:tailEnd/>
          </a:ln>
        </p:spPr>
        <p:txBody>
          <a:bodyPr wrap="none" lIns="0" tIns="0" rIns="0" bIns="0" anchor="ctr"/>
          <a:lstStyle/>
          <a:p>
            <a:pPr marL="800100" indent="-342900" eaLnBrk="1" hangingPunct="1">
              <a:lnSpc>
                <a:spcPct val="80000"/>
              </a:lnSpc>
              <a:spcBef>
                <a:spcPct val="50000"/>
              </a:spcBef>
              <a:buClr>
                <a:schemeClr val="hlink"/>
              </a:buClr>
              <a:buSzPct val="80000"/>
              <a:buFont typeface="Wingdings" pitchFamily="2" charset="2"/>
              <a:buNone/>
            </a:pPr>
            <a:endParaRPr lang="en-US" sz="2400">
              <a:solidFill>
                <a:schemeClr val="bg1"/>
              </a:solidFill>
              <a:latin typeface="Arial" charset="0"/>
              <a:cs typeface="Arial" charset="0"/>
            </a:endParaRPr>
          </a:p>
        </p:txBody>
      </p:sp>
      <p:sp>
        <p:nvSpPr>
          <p:cNvPr id="107527" name="Rectangle 7"/>
          <p:cNvSpPr>
            <a:spLocks noChangeArrowheads="1"/>
          </p:cNvSpPr>
          <p:nvPr/>
        </p:nvSpPr>
        <p:spPr bwMode="auto">
          <a:xfrm>
            <a:off x="360363" y="1739900"/>
            <a:ext cx="2390775" cy="1563688"/>
          </a:xfrm>
          <a:prstGeom prst="rect">
            <a:avLst/>
          </a:prstGeom>
          <a:solidFill>
            <a:schemeClr val="bg1"/>
          </a:solidFill>
          <a:ln w="28575" algn="ctr">
            <a:solidFill>
              <a:schemeClr val="tx1"/>
            </a:solidFill>
            <a:miter lim="800000"/>
            <a:headEnd/>
            <a:tailEnd/>
          </a:ln>
        </p:spPr>
        <p:txBody>
          <a:bodyPr anchor="ctr">
            <a:spAutoFit/>
          </a:bodyPr>
          <a:lstStyle/>
          <a:p>
            <a:endParaRPr lang="en-US"/>
          </a:p>
        </p:txBody>
      </p:sp>
      <p:sp>
        <p:nvSpPr>
          <p:cNvPr id="107528" name="Rectangle 8"/>
          <p:cNvSpPr>
            <a:spLocks noGrp="1" noChangeArrowheads="1"/>
          </p:cNvSpPr>
          <p:nvPr>
            <p:ph type="title"/>
          </p:nvPr>
        </p:nvSpPr>
        <p:spPr/>
        <p:txBody>
          <a:bodyPr/>
          <a:lstStyle/>
          <a:p>
            <a:r>
              <a:rPr lang="en-US" smtClean="0"/>
              <a:t>Procedure calls</a:t>
            </a:r>
          </a:p>
        </p:txBody>
      </p:sp>
      <p:grpSp>
        <p:nvGrpSpPr>
          <p:cNvPr id="107529" name="Group 9"/>
          <p:cNvGrpSpPr>
            <a:grpSpLocks/>
          </p:cNvGrpSpPr>
          <p:nvPr/>
        </p:nvGrpSpPr>
        <p:grpSpPr bwMode="auto">
          <a:xfrm>
            <a:off x="7131050" y="1943100"/>
            <a:ext cx="1627188" cy="1563688"/>
            <a:chOff x="4411" y="1224"/>
            <a:chExt cx="1025" cy="985"/>
          </a:xfrm>
        </p:grpSpPr>
        <p:sp>
          <p:nvSpPr>
            <p:cNvPr id="107573" name="Rectangle 10"/>
            <p:cNvSpPr>
              <a:spLocks noChangeArrowheads="1"/>
            </p:cNvSpPr>
            <p:nvPr/>
          </p:nvSpPr>
          <p:spPr bwMode="auto">
            <a:xfrm>
              <a:off x="4411" y="1224"/>
              <a:ext cx="1025" cy="985"/>
            </a:xfrm>
            <a:prstGeom prst="rect">
              <a:avLst/>
            </a:prstGeom>
            <a:solidFill>
              <a:schemeClr val="bg1"/>
            </a:solidFill>
            <a:ln w="28575" algn="ctr">
              <a:solidFill>
                <a:schemeClr val="tx1"/>
              </a:solidFill>
              <a:miter lim="800000"/>
              <a:headEnd/>
              <a:tailEnd/>
            </a:ln>
          </p:spPr>
          <p:txBody>
            <a:bodyPr anchor="ctr">
              <a:spAutoFit/>
            </a:bodyPr>
            <a:lstStyle/>
            <a:p>
              <a:endParaRPr lang="en-US"/>
            </a:p>
          </p:txBody>
        </p:sp>
        <p:sp>
          <p:nvSpPr>
            <p:cNvPr id="107574" name="Oval 11"/>
            <p:cNvSpPr>
              <a:spLocks noChangeAspect="1" noChangeArrowheads="1"/>
            </p:cNvSpPr>
            <p:nvPr/>
          </p:nvSpPr>
          <p:spPr bwMode="auto">
            <a:xfrm>
              <a:off x="4532" y="1811"/>
              <a:ext cx="317" cy="180"/>
            </a:xfrm>
            <a:prstGeom prst="ellipse">
              <a:avLst/>
            </a:prstGeom>
            <a:solidFill>
              <a:schemeClr val="bg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75" name="Oval 12"/>
            <p:cNvSpPr>
              <a:spLocks noChangeAspect="1" noChangeArrowheads="1"/>
            </p:cNvSpPr>
            <p:nvPr/>
          </p:nvSpPr>
          <p:spPr bwMode="auto">
            <a:xfrm>
              <a:off x="5052" y="1811"/>
              <a:ext cx="317" cy="180"/>
            </a:xfrm>
            <a:prstGeom prst="ellipse">
              <a:avLst/>
            </a:prstGeom>
            <a:solidFill>
              <a:schemeClr val="bg1"/>
            </a:solidFill>
            <a:ln w="12700" algn="ctr">
              <a:solidFill>
                <a:schemeClr val="tx1"/>
              </a:solidFill>
              <a:round/>
              <a:headEnd/>
              <a:tailEnd/>
            </a:ln>
          </p:spPr>
          <p:txBody>
            <a:bodyPr wrap="none" anchor="ctr"/>
            <a:lstStyle/>
            <a:p>
              <a:endParaRPr lang="en-US"/>
            </a:p>
          </p:txBody>
        </p:sp>
        <p:sp>
          <p:nvSpPr>
            <p:cNvPr id="107576" name="Text Box 13"/>
            <p:cNvSpPr txBox="1">
              <a:spLocks noChangeArrowheads="1"/>
            </p:cNvSpPr>
            <p:nvPr/>
          </p:nvSpPr>
          <p:spPr bwMode="auto">
            <a:xfrm>
              <a:off x="4569" y="1365"/>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07577" name="Line 14"/>
            <p:cNvSpPr>
              <a:spLocks noChangeShapeType="1"/>
            </p:cNvSpPr>
            <p:nvPr/>
          </p:nvSpPr>
          <p:spPr bwMode="auto">
            <a:xfrm flipH="1">
              <a:off x="4683" y="1625"/>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78" name="Text Box 15"/>
            <p:cNvSpPr txBox="1">
              <a:spLocks noChangeArrowheads="1"/>
            </p:cNvSpPr>
            <p:nvPr/>
          </p:nvSpPr>
          <p:spPr bwMode="auto">
            <a:xfrm>
              <a:off x="5091" y="1354"/>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07579" name="Line 16"/>
            <p:cNvSpPr>
              <a:spLocks noChangeShapeType="1"/>
            </p:cNvSpPr>
            <p:nvPr/>
          </p:nvSpPr>
          <p:spPr bwMode="auto">
            <a:xfrm flipH="1">
              <a:off x="5203" y="1625"/>
              <a:ext cx="1" cy="194"/>
            </a:xfrm>
            <a:prstGeom prst="line">
              <a:avLst/>
            </a:prstGeom>
            <a:noFill/>
            <a:ln w="9525">
              <a:solidFill>
                <a:schemeClr val="tx1"/>
              </a:solidFill>
              <a:round/>
              <a:headEnd/>
              <a:tailEnd type="triangle" w="med" len="med"/>
            </a:ln>
          </p:spPr>
          <p:txBody>
            <a:bodyPr wrap="none" anchor="ctr"/>
            <a:lstStyle/>
            <a:p>
              <a:endParaRPr lang="en-US"/>
            </a:p>
          </p:txBody>
        </p:sp>
      </p:grpSp>
      <p:grpSp>
        <p:nvGrpSpPr>
          <p:cNvPr id="107530" name="Group 17"/>
          <p:cNvGrpSpPr>
            <a:grpSpLocks/>
          </p:cNvGrpSpPr>
          <p:nvPr/>
        </p:nvGrpSpPr>
        <p:grpSpPr bwMode="auto">
          <a:xfrm>
            <a:off x="7112000" y="4759325"/>
            <a:ext cx="1631950" cy="1563688"/>
            <a:chOff x="4399" y="2998"/>
            <a:chExt cx="1028" cy="985"/>
          </a:xfrm>
        </p:grpSpPr>
        <p:sp>
          <p:nvSpPr>
            <p:cNvPr id="107564" name="Rectangle 18"/>
            <p:cNvSpPr>
              <a:spLocks noChangeArrowheads="1"/>
            </p:cNvSpPr>
            <p:nvPr/>
          </p:nvSpPr>
          <p:spPr bwMode="auto">
            <a:xfrm>
              <a:off x="4399" y="2998"/>
              <a:ext cx="1025" cy="985"/>
            </a:xfrm>
            <a:prstGeom prst="rect">
              <a:avLst/>
            </a:prstGeom>
            <a:solidFill>
              <a:schemeClr val="bg1"/>
            </a:solidFill>
            <a:ln w="28575" algn="ctr">
              <a:solidFill>
                <a:schemeClr val="tx1"/>
              </a:solidFill>
              <a:miter lim="800000"/>
              <a:headEnd/>
              <a:tailEnd/>
            </a:ln>
          </p:spPr>
          <p:txBody>
            <a:bodyPr anchor="ctr">
              <a:spAutoFit/>
            </a:bodyPr>
            <a:lstStyle/>
            <a:p>
              <a:endParaRPr lang="en-US"/>
            </a:p>
          </p:txBody>
        </p:sp>
        <p:sp>
          <p:nvSpPr>
            <p:cNvPr id="107565" name="Oval 19"/>
            <p:cNvSpPr>
              <a:spLocks noChangeAspect="1" noChangeArrowheads="1"/>
            </p:cNvSpPr>
            <p:nvPr/>
          </p:nvSpPr>
          <p:spPr bwMode="auto">
            <a:xfrm>
              <a:off x="4520" y="3585"/>
              <a:ext cx="317" cy="180"/>
            </a:xfrm>
            <a:prstGeom prst="ellipse">
              <a:avLst/>
            </a:prstGeom>
            <a:solidFill>
              <a:schemeClr val="bg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66" name="Oval 20"/>
            <p:cNvSpPr>
              <a:spLocks noChangeAspect="1" noChangeArrowheads="1"/>
            </p:cNvSpPr>
            <p:nvPr/>
          </p:nvSpPr>
          <p:spPr bwMode="auto">
            <a:xfrm>
              <a:off x="5040" y="3585"/>
              <a:ext cx="317" cy="180"/>
            </a:xfrm>
            <a:prstGeom prst="ellipse">
              <a:avLst/>
            </a:prstGeom>
            <a:solidFill>
              <a:schemeClr val="bg1"/>
            </a:solidFill>
            <a:ln w="12700" algn="ctr">
              <a:solidFill>
                <a:schemeClr val="tx1"/>
              </a:solidFill>
              <a:round/>
              <a:headEnd/>
              <a:tailEnd/>
            </a:ln>
          </p:spPr>
          <p:txBody>
            <a:bodyPr wrap="none" anchor="ctr"/>
            <a:lstStyle/>
            <a:p>
              <a:endParaRPr lang="en-US"/>
            </a:p>
          </p:txBody>
        </p:sp>
        <p:sp>
          <p:nvSpPr>
            <p:cNvPr id="107567" name="Text Box 21"/>
            <p:cNvSpPr txBox="1">
              <a:spLocks noChangeArrowheads="1"/>
            </p:cNvSpPr>
            <p:nvPr/>
          </p:nvSpPr>
          <p:spPr bwMode="auto">
            <a:xfrm>
              <a:off x="4557" y="3139"/>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07568" name="Line 22"/>
            <p:cNvSpPr>
              <a:spLocks noChangeShapeType="1"/>
            </p:cNvSpPr>
            <p:nvPr/>
          </p:nvSpPr>
          <p:spPr bwMode="auto">
            <a:xfrm flipH="1">
              <a:off x="4671" y="3399"/>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69" name="Line 23"/>
            <p:cNvSpPr>
              <a:spLocks noChangeShapeType="1"/>
            </p:cNvSpPr>
            <p:nvPr/>
          </p:nvSpPr>
          <p:spPr bwMode="auto">
            <a:xfrm flipV="1">
              <a:off x="4835" y="3668"/>
              <a:ext cx="203" cy="2"/>
            </a:xfrm>
            <a:prstGeom prst="line">
              <a:avLst/>
            </a:prstGeom>
            <a:noFill/>
            <a:ln w="9525">
              <a:solidFill>
                <a:schemeClr val="tx1"/>
              </a:solidFill>
              <a:round/>
              <a:headEnd/>
              <a:tailEnd type="triangle" w="med" len="med"/>
            </a:ln>
          </p:spPr>
          <p:txBody>
            <a:bodyPr>
              <a:spAutoFit/>
            </a:bodyPr>
            <a:lstStyle/>
            <a:p>
              <a:endParaRPr lang="en-US"/>
            </a:p>
          </p:txBody>
        </p:sp>
        <p:sp>
          <p:nvSpPr>
            <p:cNvPr id="107570" name="Text Box 24"/>
            <p:cNvSpPr txBox="1">
              <a:spLocks noChangeArrowheads="1"/>
            </p:cNvSpPr>
            <p:nvPr/>
          </p:nvSpPr>
          <p:spPr bwMode="auto">
            <a:xfrm>
              <a:off x="4538" y="3402"/>
              <a:ext cx="492" cy="288"/>
            </a:xfrm>
            <a:prstGeom prst="rect">
              <a:avLst/>
            </a:prstGeom>
            <a:solidFill>
              <a:schemeClr val="bg1"/>
            </a:solid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n</a:t>
              </a:r>
            </a:p>
          </p:txBody>
        </p:sp>
        <p:sp>
          <p:nvSpPr>
            <p:cNvPr id="107571" name="Text Box 25"/>
            <p:cNvSpPr txBox="1">
              <a:spLocks noChangeArrowheads="1"/>
            </p:cNvSpPr>
            <p:nvPr/>
          </p:nvSpPr>
          <p:spPr bwMode="auto">
            <a:xfrm>
              <a:off x="5159" y="3131"/>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07572" name="Line 26"/>
            <p:cNvSpPr>
              <a:spLocks noChangeShapeType="1"/>
            </p:cNvSpPr>
            <p:nvPr/>
          </p:nvSpPr>
          <p:spPr bwMode="auto">
            <a:xfrm flipH="1">
              <a:off x="5278" y="3402"/>
              <a:ext cx="1" cy="194"/>
            </a:xfrm>
            <a:prstGeom prst="line">
              <a:avLst/>
            </a:prstGeom>
            <a:noFill/>
            <a:ln w="9525">
              <a:solidFill>
                <a:schemeClr val="tx1"/>
              </a:solidFill>
              <a:round/>
              <a:headEnd/>
              <a:tailEnd type="triangle" w="med" len="med"/>
            </a:ln>
          </p:spPr>
          <p:txBody>
            <a:bodyPr wrap="none" anchor="ctr"/>
            <a:lstStyle/>
            <a:p>
              <a:endParaRPr lang="en-US"/>
            </a:p>
          </p:txBody>
        </p:sp>
      </p:grpSp>
      <p:grpSp>
        <p:nvGrpSpPr>
          <p:cNvPr id="107531" name="Group 27"/>
          <p:cNvGrpSpPr>
            <a:grpSpLocks/>
          </p:cNvGrpSpPr>
          <p:nvPr/>
        </p:nvGrpSpPr>
        <p:grpSpPr bwMode="auto">
          <a:xfrm>
            <a:off x="490538" y="1908175"/>
            <a:ext cx="2165350" cy="1011238"/>
            <a:chOff x="345" y="1202"/>
            <a:chExt cx="1364" cy="637"/>
          </a:xfrm>
        </p:grpSpPr>
        <p:sp>
          <p:nvSpPr>
            <p:cNvPr id="107553" name="Oval 28"/>
            <p:cNvSpPr>
              <a:spLocks noChangeAspect="1" noChangeArrowheads="1"/>
            </p:cNvSpPr>
            <p:nvPr/>
          </p:nvSpPr>
          <p:spPr bwMode="auto">
            <a:xfrm>
              <a:off x="872" y="1659"/>
              <a:ext cx="317" cy="180"/>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54" name="Oval 29"/>
            <p:cNvSpPr>
              <a:spLocks noChangeAspect="1" noChangeArrowheads="1"/>
            </p:cNvSpPr>
            <p:nvPr/>
          </p:nvSpPr>
          <p:spPr bwMode="auto">
            <a:xfrm>
              <a:off x="1392" y="1659"/>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7555" name="Text Box 30"/>
            <p:cNvSpPr txBox="1">
              <a:spLocks noChangeArrowheads="1"/>
            </p:cNvSpPr>
            <p:nvPr/>
          </p:nvSpPr>
          <p:spPr bwMode="auto">
            <a:xfrm>
              <a:off x="909" y="1213"/>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07556" name="Line 31"/>
            <p:cNvSpPr>
              <a:spLocks noChangeShapeType="1"/>
            </p:cNvSpPr>
            <p:nvPr/>
          </p:nvSpPr>
          <p:spPr bwMode="auto">
            <a:xfrm flipH="1">
              <a:off x="1023" y="1473"/>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57" name="Text Box 32"/>
            <p:cNvSpPr txBox="1">
              <a:spLocks noChangeArrowheads="1"/>
            </p:cNvSpPr>
            <p:nvPr/>
          </p:nvSpPr>
          <p:spPr bwMode="auto">
            <a:xfrm>
              <a:off x="1431" y="120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07558" name="Line 33"/>
            <p:cNvSpPr>
              <a:spLocks noChangeShapeType="1"/>
            </p:cNvSpPr>
            <p:nvPr/>
          </p:nvSpPr>
          <p:spPr bwMode="auto">
            <a:xfrm flipH="1">
              <a:off x="1543" y="1473"/>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59" name="Oval 34"/>
            <p:cNvSpPr>
              <a:spLocks noChangeAspect="1" noChangeArrowheads="1"/>
            </p:cNvSpPr>
            <p:nvPr/>
          </p:nvSpPr>
          <p:spPr bwMode="auto">
            <a:xfrm>
              <a:off x="345" y="1649"/>
              <a:ext cx="317" cy="180"/>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60" name="Text Box 35"/>
            <p:cNvSpPr txBox="1">
              <a:spLocks noChangeArrowheads="1"/>
            </p:cNvSpPr>
            <p:nvPr/>
          </p:nvSpPr>
          <p:spPr bwMode="auto">
            <a:xfrm>
              <a:off x="382" y="1203"/>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07561" name="Line 36"/>
            <p:cNvSpPr>
              <a:spLocks noChangeShapeType="1"/>
            </p:cNvSpPr>
            <p:nvPr/>
          </p:nvSpPr>
          <p:spPr bwMode="auto">
            <a:xfrm flipH="1">
              <a:off x="496" y="1463"/>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62" name="Line 37"/>
            <p:cNvSpPr>
              <a:spLocks noChangeShapeType="1"/>
            </p:cNvSpPr>
            <p:nvPr/>
          </p:nvSpPr>
          <p:spPr bwMode="auto">
            <a:xfrm flipV="1">
              <a:off x="660" y="1732"/>
              <a:ext cx="203" cy="2"/>
            </a:xfrm>
            <a:prstGeom prst="line">
              <a:avLst/>
            </a:prstGeom>
            <a:noFill/>
            <a:ln w="9525">
              <a:solidFill>
                <a:schemeClr val="tx1"/>
              </a:solidFill>
              <a:round/>
              <a:headEnd/>
              <a:tailEnd type="triangle" w="med" len="med"/>
            </a:ln>
          </p:spPr>
          <p:txBody>
            <a:bodyPr>
              <a:spAutoFit/>
            </a:bodyPr>
            <a:lstStyle/>
            <a:p>
              <a:endParaRPr lang="en-US"/>
            </a:p>
          </p:txBody>
        </p:sp>
        <p:sp>
          <p:nvSpPr>
            <p:cNvPr id="107563" name="Text Box 38"/>
            <p:cNvSpPr txBox="1">
              <a:spLocks noChangeArrowheads="1"/>
            </p:cNvSpPr>
            <p:nvPr/>
          </p:nvSpPr>
          <p:spPr bwMode="auto">
            <a:xfrm>
              <a:off x="363" y="1466"/>
              <a:ext cx="492" cy="288"/>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n</a:t>
              </a:r>
            </a:p>
          </p:txBody>
        </p:sp>
      </p:grpSp>
      <p:grpSp>
        <p:nvGrpSpPr>
          <p:cNvPr id="107532" name="Group 39"/>
          <p:cNvGrpSpPr>
            <a:grpSpLocks/>
          </p:cNvGrpSpPr>
          <p:nvPr/>
        </p:nvGrpSpPr>
        <p:grpSpPr bwMode="auto">
          <a:xfrm>
            <a:off x="319088" y="5195888"/>
            <a:ext cx="2390775" cy="1563687"/>
            <a:chOff x="237" y="3300"/>
            <a:chExt cx="1506" cy="985"/>
          </a:xfrm>
        </p:grpSpPr>
        <p:sp>
          <p:nvSpPr>
            <p:cNvPr id="107539" name="Rectangle 40"/>
            <p:cNvSpPr>
              <a:spLocks noChangeArrowheads="1"/>
            </p:cNvSpPr>
            <p:nvPr/>
          </p:nvSpPr>
          <p:spPr bwMode="auto">
            <a:xfrm>
              <a:off x="237" y="3300"/>
              <a:ext cx="1506" cy="985"/>
            </a:xfrm>
            <a:prstGeom prst="rect">
              <a:avLst/>
            </a:prstGeom>
            <a:solidFill>
              <a:schemeClr val="bg1"/>
            </a:solidFill>
            <a:ln w="28575" algn="ctr">
              <a:solidFill>
                <a:schemeClr val="tx1"/>
              </a:solidFill>
              <a:miter lim="800000"/>
              <a:headEnd/>
              <a:tailEnd/>
            </a:ln>
          </p:spPr>
          <p:txBody>
            <a:bodyPr anchor="ctr">
              <a:spAutoFit/>
            </a:bodyPr>
            <a:lstStyle/>
            <a:p>
              <a:endParaRPr lang="en-US"/>
            </a:p>
          </p:txBody>
        </p:sp>
        <p:sp>
          <p:nvSpPr>
            <p:cNvPr id="107540" name="Oval 41"/>
            <p:cNvSpPr>
              <a:spLocks noChangeAspect="1" noChangeArrowheads="1"/>
            </p:cNvSpPr>
            <p:nvPr/>
          </p:nvSpPr>
          <p:spPr bwMode="auto">
            <a:xfrm>
              <a:off x="846" y="3863"/>
              <a:ext cx="317" cy="180"/>
            </a:xfrm>
            <a:prstGeom prst="ellipse">
              <a:avLst/>
            </a:prstGeom>
            <a:solidFill>
              <a:schemeClr val="bg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41" name="Oval 42"/>
            <p:cNvSpPr>
              <a:spLocks noChangeAspect="1" noChangeArrowheads="1"/>
            </p:cNvSpPr>
            <p:nvPr/>
          </p:nvSpPr>
          <p:spPr bwMode="auto">
            <a:xfrm>
              <a:off x="1366" y="3863"/>
              <a:ext cx="317" cy="180"/>
            </a:xfrm>
            <a:prstGeom prst="ellipse">
              <a:avLst/>
            </a:prstGeom>
            <a:solidFill>
              <a:schemeClr val="bg1"/>
            </a:solidFill>
            <a:ln w="12700" algn="ctr">
              <a:solidFill>
                <a:schemeClr val="tx1"/>
              </a:solidFill>
              <a:round/>
              <a:headEnd/>
              <a:tailEnd/>
            </a:ln>
          </p:spPr>
          <p:txBody>
            <a:bodyPr wrap="none" anchor="ctr"/>
            <a:lstStyle/>
            <a:p>
              <a:endParaRPr lang="en-US"/>
            </a:p>
          </p:txBody>
        </p:sp>
        <p:sp>
          <p:nvSpPr>
            <p:cNvPr id="107542" name="Text Box 43"/>
            <p:cNvSpPr txBox="1">
              <a:spLocks noChangeArrowheads="1"/>
            </p:cNvSpPr>
            <p:nvPr/>
          </p:nvSpPr>
          <p:spPr bwMode="auto">
            <a:xfrm>
              <a:off x="883" y="3417"/>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07543" name="Line 44"/>
            <p:cNvSpPr>
              <a:spLocks noChangeShapeType="1"/>
            </p:cNvSpPr>
            <p:nvPr/>
          </p:nvSpPr>
          <p:spPr bwMode="auto">
            <a:xfrm flipH="1">
              <a:off x="997" y="3677"/>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44" name="Text Box 45"/>
            <p:cNvSpPr txBox="1">
              <a:spLocks noChangeArrowheads="1"/>
            </p:cNvSpPr>
            <p:nvPr/>
          </p:nvSpPr>
          <p:spPr bwMode="auto">
            <a:xfrm>
              <a:off x="1405" y="3406"/>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07545" name="Line 46"/>
            <p:cNvSpPr>
              <a:spLocks noChangeShapeType="1"/>
            </p:cNvSpPr>
            <p:nvPr/>
          </p:nvSpPr>
          <p:spPr bwMode="auto">
            <a:xfrm flipH="1">
              <a:off x="1517" y="3677"/>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46" name="Oval 47"/>
            <p:cNvSpPr>
              <a:spLocks noChangeAspect="1" noChangeArrowheads="1"/>
            </p:cNvSpPr>
            <p:nvPr/>
          </p:nvSpPr>
          <p:spPr bwMode="auto">
            <a:xfrm>
              <a:off x="319" y="3853"/>
              <a:ext cx="317" cy="180"/>
            </a:xfrm>
            <a:prstGeom prst="ellipse">
              <a:avLst/>
            </a:prstGeom>
            <a:solidFill>
              <a:schemeClr val="bg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800">
                <a:latin typeface="Arial" charset="0"/>
                <a:cs typeface="Arial" charset="0"/>
              </a:endParaRPr>
            </a:p>
          </p:txBody>
        </p:sp>
        <p:sp>
          <p:nvSpPr>
            <p:cNvPr id="107547" name="Text Box 48"/>
            <p:cNvSpPr txBox="1">
              <a:spLocks noChangeArrowheads="1"/>
            </p:cNvSpPr>
            <p:nvPr/>
          </p:nvSpPr>
          <p:spPr bwMode="auto">
            <a:xfrm>
              <a:off x="356" y="3407"/>
              <a:ext cx="268" cy="288"/>
            </a:xfrm>
            <a:prstGeom prst="rect">
              <a:avLst/>
            </a:prstGeom>
            <a:solidFill>
              <a:schemeClr val="bg1"/>
            </a:solid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07548" name="Line 49"/>
            <p:cNvSpPr>
              <a:spLocks noChangeShapeType="1"/>
            </p:cNvSpPr>
            <p:nvPr/>
          </p:nvSpPr>
          <p:spPr bwMode="auto">
            <a:xfrm flipH="1">
              <a:off x="470" y="3667"/>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107549" name="Line 50"/>
            <p:cNvSpPr>
              <a:spLocks noChangeShapeType="1"/>
            </p:cNvSpPr>
            <p:nvPr/>
          </p:nvSpPr>
          <p:spPr bwMode="auto">
            <a:xfrm flipV="1">
              <a:off x="634" y="3936"/>
              <a:ext cx="203" cy="2"/>
            </a:xfrm>
            <a:prstGeom prst="line">
              <a:avLst/>
            </a:prstGeom>
            <a:noFill/>
            <a:ln w="9525">
              <a:solidFill>
                <a:schemeClr val="tx1"/>
              </a:solidFill>
              <a:round/>
              <a:headEnd/>
              <a:tailEnd type="triangle" w="med" len="med"/>
            </a:ln>
          </p:spPr>
          <p:txBody>
            <a:bodyPr>
              <a:spAutoFit/>
            </a:bodyPr>
            <a:lstStyle/>
            <a:p>
              <a:endParaRPr lang="en-US"/>
            </a:p>
          </p:txBody>
        </p:sp>
        <p:sp>
          <p:nvSpPr>
            <p:cNvPr id="107550" name="Text Box 51"/>
            <p:cNvSpPr txBox="1">
              <a:spLocks noChangeArrowheads="1"/>
            </p:cNvSpPr>
            <p:nvPr/>
          </p:nvSpPr>
          <p:spPr bwMode="auto">
            <a:xfrm>
              <a:off x="337" y="3670"/>
              <a:ext cx="492" cy="288"/>
            </a:xfrm>
            <a:prstGeom prst="rect">
              <a:avLst/>
            </a:prstGeom>
            <a:solidFill>
              <a:schemeClr val="bg1"/>
            </a:solid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n</a:t>
              </a:r>
            </a:p>
          </p:txBody>
        </p:sp>
        <p:sp>
          <p:nvSpPr>
            <p:cNvPr id="107551" name="Line 52"/>
            <p:cNvSpPr>
              <a:spLocks noChangeShapeType="1"/>
            </p:cNvSpPr>
            <p:nvPr/>
          </p:nvSpPr>
          <p:spPr bwMode="auto">
            <a:xfrm flipV="1">
              <a:off x="1172" y="3942"/>
              <a:ext cx="203" cy="2"/>
            </a:xfrm>
            <a:prstGeom prst="line">
              <a:avLst/>
            </a:prstGeom>
            <a:noFill/>
            <a:ln w="9525">
              <a:solidFill>
                <a:schemeClr val="tx1"/>
              </a:solidFill>
              <a:round/>
              <a:headEnd/>
              <a:tailEnd type="triangle" w="med" len="med"/>
            </a:ln>
          </p:spPr>
          <p:txBody>
            <a:bodyPr>
              <a:spAutoFit/>
            </a:bodyPr>
            <a:lstStyle/>
            <a:p>
              <a:endParaRPr lang="en-US"/>
            </a:p>
          </p:txBody>
        </p:sp>
        <p:sp>
          <p:nvSpPr>
            <p:cNvPr id="107552" name="Text Box 53"/>
            <p:cNvSpPr txBox="1">
              <a:spLocks noChangeArrowheads="1"/>
            </p:cNvSpPr>
            <p:nvPr/>
          </p:nvSpPr>
          <p:spPr bwMode="auto">
            <a:xfrm>
              <a:off x="875" y="3676"/>
              <a:ext cx="492" cy="288"/>
            </a:xfrm>
            <a:prstGeom prst="rect">
              <a:avLst/>
            </a:prstGeom>
            <a:solidFill>
              <a:schemeClr val="bg1"/>
            </a:solid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n</a:t>
              </a:r>
            </a:p>
          </p:txBody>
        </p:sp>
      </p:grpSp>
      <p:grpSp>
        <p:nvGrpSpPr>
          <p:cNvPr id="107533" name="Group 54"/>
          <p:cNvGrpSpPr>
            <a:grpSpLocks/>
          </p:cNvGrpSpPr>
          <p:nvPr/>
        </p:nvGrpSpPr>
        <p:grpSpPr bwMode="auto">
          <a:xfrm>
            <a:off x="-111125" y="3490913"/>
            <a:ext cx="2973388" cy="1693862"/>
            <a:chOff x="7" y="2192"/>
            <a:chExt cx="1873" cy="1067"/>
          </a:xfrm>
        </p:grpSpPr>
        <p:sp>
          <p:nvSpPr>
            <p:cNvPr id="107537" name="AutoShape 55"/>
            <p:cNvSpPr>
              <a:spLocks noChangeArrowheads="1"/>
            </p:cNvSpPr>
            <p:nvPr/>
          </p:nvSpPr>
          <p:spPr bwMode="auto">
            <a:xfrm rot="5400000">
              <a:off x="466" y="2536"/>
              <a:ext cx="1067" cy="379"/>
            </a:xfrm>
            <a:prstGeom prst="rightArrow">
              <a:avLst>
                <a:gd name="adj1" fmla="val 50000"/>
                <a:gd name="adj2" fmla="val 70383"/>
              </a:avLst>
            </a:prstGeom>
            <a:solidFill>
              <a:schemeClr val="bg1"/>
            </a:solidFill>
            <a:ln w="9525" algn="ctr">
              <a:solidFill>
                <a:schemeClr val="bg1"/>
              </a:solidFill>
              <a:miter lim="800000"/>
              <a:headEnd/>
              <a:tailEnd/>
            </a:ln>
          </p:spPr>
          <p:txBody>
            <a:bodyPr anchor="ctr">
              <a:spAutoFit/>
            </a:bodyPr>
            <a:lstStyle/>
            <a:p>
              <a:endParaRPr lang="en-US"/>
            </a:p>
          </p:txBody>
        </p:sp>
        <p:sp>
          <p:nvSpPr>
            <p:cNvPr id="107538" name="Text Box 56"/>
            <p:cNvSpPr txBox="1">
              <a:spLocks noChangeArrowheads="1"/>
            </p:cNvSpPr>
            <p:nvPr/>
          </p:nvSpPr>
          <p:spPr bwMode="auto">
            <a:xfrm>
              <a:off x="7" y="2414"/>
              <a:ext cx="1873" cy="269"/>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   append(y,z)</a:t>
              </a:r>
            </a:p>
          </p:txBody>
        </p:sp>
      </p:grpSp>
      <p:sp>
        <p:nvSpPr>
          <p:cNvPr id="107534" name="Freeform 57"/>
          <p:cNvSpPr>
            <a:spLocks/>
          </p:cNvSpPr>
          <p:nvPr/>
        </p:nvSpPr>
        <p:spPr bwMode="auto">
          <a:xfrm rot="20884492" flipV="1">
            <a:off x="2855913" y="5943600"/>
            <a:ext cx="3994150" cy="298450"/>
          </a:xfrm>
          <a:custGeom>
            <a:avLst/>
            <a:gdLst>
              <a:gd name="T0" fmla="*/ 2147483647 w 2414"/>
              <a:gd name="T1" fmla="*/ 2147483647 h 148"/>
              <a:gd name="T2" fmla="*/ 2147483647 w 2414"/>
              <a:gd name="T3" fmla="*/ 2147483647 h 148"/>
              <a:gd name="T4" fmla="*/ 0 w 2414"/>
              <a:gd name="T5" fmla="*/ 2147483647 h 148"/>
              <a:gd name="T6" fmla="*/ 0 60000 65536"/>
              <a:gd name="T7" fmla="*/ 0 60000 65536"/>
              <a:gd name="T8" fmla="*/ 0 60000 65536"/>
              <a:gd name="T9" fmla="*/ 0 w 2414"/>
              <a:gd name="T10" fmla="*/ 0 h 148"/>
              <a:gd name="T11" fmla="*/ 2414 w 2414"/>
              <a:gd name="T12" fmla="*/ 148 h 148"/>
            </a:gdLst>
            <a:ahLst/>
            <a:cxnLst>
              <a:cxn ang="T6">
                <a:pos x="T0" y="T1"/>
              </a:cxn>
              <a:cxn ang="T7">
                <a:pos x="T2" y="T3"/>
              </a:cxn>
              <a:cxn ang="T8">
                <a:pos x="T4" y="T5"/>
              </a:cxn>
            </a:cxnLst>
            <a:rect l="T9" t="T10" r="T11" b="T12"/>
            <a:pathLst>
              <a:path w="2414" h="148">
                <a:moveTo>
                  <a:pt x="2414" y="84"/>
                </a:moveTo>
                <a:cubicBezTo>
                  <a:pt x="2116" y="42"/>
                  <a:pt x="1819" y="0"/>
                  <a:pt x="1417" y="11"/>
                </a:cubicBezTo>
                <a:cubicBezTo>
                  <a:pt x="1015" y="22"/>
                  <a:pt x="507" y="85"/>
                  <a:pt x="0" y="148"/>
                </a:cubicBezTo>
              </a:path>
            </a:pathLst>
          </a:custGeom>
          <a:solidFill>
            <a:schemeClr val="bg1"/>
          </a:solidFill>
          <a:ln w="266700" cap="flat" cmpd="sng">
            <a:solidFill>
              <a:schemeClr val="bg1"/>
            </a:solidFill>
            <a:prstDash val="solid"/>
            <a:round/>
            <a:headEnd type="none" w="med" len="med"/>
            <a:tailEnd type="triangle" w="med" len="med"/>
          </a:ln>
        </p:spPr>
        <p:txBody>
          <a:bodyPr wrap="none" lIns="0" tIns="0" rIns="0" bIns="0" anchor="ctr"/>
          <a:lstStyle/>
          <a:p>
            <a:endParaRPr lang="en-US"/>
          </a:p>
        </p:txBody>
      </p:sp>
      <p:sp>
        <p:nvSpPr>
          <p:cNvPr id="107535" name="AutoShape 58"/>
          <p:cNvSpPr>
            <a:spLocks noChangeArrowheads="1"/>
          </p:cNvSpPr>
          <p:nvPr/>
        </p:nvSpPr>
        <p:spPr bwMode="auto">
          <a:xfrm rot="224325">
            <a:off x="3309938" y="1870075"/>
            <a:ext cx="3313112" cy="630238"/>
          </a:xfrm>
          <a:prstGeom prst="rightArrow">
            <a:avLst>
              <a:gd name="adj1" fmla="val 51222"/>
              <a:gd name="adj2" fmla="val 121834"/>
            </a:avLst>
          </a:prstGeom>
          <a:solidFill>
            <a:schemeClr val="bg1"/>
          </a:solidFill>
          <a:ln w="9525" algn="ctr">
            <a:solidFill>
              <a:schemeClr val="bg2"/>
            </a:solidFill>
            <a:miter lim="800000"/>
            <a:headEnd/>
            <a:tailEnd/>
          </a:ln>
        </p:spPr>
        <p:txBody>
          <a:bodyPr wrap="none" lIns="0" tIns="0" rIns="0" bIns="0" anchor="ctr"/>
          <a:lstStyle/>
          <a:p>
            <a:endParaRPr lang="en-US"/>
          </a:p>
        </p:txBody>
      </p:sp>
      <p:sp>
        <p:nvSpPr>
          <p:cNvPr id="107536" name="Text Box 59"/>
          <p:cNvSpPr txBox="1">
            <a:spLocks noChangeArrowheads="1"/>
          </p:cNvSpPr>
          <p:nvPr/>
        </p:nvSpPr>
        <p:spPr bwMode="auto">
          <a:xfrm>
            <a:off x="3641725" y="1449388"/>
            <a:ext cx="2908300" cy="427037"/>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append(p,q)</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8290" name="AutoShape 2"/>
          <p:cNvSpPr>
            <a:spLocks noChangeArrowheads="1"/>
          </p:cNvSpPr>
          <p:nvPr/>
        </p:nvSpPr>
        <p:spPr bwMode="auto">
          <a:xfrm>
            <a:off x="3768725" y="4094163"/>
            <a:ext cx="1814513" cy="495300"/>
          </a:xfrm>
          <a:prstGeom prst="rightArrow">
            <a:avLst>
              <a:gd name="adj1" fmla="val 50000"/>
              <a:gd name="adj2" fmla="val 91587"/>
            </a:avLst>
          </a:prstGeom>
          <a:noFill/>
          <a:ln w="9525" algn="ctr">
            <a:solidFill>
              <a:schemeClr val="bg1"/>
            </a:solidFill>
            <a:miter lim="800000"/>
            <a:headEnd/>
            <a:tailEnd/>
          </a:ln>
        </p:spPr>
        <p:txBody>
          <a:bodyPr wrap="none" anchor="ctr"/>
          <a:lstStyle/>
          <a:p>
            <a:endParaRPr lang="en-US"/>
          </a:p>
        </p:txBody>
      </p:sp>
      <p:sp>
        <p:nvSpPr>
          <p:cNvPr id="1548291" name="Text Box 3"/>
          <p:cNvSpPr txBox="1">
            <a:spLocks noChangeArrowheads="1"/>
          </p:cNvSpPr>
          <p:nvPr/>
        </p:nvSpPr>
        <p:spPr bwMode="auto">
          <a:xfrm>
            <a:off x="3092450" y="3538538"/>
            <a:ext cx="3948113" cy="374650"/>
          </a:xfrm>
          <a:prstGeom prst="rect">
            <a:avLst/>
          </a:prstGeom>
          <a:noFill/>
          <a:ln w="9525" algn="ctr">
            <a:solidFill>
              <a:schemeClr val="bg1"/>
            </a:solid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Tabulation exists?</a:t>
            </a:r>
          </a:p>
        </p:txBody>
      </p:sp>
      <p:grpSp>
        <p:nvGrpSpPr>
          <p:cNvPr id="2" name="Group 4"/>
          <p:cNvGrpSpPr>
            <a:grpSpLocks/>
          </p:cNvGrpSpPr>
          <p:nvPr/>
        </p:nvGrpSpPr>
        <p:grpSpPr bwMode="auto">
          <a:xfrm>
            <a:off x="6265863" y="5362575"/>
            <a:ext cx="2171700" cy="1136650"/>
            <a:chOff x="3947" y="3378"/>
            <a:chExt cx="1368" cy="716"/>
          </a:xfrm>
        </p:grpSpPr>
        <p:sp>
          <p:nvSpPr>
            <p:cNvPr id="108601" name="Rectangle 5"/>
            <p:cNvSpPr>
              <a:spLocks noChangeArrowheads="1"/>
            </p:cNvSpPr>
            <p:nvPr/>
          </p:nvSpPr>
          <p:spPr bwMode="auto">
            <a:xfrm>
              <a:off x="3947" y="3378"/>
              <a:ext cx="1368" cy="716"/>
            </a:xfrm>
            <a:prstGeom prst="rect">
              <a:avLst/>
            </a:prstGeom>
            <a:solidFill>
              <a:schemeClr val="folHlink"/>
            </a:solidFill>
            <a:ln w="9525" algn="ctr">
              <a:solidFill>
                <a:schemeClr val="tx1"/>
              </a:solidFill>
              <a:miter lim="800000"/>
              <a:headEnd/>
              <a:tailEnd/>
            </a:ln>
          </p:spPr>
          <p:txBody>
            <a:bodyPr wrap="none" anchor="ctr"/>
            <a:lstStyle/>
            <a:p>
              <a:endParaRPr lang="en-US"/>
            </a:p>
          </p:txBody>
        </p:sp>
        <p:sp>
          <p:nvSpPr>
            <p:cNvPr id="108602" name="Oval 6"/>
            <p:cNvSpPr>
              <a:spLocks noChangeArrowheads="1"/>
            </p:cNvSpPr>
            <p:nvPr/>
          </p:nvSpPr>
          <p:spPr bwMode="auto">
            <a:xfrm>
              <a:off x="4666" y="387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603" name="Text Box 7"/>
            <p:cNvSpPr txBox="1">
              <a:spLocks noChangeArrowheads="1"/>
            </p:cNvSpPr>
            <p:nvPr/>
          </p:nvSpPr>
          <p:spPr bwMode="auto">
            <a:xfrm>
              <a:off x="4031" y="381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y</a:t>
              </a:r>
            </a:p>
          </p:txBody>
        </p:sp>
        <p:sp>
          <p:nvSpPr>
            <p:cNvPr id="108604" name="Oval 8"/>
            <p:cNvSpPr>
              <a:spLocks noChangeArrowheads="1"/>
            </p:cNvSpPr>
            <p:nvPr/>
          </p:nvSpPr>
          <p:spPr bwMode="auto">
            <a:xfrm>
              <a:off x="4376" y="387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605" name="AutoShape 9"/>
            <p:cNvCxnSpPr>
              <a:cxnSpLocks noChangeShapeType="1"/>
              <a:stCxn id="108604" idx="6"/>
              <a:endCxn id="108602" idx="2"/>
            </p:cNvCxnSpPr>
            <p:nvPr/>
          </p:nvCxnSpPr>
          <p:spPr bwMode="auto">
            <a:xfrm>
              <a:off x="4546" y="3935"/>
              <a:ext cx="120" cy="0"/>
            </a:xfrm>
            <a:prstGeom prst="straightConnector1">
              <a:avLst/>
            </a:prstGeom>
            <a:noFill/>
            <a:ln w="9525">
              <a:solidFill>
                <a:schemeClr val="tx1"/>
              </a:solidFill>
              <a:round/>
              <a:headEnd/>
              <a:tailEnd type="triangle" w="med" len="med"/>
            </a:ln>
          </p:spPr>
        </p:cxnSp>
        <p:sp>
          <p:nvSpPr>
            <p:cNvPr id="108606" name="Line 10"/>
            <p:cNvSpPr>
              <a:spLocks noChangeShapeType="1"/>
            </p:cNvSpPr>
            <p:nvPr/>
          </p:nvSpPr>
          <p:spPr bwMode="auto">
            <a:xfrm>
              <a:off x="4238" y="3928"/>
              <a:ext cx="137" cy="2"/>
            </a:xfrm>
            <a:prstGeom prst="line">
              <a:avLst/>
            </a:prstGeom>
            <a:noFill/>
            <a:ln w="9525">
              <a:solidFill>
                <a:schemeClr val="tx1"/>
              </a:solidFill>
              <a:round/>
              <a:headEnd/>
              <a:tailEnd type="triangle" w="med" len="med"/>
            </a:ln>
          </p:spPr>
          <p:txBody>
            <a:bodyPr wrap="none" anchor="ctr"/>
            <a:lstStyle/>
            <a:p>
              <a:endParaRPr lang="en-US"/>
            </a:p>
          </p:txBody>
        </p:sp>
        <p:sp>
          <p:nvSpPr>
            <p:cNvPr id="108607" name="Oval 11"/>
            <p:cNvSpPr>
              <a:spLocks noChangeArrowheads="1"/>
            </p:cNvSpPr>
            <p:nvPr/>
          </p:nvSpPr>
          <p:spPr bwMode="auto">
            <a:xfrm>
              <a:off x="4960" y="3873"/>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608" name="AutoShape 12"/>
            <p:cNvCxnSpPr>
              <a:cxnSpLocks noChangeShapeType="1"/>
              <a:endCxn id="108607" idx="2"/>
            </p:cNvCxnSpPr>
            <p:nvPr/>
          </p:nvCxnSpPr>
          <p:spPr bwMode="auto">
            <a:xfrm>
              <a:off x="4840" y="3937"/>
              <a:ext cx="120" cy="0"/>
            </a:xfrm>
            <a:prstGeom prst="straightConnector1">
              <a:avLst/>
            </a:prstGeom>
            <a:noFill/>
            <a:ln w="9525">
              <a:solidFill>
                <a:schemeClr val="tx1"/>
              </a:solidFill>
              <a:round/>
              <a:headEnd/>
              <a:tailEnd type="triangle" w="med" len="med"/>
            </a:ln>
          </p:spPr>
        </p:cxnSp>
      </p:grpSp>
      <p:sp>
        <p:nvSpPr>
          <p:cNvPr id="1548301" name="Rectangle 13"/>
          <p:cNvSpPr>
            <a:spLocks noChangeArrowheads="1"/>
          </p:cNvSpPr>
          <p:nvPr/>
        </p:nvSpPr>
        <p:spPr bwMode="auto">
          <a:xfrm>
            <a:off x="6700838" y="3870325"/>
            <a:ext cx="476250" cy="2066925"/>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08550" name="Rectangle 14"/>
          <p:cNvSpPr>
            <a:spLocks noChangeArrowheads="1"/>
          </p:cNvSpPr>
          <p:nvPr/>
        </p:nvSpPr>
        <p:spPr bwMode="auto">
          <a:xfrm>
            <a:off x="542925" y="5321300"/>
            <a:ext cx="2171700" cy="1136650"/>
          </a:xfrm>
          <a:prstGeom prst="rect">
            <a:avLst/>
          </a:prstGeom>
          <a:solidFill>
            <a:schemeClr val="folHlink"/>
          </a:solidFill>
          <a:ln w="9525" algn="ctr">
            <a:solidFill>
              <a:schemeClr val="tx1"/>
            </a:solidFill>
            <a:miter lim="800000"/>
            <a:headEnd/>
            <a:tailEnd/>
          </a:ln>
        </p:spPr>
        <p:txBody>
          <a:bodyPr wrap="none" anchor="ctr"/>
          <a:lstStyle/>
          <a:p>
            <a:endParaRPr lang="en-US"/>
          </a:p>
        </p:txBody>
      </p:sp>
      <p:sp>
        <p:nvSpPr>
          <p:cNvPr id="1548303" name="AutoShape 15"/>
          <p:cNvSpPr>
            <a:spLocks noChangeArrowheads="1"/>
          </p:cNvSpPr>
          <p:nvPr/>
        </p:nvSpPr>
        <p:spPr bwMode="auto">
          <a:xfrm rot="-5400000">
            <a:off x="1649413" y="5083175"/>
            <a:ext cx="812800" cy="1320800"/>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sp>
        <p:nvSpPr>
          <p:cNvPr id="108552" name="Rectangle 16"/>
          <p:cNvSpPr>
            <a:spLocks noGrp="1" noChangeArrowheads="1"/>
          </p:cNvSpPr>
          <p:nvPr>
            <p:ph type="title" idx="4294967295"/>
          </p:nvPr>
        </p:nvSpPr>
        <p:spPr>
          <a:xfrm>
            <a:off x="457200" y="457200"/>
            <a:ext cx="8686800" cy="1371600"/>
          </a:xfrm>
        </p:spPr>
        <p:txBody>
          <a:bodyPr/>
          <a:lstStyle/>
          <a:p>
            <a:r>
              <a:rPr lang="en-US" smtClean="0"/>
              <a:t>Interprocedural shape analysis</a:t>
            </a:r>
          </a:p>
        </p:txBody>
      </p:sp>
      <p:sp>
        <p:nvSpPr>
          <p:cNvPr id="1548305" name="AutoShape 17"/>
          <p:cNvSpPr>
            <a:spLocks noChangeArrowheads="1"/>
          </p:cNvSpPr>
          <p:nvPr/>
        </p:nvSpPr>
        <p:spPr bwMode="auto">
          <a:xfrm rot="-5400000">
            <a:off x="7369175" y="5116513"/>
            <a:ext cx="812800" cy="1320800"/>
          </a:xfrm>
          <a:prstGeom prst="triangle">
            <a:avLst>
              <a:gd name="adj" fmla="val 50000"/>
            </a:avLst>
          </a:prstGeom>
          <a:solidFill>
            <a:schemeClr val="bg1"/>
          </a:solidFill>
          <a:ln w="9525" algn="ctr">
            <a:solidFill>
              <a:schemeClr val="tx1"/>
            </a:solidFill>
            <a:miter lim="800000"/>
            <a:headEnd/>
            <a:tailEnd/>
          </a:ln>
        </p:spPr>
        <p:txBody>
          <a:bodyPr wrap="none" anchor="ctr"/>
          <a:lstStyle/>
          <a:p>
            <a:endParaRPr lang="en-US"/>
          </a:p>
        </p:txBody>
      </p:sp>
      <p:sp>
        <p:nvSpPr>
          <p:cNvPr id="1548306" name="Text Box 18"/>
          <p:cNvSpPr txBox="1">
            <a:spLocks noChangeArrowheads="1"/>
          </p:cNvSpPr>
          <p:nvPr/>
        </p:nvSpPr>
        <p:spPr bwMode="auto">
          <a:xfrm>
            <a:off x="3724275" y="5392738"/>
            <a:ext cx="1793875" cy="528637"/>
          </a:xfrm>
          <a:prstGeom prst="rect">
            <a:avLst/>
          </a:prstGeom>
          <a:noFill/>
          <a:ln w="9525" algn="ctr">
            <a:solidFill>
              <a:schemeClr val="bg1"/>
            </a:solidFill>
            <a:miter lim="800000"/>
            <a:headEnd/>
            <a:tailEnd/>
          </a:ln>
        </p:spPr>
        <p:txBody>
          <a:bodyPr>
            <a:spAutoFit/>
          </a:bodyPr>
          <a:lstStyle/>
          <a:p>
            <a:pPr algn="ctr" eaLnBrk="1" hangingPunct="1">
              <a:spcBef>
                <a:spcPct val="50000"/>
              </a:spcBef>
            </a:pPr>
            <a:r>
              <a:rPr lang="en-US" sz="2800" b="1">
                <a:solidFill>
                  <a:schemeClr val="bg1"/>
                </a:solidFill>
                <a:latin typeface="Arial" charset="0"/>
                <a:cs typeface="Arial" charset="0"/>
              </a:rPr>
              <a:t>call f(x)</a:t>
            </a:r>
          </a:p>
        </p:txBody>
      </p:sp>
      <p:grpSp>
        <p:nvGrpSpPr>
          <p:cNvPr id="3" name="Group 19"/>
          <p:cNvGrpSpPr>
            <a:grpSpLocks/>
          </p:cNvGrpSpPr>
          <p:nvPr/>
        </p:nvGrpSpPr>
        <p:grpSpPr bwMode="auto">
          <a:xfrm>
            <a:off x="1098550" y="5338763"/>
            <a:ext cx="1620838" cy="812800"/>
            <a:chOff x="1449" y="1939"/>
            <a:chExt cx="1021" cy="512"/>
          </a:xfrm>
        </p:grpSpPr>
        <p:grpSp>
          <p:nvGrpSpPr>
            <p:cNvPr id="108592" name="Group 20"/>
            <p:cNvGrpSpPr>
              <a:grpSpLocks/>
            </p:cNvGrpSpPr>
            <p:nvPr/>
          </p:nvGrpSpPr>
          <p:grpSpPr bwMode="auto">
            <a:xfrm>
              <a:off x="1449" y="1939"/>
              <a:ext cx="1021" cy="512"/>
              <a:chOff x="1249" y="2182"/>
              <a:chExt cx="1021" cy="512"/>
            </a:xfrm>
          </p:grpSpPr>
          <p:sp>
            <p:nvSpPr>
              <p:cNvPr id="108599" name="Text Box 21"/>
              <p:cNvSpPr txBox="1">
                <a:spLocks noChangeArrowheads="1"/>
              </p:cNvSpPr>
              <p:nvPr/>
            </p:nvSpPr>
            <p:spPr bwMode="auto">
              <a:xfrm>
                <a:off x="1249" y="2269"/>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8600" name="AutoShape 22"/>
              <p:cNvSpPr>
                <a:spLocks noChangeArrowheads="1"/>
              </p:cNvSpPr>
              <p:nvPr/>
            </p:nvSpPr>
            <p:spPr bwMode="auto">
              <a:xfrm rot="-5400000">
                <a:off x="1598" y="2022"/>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grpSp>
          <p:nvGrpSpPr>
            <p:cNvPr id="108593" name="Group 23"/>
            <p:cNvGrpSpPr>
              <a:grpSpLocks/>
            </p:cNvGrpSpPr>
            <p:nvPr/>
          </p:nvGrpSpPr>
          <p:grpSpPr bwMode="auto">
            <a:xfrm>
              <a:off x="1480" y="2071"/>
              <a:ext cx="805" cy="250"/>
              <a:chOff x="1280" y="2683"/>
              <a:chExt cx="805" cy="250"/>
            </a:xfrm>
          </p:grpSpPr>
          <p:sp>
            <p:nvSpPr>
              <p:cNvPr id="108594" name="Oval 24"/>
              <p:cNvSpPr>
                <a:spLocks noChangeArrowheads="1"/>
              </p:cNvSpPr>
              <p:nvPr/>
            </p:nvSpPr>
            <p:spPr bwMode="auto">
              <a:xfrm>
                <a:off x="191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595" name="Text Box 25"/>
              <p:cNvSpPr txBox="1">
                <a:spLocks noChangeArrowheads="1"/>
              </p:cNvSpPr>
              <p:nvPr/>
            </p:nvSpPr>
            <p:spPr bwMode="auto">
              <a:xfrm>
                <a:off x="1280" y="268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p</a:t>
                </a:r>
              </a:p>
            </p:txBody>
          </p:sp>
          <p:sp>
            <p:nvSpPr>
              <p:cNvPr id="108596" name="Oval 26"/>
              <p:cNvSpPr>
                <a:spLocks noChangeArrowheads="1"/>
              </p:cNvSpPr>
              <p:nvPr/>
            </p:nvSpPr>
            <p:spPr bwMode="auto">
              <a:xfrm>
                <a:off x="162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97" name="AutoShape 27"/>
              <p:cNvCxnSpPr>
                <a:cxnSpLocks noChangeShapeType="1"/>
                <a:stCxn id="108596" idx="6"/>
                <a:endCxn id="108594" idx="2"/>
              </p:cNvCxnSpPr>
              <p:nvPr/>
            </p:nvCxnSpPr>
            <p:spPr bwMode="auto">
              <a:xfrm>
                <a:off x="1795" y="2805"/>
                <a:ext cx="120" cy="0"/>
              </a:xfrm>
              <a:prstGeom prst="straightConnector1">
                <a:avLst/>
              </a:prstGeom>
              <a:noFill/>
              <a:ln w="9525">
                <a:solidFill>
                  <a:schemeClr val="tx1"/>
                </a:solidFill>
                <a:round/>
                <a:headEnd/>
                <a:tailEnd type="triangle" w="med" len="med"/>
              </a:ln>
            </p:spPr>
          </p:cxnSp>
          <p:sp>
            <p:nvSpPr>
              <p:cNvPr id="108598" name="Line 28"/>
              <p:cNvSpPr>
                <a:spLocks noChangeShapeType="1"/>
              </p:cNvSpPr>
              <p:nvPr/>
            </p:nvSpPr>
            <p:spPr bwMode="auto">
              <a:xfrm>
                <a:off x="1487" y="2798"/>
                <a:ext cx="137" cy="2"/>
              </a:xfrm>
              <a:prstGeom prst="line">
                <a:avLst/>
              </a:prstGeom>
              <a:noFill/>
              <a:ln w="9525">
                <a:solidFill>
                  <a:schemeClr val="tx1"/>
                </a:solidFill>
                <a:round/>
                <a:headEnd/>
                <a:tailEnd type="triangle" w="med" len="med"/>
              </a:ln>
            </p:spPr>
            <p:txBody>
              <a:bodyPr wrap="none" anchor="ctr"/>
              <a:lstStyle/>
              <a:p>
                <a:endParaRPr lang="en-US"/>
              </a:p>
            </p:txBody>
          </p:sp>
        </p:grpSp>
      </p:grpSp>
      <p:sp>
        <p:nvSpPr>
          <p:cNvPr id="1548317" name="AutoShape 29"/>
          <p:cNvSpPr>
            <a:spLocks noChangeArrowheads="1"/>
          </p:cNvSpPr>
          <p:nvPr/>
        </p:nvSpPr>
        <p:spPr bwMode="auto">
          <a:xfrm>
            <a:off x="3763963" y="5926138"/>
            <a:ext cx="1814512" cy="495300"/>
          </a:xfrm>
          <a:prstGeom prst="rightArrow">
            <a:avLst>
              <a:gd name="adj1" fmla="val 50000"/>
              <a:gd name="adj2" fmla="val 91587"/>
            </a:avLst>
          </a:prstGeom>
          <a:noFill/>
          <a:ln w="9525" algn="ctr">
            <a:solidFill>
              <a:schemeClr val="bg1"/>
            </a:solidFill>
            <a:miter lim="800000"/>
            <a:headEnd/>
            <a:tailEnd/>
          </a:ln>
        </p:spPr>
        <p:txBody>
          <a:bodyPr wrap="none" anchor="ctr"/>
          <a:lstStyle/>
          <a:p>
            <a:endParaRPr lang="en-US"/>
          </a:p>
        </p:txBody>
      </p:sp>
      <p:sp>
        <p:nvSpPr>
          <p:cNvPr id="1548318" name="Line 30"/>
          <p:cNvSpPr>
            <a:spLocks noChangeShapeType="1"/>
          </p:cNvSpPr>
          <p:nvPr/>
        </p:nvSpPr>
        <p:spPr bwMode="auto">
          <a:xfrm flipH="1" flipV="1">
            <a:off x="7548563" y="5881688"/>
            <a:ext cx="9525" cy="255587"/>
          </a:xfrm>
          <a:prstGeom prst="line">
            <a:avLst/>
          </a:prstGeom>
          <a:noFill/>
          <a:ln w="9525">
            <a:solidFill>
              <a:schemeClr val="tx1"/>
            </a:solidFill>
            <a:round/>
            <a:headEnd/>
            <a:tailEnd type="triangle" w="med" len="med"/>
          </a:ln>
        </p:spPr>
        <p:txBody>
          <a:bodyPr/>
          <a:lstStyle/>
          <a:p>
            <a:endParaRPr lang="en-US"/>
          </a:p>
        </p:txBody>
      </p:sp>
      <p:grpSp>
        <p:nvGrpSpPr>
          <p:cNvPr id="108558" name="Group 31"/>
          <p:cNvGrpSpPr>
            <a:grpSpLocks/>
          </p:cNvGrpSpPr>
          <p:nvPr/>
        </p:nvGrpSpPr>
        <p:grpSpPr bwMode="auto">
          <a:xfrm>
            <a:off x="1146175" y="5545138"/>
            <a:ext cx="1277938" cy="396875"/>
            <a:chOff x="1280" y="2683"/>
            <a:chExt cx="805" cy="250"/>
          </a:xfrm>
        </p:grpSpPr>
        <p:sp>
          <p:nvSpPr>
            <p:cNvPr id="108587" name="Oval 32"/>
            <p:cNvSpPr>
              <a:spLocks noChangeArrowheads="1"/>
            </p:cNvSpPr>
            <p:nvPr/>
          </p:nvSpPr>
          <p:spPr bwMode="auto">
            <a:xfrm>
              <a:off x="191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588" name="Text Box 33"/>
            <p:cNvSpPr txBox="1">
              <a:spLocks noChangeArrowheads="1"/>
            </p:cNvSpPr>
            <p:nvPr/>
          </p:nvSpPr>
          <p:spPr bwMode="auto">
            <a:xfrm>
              <a:off x="1280" y="268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x</a:t>
              </a:r>
            </a:p>
          </p:txBody>
        </p:sp>
        <p:sp>
          <p:nvSpPr>
            <p:cNvPr id="108589" name="Oval 34"/>
            <p:cNvSpPr>
              <a:spLocks noChangeArrowheads="1"/>
            </p:cNvSpPr>
            <p:nvPr/>
          </p:nvSpPr>
          <p:spPr bwMode="auto">
            <a:xfrm>
              <a:off x="162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90" name="AutoShape 35"/>
            <p:cNvCxnSpPr>
              <a:cxnSpLocks noChangeShapeType="1"/>
              <a:stCxn id="108589" idx="6"/>
              <a:endCxn id="108587" idx="2"/>
            </p:cNvCxnSpPr>
            <p:nvPr/>
          </p:nvCxnSpPr>
          <p:spPr bwMode="auto">
            <a:xfrm>
              <a:off x="1795" y="2805"/>
              <a:ext cx="120" cy="0"/>
            </a:xfrm>
            <a:prstGeom prst="straightConnector1">
              <a:avLst/>
            </a:prstGeom>
            <a:noFill/>
            <a:ln w="9525">
              <a:solidFill>
                <a:schemeClr val="tx1"/>
              </a:solidFill>
              <a:round/>
              <a:headEnd/>
              <a:tailEnd type="triangle" w="med" len="med"/>
            </a:ln>
          </p:spPr>
        </p:cxnSp>
        <p:sp>
          <p:nvSpPr>
            <p:cNvPr id="108591" name="Line 36"/>
            <p:cNvSpPr>
              <a:spLocks noChangeShapeType="1"/>
            </p:cNvSpPr>
            <p:nvPr/>
          </p:nvSpPr>
          <p:spPr bwMode="auto">
            <a:xfrm>
              <a:off x="1487" y="2798"/>
              <a:ext cx="137" cy="2"/>
            </a:xfrm>
            <a:prstGeom prst="line">
              <a:avLst/>
            </a:prstGeom>
            <a:noFill/>
            <a:ln w="9525">
              <a:solidFill>
                <a:schemeClr val="tx1"/>
              </a:solidFill>
              <a:round/>
              <a:headEnd/>
              <a:tailEnd type="triangle" w="med" len="med"/>
            </a:ln>
          </p:spPr>
          <p:txBody>
            <a:bodyPr wrap="none" anchor="ctr"/>
            <a:lstStyle/>
            <a:p>
              <a:endParaRPr lang="en-US"/>
            </a:p>
          </p:txBody>
        </p:sp>
      </p:grpSp>
      <p:sp>
        <p:nvSpPr>
          <p:cNvPr id="108559" name="Oval 37"/>
          <p:cNvSpPr>
            <a:spLocks noChangeArrowheads="1"/>
          </p:cNvSpPr>
          <p:nvPr/>
        </p:nvSpPr>
        <p:spPr bwMode="auto">
          <a:xfrm>
            <a:off x="1752600" y="6073775"/>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560" name="Text Box 38"/>
          <p:cNvSpPr txBox="1">
            <a:spLocks noChangeArrowheads="1"/>
          </p:cNvSpPr>
          <p:nvPr/>
        </p:nvSpPr>
        <p:spPr bwMode="auto">
          <a:xfrm>
            <a:off x="744538" y="5981700"/>
            <a:ext cx="398462" cy="396875"/>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y</a:t>
            </a:r>
          </a:p>
        </p:txBody>
      </p:sp>
      <p:sp>
        <p:nvSpPr>
          <p:cNvPr id="108561" name="Oval 39"/>
          <p:cNvSpPr>
            <a:spLocks noChangeArrowheads="1"/>
          </p:cNvSpPr>
          <p:nvPr/>
        </p:nvSpPr>
        <p:spPr bwMode="auto">
          <a:xfrm>
            <a:off x="1292225" y="6073775"/>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62" name="AutoShape 40"/>
          <p:cNvCxnSpPr>
            <a:cxnSpLocks noChangeShapeType="1"/>
            <a:stCxn id="108561" idx="6"/>
            <a:endCxn id="108559" idx="2"/>
          </p:cNvCxnSpPr>
          <p:nvPr/>
        </p:nvCxnSpPr>
        <p:spPr bwMode="auto">
          <a:xfrm>
            <a:off x="1562100" y="6175375"/>
            <a:ext cx="190500" cy="0"/>
          </a:xfrm>
          <a:prstGeom prst="straightConnector1">
            <a:avLst/>
          </a:prstGeom>
          <a:noFill/>
          <a:ln w="9525">
            <a:solidFill>
              <a:schemeClr val="tx1"/>
            </a:solidFill>
            <a:round/>
            <a:headEnd/>
            <a:tailEnd type="triangle" w="med" len="med"/>
          </a:ln>
        </p:spPr>
      </p:cxnSp>
      <p:sp>
        <p:nvSpPr>
          <p:cNvPr id="108563" name="Line 41"/>
          <p:cNvSpPr>
            <a:spLocks noChangeShapeType="1"/>
          </p:cNvSpPr>
          <p:nvPr/>
        </p:nvSpPr>
        <p:spPr bwMode="auto">
          <a:xfrm>
            <a:off x="1073150" y="6164263"/>
            <a:ext cx="217488" cy="3175"/>
          </a:xfrm>
          <a:prstGeom prst="line">
            <a:avLst/>
          </a:prstGeom>
          <a:noFill/>
          <a:ln w="9525">
            <a:solidFill>
              <a:schemeClr val="tx1"/>
            </a:solidFill>
            <a:round/>
            <a:headEnd/>
            <a:tailEnd type="triangle" w="med" len="med"/>
          </a:ln>
        </p:spPr>
        <p:txBody>
          <a:bodyPr wrap="none" anchor="ctr"/>
          <a:lstStyle/>
          <a:p>
            <a:endParaRPr lang="en-US"/>
          </a:p>
        </p:txBody>
      </p:sp>
      <p:sp>
        <p:nvSpPr>
          <p:cNvPr id="108564" name="Oval 42"/>
          <p:cNvSpPr>
            <a:spLocks noChangeArrowheads="1"/>
          </p:cNvSpPr>
          <p:nvPr/>
        </p:nvSpPr>
        <p:spPr bwMode="auto">
          <a:xfrm>
            <a:off x="2219325" y="6076950"/>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65" name="AutoShape 43"/>
          <p:cNvCxnSpPr>
            <a:cxnSpLocks noChangeShapeType="1"/>
            <a:endCxn id="108564" idx="2"/>
          </p:cNvCxnSpPr>
          <p:nvPr/>
        </p:nvCxnSpPr>
        <p:spPr bwMode="auto">
          <a:xfrm>
            <a:off x="2028825" y="6178550"/>
            <a:ext cx="190500" cy="0"/>
          </a:xfrm>
          <a:prstGeom prst="straightConnector1">
            <a:avLst/>
          </a:prstGeom>
          <a:noFill/>
          <a:ln w="9525">
            <a:solidFill>
              <a:schemeClr val="tx1"/>
            </a:solidFill>
            <a:round/>
            <a:headEnd/>
            <a:tailEnd type="triangle" w="med" len="med"/>
          </a:ln>
        </p:spPr>
      </p:cxnSp>
      <p:sp>
        <p:nvSpPr>
          <p:cNvPr id="108566" name="Line 44"/>
          <p:cNvSpPr>
            <a:spLocks noChangeShapeType="1"/>
          </p:cNvSpPr>
          <p:nvPr/>
        </p:nvSpPr>
        <p:spPr bwMode="auto">
          <a:xfrm flipH="1" flipV="1">
            <a:off x="1876425" y="5818188"/>
            <a:ext cx="9525" cy="255587"/>
          </a:xfrm>
          <a:prstGeom prst="line">
            <a:avLst/>
          </a:prstGeom>
          <a:noFill/>
          <a:ln w="9525">
            <a:solidFill>
              <a:schemeClr val="tx1"/>
            </a:solidFill>
            <a:round/>
            <a:headEnd/>
            <a:tailEnd type="triangle" w="med" len="med"/>
          </a:ln>
        </p:spPr>
        <p:txBody>
          <a:bodyPr/>
          <a:lstStyle/>
          <a:p>
            <a:endParaRPr lang="en-US"/>
          </a:p>
        </p:txBody>
      </p:sp>
      <p:sp>
        <p:nvSpPr>
          <p:cNvPr id="1548333" name="Line 45"/>
          <p:cNvSpPr>
            <a:spLocks noChangeShapeType="1"/>
          </p:cNvSpPr>
          <p:nvPr/>
        </p:nvSpPr>
        <p:spPr bwMode="auto">
          <a:xfrm flipH="1" flipV="1">
            <a:off x="2290763" y="5803900"/>
            <a:ext cx="50800" cy="269875"/>
          </a:xfrm>
          <a:prstGeom prst="line">
            <a:avLst/>
          </a:prstGeom>
          <a:noFill/>
          <a:ln w="38100">
            <a:solidFill>
              <a:srgbClr val="0033CC"/>
            </a:solidFill>
            <a:round/>
            <a:headEnd/>
            <a:tailEnd type="triangle" w="med" len="med"/>
          </a:ln>
        </p:spPr>
        <p:txBody>
          <a:bodyPr wrap="none" anchor="ctr"/>
          <a:lstStyle/>
          <a:p>
            <a:endParaRPr lang="en-US"/>
          </a:p>
        </p:txBody>
      </p:sp>
      <p:grpSp>
        <p:nvGrpSpPr>
          <p:cNvPr id="7" name="Group 46"/>
          <p:cNvGrpSpPr>
            <a:grpSpLocks/>
          </p:cNvGrpSpPr>
          <p:nvPr/>
        </p:nvGrpSpPr>
        <p:grpSpPr bwMode="auto">
          <a:xfrm>
            <a:off x="6507163" y="5603875"/>
            <a:ext cx="908050" cy="304800"/>
            <a:chOff x="3692" y="2929"/>
            <a:chExt cx="572" cy="192"/>
          </a:xfrm>
        </p:grpSpPr>
        <p:sp>
          <p:nvSpPr>
            <p:cNvPr id="108585" name="Text Box 47"/>
            <p:cNvSpPr txBox="1">
              <a:spLocks noChangeArrowheads="1"/>
            </p:cNvSpPr>
            <p:nvPr/>
          </p:nvSpPr>
          <p:spPr bwMode="auto">
            <a:xfrm>
              <a:off x="3692" y="2929"/>
              <a:ext cx="494" cy="192"/>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000" b="1">
                  <a:solidFill>
                    <a:schemeClr val="bg1"/>
                  </a:solidFill>
                  <a:latin typeface="Arial" charset="0"/>
                  <a:cs typeface="Arial" charset="0"/>
                </a:rPr>
                <a:t>x</a:t>
              </a:r>
            </a:p>
          </p:txBody>
        </p:sp>
        <p:sp>
          <p:nvSpPr>
            <p:cNvPr id="108586" name="Line 48"/>
            <p:cNvSpPr>
              <a:spLocks noChangeShapeType="1"/>
            </p:cNvSpPr>
            <p:nvPr/>
          </p:nvSpPr>
          <p:spPr bwMode="auto">
            <a:xfrm>
              <a:off x="4058" y="3040"/>
              <a:ext cx="206" cy="4"/>
            </a:xfrm>
            <a:prstGeom prst="line">
              <a:avLst/>
            </a:prstGeom>
            <a:noFill/>
            <a:ln w="9525">
              <a:solidFill>
                <a:schemeClr val="tx1"/>
              </a:solidFill>
              <a:round/>
              <a:headEnd/>
              <a:tailEnd type="triangle" w="med" len="med"/>
            </a:ln>
          </p:spPr>
          <p:txBody>
            <a:bodyPr lIns="0" tIns="0" rIns="0" bIns="0"/>
            <a:lstStyle/>
            <a:p>
              <a:endParaRPr lang="en-US"/>
            </a:p>
          </p:txBody>
        </p:sp>
      </p:grpSp>
      <p:grpSp>
        <p:nvGrpSpPr>
          <p:cNvPr id="8" name="Group 49"/>
          <p:cNvGrpSpPr>
            <a:grpSpLocks/>
          </p:cNvGrpSpPr>
          <p:nvPr/>
        </p:nvGrpSpPr>
        <p:grpSpPr bwMode="auto">
          <a:xfrm>
            <a:off x="6740525" y="3708400"/>
            <a:ext cx="1674813" cy="812800"/>
            <a:chOff x="3895" y="1930"/>
            <a:chExt cx="1055" cy="512"/>
          </a:xfrm>
        </p:grpSpPr>
        <p:sp>
          <p:nvSpPr>
            <p:cNvPr id="108578" name="AutoShape 50"/>
            <p:cNvSpPr>
              <a:spLocks noChangeArrowheads="1"/>
            </p:cNvSpPr>
            <p:nvPr/>
          </p:nvSpPr>
          <p:spPr bwMode="auto">
            <a:xfrm rot="-5400000">
              <a:off x="4278" y="1770"/>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sp>
          <p:nvSpPr>
            <p:cNvPr id="108579" name="Text Box 51"/>
            <p:cNvSpPr txBox="1">
              <a:spLocks noChangeArrowheads="1"/>
            </p:cNvSpPr>
            <p:nvPr/>
          </p:nvSpPr>
          <p:spPr bwMode="auto">
            <a:xfrm>
              <a:off x="3895" y="2021"/>
              <a:ext cx="233" cy="288"/>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p</a:t>
              </a:r>
            </a:p>
          </p:txBody>
        </p:sp>
        <p:sp>
          <p:nvSpPr>
            <p:cNvPr id="108580" name="Oval 52"/>
            <p:cNvSpPr>
              <a:spLocks noChangeArrowheads="1"/>
            </p:cNvSpPr>
            <p:nvPr/>
          </p:nvSpPr>
          <p:spPr bwMode="auto">
            <a:xfrm>
              <a:off x="4626" y="2136"/>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581" name="Oval 53"/>
            <p:cNvSpPr>
              <a:spLocks noChangeArrowheads="1"/>
            </p:cNvSpPr>
            <p:nvPr/>
          </p:nvSpPr>
          <p:spPr bwMode="auto">
            <a:xfrm>
              <a:off x="4327" y="2127"/>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82" name="AutoShape 54"/>
            <p:cNvCxnSpPr>
              <a:cxnSpLocks noChangeShapeType="1"/>
              <a:stCxn id="108581" idx="6"/>
              <a:endCxn id="108580" idx="2"/>
            </p:cNvCxnSpPr>
            <p:nvPr/>
          </p:nvCxnSpPr>
          <p:spPr bwMode="auto">
            <a:xfrm>
              <a:off x="4497" y="2191"/>
              <a:ext cx="129" cy="9"/>
            </a:xfrm>
            <a:prstGeom prst="straightConnector1">
              <a:avLst/>
            </a:prstGeom>
            <a:noFill/>
            <a:ln w="9525">
              <a:solidFill>
                <a:schemeClr val="tx1"/>
              </a:solidFill>
              <a:round/>
              <a:headEnd/>
              <a:tailEnd type="triangle" w="med" len="med"/>
            </a:ln>
          </p:spPr>
        </p:cxnSp>
        <p:cxnSp>
          <p:nvCxnSpPr>
            <p:cNvPr id="108583" name="AutoShape 55"/>
            <p:cNvCxnSpPr>
              <a:cxnSpLocks noChangeShapeType="1"/>
              <a:stCxn id="108580" idx="0"/>
              <a:endCxn id="108581" idx="7"/>
            </p:cNvCxnSpPr>
            <p:nvPr/>
          </p:nvCxnSpPr>
          <p:spPr bwMode="auto">
            <a:xfrm rot="-5400000" flipH="1" flipV="1">
              <a:off x="4587" y="2021"/>
              <a:ext cx="10" cy="239"/>
            </a:xfrm>
            <a:prstGeom prst="curvedConnector3">
              <a:avLst>
                <a:gd name="adj1" fmla="val -670005"/>
              </a:avLst>
            </a:prstGeom>
            <a:noFill/>
            <a:ln w="9525">
              <a:solidFill>
                <a:schemeClr val="tx1"/>
              </a:solidFill>
              <a:round/>
              <a:headEnd/>
              <a:tailEnd type="triangle" w="med" len="med"/>
            </a:ln>
          </p:spPr>
        </p:cxnSp>
        <p:sp>
          <p:nvSpPr>
            <p:cNvPr id="108584" name="Line 56"/>
            <p:cNvSpPr>
              <a:spLocks noChangeShapeType="1"/>
            </p:cNvSpPr>
            <p:nvPr/>
          </p:nvSpPr>
          <p:spPr bwMode="auto">
            <a:xfrm>
              <a:off x="4086" y="2185"/>
              <a:ext cx="242" cy="3"/>
            </a:xfrm>
            <a:prstGeom prst="line">
              <a:avLst/>
            </a:prstGeom>
            <a:noFill/>
            <a:ln w="9525">
              <a:solidFill>
                <a:schemeClr val="tx1"/>
              </a:solidFill>
              <a:round/>
              <a:headEnd/>
              <a:tailEnd type="triangle" w="med" len="med"/>
            </a:ln>
          </p:spPr>
          <p:txBody>
            <a:bodyPr wrap="none" anchor="ctr"/>
            <a:lstStyle/>
            <a:p>
              <a:endParaRPr lang="en-US"/>
            </a:p>
          </p:txBody>
        </p:sp>
      </p:grpSp>
      <p:sp>
        <p:nvSpPr>
          <p:cNvPr id="1548345" name="AutoShape 57"/>
          <p:cNvSpPr>
            <a:spLocks noChangeArrowheads="1"/>
          </p:cNvSpPr>
          <p:nvPr/>
        </p:nvSpPr>
        <p:spPr bwMode="auto">
          <a:xfrm rot="-5400000">
            <a:off x="7351713" y="3454400"/>
            <a:ext cx="812800" cy="1320800"/>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nvGrpSpPr>
          <p:cNvPr id="9" name="Group 58"/>
          <p:cNvGrpSpPr>
            <a:grpSpLocks/>
          </p:cNvGrpSpPr>
          <p:nvPr/>
        </p:nvGrpSpPr>
        <p:grpSpPr bwMode="auto">
          <a:xfrm>
            <a:off x="6737350" y="3852863"/>
            <a:ext cx="1430338" cy="457200"/>
            <a:chOff x="2815" y="1643"/>
            <a:chExt cx="901" cy="288"/>
          </a:xfrm>
        </p:grpSpPr>
        <p:sp>
          <p:nvSpPr>
            <p:cNvPr id="108572" name="Text Box 59"/>
            <p:cNvSpPr txBox="1">
              <a:spLocks noChangeArrowheads="1"/>
            </p:cNvSpPr>
            <p:nvPr/>
          </p:nvSpPr>
          <p:spPr bwMode="auto">
            <a:xfrm>
              <a:off x="2815" y="1643"/>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8573" name="Oval 60"/>
            <p:cNvSpPr>
              <a:spLocks noChangeArrowheads="1"/>
            </p:cNvSpPr>
            <p:nvPr/>
          </p:nvSpPr>
          <p:spPr bwMode="auto">
            <a:xfrm>
              <a:off x="3546" y="1758"/>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8574" name="Oval 61"/>
            <p:cNvSpPr>
              <a:spLocks noChangeArrowheads="1"/>
            </p:cNvSpPr>
            <p:nvPr/>
          </p:nvSpPr>
          <p:spPr bwMode="auto">
            <a:xfrm>
              <a:off x="3247" y="1749"/>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8575" name="AutoShape 62"/>
            <p:cNvCxnSpPr>
              <a:cxnSpLocks noChangeShapeType="1"/>
              <a:stCxn id="108574" idx="6"/>
              <a:endCxn id="108573" idx="2"/>
            </p:cNvCxnSpPr>
            <p:nvPr/>
          </p:nvCxnSpPr>
          <p:spPr bwMode="auto">
            <a:xfrm>
              <a:off x="3417" y="1813"/>
              <a:ext cx="129" cy="9"/>
            </a:xfrm>
            <a:prstGeom prst="straightConnector1">
              <a:avLst/>
            </a:prstGeom>
            <a:noFill/>
            <a:ln w="9525">
              <a:solidFill>
                <a:schemeClr val="tx1"/>
              </a:solidFill>
              <a:round/>
              <a:headEnd/>
              <a:tailEnd type="triangle" w="med" len="med"/>
            </a:ln>
          </p:spPr>
        </p:cxnSp>
        <p:sp>
          <p:nvSpPr>
            <p:cNvPr id="108576" name="Line 63"/>
            <p:cNvSpPr>
              <a:spLocks noChangeShapeType="1"/>
            </p:cNvSpPr>
            <p:nvPr/>
          </p:nvSpPr>
          <p:spPr bwMode="auto">
            <a:xfrm flipV="1">
              <a:off x="3034" y="1808"/>
              <a:ext cx="212" cy="1"/>
            </a:xfrm>
            <a:prstGeom prst="line">
              <a:avLst/>
            </a:prstGeom>
            <a:noFill/>
            <a:ln w="9525">
              <a:solidFill>
                <a:schemeClr val="tx1"/>
              </a:solidFill>
              <a:round/>
              <a:headEnd/>
              <a:tailEnd type="triangle" w="med" len="med"/>
            </a:ln>
          </p:spPr>
          <p:txBody>
            <a:bodyPr wrap="none" anchor="ctr"/>
            <a:lstStyle/>
            <a:p>
              <a:endParaRPr lang="en-US"/>
            </a:p>
          </p:txBody>
        </p:sp>
        <p:cxnSp>
          <p:nvCxnSpPr>
            <p:cNvPr id="108577" name="AutoShape 64"/>
            <p:cNvCxnSpPr>
              <a:cxnSpLocks noChangeShapeType="1"/>
              <a:stCxn id="108573" idx="0"/>
              <a:endCxn id="108574" idx="7"/>
            </p:cNvCxnSpPr>
            <p:nvPr/>
          </p:nvCxnSpPr>
          <p:spPr bwMode="auto">
            <a:xfrm rot="-5400000" flipH="1" flipV="1">
              <a:off x="3507" y="1643"/>
              <a:ext cx="10" cy="239"/>
            </a:xfrm>
            <a:prstGeom prst="curvedConnector3">
              <a:avLst>
                <a:gd name="adj1" fmla="val -670005"/>
              </a:avLst>
            </a:prstGeom>
            <a:noFill/>
            <a:ln w="9525">
              <a:solidFill>
                <a:schemeClr val="tx1"/>
              </a:solidFill>
              <a:round/>
              <a:headEnd/>
              <a:tailEnd type="triangl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83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48303"/>
                                        </p:tgtEl>
                                        <p:attrNameLst>
                                          <p:attrName>style.visibility</p:attrName>
                                        </p:attrNameLst>
                                      </p:cBhvr>
                                      <p:to>
                                        <p:strVal val="visible"/>
                                      </p:to>
                                    </p:set>
                                    <p:animEffect transition="in" filter="wipe(left)">
                                      <p:cBhvr>
                                        <p:cTn id="11" dur="500"/>
                                        <p:tgtEl>
                                          <p:spTgt spid="154830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48333"/>
                                        </p:tgtEl>
                                        <p:attrNameLst>
                                          <p:attrName>style.visibility</p:attrName>
                                        </p:attrNameLst>
                                      </p:cBhvr>
                                      <p:to>
                                        <p:strVal val="visible"/>
                                      </p:to>
                                    </p:set>
                                    <p:animEffect transition="in" filter="dissolve">
                                      <p:cBhvr>
                                        <p:cTn id="16" dur="500"/>
                                        <p:tgtEl>
                                          <p:spTgt spid="1548333"/>
                                        </p:tgtEl>
                                      </p:cBhvr>
                                    </p:animEffect>
                                  </p:childTnLst>
                                </p:cTn>
                              </p:par>
                            </p:childTnLst>
                          </p:cTn>
                        </p:par>
                        <p:par>
                          <p:cTn id="17" fill="hold">
                            <p:stCondLst>
                              <p:cond delay="500"/>
                            </p:stCondLst>
                            <p:childTnLst>
                              <p:par>
                                <p:cTn id="18" presetID="9" presetClass="exit" presetSubtype="0" fill="hold" grpId="1" nodeType="afterEffect">
                                  <p:stCondLst>
                                    <p:cond delay="0"/>
                                  </p:stCondLst>
                                  <p:childTnLst>
                                    <p:animEffect transition="out" filter="dissolve">
                                      <p:cBhvr>
                                        <p:cTn id="19" dur="500"/>
                                        <p:tgtEl>
                                          <p:spTgt spid="1548333"/>
                                        </p:tgtEl>
                                      </p:cBhvr>
                                    </p:animEffect>
                                    <p:set>
                                      <p:cBhvr>
                                        <p:cTn id="20" dur="1" fill="hold">
                                          <p:stCondLst>
                                            <p:cond delay="499"/>
                                          </p:stCondLst>
                                        </p:cTn>
                                        <p:tgtEl>
                                          <p:spTgt spid="154833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64" presetClass="path" presetSubtype="0" accel="50000" decel="50000" fill="hold" nodeType="withEffect">
                                  <p:stCondLst>
                                    <p:cond delay="0"/>
                                  </p:stCondLst>
                                  <p:childTnLst>
                                    <p:animMotion origin="layout" path="M 0.00121 0.00231 L -0.00191 -0.21896 " pathEditMode="relative" rAng="0" ptsTypes="AA">
                                      <p:cBhvr>
                                        <p:cTn id="26" dur="2000" fill="hold"/>
                                        <p:tgtEl>
                                          <p:spTgt spid="3"/>
                                        </p:tgtEl>
                                        <p:attrNameLst>
                                          <p:attrName>ppt_x</p:attrName>
                                          <p:attrName>ppt_y</p:attrName>
                                        </p:attrNameLst>
                                      </p:cBhvr>
                                      <p:rCtr x="-2" y="-111"/>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48291"/>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grpId="0" nodeType="afterEffect">
                                  <p:stCondLst>
                                    <p:cond delay="0"/>
                                  </p:stCondLst>
                                  <p:childTnLst>
                                    <p:set>
                                      <p:cBhvr>
                                        <p:cTn id="33" dur="1" fill="hold">
                                          <p:stCondLst>
                                            <p:cond delay="0"/>
                                          </p:stCondLst>
                                        </p:cTn>
                                        <p:tgtEl>
                                          <p:spTgt spid="1548290"/>
                                        </p:tgtEl>
                                        <p:attrNameLst>
                                          <p:attrName>style.visibility</p:attrName>
                                        </p:attrNameLst>
                                      </p:cBhvr>
                                      <p:to>
                                        <p:strVal val="visible"/>
                                      </p:to>
                                    </p:set>
                                    <p:animEffect transition="in" filter="wipe(left)">
                                      <p:cBhvr>
                                        <p:cTn id="34" dur="500"/>
                                        <p:tgtEl>
                                          <p:spTgt spid="1548290"/>
                                        </p:tgtEl>
                                      </p:cBhvr>
                                    </p:animEffec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1548317"/>
                                        </p:tgtEl>
                                        <p:attrNameLst>
                                          <p:attrName>style.visibility</p:attrName>
                                        </p:attrNameLst>
                                      </p:cBhvr>
                                      <p:to>
                                        <p:strVal val="visible"/>
                                      </p:to>
                                    </p:set>
                                    <p:animEffect transition="in" filter="wipe(left)">
                                      <p:cBhvr>
                                        <p:cTn id="41" dur="500"/>
                                        <p:tgtEl>
                                          <p:spTgt spid="1548317"/>
                                        </p:tgtEl>
                                      </p:cBhvr>
                                    </p:animEffec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15483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4830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4830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48345"/>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1548301"/>
                                        </p:tgtEl>
                                        <p:attrNameLst>
                                          <p:attrName>style.visibility</p:attrName>
                                        </p:attrNameLst>
                                      </p:cBhvr>
                                      <p:to>
                                        <p:strVal val="hidden"/>
                                      </p:to>
                                    </p:set>
                                  </p:childTnLst>
                                </p:cTn>
                              </p:par>
                              <p:par>
                                <p:cTn id="63" presetID="42" presetClass="path" presetSubtype="0" accel="50000" decel="50000" fill="hold" nodeType="withEffect">
                                  <p:stCondLst>
                                    <p:cond delay="0"/>
                                  </p:stCondLst>
                                  <p:childTnLst>
                                    <p:animMotion origin="layout" path="M -0.00139 0.00741 L 0.0007 0.24352 " pathEditMode="relative" rAng="0" ptsTypes="AA">
                                      <p:cBhvr>
                                        <p:cTn id="64" dur="2000" fill="hold"/>
                                        <p:tgtEl>
                                          <p:spTgt spid="9"/>
                                        </p:tgtEl>
                                        <p:attrNameLst>
                                          <p:attrName>ppt_x</p:attrName>
                                          <p:attrName>ppt_y</p:attrName>
                                        </p:attrNameLst>
                                      </p:cBhvr>
                                      <p:rCtr x="1" y="118"/>
                                    </p:animMotion>
                                  </p:childTnLst>
                                </p:cTn>
                              </p:par>
                              <p:par>
                                <p:cTn id="65" presetID="42" presetClass="path" presetSubtype="0" accel="50000" decel="50000" fill="hold" grpId="1" nodeType="withEffect">
                                  <p:stCondLst>
                                    <p:cond delay="0"/>
                                  </p:stCondLst>
                                  <p:childTnLst>
                                    <p:animMotion origin="layout" path="M -1.11111E-6 -2.08092E-6 L 0.00365 0.24023 " pathEditMode="relative" rAng="0" ptsTypes="AA">
                                      <p:cBhvr>
                                        <p:cTn id="66" dur="2000" fill="hold"/>
                                        <p:tgtEl>
                                          <p:spTgt spid="1548345"/>
                                        </p:tgtEl>
                                        <p:attrNameLst>
                                          <p:attrName>ppt_x</p:attrName>
                                          <p:attrName>ppt_y</p:attrName>
                                        </p:attrNameLst>
                                      </p:cBhvr>
                                      <p:rCtr x="2" y="120"/>
                                    </p:animMotion>
                                  </p:childTnLst>
                                </p:cTn>
                              </p:par>
                            </p:childTnLst>
                          </p:cTn>
                        </p:par>
                        <p:par>
                          <p:cTn id="67" fill="hold">
                            <p:stCondLst>
                              <p:cond delay="2000"/>
                            </p:stCondLst>
                            <p:childTnLst>
                              <p:par>
                                <p:cTn id="68" presetID="1" presetClass="exit" presetSubtype="0" fill="hold" grpId="1" nodeType="afterEffect">
                                  <p:stCondLst>
                                    <p:cond delay="0"/>
                                  </p:stCondLst>
                                  <p:childTnLst>
                                    <p:set>
                                      <p:cBhvr>
                                        <p:cTn id="69" dur="1" fill="hold">
                                          <p:stCondLst>
                                            <p:cond delay="0"/>
                                          </p:stCondLst>
                                        </p:cTn>
                                        <p:tgtEl>
                                          <p:spTgt spid="1548305"/>
                                        </p:tgtEl>
                                        <p:attrNameLst>
                                          <p:attrName>style.visibility</p:attrName>
                                        </p:attrNameLst>
                                      </p:cBhvr>
                                      <p:to>
                                        <p:strVal val="hidden"/>
                                      </p:to>
                                    </p:set>
                                  </p:childTnLst>
                                </p:cTn>
                              </p:par>
                              <p:par>
                                <p:cTn id="70" presetID="1" presetClass="exit" presetSubtype="0" fill="hold" grpId="2" nodeType="withEffect">
                                  <p:stCondLst>
                                    <p:cond delay="0"/>
                                  </p:stCondLst>
                                  <p:childTnLst>
                                    <p:set>
                                      <p:cBhvr>
                                        <p:cTn id="71" dur="1" fill="hold">
                                          <p:stCondLst>
                                            <p:cond delay="0"/>
                                          </p:stCondLst>
                                        </p:cTn>
                                        <p:tgtEl>
                                          <p:spTgt spid="15483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8290" grpId="0" animBg="1"/>
      <p:bldP spid="1548291" grpId="0" animBg="1"/>
      <p:bldP spid="1548301" grpId="0" animBg="1"/>
      <p:bldP spid="1548301" grpId="1" animBg="1"/>
      <p:bldP spid="1548303" grpId="0" animBg="1"/>
      <p:bldP spid="1548305" grpId="0" animBg="1"/>
      <p:bldP spid="1548305" grpId="1" animBg="1"/>
      <p:bldP spid="1548317" grpId="0" animBg="1"/>
      <p:bldP spid="1548318" grpId="0" animBg="1"/>
      <p:bldP spid="1548333" grpId="0" animBg="1"/>
      <p:bldP spid="1548333" grpId="1" animBg="1"/>
      <p:bldP spid="1548345" grpId="0" animBg="1"/>
      <p:bldP spid="1548345" grpId="1" animBg="1"/>
      <p:bldP spid="1548345" grpId="2"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570" name="Group 2"/>
          <p:cNvGrpSpPr>
            <a:grpSpLocks/>
          </p:cNvGrpSpPr>
          <p:nvPr/>
        </p:nvGrpSpPr>
        <p:grpSpPr bwMode="auto">
          <a:xfrm>
            <a:off x="1082675" y="3836988"/>
            <a:ext cx="1620838" cy="812800"/>
            <a:chOff x="1449" y="1939"/>
            <a:chExt cx="1021" cy="512"/>
          </a:xfrm>
        </p:grpSpPr>
        <p:grpSp>
          <p:nvGrpSpPr>
            <p:cNvPr id="109661" name="Group 3"/>
            <p:cNvGrpSpPr>
              <a:grpSpLocks/>
            </p:cNvGrpSpPr>
            <p:nvPr/>
          </p:nvGrpSpPr>
          <p:grpSpPr bwMode="auto">
            <a:xfrm>
              <a:off x="1449" y="1939"/>
              <a:ext cx="1021" cy="512"/>
              <a:chOff x="1249" y="2182"/>
              <a:chExt cx="1021" cy="512"/>
            </a:xfrm>
          </p:grpSpPr>
          <p:sp>
            <p:nvSpPr>
              <p:cNvPr id="109668" name="Text Box 4"/>
              <p:cNvSpPr txBox="1">
                <a:spLocks noChangeArrowheads="1"/>
              </p:cNvSpPr>
              <p:nvPr/>
            </p:nvSpPr>
            <p:spPr bwMode="auto">
              <a:xfrm>
                <a:off x="1249" y="2269"/>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669" name="AutoShape 5"/>
              <p:cNvSpPr>
                <a:spLocks noChangeArrowheads="1"/>
              </p:cNvSpPr>
              <p:nvPr/>
            </p:nvSpPr>
            <p:spPr bwMode="auto">
              <a:xfrm rot="-5400000">
                <a:off x="1598" y="2022"/>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grpSp>
          <p:nvGrpSpPr>
            <p:cNvPr id="109662" name="Group 6"/>
            <p:cNvGrpSpPr>
              <a:grpSpLocks/>
            </p:cNvGrpSpPr>
            <p:nvPr/>
          </p:nvGrpSpPr>
          <p:grpSpPr bwMode="auto">
            <a:xfrm>
              <a:off x="1480" y="2071"/>
              <a:ext cx="805" cy="250"/>
              <a:chOff x="1280" y="2683"/>
              <a:chExt cx="805" cy="250"/>
            </a:xfrm>
          </p:grpSpPr>
          <p:sp>
            <p:nvSpPr>
              <p:cNvPr id="109663" name="Oval 7"/>
              <p:cNvSpPr>
                <a:spLocks noChangeArrowheads="1"/>
              </p:cNvSpPr>
              <p:nvPr/>
            </p:nvSpPr>
            <p:spPr bwMode="auto">
              <a:xfrm>
                <a:off x="191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64" name="Text Box 8"/>
              <p:cNvSpPr txBox="1">
                <a:spLocks noChangeArrowheads="1"/>
              </p:cNvSpPr>
              <p:nvPr/>
            </p:nvSpPr>
            <p:spPr bwMode="auto">
              <a:xfrm>
                <a:off x="1280" y="268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p</a:t>
                </a:r>
              </a:p>
            </p:txBody>
          </p:sp>
          <p:sp>
            <p:nvSpPr>
              <p:cNvPr id="109665" name="Oval 9"/>
              <p:cNvSpPr>
                <a:spLocks noChangeArrowheads="1"/>
              </p:cNvSpPr>
              <p:nvPr/>
            </p:nvSpPr>
            <p:spPr bwMode="auto">
              <a:xfrm>
                <a:off x="162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66" name="AutoShape 10"/>
              <p:cNvCxnSpPr>
                <a:cxnSpLocks noChangeShapeType="1"/>
                <a:stCxn id="109665" idx="6"/>
                <a:endCxn id="109663" idx="2"/>
              </p:cNvCxnSpPr>
              <p:nvPr/>
            </p:nvCxnSpPr>
            <p:spPr bwMode="auto">
              <a:xfrm>
                <a:off x="1795" y="2805"/>
                <a:ext cx="120" cy="0"/>
              </a:xfrm>
              <a:prstGeom prst="straightConnector1">
                <a:avLst/>
              </a:prstGeom>
              <a:noFill/>
              <a:ln w="9525">
                <a:solidFill>
                  <a:schemeClr val="tx1"/>
                </a:solidFill>
                <a:round/>
                <a:headEnd/>
                <a:tailEnd type="triangle" w="med" len="med"/>
              </a:ln>
            </p:spPr>
          </p:cxnSp>
          <p:sp>
            <p:nvSpPr>
              <p:cNvPr id="109667" name="Line 11"/>
              <p:cNvSpPr>
                <a:spLocks noChangeShapeType="1"/>
              </p:cNvSpPr>
              <p:nvPr/>
            </p:nvSpPr>
            <p:spPr bwMode="auto">
              <a:xfrm>
                <a:off x="1487" y="2798"/>
                <a:ext cx="137" cy="2"/>
              </a:xfrm>
              <a:prstGeom prst="line">
                <a:avLst/>
              </a:prstGeom>
              <a:noFill/>
              <a:ln w="9525">
                <a:solidFill>
                  <a:schemeClr val="tx1"/>
                </a:solidFill>
                <a:round/>
                <a:headEnd/>
                <a:tailEnd type="triangle" w="med" len="med"/>
              </a:ln>
            </p:spPr>
            <p:txBody>
              <a:bodyPr wrap="none" anchor="ctr"/>
              <a:lstStyle/>
              <a:p>
                <a:endParaRPr lang="en-US"/>
              </a:p>
            </p:txBody>
          </p:sp>
        </p:grpSp>
      </p:grpSp>
      <p:grpSp>
        <p:nvGrpSpPr>
          <p:cNvPr id="109571" name="Group 12"/>
          <p:cNvGrpSpPr>
            <a:grpSpLocks/>
          </p:cNvGrpSpPr>
          <p:nvPr/>
        </p:nvGrpSpPr>
        <p:grpSpPr bwMode="auto">
          <a:xfrm>
            <a:off x="6265863" y="5362575"/>
            <a:ext cx="2171700" cy="1136650"/>
            <a:chOff x="3947" y="3378"/>
            <a:chExt cx="1368" cy="716"/>
          </a:xfrm>
        </p:grpSpPr>
        <p:sp>
          <p:nvSpPr>
            <p:cNvPr id="109653" name="Rectangle 13"/>
            <p:cNvSpPr>
              <a:spLocks noChangeArrowheads="1"/>
            </p:cNvSpPr>
            <p:nvPr/>
          </p:nvSpPr>
          <p:spPr bwMode="auto">
            <a:xfrm>
              <a:off x="3947" y="3378"/>
              <a:ext cx="1368" cy="716"/>
            </a:xfrm>
            <a:prstGeom prst="rect">
              <a:avLst/>
            </a:prstGeom>
            <a:solidFill>
              <a:schemeClr val="folHlink"/>
            </a:solidFill>
            <a:ln w="9525" algn="ctr">
              <a:solidFill>
                <a:schemeClr val="tx1"/>
              </a:solidFill>
              <a:miter lim="800000"/>
              <a:headEnd/>
              <a:tailEnd/>
            </a:ln>
          </p:spPr>
          <p:txBody>
            <a:bodyPr wrap="none" anchor="ctr"/>
            <a:lstStyle/>
            <a:p>
              <a:endParaRPr lang="en-US"/>
            </a:p>
          </p:txBody>
        </p:sp>
        <p:sp>
          <p:nvSpPr>
            <p:cNvPr id="109654" name="Oval 14"/>
            <p:cNvSpPr>
              <a:spLocks noChangeArrowheads="1"/>
            </p:cNvSpPr>
            <p:nvPr/>
          </p:nvSpPr>
          <p:spPr bwMode="auto">
            <a:xfrm>
              <a:off x="4666" y="387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55" name="Text Box 15"/>
            <p:cNvSpPr txBox="1">
              <a:spLocks noChangeArrowheads="1"/>
            </p:cNvSpPr>
            <p:nvPr/>
          </p:nvSpPr>
          <p:spPr bwMode="auto">
            <a:xfrm>
              <a:off x="4031" y="381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y</a:t>
              </a:r>
            </a:p>
          </p:txBody>
        </p:sp>
        <p:sp>
          <p:nvSpPr>
            <p:cNvPr id="109656" name="Oval 16"/>
            <p:cNvSpPr>
              <a:spLocks noChangeArrowheads="1"/>
            </p:cNvSpPr>
            <p:nvPr/>
          </p:nvSpPr>
          <p:spPr bwMode="auto">
            <a:xfrm>
              <a:off x="4376" y="387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57" name="AutoShape 17"/>
            <p:cNvCxnSpPr>
              <a:cxnSpLocks noChangeShapeType="1"/>
              <a:stCxn id="109656" idx="6"/>
              <a:endCxn id="109654" idx="2"/>
            </p:cNvCxnSpPr>
            <p:nvPr/>
          </p:nvCxnSpPr>
          <p:spPr bwMode="auto">
            <a:xfrm>
              <a:off x="4546" y="3935"/>
              <a:ext cx="120" cy="0"/>
            </a:xfrm>
            <a:prstGeom prst="straightConnector1">
              <a:avLst/>
            </a:prstGeom>
            <a:noFill/>
            <a:ln w="9525">
              <a:solidFill>
                <a:schemeClr val="tx1"/>
              </a:solidFill>
              <a:round/>
              <a:headEnd/>
              <a:tailEnd type="triangle" w="med" len="med"/>
            </a:ln>
          </p:spPr>
        </p:cxnSp>
        <p:sp>
          <p:nvSpPr>
            <p:cNvPr id="109658" name="Line 18"/>
            <p:cNvSpPr>
              <a:spLocks noChangeShapeType="1"/>
            </p:cNvSpPr>
            <p:nvPr/>
          </p:nvSpPr>
          <p:spPr bwMode="auto">
            <a:xfrm>
              <a:off x="4238" y="3928"/>
              <a:ext cx="137" cy="2"/>
            </a:xfrm>
            <a:prstGeom prst="line">
              <a:avLst/>
            </a:prstGeom>
            <a:noFill/>
            <a:ln w="9525">
              <a:solidFill>
                <a:schemeClr val="tx1"/>
              </a:solidFill>
              <a:round/>
              <a:headEnd/>
              <a:tailEnd type="triangle" w="med" len="med"/>
            </a:ln>
          </p:spPr>
          <p:txBody>
            <a:bodyPr wrap="none" anchor="ctr"/>
            <a:lstStyle/>
            <a:p>
              <a:endParaRPr lang="en-US"/>
            </a:p>
          </p:txBody>
        </p:sp>
        <p:sp>
          <p:nvSpPr>
            <p:cNvPr id="109659" name="Oval 19"/>
            <p:cNvSpPr>
              <a:spLocks noChangeArrowheads="1"/>
            </p:cNvSpPr>
            <p:nvPr/>
          </p:nvSpPr>
          <p:spPr bwMode="auto">
            <a:xfrm>
              <a:off x="4960" y="3873"/>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60" name="AutoShape 20"/>
            <p:cNvCxnSpPr>
              <a:cxnSpLocks noChangeShapeType="1"/>
              <a:endCxn id="109659" idx="2"/>
            </p:cNvCxnSpPr>
            <p:nvPr/>
          </p:nvCxnSpPr>
          <p:spPr bwMode="auto">
            <a:xfrm>
              <a:off x="4840" y="3937"/>
              <a:ext cx="120" cy="0"/>
            </a:xfrm>
            <a:prstGeom prst="straightConnector1">
              <a:avLst/>
            </a:prstGeom>
            <a:noFill/>
            <a:ln w="9525">
              <a:solidFill>
                <a:schemeClr val="tx1"/>
              </a:solidFill>
              <a:round/>
              <a:headEnd/>
              <a:tailEnd type="triangle" w="med" len="med"/>
            </a:ln>
          </p:spPr>
        </p:cxnSp>
      </p:grpSp>
      <p:sp>
        <p:nvSpPr>
          <p:cNvPr id="109572" name="Rectangle 21"/>
          <p:cNvSpPr>
            <a:spLocks noChangeArrowheads="1"/>
          </p:cNvSpPr>
          <p:nvPr/>
        </p:nvSpPr>
        <p:spPr bwMode="auto">
          <a:xfrm>
            <a:off x="542925" y="5321300"/>
            <a:ext cx="2171700" cy="1136650"/>
          </a:xfrm>
          <a:prstGeom prst="rect">
            <a:avLst/>
          </a:prstGeom>
          <a:solidFill>
            <a:schemeClr val="folHlink"/>
          </a:solidFill>
          <a:ln w="9525" algn="ctr">
            <a:solidFill>
              <a:schemeClr val="tx1"/>
            </a:solidFill>
            <a:miter lim="800000"/>
            <a:headEnd/>
            <a:tailEnd/>
          </a:ln>
        </p:spPr>
        <p:txBody>
          <a:bodyPr wrap="none" anchor="ctr"/>
          <a:lstStyle/>
          <a:p>
            <a:endParaRPr lang="en-US"/>
          </a:p>
        </p:txBody>
      </p:sp>
      <p:sp>
        <p:nvSpPr>
          <p:cNvPr id="109573" name="Text Box 22"/>
          <p:cNvSpPr txBox="1">
            <a:spLocks noChangeArrowheads="1"/>
          </p:cNvSpPr>
          <p:nvPr/>
        </p:nvSpPr>
        <p:spPr bwMode="auto">
          <a:xfrm>
            <a:off x="5975350" y="2522538"/>
            <a:ext cx="369888" cy="457200"/>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574" name="AutoShape 23"/>
          <p:cNvSpPr>
            <a:spLocks noChangeArrowheads="1"/>
          </p:cNvSpPr>
          <p:nvPr/>
        </p:nvSpPr>
        <p:spPr bwMode="auto">
          <a:xfrm rot="-5400000">
            <a:off x="1649413" y="5083175"/>
            <a:ext cx="812800" cy="1320800"/>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sp>
        <p:nvSpPr>
          <p:cNvPr id="109575" name="Rectangle 24"/>
          <p:cNvSpPr>
            <a:spLocks noGrp="1" noChangeArrowheads="1"/>
          </p:cNvSpPr>
          <p:nvPr>
            <p:ph type="title" idx="4294967295"/>
          </p:nvPr>
        </p:nvSpPr>
        <p:spPr>
          <a:xfrm>
            <a:off x="457200" y="457200"/>
            <a:ext cx="8686800" cy="1371600"/>
          </a:xfrm>
        </p:spPr>
        <p:txBody>
          <a:bodyPr/>
          <a:lstStyle/>
          <a:p>
            <a:r>
              <a:rPr lang="en-US" smtClean="0"/>
              <a:t>Interprocedural shape analysis</a:t>
            </a:r>
          </a:p>
        </p:txBody>
      </p:sp>
      <p:sp>
        <p:nvSpPr>
          <p:cNvPr id="109576" name="AutoShape 25"/>
          <p:cNvSpPr>
            <a:spLocks noChangeArrowheads="1"/>
          </p:cNvSpPr>
          <p:nvPr/>
        </p:nvSpPr>
        <p:spPr bwMode="auto">
          <a:xfrm>
            <a:off x="3768725" y="4094163"/>
            <a:ext cx="1814513" cy="495300"/>
          </a:xfrm>
          <a:prstGeom prst="rightArrow">
            <a:avLst>
              <a:gd name="adj1" fmla="val 50000"/>
              <a:gd name="adj2" fmla="val 91587"/>
            </a:avLst>
          </a:prstGeom>
          <a:noFill/>
          <a:ln w="9525" algn="ctr">
            <a:solidFill>
              <a:schemeClr val="bg1"/>
            </a:solidFill>
            <a:miter lim="800000"/>
            <a:headEnd/>
            <a:tailEnd/>
          </a:ln>
        </p:spPr>
        <p:txBody>
          <a:bodyPr wrap="none" anchor="ctr"/>
          <a:lstStyle/>
          <a:p>
            <a:endParaRPr lang="en-US"/>
          </a:p>
        </p:txBody>
      </p:sp>
      <p:sp>
        <p:nvSpPr>
          <p:cNvPr id="109577" name="Text Box 26"/>
          <p:cNvSpPr txBox="1">
            <a:spLocks noChangeArrowheads="1"/>
          </p:cNvSpPr>
          <p:nvPr/>
        </p:nvSpPr>
        <p:spPr bwMode="auto">
          <a:xfrm>
            <a:off x="3724275" y="5392738"/>
            <a:ext cx="1793875" cy="519112"/>
          </a:xfrm>
          <a:prstGeom prst="rect">
            <a:avLst/>
          </a:prstGeom>
          <a:noFill/>
          <a:ln w="9525" algn="ctr">
            <a:noFill/>
            <a:miter lim="800000"/>
            <a:headEnd/>
            <a:tailEnd/>
          </a:ln>
        </p:spPr>
        <p:txBody>
          <a:bodyPr>
            <a:spAutoFit/>
          </a:bodyPr>
          <a:lstStyle/>
          <a:p>
            <a:pPr algn="ctr" eaLnBrk="1" hangingPunct="1">
              <a:spcBef>
                <a:spcPct val="50000"/>
              </a:spcBef>
            </a:pPr>
            <a:r>
              <a:rPr lang="en-US" sz="2800" b="1">
                <a:solidFill>
                  <a:schemeClr val="bg1"/>
                </a:solidFill>
                <a:latin typeface="Arial" charset="0"/>
                <a:cs typeface="Arial" charset="0"/>
              </a:rPr>
              <a:t>call f(x)</a:t>
            </a:r>
          </a:p>
        </p:txBody>
      </p:sp>
      <p:sp>
        <p:nvSpPr>
          <p:cNvPr id="109578" name="AutoShape 27"/>
          <p:cNvSpPr>
            <a:spLocks noChangeArrowheads="1"/>
          </p:cNvSpPr>
          <p:nvPr/>
        </p:nvSpPr>
        <p:spPr bwMode="auto">
          <a:xfrm>
            <a:off x="3763963" y="5926138"/>
            <a:ext cx="1814512" cy="495300"/>
          </a:xfrm>
          <a:prstGeom prst="rightArrow">
            <a:avLst>
              <a:gd name="adj1" fmla="val 50000"/>
              <a:gd name="adj2" fmla="val 91587"/>
            </a:avLst>
          </a:prstGeom>
          <a:noFill/>
          <a:ln w="9525" algn="ctr">
            <a:solidFill>
              <a:schemeClr val="bg1"/>
            </a:solidFill>
            <a:miter lim="800000"/>
            <a:headEnd/>
            <a:tailEnd/>
          </a:ln>
        </p:spPr>
        <p:txBody>
          <a:bodyPr wrap="none" anchor="ctr"/>
          <a:lstStyle/>
          <a:p>
            <a:endParaRPr lang="en-US"/>
          </a:p>
        </p:txBody>
      </p:sp>
      <p:sp>
        <p:nvSpPr>
          <p:cNvPr id="109579" name="Line 28"/>
          <p:cNvSpPr>
            <a:spLocks noChangeShapeType="1"/>
          </p:cNvSpPr>
          <p:nvPr/>
        </p:nvSpPr>
        <p:spPr bwMode="auto">
          <a:xfrm flipH="1" flipV="1">
            <a:off x="7548563" y="5881688"/>
            <a:ext cx="9525" cy="255587"/>
          </a:xfrm>
          <a:prstGeom prst="line">
            <a:avLst/>
          </a:prstGeom>
          <a:noFill/>
          <a:ln w="9525">
            <a:solidFill>
              <a:schemeClr val="tx1"/>
            </a:solidFill>
            <a:round/>
            <a:headEnd/>
            <a:tailEnd type="triangle" w="med" len="med"/>
          </a:ln>
        </p:spPr>
        <p:txBody>
          <a:bodyPr/>
          <a:lstStyle/>
          <a:p>
            <a:endParaRPr lang="en-US"/>
          </a:p>
        </p:txBody>
      </p:sp>
      <p:grpSp>
        <p:nvGrpSpPr>
          <p:cNvPr id="109580" name="Group 29"/>
          <p:cNvGrpSpPr>
            <a:grpSpLocks/>
          </p:cNvGrpSpPr>
          <p:nvPr/>
        </p:nvGrpSpPr>
        <p:grpSpPr bwMode="auto">
          <a:xfrm>
            <a:off x="1146175" y="5545138"/>
            <a:ext cx="1277938" cy="396875"/>
            <a:chOff x="1280" y="2683"/>
            <a:chExt cx="805" cy="250"/>
          </a:xfrm>
        </p:grpSpPr>
        <p:sp>
          <p:nvSpPr>
            <p:cNvPr id="109648" name="Oval 30"/>
            <p:cNvSpPr>
              <a:spLocks noChangeArrowheads="1"/>
            </p:cNvSpPr>
            <p:nvPr/>
          </p:nvSpPr>
          <p:spPr bwMode="auto">
            <a:xfrm>
              <a:off x="191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49" name="Text Box 31"/>
            <p:cNvSpPr txBox="1">
              <a:spLocks noChangeArrowheads="1"/>
            </p:cNvSpPr>
            <p:nvPr/>
          </p:nvSpPr>
          <p:spPr bwMode="auto">
            <a:xfrm>
              <a:off x="1280" y="268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x</a:t>
              </a:r>
            </a:p>
          </p:txBody>
        </p:sp>
        <p:sp>
          <p:nvSpPr>
            <p:cNvPr id="109650" name="Oval 32"/>
            <p:cNvSpPr>
              <a:spLocks noChangeArrowheads="1"/>
            </p:cNvSpPr>
            <p:nvPr/>
          </p:nvSpPr>
          <p:spPr bwMode="auto">
            <a:xfrm>
              <a:off x="162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51" name="AutoShape 33"/>
            <p:cNvCxnSpPr>
              <a:cxnSpLocks noChangeShapeType="1"/>
              <a:stCxn id="109650" idx="6"/>
              <a:endCxn id="109648" idx="2"/>
            </p:cNvCxnSpPr>
            <p:nvPr/>
          </p:nvCxnSpPr>
          <p:spPr bwMode="auto">
            <a:xfrm>
              <a:off x="1795" y="2805"/>
              <a:ext cx="120" cy="0"/>
            </a:xfrm>
            <a:prstGeom prst="straightConnector1">
              <a:avLst/>
            </a:prstGeom>
            <a:noFill/>
            <a:ln w="9525">
              <a:solidFill>
                <a:schemeClr val="tx1"/>
              </a:solidFill>
              <a:round/>
              <a:headEnd/>
              <a:tailEnd type="triangle" w="med" len="med"/>
            </a:ln>
          </p:spPr>
        </p:cxnSp>
        <p:sp>
          <p:nvSpPr>
            <p:cNvPr id="109652" name="Line 34"/>
            <p:cNvSpPr>
              <a:spLocks noChangeShapeType="1"/>
            </p:cNvSpPr>
            <p:nvPr/>
          </p:nvSpPr>
          <p:spPr bwMode="auto">
            <a:xfrm>
              <a:off x="1487" y="2798"/>
              <a:ext cx="137" cy="2"/>
            </a:xfrm>
            <a:prstGeom prst="line">
              <a:avLst/>
            </a:prstGeom>
            <a:noFill/>
            <a:ln w="9525">
              <a:solidFill>
                <a:schemeClr val="tx1"/>
              </a:solidFill>
              <a:round/>
              <a:headEnd/>
              <a:tailEnd type="triangle" w="med" len="med"/>
            </a:ln>
          </p:spPr>
          <p:txBody>
            <a:bodyPr wrap="none" anchor="ctr"/>
            <a:lstStyle/>
            <a:p>
              <a:endParaRPr lang="en-US"/>
            </a:p>
          </p:txBody>
        </p:sp>
      </p:grpSp>
      <p:sp>
        <p:nvSpPr>
          <p:cNvPr id="109581" name="Oval 35"/>
          <p:cNvSpPr>
            <a:spLocks noChangeArrowheads="1"/>
          </p:cNvSpPr>
          <p:nvPr/>
        </p:nvSpPr>
        <p:spPr bwMode="auto">
          <a:xfrm>
            <a:off x="1752600" y="6073775"/>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582" name="Text Box 36"/>
          <p:cNvSpPr txBox="1">
            <a:spLocks noChangeArrowheads="1"/>
          </p:cNvSpPr>
          <p:nvPr/>
        </p:nvSpPr>
        <p:spPr bwMode="auto">
          <a:xfrm>
            <a:off x="744538" y="5981700"/>
            <a:ext cx="398462" cy="396875"/>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y</a:t>
            </a:r>
          </a:p>
        </p:txBody>
      </p:sp>
      <p:sp>
        <p:nvSpPr>
          <p:cNvPr id="109583" name="Oval 37"/>
          <p:cNvSpPr>
            <a:spLocks noChangeArrowheads="1"/>
          </p:cNvSpPr>
          <p:nvPr/>
        </p:nvSpPr>
        <p:spPr bwMode="auto">
          <a:xfrm>
            <a:off x="1292225" y="6073775"/>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584" name="AutoShape 38"/>
          <p:cNvCxnSpPr>
            <a:cxnSpLocks noChangeShapeType="1"/>
            <a:stCxn id="109583" idx="6"/>
            <a:endCxn id="109581" idx="2"/>
          </p:cNvCxnSpPr>
          <p:nvPr/>
        </p:nvCxnSpPr>
        <p:spPr bwMode="auto">
          <a:xfrm>
            <a:off x="1562100" y="6175375"/>
            <a:ext cx="190500" cy="0"/>
          </a:xfrm>
          <a:prstGeom prst="straightConnector1">
            <a:avLst/>
          </a:prstGeom>
          <a:noFill/>
          <a:ln w="9525">
            <a:solidFill>
              <a:schemeClr val="tx1"/>
            </a:solidFill>
            <a:round/>
            <a:headEnd/>
            <a:tailEnd type="triangle" w="med" len="med"/>
          </a:ln>
        </p:spPr>
      </p:cxnSp>
      <p:sp>
        <p:nvSpPr>
          <p:cNvPr id="109585" name="Line 39"/>
          <p:cNvSpPr>
            <a:spLocks noChangeShapeType="1"/>
          </p:cNvSpPr>
          <p:nvPr/>
        </p:nvSpPr>
        <p:spPr bwMode="auto">
          <a:xfrm>
            <a:off x="1073150" y="6164263"/>
            <a:ext cx="217488" cy="3175"/>
          </a:xfrm>
          <a:prstGeom prst="line">
            <a:avLst/>
          </a:prstGeom>
          <a:noFill/>
          <a:ln w="9525">
            <a:solidFill>
              <a:schemeClr val="tx1"/>
            </a:solidFill>
            <a:round/>
            <a:headEnd/>
            <a:tailEnd type="triangle" w="med" len="med"/>
          </a:ln>
        </p:spPr>
        <p:txBody>
          <a:bodyPr wrap="none" anchor="ctr"/>
          <a:lstStyle/>
          <a:p>
            <a:endParaRPr lang="en-US"/>
          </a:p>
        </p:txBody>
      </p:sp>
      <p:sp>
        <p:nvSpPr>
          <p:cNvPr id="109586" name="Oval 40"/>
          <p:cNvSpPr>
            <a:spLocks noChangeArrowheads="1"/>
          </p:cNvSpPr>
          <p:nvPr/>
        </p:nvSpPr>
        <p:spPr bwMode="auto">
          <a:xfrm>
            <a:off x="2219325" y="6076950"/>
            <a:ext cx="269875" cy="201613"/>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587" name="AutoShape 41"/>
          <p:cNvCxnSpPr>
            <a:cxnSpLocks noChangeShapeType="1"/>
            <a:endCxn id="109586" idx="2"/>
          </p:cNvCxnSpPr>
          <p:nvPr/>
        </p:nvCxnSpPr>
        <p:spPr bwMode="auto">
          <a:xfrm>
            <a:off x="2028825" y="6178550"/>
            <a:ext cx="190500" cy="0"/>
          </a:xfrm>
          <a:prstGeom prst="straightConnector1">
            <a:avLst/>
          </a:prstGeom>
          <a:noFill/>
          <a:ln w="9525">
            <a:solidFill>
              <a:schemeClr val="tx1"/>
            </a:solidFill>
            <a:round/>
            <a:headEnd/>
            <a:tailEnd type="triangle" w="med" len="med"/>
          </a:ln>
        </p:spPr>
      </p:cxnSp>
      <p:sp>
        <p:nvSpPr>
          <p:cNvPr id="109588" name="Line 42"/>
          <p:cNvSpPr>
            <a:spLocks noChangeShapeType="1"/>
          </p:cNvSpPr>
          <p:nvPr/>
        </p:nvSpPr>
        <p:spPr bwMode="auto">
          <a:xfrm flipH="1" flipV="1">
            <a:off x="1876425" y="5818188"/>
            <a:ext cx="9525" cy="255587"/>
          </a:xfrm>
          <a:prstGeom prst="line">
            <a:avLst/>
          </a:prstGeom>
          <a:noFill/>
          <a:ln w="9525">
            <a:solidFill>
              <a:schemeClr val="tx1"/>
            </a:solidFill>
            <a:round/>
            <a:headEnd/>
            <a:tailEnd type="triangle" w="med" len="med"/>
          </a:ln>
        </p:spPr>
        <p:txBody>
          <a:bodyPr/>
          <a:lstStyle/>
          <a:p>
            <a:endParaRPr lang="en-US"/>
          </a:p>
        </p:txBody>
      </p:sp>
      <p:sp>
        <p:nvSpPr>
          <p:cNvPr id="1550379" name="AutoShape 43"/>
          <p:cNvSpPr>
            <a:spLocks noChangeArrowheads="1"/>
          </p:cNvSpPr>
          <p:nvPr/>
        </p:nvSpPr>
        <p:spPr bwMode="auto">
          <a:xfrm>
            <a:off x="3751263" y="2547938"/>
            <a:ext cx="1814512" cy="495300"/>
          </a:xfrm>
          <a:prstGeom prst="rightArrow">
            <a:avLst>
              <a:gd name="adj1" fmla="val 50000"/>
              <a:gd name="adj2" fmla="val 91587"/>
            </a:avLst>
          </a:prstGeom>
          <a:noFill/>
          <a:ln w="9525" algn="ctr">
            <a:solidFill>
              <a:schemeClr val="bg1"/>
            </a:solidFill>
            <a:miter lim="800000"/>
            <a:headEnd/>
            <a:tailEnd/>
          </a:ln>
        </p:spPr>
        <p:txBody>
          <a:bodyPr wrap="none" anchor="ctr"/>
          <a:lstStyle/>
          <a:p>
            <a:endParaRPr lang="en-US"/>
          </a:p>
        </p:txBody>
      </p:sp>
      <p:grpSp>
        <p:nvGrpSpPr>
          <p:cNvPr id="7" name="Group 44"/>
          <p:cNvGrpSpPr>
            <a:grpSpLocks/>
          </p:cNvGrpSpPr>
          <p:nvPr/>
        </p:nvGrpSpPr>
        <p:grpSpPr bwMode="auto">
          <a:xfrm>
            <a:off x="1081088" y="3835400"/>
            <a:ext cx="1620837" cy="812800"/>
            <a:chOff x="1449" y="1939"/>
            <a:chExt cx="1021" cy="512"/>
          </a:xfrm>
        </p:grpSpPr>
        <p:grpSp>
          <p:nvGrpSpPr>
            <p:cNvPr id="109639" name="Group 45"/>
            <p:cNvGrpSpPr>
              <a:grpSpLocks/>
            </p:cNvGrpSpPr>
            <p:nvPr/>
          </p:nvGrpSpPr>
          <p:grpSpPr bwMode="auto">
            <a:xfrm>
              <a:off x="1449" y="1939"/>
              <a:ext cx="1021" cy="512"/>
              <a:chOff x="1249" y="2182"/>
              <a:chExt cx="1021" cy="512"/>
            </a:xfrm>
          </p:grpSpPr>
          <p:sp>
            <p:nvSpPr>
              <p:cNvPr id="109646" name="Text Box 46"/>
              <p:cNvSpPr txBox="1">
                <a:spLocks noChangeArrowheads="1"/>
              </p:cNvSpPr>
              <p:nvPr/>
            </p:nvSpPr>
            <p:spPr bwMode="auto">
              <a:xfrm>
                <a:off x="1249" y="2269"/>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647" name="AutoShape 47"/>
              <p:cNvSpPr>
                <a:spLocks noChangeArrowheads="1"/>
              </p:cNvSpPr>
              <p:nvPr/>
            </p:nvSpPr>
            <p:spPr bwMode="auto">
              <a:xfrm rot="-5400000">
                <a:off x="1598" y="2022"/>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grpSp>
          <p:nvGrpSpPr>
            <p:cNvPr id="109640" name="Group 48"/>
            <p:cNvGrpSpPr>
              <a:grpSpLocks/>
            </p:cNvGrpSpPr>
            <p:nvPr/>
          </p:nvGrpSpPr>
          <p:grpSpPr bwMode="auto">
            <a:xfrm>
              <a:off x="1480" y="2071"/>
              <a:ext cx="805" cy="250"/>
              <a:chOff x="1280" y="2683"/>
              <a:chExt cx="805" cy="250"/>
            </a:xfrm>
          </p:grpSpPr>
          <p:sp>
            <p:nvSpPr>
              <p:cNvPr id="109641" name="Oval 49"/>
              <p:cNvSpPr>
                <a:spLocks noChangeArrowheads="1"/>
              </p:cNvSpPr>
              <p:nvPr/>
            </p:nvSpPr>
            <p:spPr bwMode="auto">
              <a:xfrm>
                <a:off x="191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42" name="Text Box 50"/>
              <p:cNvSpPr txBox="1">
                <a:spLocks noChangeArrowheads="1"/>
              </p:cNvSpPr>
              <p:nvPr/>
            </p:nvSpPr>
            <p:spPr bwMode="auto">
              <a:xfrm>
                <a:off x="1280" y="2683"/>
                <a:ext cx="251" cy="250"/>
              </a:xfrm>
              <a:prstGeom prst="rect">
                <a:avLst/>
              </a:prstGeom>
              <a:noFill/>
              <a:ln w="9525" algn="ctr">
                <a:noFill/>
                <a:miter lim="800000"/>
                <a:headEnd/>
                <a:tailEnd/>
              </a:ln>
            </p:spPr>
            <p:txBody>
              <a:bodyPr>
                <a:spAutoFit/>
              </a:bodyPr>
              <a:lstStyle/>
              <a:p>
                <a:pPr algn="ctr" eaLnBrk="1" hangingPunct="1">
                  <a:spcBef>
                    <a:spcPct val="50000"/>
                  </a:spcBef>
                </a:pPr>
                <a:r>
                  <a:rPr lang="en-US" sz="2000" b="1">
                    <a:solidFill>
                      <a:schemeClr val="bg1"/>
                    </a:solidFill>
                    <a:latin typeface="Arial" charset="0"/>
                    <a:cs typeface="Arial" charset="0"/>
                  </a:rPr>
                  <a:t>p</a:t>
                </a:r>
              </a:p>
            </p:txBody>
          </p:sp>
          <p:sp>
            <p:nvSpPr>
              <p:cNvPr id="109643" name="Oval 51"/>
              <p:cNvSpPr>
                <a:spLocks noChangeArrowheads="1"/>
              </p:cNvSpPr>
              <p:nvPr/>
            </p:nvSpPr>
            <p:spPr bwMode="auto">
              <a:xfrm>
                <a:off x="1625" y="2741"/>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44" name="AutoShape 52"/>
              <p:cNvCxnSpPr>
                <a:cxnSpLocks noChangeShapeType="1"/>
                <a:stCxn id="109643" idx="6"/>
                <a:endCxn id="109641" idx="2"/>
              </p:cNvCxnSpPr>
              <p:nvPr/>
            </p:nvCxnSpPr>
            <p:spPr bwMode="auto">
              <a:xfrm>
                <a:off x="1795" y="2805"/>
                <a:ext cx="120" cy="0"/>
              </a:xfrm>
              <a:prstGeom prst="straightConnector1">
                <a:avLst/>
              </a:prstGeom>
              <a:noFill/>
              <a:ln w="9525">
                <a:solidFill>
                  <a:schemeClr val="tx1"/>
                </a:solidFill>
                <a:round/>
                <a:headEnd/>
                <a:tailEnd type="triangle" w="med" len="med"/>
              </a:ln>
            </p:spPr>
          </p:cxnSp>
          <p:sp>
            <p:nvSpPr>
              <p:cNvPr id="109645" name="Line 53"/>
              <p:cNvSpPr>
                <a:spLocks noChangeShapeType="1"/>
              </p:cNvSpPr>
              <p:nvPr/>
            </p:nvSpPr>
            <p:spPr bwMode="auto">
              <a:xfrm>
                <a:off x="1487" y="2798"/>
                <a:ext cx="137" cy="2"/>
              </a:xfrm>
              <a:prstGeom prst="line">
                <a:avLst/>
              </a:prstGeom>
              <a:noFill/>
              <a:ln w="9525">
                <a:solidFill>
                  <a:schemeClr val="tx1"/>
                </a:solidFill>
                <a:round/>
                <a:headEnd/>
                <a:tailEnd type="triangle" w="med" len="med"/>
              </a:ln>
            </p:spPr>
            <p:txBody>
              <a:bodyPr wrap="none" anchor="ctr"/>
              <a:lstStyle/>
              <a:p>
                <a:endParaRPr lang="en-US"/>
              </a:p>
            </p:txBody>
          </p:sp>
        </p:grpSp>
      </p:grpSp>
      <p:grpSp>
        <p:nvGrpSpPr>
          <p:cNvPr id="10" name="Group 54"/>
          <p:cNvGrpSpPr>
            <a:grpSpLocks/>
          </p:cNvGrpSpPr>
          <p:nvPr/>
        </p:nvGrpSpPr>
        <p:grpSpPr bwMode="auto">
          <a:xfrm>
            <a:off x="6719888" y="2333625"/>
            <a:ext cx="1681162" cy="812800"/>
            <a:chOff x="4233" y="1470"/>
            <a:chExt cx="1059" cy="512"/>
          </a:xfrm>
        </p:grpSpPr>
        <p:grpSp>
          <p:nvGrpSpPr>
            <p:cNvPr id="109623" name="Group 55"/>
            <p:cNvGrpSpPr>
              <a:grpSpLocks/>
            </p:cNvGrpSpPr>
            <p:nvPr/>
          </p:nvGrpSpPr>
          <p:grpSpPr bwMode="auto">
            <a:xfrm>
              <a:off x="4235" y="1470"/>
              <a:ext cx="1055" cy="512"/>
              <a:chOff x="3895" y="1930"/>
              <a:chExt cx="1055" cy="512"/>
            </a:xfrm>
          </p:grpSpPr>
          <p:sp>
            <p:nvSpPr>
              <p:cNvPr id="109632" name="AutoShape 56"/>
              <p:cNvSpPr>
                <a:spLocks noChangeArrowheads="1"/>
              </p:cNvSpPr>
              <p:nvPr/>
            </p:nvSpPr>
            <p:spPr bwMode="auto">
              <a:xfrm rot="-5400000">
                <a:off x="4278" y="1770"/>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sp>
            <p:nvSpPr>
              <p:cNvPr id="109633" name="Text Box 57"/>
              <p:cNvSpPr txBox="1">
                <a:spLocks noChangeArrowheads="1"/>
              </p:cNvSpPr>
              <p:nvPr/>
            </p:nvSpPr>
            <p:spPr bwMode="auto">
              <a:xfrm>
                <a:off x="3895" y="2021"/>
                <a:ext cx="233" cy="288"/>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p</a:t>
                </a:r>
              </a:p>
            </p:txBody>
          </p:sp>
          <p:sp>
            <p:nvSpPr>
              <p:cNvPr id="109634" name="Oval 58"/>
              <p:cNvSpPr>
                <a:spLocks noChangeArrowheads="1"/>
              </p:cNvSpPr>
              <p:nvPr/>
            </p:nvSpPr>
            <p:spPr bwMode="auto">
              <a:xfrm>
                <a:off x="4626" y="2136"/>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35" name="Oval 59"/>
              <p:cNvSpPr>
                <a:spLocks noChangeArrowheads="1"/>
              </p:cNvSpPr>
              <p:nvPr/>
            </p:nvSpPr>
            <p:spPr bwMode="auto">
              <a:xfrm>
                <a:off x="4327" y="2127"/>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36" name="AutoShape 60"/>
              <p:cNvCxnSpPr>
                <a:cxnSpLocks noChangeShapeType="1"/>
                <a:stCxn id="109635" idx="6"/>
                <a:endCxn id="109634" idx="2"/>
              </p:cNvCxnSpPr>
              <p:nvPr/>
            </p:nvCxnSpPr>
            <p:spPr bwMode="auto">
              <a:xfrm>
                <a:off x="4497" y="2191"/>
                <a:ext cx="129" cy="9"/>
              </a:xfrm>
              <a:prstGeom prst="straightConnector1">
                <a:avLst/>
              </a:prstGeom>
              <a:noFill/>
              <a:ln w="9525">
                <a:solidFill>
                  <a:schemeClr val="tx1"/>
                </a:solidFill>
                <a:round/>
                <a:headEnd/>
                <a:tailEnd type="triangle" w="med" len="med"/>
              </a:ln>
            </p:spPr>
          </p:cxnSp>
          <p:cxnSp>
            <p:nvCxnSpPr>
              <p:cNvPr id="109637" name="AutoShape 61"/>
              <p:cNvCxnSpPr>
                <a:cxnSpLocks noChangeShapeType="1"/>
                <a:stCxn id="109634" idx="0"/>
                <a:endCxn id="109635" idx="7"/>
              </p:cNvCxnSpPr>
              <p:nvPr/>
            </p:nvCxnSpPr>
            <p:spPr bwMode="auto">
              <a:xfrm rot="-5400000" flipH="1" flipV="1">
                <a:off x="4587" y="2021"/>
                <a:ext cx="10" cy="239"/>
              </a:xfrm>
              <a:prstGeom prst="curvedConnector3">
                <a:avLst>
                  <a:gd name="adj1" fmla="val -670005"/>
                </a:avLst>
              </a:prstGeom>
              <a:noFill/>
              <a:ln w="9525">
                <a:solidFill>
                  <a:schemeClr val="tx1"/>
                </a:solidFill>
                <a:round/>
                <a:headEnd/>
                <a:tailEnd type="triangle" w="med" len="med"/>
              </a:ln>
            </p:spPr>
          </p:cxnSp>
          <p:sp>
            <p:nvSpPr>
              <p:cNvPr id="109638" name="Line 62"/>
              <p:cNvSpPr>
                <a:spLocks noChangeShapeType="1"/>
              </p:cNvSpPr>
              <p:nvPr/>
            </p:nvSpPr>
            <p:spPr bwMode="auto">
              <a:xfrm>
                <a:off x="4086" y="2185"/>
                <a:ext cx="242" cy="3"/>
              </a:xfrm>
              <a:prstGeom prst="line">
                <a:avLst/>
              </a:prstGeom>
              <a:noFill/>
              <a:ln w="9525">
                <a:solidFill>
                  <a:schemeClr val="tx1"/>
                </a:solidFill>
                <a:round/>
                <a:headEnd/>
                <a:tailEnd type="triangle" w="med" len="med"/>
              </a:ln>
            </p:spPr>
            <p:txBody>
              <a:bodyPr wrap="none" anchor="ctr"/>
              <a:lstStyle/>
              <a:p>
                <a:endParaRPr lang="en-US"/>
              </a:p>
            </p:txBody>
          </p:sp>
        </p:grpSp>
        <p:sp>
          <p:nvSpPr>
            <p:cNvPr id="109624" name="AutoShape 63"/>
            <p:cNvSpPr>
              <a:spLocks noChangeArrowheads="1"/>
            </p:cNvSpPr>
            <p:nvPr/>
          </p:nvSpPr>
          <p:spPr bwMode="auto">
            <a:xfrm rot="-5400000">
              <a:off x="4620" y="1310"/>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nvGrpSpPr>
            <p:cNvPr id="109625" name="Group 64"/>
            <p:cNvGrpSpPr>
              <a:grpSpLocks/>
            </p:cNvGrpSpPr>
            <p:nvPr/>
          </p:nvGrpSpPr>
          <p:grpSpPr bwMode="auto">
            <a:xfrm>
              <a:off x="4233" y="1561"/>
              <a:ext cx="901" cy="288"/>
              <a:chOff x="2815" y="1643"/>
              <a:chExt cx="901" cy="288"/>
            </a:xfrm>
          </p:grpSpPr>
          <p:sp>
            <p:nvSpPr>
              <p:cNvPr id="109626" name="Text Box 65"/>
              <p:cNvSpPr txBox="1">
                <a:spLocks noChangeArrowheads="1"/>
              </p:cNvSpPr>
              <p:nvPr/>
            </p:nvSpPr>
            <p:spPr bwMode="auto">
              <a:xfrm>
                <a:off x="2815" y="1643"/>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627" name="Oval 66"/>
              <p:cNvSpPr>
                <a:spLocks noChangeArrowheads="1"/>
              </p:cNvSpPr>
              <p:nvPr/>
            </p:nvSpPr>
            <p:spPr bwMode="auto">
              <a:xfrm>
                <a:off x="3546" y="1758"/>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28" name="Oval 67"/>
              <p:cNvSpPr>
                <a:spLocks noChangeArrowheads="1"/>
              </p:cNvSpPr>
              <p:nvPr/>
            </p:nvSpPr>
            <p:spPr bwMode="auto">
              <a:xfrm>
                <a:off x="3247" y="1749"/>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29" name="AutoShape 68"/>
              <p:cNvCxnSpPr>
                <a:cxnSpLocks noChangeShapeType="1"/>
                <a:stCxn id="109628" idx="6"/>
                <a:endCxn id="109627" idx="2"/>
              </p:cNvCxnSpPr>
              <p:nvPr/>
            </p:nvCxnSpPr>
            <p:spPr bwMode="auto">
              <a:xfrm>
                <a:off x="3417" y="1813"/>
                <a:ext cx="129" cy="9"/>
              </a:xfrm>
              <a:prstGeom prst="straightConnector1">
                <a:avLst/>
              </a:prstGeom>
              <a:noFill/>
              <a:ln w="9525">
                <a:solidFill>
                  <a:schemeClr val="tx1"/>
                </a:solidFill>
                <a:round/>
                <a:headEnd/>
                <a:tailEnd type="triangle" w="med" len="med"/>
              </a:ln>
            </p:spPr>
          </p:cxnSp>
          <p:sp>
            <p:nvSpPr>
              <p:cNvPr id="109630" name="Line 69"/>
              <p:cNvSpPr>
                <a:spLocks noChangeShapeType="1"/>
              </p:cNvSpPr>
              <p:nvPr/>
            </p:nvSpPr>
            <p:spPr bwMode="auto">
              <a:xfrm flipV="1">
                <a:off x="3034" y="1808"/>
                <a:ext cx="212" cy="1"/>
              </a:xfrm>
              <a:prstGeom prst="line">
                <a:avLst/>
              </a:prstGeom>
              <a:noFill/>
              <a:ln w="9525">
                <a:solidFill>
                  <a:schemeClr val="tx1"/>
                </a:solidFill>
                <a:round/>
                <a:headEnd/>
                <a:tailEnd type="triangle" w="med" len="med"/>
              </a:ln>
            </p:spPr>
            <p:txBody>
              <a:bodyPr wrap="none" anchor="ctr"/>
              <a:lstStyle/>
              <a:p>
                <a:endParaRPr lang="en-US"/>
              </a:p>
            </p:txBody>
          </p:sp>
          <p:cxnSp>
            <p:nvCxnSpPr>
              <p:cNvPr id="109631" name="AutoShape 70"/>
              <p:cNvCxnSpPr>
                <a:cxnSpLocks noChangeShapeType="1"/>
                <a:stCxn id="109627" idx="0"/>
                <a:endCxn id="109628" idx="7"/>
              </p:cNvCxnSpPr>
              <p:nvPr/>
            </p:nvCxnSpPr>
            <p:spPr bwMode="auto">
              <a:xfrm rot="-5400000" flipH="1" flipV="1">
                <a:off x="3507" y="1643"/>
                <a:ext cx="10" cy="239"/>
              </a:xfrm>
              <a:prstGeom prst="curvedConnector3">
                <a:avLst>
                  <a:gd name="adj1" fmla="val -670005"/>
                </a:avLst>
              </a:prstGeom>
              <a:noFill/>
              <a:ln w="9525">
                <a:solidFill>
                  <a:schemeClr val="tx1"/>
                </a:solidFill>
                <a:round/>
                <a:headEnd/>
                <a:tailEnd type="triangle" w="med" len="med"/>
              </a:ln>
            </p:spPr>
          </p:cxnSp>
        </p:grpSp>
      </p:grpSp>
      <p:sp>
        <p:nvSpPr>
          <p:cNvPr id="109592" name="Text Box 71"/>
          <p:cNvSpPr txBox="1">
            <a:spLocks noChangeArrowheads="1"/>
          </p:cNvSpPr>
          <p:nvPr/>
        </p:nvSpPr>
        <p:spPr bwMode="auto">
          <a:xfrm>
            <a:off x="3092450" y="3538538"/>
            <a:ext cx="3948113" cy="365125"/>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Tabulation exists?</a:t>
            </a:r>
          </a:p>
        </p:txBody>
      </p:sp>
      <p:sp>
        <p:nvSpPr>
          <p:cNvPr id="1550408" name="Text Box 72"/>
          <p:cNvSpPr txBox="1">
            <a:spLocks noChangeArrowheads="1"/>
          </p:cNvSpPr>
          <p:nvPr/>
        </p:nvSpPr>
        <p:spPr bwMode="auto">
          <a:xfrm>
            <a:off x="3435350" y="2014538"/>
            <a:ext cx="1757363" cy="365125"/>
          </a:xfrm>
          <a:prstGeom prst="rect">
            <a:avLst/>
          </a:prstGeom>
          <a:noFill/>
          <a:ln w="9525" algn="ctr">
            <a:noFill/>
            <a:miter lim="800000"/>
            <a:headEnd/>
            <a:tailEnd/>
          </a:ln>
        </p:spPr>
        <p:txBody>
          <a:bodyPr lIns="0" tIns="0" rIns="0" bIns="0">
            <a:spAutoFit/>
          </a:bodyPr>
          <a:lstStyle/>
          <a:p>
            <a:pPr marL="742950" indent="-285750" algn="ctr"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Analyze f</a:t>
            </a:r>
          </a:p>
        </p:txBody>
      </p:sp>
      <p:grpSp>
        <p:nvGrpSpPr>
          <p:cNvPr id="13" name="Group 73"/>
          <p:cNvGrpSpPr>
            <a:grpSpLocks/>
          </p:cNvGrpSpPr>
          <p:nvPr/>
        </p:nvGrpSpPr>
        <p:grpSpPr bwMode="auto">
          <a:xfrm>
            <a:off x="6707188" y="2320925"/>
            <a:ext cx="1681162" cy="812800"/>
            <a:chOff x="4233" y="1470"/>
            <a:chExt cx="1059" cy="512"/>
          </a:xfrm>
        </p:grpSpPr>
        <p:grpSp>
          <p:nvGrpSpPr>
            <p:cNvPr id="109607" name="Group 74"/>
            <p:cNvGrpSpPr>
              <a:grpSpLocks/>
            </p:cNvGrpSpPr>
            <p:nvPr/>
          </p:nvGrpSpPr>
          <p:grpSpPr bwMode="auto">
            <a:xfrm>
              <a:off x="4235" y="1470"/>
              <a:ext cx="1055" cy="512"/>
              <a:chOff x="3895" y="1930"/>
              <a:chExt cx="1055" cy="512"/>
            </a:xfrm>
          </p:grpSpPr>
          <p:sp>
            <p:nvSpPr>
              <p:cNvPr id="109616" name="AutoShape 75"/>
              <p:cNvSpPr>
                <a:spLocks noChangeArrowheads="1"/>
              </p:cNvSpPr>
              <p:nvPr/>
            </p:nvSpPr>
            <p:spPr bwMode="auto">
              <a:xfrm rot="-5400000">
                <a:off x="4278" y="1770"/>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sp>
            <p:nvSpPr>
              <p:cNvPr id="109617" name="Text Box 76"/>
              <p:cNvSpPr txBox="1">
                <a:spLocks noChangeArrowheads="1"/>
              </p:cNvSpPr>
              <p:nvPr/>
            </p:nvSpPr>
            <p:spPr bwMode="auto">
              <a:xfrm>
                <a:off x="3895" y="2021"/>
                <a:ext cx="233" cy="288"/>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p</a:t>
                </a:r>
              </a:p>
            </p:txBody>
          </p:sp>
          <p:sp>
            <p:nvSpPr>
              <p:cNvPr id="109618" name="Oval 77"/>
              <p:cNvSpPr>
                <a:spLocks noChangeArrowheads="1"/>
              </p:cNvSpPr>
              <p:nvPr/>
            </p:nvSpPr>
            <p:spPr bwMode="auto">
              <a:xfrm>
                <a:off x="4626" y="2136"/>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19" name="Oval 78"/>
              <p:cNvSpPr>
                <a:spLocks noChangeArrowheads="1"/>
              </p:cNvSpPr>
              <p:nvPr/>
            </p:nvSpPr>
            <p:spPr bwMode="auto">
              <a:xfrm>
                <a:off x="4327" y="2127"/>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20" name="AutoShape 79"/>
              <p:cNvCxnSpPr>
                <a:cxnSpLocks noChangeShapeType="1"/>
                <a:stCxn id="109619" idx="6"/>
                <a:endCxn id="109618" idx="2"/>
              </p:cNvCxnSpPr>
              <p:nvPr/>
            </p:nvCxnSpPr>
            <p:spPr bwMode="auto">
              <a:xfrm>
                <a:off x="4497" y="2191"/>
                <a:ext cx="129" cy="9"/>
              </a:xfrm>
              <a:prstGeom prst="straightConnector1">
                <a:avLst/>
              </a:prstGeom>
              <a:noFill/>
              <a:ln w="9525">
                <a:solidFill>
                  <a:schemeClr val="tx1"/>
                </a:solidFill>
                <a:round/>
                <a:headEnd/>
                <a:tailEnd type="triangle" w="med" len="med"/>
              </a:ln>
            </p:spPr>
          </p:cxnSp>
          <p:cxnSp>
            <p:nvCxnSpPr>
              <p:cNvPr id="109621" name="AutoShape 80"/>
              <p:cNvCxnSpPr>
                <a:cxnSpLocks noChangeShapeType="1"/>
                <a:stCxn id="109618" idx="0"/>
                <a:endCxn id="109619" idx="7"/>
              </p:cNvCxnSpPr>
              <p:nvPr/>
            </p:nvCxnSpPr>
            <p:spPr bwMode="auto">
              <a:xfrm rot="-5400000" flipH="1" flipV="1">
                <a:off x="4587" y="2021"/>
                <a:ext cx="10" cy="239"/>
              </a:xfrm>
              <a:prstGeom prst="curvedConnector3">
                <a:avLst>
                  <a:gd name="adj1" fmla="val -670005"/>
                </a:avLst>
              </a:prstGeom>
              <a:noFill/>
              <a:ln w="9525">
                <a:solidFill>
                  <a:schemeClr val="tx1"/>
                </a:solidFill>
                <a:round/>
                <a:headEnd/>
                <a:tailEnd type="triangle" w="med" len="med"/>
              </a:ln>
            </p:spPr>
          </p:cxnSp>
          <p:sp>
            <p:nvSpPr>
              <p:cNvPr id="109622" name="Line 81"/>
              <p:cNvSpPr>
                <a:spLocks noChangeShapeType="1"/>
              </p:cNvSpPr>
              <p:nvPr/>
            </p:nvSpPr>
            <p:spPr bwMode="auto">
              <a:xfrm>
                <a:off x="4086" y="2185"/>
                <a:ext cx="242" cy="3"/>
              </a:xfrm>
              <a:prstGeom prst="line">
                <a:avLst/>
              </a:prstGeom>
              <a:noFill/>
              <a:ln w="9525">
                <a:solidFill>
                  <a:schemeClr val="tx1"/>
                </a:solidFill>
                <a:round/>
                <a:headEnd/>
                <a:tailEnd type="triangle" w="med" len="med"/>
              </a:ln>
            </p:spPr>
            <p:txBody>
              <a:bodyPr wrap="none" anchor="ctr"/>
              <a:lstStyle/>
              <a:p>
                <a:endParaRPr lang="en-US"/>
              </a:p>
            </p:txBody>
          </p:sp>
        </p:grpSp>
        <p:sp>
          <p:nvSpPr>
            <p:cNvPr id="109608" name="AutoShape 82"/>
            <p:cNvSpPr>
              <a:spLocks noChangeArrowheads="1"/>
            </p:cNvSpPr>
            <p:nvPr/>
          </p:nvSpPr>
          <p:spPr bwMode="auto">
            <a:xfrm rot="-5400000">
              <a:off x="4620" y="1310"/>
              <a:ext cx="512" cy="832"/>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nvGrpSpPr>
            <p:cNvPr id="109609" name="Group 83"/>
            <p:cNvGrpSpPr>
              <a:grpSpLocks/>
            </p:cNvGrpSpPr>
            <p:nvPr/>
          </p:nvGrpSpPr>
          <p:grpSpPr bwMode="auto">
            <a:xfrm>
              <a:off x="4233" y="1561"/>
              <a:ext cx="901" cy="288"/>
              <a:chOff x="2815" y="1643"/>
              <a:chExt cx="901" cy="288"/>
            </a:xfrm>
          </p:grpSpPr>
          <p:sp>
            <p:nvSpPr>
              <p:cNvPr id="109610" name="Text Box 84"/>
              <p:cNvSpPr txBox="1">
                <a:spLocks noChangeArrowheads="1"/>
              </p:cNvSpPr>
              <p:nvPr/>
            </p:nvSpPr>
            <p:spPr bwMode="auto">
              <a:xfrm>
                <a:off x="2815" y="1643"/>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611" name="Oval 85"/>
              <p:cNvSpPr>
                <a:spLocks noChangeArrowheads="1"/>
              </p:cNvSpPr>
              <p:nvPr/>
            </p:nvSpPr>
            <p:spPr bwMode="auto">
              <a:xfrm>
                <a:off x="3546" y="1758"/>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12" name="Oval 86"/>
              <p:cNvSpPr>
                <a:spLocks noChangeArrowheads="1"/>
              </p:cNvSpPr>
              <p:nvPr/>
            </p:nvSpPr>
            <p:spPr bwMode="auto">
              <a:xfrm>
                <a:off x="3247" y="1749"/>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13" name="AutoShape 87"/>
              <p:cNvCxnSpPr>
                <a:cxnSpLocks noChangeShapeType="1"/>
                <a:stCxn id="109612" idx="6"/>
                <a:endCxn id="109611" idx="2"/>
              </p:cNvCxnSpPr>
              <p:nvPr/>
            </p:nvCxnSpPr>
            <p:spPr bwMode="auto">
              <a:xfrm>
                <a:off x="3417" y="1813"/>
                <a:ext cx="129" cy="9"/>
              </a:xfrm>
              <a:prstGeom prst="straightConnector1">
                <a:avLst/>
              </a:prstGeom>
              <a:noFill/>
              <a:ln w="9525">
                <a:solidFill>
                  <a:schemeClr val="tx1"/>
                </a:solidFill>
                <a:round/>
                <a:headEnd/>
                <a:tailEnd type="triangle" w="med" len="med"/>
              </a:ln>
            </p:spPr>
          </p:cxnSp>
          <p:sp>
            <p:nvSpPr>
              <p:cNvPr id="109614" name="Line 88"/>
              <p:cNvSpPr>
                <a:spLocks noChangeShapeType="1"/>
              </p:cNvSpPr>
              <p:nvPr/>
            </p:nvSpPr>
            <p:spPr bwMode="auto">
              <a:xfrm flipV="1">
                <a:off x="3034" y="1808"/>
                <a:ext cx="212" cy="1"/>
              </a:xfrm>
              <a:prstGeom prst="line">
                <a:avLst/>
              </a:prstGeom>
              <a:noFill/>
              <a:ln w="9525">
                <a:solidFill>
                  <a:schemeClr val="tx1"/>
                </a:solidFill>
                <a:round/>
                <a:headEnd/>
                <a:tailEnd type="triangle" w="med" len="med"/>
              </a:ln>
            </p:spPr>
            <p:txBody>
              <a:bodyPr wrap="none" anchor="ctr"/>
              <a:lstStyle/>
              <a:p>
                <a:endParaRPr lang="en-US"/>
              </a:p>
            </p:txBody>
          </p:sp>
          <p:cxnSp>
            <p:nvCxnSpPr>
              <p:cNvPr id="109615" name="AutoShape 89"/>
              <p:cNvCxnSpPr>
                <a:cxnSpLocks noChangeShapeType="1"/>
                <a:stCxn id="109611" idx="0"/>
                <a:endCxn id="109612" idx="7"/>
              </p:cNvCxnSpPr>
              <p:nvPr/>
            </p:nvCxnSpPr>
            <p:spPr bwMode="auto">
              <a:xfrm rot="-5400000" flipH="1" flipV="1">
                <a:off x="3507" y="1643"/>
                <a:ext cx="10" cy="239"/>
              </a:xfrm>
              <a:prstGeom prst="curvedConnector3">
                <a:avLst>
                  <a:gd name="adj1" fmla="val -670005"/>
                </a:avLst>
              </a:prstGeom>
              <a:noFill/>
              <a:ln w="9525">
                <a:solidFill>
                  <a:schemeClr val="tx1"/>
                </a:solidFill>
                <a:round/>
                <a:headEnd/>
                <a:tailEnd type="triangle" w="med" len="med"/>
              </a:ln>
            </p:spPr>
          </p:cxnSp>
        </p:grpSp>
      </p:grpSp>
      <p:sp>
        <p:nvSpPr>
          <p:cNvPr id="1550426" name="AutoShape 90"/>
          <p:cNvSpPr>
            <a:spLocks noChangeArrowheads="1"/>
          </p:cNvSpPr>
          <p:nvPr/>
        </p:nvSpPr>
        <p:spPr bwMode="auto">
          <a:xfrm rot="-5400000">
            <a:off x="7375525" y="5106988"/>
            <a:ext cx="812800" cy="1320800"/>
          </a:xfrm>
          <a:prstGeom prst="triangle">
            <a:avLst>
              <a:gd name="adj" fmla="val 50000"/>
            </a:avLst>
          </a:prstGeom>
          <a:solidFill>
            <a:schemeClr val="bg1"/>
          </a:solidFill>
          <a:ln w="9525" algn="ctr">
            <a:solidFill>
              <a:schemeClr val="tx1"/>
            </a:solidFill>
            <a:miter lim="800000"/>
            <a:headEnd/>
            <a:tailEnd/>
          </a:ln>
        </p:spPr>
        <p:txBody>
          <a:bodyPr wrap="none" anchor="ctr"/>
          <a:lstStyle/>
          <a:p>
            <a:endParaRPr lang="en-US"/>
          </a:p>
        </p:txBody>
      </p:sp>
      <p:grpSp>
        <p:nvGrpSpPr>
          <p:cNvPr id="109596" name="Group 91"/>
          <p:cNvGrpSpPr>
            <a:grpSpLocks/>
          </p:cNvGrpSpPr>
          <p:nvPr/>
        </p:nvGrpSpPr>
        <p:grpSpPr bwMode="auto">
          <a:xfrm>
            <a:off x="6507163" y="5603875"/>
            <a:ext cx="908050" cy="304800"/>
            <a:chOff x="3692" y="2929"/>
            <a:chExt cx="572" cy="192"/>
          </a:xfrm>
        </p:grpSpPr>
        <p:sp>
          <p:nvSpPr>
            <p:cNvPr id="109605" name="Text Box 92"/>
            <p:cNvSpPr txBox="1">
              <a:spLocks noChangeArrowheads="1"/>
            </p:cNvSpPr>
            <p:nvPr/>
          </p:nvSpPr>
          <p:spPr bwMode="auto">
            <a:xfrm>
              <a:off x="3692" y="2929"/>
              <a:ext cx="494" cy="192"/>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000" b="1">
                  <a:solidFill>
                    <a:schemeClr val="bg1"/>
                  </a:solidFill>
                  <a:latin typeface="Arial" charset="0"/>
                  <a:cs typeface="Arial" charset="0"/>
                </a:rPr>
                <a:t>x</a:t>
              </a:r>
            </a:p>
          </p:txBody>
        </p:sp>
        <p:sp>
          <p:nvSpPr>
            <p:cNvPr id="109606" name="Line 93"/>
            <p:cNvSpPr>
              <a:spLocks noChangeShapeType="1"/>
            </p:cNvSpPr>
            <p:nvPr/>
          </p:nvSpPr>
          <p:spPr bwMode="auto">
            <a:xfrm>
              <a:off x="4058" y="3040"/>
              <a:ext cx="206" cy="4"/>
            </a:xfrm>
            <a:prstGeom prst="line">
              <a:avLst/>
            </a:prstGeom>
            <a:noFill/>
            <a:ln w="9525">
              <a:solidFill>
                <a:schemeClr val="tx1"/>
              </a:solidFill>
              <a:round/>
              <a:headEnd/>
              <a:tailEnd type="triangle" w="med" len="med"/>
            </a:ln>
          </p:spPr>
          <p:txBody>
            <a:bodyPr lIns="0" tIns="0" rIns="0" bIns="0"/>
            <a:lstStyle/>
            <a:p>
              <a:endParaRPr lang="en-US"/>
            </a:p>
          </p:txBody>
        </p:sp>
      </p:grpSp>
      <p:sp>
        <p:nvSpPr>
          <p:cNvPr id="1550430" name="AutoShape 94"/>
          <p:cNvSpPr>
            <a:spLocks noChangeArrowheads="1"/>
          </p:cNvSpPr>
          <p:nvPr/>
        </p:nvSpPr>
        <p:spPr bwMode="auto">
          <a:xfrm rot="-5400000">
            <a:off x="7353300" y="3455988"/>
            <a:ext cx="812800" cy="1320800"/>
          </a:xfrm>
          <a:prstGeom prst="triangle">
            <a:avLst>
              <a:gd name="adj" fmla="val 50000"/>
            </a:avLst>
          </a:prstGeom>
          <a:solidFill>
            <a:srgbClr val="CCFFFF"/>
          </a:solidFill>
          <a:ln w="9525" algn="ctr">
            <a:solidFill>
              <a:schemeClr val="tx1"/>
            </a:solidFill>
            <a:miter lim="800000"/>
            <a:headEnd/>
            <a:tailEnd/>
          </a:ln>
        </p:spPr>
        <p:txBody>
          <a:bodyPr wrap="none" anchor="ctr"/>
          <a:lstStyle/>
          <a:p>
            <a:endParaRPr lang="en-US"/>
          </a:p>
        </p:txBody>
      </p:sp>
      <p:grpSp>
        <p:nvGrpSpPr>
          <p:cNvPr id="17" name="Group 95"/>
          <p:cNvGrpSpPr>
            <a:grpSpLocks/>
          </p:cNvGrpSpPr>
          <p:nvPr/>
        </p:nvGrpSpPr>
        <p:grpSpPr bwMode="auto">
          <a:xfrm>
            <a:off x="6738938" y="3840163"/>
            <a:ext cx="1430337" cy="457200"/>
            <a:chOff x="2815" y="1643"/>
            <a:chExt cx="901" cy="288"/>
          </a:xfrm>
        </p:grpSpPr>
        <p:sp>
          <p:nvSpPr>
            <p:cNvPr id="109599" name="Text Box 96"/>
            <p:cNvSpPr txBox="1">
              <a:spLocks noChangeArrowheads="1"/>
            </p:cNvSpPr>
            <p:nvPr/>
          </p:nvSpPr>
          <p:spPr bwMode="auto">
            <a:xfrm>
              <a:off x="2815" y="1643"/>
              <a:ext cx="233" cy="288"/>
            </a:xfrm>
            <a:prstGeom prst="rect">
              <a:avLst/>
            </a:prstGeom>
            <a:noFill/>
            <a:ln w="9525" algn="ctr">
              <a:noFill/>
              <a:miter lim="800000"/>
              <a:headEnd/>
              <a:tailEnd/>
            </a:ln>
          </p:spPr>
          <p:txBody>
            <a:bodyPr>
              <a:spAutoFit/>
            </a:bodyPr>
            <a:lstStyle/>
            <a:p>
              <a:pPr algn="ctr" eaLnBrk="1" hangingPunct="1">
                <a:spcBef>
                  <a:spcPct val="50000"/>
                </a:spcBef>
              </a:pPr>
              <a:endParaRPr lang="en-US" sz="2400">
                <a:solidFill>
                  <a:schemeClr val="bg1"/>
                </a:solidFill>
                <a:latin typeface="Arial" charset="0"/>
                <a:cs typeface="Arial" charset="0"/>
              </a:endParaRPr>
            </a:p>
          </p:txBody>
        </p:sp>
        <p:sp>
          <p:nvSpPr>
            <p:cNvPr id="109600" name="Oval 97"/>
            <p:cNvSpPr>
              <a:spLocks noChangeArrowheads="1"/>
            </p:cNvSpPr>
            <p:nvPr/>
          </p:nvSpPr>
          <p:spPr bwMode="auto">
            <a:xfrm>
              <a:off x="3546" y="1758"/>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9601" name="Oval 98"/>
            <p:cNvSpPr>
              <a:spLocks noChangeArrowheads="1"/>
            </p:cNvSpPr>
            <p:nvPr/>
          </p:nvSpPr>
          <p:spPr bwMode="auto">
            <a:xfrm>
              <a:off x="3247" y="1749"/>
              <a:ext cx="170" cy="127"/>
            </a:xfrm>
            <a:prstGeom prst="ellipse">
              <a:avLst/>
            </a:prstGeom>
            <a:solidFill>
              <a:schemeClr val="accent1"/>
            </a:solidFill>
            <a:ln w="9525" algn="ctr">
              <a:solidFill>
                <a:schemeClr val="tx1"/>
              </a:solidFill>
              <a:round/>
              <a:headEnd/>
              <a:tailEnd/>
            </a:ln>
          </p:spPr>
          <p:txBody>
            <a:bodyPr wrap="none" anchor="ctr"/>
            <a:lstStyle/>
            <a:p>
              <a:endParaRPr lang="en-US"/>
            </a:p>
          </p:txBody>
        </p:sp>
        <p:cxnSp>
          <p:nvCxnSpPr>
            <p:cNvPr id="109602" name="AutoShape 99"/>
            <p:cNvCxnSpPr>
              <a:cxnSpLocks noChangeShapeType="1"/>
              <a:stCxn id="109601" idx="6"/>
              <a:endCxn id="109600" idx="2"/>
            </p:cNvCxnSpPr>
            <p:nvPr/>
          </p:nvCxnSpPr>
          <p:spPr bwMode="auto">
            <a:xfrm>
              <a:off x="3417" y="1813"/>
              <a:ext cx="129" cy="9"/>
            </a:xfrm>
            <a:prstGeom prst="straightConnector1">
              <a:avLst/>
            </a:prstGeom>
            <a:noFill/>
            <a:ln w="9525">
              <a:solidFill>
                <a:schemeClr val="tx1"/>
              </a:solidFill>
              <a:round/>
              <a:headEnd/>
              <a:tailEnd type="triangle" w="med" len="med"/>
            </a:ln>
          </p:spPr>
        </p:cxnSp>
        <p:sp>
          <p:nvSpPr>
            <p:cNvPr id="109603" name="Line 100"/>
            <p:cNvSpPr>
              <a:spLocks noChangeShapeType="1"/>
            </p:cNvSpPr>
            <p:nvPr/>
          </p:nvSpPr>
          <p:spPr bwMode="auto">
            <a:xfrm flipV="1">
              <a:off x="3034" y="1808"/>
              <a:ext cx="212" cy="1"/>
            </a:xfrm>
            <a:prstGeom prst="line">
              <a:avLst/>
            </a:prstGeom>
            <a:noFill/>
            <a:ln w="9525">
              <a:solidFill>
                <a:schemeClr val="tx1"/>
              </a:solidFill>
              <a:round/>
              <a:headEnd/>
              <a:tailEnd type="triangle" w="med" len="med"/>
            </a:ln>
          </p:spPr>
          <p:txBody>
            <a:bodyPr wrap="none" anchor="ctr"/>
            <a:lstStyle/>
            <a:p>
              <a:endParaRPr lang="en-US"/>
            </a:p>
          </p:txBody>
        </p:sp>
        <p:cxnSp>
          <p:nvCxnSpPr>
            <p:cNvPr id="109604" name="AutoShape 101"/>
            <p:cNvCxnSpPr>
              <a:cxnSpLocks noChangeShapeType="1"/>
              <a:stCxn id="109600" idx="0"/>
              <a:endCxn id="109601" idx="7"/>
            </p:cNvCxnSpPr>
            <p:nvPr/>
          </p:nvCxnSpPr>
          <p:spPr bwMode="auto">
            <a:xfrm rot="-5400000" flipH="1" flipV="1">
              <a:off x="3507" y="1643"/>
              <a:ext cx="10" cy="239"/>
            </a:xfrm>
            <a:prstGeom prst="curvedConnector3">
              <a:avLst>
                <a:gd name="adj1" fmla="val -670005"/>
              </a:avLst>
            </a:prstGeom>
            <a:noFill/>
            <a:ln w="9525">
              <a:solidFill>
                <a:schemeClr val="tx1"/>
              </a:solidFill>
              <a:round/>
              <a:headEnd/>
              <a:tailEnd type="triangl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8.33333E-7 -3.46821E-6 L 0.00156 -0.22335 " pathEditMode="relative" rAng="0" ptsTypes="AA">
                                      <p:cBhvr>
                                        <p:cTn id="6" dur="2000" fill="hold"/>
                                        <p:tgtEl>
                                          <p:spTgt spid="7"/>
                                        </p:tgtEl>
                                        <p:attrNameLst>
                                          <p:attrName>ppt_x</p:attrName>
                                          <p:attrName>ppt_y</p:attrName>
                                        </p:attrNameLst>
                                      </p:cBhvr>
                                      <p:rCtr x="1" y="-112"/>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50379"/>
                                        </p:tgtEl>
                                        <p:attrNameLst>
                                          <p:attrName>style.visibility</p:attrName>
                                        </p:attrNameLst>
                                      </p:cBhvr>
                                      <p:to>
                                        <p:strVal val="visible"/>
                                      </p:to>
                                    </p:set>
                                    <p:animEffect transition="in" filter="wipe(left)">
                                      <p:cBhvr>
                                        <p:cTn id="11" dur="500"/>
                                        <p:tgtEl>
                                          <p:spTgt spid="1550379"/>
                                        </p:tgtEl>
                                      </p:cBhvr>
                                    </p:animEffect>
                                  </p:childTnLst>
                                </p:cTn>
                              </p:par>
                              <p:par>
                                <p:cTn id="12" presetID="1" presetClass="entr" presetSubtype="0" fill="hold" nodeType="withEffect">
                                  <p:stCondLst>
                                    <p:cond delay="0"/>
                                  </p:stCondLst>
                                  <p:childTnLst>
                                    <p:set>
                                      <p:cBhvr>
                                        <p:cTn id="13" dur="1" fill="hold">
                                          <p:stCondLst>
                                            <p:cond delay="0"/>
                                          </p:stCondLst>
                                        </p:cTn>
                                        <p:tgtEl>
                                          <p:spTgt spid="1550408"/>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42" presetClass="path" presetSubtype="0" accel="50000" decel="50000" fill="hold" nodeType="withEffect">
                                  <p:stCondLst>
                                    <p:cond delay="0"/>
                                  </p:stCondLst>
                                  <p:childTnLst>
                                    <p:animMotion origin="layout" path="M 0.00277 0.00161 L 0.00243 0.20069 " pathEditMode="relative" rAng="0" ptsTypes="AA">
                                      <p:cBhvr>
                                        <p:cTn id="22" dur="2000" fill="hold"/>
                                        <p:tgtEl>
                                          <p:spTgt spid="13"/>
                                        </p:tgtEl>
                                        <p:attrNameLst>
                                          <p:attrName>ppt_x</p:attrName>
                                          <p:attrName>ppt_y</p:attrName>
                                        </p:attrNameLst>
                                      </p:cBhvr>
                                      <p:rCtr x="0" y="99"/>
                                    </p:animMotion>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50430"/>
                                        </p:tgtEl>
                                        <p:attrNameLst>
                                          <p:attrName>style.visibility</p:attrName>
                                        </p:attrNameLst>
                                      </p:cBhvr>
                                      <p:to>
                                        <p:strVal val="visible"/>
                                      </p:to>
                                    </p:set>
                                  </p:childTnLst>
                                </p:cTn>
                              </p:par>
                              <p:par>
                                <p:cTn id="28" presetID="42" presetClass="path" presetSubtype="0" accel="50000" decel="50000" fill="hold" nodeType="withEffect">
                                  <p:stCondLst>
                                    <p:cond delay="0"/>
                                  </p:stCondLst>
                                  <p:childTnLst>
                                    <p:animMotion origin="layout" path="M -0.00139 0.00741 L 0.0007 0.24352 " pathEditMode="relative" rAng="0" ptsTypes="AA">
                                      <p:cBhvr>
                                        <p:cTn id="29" dur="2000" fill="hold"/>
                                        <p:tgtEl>
                                          <p:spTgt spid="17"/>
                                        </p:tgtEl>
                                        <p:attrNameLst>
                                          <p:attrName>ppt_x</p:attrName>
                                          <p:attrName>ppt_y</p:attrName>
                                        </p:attrNameLst>
                                      </p:cBhvr>
                                      <p:rCtr x="1" y="118"/>
                                    </p:animMotion>
                                  </p:childTnLst>
                                </p:cTn>
                              </p:par>
                              <p:par>
                                <p:cTn id="30" presetID="42" presetClass="path" presetSubtype="0" accel="50000" decel="50000" fill="hold" grpId="1" nodeType="withEffect">
                                  <p:stCondLst>
                                    <p:cond delay="0"/>
                                  </p:stCondLst>
                                  <p:childTnLst>
                                    <p:animMotion origin="layout" path="M -1.11111E-6 -2.08092E-6 L 0.00365 0.24023 " pathEditMode="relative" rAng="0" ptsTypes="AA">
                                      <p:cBhvr>
                                        <p:cTn id="31" dur="2000" fill="hold"/>
                                        <p:tgtEl>
                                          <p:spTgt spid="1550430"/>
                                        </p:tgtEl>
                                        <p:attrNameLst>
                                          <p:attrName>ppt_x</p:attrName>
                                          <p:attrName>ppt_y</p:attrName>
                                        </p:attrNameLst>
                                      </p:cBhvr>
                                      <p:rCtr x="2" y="120"/>
                                    </p:animMotion>
                                  </p:childTnLst>
                                </p:cTn>
                              </p:par>
                            </p:childTnLst>
                          </p:cTn>
                        </p:par>
                        <p:par>
                          <p:cTn id="32" fill="hold">
                            <p:stCondLst>
                              <p:cond delay="4000"/>
                            </p:stCondLst>
                            <p:childTnLst>
                              <p:par>
                                <p:cTn id="33" presetID="1" presetClass="exit" presetSubtype="0" fill="hold" grpId="2" nodeType="afterEffect">
                                  <p:stCondLst>
                                    <p:cond delay="0"/>
                                  </p:stCondLst>
                                  <p:childTnLst>
                                    <p:set>
                                      <p:cBhvr>
                                        <p:cTn id="34" dur="1" fill="hold">
                                          <p:stCondLst>
                                            <p:cond delay="0"/>
                                          </p:stCondLst>
                                        </p:cTn>
                                        <p:tgtEl>
                                          <p:spTgt spid="1550430"/>
                                        </p:tgtEl>
                                        <p:attrNameLst>
                                          <p:attrName>style.visibility</p:attrName>
                                        </p:attrNameLst>
                                      </p:cBhvr>
                                      <p:to>
                                        <p:strVal val="hidden"/>
                                      </p:to>
                                    </p:set>
                                  </p:childTnLst>
                                </p:cTn>
                              </p:par>
                            </p:childTnLst>
                          </p:cTn>
                        </p:par>
                        <p:par>
                          <p:cTn id="35" fill="hold">
                            <p:stCondLst>
                              <p:cond delay="4000"/>
                            </p:stCondLst>
                            <p:childTnLst>
                              <p:par>
                                <p:cTn id="36" presetID="1" presetClass="exit" presetSubtype="0" fill="hold" grpId="0" nodeType="afterEffect">
                                  <p:stCondLst>
                                    <p:cond delay="0"/>
                                  </p:stCondLst>
                                  <p:childTnLst>
                                    <p:set>
                                      <p:cBhvr>
                                        <p:cTn id="37" dur="1" fill="hold">
                                          <p:stCondLst>
                                            <p:cond delay="0"/>
                                          </p:stCondLst>
                                        </p:cTn>
                                        <p:tgtEl>
                                          <p:spTgt spid="15504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0379" grpId="0" animBg="1"/>
      <p:bldP spid="1550426" grpId="0" animBg="1"/>
      <p:bldP spid="1550430" grpId="0" animBg="1"/>
      <p:bldP spid="1550430" grpId="1" animBg="1"/>
      <p:bldP spid="1550430" grpId="2"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1069975" y="2401888"/>
            <a:ext cx="5486400" cy="573087"/>
          </a:xfrm>
          <a:prstGeom prst="rect">
            <a:avLst/>
          </a:prstGeom>
          <a:noFill/>
          <a:ln w="9525" algn="ctr">
            <a:noFill/>
            <a:miter lim="800000"/>
            <a:headEnd/>
            <a:tailEnd/>
          </a:ln>
        </p:spPr>
        <p:txBody>
          <a:bodyPr anchor="ctr">
            <a:spAutoFit/>
          </a:bodyPr>
          <a:lstStyle/>
          <a:p>
            <a:endParaRPr lang="en-US"/>
          </a:p>
        </p:txBody>
      </p:sp>
      <p:sp>
        <p:nvSpPr>
          <p:cNvPr id="110595" name="Rectangle 3"/>
          <p:cNvSpPr>
            <a:spLocks noChangeArrowheads="1"/>
          </p:cNvSpPr>
          <p:nvPr/>
        </p:nvSpPr>
        <p:spPr bwMode="auto">
          <a:xfrm>
            <a:off x="1425575" y="2463800"/>
            <a:ext cx="2339975" cy="466725"/>
          </a:xfrm>
          <a:prstGeom prst="rect">
            <a:avLst/>
          </a:prstGeom>
          <a:noFill/>
          <a:ln w="9525" algn="ctr">
            <a:noFill/>
            <a:miter lim="800000"/>
            <a:headEnd/>
            <a:tailEnd/>
          </a:ln>
        </p:spPr>
        <p:txBody>
          <a:bodyPr anchor="ctr">
            <a:spAutoFit/>
          </a:bodyPr>
          <a:lstStyle/>
          <a:p>
            <a:endParaRPr lang="en-US"/>
          </a:p>
        </p:txBody>
      </p:sp>
      <p:sp>
        <p:nvSpPr>
          <p:cNvPr id="110596" name="Rectangle 4"/>
          <p:cNvSpPr>
            <a:spLocks noChangeArrowheads="1"/>
          </p:cNvSpPr>
          <p:nvPr/>
        </p:nvSpPr>
        <p:spPr bwMode="auto">
          <a:xfrm>
            <a:off x="3954463" y="2463800"/>
            <a:ext cx="2230437" cy="466725"/>
          </a:xfrm>
          <a:prstGeom prst="rect">
            <a:avLst/>
          </a:prstGeom>
          <a:noFill/>
          <a:ln w="9525" algn="ctr">
            <a:noFill/>
            <a:miter lim="800000"/>
            <a:headEnd/>
            <a:tailEnd/>
          </a:ln>
        </p:spPr>
        <p:txBody>
          <a:bodyPr anchor="ctr">
            <a:spAutoFit/>
          </a:bodyPr>
          <a:lstStyle/>
          <a:p>
            <a:endParaRPr lang="en-US"/>
          </a:p>
        </p:txBody>
      </p:sp>
      <p:sp>
        <p:nvSpPr>
          <p:cNvPr id="110597" name="Rectangle 5"/>
          <p:cNvSpPr>
            <a:spLocks noChangeArrowheads="1"/>
          </p:cNvSpPr>
          <p:nvPr/>
        </p:nvSpPr>
        <p:spPr bwMode="auto">
          <a:xfrm>
            <a:off x="1084263" y="4184650"/>
            <a:ext cx="5486400" cy="1069975"/>
          </a:xfrm>
          <a:prstGeom prst="rect">
            <a:avLst/>
          </a:prstGeom>
          <a:noFill/>
          <a:ln w="9525" algn="ctr">
            <a:noFill/>
            <a:miter lim="800000"/>
            <a:headEnd/>
            <a:tailEnd/>
          </a:ln>
        </p:spPr>
        <p:txBody>
          <a:bodyPr anchor="ctr">
            <a:spAutoFit/>
          </a:bodyPr>
          <a:lstStyle/>
          <a:p>
            <a:endParaRPr lang="en-US"/>
          </a:p>
        </p:txBody>
      </p:sp>
      <p:sp>
        <p:nvSpPr>
          <p:cNvPr id="110598" name="Rectangle 6"/>
          <p:cNvSpPr>
            <a:spLocks noChangeArrowheads="1"/>
          </p:cNvSpPr>
          <p:nvPr/>
        </p:nvSpPr>
        <p:spPr bwMode="auto">
          <a:xfrm>
            <a:off x="1079500" y="5335588"/>
            <a:ext cx="5486400" cy="1069975"/>
          </a:xfrm>
          <a:prstGeom prst="rect">
            <a:avLst/>
          </a:prstGeom>
          <a:noFill/>
          <a:ln w="9525" algn="ctr">
            <a:noFill/>
            <a:miter lim="800000"/>
            <a:headEnd/>
            <a:tailEnd/>
          </a:ln>
        </p:spPr>
        <p:txBody>
          <a:bodyPr anchor="ctr">
            <a:spAutoFit/>
          </a:bodyPr>
          <a:lstStyle/>
          <a:p>
            <a:endParaRPr lang="en-US"/>
          </a:p>
        </p:txBody>
      </p:sp>
      <p:sp>
        <p:nvSpPr>
          <p:cNvPr id="110599" name="Rectangle 7"/>
          <p:cNvSpPr>
            <a:spLocks noChangeArrowheads="1"/>
          </p:cNvSpPr>
          <p:nvPr/>
        </p:nvSpPr>
        <p:spPr bwMode="auto">
          <a:xfrm>
            <a:off x="1069975" y="3040063"/>
            <a:ext cx="5486400" cy="1069975"/>
          </a:xfrm>
          <a:prstGeom prst="rect">
            <a:avLst/>
          </a:prstGeom>
          <a:noFill/>
          <a:ln w="9525" algn="ctr">
            <a:noFill/>
            <a:miter lim="800000"/>
            <a:headEnd/>
            <a:tailEnd/>
          </a:ln>
        </p:spPr>
        <p:txBody>
          <a:bodyPr anchor="ctr">
            <a:spAutoFit/>
          </a:bodyPr>
          <a:lstStyle/>
          <a:p>
            <a:endParaRPr lang="en-US"/>
          </a:p>
        </p:txBody>
      </p:sp>
      <p:sp>
        <p:nvSpPr>
          <p:cNvPr id="110600" name="Rectangle 8"/>
          <p:cNvSpPr>
            <a:spLocks noChangeArrowheads="1"/>
          </p:cNvSpPr>
          <p:nvPr/>
        </p:nvSpPr>
        <p:spPr bwMode="auto">
          <a:xfrm>
            <a:off x="3986213" y="5468938"/>
            <a:ext cx="2233612"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01" name="Rectangle 9"/>
          <p:cNvSpPr>
            <a:spLocks noGrp="1" noChangeArrowheads="1"/>
          </p:cNvSpPr>
          <p:nvPr>
            <p:ph type="title"/>
          </p:nvPr>
        </p:nvSpPr>
        <p:spPr/>
        <p:txBody>
          <a:bodyPr/>
          <a:lstStyle/>
          <a:p>
            <a:r>
              <a:rPr lang="en-US" smtClean="0"/>
              <a:t>Interprocedural shape analysis</a:t>
            </a:r>
          </a:p>
        </p:txBody>
      </p:sp>
      <p:sp>
        <p:nvSpPr>
          <p:cNvPr id="110602" name="Rectangle 10"/>
          <p:cNvSpPr>
            <a:spLocks noGrp="1" noChangeArrowheads="1"/>
          </p:cNvSpPr>
          <p:nvPr>
            <p:ph type="body" idx="1"/>
          </p:nvPr>
        </p:nvSpPr>
        <p:spPr>
          <a:xfrm>
            <a:off x="457200" y="1765300"/>
            <a:ext cx="8686800" cy="3886200"/>
          </a:xfrm>
        </p:spPr>
        <p:txBody>
          <a:bodyPr/>
          <a:lstStyle/>
          <a:p>
            <a:r>
              <a:rPr lang="en-GB" smtClean="0"/>
              <a:t>Procedure </a:t>
            </a:r>
            <a:r>
              <a:rPr lang="en-GB" smtClean="0">
                <a:sym typeface="Symbol" pitchFamily="18" charset="2"/>
              </a:rPr>
              <a:t></a:t>
            </a:r>
            <a:r>
              <a:rPr lang="en-GB" smtClean="0"/>
              <a:t> input/output relation</a:t>
            </a:r>
            <a:endParaRPr lang="en-US" smtClean="0"/>
          </a:p>
        </p:txBody>
      </p:sp>
      <p:sp>
        <p:nvSpPr>
          <p:cNvPr id="110603" name="Rectangle 11"/>
          <p:cNvSpPr>
            <a:spLocks noChangeArrowheads="1"/>
          </p:cNvSpPr>
          <p:nvPr/>
        </p:nvSpPr>
        <p:spPr bwMode="auto">
          <a:xfrm>
            <a:off x="1492250" y="5470525"/>
            <a:ext cx="2295525"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04" name="Oval 12"/>
          <p:cNvSpPr>
            <a:spLocks noChangeAspect="1" noChangeArrowheads="1"/>
          </p:cNvSpPr>
          <p:nvPr/>
        </p:nvSpPr>
        <p:spPr bwMode="auto">
          <a:xfrm>
            <a:off x="3117850" y="5943600"/>
            <a:ext cx="503238" cy="35877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0605" name="Text Box 13"/>
          <p:cNvSpPr txBox="1">
            <a:spLocks noChangeArrowheads="1"/>
          </p:cNvSpPr>
          <p:nvPr/>
        </p:nvSpPr>
        <p:spPr bwMode="auto">
          <a:xfrm>
            <a:off x="1717675" y="5397500"/>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0606" name="Oval 14"/>
          <p:cNvSpPr>
            <a:spLocks noChangeAspect="1" noChangeArrowheads="1"/>
          </p:cNvSpPr>
          <p:nvPr/>
        </p:nvSpPr>
        <p:spPr bwMode="auto">
          <a:xfrm>
            <a:off x="1616075" y="5959475"/>
            <a:ext cx="503238"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07" name="Text Box 15"/>
          <p:cNvSpPr txBox="1">
            <a:spLocks noChangeArrowheads="1"/>
          </p:cNvSpPr>
          <p:nvPr/>
        </p:nvSpPr>
        <p:spPr bwMode="auto">
          <a:xfrm>
            <a:off x="3149600" y="5407025"/>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08" name="Line 16"/>
          <p:cNvSpPr>
            <a:spLocks noChangeShapeType="1"/>
          </p:cNvSpPr>
          <p:nvPr/>
        </p:nvSpPr>
        <p:spPr bwMode="auto">
          <a:xfrm rot="5400000" flipV="1">
            <a:off x="3274219" y="5861844"/>
            <a:ext cx="166688" cy="6350"/>
          </a:xfrm>
          <a:prstGeom prst="line">
            <a:avLst/>
          </a:prstGeom>
          <a:noFill/>
          <a:ln w="28575">
            <a:solidFill>
              <a:schemeClr val="tx1"/>
            </a:solidFill>
            <a:round/>
            <a:headEnd/>
            <a:tailEnd type="triangle" w="med" len="med"/>
          </a:ln>
        </p:spPr>
        <p:txBody>
          <a:bodyPr wrap="none" anchor="ctr"/>
          <a:lstStyle/>
          <a:p>
            <a:endParaRPr lang="en-US"/>
          </a:p>
        </p:txBody>
      </p:sp>
      <p:sp>
        <p:nvSpPr>
          <p:cNvPr id="110609" name="Line 17"/>
          <p:cNvSpPr>
            <a:spLocks noChangeShapeType="1"/>
          </p:cNvSpPr>
          <p:nvPr/>
        </p:nvSpPr>
        <p:spPr bwMode="auto">
          <a:xfrm rot="5400000" flipV="1">
            <a:off x="1797844" y="5874544"/>
            <a:ext cx="166688" cy="6350"/>
          </a:xfrm>
          <a:prstGeom prst="line">
            <a:avLst/>
          </a:prstGeom>
          <a:noFill/>
          <a:ln w="28575">
            <a:solidFill>
              <a:schemeClr val="tx1"/>
            </a:solidFill>
            <a:round/>
            <a:headEnd/>
            <a:tailEnd type="triangle" w="med" len="med"/>
          </a:ln>
        </p:spPr>
        <p:txBody>
          <a:bodyPr wrap="none" anchor="ctr"/>
          <a:lstStyle/>
          <a:p>
            <a:endParaRPr lang="en-US"/>
          </a:p>
        </p:txBody>
      </p:sp>
      <p:sp>
        <p:nvSpPr>
          <p:cNvPr id="110610" name="Oval 18"/>
          <p:cNvSpPr>
            <a:spLocks noChangeAspect="1" noChangeArrowheads="1"/>
          </p:cNvSpPr>
          <p:nvPr/>
        </p:nvSpPr>
        <p:spPr bwMode="auto">
          <a:xfrm>
            <a:off x="2405063" y="5957888"/>
            <a:ext cx="503237" cy="358775"/>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110611" name="AutoShape 19"/>
          <p:cNvCxnSpPr>
            <a:cxnSpLocks noChangeShapeType="1"/>
            <a:stCxn id="110606" idx="6"/>
            <a:endCxn id="110610" idx="2"/>
          </p:cNvCxnSpPr>
          <p:nvPr/>
        </p:nvCxnSpPr>
        <p:spPr bwMode="auto">
          <a:xfrm flipV="1">
            <a:off x="2119313" y="6137275"/>
            <a:ext cx="285750" cy="1588"/>
          </a:xfrm>
          <a:prstGeom prst="straightConnector1">
            <a:avLst/>
          </a:prstGeom>
          <a:noFill/>
          <a:ln w="28575">
            <a:solidFill>
              <a:schemeClr val="tx1"/>
            </a:solidFill>
            <a:prstDash val="sysDot"/>
            <a:round/>
            <a:headEnd/>
            <a:tailEnd type="triangle" w="med" len="med"/>
          </a:ln>
        </p:spPr>
      </p:cxnSp>
      <p:sp>
        <p:nvSpPr>
          <p:cNvPr id="110612" name="Text Box 20"/>
          <p:cNvSpPr txBox="1">
            <a:spLocks noChangeArrowheads="1"/>
          </p:cNvSpPr>
          <p:nvPr/>
        </p:nvSpPr>
        <p:spPr bwMode="auto">
          <a:xfrm>
            <a:off x="1558925" y="5626100"/>
            <a:ext cx="942975" cy="519113"/>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cxnSp>
        <p:nvCxnSpPr>
          <p:cNvPr id="110613" name="AutoShape 21"/>
          <p:cNvCxnSpPr>
            <a:cxnSpLocks noChangeShapeType="1"/>
            <a:stCxn id="110610" idx="7"/>
            <a:endCxn id="110610" idx="1"/>
          </p:cNvCxnSpPr>
          <p:nvPr/>
        </p:nvCxnSpPr>
        <p:spPr bwMode="auto">
          <a:xfrm rot="-5400000" flipH="1" flipV="1">
            <a:off x="2655888" y="5832475"/>
            <a:ext cx="1588" cy="357187"/>
          </a:xfrm>
          <a:prstGeom prst="curvedConnector3">
            <a:avLst>
              <a:gd name="adj1" fmla="val -17700009"/>
            </a:avLst>
          </a:prstGeom>
          <a:noFill/>
          <a:ln w="28575">
            <a:solidFill>
              <a:schemeClr val="tx1"/>
            </a:solidFill>
            <a:prstDash val="sysDot"/>
            <a:round/>
            <a:headEnd/>
            <a:tailEnd type="triangle" w="med" len="med"/>
          </a:ln>
        </p:spPr>
      </p:cxnSp>
      <p:sp>
        <p:nvSpPr>
          <p:cNvPr id="110614" name="Text Box 22"/>
          <p:cNvSpPr txBox="1">
            <a:spLocks noChangeArrowheads="1"/>
          </p:cNvSpPr>
          <p:nvPr/>
        </p:nvSpPr>
        <p:spPr bwMode="auto">
          <a:xfrm>
            <a:off x="2160588" y="5364163"/>
            <a:ext cx="942975" cy="519112"/>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sp>
        <p:nvSpPr>
          <p:cNvPr id="110615" name="Text Box 23"/>
          <p:cNvSpPr txBox="1">
            <a:spLocks noChangeArrowheads="1"/>
          </p:cNvSpPr>
          <p:nvPr/>
        </p:nvSpPr>
        <p:spPr bwMode="auto">
          <a:xfrm>
            <a:off x="3076575" y="587057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sp>
        <p:nvSpPr>
          <p:cNvPr id="110616" name="Text Box 24"/>
          <p:cNvSpPr txBox="1">
            <a:spLocks noChangeArrowheads="1"/>
          </p:cNvSpPr>
          <p:nvPr/>
        </p:nvSpPr>
        <p:spPr bwMode="auto">
          <a:xfrm>
            <a:off x="1606550" y="5875338"/>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17" name="Text Box 25"/>
          <p:cNvSpPr txBox="1">
            <a:spLocks noChangeArrowheads="1"/>
          </p:cNvSpPr>
          <p:nvPr/>
        </p:nvSpPr>
        <p:spPr bwMode="auto">
          <a:xfrm>
            <a:off x="2382838" y="5881688"/>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18" name="Oval 26"/>
          <p:cNvSpPr>
            <a:spLocks noChangeAspect="1" noChangeArrowheads="1"/>
          </p:cNvSpPr>
          <p:nvPr/>
        </p:nvSpPr>
        <p:spPr bwMode="auto">
          <a:xfrm>
            <a:off x="4097338" y="5921375"/>
            <a:ext cx="503237" cy="35877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0619" name="Text Box 27"/>
          <p:cNvSpPr txBox="1">
            <a:spLocks noChangeArrowheads="1"/>
          </p:cNvSpPr>
          <p:nvPr/>
        </p:nvSpPr>
        <p:spPr bwMode="auto">
          <a:xfrm>
            <a:off x="5686425" y="535463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20" name="Oval 28"/>
          <p:cNvSpPr>
            <a:spLocks noChangeAspect="1" noChangeArrowheads="1"/>
          </p:cNvSpPr>
          <p:nvPr/>
        </p:nvSpPr>
        <p:spPr bwMode="auto">
          <a:xfrm>
            <a:off x="5622925" y="5916613"/>
            <a:ext cx="503238"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21" name="Text Box 29"/>
          <p:cNvSpPr txBox="1">
            <a:spLocks noChangeArrowheads="1"/>
          </p:cNvSpPr>
          <p:nvPr/>
        </p:nvSpPr>
        <p:spPr bwMode="auto">
          <a:xfrm>
            <a:off x="4138613" y="5365750"/>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0622" name="Line 30"/>
          <p:cNvSpPr>
            <a:spLocks noChangeShapeType="1"/>
          </p:cNvSpPr>
          <p:nvPr/>
        </p:nvSpPr>
        <p:spPr bwMode="auto">
          <a:xfrm rot="5400000" flipV="1">
            <a:off x="4253706" y="5826919"/>
            <a:ext cx="166688" cy="6350"/>
          </a:xfrm>
          <a:prstGeom prst="line">
            <a:avLst/>
          </a:prstGeom>
          <a:noFill/>
          <a:ln w="28575">
            <a:solidFill>
              <a:schemeClr val="tx1"/>
            </a:solidFill>
            <a:round/>
            <a:headEnd/>
            <a:tailEnd type="triangle" w="med" len="med"/>
          </a:ln>
        </p:spPr>
        <p:txBody>
          <a:bodyPr wrap="none" anchor="ctr"/>
          <a:lstStyle/>
          <a:p>
            <a:endParaRPr lang="en-US"/>
          </a:p>
        </p:txBody>
      </p:sp>
      <p:sp>
        <p:nvSpPr>
          <p:cNvPr id="110623" name="Line 31"/>
          <p:cNvSpPr>
            <a:spLocks noChangeShapeType="1"/>
          </p:cNvSpPr>
          <p:nvPr/>
        </p:nvSpPr>
        <p:spPr bwMode="auto">
          <a:xfrm rot="5400000" flipV="1">
            <a:off x="5766594" y="5831682"/>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24" name="Text Box 32"/>
          <p:cNvSpPr txBox="1">
            <a:spLocks noChangeArrowheads="1"/>
          </p:cNvSpPr>
          <p:nvPr/>
        </p:nvSpPr>
        <p:spPr bwMode="auto">
          <a:xfrm>
            <a:off x="4795838" y="5613400"/>
            <a:ext cx="942975" cy="519113"/>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cxnSp>
        <p:nvCxnSpPr>
          <p:cNvPr id="110625" name="AutoShape 33"/>
          <p:cNvCxnSpPr>
            <a:cxnSpLocks noChangeShapeType="1"/>
            <a:stCxn id="110667" idx="7"/>
            <a:endCxn id="110667" idx="1"/>
          </p:cNvCxnSpPr>
          <p:nvPr/>
        </p:nvCxnSpPr>
        <p:spPr bwMode="auto">
          <a:xfrm rot="-5400000" flipH="1" flipV="1">
            <a:off x="5062538" y="5788025"/>
            <a:ext cx="1588" cy="357187"/>
          </a:xfrm>
          <a:prstGeom prst="curvedConnector3">
            <a:avLst>
              <a:gd name="adj1" fmla="val -17800009"/>
            </a:avLst>
          </a:prstGeom>
          <a:noFill/>
          <a:ln w="28575">
            <a:solidFill>
              <a:schemeClr val="tx1"/>
            </a:solidFill>
            <a:prstDash val="sysDot"/>
            <a:round/>
            <a:headEnd/>
            <a:tailEnd type="triangle" w="med" len="med"/>
          </a:ln>
        </p:spPr>
      </p:cxnSp>
      <p:sp>
        <p:nvSpPr>
          <p:cNvPr id="110626" name="Text Box 34"/>
          <p:cNvSpPr txBox="1">
            <a:spLocks noChangeArrowheads="1"/>
          </p:cNvSpPr>
          <p:nvPr/>
        </p:nvSpPr>
        <p:spPr bwMode="auto">
          <a:xfrm>
            <a:off x="4594225" y="5335588"/>
            <a:ext cx="942975" cy="519112"/>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sp>
        <p:nvSpPr>
          <p:cNvPr id="110627" name="Text Box 35"/>
          <p:cNvSpPr txBox="1">
            <a:spLocks noChangeArrowheads="1"/>
          </p:cNvSpPr>
          <p:nvPr/>
        </p:nvSpPr>
        <p:spPr bwMode="auto">
          <a:xfrm>
            <a:off x="4087813" y="5827713"/>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28" name="Text Box 36"/>
          <p:cNvSpPr txBox="1">
            <a:spLocks noChangeArrowheads="1"/>
          </p:cNvSpPr>
          <p:nvPr/>
        </p:nvSpPr>
        <p:spPr bwMode="auto">
          <a:xfrm>
            <a:off x="5662613" y="5846763"/>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cxnSp>
        <p:nvCxnSpPr>
          <p:cNvPr id="110629" name="AutoShape 37"/>
          <p:cNvCxnSpPr>
            <a:cxnSpLocks noChangeShapeType="1"/>
            <a:stCxn id="110618" idx="6"/>
            <a:endCxn id="110667" idx="2"/>
          </p:cNvCxnSpPr>
          <p:nvPr/>
        </p:nvCxnSpPr>
        <p:spPr bwMode="auto">
          <a:xfrm flipV="1">
            <a:off x="4600575" y="6097588"/>
            <a:ext cx="211138" cy="3175"/>
          </a:xfrm>
          <a:prstGeom prst="straightConnector1">
            <a:avLst/>
          </a:prstGeom>
          <a:noFill/>
          <a:ln w="28575">
            <a:solidFill>
              <a:schemeClr val="tx1"/>
            </a:solidFill>
            <a:prstDash val="sysDot"/>
            <a:round/>
            <a:headEnd/>
            <a:tailEnd type="triangle" w="med" len="med"/>
          </a:ln>
        </p:spPr>
      </p:cxnSp>
      <p:sp>
        <p:nvSpPr>
          <p:cNvPr id="110630" name="Text Box 38"/>
          <p:cNvSpPr txBox="1">
            <a:spLocks noChangeArrowheads="1"/>
          </p:cNvSpPr>
          <p:nvPr/>
        </p:nvSpPr>
        <p:spPr bwMode="auto">
          <a:xfrm>
            <a:off x="3990975" y="5603875"/>
            <a:ext cx="942975" cy="519113"/>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sp>
        <p:nvSpPr>
          <p:cNvPr id="110631" name="Text Box 39"/>
          <p:cNvSpPr txBox="1">
            <a:spLocks noChangeArrowheads="1"/>
          </p:cNvSpPr>
          <p:nvPr/>
        </p:nvSpPr>
        <p:spPr bwMode="auto">
          <a:xfrm>
            <a:off x="5483225" y="584517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32" name="Rectangle 40"/>
          <p:cNvSpPr>
            <a:spLocks noChangeArrowheads="1"/>
          </p:cNvSpPr>
          <p:nvPr/>
        </p:nvSpPr>
        <p:spPr bwMode="auto">
          <a:xfrm>
            <a:off x="3963988" y="3121025"/>
            <a:ext cx="2233612"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33" name="Rectangle 41"/>
          <p:cNvSpPr>
            <a:spLocks noChangeArrowheads="1"/>
          </p:cNvSpPr>
          <p:nvPr/>
        </p:nvSpPr>
        <p:spPr bwMode="auto">
          <a:xfrm>
            <a:off x="1470025" y="3122613"/>
            <a:ext cx="2295525"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34" name="Text Box 42"/>
          <p:cNvSpPr txBox="1">
            <a:spLocks noChangeArrowheads="1"/>
          </p:cNvSpPr>
          <p:nvPr/>
        </p:nvSpPr>
        <p:spPr bwMode="auto">
          <a:xfrm>
            <a:off x="2428875" y="30337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35" name="Oval 43"/>
          <p:cNvSpPr>
            <a:spLocks noChangeAspect="1" noChangeArrowheads="1"/>
          </p:cNvSpPr>
          <p:nvPr/>
        </p:nvSpPr>
        <p:spPr bwMode="auto">
          <a:xfrm>
            <a:off x="2327275" y="3595688"/>
            <a:ext cx="503238"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36" name="Line 44"/>
          <p:cNvSpPr>
            <a:spLocks noChangeShapeType="1"/>
          </p:cNvSpPr>
          <p:nvPr/>
        </p:nvSpPr>
        <p:spPr bwMode="auto">
          <a:xfrm rot="5400000" flipV="1">
            <a:off x="2509044" y="3510757"/>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37" name="Text Box 45"/>
          <p:cNvSpPr txBox="1">
            <a:spLocks noChangeArrowheads="1"/>
          </p:cNvSpPr>
          <p:nvPr/>
        </p:nvSpPr>
        <p:spPr bwMode="auto">
          <a:xfrm>
            <a:off x="4900613" y="30368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38" name="Oval 46"/>
          <p:cNvSpPr>
            <a:spLocks noChangeAspect="1" noChangeArrowheads="1"/>
          </p:cNvSpPr>
          <p:nvPr/>
        </p:nvSpPr>
        <p:spPr bwMode="auto">
          <a:xfrm>
            <a:off x="4799013" y="3598863"/>
            <a:ext cx="503237"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39" name="Line 47"/>
          <p:cNvSpPr>
            <a:spLocks noChangeShapeType="1"/>
          </p:cNvSpPr>
          <p:nvPr/>
        </p:nvSpPr>
        <p:spPr bwMode="auto">
          <a:xfrm rot="5400000" flipV="1">
            <a:off x="4980781" y="3513932"/>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40" name="Text Box 48"/>
          <p:cNvSpPr txBox="1">
            <a:spLocks noChangeArrowheads="1"/>
          </p:cNvSpPr>
          <p:nvPr/>
        </p:nvSpPr>
        <p:spPr bwMode="auto">
          <a:xfrm>
            <a:off x="4757738" y="354012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sp>
        <p:nvSpPr>
          <p:cNvPr id="110641" name="Text Box 49"/>
          <p:cNvSpPr txBox="1">
            <a:spLocks noChangeArrowheads="1"/>
          </p:cNvSpPr>
          <p:nvPr/>
        </p:nvSpPr>
        <p:spPr bwMode="auto">
          <a:xfrm>
            <a:off x="2325688" y="3524250"/>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sp>
        <p:nvSpPr>
          <p:cNvPr id="110642" name="Rectangle 50"/>
          <p:cNvSpPr>
            <a:spLocks noChangeArrowheads="1"/>
          </p:cNvSpPr>
          <p:nvPr/>
        </p:nvSpPr>
        <p:spPr bwMode="auto">
          <a:xfrm>
            <a:off x="3973513" y="4289425"/>
            <a:ext cx="2233612"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43" name="Rectangle 51"/>
          <p:cNvSpPr>
            <a:spLocks noChangeArrowheads="1"/>
          </p:cNvSpPr>
          <p:nvPr/>
        </p:nvSpPr>
        <p:spPr bwMode="auto">
          <a:xfrm>
            <a:off x="1479550" y="4291013"/>
            <a:ext cx="2295525"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0644" name="Oval 52"/>
          <p:cNvSpPr>
            <a:spLocks noChangeAspect="1" noChangeArrowheads="1"/>
          </p:cNvSpPr>
          <p:nvPr/>
        </p:nvSpPr>
        <p:spPr bwMode="auto">
          <a:xfrm>
            <a:off x="1949450" y="4779963"/>
            <a:ext cx="503238" cy="35877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0645" name="Text Box 53"/>
          <p:cNvSpPr txBox="1">
            <a:spLocks noChangeArrowheads="1"/>
          </p:cNvSpPr>
          <p:nvPr/>
        </p:nvSpPr>
        <p:spPr bwMode="auto">
          <a:xfrm>
            <a:off x="2832100" y="42179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46" name="Oval 54"/>
          <p:cNvSpPr>
            <a:spLocks noChangeAspect="1" noChangeArrowheads="1"/>
          </p:cNvSpPr>
          <p:nvPr/>
        </p:nvSpPr>
        <p:spPr bwMode="auto">
          <a:xfrm>
            <a:off x="2730500" y="4779963"/>
            <a:ext cx="503238"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47" name="Text Box 55"/>
          <p:cNvSpPr txBox="1">
            <a:spLocks noChangeArrowheads="1"/>
          </p:cNvSpPr>
          <p:nvPr/>
        </p:nvSpPr>
        <p:spPr bwMode="auto">
          <a:xfrm>
            <a:off x="1981200" y="42433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0648" name="Line 56"/>
          <p:cNvSpPr>
            <a:spLocks noChangeShapeType="1"/>
          </p:cNvSpPr>
          <p:nvPr/>
        </p:nvSpPr>
        <p:spPr bwMode="auto">
          <a:xfrm rot="5400000" flipV="1">
            <a:off x="2105819" y="4698207"/>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49" name="Line 57"/>
          <p:cNvSpPr>
            <a:spLocks noChangeShapeType="1"/>
          </p:cNvSpPr>
          <p:nvPr/>
        </p:nvSpPr>
        <p:spPr bwMode="auto">
          <a:xfrm rot="5400000" flipV="1">
            <a:off x="2912269" y="4695032"/>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50" name="Text Box 58"/>
          <p:cNvSpPr txBox="1">
            <a:spLocks noChangeArrowheads="1"/>
          </p:cNvSpPr>
          <p:nvPr/>
        </p:nvSpPr>
        <p:spPr bwMode="auto">
          <a:xfrm>
            <a:off x="1901825" y="4692650"/>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51" name="Oval 59"/>
          <p:cNvSpPr>
            <a:spLocks noChangeAspect="1" noChangeArrowheads="1"/>
          </p:cNvSpPr>
          <p:nvPr/>
        </p:nvSpPr>
        <p:spPr bwMode="auto">
          <a:xfrm>
            <a:off x="4424363" y="4767263"/>
            <a:ext cx="503237" cy="35877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0652" name="Text Box 60"/>
          <p:cNvSpPr txBox="1">
            <a:spLocks noChangeArrowheads="1"/>
          </p:cNvSpPr>
          <p:nvPr/>
        </p:nvSpPr>
        <p:spPr bwMode="auto">
          <a:xfrm>
            <a:off x="5307013" y="42052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0653" name="Oval 61"/>
          <p:cNvSpPr>
            <a:spLocks noChangeAspect="1" noChangeArrowheads="1"/>
          </p:cNvSpPr>
          <p:nvPr/>
        </p:nvSpPr>
        <p:spPr bwMode="auto">
          <a:xfrm>
            <a:off x="5205413" y="4767263"/>
            <a:ext cx="503237" cy="3587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54" name="Text Box 62"/>
          <p:cNvSpPr txBox="1">
            <a:spLocks noChangeArrowheads="1"/>
          </p:cNvSpPr>
          <p:nvPr/>
        </p:nvSpPr>
        <p:spPr bwMode="auto">
          <a:xfrm>
            <a:off x="4456113" y="42306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0655" name="Line 63"/>
          <p:cNvSpPr>
            <a:spLocks noChangeShapeType="1"/>
          </p:cNvSpPr>
          <p:nvPr/>
        </p:nvSpPr>
        <p:spPr bwMode="auto">
          <a:xfrm rot="5400000" flipV="1">
            <a:off x="4580731" y="4685507"/>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56" name="Line 64"/>
          <p:cNvSpPr>
            <a:spLocks noChangeShapeType="1"/>
          </p:cNvSpPr>
          <p:nvPr/>
        </p:nvSpPr>
        <p:spPr bwMode="auto">
          <a:xfrm rot="5400000" flipV="1">
            <a:off x="5387181" y="4682332"/>
            <a:ext cx="166687" cy="6350"/>
          </a:xfrm>
          <a:prstGeom prst="line">
            <a:avLst/>
          </a:prstGeom>
          <a:noFill/>
          <a:ln w="28575">
            <a:solidFill>
              <a:schemeClr val="tx1"/>
            </a:solidFill>
            <a:round/>
            <a:headEnd/>
            <a:tailEnd type="triangle" w="med" len="med"/>
          </a:ln>
        </p:spPr>
        <p:txBody>
          <a:bodyPr wrap="none" anchor="ctr"/>
          <a:lstStyle/>
          <a:p>
            <a:endParaRPr lang="en-US"/>
          </a:p>
        </p:txBody>
      </p:sp>
      <p:sp>
        <p:nvSpPr>
          <p:cNvPr id="110657" name="Text Box 65"/>
          <p:cNvSpPr txBox="1">
            <a:spLocks noChangeArrowheads="1"/>
          </p:cNvSpPr>
          <p:nvPr/>
        </p:nvSpPr>
        <p:spPr bwMode="auto">
          <a:xfrm>
            <a:off x="4376738" y="4679950"/>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58" name="Text Box 66"/>
          <p:cNvSpPr txBox="1">
            <a:spLocks noChangeArrowheads="1"/>
          </p:cNvSpPr>
          <p:nvPr/>
        </p:nvSpPr>
        <p:spPr bwMode="auto">
          <a:xfrm>
            <a:off x="5078413" y="467677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cxnSp>
        <p:nvCxnSpPr>
          <p:cNvPr id="110659" name="AutoShape 67"/>
          <p:cNvCxnSpPr>
            <a:cxnSpLocks noChangeShapeType="1"/>
          </p:cNvCxnSpPr>
          <p:nvPr/>
        </p:nvCxnSpPr>
        <p:spPr bwMode="auto">
          <a:xfrm flipV="1">
            <a:off x="4941888" y="4908550"/>
            <a:ext cx="285750" cy="1588"/>
          </a:xfrm>
          <a:prstGeom prst="straightConnector1">
            <a:avLst/>
          </a:prstGeom>
          <a:noFill/>
          <a:ln w="28575">
            <a:solidFill>
              <a:schemeClr val="tx1"/>
            </a:solidFill>
            <a:round/>
            <a:headEnd/>
            <a:tailEnd type="triangle" w="med" len="med"/>
          </a:ln>
        </p:spPr>
      </p:cxnSp>
      <p:sp>
        <p:nvSpPr>
          <p:cNvPr id="110660" name="Text Box 68"/>
          <p:cNvSpPr txBox="1">
            <a:spLocks noChangeArrowheads="1"/>
          </p:cNvSpPr>
          <p:nvPr/>
        </p:nvSpPr>
        <p:spPr bwMode="auto">
          <a:xfrm>
            <a:off x="4371975" y="4452938"/>
            <a:ext cx="942975" cy="519112"/>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sp>
        <p:nvSpPr>
          <p:cNvPr id="110661" name="Text Box 69"/>
          <p:cNvSpPr txBox="1">
            <a:spLocks noChangeArrowheads="1"/>
          </p:cNvSpPr>
          <p:nvPr/>
        </p:nvSpPr>
        <p:spPr bwMode="auto">
          <a:xfrm>
            <a:off x="5287963" y="467677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0662" name="Text Box 70"/>
          <p:cNvSpPr txBox="1">
            <a:spLocks noChangeArrowheads="1"/>
          </p:cNvSpPr>
          <p:nvPr/>
        </p:nvSpPr>
        <p:spPr bwMode="auto">
          <a:xfrm>
            <a:off x="2649538" y="4708525"/>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sp>
        <p:nvSpPr>
          <p:cNvPr id="110663" name="Text Box 71"/>
          <p:cNvSpPr txBox="1">
            <a:spLocks noChangeArrowheads="1"/>
          </p:cNvSpPr>
          <p:nvPr/>
        </p:nvSpPr>
        <p:spPr bwMode="auto">
          <a:xfrm>
            <a:off x="2520950" y="5397500"/>
            <a:ext cx="1766888" cy="1555750"/>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9600">
                <a:latin typeface="Arial" charset="0"/>
                <a:cs typeface="Arial" charset="0"/>
              </a:rPr>
              <a:t>…</a:t>
            </a:r>
          </a:p>
        </p:txBody>
      </p:sp>
      <p:sp>
        <p:nvSpPr>
          <p:cNvPr id="110664" name="Text Box 72"/>
          <p:cNvSpPr txBox="1">
            <a:spLocks noChangeArrowheads="1"/>
          </p:cNvSpPr>
          <p:nvPr/>
        </p:nvSpPr>
        <p:spPr bwMode="auto">
          <a:xfrm>
            <a:off x="1227138" y="2446338"/>
            <a:ext cx="2168525" cy="519112"/>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Input</a:t>
            </a:r>
          </a:p>
        </p:txBody>
      </p:sp>
      <p:sp>
        <p:nvSpPr>
          <p:cNvPr id="110665" name="Text Box 73"/>
          <p:cNvSpPr txBox="1">
            <a:spLocks noChangeArrowheads="1"/>
          </p:cNvSpPr>
          <p:nvPr/>
        </p:nvSpPr>
        <p:spPr bwMode="auto">
          <a:xfrm>
            <a:off x="3662363" y="2428875"/>
            <a:ext cx="2232025" cy="519113"/>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Output</a:t>
            </a:r>
          </a:p>
        </p:txBody>
      </p:sp>
      <p:cxnSp>
        <p:nvCxnSpPr>
          <p:cNvPr id="110666" name="AutoShape 74"/>
          <p:cNvCxnSpPr>
            <a:cxnSpLocks noChangeShapeType="1"/>
            <a:stCxn id="110667" idx="6"/>
            <a:endCxn id="110620" idx="2"/>
          </p:cNvCxnSpPr>
          <p:nvPr/>
        </p:nvCxnSpPr>
        <p:spPr bwMode="auto">
          <a:xfrm flipV="1">
            <a:off x="5314950" y="6096000"/>
            <a:ext cx="307975" cy="1588"/>
          </a:xfrm>
          <a:prstGeom prst="straightConnector1">
            <a:avLst/>
          </a:prstGeom>
          <a:noFill/>
          <a:ln w="28575">
            <a:solidFill>
              <a:schemeClr val="tx1"/>
            </a:solidFill>
            <a:prstDash val="sysDot"/>
            <a:round/>
            <a:headEnd/>
            <a:tailEnd type="triangle" w="med" len="med"/>
          </a:ln>
        </p:spPr>
      </p:cxnSp>
      <p:sp>
        <p:nvSpPr>
          <p:cNvPr id="110667" name="Oval 75"/>
          <p:cNvSpPr>
            <a:spLocks noChangeAspect="1" noChangeArrowheads="1"/>
          </p:cNvSpPr>
          <p:nvPr/>
        </p:nvSpPr>
        <p:spPr bwMode="auto">
          <a:xfrm>
            <a:off x="4811713" y="5911850"/>
            <a:ext cx="503237" cy="37147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0668" name="Text Box 76"/>
          <p:cNvSpPr txBox="1">
            <a:spLocks noChangeArrowheads="1"/>
          </p:cNvSpPr>
          <p:nvPr/>
        </p:nvSpPr>
        <p:spPr bwMode="auto">
          <a:xfrm>
            <a:off x="4784725" y="5835650"/>
            <a:ext cx="1009650" cy="396875"/>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t>Interprocedural shape analysis</a:t>
            </a:r>
          </a:p>
        </p:txBody>
      </p:sp>
      <p:sp>
        <p:nvSpPr>
          <p:cNvPr id="111619" name="Rectangle 3"/>
          <p:cNvSpPr>
            <a:spLocks noGrp="1" noChangeArrowheads="1"/>
          </p:cNvSpPr>
          <p:nvPr>
            <p:ph type="body" idx="1"/>
          </p:nvPr>
        </p:nvSpPr>
        <p:spPr>
          <a:xfrm>
            <a:off x="457200" y="1609725"/>
            <a:ext cx="8686800" cy="3886200"/>
          </a:xfrm>
        </p:spPr>
        <p:txBody>
          <a:bodyPr/>
          <a:lstStyle/>
          <a:p>
            <a:r>
              <a:rPr lang="en-GB" smtClean="0"/>
              <a:t>Reusable procedure summaries</a:t>
            </a:r>
            <a:endParaRPr lang="en-US" smtClean="0"/>
          </a:p>
          <a:p>
            <a:pPr lvl="1"/>
            <a:r>
              <a:rPr lang="en-GB" smtClean="0"/>
              <a:t>Heap modularity</a:t>
            </a:r>
          </a:p>
        </p:txBody>
      </p:sp>
      <p:grpSp>
        <p:nvGrpSpPr>
          <p:cNvPr id="111620" name="Group 4"/>
          <p:cNvGrpSpPr>
            <a:grpSpLocks/>
          </p:cNvGrpSpPr>
          <p:nvPr/>
        </p:nvGrpSpPr>
        <p:grpSpPr bwMode="auto">
          <a:xfrm>
            <a:off x="2000250" y="2816225"/>
            <a:ext cx="5010150" cy="1014413"/>
            <a:chOff x="1260" y="1774"/>
            <a:chExt cx="3156" cy="639"/>
          </a:xfrm>
        </p:grpSpPr>
        <p:sp>
          <p:nvSpPr>
            <p:cNvPr id="111748" name="Rectangle 5"/>
            <p:cNvSpPr>
              <a:spLocks noChangeArrowheads="1"/>
            </p:cNvSpPr>
            <p:nvPr/>
          </p:nvSpPr>
          <p:spPr bwMode="auto">
            <a:xfrm>
              <a:off x="1260" y="1803"/>
              <a:ext cx="3156" cy="610"/>
            </a:xfrm>
            <a:prstGeom prst="rect">
              <a:avLst/>
            </a:prstGeom>
            <a:solidFill>
              <a:srgbClr val="777777"/>
            </a:solidFill>
            <a:ln w="9525" algn="ctr">
              <a:solidFill>
                <a:schemeClr val="tx1"/>
              </a:solidFill>
              <a:miter lim="800000"/>
              <a:headEnd/>
              <a:tailEnd/>
            </a:ln>
          </p:spPr>
          <p:txBody>
            <a:bodyPr anchor="ctr">
              <a:spAutoFit/>
            </a:bodyPr>
            <a:lstStyle/>
            <a:p>
              <a:endParaRPr lang="en-US"/>
            </a:p>
          </p:txBody>
        </p:sp>
        <p:grpSp>
          <p:nvGrpSpPr>
            <p:cNvPr id="111749" name="Group 6"/>
            <p:cNvGrpSpPr>
              <a:grpSpLocks/>
            </p:cNvGrpSpPr>
            <p:nvPr/>
          </p:nvGrpSpPr>
          <p:grpSpPr bwMode="auto">
            <a:xfrm>
              <a:off x="2946" y="1774"/>
              <a:ext cx="1464" cy="621"/>
              <a:chOff x="3210" y="1744"/>
              <a:chExt cx="1464" cy="621"/>
            </a:xfrm>
          </p:grpSpPr>
          <p:sp>
            <p:nvSpPr>
              <p:cNvPr id="111760" name="Rectangle 7"/>
              <p:cNvSpPr>
                <a:spLocks noChangeArrowheads="1"/>
              </p:cNvSpPr>
              <p:nvPr/>
            </p:nvSpPr>
            <p:spPr bwMode="auto">
              <a:xfrm>
                <a:off x="3210" y="1797"/>
                <a:ext cx="1407"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761" name="Oval 8"/>
              <p:cNvSpPr>
                <a:spLocks noChangeAspect="1" noChangeArrowheads="1"/>
              </p:cNvSpPr>
              <p:nvPr/>
            </p:nvSpPr>
            <p:spPr bwMode="auto">
              <a:xfrm>
                <a:off x="3494" y="2098"/>
                <a:ext cx="317" cy="226"/>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762" name="Text Box 9"/>
              <p:cNvSpPr txBox="1">
                <a:spLocks noChangeArrowheads="1"/>
              </p:cNvSpPr>
              <p:nvPr/>
            </p:nvSpPr>
            <p:spPr bwMode="auto">
              <a:xfrm>
                <a:off x="4050" y="1744"/>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1763" name="Oval 10"/>
              <p:cNvSpPr>
                <a:spLocks noChangeAspect="1" noChangeArrowheads="1"/>
              </p:cNvSpPr>
              <p:nvPr/>
            </p:nvSpPr>
            <p:spPr bwMode="auto">
              <a:xfrm>
                <a:off x="3986" y="2098"/>
                <a:ext cx="317" cy="226"/>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64" name="Text Box 11"/>
              <p:cNvSpPr txBox="1">
                <a:spLocks noChangeArrowheads="1"/>
              </p:cNvSpPr>
              <p:nvPr/>
            </p:nvSpPr>
            <p:spPr bwMode="auto">
              <a:xfrm>
                <a:off x="3514" y="1760"/>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1765" name="Line 12"/>
              <p:cNvSpPr>
                <a:spLocks noChangeShapeType="1"/>
              </p:cNvSpPr>
              <p:nvPr/>
            </p:nvSpPr>
            <p:spPr bwMode="auto">
              <a:xfrm rot="5400000" flipV="1">
                <a:off x="3592" y="2047"/>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66" name="Line 13"/>
              <p:cNvSpPr>
                <a:spLocks noChangeShapeType="1"/>
              </p:cNvSpPr>
              <p:nvPr/>
            </p:nvSpPr>
            <p:spPr bwMode="auto">
              <a:xfrm rot="5400000" flipV="1">
                <a:off x="4100" y="2045"/>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67" name="Text Box 14"/>
              <p:cNvSpPr txBox="1">
                <a:spLocks noChangeArrowheads="1"/>
              </p:cNvSpPr>
              <p:nvPr/>
            </p:nvSpPr>
            <p:spPr bwMode="auto">
              <a:xfrm>
                <a:off x="3464" y="2043"/>
                <a:ext cx="636" cy="250"/>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1768" name="Text Box 15"/>
              <p:cNvSpPr txBox="1">
                <a:spLocks noChangeArrowheads="1"/>
              </p:cNvSpPr>
              <p:nvPr/>
            </p:nvSpPr>
            <p:spPr bwMode="auto">
              <a:xfrm>
                <a:off x="3906" y="2041"/>
                <a:ext cx="636" cy="250"/>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cxnSp>
            <p:nvCxnSpPr>
              <p:cNvPr id="111769" name="AutoShape 16"/>
              <p:cNvCxnSpPr>
                <a:cxnSpLocks noChangeShapeType="1"/>
              </p:cNvCxnSpPr>
              <p:nvPr/>
            </p:nvCxnSpPr>
            <p:spPr bwMode="auto">
              <a:xfrm flipV="1">
                <a:off x="3820" y="2187"/>
                <a:ext cx="180" cy="1"/>
              </a:xfrm>
              <a:prstGeom prst="straightConnector1">
                <a:avLst/>
              </a:prstGeom>
              <a:noFill/>
              <a:ln w="28575">
                <a:solidFill>
                  <a:schemeClr val="tx1"/>
                </a:solidFill>
                <a:round/>
                <a:headEnd/>
                <a:tailEnd type="triangle" w="med" len="med"/>
              </a:ln>
            </p:spPr>
          </p:cxnSp>
          <p:sp>
            <p:nvSpPr>
              <p:cNvPr id="111770" name="Text Box 17"/>
              <p:cNvSpPr txBox="1">
                <a:spLocks noChangeArrowheads="1"/>
              </p:cNvSpPr>
              <p:nvPr/>
            </p:nvSpPr>
            <p:spPr bwMode="auto">
              <a:xfrm>
                <a:off x="3461" y="1900"/>
                <a:ext cx="594" cy="327"/>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800">
                    <a:latin typeface="Arial" charset="0"/>
                    <a:cs typeface="Arial" charset="0"/>
                  </a:rPr>
                  <a:t>n</a:t>
                </a:r>
              </a:p>
            </p:txBody>
          </p:sp>
          <p:sp>
            <p:nvSpPr>
              <p:cNvPr id="111771" name="Text Box 18"/>
              <p:cNvSpPr txBox="1">
                <a:spLocks noChangeArrowheads="1"/>
              </p:cNvSpPr>
              <p:nvPr/>
            </p:nvSpPr>
            <p:spPr bwMode="auto">
              <a:xfrm>
                <a:off x="4038" y="2041"/>
                <a:ext cx="636" cy="250"/>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grpSp>
        <p:grpSp>
          <p:nvGrpSpPr>
            <p:cNvPr id="111750" name="Group 19"/>
            <p:cNvGrpSpPr>
              <a:grpSpLocks/>
            </p:cNvGrpSpPr>
            <p:nvPr/>
          </p:nvGrpSpPr>
          <p:grpSpPr bwMode="auto">
            <a:xfrm>
              <a:off x="1345" y="1782"/>
              <a:ext cx="1446" cy="580"/>
              <a:chOff x="1639" y="1752"/>
              <a:chExt cx="1446" cy="580"/>
            </a:xfrm>
          </p:grpSpPr>
          <p:sp>
            <p:nvSpPr>
              <p:cNvPr id="111751" name="Rectangle 20"/>
              <p:cNvSpPr>
                <a:spLocks noChangeArrowheads="1"/>
              </p:cNvSpPr>
              <p:nvPr/>
            </p:nvSpPr>
            <p:spPr bwMode="auto">
              <a:xfrm>
                <a:off x="1639" y="1877"/>
                <a:ext cx="1446" cy="410"/>
              </a:xfrm>
              <a:prstGeom prst="rect">
                <a:avLst/>
              </a:prstGeom>
              <a:solidFill>
                <a:schemeClr val="bg1"/>
              </a:solidFill>
              <a:ln w="9525" algn="ctr">
                <a:solidFill>
                  <a:schemeClr val="tx1"/>
                </a:solidFill>
                <a:miter lim="800000"/>
                <a:headEnd/>
                <a:tailEnd/>
              </a:ln>
            </p:spPr>
            <p:txBody>
              <a:bodyPr anchor="ctr">
                <a:spAutoFit/>
              </a:bodyPr>
              <a:lstStyle/>
              <a:p>
                <a:pPr algn="ctr"/>
                <a:endParaRPr lang="en-US"/>
              </a:p>
            </p:txBody>
          </p:sp>
          <p:sp>
            <p:nvSpPr>
              <p:cNvPr id="111752" name="Oval 21"/>
              <p:cNvSpPr>
                <a:spLocks noChangeAspect="1" noChangeArrowheads="1"/>
              </p:cNvSpPr>
              <p:nvPr/>
            </p:nvSpPr>
            <p:spPr bwMode="auto">
              <a:xfrm>
                <a:off x="1935" y="2106"/>
                <a:ext cx="317" cy="226"/>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753" name="Text Box 22"/>
              <p:cNvSpPr txBox="1">
                <a:spLocks noChangeArrowheads="1"/>
              </p:cNvSpPr>
              <p:nvPr/>
            </p:nvSpPr>
            <p:spPr bwMode="auto">
              <a:xfrm>
                <a:off x="2491" y="175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111754" name="Oval 23"/>
              <p:cNvSpPr>
                <a:spLocks noChangeAspect="1" noChangeArrowheads="1"/>
              </p:cNvSpPr>
              <p:nvPr/>
            </p:nvSpPr>
            <p:spPr bwMode="auto">
              <a:xfrm>
                <a:off x="2427" y="2106"/>
                <a:ext cx="317" cy="226"/>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55" name="Text Box 24"/>
              <p:cNvSpPr txBox="1">
                <a:spLocks noChangeArrowheads="1"/>
              </p:cNvSpPr>
              <p:nvPr/>
            </p:nvSpPr>
            <p:spPr bwMode="auto">
              <a:xfrm>
                <a:off x="1955" y="176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111756" name="Line 25"/>
              <p:cNvSpPr>
                <a:spLocks noChangeShapeType="1"/>
              </p:cNvSpPr>
              <p:nvPr/>
            </p:nvSpPr>
            <p:spPr bwMode="auto">
              <a:xfrm rot="5400000" flipV="1">
                <a:off x="2033" y="2055"/>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57" name="Line 26"/>
              <p:cNvSpPr>
                <a:spLocks noChangeShapeType="1"/>
              </p:cNvSpPr>
              <p:nvPr/>
            </p:nvSpPr>
            <p:spPr bwMode="auto">
              <a:xfrm rot="5400000" flipV="1">
                <a:off x="2541" y="2053"/>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58" name="Text Box 27"/>
              <p:cNvSpPr txBox="1">
                <a:spLocks noChangeArrowheads="1"/>
              </p:cNvSpPr>
              <p:nvPr/>
            </p:nvSpPr>
            <p:spPr bwMode="auto">
              <a:xfrm>
                <a:off x="1905" y="2051"/>
                <a:ext cx="636" cy="250"/>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p</a:t>
                </a:r>
              </a:p>
            </p:txBody>
          </p:sp>
          <p:sp>
            <p:nvSpPr>
              <p:cNvPr id="111759" name="Text Box 28"/>
              <p:cNvSpPr txBox="1">
                <a:spLocks noChangeArrowheads="1"/>
              </p:cNvSpPr>
              <p:nvPr/>
            </p:nvSpPr>
            <p:spPr bwMode="auto">
              <a:xfrm>
                <a:off x="2376" y="2061"/>
                <a:ext cx="636" cy="250"/>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2000">
                    <a:latin typeface="Arial" charset="0"/>
                    <a:cs typeface="Arial" charset="0"/>
                  </a:rPr>
                  <a:t>r</a:t>
                </a:r>
                <a:r>
                  <a:rPr lang="en-US" sz="2000" baseline="-25000">
                    <a:latin typeface="Arial" charset="0"/>
                    <a:cs typeface="Arial" charset="0"/>
                  </a:rPr>
                  <a:t>q</a:t>
                </a:r>
              </a:p>
            </p:txBody>
          </p:sp>
        </p:grpSp>
      </p:grpSp>
      <p:grpSp>
        <p:nvGrpSpPr>
          <p:cNvPr id="5" name="Group 29"/>
          <p:cNvGrpSpPr>
            <a:grpSpLocks/>
          </p:cNvGrpSpPr>
          <p:nvPr/>
        </p:nvGrpSpPr>
        <p:grpSpPr bwMode="auto">
          <a:xfrm>
            <a:off x="61913" y="5726113"/>
            <a:ext cx="9602787" cy="1033462"/>
            <a:chOff x="40" y="3641"/>
            <a:chExt cx="6049" cy="651"/>
          </a:xfrm>
        </p:grpSpPr>
        <p:sp>
          <p:nvSpPr>
            <p:cNvPr id="111704" name="Rectangle 30"/>
            <p:cNvSpPr>
              <a:spLocks noChangeArrowheads="1"/>
            </p:cNvSpPr>
            <p:nvPr/>
          </p:nvSpPr>
          <p:spPr bwMode="auto">
            <a:xfrm>
              <a:off x="3528" y="3724"/>
              <a:ext cx="2204"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705" name="Text Box 31"/>
            <p:cNvSpPr txBox="1">
              <a:spLocks noChangeArrowheads="1"/>
            </p:cNvSpPr>
            <p:nvPr/>
          </p:nvSpPr>
          <p:spPr bwMode="auto">
            <a:xfrm>
              <a:off x="4187" y="3641"/>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g</a:t>
              </a:r>
            </a:p>
          </p:txBody>
        </p:sp>
        <p:sp>
          <p:nvSpPr>
            <p:cNvPr id="111706" name="Text Box 32"/>
            <p:cNvSpPr txBox="1">
              <a:spLocks noChangeArrowheads="1"/>
            </p:cNvSpPr>
            <p:nvPr/>
          </p:nvSpPr>
          <p:spPr bwMode="auto">
            <a:xfrm>
              <a:off x="4772" y="3676"/>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h</a:t>
              </a:r>
            </a:p>
          </p:txBody>
        </p:sp>
        <p:sp>
          <p:nvSpPr>
            <p:cNvPr id="111707" name="Text Box 33"/>
            <p:cNvSpPr txBox="1">
              <a:spLocks noChangeArrowheads="1"/>
            </p:cNvSpPr>
            <p:nvPr/>
          </p:nvSpPr>
          <p:spPr bwMode="auto">
            <a:xfrm>
              <a:off x="5370" y="365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i</a:t>
              </a:r>
            </a:p>
          </p:txBody>
        </p:sp>
        <p:sp>
          <p:nvSpPr>
            <p:cNvPr id="111708" name="Text Box 34"/>
            <p:cNvSpPr txBox="1">
              <a:spLocks noChangeArrowheads="1"/>
            </p:cNvSpPr>
            <p:nvPr/>
          </p:nvSpPr>
          <p:spPr bwMode="auto">
            <a:xfrm>
              <a:off x="5471" y="366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k</a:t>
              </a:r>
            </a:p>
          </p:txBody>
        </p:sp>
        <p:sp>
          <p:nvSpPr>
            <p:cNvPr id="111709" name="Oval 35"/>
            <p:cNvSpPr>
              <a:spLocks noChangeAspect="1" noChangeArrowheads="1"/>
            </p:cNvSpPr>
            <p:nvPr/>
          </p:nvSpPr>
          <p:spPr bwMode="auto">
            <a:xfrm>
              <a:off x="4698" y="4009"/>
              <a:ext cx="413" cy="25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710" name="Oval 36"/>
            <p:cNvSpPr>
              <a:spLocks noChangeAspect="1" noChangeArrowheads="1"/>
            </p:cNvSpPr>
            <p:nvPr/>
          </p:nvSpPr>
          <p:spPr bwMode="auto">
            <a:xfrm>
              <a:off x="5286" y="4009"/>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11" name="Line 37"/>
            <p:cNvSpPr>
              <a:spLocks noChangeShapeType="1"/>
            </p:cNvSpPr>
            <p:nvPr/>
          </p:nvSpPr>
          <p:spPr bwMode="auto">
            <a:xfrm rot="5400000" flipV="1">
              <a:off x="5400" y="3950"/>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12" name="Oval 38"/>
            <p:cNvSpPr>
              <a:spLocks noChangeAspect="1" noChangeArrowheads="1"/>
            </p:cNvSpPr>
            <p:nvPr/>
          </p:nvSpPr>
          <p:spPr bwMode="auto">
            <a:xfrm>
              <a:off x="4104" y="4009"/>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13" name="Line 39"/>
            <p:cNvSpPr>
              <a:spLocks noChangeShapeType="1"/>
            </p:cNvSpPr>
            <p:nvPr/>
          </p:nvSpPr>
          <p:spPr bwMode="auto">
            <a:xfrm rot="5400000" flipV="1">
              <a:off x="4244" y="3957"/>
              <a:ext cx="105" cy="4"/>
            </a:xfrm>
            <a:prstGeom prst="line">
              <a:avLst/>
            </a:prstGeom>
            <a:noFill/>
            <a:ln w="28575">
              <a:solidFill>
                <a:schemeClr val="tx1"/>
              </a:solidFill>
              <a:round/>
              <a:headEnd/>
              <a:tailEnd type="triangle" w="med" len="med"/>
            </a:ln>
          </p:spPr>
          <p:txBody>
            <a:bodyPr wrap="none" anchor="ctr"/>
            <a:lstStyle/>
            <a:p>
              <a:endParaRPr lang="en-US"/>
            </a:p>
          </p:txBody>
        </p:sp>
        <p:cxnSp>
          <p:nvCxnSpPr>
            <p:cNvPr id="111714" name="AutoShape 40"/>
            <p:cNvCxnSpPr>
              <a:cxnSpLocks noChangeShapeType="1"/>
              <a:stCxn id="111712" idx="6"/>
              <a:endCxn id="111709" idx="2"/>
            </p:cNvCxnSpPr>
            <p:nvPr/>
          </p:nvCxnSpPr>
          <p:spPr bwMode="auto">
            <a:xfrm>
              <a:off x="4517" y="4137"/>
              <a:ext cx="181" cy="0"/>
            </a:xfrm>
            <a:prstGeom prst="straightConnector1">
              <a:avLst/>
            </a:prstGeom>
            <a:noFill/>
            <a:ln w="28575">
              <a:solidFill>
                <a:schemeClr val="tx1"/>
              </a:solidFill>
              <a:round/>
              <a:headEnd/>
              <a:tailEnd type="triangle" w="med" len="med"/>
            </a:ln>
          </p:spPr>
        </p:cxnSp>
        <p:cxnSp>
          <p:nvCxnSpPr>
            <p:cNvPr id="111715" name="AutoShape 41"/>
            <p:cNvCxnSpPr>
              <a:cxnSpLocks noChangeShapeType="1"/>
              <a:stCxn id="111709" idx="6"/>
              <a:endCxn id="111710" idx="2"/>
            </p:cNvCxnSpPr>
            <p:nvPr/>
          </p:nvCxnSpPr>
          <p:spPr bwMode="auto">
            <a:xfrm>
              <a:off x="5111" y="4137"/>
              <a:ext cx="175" cy="0"/>
            </a:xfrm>
            <a:prstGeom prst="straightConnector1">
              <a:avLst/>
            </a:prstGeom>
            <a:noFill/>
            <a:ln w="28575">
              <a:solidFill>
                <a:schemeClr val="tx1"/>
              </a:solidFill>
              <a:round/>
              <a:headEnd/>
              <a:tailEnd type="triangle" w="med" len="med"/>
            </a:ln>
          </p:spPr>
        </p:cxnSp>
        <p:sp>
          <p:nvSpPr>
            <p:cNvPr id="111716" name="Text Box 42"/>
            <p:cNvSpPr txBox="1">
              <a:spLocks noChangeArrowheads="1"/>
            </p:cNvSpPr>
            <p:nvPr/>
          </p:nvSpPr>
          <p:spPr bwMode="auto">
            <a:xfrm>
              <a:off x="4508" y="3898"/>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717" name="Text Box 43"/>
            <p:cNvSpPr txBox="1">
              <a:spLocks noChangeArrowheads="1"/>
            </p:cNvSpPr>
            <p:nvPr/>
          </p:nvSpPr>
          <p:spPr bwMode="auto">
            <a:xfrm>
              <a:off x="5092" y="3905"/>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718" name="Line 44"/>
            <p:cNvSpPr>
              <a:spLocks noChangeShapeType="1"/>
            </p:cNvSpPr>
            <p:nvPr/>
          </p:nvSpPr>
          <p:spPr bwMode="auto">
            <a:xfrm rot="5400000" flipV="1">
              <a:off x="5515" y="3953"/>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19" name="Line 45"/>
            <p:cNvSpPr>
              <a:spLocks noChangeShapeType="1"/>
            </p:cNvSpPr>
            <p:nvPr/>
          </p:nvSpPr>
          <p:spPr bwMode="auto">
            <a:xfrm rot="5400000" flipV="1">
              <a:off x="4836" y="3953"/>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20" name="Rectangle 46"/>
            <p:cNvSpPr>
              <a:spLocks noChangeArrowheads="1"/>
            </p:cNvSpPr>
            <p:nvPr/>
          </p:nvSpPr>
          <p:spPr bwMode="auto">
            <a:xfrm>
              <a:off x="40" y="3722"/>
              <a:ext cx="2204"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721" name="Text Box 47"/>
            <p:cNvSpPr txBox="1">
              <a:spLocks noChangeArrowheads="1"/>
            </p:cNvSpPr>
            <p:nvPr/>
          </p:nvSpPr>
          <p:spPr bwMode="auto">
            <a:xfrm>
              <a:off x="736" y="3645"/>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g</a:t>
              </a:r>
            </a:p>
          </p:txBody>
        </p:sp>
        <p:sp>
          <p:nvSpPr>
            <p:cNvPr id="111722" name="Text Box 48"/>
            <p:cNvSpPr txBox="1">
              <a:spLocks noChangeArrowheads="1"/>
            </p:cNvSpPr>
            <p:nvPr/>
          </p:nvSpPr>
          <p:spPr bwMode="auto">
            <a:xfrm>
              <a:off x="1315" y="3680"/>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h</a:t>
              </a:r>
            </a:p>
          </p:txBody>
        </p:sp>
        <p:sp>
          <p:nvSpPr>
            <p:cNvPr id="111723" name="Text Box 49"/>
            <p:cNvSpPr txBox="1">
              <a:spLocks noChangeArrowheads="1"/>
            </p:cNvSpPr>
            <p:nvPr/>
          </p:nvSpPr>
          <p:spPr bwMode="auto">
            <a:xfrm>
              <a:off x="1871" y="366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i</a:t>
              </a:r>
            </a:p>
          </p:txBody>
        </p:sp>
        <p:sp>
          <p:nvSpPr>
            <p:cNvPr id="111724" name="Text Box 50"/>
            <p:cNvSpPr txBox="1">
              <a:spLocks noChangeArrowheads="1"/>
            </p:cNvSpPr>
            <p:nvPr/>
          </p:nvSpPr>
          <p:spPr bwMode="auto">
            <a:xfrm>
              <a:off x="1972" y="3666"/>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k</a:t>
              </a:r>
            </a:p>
          </p:txBody>
        </p:sp>
        <p:sp>
          <p:nvSpPr>
            <p:cNvPr id="111725" name="Oval 51"/>
            <p:cNvSpPr>
              <a:spLocks noChangeAspect="1" noChangeArrowheads="1"/>
            </p:cNvSpPr>
            <p:nvPr/>
          </p:nvSpPr>
          <p:spPr bwMode="auto">
            <a:xfrm>
              <a:off x="1241" y="4013"/>
              <a:ext cx="413" cy="25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726" name="Oval 52"/>
            <p:cNvSpPr>
              <a:spLocks noChangeAspect="1" noChangeArrowheads="1"/>
            </p:cNvSpPr>
            <p:nvPr/>
          </p:nvSpPr>
          <p:spPr bwMode="auto">
            <a:xfrm>
              <a:off x="1787" y="4013"/>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27" name="Line 53"/>
            <p:cNvSpPr>
              <a:spLocks noChangeShapeType="1"/>
            </p:cNvSpPr>
            <p:nvPr/>
          </p:nvSpPr>
          <p:spPr bwMode="auto">
            <a:xfrm rot="5400000" flipV="1">
              <a:off x="1901" y="3954"/>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28" name="Oval 54"/>
            <p:cNvSpPr>
              <a:spLocks noChangeAspect="1" noChangeArrowheads="1"/>
            </p:cNvSpPr>
            <p:nvPr/>
          </p:nvSpPr>
          <p:spPr bwMode="auto">
            <a:xfrm>
              <a:off x="647" y="4013"/>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729" name="Line 55"/>
            <p:cNvSpPr>
              <a:spLocks noChangeShapeType="1"/>
            </p:cNvSpPr>
            <p:nvPr/>
          </p:nvSpPr>
          <p:spPr bwMode="auto">
            <a:xfrm rot="5400000" flipV="1">
              <a:off x="787" y="3961"/>
              <a:ext cx="105" cy="4"/>
            </a:xfrm>
            <a:prstGeom prst="line">
              <a:avLst/>
            </a:prstGeom>
            <a:noFill/>
            <a:ln w="28575">
              <a:solidFill>
                <a:schemeClr val="tx1"/>
              </a:solidFill>
              <a:round/>
              <a:headEnd/>
              <a:tailEnd type="triangle" w="med" len="med"/>
            </a:ln>
          </p:spPr>
          <p:txBody>
            <a:bodyPr wrap="none" anchor="ctr"/>
            <a:lstStyle/>
            <a:p>
              <a:endParaRPr lang="en-US"/>
            </a:p>
          </p:txBody>
        </p:sp>
        <p:cxnSp>
          <p:nvCxnSpPr>
            <p:cNvPr id="111730" name="AutoShape 56"/>
            <p:cNvCxnSpPr>
              <a:cxnSpLocks noChangeShapeType="1"/>
              <a:stCxn id="111728" idx="6"/>
              <a:endCxn id="111725" idx="2"/>
            </p:cNvCxnSpPr>
            <p:nvPr/>
          </p:nvCxnSpPr>
          <p:spPr bwMode="auto">
            <a:xfrm>
              <a:off x="1060" y="4141"/>
              <a:ext cx="181" cy="0"/>
            </a:xfrm>
            <a:prstGeom prst="straightConnector1">
              <a:avLst/>
            </a:prstGeom>
            <a:noFill/>
            <a:ln w="28575">
              <a:solidFill>
                <a:schemeClr val="tx1"/>
              </a:solidFill>
              <a:round/>
              <a:headEnd/>
              <a:tailEnd type="triangle" w="med" len="med"/>
            </a:ln>
          </p:spPr>
        </p:cxnSp>
        <p:sp>
          <p:nvSpPr>
            <p:cNvPr id="111731" name="Text Box 57"/>
            <p:cNvSpPr txBox="1">
              <a:spLocks noChangeArrowheads="1"/>
            </p:cNvSpPr>
            <p:nvPr/>
          </p:nvSpPr>
          <p:spPr bwMode="auto">
            <a:xfrm>
              <a:off x="1051" y="3902"/>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732" name="Line 58"/>
            <p:cNvSpPr>
              <a:spLocks noChangeShapeType="1"/>
            </p:cNvSpPr>
            <p:nvPr/>
          </p:nvSpPr>
          <p:spPr bwMode="auto">
            <a:xfrm rot="5400000" flipV="1">
              <a:off x="2016" y="3957"/>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33" name="Line 59"/>
            <p:cNvSpPr>
              <a:spLocks noChangeShapeType="1"/>
            </p:cNvSpPr>
            <p:nvPr/>
          </p:nvSpPr>
          <p:spPr bwMode="auto">
            <a:xfrm rot="5400000" flipV="1">
              <a:off x="1379" y="3957"/>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734" name="Text Box 60"/>
            <p:cNvSpPr txBox="1">
              <a:spLocks noChangeArrowheads="1"/>
            </p:cNvSpPr>
            <p:nvPr/>
          </p:nvSpPr>
          <p:spPr bwMode="auto">
            <a:xfrm>
              <a:off x="4663" y="4005"/>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g</a:t>
              </a:r>
            </a:p>
          </p:txBody>
        </p:sp>
        <p:sp>
          <p:nvSpPr>
            <p:cNvPr id="111735" name="Text Box 61"/>
            <p:cNvSpPr txBox="1">
              <a:spLocks noChangeArrowheads="1"/>
            </p:cNvSpPr>
            <p:nvPr/>
          </p:nvSpPr>
          <p:spPr bwMode="auto">
            <a:xfrm>
              <a:off x="4133" y="3997"/>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g</a:t>
              </a:r>
            </a:p>
          </p:txBody>
        </p:sp>
        <p:sp>
          <p:nvSpPr>
            <p:cNvPr id="111736" name="Text Box 62"/>
            <p:cNvSpPr txBox="1">
              <a:spLocks noChangeArrowheads="1"/>
            </p:cNvSpPr>
            <p:nvPr/>
          </p:nvSpPr>
          <p:spPr bwMode="auto">
            <a:xfrm>
              <a:off x="671" y="4004"/>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g</a:t>
              </a:r>
            </a:p>
          </p:txBody>
        </p:sp>
        <p:sp>
          <p:nvSpPr>
            <p:cNvPr id="111737" name="Text Box 63"/>
            <p:cNvSpPr txBox="1">
              <a:spLocks noChangeArrowheads="1"/>
            </p:cNvSpPr>
            <p:nvPr/>
          </p:nvSpPr>
          <p:spPr bwMode="auto">
            <a:xfrm>
              <a:off x="1269" y="4002"/>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h</a:t>
              </a:r>
            </a:p>
          </p:txBody>
        </p:sp>
        <p:sp>
          <p:nvSpPr>
            <p:cNvPr id="111738" name="Text Box 64"/>
            <p:cNvSpPr txBox="1">
              <a:spLocks noChangeArrowheads="1"/>
            </p:cNvSpPr>
            <p:nvPr/>
          </p:nvSpPr>
          <p:spPr bwMode="auto">
            <a:xfrm>
              <a:off x="4763" y="4004"/>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h</a:t>
              </a:r>
            </a:p>
          </p:txBody>
        </p:sp>
        <p:grpSp>
          <p:nvGrpSpPr>
            <p:cNvPr id="111739" name="Group 65"/>
            <p:cNvGrpSpPr>
              <a:grpSpLocks/>
            </p:cNvGrpSpPr>
            <p:nvPr/>
          </p:nvGrpSpPr>
          <p:grpSpPr bwMode="auto">
            <a:xfrm>
              <a:off x="5165" y="3994"/>
              <a:ext cx="924" cy="234"/>
              <a:chOff x="4443" y="988"/>
              <a:chExt cx="924" cy="234"/>
            </a:xfrm>
          </p:grpSpPr>
          <p:sp>
            <p:nvSpPr>
              <p:cNvPr id="111744" name="Text Box 66"/>
              <p:cNvSpPr txBox="1">
                <a:spLocks noChangeArrowheads="1"/>
              </p:cNvSpPr>
              <p:nvPr/>
            </p:nvSpPr>
            <p:spPr bwMode="auto">
              <a:xfrm>
                <a:off x="4640" y="989"/>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i</a:t>
                </a:r>
              </a:p>
            </p:txBody>
          </p:sp>
          <p:sp>
            <p:nvSpPr>
              <p:cNvPr id="111745" name="Text Box 67"/>
              <p:cNvSpPr txBox="1">
                <a:spLocks noChangeArrowheads="1"/>
              </p:cNvSpPr>
              <p:nvPr/>
            </p:nvSpPr>
            <p:spPr bwMode="auto">
              <a:xfrm>
                <a:off x="4731" y="989"/>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k</a:t>
                </a:r>
              </a:p>
            </p:txBody>
          </p:sp>
          <p:sp>
            <p:nvSpPr>
              <p:cNvPr id="111746" name="Text Box 68"/>
              <p:cNvSpPr txBox="1">
                <a:spLocks noChangeArrowheads="1"/>
              </p:cNvSpPr>
              <p:nvPr/>
            </p:nvSpPr>
            <p:spPr bwMode="auto">
              <a:xfrm>
                <a:off x="4548" y="988"/>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h</a:t>
                </a:r>
              </a:p>
            </p:txBody>
          </p:sp>
          <p:sp>
            <p:nvSpPr>
              <p:cNvPr id="111747" name="Text Box 69"/>
              <p:cNvSpPr txBox="1">
                <a:spLocks noChangeArrowheads="1"/>
              </p:cNvSpPr>
              <p:nvPr/>
            </p:nvSpPr>
            <p:spPr bwMode="auto">
              <a:xfrm>
                <a:off x="4443" y="991"/>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g</a:t>
                </a:r>
              </a:p>
            </p:txBody>
          </p:sp>
        </p:grpSp>
        <p:sp>
          <p:nvSpPr>
            <p:cNvPr id="111740" name="Text Box 70"/>
            <p:cNvSpPr txBox="1">
              <a:spLocks noChangeArrowheads="1"/>
            </p:cNvSpPr>
            <p:nvPr/>
          </p:nvSpPr>
          <p:spPr bwMode="auto">
            <a:xfrm>
              <a:off x="1776" y="3995"/>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i</a:t>
              </a:r>
            </a:p>
          </p:txBody>
        </p:sp>
        <p:sp>
          <p:nvSpPr>
            <p:cNvPr id="111741" name="Text Box 71"/>
            <p:cNvSpPr txBox="1">
              <a:spLocks noChangeArrowheads="1"/>
            </p:cNvSpPr>
            <p:nvPr/>
          </p:nvSpPr>
          <p:spPr bwMode="auto">
            <a:xfrm>
              <a:off x="1845" y="3994"/>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k</a:t>
              </a:r>
            </a:p>
          </p:txBody>
        </p:sp>
        <p:sp>
          <p:nvSpPr>
            <p:cNvPr id="111742" name="Text Box 72"/>
            <p:cNvSpPr txBox="1">
              <a:spLocks noChangeArrowheads="1"/>
            </p:cNvSpPr>
            <p:nvPr/>
          </p:nvSpPr>
          <p:spPr bwMode="auto">
            <a:xfrm>
              <a:off x="1459" y="3684"/>
              <a:ext cx="2639" cy="288"/>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append(h,i)</a:t>
              </a:r>
            </a:p>
          </p:txBody>
        </p:sp>
        <p:sp>
          <p:nvSpPr>
            <p:cNvPr id="111743" name="AutoShape 73"/>
            <p:cNvSpPr>
              <a:spLocks noChangeArrowheads="1"/>
            </p:cNvSpPr>
            <p:nvPr/>
          </p:nvSpPr>
          <p:spPr bwMode="auto">
            <a:xfrm>
              <a:off x="2394" y="3941"/>
              <a:ext cx="1073" cy="288"/>
            </a:xfrm>
            <a:prstGeom prst="rightArrow">
              <a:avLst>
                <a:gd name="adj1" fmla="val 50000"/>
                <a:gd name="adj2" fmla="val 93142"/>
              </a:avLst>
            </a:prstGeom>
            <a:solidFill>
              <a:schemeClr val="bg1"/>
            </a:solidFill>
            <a:ln w="9525" algn="ctr">
              <a:noFill/>
              <a:miter lim="800000"/>
              <a:headEnd/>
              <a:tailEnd/>
            </a:ln>
          </p:spPr>
          <p:txBody>
            <a:bodyPr wrap="none" lIns="0" tIns="0" rIns="0" bIns="0" anchor="ctr"/>
            <a:lstStyle/>
            <a:p>
              <a:endParaRPr lang="en-US"/>
            </a:p>
          </p:txBody>
        </p:sp>
      </p:grpSp>
      <p:grpSp>
        <p:nvGrpSpPr>
          <p:cNvPr id="7" name="Group 74"/>
          <p:cNvGrpSpPr>
            <a:grpSpLocks/>
          </p:cNvGrpSpPr>
          <p:nvPr/>
        </p:nvGrpSpPr>
        <p:grpSpPr bwMode="auto">
          <a:xfrm>
            <a:off x="76200" y="4803775"/>
            <a:ext cx="9536113" cy="1014413"/>
            <a:chOff x="47" y="3034"/>
            <a:chExt cx="6007" cy="639"/>
          </a:xfrm>
        </p:grpSpPr>
        <p:sp>
          <p:nvSpPr>
            <p:cNvPr id="111654" name="Rectangle 75"/>
            <p:cNvSpPr>
              <a:spLocks noChangeArrowheads="1"/>
            </p:cNvSpPr>
            <p:nvPr/>
          </p:nvSpPr>
          <p:spPr bwMode="auto">
            <a:xfrm>
              <a:off x="3529" y="3101"/>
              <a:ext cx="2197"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655" name="Oval 76"/>
            <p:cNvSpPr>
              <a:spLocks noChangeAspect="1" noChangeArrowheads="1"/>
            </p:cNvSpPr>
            <p:nvPr/>
          </p:nvSpPr>
          <p:spPr bwMode="auto">
            <a:xfrm>
              <a:off x="4153" y="3385"/>
              <a:ext cx="413" cy="255"/>
            </a:xfrm>
            <a:prstGeom prst="ellipse">
              <a:avLst/>
            </a:prstGeom>
            <a:solidFill>
              <a:schemeClr val="accent1"/>
            </a:solidFill>
            <a:ln w="38100" cmpd="dbl"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656" name="Text Box 77"/>
            <p:cNvSpPr txBox="1">
              <a:spLocks noChangeArrowheads="1"/>
            </p:cNvSpPr>
            <p:nvPr/>
          </p:nvSpPr>
          <p:spPr bwMode="auto">
            <a:xfrm>
              <a:off x="4826" y="3041"/>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11657" name="Oval 78"/>
            <p:cNvSpPr>
              <a:spLocks noChangeAspect="1" noChangeArrowheads="1"/>
            </p:cNvSpPr>
            <p:nvPr/>
          </p:nvSpPr>
          <p:spPr bwMode="auto">
            <a:xfrm>
              <a:off x="4741" y="3385"/>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58" name="Line 79"/>
            <p:cNvSpPr>
              <a:spLocks noChangeShapeType="1"/>
            </p:cNvSpPr>
            <p:nvPr/>
          </p:nvSpPr>
          <p:spPr bwMode="auto">
            <a:xfrm rot="5400000" flipV="1">
              <a:off x="4890" y="3326"/>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59" name="Text Box 80"/>
            <p:cNvSpPr txBox="1">
              <a:spLocks noChangeArrowheads="1"/>
            </p:cNvSpPr>
            <p:nvPr/>
          </p:nvSpPr>
          <p:spPr bwMode="auto">
            <a:xfrm>
              <a:off x="3665" y="3034"/>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11660" name="Oval 81"/>
            <p:cNvSpPr>
              <a:spLocks noChangeAspect="1" noChangeArrowheads="1"/>
            </p:cNvSpPr>
            <p:nvPr/>
          </p:nvSpPr>
          <p:spPr bwMode="auto">
            <a:xfrm>
              <a:off x="3559" y="3385"/>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61" name="Line 82"/>
            <p:cNvSpPr>
              <a:spLocks noChangeShapeType="1"/>
            </p:cNvSpPr>
            <p:nvPr/>
          </p:nvSpPr>
          <p:spPr bwMode="auto">
            <a:xfrm rot="5400000" flipV="1">
              <a:off x="3715" y="3326"/>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62" name="Text Box 83"/>
            <p:cNvSpPr txBox="1">
              <a:spLocks noChangeArrowheads="1"/>
            </p:cNvSpPr>
            <p:nvPr/>
          </p:nvSpPr>
          <p:spPr bwMode="auto">
            <a:xfrm>
              <a:off x="5381" y="3045"/>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11663" name="Oval 84"/>
            <p:cNvSpPr>
              <a:spLocks noChangeAspect="1" noChangeArrowheads="1"/>
            </p:cNvSpPr>
            <p:nvPr/>
          </p:nvSpPr>
          <p:spPr bwMode="auto">
            <a:xfrm>
              <a:off x="5288" y="3385"/>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64" name="Line 85"/>
            <p:cNvSpPr>
              <a:spLocks noChangeShapeType="1"/>
            </p:cNvSpPr>
            <p:nvPr/>
          </p:nvSpPr>
          <p:spPr bwMode="auto">
            <a:xfrm rot="5400000" flipV="1">
              <a:off x="5430" y="3323"/>
              <a:ext cx="105" cy="4"/>
            </a:xfrm>
            <a:prstGeom prst="line">
              <a:avLst/>
            </a:prstGeom>
            <a:noFill/>
            <a:ln w="28575">
              <a:solidFill>
                <a:schemeClr val="tx1"/>
              </a:solidFill>
              <a:round/>
              <a:headEnd/>
              <a:tailEnd type="triangle" w="med" len="med"/>
            </a:ln>
          </p:spPr>
          <p:txBody>
            <a:bodyPr wrap="none" anchor="ctr"/>
            <a:lstStyle/>
            <a:p>
              <a:endParaRPr lang="en-US"/>
            </a:p>
          </p:txBody>
        </p:sp>
        <p:cxnSp>
          <p:nvCxnSpPr>
            <p:cNvPr id="111665" name="AutoShape 86"/>
            <p:cNvCxnSpPr>
              <a:cxnSpLocks noChangeShapeType="1"/>
              <a:stCxn id="111660" idx="6"/>
              <a:endCxn id="111655" idx="2"/>
            </p:cNvCxnSpPr>
            <p:nvPr/>
          </p:nvCxnSpPr>
          <p:spPr bwMode="auto">
            <a:xfrm>
              <a:off x="3972" y="3513"/>
              <a:ext cx="169" cy="0"/>
            </a:xfrm>
            <a:prstGeom prst="straightConnector1">
              <a:avLst/>
            </a:prstGeom>
            <a:noFill/>
            <a:ln w="28575">
              <a:solidFill>
                <a:schemeClr val="tx1"/>
              </a:solidFill>
              <a:prstDash val="sysDot"/>
              <a:round/>
              <a:headEnd/>
              <a:tailEnd type="triangle" w="med" len="med"/>
            </a:ln>
          </p:spPr>
        </p:cxnSp>
        <p:cxnSp>
          <p:nvCxnSpPr>
            <p:cNvPr id="111666" name="AutoShape 87"/>
            <p:cNvCxnSpPr>
              <a:cxnSpLocks noChangeShapeType="1"/>
              <a:stCxn id="111655" idx="6"/>
              <a:endCxn id="111657" idx="2"/>
            </p:cNvCxnSpPr>
            <p:nvPr/>
          </p:nvCxnSpPr>
          <p:spPr bwMode="auto">
            <a:xfrm>
              <a:off x="4578" y="3513"/>
              <a:ext cx="163" cy="0"/>
            </a:xfrm>
            <a:prstGeom prst="straightConnector1">
              <a:avLst/>
            </a:prstGeom>
            <a:noFill/>
            <a:ln w="28575">
              <a:solidFill>
                <a:schemeClr val="tx1"/>
              </a:solidFill>
              <a:prstDash val="sysDot"/>
              <a:round/>
              <a:headEnd/>
              <a:tailEnd type="triangle" w="med" len="med"/>
            </a:ln>
          </p:spPr>
        </p:cxnSp>
        <p:cxnSp>
          <p:nvCxnSpPr>
            <p:cNvPr id="111667" name="AutoShape 88"/>
            <p:cNvCxnSpPr>
              <a:cxnSpLocks noChangeShapeType="1"/>
              <a:stCxn id="111657" idx="6"/>
              <a:endCxn id="111663" idx="2"/>
            </p:cNvCxnSpPr>
            <p:nvPr/>
          </p:nvCxnSpPr>
          <p:spPr bwMode="auto">
            <a:xfrm>
              <a:off x="5154" y="3513"/>
              <a:ext cx="134" cy="0"/>
            </a:xfrm>
            <a:prstGeom prst="straightConnector1">
              <a:avLst/>
            </a:prstGeom>
            <a:noFill/>
            <a:ln w="28575">
              <a:solidFill>
                <a:schemeClr val="tx1"/>
              </a:solidFill>
              <a:round/>
              <a:headEnd/>
              <a:tailEnd type="triangle" w="med" len="med"/>
            </a:ln>
          </p:spPr>
        </p:cxnSp>
        <p:cxnSp>
          <p:nvCxnSpPr>
            <p:cNvPr id="111668" name="AutoShape 89"/>
            <p:cNvCxnSpPr>
              <a:cxnSpLocks noChangeShapeType="1"/>
              <a:stCxn id="111655" idx="7"/>
              <a:endCxn id="111655" idx="1"/>
            </p:cNvCxnSpPr>
            <p:nvPr/>
          </p:nvCxnSpPr>
          <p:spPr bwMode="auto">
            <a:xfrm rot="-5400000" flipH="1" flipV="1">
              <a:off x="4359" y="3264"/>
              <a:ext cx="1" cy="293"/>
            </a:xfrm>
            <a:prstGeom prst="curvedConnector3">
              <a:avLst>
                <a:gd name="adj1" fmla="val -16900009"/>
              </a:avLst>
            </a:prstGeom>
            <a:noFill/>
            <a:ln w="28575">
              <a:solidFill>
                <a:schemeClr val="tx1"/>
              </a:solidFill>
              <a:prstDash val="sysDot"/>
              <a:round/>
              <a:headEnd/>
              <a:tailEnd type="triangle" w="med" len="med"/>
            </a:ln>
          </p:spPr>
        </p:cxnSp>
        <p:sp>
          <p:nvSpPr>
            <p:cNvPr id="111669" name="Text Box 90"/>
            <p:cNvSpPr txBox="1">
              <a:spLocks noChangeArrowheads="1"/>
            </p:cNvSpPr>
            <p:nvPr/>
          </p:nvSpPr>
          <p:spPr bwMode="auto">
            <a:xfrm>
              <a:off x="3957" y="3273"/>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70" name="Text Box 91"/>
            <p:cNvSpPr txBox="1">
              <a:spLocks noChangeArrowheads="1"/>
            </p:cNvSpPr>
            <p:nvPr/>
          </p:nvSpPr>
          <p:spPr bwMode="auto">
            <a:xfrm>
              <a:off x="4404" y="3068"/>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71" name="Text Box 92"/>
            <p:cNvSpPr txBox="1">
              <a:spLocks noChangeArrowheads="1"/>
            </p:cNvSpPr>
            <p:nvPr/>
          </p:nvSpPr>
          <p:spPr bwMode="auto">
            <a:xfrm>
              <a:off x="4575" y="3274"/>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72" name="Text Box 93"/>
            <p:cNvSpPr txBox="1">
              <a:spLocks noChangeArrowheads="1"/>
            </p:cNvSpPr>
            <p:nvPr/>
          </p:nvSpPr>
          <p:spPr bwMode="auto">
            <a:xfrm>
              <a:off x="5107" y="3274"/>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73" name="Text Box 94"/>
            <p:cNvSpPr txBox="1">
              <a:spLocks noChangeArrowheads="1"/>
            </p:cNvSpPr>
            <p:nvPr/>
          </p:nvSpPr>
          <p:spPr bwMode="auto">
            <a:xfrm>
              <a:off x="5202" y="3363"/>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74" name="Text Box 95"/>
            <p:cNvSpPr txBox="1">
              <a:spLocks noChangeArrowheads="1"/>
            </p:cNvSpPr>
            <p:nvPr/>
          </p:nvSpPr>
          <p:spPr bwMode="auto">
            <a:xfrm>
              <a:off x="5313" y="3362"/>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675" name="Text Box 96"/>
            <p:cNvSpPr txBox="1">
              <a:spLocks noChangeArrowheads="1"/>
            </p:cNvSpPr>
            <p:nvPr/>
          </p:nvSpPr>
          <p:spPr bwMode="auto">
            <a:xfrm>
              <a:off x="5418" y="3363"/>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z</a:t>
              </a:r>
            </a:p>
          </p:txBody>
        </p:sp>
        <p:sp>
          <p:nvSpPr>
            <p:cNvPr id="111676" name="Rectangle 97"/>
            <p:cNvSpPr>
              <a:spLocks noChangeArrowheads="1"/>
            </p:cNvSpPr>
            <p:nvPr/>
          </p:nvSpPr>
          <p:spPr bwMode="auto">
            <a:xfrm>
              <a:off x="47" y="3105"/>
              <a:ext cx="2197"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677" name="Oval 98"/>
            <p:cNvSpPr>
              <a:spLocks noChangeAspect="1" noChangeArrowheads="1"/>
            </p:cNvSpPr>
            <p:nvPr/>
          </p:nvSpPr>
          <p:spPr bwMode="auto">
            <a:xfrm>
              <a:off x="671" y="3389"/>
              <a:ext cx="413" cy="255"/>
            </a:xfrm>
            <a:prstGeom prst="ellipse">
              <a:avLst/>
            </a:prstGeom>
            <a:solidFill>
              <a:schemeClr val="accent1"/>
            </a:solidFill>
            <a:ln w="38100" cmpd="dbl"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678" name="Text Box 99"/>
            <p:cNvSpPr txBox="1">
              <a:spLocks noChangeArrowheads="1"/>
            </p:cNvSpPr>
            <p:nvPr/>
          </p:nvSpPr>
          <p:spPr bwMode="auto">
            <a:xfrm>
              <a:off x="1344" y="3045"/>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11679" name="Oval 100"/>
            <p:cNvSpPr>
              <a:spLocks noChangeAspect="1" noChangeArrowheads="1"/>
            </p:cNvSpPr>
            <p:nvPr/>
          </p:nvSpPr>
          <p:spPr bwMode="auto">
            <a:xfrm>
              <a:off x="1259" y="3389"/>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80" name="Line 101"/>
            <p:cNvSpPr>
              <a:spLocks noChangeShapeType="1"/>
            </p:cNvSpPr>
            <p:nvPr/>
          </p:nvSpPr>
          <p:spPr bwMode="auto">
            <a:xfrm rot="5400000" flipV="1">
              <a:off x="1408" y="3330"/>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81" name="Text Box 102"/>
            <p:cNvSpPr txBox="1">
              <a:spLocks noChangeArrowheads="1"/>
            </p:cNvSpPr>
            <p:nvPr/>
          </p:nvSpPr>
          <p:spPr bwMode="auto">
            <a:xfrm>
              <a:off x="183" y="303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11682" name="Oval 103"/>
            <p:cNvSpPr>
              <a:spLocks noChangeAspect="1" noChangeArrowheads="1"/>
            </p:cNvSpPr>
            <p:nvPr/>
          </p:nvSpPr>
          <p:spPr bwMode="auto">
            <a:xfrm>
              <a:off x="77" y="3389"/>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83" name="Line 104"/>
            <p:cNvSpPr>
              <a:spLocks noChangeShapeType="1"/>
            </p:cNvSpPr>
            <p:nvPr/>
          </p:nvSpPr>
          <p:spPr bwMode="auto">
            <a:xfrm rot="5400000" flipV="1">
              <a:off x="233" y="3330"/>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84" name="Text Box 105"/>
            <p:cNvSpPr txBox="1">
              <a:spLocks noChangeArrowheads="1"/>
            </p:cNvSpPr>
            <p:nvPr/>
          </p:nvSpPr>
          <p:spPr bwMode="auto">
            <a:xfrm>
              <a:off x="1899" y="3049"/>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11685" name="Oval 106"/>
            <p:cNvSpPr>
              <a:spLocks noChangeAspect="1" noChangeArrowheads="1"/>
            </p:cNvSpPr>
            <p:nvPr/>
          </p:nvSpPr>
          <p:spPr bwMode="auto">
            <a:xfrm>
              <a:off x="1806" y="3389"/>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86" name="Line 107"/>
            <p:cNvSpPr>
              <a:spLocks noChangeShapeType="1"/>
            </p:cNvSpPr>
            <p:nvPr/>
          </p:nvSpPr>
          <p:spPr bwMode="auto">
            <a:xfrm rot="5400000" flipV="1">
              <a:off x="1948" y="3327"/>
              <a:ext cx="105" cy="4"/>
            </a:xfrm>
            <a:prstGeom prst="line">
              <a:avLst/>
            </a:prstGeom>
            <a:noFill/>
            <a:ln w="28575">
              <a:solidFill>
                <a:schemeClr val="tx1"/>
              </a:solidFill>
              <a:round/>
              <a:headEnd/>
              <a:tailEnd type="triangle" w="med" len="med"/>
            </a:ln>
          </p:spPr>
          <p:txBody>
            <a:bodyPr wrap="none" anchor="ctr"/>
            <a:lstStyle/>
            <a:p>
              <a:endParaRPr lang="en-US"/>
            </a:p>
          </p:txBody>
        </p:sp>
        <p:cxnSp>
          <p:nvCxnSpPr>
            <p:cNvPr id="111687" name="AutoShape 108"/>
            <p:cNvCxnSpPr>
              <a:cxnSpLocks noChangeShapeType="1"/>
              <a:stCxn id="111682" idx="6"/>
              <a:endCxn id="111677" idx="2"/>
            </p:cNvCxnSpPr>
            <p:nvPr/>
          </p:nvCxnSpPr>
          <p:spPr bwMode="auto">
            <a:xfrm>
              <a:off x="490" y="3517"/>
              <a:ext cx="169" cy="0"/>
            </a:xfrm>
            <a:prstGeom prst="straightConnector1">
              <a:avLst/>
            </a:prstGeom>
            <a:noFill/>
            <a:ln w="28575">
              <a:solidFill>
                <a:schemeClr val="tx1"/>
              </a:solidFill>
              <a:prstDash val="sysDot"/>
              <a:round/>
              <a:headEnd/>
              <a:tailEnd type="triangle" w="med" len="med"/>
            </a:ln>
          </p:spPr>
        </p:cxnSp>
        <p:cxnSp>
          <p:nvCxnSpPr>
            <p:cNvPr id="111688" name="AutoShape 109"/>
            <p:cNvCxnSpPr>
              <a:cxnSpLocks noChangeShapeType="1"/>
              <a:stCxn id="111677" idx="6"/>
              <a:endCxn id="111679" idx="2"/>
            </p:cNvCxnSpPr>
            <p:nvPr/>
          </p:nvCxnSpPr>
          <p:spPr bwMode="auto">
            <a:xfrm>
              <a:off x="1096" y="3517"/>
              <a:ext cx="163" cy="0"/>
            </a:xfrm>
            <a:prstGeom prst="straightConnector1">
              <a:avLst/>
            </a:prstGeom>
            <a:noFill/>
            <a:ln w="28575">
              <a:solidFill>
                <a:schemeClr val="tx1"/>
              </a:solidFill>
              <a:prstDash val="sysDot"/>
              <a:round/>
              <a:headEnd/>
              <a:tailEnd type="triangle" w="med" len="med"/>
            </a:ln>
          </p:spPr>
        </p:cxnSp>
        <p:cxnSp>
          <p:nvCxnSpPr>
            <p:cNvPr id="111689" name="AutoShape 110"/>
            <p:cNvCxnSpPr>
              <a:cxnSpLocks noChangeShapeType="1"/>
              <a:stCxn id="111677" idx="7"/>
              <a:endCxn id="111677" idx="1"/>
            </p:cNvCxnSpPr>
            <p:nvPr/>
          </p:nvCxnSpPr>
          <p:spPr bwMode="auto">
            <a:xfrm rot="-5400000" flipH="1" flipV="1">
              <a:off x="877" y="3268"/>
              <a:ext cx="1" cy="293"/>
            </a:xfrm>
            <a:prstGeom prst="curvedConnector3">
              <a:avLst>
                <a:gd name="adj1" fmla="val -16900009"/>
              </a:avLst>
            </a:prstGeom>
            <a:noFill/>
            <a:ln w="28575">
              <a:solidFill>
                <a:schemeClr val="tx1"/>
              </a:solidFill>
              <a:prstDash val="sysDot"/>
              <a:round/>
              <a:headEnd/>
              <a:tailEnd type="triangle" w="med" len="med"/>
            </a:ln>
          </p:spPr>
        </p:cxnSp>
        <p:sp>
          <p:nvSpPr>
            <p:cNvPr id="111690" name="Text Box 111"/>
            <p:cNvSpPr txBox="1">
              <a:spLocks noChangeArrowheads="1"/>
            </p:cNvSpPr>
            <p:nvPr/>
          </p:nvSpPr>
          <p:spPr bwMode="auto">
            <a:xfrm>
              <a:off x="475" y="3277"/>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91" name="Text Box 112"/>
            <p:cNvSpPr txBox="1">
              <a:spLocks noChangeArrowheads="1"/>
            </p:cNvSpPr>
            <p:nvPr/>
          </p:nvSpPr>
          <p:spPr bwMode="auto">
            <a:xfrm>
              <a:off x="922" y="3072"/>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92" name="Text Box 113"/>
            <p:cNvSpPr txBox="1">
              <a:spLocks noChangeArrowheads="1"/>
            </p:cNvSpPr>
            <p:nvPr/>
          </p:nvSpPr>
          <p:spPr bwMode="auto">
            <a:xfrm>
              <a:off x="1093" y="3278"/>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93" name="Text Box 114"/>
            <p:cNvSpPr txBox="1">
              <a:spLocks noChangeArrowheads="1"/>
            </p:cNvSpPr>
            <p:nvPr/>
          </p:nvSpPr>
          <p:spPr bwMode="auto">
            <a:xfrm>
              <a:off x="1828" y="3367"/>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z</a:t>
              </a:r>
            </a:p>
          </p:txBody>
        </p:sp>
        <p:sp>
          <p:nvSpPr>
            <p:cNvPr id="111694" name="Text Box 115"/>
            <p:cNvSpPr txBox="1">
              <a:spLocks noChangeArrowheads="1"/>
            </p:cNvSpPr>
            <p:nvPr/>
          </p:nvSpPr>
          <p:spPr bwMode="auto">
            <a:xfrm>
              <a:off x="4708" y="3368"/>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95" name="Text Box 116"/>
            <p:cNvSpPr txBox="1">
              <a:spLocks noChangeArrowheads="1"/>
            </p:cNvSpPr>
            <p:nvPr/>
          </p:nvSpPr>
          <p:spPr bwMode="auto">
            <a:xfrm>
              <a:off x="4819" y="3367"/>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696" name="Text Box 117"/>
            <p:cNvSpPr txBox="1">
              <a:spLocks noChangeArrowheads="1"/>
            </p:cNvSpPr>
            <p:nvPr/>
          </p:nvSpPr>
          <p:spPr bwMode="auto">
            <a:xfrm>
              <a:off x="4192" y="3378"/>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97" name="Text Box 118"/>
            <p:cNvSpPr txBox="1">
              <a:spLocks noChangeArrowheads="1"/>
            </p:cNvSpPr>
            <p:nvPr/>
          </p:nvSpPr>
          <p:spPr bwMode="auto">
            <a:xfrm>
              <a:off x="3602" y="3370"/>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98" name="Text Box 119"/>
            <p:cNvSpPr txBox="1">
              <a:spLocks noChangeArrowheads="1"/>
            </p:cNvSpPr>
            <p:nvPr/>
          </p:nvSpPr>
          <p:spPr bwMode="auto">
            <a:xfrm>
              <a:off x="1230" y="3378"/>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99" name="Text Box 120"/>
            <p:cNvSpPr txBox="1">
              <a:spLocks noChangeArrowheads="1"/>
            </p:cNvSpPr>
            <p:nvPr/>
          </p:nvSpPr>
          <p:spPr bwMode="auto">
            <a:xfrm>
              <a:off x="1341" y="3377"/>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700" name="Text Box 121"/>
            <p:cNvSpPr txBox="1">
              <a:spLocks noChangeArrowheads="1"/>
            </p:cNvSpPr>
            <p:nvPr/>
          </p:nvSpPr>
          <p:spPr bwMode="auto">
            <a:xfrm>
              <a:off x="102" y="3376"/>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701" name="Text Box 122"/>
            <p:cNvSpPr txBox="1">
              <a:spLocks noChangeArrowheads="1"/>
            </p:cNvSpPr>
            <p:nvPr/>
          </p:nvSpPr>
          <p:spPr bwMode="auto">
            <a:xfrm>
              <a:off x="688" y="3380"/>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702" name="Text Box 123"/>
            <p:cNvSpPr txBox="1">
              <a:spLocks noChangeArrowheads="1"/>
            </p:cNvSpPr>
            <p:nvPr/>
          </p:nvSpPr>
          <p:spPr bwMode="auto">
            <a:xfrm>
              <a:off x="1449" y="3074"/>
              <a:ext cx="2639" cy="288"/>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append(y,z)</a:t>
              </a:r>
            </a:p>
          </p:txBody>
        </p:sp>
        <p:sp>
          <p:nvSpPr>
            <p:cNvPr id="111703" name="AutoShape 124"/>
            <p:cNvSpPr>
              <a:spLocks noChangeArrowheads="1"/>
            </p:cNvSpPr>
            <p:nvPr/>
          </p:nvSpPr>
          <p:spPr bwMode="auto">
            <a:xfrm>
              <a:off x="2392" y="3328"/>
              <a:ext cx="1073" cy="293"/>
            </a:xfrm>
            <a:prstGeom prst="rightArrow">
              <a:avLst>
                <a:gd name="adj1" fmla="val 50000"/>
                <a:gd name="adj2" fmla="val 91553"/>
              </a:avLst>
            </a:prstGeom>
            <a:solidFill>
              <a:schemeClr val="bg1"/>
            </a:solidFill>
            <a:ln w="9525" algn="ctr">
              <a:noFill/>
              <a:miter lim="800000"/>
              <a:headEnd/>
              <a:tailEnd/>
            </a:ln>
          </p:spPr>
          <p:txBody>
            <a:bodyPr wrap="none" lIns="0" tIns="0" rIns="0" bIns="0" anchor="ctr"/>
            <a:lstStyle/>
            <a:p>
              <a:endParaRPr lang="en-US"/>
            </a:p>
          </p:txBody>
        </p:sp>
      </p:grpSp>
      <p:grpSp>
        <p:nvGrpSpPr>
          <p:cNvPr id="8" name="Group 125"/>
          <p:cNvGrpSpPr>
            <a:grpSpLocks/>
          </p:cNvGrpSpPr>
          <p:nvPr/>
        </p:nvGrpSpPr>
        <p:grpSpPr bwMode="auto">
          <a:xfrm>
            <a:off x="66675" y="3848100"/>
            <a:ext cx="9242425" cy="1022350"/>
            <a:chOff x="46" y="2410"/>
            <a:chExt cx="5822" cy="644"/>
          </a:xfrm>
        </p:grpSpPr>
        <p:sp>
          <p:nvSpPr>
            <p:cNvPr id="111624" name="Rectangle 126"/>
            <p:cNvSpPr>
              <a:spLocks noChangeArrowheads="1"/>
            </p:cNvSpPr>
            <p:nvPr/>
          </p:nvSpPr>
          <p:spPr bwMode="auto">
            <a:xfrm>
              <a:off x="3528" y="2482"/>
              <a:ext cx="2204"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625" name="Text Box 127"/>
            <p:cNvSpPr txBox="1">
              <a:spLocks noChangeArrowheads="1"/>
            </p:cNvSpPr>
            <p:nvPr/>
          </p:nvSpPr>
          <p:spPr bwMode="auto">
            <a:xfrm>
              <a:off x="4737" y="2420"/>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11626" name="Oval 128"/>
            <p:cNvSpPr>
              <a:spLocks noChangeAspect="1" noChangeArrowheads="1"/>
            </p:cNvSpPr>
            <p:nvPr/>
          </p:nvSpPr>
          <p:spPr bwMode="auto">
            <a:xfrm>
              <a:off x="4663" y="2767"/>
              <a:ext cx="413" cy="25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627" name="Oval 129"/>
            <p:cNvSpPr>
              <a:spLocks noChangeAspect="1" noChangeArrowheads="1"/>
            </p:cNvSpPr>
            <p:nvPr/>
          </p:nvSpPr>
          <p:spPr bwMode="auto">
            <a:xfrm>
              <a:off x="5251" y="2767"/>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28" name="Line 130"/>
            <p:cNvSpPr>
              <a:spLocks noChangeShapeType="1"/>
            </p:cNvSpPr>
            <p:nvPr/>
          </p:nvSpPr>
          <p:spPr bwMode="auto">
            <a:xfrm rot="5400000" flipV="1">
              <a:off x="5365" y="2708"/>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29" name="Oval 131"/>
            <p:cNvSpPr>
              <a:spLocks noChangeAspect="1" noChangeArrowheads="1"/>
            </p:cNvSpPr>
            <p:nvPr/>
          </p:nvSpPr>
          <p:spPr bwMode="auto">
            <a:xfrm>
              <a:off x="4069" y="2767"/>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30" name="Line 132"/>
            <p:cNvSpPr>
              <a:spLocks noChangeShapeType="1"/>
            </p:cNvSpPr>
            <p:nvPr/>
          </p:nvSpPr>
          <p:spPr bwMode="auto">
            <a:xfrm rot="5400000" flipV="1">
              <a:off x="4209" y="2715"/>
              <a:ext cx="105" cy="4"/>
            </a:xfrm>
            <a:prstGeom prst="line">
              <a:avLst/>
            </a:prstGeom>
            <a:noFill/>
            <a:ln w="28575">
              <a:solidFill>
                <a:schemeClr val="tx1"/>
              </a:solidFill>
              <a:round/>
              <a:headEnd/>
              <a:tailEnd type="triangle" w="med" len="med"/>
            </a:ln>
          </p:spPr>
          <p:txBody>
            <a:bodyPr wrap="none" anchor="ctr"/>
            <a:lstStyle/>
            <a:p>
              <a:endParaRPr lang="en-US"/>
            </a:p>
          </p:txBody>
        </p:sp>
        <p:cxnSp>
          <p:nvCxnSpPr>
            <p:cNvPr id="111631" name="AutoShape 133"/>
            <p:cNvCxnSpPr>
              <a:cxnSpLocks noChangeShapeType="1"/>
              <a:stCxn id="111626" idx="6"/>
              <a:endCxn id="111627" idx="2"/>
            </p:cNvCxnSpPr>
            <p:nvPr/>
          </p:nvCxnSpPr>
          <p:spPr bwMode="auto">
            <a:xfrm>
              <a:off x="5076" y="2895"/>
              <a:ext cx="175" cy="0"/>
            </a:xfrm>
            <a:prstGeom prst="straightConnector1">
              <a:avLst/>
            </a:prstGeom>
            <a:noFill/>
            <a:ln w="28575">
              <a:solidFill>
                <a:schemeClr val="tx1"/>
              </a:solidFill>
              <a:round/>
              <a:headEnd/>
              <a:tailEnd type="triangle" w="med" len="med"/>
            </a:ln>
          </p:spPr>
        </p:cxnSp>
        <p:sp>
          <p:nvSpPr>
            <p:cNvPr id="111632" name="Text Box 134"/>
            <p:cNvSpPr txBox="1">
              <a:spLocks noChangeArrowheads="1"/>
            </p:cNvSpPr>
            <p:nvPr/>
          </p:nvSpPr>
          <p:spPr bwMode="auto">
            <a:xfrm>
              <a:off x="5057" y="2663"/>
              <a:ext cx="268" cy="250"/>
            </a:xfrm>
            <a:prstGeom prst="rect">
              <a:avLst/>
            </a:prstGeom>
            <a:noFill/>
            <a:ln w="9525" algn="ctr">
              <a:noFill/>
              <a:miter lim="800000"/>
              <a:headEnd/>
              <a:tailEnd/>
            </a:ln>
          </p:spPr>
          <p:txBody>
            <a:bodyPr>
              <a:spAutoFit/>
            </a:bodyPr>
            <a:lstStyle/>
            <a:p>
              <a:pPr eaLnBrk="1" hangingPunct="1">
                <a:spcBef>
                  <a:spcPct val="50000"/>
                </a:spcBef>
              </a:pPr>
              <a:r>
                <a:rPr lang="en-US" sz="2000">
                  <a:latin typeface="Arial" charset="0"/>
                  <a:cs typeface="Arial" charset="0"/>
                </a:rPr>
                <a:t>n</a:t>
              </a:r>
            </a:p>
          </p:txBody>
        </p:sp>
        <p:sp>
          <p:nvSpPr>
            <p:cNvPr id="111633" name="Line 135"/>
            <p:cNvSpPr>
              <a:spLocks noChangeShapeType="1"/>
            </p:cNvSpPr>
            <p:nvPr/>
          </p:nvSpPr>
          <p:spPr bwMode="auto">
            <a:xfrm rot="5400000" flipV="1">
              <a:off x="4801" y="2711"/>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34" name="Text Box 136"/>
            <p:cNvSpPr txBox="1">
              <a:spLocks noChangeArrowheads="1"/>
            </p:cNvSpPr>
            <p:nvPr/>
          </p:nvSpPr>
          <p:spPr bwMode="auto">
            <a:xfrm>
              <a:off x="5332" y="241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11635" name="Text Box 137"/>
            <p:cNvSpPr txBox="1">
              <a:spLocks noChangeArrowheads="1"/>
            </p:cNvSpPr>
            <p:nvPr/>
          </p:nvSpPr>
          <p:spPr bwMode="auto">
            <a:xfrm>
              <a:off x="4166" y="2431"/>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11636" name="Text Box 138"/>
            <p:cNvSpPr txBox="1">
              <a:spLocks noChangeArrowheads="1"/>
            </p:cNvSpPr>
            <p:nvPr/>
          </p:nvSpPr>
          <p:spPr bwMode="auto">
            <a:xfrm>
              <a:off x="1457" y="2500"/>
              <a:ext cx="2639" cy="288"/>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append(y,z)</a:t>
              </a:r>
            </a:p>
          </p:txBody>
        </p:sp>
        <p:sp>
          <p:nvSpPr>
            <p:cNvPr id="111637" name="Rectangle 139"/>
            <p:cNvSpPr>
              <a:spLocks noChangeArrowheads="1"/>
            </p:cNvSpPr>
            <p:nvPr/>
          </p:nvSpPr>
          <p:spPr bwMode="auto">
            <a:xfrm>
              <a:off x="46" y="2486"/>
              <a:ext cx="2204" cy="568"/>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11638" name="Text Box 140"/>
            <p:cNvSpPr txBox="1">
              <a:spLocks noChangeArrowheads="1"/>
            </p:cNvSpPr>
            <p:nvPr/>
          </p:nvSpPr>
          <p:spPr bwMode="auto">
            <a:xfrm>
              <a:off x="1341" y="2410"/>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11639" name="Oval 141"/>
            <p:cNvSpPr>
              <a:spLocks noChangeAspect="1" noChangeArrowheads="1"/>
            </p:cNvSpPr>
            <p:nvPr/>
          </p:nvSpPr>
          <p:spPr bwMode="auto">
            <a:xfrm>
              <a:off x="1267" y="2757"/>
              <a:ext cx="413" cy="255"/>
            </a:xfrm>
            <a:prstGeom prst="ellipse">
              <a:avLst/>
            </a:prstGeom>
            <a:solidFill>
              <a:schemeClr val="accent1"/>
            </a:solidFill>
            <a:ln w="12700" algn="ctr">
              <a:solidFill>
                <a:schemeClr val="tx1"/>
              </a:solidFill>
              <a:round/>
              <a:headEnd/>
              <a:tailEnd/>
            </a:ln>
          </p:spPr>
          <p:txBody>
            <a:bodyPr wrap="none" anchor="ctr"/>
            <a:lstStyle/>
            <a:p>
              <a:pPr marL="742950" indent="-285750" algn="ctr" eaLnBrk="1" hangingPunct="1">
                <a:spcBef>
                  <a:spcPct val="50000"/>
                </a:spcBef>
                <a:buClr>
                  <a:schemeClr val="hlink"/>
                </a:buClr>
                <a:buSzPct val="80000"/>
                <a:buFont typeface="Wingdings" pitchFamily="2" charset="2"/>
                <a:buNone/>
              </a:pPr>
              <a:endParaRPr lang="en-US" sz="2000" baseline="-25000">
                <a:latin typeface="Arial" charset="0"/>
                <a:cs typeface="Arial" charset="0"/>
              </a:endParaRPr>
            </a:p>
          </p:txBody>
        </p:sp>
        <p:sp>
          <p:nvSpPr>
            <p:cNvPr id="111640" name="Oval 142"/>
            <p:cNvSpPr>
              <a:spLocks noChangeAspect="1" noChangeArrowheads="1"/>
            </p:cNvSpPr>
            <p:nvPr/>
          </p:nvSpPr>
          <p:spPr bwMode="auto">
            <a:xfrm>
              <a:off x="1785" y="2771"/>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41" name="Line 143"/>
            <p:cNvSpPr>
              <a:spLocks noChangeShapeType="1"/>
            </p:cNvSpPr>
            <p:nvPr/>
          </p:nvSpPr>
          <p:spPr bwMode="auto">
            <a:xfrm rot="5400000" flipV="1">
              <a:off x="1899" y="2712"/>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42" name="Oval 144"/>
            <p:cNvSpPr>
              <a:spLocks noChangeAspect="1" noChangeArrowheads="1"/>
            </p:cNvSpPr>
            <p:nvPr/>
          </p:nvSpPr>
          <p:spPr bwMode="auto">
            <a:xfrm>
              <a:off x="673" y="2757"/>
              <a:ext cx="413" cy="255"/>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11643" name="Line 145"/>
            <p:cNvSpPr>
              <a:spLocks noChangeShapeType="1"/>
            </p:cNvSpPr>
            <p:nvPr/>
          </p:nvSpPr>
          <p:spPr bwMode="auto">
            <a:xfrm rot="5400000" flipV="1">
              <a:off x="813" y="2705"/>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44" name="Line 146"/>
            <p:cNvSpPr>
              <a:spLocks noChangeShapeType="1"/>
            </p:cNvSpPr>
            <p:nvPr/>
          </p:nvSpPr>
          <p:spPr bwMode="auto">
            <a:xfrm rot="5400000" flipV="1">
              <a:off x="1405" y="2701"/>
              <a:ext cx="105" cy="4"/>
            </a:xfrm>
            <a:prstGeom prst="line">
              <a:avLst/>
            </a:prstGeom>
            <a:noFill/>
            <a:ln w="28575">
              <a:solidFill>
                <a:schemeClr val="tx1"/>
              </a:solidFill>
              <a:round/>
              <a:headEnd/>
              <a:tailEnd type="triangle" w="med" len="med"/>
            </a:ln>
          </p:spPr>
          <p:txBody>
            <a:bodyPr wrap="none" anchor="ctr"/>
            <a:lstStyle/>
            <a:p>
              <a:endParaRPr lang="en-US"/>
            </a:p>
          </p:txBody>
        </p:sp>
        <p:sp>
          <p:nvSpPr>
            <p:cNvPr id="111645" name="Text Box 147"/>
            <p:cNvSpPr txBox="1">
              <a:spLocks noChangeArrowheads="1"/>
            </p:cNvSpPr>
            <p:nvPr/>
          </p:nvSpPr>
          <p:spPr bwMode="auto">
            <a:xfrm>
              <a:off x="1866" y="2416"/>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11646" name="Text Box 148"/>
            <p:cNvSpPr txBox="1">
              <a:spLocks noChangeArrowheads="1"/>
            </p:cNvSpPr>
            <p:nvPr/>
          </p:nvSpPr>
          <p:spPr bwMode="auto">
            <a:xfrm>
              <a:off x="764" y="2421"/>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11647" name="Text Box 149"/>
            <p:cNvSpPr txBox="1">
              <a:spLocks noChangeArrowheads="1"/>
            </p:cNvSpPr>
            <p:nvPr/>
          </p:nvSpPr>
          <p:spPr bwMode="auto">
            <a:xfrm>
              <a:off x="691" y="2748"/>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48" name="Text Box 150"/>
            <p:cNvSpPr txBox="1">
              <a:spLocks noChangeArrowheads="1"/>
            </p:cNvSpPr>
            <p:nvPr/>
          </p:nvSpPr>
          <p:spPr bwMode="auto">
            <a:xfrm>
              <a:off x="1278" y="2755"/>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649" name="Text Box 151"/>
            <p:cNvSpPr txBox="1">
              <a:spLocks noChangeArrowheads="1"/>
            </p:cNvSpPr>
            <p:nvPr/>
          </p:nvSpPr>
          <p:spPr bwMode="auto">
            <a:xfrm>
              <a:off x="1891" y="2764"/>
              <a:ext cx="534"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z</a:t>
              </a:r>
            </a:p>
          </p:txBody>
        </p:sp>
        <p:sp>
          <p:nvSpPr>
            <p:cNvPr id="111650" name="Text Box 152"/>
            <p:cNvSpPr txBox="1">
              <a:spLocks noChangeArrowheads="1"/>
            </p:cNvSpPr>
            <p:nvPr/>
          </p:nvSpPr>
          <p:spPr bwMode="auto">
            <a:xfrm>
              <a:off x="4687" y="2747"/>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651" name="Text Box 153"/>
            <p:cNvSpPr txBox="1">
              <a:spLocks noChangeArrowheads="1"/>
            </p:cNvSpPr>
            <p:nvPr/>
          </p:nvSpPr>
          <p:spPr bwMode="auto">
            <a:xfrm>
              <a:off x="4092" y="2749"/>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x</a:t>
              </a:r>
            </a:p>
          </p:txBody>
        </p:sp>
        <p:sp>
          <p:nvSpPr>
            <p:cNvPr id="111652" name="Text Box 154"/>
            <p:cNvSpPr txBox="1">
              <a:spLocks noChangeArrowheads="1"/>
            </p:cNvSpPr>
            <p:nvPr/>
          </p:nvSpPr>
          <p:spPr bwMode="auto">
            <a:xfrm>
              <a:off x="5232" y="2761"/>
              <a:ext cx="636" cy="231"/>
            </a:xfrm>
            <a:prstGeom prst="rect">
              <a:avLst/>
            </a:prstGeom>
            <a:noFill/>
            <a:ln w="9525" algn="ctr">
              <a:noFill/>
              <a:miter lim="800000"/>
              <a:headEnd/>
              <a:tailEnd/>
            </a:ln>
          </p:spPr>
          <p:txBody>
            <a:bodyPr>
              <a:spAutoFit/>
            </a:bodyPr>
            <a:lstStyle/>
            <a:p>
              <a:pPr marL="742950" indent="-285750" algn="ctr" rtl="1" eaLnBrk="1" hangingPunct="1">
                <a:spcBef>
                  <a:spcPct val="50000"/>
                </a:spcBef>
                <a:buClr>
                  <a:schemeClr val="hlink"/>
                </a:buClr>
                <a:buSzPct val="80000"/>
                <a:buFont typeface="Wingdings" pitchFamily="2" charset="2"/>
                <a:buNone/>
              </a:pPr>
              <a:r>
                <a:rPr lang="en-US" sz="1800">
                  <a:latin typeface="Arial" charset="0"/>
                  <a:cs typeface="Arial" charset="0"/>
                </a:rPr>
                <a:t>r</a:t>
              </a:r>
              <a:r>
                <a:rPr lang="en-US" sz="1800" baseline="-25000">
                  <a:latin typeface="Arial" charset="0"/>
                  <a:cs typeface="Arial" charset="0"/>
                </a:rPr>
                <a:t>y</a:t>
              </a:r>
            </a:p>
          </p:txBody>
        </p:sp>
        <p:sp>
          <p:nvSpPr>
            <p:cNvPr id="111653" name="AutoShape 155"/>
            <p:cNvSpPr>
              <a:spLocks noChangeArrowheads="1"/>
            </p:cNvSpPr>
            <p:nvPr/>
          </p:nvSpPr>
          <p:spPr bwMode="auto">
            <a:xfrm>
              <a:off x="2390" y="2744"/>
              <a:ext cx="1073" cy="287"/>
            </a:xfrm>
            <a:prstGeom prst="rightArrow">
              <a:avLst>
                <a:gd name="adj1" fmla="val 50000"/>
                <a:gd name="adj2" fmla="val 93467"/>
              </a:avLst>
            </a:prstGeom>
            <a:solidFill>
              <a:schemeClr val="bg1"/>
            </a:solidFill>
            <a:ln w="9525" algn="ctr">
              <a:noFill/>
              <a:miter lim="800000"/>
              <a:headEnd/>
              <a:tailEnd/>
            </a:ln>
          </p:spPr>
          <p:txBody>
            <a:bodyPr wrap="none" lIns="0" tIns="0" rIns="0" bIns="0"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mtClean="0"/>
              <a:t>Prototype implementation</a:t>
            </a:r>
          </a:p>
        </p:txBody>
      </p:sp>
      <p:sp>
        <p:nvSpPr>
          <p:cNvPr id="112643" name="Rectangle 3"/>
          <p:cNvSpPr>
            <a:spLocks noGrp="1" noChangeArrowheads="1"/>
          </p:cNvSpPr>
          <p:nvPr>
            <p:ph type="body" sz="half" idx="1"/>
          </p:nvPr>
        </p:nvSpPr>
        <p:spPr>
          <a:xfrm>
            <a:off x="685800" y="1981200"/>
            <a:ext cx="6383338" cy="4114800"/>
          </a:xfrm>
        </p:spPr>
        <p:txBody>
          <a:bodyPr/>
          <a:lstStyle/>
          <a:p>
            <a:r>
              <a:rPr lang="en-US" sz="2800" smtClean="0"/>
              <a:t>TVLA based analyzer </a:t>
            </a:r>
          </a:p>
          <a:p>
            <a:r>
              <a:rPr lang="en-US" sz="2800" smtClean="0"/>
              <a:t>Soot-based Java front-end</a:t>
            </a:r>
          </a:p>
          <a:p>
            <a:r>
              <a:rPr lang="en-US" sz="2800" smtClean="0"/>
              <a:t>Parametric abstraction</a:t>
            </a:r>
          </a:p>
        </p:txBody>
      </p:sp>
      <p:graphicFrame>
        <p:nvGraphicFramePr>
          <p:cNvPr id="1558563" name="Group 35"/>
          <p:cNvGraphicFramePr>
            <a:graphicFrameLocks noGrp="1"/>
          </p:cNvGraphicFramePr>
          <p:nvPr>
            <p:ph sz="half" idx="2"/>
          </p:nvPr>
        </p:nvGraphicFramePr>
        <p:xfrm>
          <a:off x="646113" y="3914775"/>
          <a:ext cx="8037512" cy="2072640"/>
        </p:xfrm>
        <a:graphic>
          <a:graphicData uri="http://schemas.openxmlformats.org/drawingml/2006/table">
            <a:tbl>
              <a:tblPr/>
              <a:tblGrid>
                <a:gridCol w="4019550"/>
                <a:gridCol w="4017962"/>
              </a:tblGrid>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rPr>
                        <a:t>Data structure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rPr>
                        <a:t>Verified properties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Singly linked list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Cleanness, acyclicity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Sorting (of SLL)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 Sortedness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Unshared binary trees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imes New Roman" pitchFamily="18" charset="0"/>
                        </a:rPr>
                        <a:t>Cleaness, tree-ness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Iterative vs. Recursive (SLL)</a:t>
            </a:r>
          </a:p>
        </p:txBody>
      </p:sp>
      <p:sp>
        <p:nvSpPr>
          <p:cNvPr id="5124" name="Rectangle 3"/>
          <p:cNvSpPr>
            <a:spLocks noGrp="1" noChangeArrowheads="1"/>
          </p:cNvSpPr>
          <p:nvPr>
            <p:ph type="body" sz="half" idx="1"/>
          </p:nvPr>
        </p:nvSpPr>
        <p:spPr>
          <a:xfrm>
            <a:off x="685800" y="1981200"/>
            <a:ext cx="3814763" cy="4114800"/>
          </a:xfrm>
        </p:spPr>
        <p:txBody>
          <a:bodyPr/>
          <a:lstStyle/>
          <a:p>
            <a:endParaRPr lang="en-US" sz="2800" smtClean="0"/>
          </a:p>
          <a:p>
            <a:endParaRPr lang="en-US" sz="2800" smtClean="0"/>
          </a:p>
        </p:txBody>
      </p:sp>
      <p:graphicFrame>
        <p:nvGraphicFramePr>
          <p:cNvPr id="5122" name="Object 4"/>
          <p:cNvGraphicFramePr>
            <a:graphicFrameLocks noChangeAspect="1"/>
          </p:cNvGraphicFramePr>
          <p:nvPr>
            <p:ph sz="half" idx="2"/>
          </p:nvPr>
        </p:nvGraphicFramePr>
        <p:xfrm>
          <a:off x="712788" y="1571625"/>
          <a:ext cx="7867650" cy="4976813"/>
        </p:xfrm>
        <a:graphic>
          <a:graphicData uri="http://schemas.openxmlformats.org/presentationml/2006/ole">
            <p:oleObj spid="_x0000_s5122" name="תרשים" r:id="rId4" imgW="4105182" imgH="2352756" progId="Excel.Sheet.8">
              <p:embed/>
            </p:oleObj>
          </a:graphicData>
        </a:graphic>
      </p:graphicFrame>
      <p:sp>
        <p:nvSpPr>
          <p:cNvPr id="5125" name="Text Box 5"/>
          <p:cNvSpPr txBox="1">
            <a:spLocks noChangeArrowheads="1"/>
          </p:cNvSpPr>
          <p:nvPr/>
        </p:nvSpPr>
        <p:spPr bwMode="auto">
          <a:xfrm>
            <a:off x="5273675" y="1700213"/>
            <a:ext cx="1806575" cy="396875"/>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000">
                <a:latin typeface="Arial" charset="0"/>
                <a:cs typeface="Arial" charset="0"/>
              </a:rPr>
              <a:t>585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smtClean="0"/>
              <a:t>Partial Correctness</a:t>
            </a:r>
          </a:p>
        </p:txBody>
      </p:sp>
      <p:sp>
        <p:nvSpPr>
          <p:cNvPr id="19459" name="Text Box 5"/>
          <p:cNvSpPr txBox="1">
            <a:spLocks noChangeArrowheads="1"/>
          </p:cNvSpPr>
          <p:nvPr/>
        </p:nvSpPr>
        <p:spPr bwMode="auto">
          <a:xfrm>
            <a:off x="925513" y="1695450"/>
            <a:ext cx="7150100" cy="4656138"/>
          </a:xfrm>
          <a:prstGeom prst="rect">
            <a:avLst/>
          </a:prstGeom>
          <a:noFill/>
          <a:ln w="28575">
            <a:noFill/>
            <a:miter lim="800000"/>
            <a:headEnd/>
            <a:tailEnd/>
          </a:ln>
        </p:spPr>
        <p:txBody>
          <a:bodyPr>
            <a:spAutoFit/>
          </a:bodyPr>
          <a:lstStyle/>
          <a:p>
            <a:r>
              <a:rPr lang="en-US" sz="2400">
                <a:solidFill>
                  <a:schemeClr val="bg1"/>
                </a:solidFill>
              </a:rPr>
              <a:t>List quickSort(List p, List q) {</a:t>
            </a:r>
          </a:p>
          <a:p>
            <a:pPr lvl="1"/>
            <a:r>
              <a:rPr lang="en-US" sz="2400">
                <a:solidFill>
                  <a:schemeClr val="bg1"/>
                </a:solidFill>
              </a:rPr>
              <a:t>     if(p==q || q == NULL) </a:t>
            </a:r>
          </a:p>
          <a:p>
            <a:pPr lvl="1"/>
            <a:r>
              <a:rPr lang="en-US" sz="2400">
                <a:solidFill>
                  <a:schemeClr val="bg1"/>
                </a:solidFill>
              </a:rPr>
              <a:t>	return p;</a:t>
            </a:r>
          </a:p>
          <a:p>
            <a:pPr lvl="1"/>
            <a:r>
              <a:rPr lang="en-US" sz="2400">
                <a:solidFill>
                  <a:schemeClr val="bg1"/>
                </a:solidFill>
              </a:rPr>
              <a:t>List h = </a:t>
            </a:r>
            <a:r>
              <a:rPr lang="en-US" sz="2400" b="1">
                <a:solidFill>
                  <a:schemeClr val="bg1"/>
                </a:solidFill>
              </a:rPr>
              <a:t>partition</a:t>
            </a:r>
            <a:r>
              <a:rPr lang="en-US" sz="2400">
                <a:solidFill>
                  <a:schemeClr val="bg1"/>
                </a:solidFill>
              </a:rPr>
              <a:t>(p,q);</a:t>
            </a:r>
          </a:p>
          <a:p>
            <a:pPr lvl="1"/>
            <a:r>
              <a:rPr lang="en-US" sz="2400">
                <a:solidFill>
                  <a:schemeClr val="bg1"/>
                </a:solidFill>
              </a:rPr>
              <a:t>List x = p</a:t>
            </a:r>
            <a:r>
              <a:rPr lang="en-US" sz="2400">
                <a:solidFill>
                  <a:schemeClr val="bg1"/>
                </a:solidFill>
                <a:sym typeface="Symbol" pitchFamily="18" charset="2"/>
              </a:rPr>
              <a:t></a:t>
            </a:r>
            <a:r>
              <a:rPr lang="en-US" sz="2400">
                <a:solidFill>
                  <a:schemeClr val="bg1"/>
                </a:solidFill>
              </a:rPr>
              <a:t>n;</a:t>
            </a:r>
          </a:p>
          <a:p>
            <a:pPr lvl="1"/>
            <a:r>
              <a:rPr lang="en-US" sz="2400">
                <a:solidFill>
                  <a:schemeClr val="bg1"/>
                </a:solidFill>
              </a:rPr>
              <a:t>p </a:t>
            </a:r>
            <a:r>
              <a:rPr lang="en-US" sz="2400">
                <a:solidFill>
                  <a:schemeClr val="bg1"/>
                </a:solidFill>
                <a:sym typeface="Symbol" pitchFamily="18" charset="2"/>
              </a:rPr>
              <a:t></a:t>
            </a:r>
            <a:r>
              <a:rPr lang="en-US" sz="2400">
                <a:solidFill>
                  <a:schemeClr val="bg1"/>
                </a:solidFill>
              </a:rPr>
              <a:t>n = NULL;</a:t>
            </a:r>
          </a:p>
          <a:p>
            <a:pPr lvl="1"/>
            <a:r>
              <a:rPr lang="en-US" sz="2400">
                <a:solidFill>
                  <a:schemeClr val="bg1"/>
                </a:solidFill>
              </a:rPr>
              <a:t>List low = </a:t>
            </a:r>
            <a:r>
              <a:rPr lang="en-US" sz="2400" b="1">
                <a:solidFill>
                  <a:schemeClr val="bg1"/>
                </a:solidFill>
              </a:rPr>
              <a:t>quickSort</a:t>
            </a:r>
            <a:r>
              <a:rPr lang="en-US" sz="2400">
                <a:solidFill>
                  <a:schemeClr val="bg1"/>
                </a:solidFill>
              </a:rPr>
              <a:t>(h, p);</a:t>
            </a:r>
          </a:p>
          <a:p>
            <a:pPr lvl="1"/>
            <a:r>
              <a:rPr lang="en-US" sz="2400">
                <a:solidFill>
                  <a:schemeClr val="bg1"/>
                </a:solidFill>
              </a:rPr>
              <a:t>List high = </a:t>
            </a:r>
            <a:r>
              <a:rPr lang="en-US" sz="2400" b="1">
                <a:solidFill>
                  <a:schemeClr val="bg1"/>
                </a:solidFill>
              </a:rPr>
              <a:t>quickSort</a:t>
            </a:r>
            <a:r>
              <a:rPr lang="en-US" sz="2400">
                <a:solidFill>
                  <a:schemeClr val="bg1"/>
                </a:solidFill>
              </a:rPr>
              <a:t>(x, NULL);</a:t>
            </a:r>
          </a:p>
          <a:p>
            <a:pPr lvl="1"/>
            <a:r>
              <a:rPr lang="en-US" sz="2400">
                <a:solidFill>
                  <a:schemeClr val="bg1"/>
                </a:solidFill>
              </a:rPr>
              <a:t>p</a:t>
            </a:r>
            <a:r>
              <a:rPr lang="en-US" sz="2400">
                <a:solidFill>
                  <a:schemeClr val="bg1"/>
                </a:solidFill>
                <a:sym typeface="Symbol" pitchFamily="18" charset="2"/>
              </a:rPr>
              <a:t></a:t>
            </a:r>
            <a:r>
              <a:rPr lang="en-US" sz="2400">
                <a:solidFill>
                  <a:schemeClr val="bg1"/>
                </a:solidFill>
              </a:rPr>
              <a:t>n = high;</a:t>
            </a:r>
          </a:p>
          <a:p>
            <a:pPr lvl="1"/>
            <a:r>
              <a:rPr lang="en-US" sz="2400">
                <a:solidFill>
                  <a:schemeClr val="bg1"/>
                </a:solidFill>
              </a:rPr>
              <a:t>return low;</a:t>
            </a:r>
          </a:p>
          <a:p>
            <a:r>
              <a:rPr lang="en-US" sz="2400">
                <a:solidFill>
                  <a:schemeClr val="bg1"/>
                </a:solidFill>
              </a:rPr>
              <a:t>}</a:t>
            </a:r>
          </a:p>
          <a:p>
            <a:pPr>
              <a:spcBef>
                <a:spcPct val="50000"/>
              </a:spcBef>
            </a:pPr>
            <a:endParaRPr lang="en-US" sz="2400">
              <a:solidFill>
                <a:schemeClr val="bg1"/>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ChangeArrowheads="1"/>
          </p:cNvSpPr>
          <p:nvPr/>
        </p:nvSpPr>
        <p:spPr bwMode="auto">
          <a:xfrm>
            <a:off x="227013" y="1771650"/>
            <a:ext cx="2449512" cy="4713288"/>
          </a:xfrm>
          <a:prstGeom prst="rect">
            <a:avLst/>
          </a:prstGeom>
          <a:noFill/>
          <a:ln w="9525" algn="ctr">
            <a:noFill/>
            <a:miter lim="800000"/>
            <a:headEnd/>
            <a:tailEnd/>
          </a:ln>
        </p:spPr>
        <p:txBody>
          <a:bodyPr wrap="none" lIns="0" tIns="0" rIns="0" bIns="0" anchor="ctr"/>
          <a:lstStyle/>
          <a:p>
            <a:endParaRPr lang="en-US"/>
          </a:p>
        </p:txBody>
      </p:sp>
      <p:sp>
        <p:nvSpPr>
          <p:cNvPr id="6149" name="Rectangle 3"/>
          <p:cNvSpPr>
            <a:spLocks noGrp="1" noChangeArrowheads="1"/>
          </p:cNvSpPr>
          <p:nvPr>
            <p:ph type="title"/>
          </p:nvPr>
        </p:nvSpPr>
        <p:spPr/>
        <p:txBody>
          <a:bodyPr/>
          <a:lstStyle/>
          <a:p>
            <a:r>
              <a:rPr lang="en-US" smtClean="0"/>
              <a:t>Inline vs. Procedural abstraction</a:t>
            </a:r>
          </a:p>
        </p:txBody>
      </p:sp>
      <p:graphicFrame>
        <p:nvGraphicFramePr>
          <p:cNvPr id="6146" name="Object 4"/>
          <p:cNvGraphicFramePr>
            <a:graphicFrameLocks noChangeAspect="1"/>
          </p:cNvGraphicFramePr>
          <p:nvPr/>
        </p:nvGraphicFramePr>
        <p:xfrm>
          <a:off x="2862263" y="1695450"/>
          <a:ext cx="5692775" cy="2393950"/>
        </p:xfrm>
        <a:graphic>
          <a:graphicData uri="http://schemas.openxmlformats.org/presentationml/2006/ole">
            <p:oleObj spid="_x0000_s6146" name="תרשים" r:id="rId4" imgW="4628986" imgH="1990599" progId="Excel.Sheet.8">
              <p:embed/>
            </p:oleObj>
          </a:graphicData>
        </a:graphic>
      </p:graphicFrame>
      <p:graphicFrame>
        <p:nvGraphicFramePr>
          <p:cNvPr id="6147" name="Object 5"/>
          <p:cNvGraphicFramePr>
            <a:graphicFrameLocks noChangeAspect="1"/>
          </p:cNvGraphicFramePr>
          <p:nvPr/>
        </p:nvGraphicFramePr>
        <p:xfrm>
          <a:off x="2852738" y="4137025"/>
          <a:ext cx="5692775" cy="2403475"/>
        </p:xfrm>
        <a:graphic>
          <a:graphicData uri="http://schemas.openxmlformats.org/presentationml/2006/ole">
            <p:oleObj spid="_x0000_s6147" name="תרשים" r:id="rId5" imgW="4628986" imgH="2000329" progId="Excel.Sheet.8">
              <p:embed/>
            </p:oleObj>
          </a:graphicData>
        </a:graphic>
      </p:graphicFrame>
      <p:sp>
        <p:nvSpPr>
          <p:cNvPr id="6150" name="Text Box 6"/>
          <p:cNvSpPr txBox="1">
            <a:spLocks noChangeArrowheads="1"/>
          </p:cNvSpPr>
          <p:nvPr/>
        </p:nvSpPr>
        <p:spPr bwMode="auto">
          <a:xfrm>
            <a:off x="0" y="2162175"/>
            <a:ext cx="2678113" cy="4484688"/>
          </a:xfrm>
          <a:prstGeom prst="rect">
            <a:avLst/>
          </a:prstGeom>
          <a:noFill/>
          <a:ln w="9525" algn="ctr">
            <a:noFill/>
            <a:miter lim="800000"/>
            <a:headEnd/>
            <a:tailEnd/>
          </a:ln>
        </p:spPr>
        <p:txBody>
          <a:bodyPr lIns="0" tIns="0" rIns="0" bIns="0">
            <a:spAutoFit/>
          </a:bodyPr>
          <a:lstStyle/>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Allocates a list of</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length 3</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List create3(){</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 </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a:t>
            </a:r>
          </a:p>
          <a:p>
            <a:pPr marL="742950" indent="-285750" eaLnBrk="1" hangingPunct="1">
              <a:lnSpc>
                <a:spcPct val="70000"/>
              </a:lnSpc>
              <a:spcBef>
                <a:spcPct val="50000"/>
              </a:spcBef>
              <a:buClr>
                <a:schemeClr val="hlink"/>
              </a:buClr>
              <a:buSzPct val="80000"/>
              <a:buFont typeface="Wingdings" pitchFamily="2" charset="2"/>
              <a:buNone/>
            </a:pPr>
            <a:endParaRPr lang="en-US" sz="1800">
              <a:solidFill>
                <a:schemeClr val="bg1"/>
              </a:solidFill>
              <a:latin typeface="Arial" charset="0"/>
              <a:cs typeface="Arial" charset="0"/>
            </a:endParaRP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main() {</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List x1 = create3();</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List x2 = create3();</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List x3 = create3(); </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List x4 = create3();</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  …</a:t>
            </a:r>
          </a:p>
          <a:p>
            <a:pPr marL="742950" indent="-285750" eaLnBrk="1" hangingPunct="1">
              <a:lnSpc>
                <a:spcPct val="70000"/>
              </a:lnSpc>
              <a:spcBef>
                <a:spcPct val="50000"/>
              </a:spcBef>
              <a:buClr>
                <a:schemeClr val="hlink"/>
              </a:buClr>
              <a:buSzPct val="80000"/>
              <a:buFont typeface="Wingdings" pitchFamily="2" charset="2"/>
              <a:buNone/>
            </a:pPr>
            <a:r>
              <a:rPr lang="en-US" sz="1800">
                <a:solidFill>
                  <a:schemeClr val="bg1"/>
                </a:solidFill>
                <a:latin typeface="Arial" charset="0"/>
                <a:cs typeface="Arial" charset="0"/>
              </a:rPr>
              <a:t>}</a:t>
            </a:r>
          </a:p>
          <a:p>
            <a:pPr marL="742950" indent="-285750" eaLnBrk="1" hangingPunct="1">
              <a:lnSpc>
                <a:spcPct val="70000"/>
              </a:lnSpc>
              <a:spcBef>
                <a:spcPct val="50000"/>
              </a:spcBef>
              <a:buClr>
                <a:schemeClr val="hlink"/>
              </a:buClr>
              <a:buSzPct val="80000"/>
              <a:buFont typeface="Wingdings" pitchFamily="2" charset="2"/>
              <a:buNone/>
            </a:pPr>
            <a:endParaRPr lang="en-US" sz="180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57200" y="457200"/>
            <a:ext cx="8686800" cy="1371600"/>
          </a:xfrm>
        </p:spPr>
        <p:txBody>
          <a:bodyPr/>
          <a:lstStyle/>
          <a:p>
            <a:pPr>
              <a:lnSpc>
                <a:spcPct val="50000"/>
              </a:lnSpc>
            </a:pPr>
            <a:r>
              <a:rPr lang="en-US" smtClean="0"/>
              <a:t>Call string   vs. Relational vs. CPF</a:t>
            </a:r>
            <a:br>
              <a:rPr lang="en-US" smtClean="0"/>
            </a:br>
            <a:r>
              <a:rPr lang="en-US" sz="1800" smtClean="0"/>
              <a:t>[Rinetzky and Sagiv, CC’01]                [Jeannet et al., SAS’04]</a:t>
            </a:r>
            <a:r>
              <a:rPr lang="en-US" smtClean="0"/>
              <a:t>        </a:t>
            </a:r>
          </a:p>
        </p:txBody>
      </p:sp>
      <p:graphicFrame>
        <p:nvGraphicFramePr>
          <p:cNvPr id="7170" name="Object 3"/>
          <p:cNvGraphicFramePr>
            <a:graphicFrameLocks noChangeAspect="1"/>
          </p:cNvGraphicFramePr>
          <p:nvPr/>
        </p:nvGraphicFramePr>
        <p:xfrm>
          <a:off x="1892300" y="1587500"/>
          <a:ext cx="5486400" cy="2590800"/>
        </p:xfrm>
        <a:graphic>
          <a:graphicData uri="http://schemas.openxmlformats.org/presentationml/2006/ole">
            <p:oleObj spid="_x0000_s7170" name="תרשים" r:id="rId4" imgW="5486400" imgH="2438400" progId="Excel.Sheet.8">
              <p:embed/>
            </p:oleObj>
          </a:graphicData>
        </a:graphic>
      </p:graphicFrame>
      <p:graphicFrame>
        <p:nvGraphicFramePr>
          <p:cNvPr id="7171" name="Object 4"/>
          <p:cNvGraphicFramePr>
            <a:graphicFrameLocks noChangeAspect="1"/>
          </p:cNvGraphicFramePr>
          <p:nvPr/>
        </p:nvGraphicFramePr>
        <p:xfrm>
          <a:off x="1890713" y="4151313"/>
          <a:ext cx="5486400" cy="2590800"/>
        </p:xfrm>
        <a:graphic>
          <a:graphicData uri="http://schemas.openxmlformats.org/presentationml/2006/ole">
            <p:oleObj spid="_x0000_s7171" name="תרשים" r:id="rId5" imgW="5486400" imgH="2438400" progId="Excel.Sheet.8">
              <p:embed/>
            </p:oleObj>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mtClean="0"/>
              <a:t>Summary</a:t>
            </a:r>
          </a:p>
        </p:txBody>
      </p:sp>
      <p:sp>
        <p:nvSpPr>
          <p:cNvPr id="113667" name="Rectangle 3"/>
          <p:cNvSpPr>
            <a:spLocks noGrp="1" noChangeArrowheads="1"/>
          </p:cNvSpPr>
          <p:nvPr>
            <p:ph type="body" idx="1"/>
          </p:nvPr>
        </p:nvSpPr>
        <p:spPr/>
        <p:txBody>
          <a:bodyPr/>
          <a:lstStyle/>
          <a:p>
            <a:r>
              <a:rPr lang="en-US" smtClean="0"/>
              <a:t>Cutpoint freedom</a:t>
            </a:r>
          </a:p>
          <a:p>
            <a:r>
              <a:rPr lang="en-US" smtClean="0"/>
              <a:t>Non-standard operational semantics</a:t>
            </a:r>
          </a:p>
          <a:p>
            <a:r>
              <a:rPr lang="en-US" smtClean="0"/>
              <a:t>Interprocedural shape analysis</a:t>
            </a:r>
          </a:p>
          <a:p>
            <a:pPr lvl="1"/>
            <a:r>
              <a:rPr lang="en-US" smtClean="0"/>
              <a:t>Partial correctness of quicksort</a:t>
            </a:r>
          </a:p>
          <a:p>
            <a:r>
              <a:rPr lang="en-US" smtClean="0"/>
              <a:t>Prototype implementation</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mtClean="0"/>
              <a:t>Summary</a:t>
            </a:r>
          </a:p>
        </p:txBody>
      </p:sp>
      <p:sp>
        <p:nvSpPr>
          <p:cNvPr id="114691" name="Rectangle 3"/>
          <p:cNvSpPr>
            <a:spLocks noGrp="1" noChangeArrowheads="1"/>
          </p:cNvSpPr>
          <p:nvPr>
            <p:ph type="body" idx="1"/>
          </p:nvPr>
        </p:nvSpPr>
        <p:spPr/>
        <p:txBody>
          <a:bodyPr/>
          <a:lstStyle/>
          <a:p>
            <a:r>
              <a:rPr lang="en-US" smtClean="0"/>
              <a:t>Reasoning about the heap is challenging</a:t>
            </a:r>
          </a:p>
          <a:p>
            <a:r>
              <a:rPr lang="en-US" smtClean="0"/>
              <a:t>[Parametric] Abstraction is necessary </a:t>
            </a:r>
          </a:p>
          <a:p>
            <a:r>
              <a:rPr lang="en-US" smtClean="0"/>
              <a:t>Canonical abstraction is powerful</a:t>
            </a:r>
          </a:p>
          <a:p>
            <a:r>
              <a:rPr lang="en-US" smtClean="0"/>
              <a:t>Useful for programs with arrays [Gopan POPL’05]</a:t>
            </a:r>
          </a:p>
          <a:p>
            <a:r>
              <a:rPr lang="en-US" smtClean="0"/>
              <a:t>Information lost by canonical abstraction</a:t>
            </a:r>
          </a:p>
          <a:p>
            <a:pPr lvl="1"/>
            <a:r>
              <a:rPr lang="en-US" smtClean="0"/>
              <a:t>Correlations between list lengths</a:t>
            </a:r>
          </a:p>
          <a:p>
            <a:pPr lvl="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Challenges</a:t>
            </a:r>
          </a:p>
        </p:txBody>
      </p:sp>
      <p:sp>
        <p:nvSpPr>
          <p:cNvPr id="20483" name="Rectangle 3"/>
          <p:cNvSpPr>
            <a:spLocks noGrp="1" noChangeArrowheads="1"/>
          </p:cNvSpPr>
          <p:nvPr>
            <p:ph type="body" idx="1"/>
          </p:nvPr>
        </p:nvSpPr>
        <p:spPr/>
        <p:txBody>
          <a:bodyPr/>
          <a:lstStyle/>
          <a:p>
            <a:r>
              <a:rPr lang="en-US" smtClean="0"/>
              <a:t>Specification</a:t>
            </a:r>
          </a:p>
          <a:p>
            <a:pPr lvl="1"/>
            <a:r>
              <a:rPr lang="en-US" smtClean="0"/>
              <a:t>Desired properties</a:t>
            </a:r>
          </a:p>
          <a:p>
            <a:pPr lvl="1"/>
            <a:r>
              <a:rPr lang="en-US" smtClean="0"/>
              <a:t>Program Semantics</a:t>
            </a:r>
          </a:p>
          <a:p>
            <a:r>
              <a:rPr lang="en-US" smtClean="0"/>
              <a:t>Automatic Verification</a:t>
            </a:r>
            <a:endParaRPr lang="he-IL" smtClean="0">
              <a:cs typeface="Times New Roman" pitchFamily="18" charset="0"/>
            </a:endParaRPr>
          </a:p>
          <a:p>
            <a:pPr lvl="1"/>
            <a:r>
              <a:rPr lang="en-US" smtClean="0">
                <a:cs typeface="Times New Roman" pitchFamily="18" charset="0"/>
              </a:rPr>
              <a:t>Program Semantics </a:t>
            </a:r>
            <a:r>
              <a:rPr lang="en-US" smtClean="0">
                <a:cs typeface="Times New Roman" pitchFamily="18" charset="0"/>
                <a:sym typeface="Symbol" pitchFamily="18" charset="2"/>
              </a:rPr>
              <a:t> </a:t>
            </a:r>
            <a:r>
              <a:rPr lang="en-US" smtClean="0"/>
              <a:t>Desired properties</a:t>
            </a:r>
          </a:p>
          <a:p>
            <a:pPr lvl="1"/>
            <a:r>
              <a:rPr lang="en-US" smtClean="0"/>
              <a:t>Undecidable even for simple programs and prooperties</a:t>
            </a:r>
          </a:p>
          <a:p>
            <a:pPr lvl="1"/>
            <a:endParaRPr lang="en-US" smtClean="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Plan</a:t>
            </a:r>
          </a:p>
        </p:txBody>
      </p:sp>
      <p:sp>
        <p:nvSpPr>
          <p:cNvPr id="21507" name="Rectangle 3"/>
          <p:cNvSpPr>
            <a:spLocks noGrp="1" noChangeArrowheads="1"/>
          </p:cNvSpPr>
          <p:nvPr>
            <p:ph type="body" idx="1"/>
          </p:nvPr>
        </p:nvSpPr>
        <p:spPr/>
        <p:txBody>
          <a:bodyPr/>
          <a:lstStyle/>
          <a:p>
            <a:r>
              <a:rPr lang="en-US" smtClean="0"/>
              <a:t>Concrete Interpretation of Heap</a:t>
            </a:r>
          </a:p>
          <a:p>
            <a:r>
              <a:rPr lang="en-US" smtClean="0"/>
              <a:t>Canonical Heap Abstraction</a:t>
            </a:r>
          </a:p>
          <a:p>
            <a:r>
              <a:rPr lang="en-US" smtClean="0"/>
              <a:t>Abstract Interpretation using Canonical Abstraction</a:t>
            </a:r>
          </a:p>
          <a:p>
            <a:r>
              <a:rPr lang="en-US" smtClean="0"/>
              <a:t>The TVLA system</a:t>
            </a:r>
          </a:p>
          <a:p>
            <a:r>
              <a:rPr lang="en-US" smtClean="0"/>
              <a:t>Applications</a:t>
            </a:r>
          </a:p>
          <a:p>
            <a:r>
              <a:rPr lang="en-US" smtClean="0"/>
              <a:t>Techniques for scaling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5725"/>
            <a:ext cx="7772400" cy="1143000"/>
          </a:xfrm>
        </p:spPr>
        <p:txBody>
          <a:bodyPr/>
          <a:lstStyle/>
          <a:p>
            <a:r>
              <a:rPr lang="en-US" sz="4000" smtClean="0"/>
              <a:t>Logical Structures (Labeled Graphs)</a:t>
            </a:r>
          </a:p>
        </p:txBody>
      </p:sp>
      <p:sp>
        <p:nvSpPr>
          <p:cNvPr id="1470467" name="Rectangle 3"/>
          <p:cNvSpPr>
            <a:spLocks noGrp="1" noChangeArrowheads="1"/>
          </p:cNvSpPr>
          <p:nvPr>
            <p:ph type="body" idx="1"/>
          </p:nvPr>
        </p:nvSpPr>
        <p:spPr>
          <a:xfrm>
            <a:off x="685800" y="1108075"/>
            <a:ext cx="7910513" cy="5151438"/>
          </a:xfrm>
        </p:spPr>
        <p:txBody>
          <a:bodyPr/>
          <a:lstStyle/>
          <a:p>
            <a:pPr>
              <a:tabLst>
                <a:tab pos="4972050" algn="l"/>
              </a:tabLst>
            </a:pPr>
            <a:r>
              <a:rPr lang="en-US" sz="2800" smtClean="0"/>
              <a:t>Nullary relation symbols</a:t>
            </a:r>
          </a:p>
          <a:p>
            <a:pPr>
              <a:tabLst>
                <a:tab pos="4972050" algn="l"/>
              </a:tabLst>
            </a:pPr>
            <a:r>
              <a:rPr lang="en-US" sz="2800" smtClean="0"/>
              <a:t>Unary relation symbols</a:t>
            </a:r>
          </a:p>
          <a:p>
            <a:pPr>
              <a:tabLst>
                <a:tab pos="4972050" algn="l"/>
              </a:tabLst>
            </a:pPr>
            <a:r>
              <a:rPr lang="en-US" sz="2800" smtClean="0"/>
              <a:t>Binary relation symbols</a:t>
            </a:r>
          </a:p>
          <a:p>
            <a:pPr>
              <a:tabLst>
                <a:tab pos="4972050" algn="l"/>
              </a:tabLst>
            </a:pPr>
            <a:r>
              <a:rPr lang="en-US" sz="2800" smtClean="0"/>
              <a:t>FO</a:t>
            </a:r>
            <a:r>
              <a:rPr lang="en-US" baseline="30000" smtClean="0"/>
              <a:t>TC</a:t>
            </a:r>
            <a:r>
              <a:rPr lang="en-US" sz="2800" smtClean="0"/>
              <a:t> over TC,</a:t>
            </a:r>
            <a:r>
              <a:rPr lang="en-US" sz="2800" smtClean="0">
                <a:sym typeface="Symbol" pitchFamily="18" charset="2"/>
              </a:rPr>
              <a:t> express logical structure properties</a:t>
            </a:r>
            <a:endParaRPr lang="en-US" sz="2800" smtClean="0"/>
          </a:p>
          <a:p>
            <a:pPr>
              <a:tabLst>
                <a:tab pos="4972050" algn="l"/>
              </a:tabLst>
            </a:pPr>
            <a:r>
              <a:rPr lang="en-US" sz="2800" smtClean="0"/>
              <a:t>Logical Structures provide meaning for relations</a:t>
            </a:r>
          </a:p>
          <a:p>
            <a:pPr lvl="1">
              <a:tabLst>
                <a:tab pos="4972050" algn="l"/>
              </a:tabLst>
            </a:pPr>
            <a:r>
              <a:rPr lang="en-US" sz="2400" smtClean="0"/>
              <a:t>A set of individuals (nodes) </a:t>
            </a:r>
            <a:r>
              <a:rPr lang="en-US" sz="2400" i="1" smtClean="0"/>
              <a:t>U</a:t>
            </a:r>
            <a:endParaRPr lang="en-US" sz="2400" i="1" baseline="30000" smtClean="0"/>
          </a:p>
          <a:p>
            <a:pPr lvl="1">
              <a:tabLst>
                <a:tab pos="4972050" algn="l"/>
              </a:tabLst>
            </a:pPr>
            <a:r>
              <a:rPr lang="en-US" sz="2400" smtClean="0"/>
              <a:t>Interpretation of relation symbols in </a:t>
            </a:r>
            <a:r>
              <a:rPr lang="en-US" sz="2400" i="1" smtClean="0"/>
              <a:t>P</a:t>
            </a:r>
            <a:r>
              <a:rPr lang="en-US" sz="2400" smtClean="0"/>
              <a:t/>
            </a:r>
            <a:br>
              <a:rPr lang="en-US" sz="2400" smtClean="0"/>
            </a:br>
            <a:r>
              <a:rPr lang="en-US" sz="2400" i="1" smtClean="0"/>
              <a:t>p</a:t>
            </a:r>
            <a:r>
              <a:rPr lang="en-US" sz="2400" baseline="30000" smtClean="0"/>
              <a:t>0</a:t>
            </a:r>
            <a:r>
              <a:rPr lang="en-US" sz="2400" smtClean="0"/>
              <a:t>() </a:t>
            </a:r>
            <a:r>
              <a:rPr lang="en-US" sz="2400" smtClean="0">
                <a:sym typeface="Symbol" pitchFamily="18" charset="2"/>
              </a:rPr>
              <a:t></a:t>
            </a:r>
            <a:r>
              <a:rPr lang="en-US" sz="2400" smtClean="0"/>
              <a:t> {0,1}</a:t>
            </a:r>
            <a:br>
              <a:rPr lang="en-US" sz="2400" smtClean="0"/>
            </a:br>
            <a:r>
              <a:rPr lang="en-US" sz="2400" i="1" smtClean="0"/>
              <a:t>p</a:t>
            </a:r>
            <a:r>
              <a:rPr lang="en-US" sz="2400" baseline="30000" smtClean="0"/>
              <a:t>1</a:t>
            </a:r>
            <a:r>
              <a:rPr lang="en-US" sz="2400" smtClean="0"/>
              <a:t>(v) </a:t>
            </a:r>
            <a:r>
              <a:rPr lang="en-US" sz="2400" smtClean="0">
                <a:sym typeface="Symbol" pitchFamily="18" charset="2"/>
              </a:rPr>
              <a:t></a:t>
            </a:r>
            <a:r>
              <a:rPr lang="en-US" sz="2400" smtClean="0"/>
              <a:t> {0,1}</a:t>
            </a:r>
            <a:br>
              <a:rPr lang="en-US" sz="2400" smtClean="0"/>
            </a:br>
            <a:r>
              <a:rPr lang="en-US" sz="2400" i="1" smtClean="0"/>
              <a:t>p</a:t>
            </a:r>
            <a:r>
              <a:rPr lang="en-US" sz="2400" baseline="30000" smtClean="0"/>
              <a:t>2</a:t>
            </a:r>
            <a:r>
              <a:rPr lang="en-US" sz="2400" smtClean="0"/>
              <a:t>(u,v) </a:t>
            </a:r>
            <a:r>
              <a:rPr lang="en-US" sz="2400" smtClean="0">
                <a:sym typeface="Symbol" pitchFamily="18" charset="2"/>
              </a:rPr>
              <a:t></a:t>
            </a:r>
            <a:r>
              <a:rPr lang="en-US" sz="2400" smtClean="0"/>
              <a:t> {0,1}</a:t>
            </a:r>
          </a:p>
        </p:txBody>
      </p:sp>
      <p:sp>
        <p:nvSpPr>
          <p:cNvPr id="22532" name="Text Box 4"/>
          <p:cNvSpPr txBox="1">
            <a:spLocks noChangeArrowheads="1"/>
          </p:cNvSpPr>
          <p:nvPr/>
        </p:nvSpPr>
        <p:spPr bwMode="auto">
          <a:xfrm rot="5400000">
            <a:off x="7305675" y="2000250"/>
            <a:ext cx="2019300" cy="641350"/>
          </a:xfrm>
          <a:prstGeom prst="rect">
            <a:avLst/>
          </a:prstGeom>
          <a:noFill/>
          <a:ln w="28575">
            <a:noFill/>
            <a:miter lim="800000"/>
            <a:headEnd/>
            <a:tailEnd/>
          </a:ln>
        </p:spPr>
        <p:txBody>
          <a:bodyPr>
            <a:spAutoFit/>
          </a:bodyPr>
          <a:lstStyle/>
          <a:p>
            <a:pPr>
              <a:spcBef>
                <a:spcPct val="50000"/>
              </a:spcBef>
            </a:pPr>
            <a:r>
              <a:rPr lang="en-US">
                <a:solidFill>
                  <a:schemeClr val="bg1"/>
                </a:solidFill>
              </a:rPr>
              <a:t>Fixed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04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0467">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704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44450"/>
            <a:ext cx="7772400" cy="1143000"/>
          </a:xfrm>
        </p:spPr>
        <p:txBody>
          <a:bodyPr/>
          <a:lstStyle/>
          <a:p>
            <a:r>
              <a:rPr lang="en-US" sz="3200" smtClean="0"/>
              <a:t>Representing Stores as Logical Structures</a:t>
            </a:r>
          </a:p>
        </p:txBody>
      </p:sp>
      <p:sp>
        <p:nvSpPr>
          <p:cNvPr id="1472515" name="Rectangle 3"/>
          <p:cNvSpPr>
            <a:spLocks noGrp="1" noChangeArrowheads="1"/>
          </p:cNvSpPr>
          <p:nvPr>
            <p:ph type="body" idx="1"/>
          </p:nvPr>
        </p:nvSpPr>
        <p:spPr>
          <a:xfrm>
            <a:off x="133350" y="842963"/>
            <a:ext cx="8805863" cy="3276600"/>
          </a:xfrm>
        </p:spPr>
        <p:txBody>
          <a:bodyPr/>
          <a:lstStyle/>
          <a:p>
            <a:pPr>
              <a:lnSpc>
                <a:spcPct val="90000"/>
              </a:lnSpc>
            </a:pPr>
            <a:r>
              <a:rPr lang="en-US" sz="2800" smtClean="0"/>
              <a:t>Locations </a:t>
            </a:r>
            <a:r>
              <a:rPr lang="en-US" sz="2800" smtClean="0">
                <a:sym typeface="Symbol" pitchFamily="18" charset="2"/>
              </a:rPr>
              <a:t> Individuals</a:t>
            </a:r>
          </a:p>
          <a:p>
            <a:pPr>
              <a:lnSpc>
                <a:spcPct val="90000"/>
              </a:lnSpc>
            </a:pPr>
            <a:r>
              <a:rPr lang="en-US" sz="2800" smtClean="0">
                <a:sym typeface="Symbol" pitchFamily="18" charset="2"/>
              </a:rPr>
              <a:t>Program variables  Unary relations</a:t>
            </a:r>
          </a:p>
          <a:p>
            <a:pPr>
              <a:lnSpc>
                <a:spcPct val="90000"/>
              </a:lnSpc>
            </a:pPr>
            <a:r>
              <a:rPr lang="en-US" sz="2800" smtClean="0">
                <a:sym typeface="Symbol" pitchFamily="18" charset="2"/>
              </a:rPr>
              <a:t>Fields  Binary relations</a:t>
            </a:r>
          </a:p>
          <a:p>
            <a:pPr>
              <a:lnSpc>
                <a:spcPct val="90000"/>
              </a:lnSpc>
            </a:pPr>
            <a:r>
              <a:rPr lang="en-US" sz="2800" smtClean="0">
                <a:sym typeface="Symbol" pitchFamily="18" charset="2"/>
              </a:rPr>
              <a:t>Example</a:t>
            </a:r>
          </a:p>
          <a:p>
            <a:pPr lvl="1">
              <a:lnSpc>
                <a:spcPct val="90000"/>
              </a:lnSpc>
            </a:pPr>
            <a:r>
              <a:rPr lang="en-US" sz="2400" smtClean="0">
                <a:sym typeface="Symbol" pitchFamily="18" charset="2"/>
              </a:rPr>
              <a:t>U = {u1, u2, u3, u4, u5}</a:t>
            </a:r>
          </a:p>
          <a:p>
            <a:pPr lvl="1">
              <a:lnSpc>
                <a:spcPct val="90000"/>
              </a:lnSpc>
            </a:pPr>
            <a:r>
              <a:rPr lang="en-US" sz="2400" smtClean="0">
                <a:sym typeface="Symbol" pitchFamily="18" charset="2"/>
              </a:rPr>
              <a:t>x = {u1}, p = {u3} n = {&lt;u1, u2&gt;, &lt;u2, u3&gt;, &lt;u3, u4&gt;, &lt;u4, u5&gt;}</a:t>
            </a:r>
          </a:p>
        </p:txBody>
      </p:sp>
      <p:grpSp>
        <p:nvGrpSpPr>
          <p:cNvPr id="2" name="Group 4"/>
          <p:cNvGrpSpPr>
            <a:grpSpLocks/>
          </p:cNvGrpSpPr>
          <p:nvPr/>
        </p:nvGrpSpPr>
        <p:grpSpPr bwMode="auto">
          <a:xfrm>
            <a:off x="998538" y="5754688"/>
            <a:ext cx="5953125" cy="1008062"/>
            <a:chOff x="79" y="3625"/>
            <a:chExt cx="3750" cy="635"/>
          </a:xfrm>
        </p:grpSpPr>
        <p:sp>
          <p:nvSpPr>
            <p:cNvPr id="23654" name="Oval 5"/>
            <p:cNvSpPr>
              <a:spLocks noChangeArrowheads="1"/>
            </p:cNvSpPr>
            <p:nvPr/>
          </p:nvSpPr>
          <p:spPr bwMode="auto">
            <a:xfrm>
              <a:off x="643" y="3704"/>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23655" name="Oval 6"/>
            <p:cNvSpPr>
              <a:spLocks noChangeArrowheads="1"/>
            </p:cNvSpPr>
            <p:nvPr/>
          </p:nvSpPr>
          <p:spPr bwMode="auto">
            <a:xfrm>
              <a:off x="1349" y="3704"/>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sp>
          <p:nvSpPr>
            <p:cNvPr id="23656" name="Oval 7"/>
            <p:cNvSpPr>
              <a:spLocks noChangeArrowheads="1"/>
            </p:cNvSpPr>
            <p:nvPr/>
          </p:nvSpPr>
          <p:spPr bwMode="auto">
            <a:xfrm>
              <a:off x="2055" y="3704"/>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sp>
          <p:nvSpPr>
            <p:cNvPr id="23657" name="Oval 8"/>
            <p:cNvSpPr>
              <a:spLocks noChangeArrowheads="1"/>
            </p:cNvSpPr>
            <p:nvPr/>
          </p:nvSpPr>
          <p:spPr bwMode="auto">
            <a:xfrm>
              <a:off x="2761" y="3704"/>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u4</a:t>
              </a:r>
            </a:p>
          </p:txBody>
        </p:sp>
        <p:sp>
          <p:nvSpPr>
            <p:cNvPr id="23658" name="Oval 9"/>
            <p:cNvSpPr>
              <a:spLocks noChangeArrowheads="1"/>
            </p:cNvSpPr>
            <p:nvPr/>
          </p:nvSpPr>
          <p:spPr bwMode="auto">
            <a:xfrm>
              <a:off x="3467" y="3704"/>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u5</a:t>
              </a:r>
            </a:p>
          </p:txBody>
        </p:sp>
        <p:sp>
          <p:nvSpPr>
            <p:cNvPr id="23659" name="Text Box 10"/>
            <p:cNvSpPr txBox="1">
              <a:spLocks noChangeArrowheads="1"/>
            </p:cNvSpPr>
            <p:nvPr/>
          </p:nvSpPr>
          <p:spPr bwMode="auto">
            <a:xfrm>
              <a:off x="79" y="3754"/>
              <a:ext cx="258"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23660" name="AutoShape 11"/>
            <p:cNvCxnSpPr>
              <a:cxnSpLocks noChangeShapeType="1"/>
              <a:stCxn id="23659" idx="3"/>
              <a:endCxn id="23654" idx="2"/>
            </p:cNvCxnSpPr>
            <p:nvPr/>
          </p:nvCxnSpPr>
          <p:spPr bwMode="auto">
            <a:xfrm flipV="1">
              <a:off x="337" y="3878"/>
              <a:ext cx="297" cy="1"/>
            </a:xfrm>
            <a:prstGeom prst="straightConnector1">
              <a:avLst/>
            </a:prstGeom>
            <a:noFill/>
            <a:ln w="28575">
              <a:solidFill>
                <a:schemeClr val="bg1"/>
              </a:solidFill>
              <a:round/>
              <a:headEnd/>
              <a:tailEnd type="triangle" w="med" len="med"/>
            </a:ln>
          </p:spPr>
        </p:cxnSp>
        <p:cxnSp>
          <p:nvCxnSpPr>
            <p:cNvPr id="23661" name="AutoShape 12"/>
            <p:cNvCxnSpPr>
              <a:cxnSpLocks noChangeShapeType="1"/>
              <a:stCxn id="23654" idx="6"/>
              <a:endCxn id="23655" idx="2"/>
            </p:cNvCxnSpPr>
            <p:nvPr/>
          </p:nvCxnSpPr>
          <p:spPr bwMode="auto">
            <a:xfrm>
              <a:off x="1014" y="3878"/>
              <a:ext cx="326" cy="0"/>
            </a:xfrm>
            <a:prstGeom prst="straightConnector1">
              <a:avLst/>
            </a:prstGeom>
            <a:noFill/>
            <a:ln w="28575">
              <a:solidFill>
                <a:schemeClr val="bg1"/>
              </a:solidFill>
              <a:round/>
              <a:headEnd/>
              <a:tailEnd type="triangle" w="med" len="med"/>
            </a:ln>
          </p:spPr>
        </p:cxnSp>
        <p:cxnSp>
          <p:nvCxnSpPr>
            <p:cNvPr id="23662" name="AutoShape 13"/>
            <p:cNvCxnSpPr>
              <a:cxnSpLocks noChangeShapeType="1"/>
              <a:stCxn id="23655" idx="6"/>
              <a:endCxn id="23656" idx="2"/>
            </p:cNvCxnSpPr>
            <p:nvPr/>
          </p:nvCxnSpPr>
          <p:spPr bwMode="auto">
            <a:xfrm>
              <a:off x="1720" y="3878"/>
              <a:ext cx="326" cy="0"/>
            </a:xfrm>
            <a:prstGeom prst="straightConnector1">
              <a:avLst/>
            </a:prstGeom>
            <a:noFill/>
            <a:ln w="28575">
              <a:solidFill>
                <a:schemeClr val="bg1"/>
              </a:solidFill>
              <a:round/>
              <a:headEnd/>
              <a:tailEnd type="triangle" w="med" len="med"/>
            </a:ln>
          </p:spPr>
        </p:cxnSp>
        <p:cxnSp>
          <p:nvCxnSpPr>
            <p:cNvPr id="23663" name="AutoShape 14"/>
            <p:cNvCxnSpPr>
              <a:cxnSpLocks noChangeShapeType="1"/>
              <a:stCxn id="23656" idx="6"/>
              <a:endCxn id="23657" idx="2"/>
            </p:cNvCxnSpPr>
            <p:nvPr/>
          </p:nvCxnSpPr>
          <p:spPr bwMode="auto">
            <a:xfrm>
              <a:off x="2426" y="3878"/>
              <a:ext cx="326" cy="0"/>
            </a:xfrm>
            <a:prstGeom prst="straightConnector1">
              <a:avLst/>
            </a:prstGeom>
            <a:noFill/>
            <a:ln w="28575">
              <a:solidFill>
                <a:schemeClr val="bg1"/>
              </a:solidFill>
              <a:round/>
              <a:headEnd/>
              <a:tailEnd type="triangle" w="med" len="med"/>
            </a:ln>
          </p:spPr>
        </p:cxnSp>
        <p:cxnSp>
          <p:nvCxnSpPr>
            <p:cNvPr id="23664" name="AutoShape 15"/>
            <p:cNvCxnSpPr>
              <a:cxnSpLocks noChangeShapeType="1"/>
            </p:cNvCxnSpPr>
            <p:nvPr/>
          </p:nvCxnSpPr>
          <p:spPr bwMode="auto">
            <a:xfrm flipV="1">
              <a:off x="3138" y="3888"/>
              <a:ext cx="330" cy="5"/>
            </a:xfrm>
            <a:prstGeom prst="straightConnector1">
              <a:avLst/>
            </a:prstGeom>
            <a:noFill/>
            <a:ln w="28575">
              <a:solidFill>
                <a:schemeClr val="bg1"/>
              </a:solidFill>
              <a:round/>
              <a:headEnd/>
              <a:tailEnd type="triangle" w="med" len="med"/>
            </a:ln>
          </p:spPr>
        </p:cxnSp>
        <p:sp>
          <p:nvSpPr>
            <p:cNvPr id="23665" name="Text Box 16"/>
            <p:cNvSpPr txBox="1">
              <a:spLocks noChangeArrowheads="1"/>
            </p:cNvSpPr>
            <p:nvPr/>
          </p:nvSpPr>
          <p:spPr bwMode="auto">
            <a:xfrm>
              <a:off x="1110" y="3625"/>
              <a:ext cx="18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3666" name="Text Box 17"/>
            <p:cNvSpPr txBox="1">
              <a:spLocks noChangeArrowheads="1"/>
            </p:cNvSpPr>
            <p:nvPr/>
          </p:nvSpPr>
          <p:spPr bwMode="auto">
            <a:xfrm>
              <a:off x="1776" y="3631"/>
              <a:ext cx="18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3667" name="Text Box 18"/>
            <p:cNvSpPr txBox="1">
              <a:spLocks noChangeArrowheads="1"/>
            </p:cNvSpPr>
            <p:nvPr/>
          </p:nvSpPr>
          <p:spPr bwMode="auto">
            <a:xfrm>
              <a:off x="2476" y="3631"/>
              <a:ext cx="18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3668" name="Text Box 19"/>
            <p:cNvSpPr txBox="1">
              <a:spLocks noChangeArrowheads="1"/>
            </p:cNvSpPr>
            <p:nvPr/>
          </p:nvSpPr>
          <p:spPr bwMode="auto">
            <a:xfrm>
              <a:off x="3216" y="3651"/>
              <a:ext cx="18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3669" name="Text Box 20"/>
            <p:cNvSpPr txBox="1">
              <a:spLocks noChangeArrowheads="1"/>
            </p:cNvSpPr>
            <p:nvPr/>
          </p:nvSpPr>
          <p:spPr bwMode="auto">
            <a:xfrm>
              <a:off x="1435" y="4010"/>
              <a:ext cx="258" cy="250"/>
            </a:xfrm>
            <a:prstGeom prst="rect">
              <a:avLst/>
            </a:prstGeom>
            <a:noFill/>
            <a:ln w="28575">
              <a:noFill/>
              <a:miter lim="800000"/>
              <a:headEnd/>
              <a:tailEnd/>
            </a:ln>
          </p:spPr>
          <p:txBody>
            <a:bodyPr>
              <a:spAutoFit/>
            </a:bodyPr>
            <a:lstStyle/>
            <a:p>
              <a:pPr algn="r">
                <a:spcBef>
                  <a:spcPct val="50000"/>
                </a:spcBef>
              </a:pPr>
              <a:r>
                <a:rPr lang="en-US" sz="2000">
                  <a:solidFill>
                    <a:schemeClr val="bg1"/>
                  </a:solidFill>
                </a:rPr>
                <a:t>p</a:t>
              </a:r>
            </a:p>
          </p:txBody>
        </p:sp>
        <p:cxnSp>
          <p:nvCxnSpPr>
            <p:cNvPr id="23670" name="AutoShape 21"/>
            <p:cNvCxnSpPr>
              <a:cxnSpLocks noChangeShapeType="1"/>
              <a:endCxn id="23656" idx="3"/>
            </p:cNvCxnSpPr>
            <p:nvPr/>
          </p:nvCxnSpPr>
          <p:spPr bwMode="auto">
            <a:xfrm flipV="1">
              <a:off x="1768" y="4010"/>
              <a:ext cx="340" cy="171"/>
            </a:xfrm>
            <a:prstGeom prst="straightConnector1">
              <a:avLst/>
            </a:prstGeom>
            <a:noFill/>
            <a:ln w="28575">
              <a:solidFill>
                <a:schemeClr val="bg1"/>
              </a:solidFill>
              <a:round/>
              <a:headEnd/>
              <a:tailEnd type="triangle" w="med" len="med"/>
            </a:ln>
          </p:spPr>
        </p:cxnSp>
      </p:grpSp>
      <p:graphicFrame>
        <p:nvGraphicFramePr>
          <p:cNvPr id="22" name="Table 21"/>
          <p:cNvGraphicFramePr>
            <a:graphicFrameLocks noGrp="1"/>
          </p:cNvGraphicFramePr>
          <p:nvPr/>
        </p:nvGraphicFramePr>
        <p:xfrm>
          <a:off x="5557838" y="3594100"/>
          <a:ext cx="2619912" cy="2194560"/>
        </p:xfrm>
        <a:graphic>
          <a:graphicData uri="http://schemas.openxmlformats.org/drawingml/2006/table">
            <a:tbl>
              <a:tblPr firstRow="1" bandRow="1">
                <a:tableStyleId>{5C22544A-7EE6-4342-B048-85BDC9FD1C3A}</a:tableStyleId>
              </a:tblPr>
              <a:tblGrid>
                <a:gridCol w="436652"/>
                <a:gridCol w="436652"/>
                <a:gridCol w="436652"/>
                <a:gridCol w="436652"/>
                <a:gridCol w="436652"/>
                <a:gridCol w="436652"/>
              </a:tblGrid>
              <a:tr h="329802">
                <a:tc>
                  <a:txBody>
                    <a:bodyPr/>
                    <a:lstStyle/>
                    <a:p>
                      <a:r>
                        <a:rPr lang="en-US" dirty="0" smtClean="0"/>
                        <a:t>n</a:t>
                      </a:r>
                      <a:endParaRPr lang="en-US" dirty="0"/>
                    </a:p>
                  </a:txBody>
                  <a:tcPr/>
                </a:tc>
                <a:tc>
                  <a:txBody>
                    <a:bodyPr/>
                    <a:lstStyle/>
                    <a:p>
                      <a:r>
                        <a:rPr lang="en-US" dirty="0" smtClean="0"/>
                        <a:t>u1</a:t>
                      </a:r>
                      <a:endParaRPr lang="en-US" dirty="0"/>
                    </a:p>
                  </a:txBody>
                  <a:tcPr/>
                </a:tc>
                <a:tc>
                  <a:txBody>
                    <a:bodyPr/>
                    <a:lstStyle/>
                    <a:p>
                      <a:r>
                        <a:rPr lang="en-US" dirty="0" smtClean="0"/>
                        <a:t>u2</a:t>
                      </a:r>
                      <a:endParaRPr lang="en-US" dirty="0"/>
                    </a:p>
                  </a:txBody>
                  <a:tcPr/>
                </a:tc>
                <a:tc>
                  <a:txBody>
                    <a:bodyPr/>
                    <a:lstStyle/>
                    <a:p>
                      <a:r>
                        <a:rPr lang="en-US" dirty="0" smtClean="0"/>
                        <a:t>u3</a:t>
                      </a:r>
                      <a:endParaRPr lang="en-US" dirty="0"/>
                    </a:p>
                  </a:txBody>
                  <a:tcPr/>
                </a:tc>
                <a:tc>
                  <a:txBody>
                    <a:bodyPr/>
                    <a:lstStyle/>
                    <a:p>
                      <a:r>
                        <a:rPr lang="en-US" dirty="0" smtClean="0"/>
                        <a:t>u4</a:t>
                      </a:r>
                      <a:endParaRPr lang="en-US" dirty="0"/>
                    </a:p>
                  </a:txBody>
                  <a:tcPr/>
                </a:tc>
                <a:tc>
                  <a:txBody>
                    <a:bodyPr/>
                    <a:lstStyle/>
                    <a:p>
                      <a:r>
                        <a:rPr lang="en-US" dirty="0" smtClean="0"/>
                        <a:t>u5</a:t>
                      </a:r>
                      <a:endParaRPr lang="en-US" dirty="0"/>
                    </a:p>
                  </a:txBody>
                  <a:tcPr/>
                </a:tc>
              </a:tr>
              <a:tr h="329802">
                <a:tc>
                  <a:txBody>
                    <a:bodyPr/>
                    <a:lstStyle/>
                    <a:p>
                      <a:r>
                        <a:rPr lang="en-US" dirty="0" smtClean="0"/>
                        <a:t>u1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29802">
                <a:tc>
                  <a:txBody>
                    <a:bodyPr/>
                    <a:lstStyle/>
                    <a:p>
                      <a:r>
                        <a:rPr lang="en-US" dirty="0" smtClean="0"/>
                        <a:t>u2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29802">
                <a:tc>
                  <a:txBody>
                    <a:bodyPr/>
                    <a:lstStyle/>
                    <a:p>
                      <a:r>
                        <a:rPr lang="en-US" dirty="0" smtClean="0"/>
                        <a:t>u3</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29802">
                <a:tc>
                  <a:txBody>
                    <a:bodyPr/>
                    <a:lstStyle/>
                    <a:p>
                      <a:r>
                        <a:rPr lang="en-US" dirty="0" smtClean="0"/>
                        <a:t>u4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29802">
                <a:tc>
                  <a:txBody>
                    <a:bodyPr/>
                    <a:lstStyle/>
                    <a:p>
                      <a:r>
                        <a:rPr lang="en-US" dirty="0" smtClean="0"/>
                        <a:t>u5</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graphicFrame>
        <p:nvGraphicFramePr>
          <p:cNvPr id="23" name="Table 22"/>
          <p:cNvGraphicFramePr>
            <a:graphicFrameLocks noGrp="1"/>
          </p:cNvGraphicFramePr>
          <p:nvPr/>
        </p:nvGraphicFramePr>
        <p:xfrm>
          <a:off x="2833688" y="3594100"/>
          <a:ext cx="873304" cy="2194560"/>
        </p:xfrm>
        <a:graphic>
          <a:graphicData uri="http://schemas.openxmlformats.org/drawingml/2006/table">
            <a:tbl>
              <a:tblPr firstRow="1" bandRow="1">
                <a:tableStyleId>{5C22544A-7EE6-4342-B048-85BDC9FD1C3A}</a:tableStyleId>
              </a:tblPr>
              <a:tblGrid>
                <a:gridCol w="436652"/>
                <a:gridCol w="436652"/>
              </a:tblGrid>
              <a:tr h="329802">
                <a:tc>
                  <a:txBody>
                    <a:bodyPr/>
                    <a:lstStyle/>
                    <a:p>
                      <a:endParaRPr lang="en-US" dirty="0"/>
                    </a:p>
                  </a:txBody>
                  <a:tcPr/>
                </a:tc>
                <a:tc>
                  <a:txBody>
                    <a:bodyPr/>
                    <a:lstStyle/>
                    <a:p>
                      <a:r>
                        <a:rPr lang="en-US" dirty="0" smtClean="0"/>
                        <a:t>x</a:t>
                      </a:r>
                      <a:endParaRPr lang="en-US" dirty="0"/>
                    </a:p>
                  </a:txBody>
                  <a:tcPr/>
                </a:tc>
              </a:tr>
              <a:tr h="329802">
                <a:tc>
                  <a:txBody>
                    <a:bodyPr/>
                    <a:lstStyle/>
                    <a:p>
                      <a:r>
                        <a:rPr lang="en-US" dirty="0" smtClean="0"/>
                        <a:t>u1</a:t>
                      </a:r>
                      <a:endParaRPr lang="en-US" dirty="0"/>
                    </a:p>
                  </a:txBody>
                  <a:tcPr/>
                </a:tc>
                <a:tc>
                  <a:txBody>
                    <a:bodyPr/>
                    <a:lstStyle/>
                    <a:p>
                      <a:r>
                        <a:rPr lang="en-US" dirty="0" smtClean="0"/>
                        <a:t>1</a:t>
                      </a:r>
                      <a:endParaRPr lang="en-US" dirty="0"/>
                    </a:p>
                  </a:txBody>
                  <a:tcPr/>
                </a:tc>
              </a:tr>
              <a:tr h="329802">
                <a:tc>
                  <a:txBody>
                    <a:bodyPr/>
                    <a:lstStyle/>
                    <a:p>
                      <a:r>
                        <a:rPr lang="en-US" dirty="0" smtClean="0"/>
                        <a:t>u2</a:t>
                      </a:r>
                      <a:endParaRPr lang="en-US" dirty="0"/>
                    </a:p>
                  </a:txBody>
                  <a:tcPr/>
                </a:tc>
                <a:tc>
                  <a:txBody>
                    <a:bodyPr/>
                    <a:lstStyle/>
                    <a:p>
                      <a:r>
                        <a:rPr lang="en-US" dirty="0" smtClean="0"/>
                        <a:t>0</a:t>
                      </a:r>
                      <a:endParaRPr lang="en-US" dirty="0"/>
                    </a:p>
                  </a:txBody>
                  <a:tcPr/>
                </a:tc>
              </a:tr>
              <a:tr h="329802">
                <a:tc>
                  <a:txBody>
                    <a:bodyPr/>
                    <a:lstStyle/>
                    <a:p>
                      <a:r>
                        <a:rPr lang="en-US" dirty="0" smtClean="0"/>
                        <a:t>u3</a:t>
                      </a:r>
                      <a:endParaRPr lang="en-US" dirty="0"/>
                    </a:p>
                  </a:txBody>
                  <a:tcPr/>
                </a:tc>
                <a:tc>
                  <a:txBody>
                    <a:bodyPr/>
                    <a:lstStyle/>
                    <a:p>
                      <a:r>
                        <a:rPr lang="en-US" dirty="0" smtClean="0"/>
                        <a:t>0</a:t>
                      </a:r>
                      <a:endParaRPr lang="en-US" dirty="0"/>
                    </a:p>
                  </a:txBody>
                  <a:tcPr/>
                </a:tc>
              </a:tr>
              <a:tr h="329802">
                <a:tc>
                  <a:txBody>
                    <a:bodyPr/>
                    <a:lstStyle/>
                    <a:p>
                      <a:r>
                        <a:rPr lang="en-US" dirty="0" smtClean="0"/>
                        <a:t>u4</a:t>
                      </a:r>
                      <a:endParaRPr lang="en-US" dirty="0"/>
                    </a:p>
                  </a:txBody>
                  <a:tcPr/>
                </a:tc>
                <a:tc>
                  <a:txBody>
                    <a:bodyPr/>
                    <a:lstStyle/>
                    <a:p>
                      <a:r>
                        <a:rPr lang="en-US" dirty="0" smtClean="0"/>
                        <a:t>0</a:t>
                      </a:r>
                      <a:endParaRPr lang="en-US" dirty="0"/>
                    </a:p>
                  </a:txBody>
                  <a:tcPr/>
                </a:tc>
              </a:tr>
              <a:tr h="329802">
                <a:tc>
                  <a:txBody>
                    <a:bodyPr/>
                    <a:lstStyle/>
                    <a:p>
                      <a:r>
                        <a:rPr lang="en-US" dirty="0" smtClean="0"/>
                        <a:t>u5</a:t>
                      </a:r>
                      <a:endParaRPr lang="en-US" dirty="0"/>
                    </a:p>
                  </a:txBody>
                  <a:tcPr/>
                </a:tc>
                <a:tc>
                  <a:txBody>
                    <a:bodyPr/>
                    <a:lstStyle/>
                    <a:p>
                      <a:r>
                        <a:rPr lang="en-US" dirty="0" smtClean="0"/>
                        <a:t>0</a:t>
                      </a:r>
                      <a:endParaRPr lang="en-US" dirty="0"/>
                    </a:p>
                  </a:txBody>
                  <a:tcPr/>
                </a:tc>
              </a:tr>
            </a:tbl>
          </a:graphicData>
        </a:graphic>
      </p:graphicFrame>
      <p:graphicFrame>
        <p:nvGraphicFramePr>
          <p:cNvPr id="24" name="Table 23"/>
          <p:cNvGraphicFramePr>
            <a:graphicFrameLocks noGrp="1"/>
          </p:cNvGraphicFramePr>
          <p:nvPr/>
        </p:nvGraphicFramePr>
        <p:xfrm>
          <a:off x="4054475" y="3594100"/>
          <a:ext cx="873304" cy="2194560"/>
        </p:xfrm>
        <a:graphic>
          <a:graphicData uri="http://schemas.openxmlformats.org/drawingml/2006/table">
            <a:tbl>
              <a:tblPr firstRow="1" bandRow="1">
                <a:tableStyleId>{5C22544A-7EE6-4342-B048-85BDC9FD1C3A}</a:tableStyleId>
              </a:tblPr>
              <a:tblGrid>
                <a:gridCol w="436652"/>
                <a:gridCol w="436652"/>
              </a:tblGrid>
              <a:tr h="329802">
                <a:tc>
                  <a:txBody>
                    <a:bodyPr/>
                    <a:lstStyle/>
                    <a:p>
                      <a:endParaRPr lang="en-US" dirty="0"/>
                    </a:p>
                  </a:txBody>
                  <a:tcPr/>
                </a:tc>
                <a:tc>
                  <a:txBody>
                    <a:bodyPr/>
                    <a:lstStyle/>
                    <a:p>
                      <a:r>
                        <a:rPr lang="en-US" dirty="0" smtClean="0"/>
                        <a:t>p</a:t>
                      </a:r>
                      <a:endParaRPr lang="en-US" dirty="0"/>
                    </a:p>
                  </a:txBody>
                  <a:tcPr/>
                </a:tc>
              </a:tr>
              <a:tr h="329802">
                <a:tc>
                  <a:txBody>
                    <a:bodyPr/>
                    <a:lstStyle/>
                    <a:p>
                      <a:r>
                        <a:rPr lang="en-US" dirty="0" smtClean="0"/>
                        <a:t>u1</a:t>
                      </a:r>
                      <a:endParaRPr lang="en-US" dirty="0"/>
                    </a:p>
                  </a:txBody>
                  <a:tcPr/>
                </a:tc>
                <a:tc>
                  <a:txBody>
                    <a:bodyPr/>
                    <a:lstStyle/>
                    <a:p>
                      <a:r>
                        <a:rPr lang="en-US" dirty="0" smtClean="0"/>
                        <a:t>0</a:t>
                      </a:r>
                      <a:endParaRPr lang="en-US" dirty="0"/>
                    </a:p>
                  </a:txBody>
                  <a:tcPr/>
                </a:tc>
              </a:tr>
              <a:tr h="329802">
                <a:tc>
                  <a:txBody>
                    <a:bodyPr/>
                    <a:lstStyle/>
                    <a:p>
                      <a:r>
                        <a:rPr lang="en-US" dirty="0" smtClean="0"/>
                        <a:t>u2</a:t>
                      </a:r>
                      <a:endParaRPr lang="en-US" dirty="0"/>
                    </a:p>
                  </a:txBody>
                  <a:tcPr/>
                </a:tc>
                <a:tc>
                  <a:txBody>
                    <a:bodyPr/>
                    <a:lstStyle/>
                    <a:p>
                      <a:r>
                        <a:rPr lang="en-US" dirty="0" smtClean="0"/>
                        <a:t>0</a:t>
                      </a:r>
                      <a:endParaRPr lang="en-US" dirty="0"/>
                    </a:p>
                  </a:txBody>
                  <a:tcPr/>
                </a:tc>
              </a:tr>
              <a:tr h="329802">
                <a:tc>
                  <a:txBody>
                    <a:bodyPr/>
                    <a:lstStyle/>
                    <a:p>
                      <a:r>
                        <a:rPr lang="en-US" dirty="0" smtClean="0"/>
                        <a:t>u3</a:t>
                      </a:r>
                      <a:endParaRPr lang="en-US" dirty="0"/>
                    </a:p>
                  </a:txBody>
                  <a:tcPr/>
                </a:tc>
                <a:tc>
                  <a:txBody>
                    <a:bodyPr/>
                    <a:lstStyle/>
                    <a:p>
                      <a:r>
                        <a:rPr lang="en-US" dirty="0" smtClean="0"/>
                        <a:t>1</a:t>
                      </a:r>
                      <a:endParaRPr lang="en-US" dirty="0"/>
                    </a:p>
                  </a:txBody>
                  <a:tcPr/>
                </a:tc>
              </a:tr>
              <a:tr h="329802">
                <a:tc>
                  <a:txBody>
                    <a:bodyPr/>
                    <a:lstStyle/>
                    <a:p>
                      <a:r>
                        <a:rPr lang="en-US" dirty="0" smtClean="0"/>
                        <a:t>u4</a:t>
                      </a:r>
                      <a:endParaRPr lang="en-US" dirty="0"/>
                    </a:p>
                  </a:txBody>
                  <a:tcPr/>
                </a:tc>
                <a:tc>
                  <a:txBody>
                    <a:bodyPr/>
                    <a:lstStyle/>
                    <a:p>
                      <a:r>
                        <a:rPr lang="en-US" dirty="0" smtClean="0"/>
                        <a:t>0</a:t>
                      </a:r>
                      <a:endParaRPr lang="en-US" dirty="0"/>
                    </a:p>
                  </a:txBody>
                  <a:tcPr/>
                </a:tc>
              </a:tr>
              <a:tr h="329802">
                <a:tc>
                  <a:txBody>
                    <a:bodyPr/>
                    <a:lstStyle/>
                    <a:p>
                      <a:r>
                        <a:rPr lang="en-US" dirty="0" smtClean="0"/>
                        <a:t>u5</a:t>
                      </a:r>
                      <a:endParaRPr lang="en-US" dirty="0"/>
                    </a:p>
                  </a:txBody>
                  <a:tcPr/>
                </a:tc>
                <a:tc>
                  <a:txBody>
                    <a:bodyPr/>
                    <a:lstStyle/>
                    <a:p>
                      <a:r>
                        <a:rPr lang="en-US" dirty="0" smtClean="0"/>
                        <a:t>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25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251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251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00088" y="195263"/>
            <a:ext cx="7772400" cy="776287"/>
          </a:xfrm>
          <a:noFill/>
        </p:spPr>
        <p:txBody>
          <a:bodyPr lIns="92075" tIns="46038" rIns="92075" bIns="46038" anchor="b"/>
          <a:lstStyle/>
          <a:p>
            <a:r>
              <a:rPr lang="en-US" smtClean="0"/>
              <a:t>Example: List Creation</a:t>
            </a:r>
          </a:p>
        </p:txBody>
      </p:sp>
      <p:sp>
        <p:nvSpPr>
          <p:cNvPr id="24579" name="Text Box 3"/>
          <p:cNvSpPr txBox="1">
            <a:spLocks noChangeArrowheads="1"/>
          </p:cNvSpPr>
          <p:nvPr/>
        </p:nvSpPr>
        <p:spPr bwMode="auto">
          <a:xfrm>
            <a:off x="228600" y="917575"/>
            <a:ext cx="3722688" cy="1628775"/>
          </a:xfrm>
          <a:prstGeom prst="rect">
            <a:avLst/>
          </a:prstGeom>
          <a:noFill/>
          <a:ln w="9525">
            <a:noFill/>
            <a:miter lim="800000"/>
            <a:headEnd/>
            <a:tailEnd/>
          </a:ln>
        </p:spPr>
        <p:txBody>
          <a:bodyPr>
            <a:spAutoFit/>
          </a:bodyPr>
          <a:lstStyle/>
          <a:p>
            <a:pPr>
              <a:lnSpc>
                <a:spcPct val="90000"/>
              </a:lnSpc>
            </a:pPr>
            <a:r>
              <a:rPr lang="en-US" altLang="he-IL" sz="2800">
                <a:solidFill>
                  <a:schemeClr val="bg1"/>
                </a:solidFill>
              </a:rPr>
              <a:t>typedef struct node {</a:t>
            </a:r>
          </a:p>
          <a:p>
            <a:pPr>
              <a:lnSpc>
                <a:spcPct val="90000"/>
              </a:lnSpc>
            </a:pPr>
            <a:r>
              <a:rPr lang="en-US" altLang="he-IL" sz="2800">
                <a:solidFill>
                  <a:schemeClr val="bg1"/>
                </a:solidFill>
              </a:rPr>
              <a:t>    int val;</a:t>
            </a:r>
          </a:p>
          <a:p>
            <a:pPr>
              <a:lnSpc>
                <a:spcPct val="90000"/>
              </a:lnSpc>
            </a:pPr>
            <a:r>
              <a:rPr lang="en-US" altLang="he-IL" sz="2800">
                <a:solidFill>
                  <a:schemeClr val="bg1"/>
                </a:solidFill>
              </a:rPr>
              <a:t>    struct node *next;</a:t>
            </a:r>
          </a:p>
          <a:p>
            <a:pPr>
              <a:lnSpc>
                <a:spcPct val="90000"/>
              </a:lnSpc>
            </a:pPr>
            <a:r>
              <a:rPr lang="en-US" altLang="he-IL" sz="2800">
                <a:solidFill>
                  <a:schemeClr val="bg1"/>
                </a:solidFill>
              </a:rPr>
              <a:t>} *List;</a:t>
            </a:r>
          </a:p>
        </p:txBody>
      </p:sp>
      <p:sp>
        <p:nvSpPr>
          <p:cNvPr id="1386500" name="Text Box 4"/>
          <p:cNvSpPr txBox="1">
            <a:spLocks noChangeArrowheads="1"/>
          </p:cNvSpPr>
          <p:nvPr/>
        </p:nvSpPr>
        <p:spPr bwMode="auto">
          <a:xfrm>
            <a:off x="4989513" y="4732338"/>
            <a:ext cx="31099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latin typeface="Arial Unicode MS" pitchFamily="34" charset="-128"/>
                <a:ea typeface="Arial Unicode MS" pitchFamily="34" charset="-128"/>
                <a:cs typeface="Arial Unicode MS" pitchFamily="34" charset="-128"/>
                <a:sym typeface="Wingdings" pitchFamily="2" charset="2"/>
              </a:rPr>
              <a:t>✔</a:t>
            </a:r>
            <a:r>
              <a:rPr lang="en-US" sz="2000">
                <a:solidFill>
                  <a:schemeClr val="bg1"/>
                </a:solidFill>
                <a:sym typeface="Wingdings" pitchFamily="2" charset="2"/>
              </a:rPr>
              <a:t> </a:t>
            </a:r>
            <a:r>
              <a:rPr lang="en-US" sz="2000">
                <a:solidFill>
                  <a:schemeClr val="bg1"/>
                </a:solidFill>
              </a:rPr>
              <a:t>No null dereferences</a:t>
            </a:r>
          </a:p>
        </p:txBody>
      </p:sp>
      <p:sp>
        <p:nvSpPr>
          <p:cNvPr id="1386501" name="Text Box 5"/>
          <p:cNvSpPr txBox="1">
            <a:spLocks noChangeArrowheads="1"/>
          </p:cNvSpPr>
          <p:nvPr/>
        </p:nvSpPr>
        <p:spPr bwMode="auto">
          <a:xfrm>
            <a:off x="4989513" y="5326063"/>
            <a:ext cx="31099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latin typeface="Arial Unicode MS" pitchFamily="34" charset="-128"/>
                <a:ea typeface="Arial Unicode MS" pitchFamily="34" charset="-128"/>
                <a:cs typeface="Arial Unicode MS" pitchFamily="34" charset="-128"/>
                <a:sym typeface="Wingdings" pitchFamily="2" charset="2"/>
              </a:rPr>
              <a:t>✔</a:t>
            </a:r>
            <a:r>
              <a:rPr lang="en-US" sz="2000">
                <a:solidFill>
                  <a:schemeClr val="bg1"/>
                </a:solidFill>
                <a:sym typeface="Wingdings" pitchFamily="2" charset="2"/>
              </a:rPr>
              <a:t> </a:t>
            </a:r>
            <a:r>
              <a:rPr lang="en-US" sz="2000">
                <a:solidFill>
                  <a:schemeClr val="bg1"/>
                </a:solidFill>
              </a:rPr>
              <a:t>No memory leaks</a:t>
            </a:r>
          </a:p>
        </p:txBody>
      </p:sp>
      <p:sp>
        <p:nvSpPr>
          <p:cNvPr id="1386502" name="Text Box 6"/>
          <p:cNvSpPr txBox="1">
            <a:spLocks noChangeArrowheads="1"/>
          </p:cNvSpPr>
          <p:nvPr/>
        </p:nvSpPr>
        <p:spPr bwMode="auto">
          <a:xfrm>
            <a:off x="4989513" y="5880100"/>
            <a:ext cx="31099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latin typeface="Arial Unicode MS" pitchFamily="34" charset="-128"/>
                <a:ea typeface="Arial Unicode MS" pitchFamily="34" charset="-128"/>
                <a:cs typeface="Arial Unicode MS" pitchFamily="34" charset="-128"/>
                <a:sym typeface="Wingdings" pitchFamily="2" charset="2"/>
              </a:rPr>
              <a:t>✔</a:t>
            </a:r>
            <a:r>
              <a:rPr lang="en-US" sz="2000">
                <a:solidFill>
                  <a:schemeClr val="bg1"/>
                </a:solidFill>
                <a:sym typeface="Wingdings" pitchFamily="2" charset="2"/>
              </a:rPr>
              <a:t> </a:t>
            </a:r>
            <a:r>
              <a:rPr lang="en-US" sz="2000">
                <a:solidFill>
                  <a:schemeClr val="bg1"/>
                </a:solidFill>
              </a:rPr>
              <a:t>Returns acyclic list</a:t>
            </a:r>
          </a:p>
        </p:txBody>
      </p:sp>
      <p:sp>
        <p:nvSpPr>
          <p:cNvPr id="1386503" name="Text Box 7"/>
          <p:cNvSpPr txBox="1">
            <a:spLocks noChangeArrowheads="1"/>
          </p:cNvSpPr>
          <p:nvPr/>
        </p:nvSpPr>
        <p:spPr bwMode="auto">
          <a:xfrm>
            <a:off x="323850" y="2663825"/>
            <a:ext cx="3489325" cy="3968750"/>
          </a:xfrm>
          <a:prstGeom prst="rect">
            <a:avLst/>
          </a:prstGeom>
          <a:noFill/>
          <a:ln w="28575">
            <a:noFill/>
            <a:miter lim="800000"/>
            <a:headEnd/>
            <a:tailEnd/>
          </a:ln>
        </p:spPr>
        <p:txBody>
          <a:bodyPr>
            <a:spAutoFit/>
          </a:bodyPr>
          <a:lstStyle/>
          <a:p>
            <a:pPr>
              <a:spcBef>
                <a:spcPct val="30000"/>
              </a:spcBef>
            </a:pPr>
            <a:r>
              <a:rPr lang="en-US" sz="2000">
                <a:solidFill>
                  <a:schemeClr val="bg1"/>
                </a:solidFill>
              </a:rPr>
              <a:t>List create (…)</a:t>
            </a:r>
          </a:p>
          <a:p>
            <a:pPr>
              <a:spcBef>
                <a:spcPct val="30000"/>
              </a:spcBef>
            </a:pPr>
            <a:r>
              <a:rPr lang="en-US" sz="2000">
                <a:solidFill>
                  <a:schemeClr val="bg1"/>
                </a:solidFill>
              </a:rPr>
              <a:t>{</a:t>
            </a:r>
          </a:p>
          <a:p>
            <a:pPr>
              <a:spcBef>
                <a:spcPct val="30000"/>
              </a:spcBef>
            </a:pPr>
            <a:r>
              <a:rPr lang="en-US" sz="2000">
                <a:solidFill>
                  <a:schemeClr val="bg1"/>
                </a:solidFill>
              </a:rPr>
              <a:t>List x, t;</a:t>
            </a:r>
          </a:p>
          <a:p>
            <a:pPr>
              <a:spcBef>
                <a:spcPct val="30000"/>
              </a:spcBef>
            </a:pPr>
            <a:r>
              <a:rPr lang="en-US" sz="2000">
                <a:solidFill>
                  <a:schemeClr val="bg1"/>
                </a:solidFill>
              </a:rPr>
              <a:t>x = NULL;</a:t>
            </a:r>
          </a:p>
          <a:p>
            <a:pPr>
              <a:spcBef>
                <a:spcPct val="30000"/>
              </a:spcBef>
            </a:pPr>
            <a:r>
              <a:rPr lang="en-US" sz="2000">
                <a:solidFill>
                  <a:schemeClr val="bg1"/>
                </a:solidFill>
              </a:rPr>
              <a:t>while (…) do {</a:t>
            </a:r>
          </a:p>
          <a:p>
            <a:pPr>
              <a:spcBef>
                <a:spcPct val="30000"/>
              </a:spcBef>
            </a:pPr>
            <a:r>
              <a:rPr lang="en-US" sz="2000">
                <a:solidFill>
                  <a:schemeClr val="bg1"/>
                </a:solidFill>
              </a:rPr>
              <a:t>      t = malloc();</a:t>
            </a:r>
          </a:p>
          <a:p>
            <a:pPr>
              <a:spcBef>
                <a:spcPct val="30000"/>
              </a:spcBef>
            </a:pPr>
            <a:r>
              <a:rPr lang="en-US" sz="2000">
                <a:solidFill>
                  <a:schemeClr val="bg1"/>
                </a:solidFill>
              </a:rPr>
              <a:t>      t </a:t>
            </a:r>
            <a:r>
              <a:rPr lang="en-US" sz="2000">
                <a:solidFill>
                  <a:schemeClr val="bg1"/>
                </a:solidFill>
                <a:sym typeface="Symbol" pitchFamily="18" charset="2"/>
              </a:rPr>
              <a:t>next=x;</a:t>
            </a:r>
          </a:p>
          <a:p>
            <a:pPr>
              <a:spcBef>
                <a:spcPct val="30000"/>
              </a:spcBef>
            </a:pPr>
            <a:r>
              <a:rPr lang="en-US" sz="2000">
                <a:solidFill>
                  <a:schemeClr val="bg1"/>
                </a:solidFill>
                <a:sym typeface="Symbol" pitchFamily="18" charset="2"/>
              </a:rPr>
              <a:t>     x = t ;}</a:t>
            </a:r>
          </a:p>
          <a:p>
            <a:pPr>
              <a:spcBef>
                <a:spcPct val="30000"/>
              </a:spcBef>
            </a:pPr>
            <a:r>
              <a:rPr lang="en-US" sz="2000">
                <a:solidFill>
                  <a:schemeClr val="bg1"/>
                </a:solidFill>
                <a:sym typeface="Symbol" pitchFamily="18" charset="2"/>
              </a:rPr>
              <a:t>return x;</a:t>
            </a:r>
          </a:p>
          <a:p>
            <a:pPr>
              <a:spcBef>
                <a:spcPct val="30000"/>
              </a:spcBef>
            </a:pPr>
            <a:r>
              <a:rPr lang="en-US" sz="2000">
                <a:solidFill>
                  <a:schemeClr val="bg1"/>
                </a:solidFill>
                <a:sym typeface="Symbol" pitchFamily="18"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65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65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650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865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6500" grpId="0"/>
      <p:bldP spid="1386502" grpId="0"/>
      <p:bldP spid="138650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350"/>
            <a:ext cx="7772400" cy="776288"/>
          </a:xfrm>
          <a:noFill/>
        </p:spPr>
        <p:txBody>
          <a:bodyPr lIns="92075" tIns="46038" rIns="92075" bIns="46038" anchor="b"/>
          <a:lstStyle/>
          <a:p>
            <a:r>
              <a:rPr lang="en-US" smtClean="0"/>
              <a:t>Example: Concrete Interpretation</a:t>
            </a:r>
          </a:p>
        </p:txBody>
      </p:sp>
      <p:grpSp>
        <p:nvGrpSpPr>
          <p:cNvPr id="2" name="Group 3"/>
          <p:cNvGrpSpPr>
            <a:grpSpLocks/>
          </p:cNvGrpSpPr>
          <p:nvPr/>
        </p:nvGrpSpPr>
        <p:grpSpPr bwMode="auto">
          <a:xfrm>
            <a:off x="7116763" y="1944688"/>
            <a:ext cx="1984375" cy="1069975"/>
            <a:chOff x="4483" y="1189"/>
            <a:chExt cx="1250" cy="674"/>
          </a:xfrm>
        </p:grpSpPr>
        <p:cxnSp>
          <p:nvCxnSpPr>
            <p:cNvPr id="25733" name="AutoShape 4"/>
            <p:cNvCxnSpPr>
              <a:cxnSpLocks noChangeShapeType="1"/>
              <a:stCxn id="25735" idx="6"/>
              <a:endCxn id="25737" idx="2"/>
            </p:cNvCxnSpPr>
            <p:nvPr/>
          </p:nvCxnSpPr>
          <p:spPr bwMode="auto">
            <a:xfrm flipV="1">
              <a:off x="5283" y="1447"/>
              <a:ext cx="181" cy="9"/>
            </a:xfrm>
            <a:prstGeom prst="straightConnector1">
              <a:avLst/>
            </a:prstGeom>
            <a:noFill/>
            <a:ln w="28575">
              <a:solidFill>
                <a:schemeClr val="bg1"/>
              </a:solidFill>
              <a:round/>
              <a:headEnd/>
              <a:tailEnd type="triangle" w="med" len="med"/>
            </a:ln>
          </p:spPr>
        </p:cxnSp>
        <p:sp>
          <p:nvSpPr>
            <p:cNvPr id="25734" name="Text Box 5"/>
            <p:cNvSpPr txBox="1">
              <a:spLocks noChangeArrowheads="1"/>
            </p:cNvSpPr>
            <p:nvPr/>
          </p:nvSpPr>
          <p:spPr bwMode="auto">
            <a:xfrm>
              <a:off x="4501" y="1565"/>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735" name="Oval 6"/>
            <p:cNvSpPr>
              <a:spLocks noChangeArrowheads="1"/>
            </p:cNvSpPr>
            <p:nvPr/>
          </p:nvSpPr>
          <p:spPr bwMode="auto">
            <a:xfrm>
              <a:off x="5095" y="1372"/>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36" name="Line 7"/>
            <p:cNvSpPr>
              <a:spLocks noChangeShapeType="1"/>
            </p:cNvSpPr>
            <p:nvPr/>
          </p:nvSpPr>
          <p:spPr bwMode="auto">
            <a:xfrm flipV="1">
              <a:off x="4668" y="1518"/>
              <a:ext cx="162" cy="126"/>
            </a:xfrm>
            <a:prstGeom prst="line">
              <a:avLst/>
            </a:prstGeom>
            <a:noFill/>
            <a:ln w="28575">
              <a:solidFill>
                <a:schemeClr val="bg1"/>
              </a:solidFill>
              <a:round/>
              <a:headEnd/>
              <a:tailEnd type="triangle" w="med" len="med"/>
            </a:ln>
          </p:spPr>
          <p:txBody>
            <a:bodyPr anchor="ctr"/>
            <a:lstStyle/>
            <a:p>
              <a:endParaRPr lang="en-US"/>
            </a:p>
          </p:txBody>
        </p:sp>
        <p:sp>
          <p:nvSpPr>
            <p:cNvPr id="25737" name="Oval 8"/>
            <p:cNvSpPr>
              <a:spLocks noChangeArrowheads="1"/>
            </p:cNvSpPr>
            <p:nvPr/>
          </p:nvSpPr>
          <p:spPr bwMode="auto">
            <a:xfrm>
              <a:off x="5473" y="136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38" name="Oval 9"/>
            <p:cNvSpPr>
              <a:spLocks noChangeArrowheads="1"/>
            </p:cNvSpPr>
            <p:nvPr/>
          </p:nvSpPr>
          <p:spPr bwMode="auto">
            <a:xfrm>
              <a:off x="4783" y="1366"/>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39" name="Text Box 10"/>
            <p:cNvSpPr txBox="1">
              <a:spLocks noChangeArrowheads="1"/>
            </p:cNvSpPr>
            <p:nvPr/>
          </p:nvSpPr>
          <p:spPr bwMode="auto">
            <a:xfrm>
              <a:off x="4483" y="1294"/>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740" name="Line 11"/>
            <p:cNvSpPr>
              <a:spLocks noChangeShapeType="1"/>
            </p:cNvSpPr>
            <p:nvPr/>
          </p:nvSpPr>
          <p:spPr bwMode="auto">
            <a:xfrm>
              <a:off x="4611" y="1425"/>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5741" name="AutoShape 12"/>
            <p:cNvCxnSpPr>
              <a:cxnSpLocks noChangeShapeType="1"/>
              <a:stCxn id="25738" idx="6"/>
            </p:cNvCxnSpPr>
            <p:nvPr/>
          </p:nvCxnSpPr>
          <p:spPr bwMode="auto">
            <a:xfrm flipV="1">
              <a:off x="4971" y="1449"/>
              <a:ext cx="114" cy="1"/>
            </a:xfrm>
            <a:prstGeom prst="straightConnector1">
              <a:avLst/>
            </a:prstGeom>
            <a:noFill/>
            <a:ln w="28575">
              <a:solidFill>
                <a:schemeClr val="bg1"/>
              </a:solidFill>
              <a:round/>
              <a:headEnd/>
              <a:tailEnd type="triangle" w="med" len="med"/>
            </a:ln>
          </p:spPr>
        </p:cxnSp>
        <p:sp>
          <p:nvSpPr>
            <p:cNvPr id="25742" name="Text Box 13"/>
            <p:cNvSpPr txBox="1">
              <a:spLocks noChangeArrowheads="1"/>
            </p:cNvSpPr>
            <p:nvPr/>
          </p:nvSpPr>
          <p:spPr bwMode="auto">
            <a:xfrm>
              <a:off x="4912" y="1189"/>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43" name="Text Box 14"/>
            <p:cNvSpPr txBox="1">
              <a:spLocks noChangeArrowheads="1"/>
            </p:cNvSpPr>
            <p:nvPr/>
          </p:nvSpPr>
          <p:spPr bwMode="auto">
            <a:xfrm>
              <a:off x="5269" y="1195"/>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44" name="Rectangle 15"/>
            <p:cNvSpPr>
              <a:spLocks noChangeArrowheads="1"/>
            </p:cNvSpPr>
            <p:nvPr/>
          </p:nvSpPr>
          <p:spPr bwMode="auto">
            <a:xfrm>
              <a:off x="4500" y="1197"/>
              <a:ext cx="1233" cy="666"/>
            </a:xfrm>
            <a:prstGeom prst="rect">
              <a:avLst/>
            </a:prstGeom>
            <a:noFill/>
            <a:ln w="6350" algn="ctr">
              <a:solidFill>
                <a:schemeClr val="bg1"/>
              </a:solidFill>
              <a:miter lim="800000"/>
              <a:headEnd/>
              <a:tailEnd/>
            </a:ln>
          </p:spPr>
          <p:txBody>
            <a:bodyPr wrap="none" anchor="ctr"/>
            <a:lstStyle/>
            <a:p>
              <a:endParaRPr lang="en-US"/>
            </a:p>
          </p:txBody>
        </p:sp>
      </p:grpSp>
      <p:grpSp>
        <p:nvGrpSpPr>
          <p:cNvPr id="3" name="Group 16"/>
          <p:cNvGrpSpPr>
            <a:grpSpLocks/>
          </p:cNvGrpSpPr>
          <p:nvPr/>
        </p:nvGrpSpPr>
        <p:grpSpPr bwMode="auto">
          <a:xfrm>
            <a:off x="5097463" y="1920875"/>
            <a:ext cx="1989137" cy="1108075"/>
            <a:chOff x="3211" y="1174"/>
            <a:chExt cx="1253" cy="698"/>
          </a:xfrm>
        </p:grpSpPr>
        <p:cxnSp>
          <p:nvCxnSpPr>
            <p:cNvPr id="25724" name="AutoShape 17"/>
            <p:cNvCxnSpPr>
              <a:cxnSpLocks noChangeShapeType="1"/>
              <a:stCxn id="25727" idx="6"/>
              <a:endCxn id="25730" idx="2"/>
            </p:cNvCxnSpPr>
            <p:nvPr/>
          </p:nvCxnSpPr>
          <p:spPr bwMode="auto">
            <a:xfrm flipV="1">
              <a:off x="3750" y="1408"/>
              <a:ext cx="181" cy="9"/>
            </a:xfrm>
            <a:prstGeom prst="straightConnector1">
              <a:avLst/>
            </a:prstGeom>
            <a:noFill/>
            <a:ln w="28575">
              <a:solidFill>
                <a:schemeClr val="bg1"/>
              </a:solidFill>
              <a:round/>
              <a:headEnd/>
              <a:tailEnd type="triangle" w="med" len="med"/>
            </a:ln>
          </p:spPr>
        </p:cxnSp>
        <p:sp>
          <p:nvSpPr>
            <p:cNvPr id="25725" name="Text Box 18"/>
            <p:cNvSpPr txBox="1">
              <a:spLocks noChangeArrowheads="1"/>
            </p:cNvSpPr>
            <p:nvPr/>
          </p:nvSpPr>
          <p:spPr bwMode="auto">
            <a:xfrm>
              <a:off x="3232" y="129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726" name="Text Box 19"/>
            <p:cNvSpPr txBox="1">
              <a:spLocks noChangeArrowheads="1"/>
            </p:cNvSpPr>
            <p:nvPr/>
          </p:nvSpPr>
          <p:spPr bwMode="auto">
            <a:xfrm>
              <a:off x="3211" y="1580"/>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727" name="Oval 20"/>
            <p:cNvSpPr>
              <a:spLocks noChangeArrowheads="1"/>
            </p:cNvSpPr>
            <p:nvPr/>
          </p:nvSpPr>
          <p:spPr bwMode="auto">
            <a:xfrm>
              <a:off x="3562" y="133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28" name="Line 21"/>
            <p:cNvSpPr>
              <a:spLocks noChangeShapeType="1"/>
            </p:cNvSpPr>
            <p:nvPr/>
          </p:nvSpPr>
          <p:spPr bwMode="auto">
            <a:xfrm flipV="1">
              <a:off x="3378" y="1479"/>
              <a:ext cx="207" cy="216"/>
            </a:xfrm>
            <a:prstGeom prst="line">
              <a:avLst/>
            </a:prstGeom>
            <a:noFill/>
            <a:ln w="28575">
              <a:solidFill>
                <a:schemeClr val="bg1"/>
              </a:solidFill>
              <a:round/>
              <a:headEnd/>
              <a:tailEnd type="triangle" w="med" len="med"/>
            </a:ln>
          </p:spPr>
          <p:txBody>
            <a:bodyPr anchor="ctr"/>
            <a:lstStyle/>
            <a:p>
              <a:endParaRPr lang="en-US"/>
            </a:p>
          </p:txBody>
        </p:sp>
        <p:cxnSp>
          <p:nvCxnSpPr>
            <p:cNvPr id="25729" name="AutoShape 22"/>
            <p:cNvCxnSpPr>
              <a:cxnSpLocks noChangeShapeType="1"/>
            </p:cNvCxnSpPr>
            <p:nvPr/>
          </p:nvCxnSpPr>
          <p:spPr bwMode="auto">
            <a:xfrm>
              <a:off x="3394" y="1422"/>
              <a:ext cx="177" cy="0"/>
            </a:xfrm>
            <a:prstGeom prst="straightConnector1">
              <a:avLst/>
            </a:prstGeom>
            <a:noFill/>
            <a:ln w="28575">
              <a:solidFill>
                <a:schemeClr val="bg1"/>
              </a:solidFill>
              <a:round/>
              <a:headEnd/>
              <a:tailEnd type="triangle" w="med" len="med"/>
            </a:ln>
          </p:spPr>
        </p:cxnSp>
        <p:sp>
          <p:nvSpPr>
            <p:cNvPr id="25730" name="Oval 23"/>
            <p:cNvSpPr>
              <a:spLocks noChangeArrowheads="1"/>
            </p:cNvSpPr>
            <p:nvPr/>
          </p:nvSpPr>
          <p:spPr bwMode="auto">
            <a:xfrm>
              <a:off x="3940" y="1324"/>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31" name="Text Box 24"/>
            <p:cNvSpPr txBox="1">
              <a:spLocks noChangeArrowheads="1"/>
            </p:cNvSpPr>
            <p:nvPr/>
          </p:nvSpPr>
          <p:spPr bwMode="auto">
            <a:xfrm>
              <a:off x="3727" y="117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32" name="Rectangle 25"/>
            <p:cNvSpPr>
              <a:spLocks noChangeArrowheads="1"/>
            </p:cNvSpPr>
            <p:nvPr/>
          </p:nvSpPr>
          <p:spPr bwMode="auto">
            <a:xfrm>
              <a:off x="3231" y="1197"/>
              <a:ext cx="1233" cy="675"/>
            </a:xfrm>
            <a:prstGeom prst="rect">
              <a:avLst/>
            </a:prstGeom>
            <a:noFill/>
            <a:ln w="6350" algn="ctr">
              <a:solidFill>
                <a:schemeClr val="bg1"/>
              </a:solidFill>
              <a:miter lim="800000"/>
              <a:headEnd/>
              <a:tailEnd/>
            </a:ln>
          </p:spPr>
          <p:txBody>
            <a:bodyPr wrap="none" anchor="ctr"/>
            <a:lstStyle/>
            <a:p>
              <a:endParaRPr lang="en-US"/>
            </a:p>
          </p:txBody>
        </p:sp>
      </p:grpSp>
      <p:grpSp>
        <p:nvGrpSpPr>
          <p:cNvPr id="4" name="Group 26"/>
          <p:cNvGrpSpPr>
            <a:grpSpLocks/>
          </p:cNvGrpSpPr>
          <p:nvPr/>
        </p:nvGrpSpPr>
        <p:grpSpPr bwMode="auto">
          <a:xfrm>
            <a:off x="5129213" y="3192463"/>
            <a:ext cx="1957387" cy="1055687"/>
            <a:chOff x="3231" y="2011"/>
            <a:chExt cx="1233" cy="665"/>
          </a:xfrm>
        </p:grpSpPr>
        <p:cxnSp>
          <p:nvCxnSpPr>
            <p:cNvPr id="25714" name="AutoShape 27"/>
            <p:cNvCxnSpPr>
              <a:cxnSpLocks noChangeShapeType="1"/>
              <a:stCxn id="25716" idx="6"/>
              <a:endCxn id="25718" idx="2"/>
            </p:cNvCxnSpPr>
            <p:nvPr/>
          </p:nvCxnSpPr>
          <p:spPr bwMode="auto">
            <a:xfrm flipV="1">
              <a:off x="4017" y="2242"/>
              <a:ext cx="181" cy="9"/>
            </a:xfrm>
            <a:prstGeom prst="straightConnector1">
              <a:avLst/>
            </a:prstGeom>
            <a:noFill/>
            <a:ln w="28575">
              <a:solidFill>
                <a:schemeClr val="bg1"/>
              </a:solidFill>
              <a:round/>
              <a:headEnd/>
              <a:tailEnd type="triangle" w="med" len="med"/>
            </a:ln>
          </p:spPr>
        </p:cxnSp>
        <p:sp>
          <p:nvSpPr>
            <p:cNvPr id="25715" name="Text Box 28"/>
            <p:cNvSpPr txBox="1">
              <a:spLocks noChangeArrowheads="1"/>
            </p:cNvSpPr>
            <p:nvPr/>
          </p:nvSpPr>
          <p:spPr bwMode="auto">
            <a:xfrm>
              <a:off x="3478" y="241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716" name="Oval 29"/>
            <p:cNvSpPr>
              <a:spLocks noChangeArrowheads="1"/>
            </p:cNvSpPr>
            <p:nvPr/>
          </p:nvSpPr>
          <p:spPr bwMode="auto">
            <a:xfrm>
              <a:off x="3829" y="2167"/>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717" name="Line 30"/>
            <p:cNvSpPr>
              <a:spLocks noChangeShapeType="1"/>
            </p:cNvSpPr>
            <p:nvPr/>
          </p:nvSpPr>
          <p:spPr bwMode="auto">
            <a:xfrm flipV="1">
              <a:off x="3645" y="2313"/>
              <a:ext cx="207" cy="216"/>
            </a:xfrm>
            <a:prstGeom prst="line">
              <a:avLst/>
            </a:prstGeom>
            <a:noFill/>
            <a:ln w="28575">
              <a:solidFill>
                <a:schemeClr val="bg1"/>
              </a:solidFill>
              <a:round/>
              <a:headEnd/>
              <a:tailEnd type="triangle" w="med" len="med"/>
            </a:ln>
          </p:spPr>
          <p:txBody>
            <a:bodyPr anchor="ctr"/>
            <a:lstStyle/>
            <a:p>
              <a:endParaRPr lang="en-US"/>
            </a:p>
          </p:txBody>
        </p:sp>
        <p:sp>
          <p:nvSpPr>
            <p:cNvPr id="25718" name="Oval 31"/>
            <p:cNvSpPr>
              <a:spLocks noChangeArrowheads="1"/>
            </p:cNvSpPr>
            <p:nvPr/>
          </p:nvSpPr>
          <p:spPr bwMode="auto">
            <a:xfrm>
              <a:off x="4207" y="21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719" name="Oval 32"/>
            <p:cNvSpPr>
              <a:spLocks noChangeArrowheads="1"/>
            </p:cNvSpPr>
            <p:nvPr/>
          </p:nvSpPr>
          <p:spPr bwMode="auto">
            <a:xfrm>
              <a:off x="3517" y="2161"/>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720" name="Text Box 33"/>
            <p:cNvSpPr txBox="1">
              <a:spLocks noChangeArrowheads="1"/>
            </p:cNvSpPr>
            <p:nvPr/>
          </p:nvSpPr>
          <p:spPr bwMode="auto">
            <a:xfrm>
              <a:off x="3244" y="208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721" name="Line 34"/>
            <p:cNvSpPr>
              <a:spLocks noChangeShapeType="1"/>
            </p:cNvSpPr>
            <p:nvPr/>
          </p:nvSpPr>
          <p:spPr bwMode="auto">
            <a:xfrm>
              <a:off x="3372" y="2220"/>
              <a:ext cx="144" cy="0"/>
            </a:xfrm>
            <a:prstGeom prst="line">
              <a:avLst/>
            </a:prstGeom>
            <a:noFill/>
            <a:ln w="28575">
              <a:solidFill>
                <a:schemeClr val="bg1"/>
              </a:solidFill>
              <a:round/>
              <a:headEnd/>
              <a:tailEnd type="triangle" w="med" len="med"/>
            </a:ln>
          </p:spPr>
          <p:txBody>
            <a:bodyPr anchor="ctr"/>
            <a:lstStyle/>
            <a:p>
              <a:endParaRPr lang="en-US"/>
            </a:p>
          </p:txBody>
        </p:sp>
        <p:sp>
          <p:nvSpPr>
            <p:cNvPr id="25722" name="Text Box 35"/>
            <p:cNvSpPr txBox="1">
              <a:spLocks noChangeArrowheads="1"/>
            </p:cNvSpPr>
            <p:nvPr/>
          </p:nvSpPr>
          <p:spPr bwMode="auto">
            <a:xfrm>
              <a:off x="3988" y="201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23" name="Rectangle 36"/>
            <p:cNvSpPr>
              <a:spLocks noChangeArrowheads="1"/>
            </p:cNvSpPr>
            <p:nvPr/>
          </p:nvSpPr>
          <p:spPr bwMode="auto">
            <a:xfrm>
              <a:off x="3231" y="2028"/>
              <a:ext cx="1233" cy="648"/>
            </a:xfrm>
            <a:prstGeom prst="rect">
              <a:avLst/>
            </a:prstGeom>
            <a:noFill/>
            <a:ln w="6350" algn="ctr">
              <a:solidFill>
                <a:schemeClr val="bg1"/>
              </a:solidFill>
              <a:miter lim="800000"/>
              <a:headEnd/>
              <a:tailEnd/>
            </a:ln>
          </p:spPr>
          <p:txBody>
            <a:bodyPr wrap="none" anchor="ctr"/>
            <a:lstStyle/>
            <a:p>
              <a:endParaRPr lang="en-US"/>
            </a:p>
          </p:txBody>
        </p:sp>
      </p:grpSp>
      <p:grpSp>
        <p:nvGrpSpPr>
          <p:cNvPr id="5" name="Group 37"/>
          <p:cNvGrpSpPr>
            <a:grpSpLocks/>
          </p:cNvGrpSpPr>
          <p:nvPr/>
        </p:nvGrpSpPr>
        <p:grpSpPr bwMode="auto">
          <a:xfrm>
            <a:off x="5129213" y="4387850"/>
            <a:ext cx="1957387" cy="1079500"/>
            <a:chOff x="3231" y="2764"/>
            <a:chExt cx="1233" cy="680"/>
          </a:xfrm>
        </p:grpSpPr>
        <p:cxnSp>
          <p:nvCxnSpPr>
            <p:cNvPr id="25702" name="AutoShape 38"/>
            <p:cNvCxnSpPr>
              <a:cxnSpLocks noChangeShapeType="1"/>
              <a:stCxn id="25704" idx="6"/>
              <a:endCxn id="25706" idx="2"/>
            </p:cNvCxnSpPr>
            <p:nvPr/>
          </p:nvCxnSpPr>
          <p:spPr bwMode="auto">
            <a:xfrm flipV="1">
              <a:off x="4023" y="3022"/>
              <a:ext cx="181" cy="9"/>
            </a:xfrm>
            <a:prstGeom prst="straightConnector1">
              <a:avLst/>
            </a:prstGeom>
            <a:noFill/>
            <a:ln w="28575">
              <a:solidFill>
                <a:schemeClr val="bg1"/>
              </a:solidFill>
              <a:round/>
              <a:headEnd/>
              <a:tailEnd type="triangle" w="med" len="med"/>
            </a:ln>
          </p:spPr>
        </p:cxnSp>
        <p:sp>
          <p:nvSpPr>
            <p:cNvPr id="25703" name="Text Box 39"/>
            <p:cNvSpPr txBox="1">
              <a:spLocks noChangeArrowheads="1"/>
            </p:cNvSpPr>
            <p:nvPr/>
          </p:nvSpPr>
          <p:spPr bwMode="auto">
            <a:xfrm>
              <a:off x="3484" y="319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704" name="Oval 40"/>
            <p:cNvSpPr>
              <a:spLocks noChangeArrowheads="1"/>
            </p:cNvSpPr>
            <p:nvPr/>
          </p:nvSpPr>
          <p:spPr bwMode="auto">
            <a:xfrm>
              <a:off x="3835" y="294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05" name="Line 41"/>
            <p:cNvSpPr>
              <a:spLocks noChangeShapeType="1"/>
            </p:cNvSpPr>
            <p:nvPr/>
          </p:nvSpPr>
          <p:spPr bwMode="auto">
            <a:xfrm flipV="1">
              <a:off x="3651" y="3093"/>
              <a:ext cx="207" cy="216"/>
            </a:xfrm>
            <a:prstGeom prst="line">
              <a:avLst/>
            </a:prstGeom>
            <a:noFill/>
            <a:ln w="28575">
              <a:solidFill>
                <a:schemeClr val="bg1"/>
              </a:solidFill>
              <a:round/>
              <a:headEnd/>
              <a:tailEnd type="triangle" w="med" len="med"/>
            </a:ln>
          </p:spPr>
          <p:txBody>
            <a:bodyPr anchor="ctr"/>
            <a:lstStyle/>
            <a:p>
              <a:endParaRPr lang="en-US"/>
            </a:p>
          </p:txBody>
        </p:sp>
        <p:sp>
          <p:nvSpPr>
            <p:cNvPr id="25706" name="Oval 42"/>
            <p:cNvSpPr>
              <a:spLocks noChangeArrowheads="1"/>
            </p:cNvSpPr>
            <p:nvPr/>
          </p:nvSpPr>
          <p:spPr bwMode="auto">
            <a:xfrm>
              <a:off x="4213" y="2938"/>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07" name="Oval 43"/>
            <p:cNvSpPr>
              <a:spLocks noChangeArrowheads="1"/>
            </p:cNvSpPr>
            <p:nvPr/>
          </p:nvSpPr>
          <p:spPr bwMode="auto">
            <a:xfrm>
              <a:off x="3523" y="2941"/>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708" name="Text Box 44"/>
            <p:cNvSpPr txBox="1">
              <a:spLocks noChangeArrowheads="1"/>
            </p:cNvSpPr>
            <p:nvPr/>
          </p:nvSpPr>
          <p:spPr bwMode="auto">
            <a:xfrm>
              <a:off x="3250" y="286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709" name="Line 45"/>
            <p:cNvSpPr>
              <a:spLocks noChangeShapeType="1"/>
            </p:cNvSpPr>
            <p:nvPr/>
          </p:nvSpPr>
          <p:spPr bwMode="auto">
            <a:xfrm>
              <a:off x="3378" y="3000"/>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5710" name="AutoShape 46"/>
            <p:cNvCxnSpPr>
              <a:cxnSpLocks noChangeShapeType="1"/>
              <a:stCxn id="25707" idx="6"/>
            </p:cNvCxnSpPr>
            <p:nvPr/>
          </p:nvCxnSpPr>
          <p:spPr bwMode="auto">
            <a:xfrm flipV="1">
              <a:off x="3711" y="3024"/>
              <a:ext cx="114" cy="1"/>
            </a:xfrm>
            <a:prstGeom prst="straightConnector1">
              <a:avLst/>
            </a:prstGeom>
            <a:noFill/>
            <a:ln w="28575">
              <a:solidFill>
                <a:schemeClr val="bg1"/>
              </a:solidFill>
              <a:round/>
              <a:headEnd/>
              <a:tailEnd type="triangle" w="med" len="med"/>
            </a:ln>
          </p:spPr>
        </p:cxnSp>
        <p:sp>
          <p:nvSpPr>
            <p:cNvPr id="25711" name="Text Box 47"/>
            <p:cNvSpPr txBox="1">
              <a:spLocks noChangeArrowheads="1"/>
            </p:cNvSpPr>
            <p:nvPr/>
          </p:nvSpPr>
          <p:spPr bwMode="auto">
            <a:xfrm>
              <a:off x="3652" y="276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12" name="Text Box 48"/>
            <p:cNvSpPr txBox="1">
              <a:spLocks noChangeArrowheads="1"/>
            </p:cNvSpPr>
            <p:nvPr/>
          </p:nvSpPr>
          <p:spPr bwMode="auto">
            <a:xfrm>
              <a:off x="4009" y="277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13" name="Rectangle 49"/>
            <p:cNvSpPr>
              <a:spLocks noChangeArrowheads="1"/>
            </p:cNvSpPr>
            <p:nvPr/>
          </p:nvSpPr>
          <p:spPr bwMode="auto">
            <a:xfrm>
              <a:off x="3231" y="2775"/>
              <a:ext cx="1233" cy="648"/>
            </a:xfrm>
            <a:prstGeom prst="rect">
              <a:avLst/>
            </a:prstGeom>
            <a:noFill/>
            <a:ln w="6350" algn="ctr">
              <a:solidFill>
                <a:schemeClr val="bg1"/>
              </a:solidFill>
              <a:miter lim="800000"/>
              <a:headEnd/>
              <a:tailEnd/>
            </a:ln>
          </p:spPr>
          <p:txBody>
            <a:bodyPr wrap="none" anchor="ctr"/>
            <a:lstStyle/>
            <a:p>
              <a:endParaRPr lang="en-US"/>
            </a:p>
          </p:txBody>
        </p:sp>
      </p:grpSp>
      <p:grpSp>
        <p:nvGrpSpPr>
          <p:cNvPr id="6" name="Group 50"/>
          <p:cNvGrpSpPr>
            <a:grpSpLocks/>
          </p:cNvGrpSpPr>
          <p:nvPr/>
        </p:nvGrpSpPr>
        <p:grpSpPr bwMode="auto">
          <a:xfrm>
            <a:off x="5129213" y="5557838"/>
            <a:ext cx="1957387" cy="1042987"/>
            <a:chOff x="3231" y="3501"/>
            <a:chExt cx="1233" cy="657"/>
          </a:xfrm>
        </p:grpSpPr>
        <p:cxnSp>
          <p:nvCxnSpPr>
            <p:cNvPr id="25690" name="AutoShape 51"/>
            <p:cNvCxnSpPr>
              <a:cxnSpLocks noChangeShapeType="1"/>
              <a:stCxn id="25692" idx="6"/>
              <a:endCxn id="25694" idx="2"/>
            </p:cNvCxnSpPr>
            <p:nvPr/>
          </p:nvCxnSpPr>
          <p:spPr bwMode="auto">
            <a:xfrm flipV="1">
              <a:off x="4056" y="3781"/>
              <a:ext cx="181" cy="9"/>
            </a:xfrm>
            <a:prstGeom prst="straightConnector1">
              <a:avLst/>
            </a:prstGeom>
            <a:noFill/>
            <a:ln w="28575">
              <a:solidFill>
                <a:schemeClr val="bg1"/>
              </a:solidFill>
              <a:round/>
              <a:headEnd/>
              <a:tailEnd type="triangle" w="med" len="med"/>
            </a:ln>
          </p:spPr>
        </p:cxnSp>
        <p:sp>
          <p:nvSpPr>
            <p:cNvPr id="25691" name="Text Box 52"/>
            <p:cNvSpPr txBox="1">
              <a:spLocks noChangeArrowheads="1"/>
            </p:cNvSpPr>
            <p:nvPr/>
          </p:nvSpPr>
          <p:spPr bwMode="auto">
            <a:xfrm>
              <a:off x="3301" y="389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92" name="Oval 53"/>
            <p:cNvSpPr>
              <a:spLocks noChangeArrowheads="1"/>
            </p:cNvSpPr>
            <p:nvPr/>
          </p:nvSpPr>
          <p:spPr bwMode="auto">
            <a:xfrm>
              <a:off x="3868" y="3706"/>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693" name="Line 54"/>
            <p:cNvSpPr>
              <a:spLocks noChangeShapeType="1"/>
            </p:cNvSpPr>
            <p:nvPr/>
          </p:nvSpPr>
          <p:spPr bwMode="auto">
            <a:xfrm flipV="1">
              <a:off x="3441" y="3852"/>
              <a:ext cx="162" cy="126"/>
            </a:xfrm>
            <a:prstGeom prst="line">
              <a:avLst/>
            </a:prstGeom>
            <a:noFill/>
            <a:ln w="28575">
              <a:solidFill>
                <a:schemeClr val="bg1"/>
              </a:solidFill>
              <a:round/>
              <a:headEnd/>
              <a:tailEnd type="triangle" w="med" len="med"/>
            </a:ln>
          </p:spPr>
          <p:txBody>
            <a:bodyPr anchor="ctr"/>
            <a:lstStyle/>
            <a:p>
              <a:endParaRPr lang="en-US"/>
            </a:p>
          </p:txBody>
        </p:sp>
        <p:sp>
          <p:nvSpPr>
            <p:cNvPr id="25694" name="Oval 55"/>
            <p:cNvSpPr>
              <a:spLocks noChangeArrowheads="1"/>
            </p:cNvSpPr>
            <p:nvPr/>
          </p:nvSpPr>
          <p:spPr bwMode="auto">
            <a:xfrm>
              <a:off x="4246" y="369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695" name="Oval 56"/>
            <p:cNvSpPr>
              <a:spLocks noChangeArrowheads="1"/>
            </p:cNvSpPr>
            <p:nvPr/>
          </p:nvSpPr>
          <p:spPr bwMode="auto">
            <a:xfrm>
              <a:off x="3556" y="3700"/>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696" name="Text Box 57"/>
            <p:cNvSpPr txBox="1">
              <a:spLocks noChangeArrowheads="1"/>
            </p:cNvSpPr>
            <p:nvPr/>
          </p:nvSpPr>
          <p:spPr bwMode="auto">
            <a:xfrm>
              <a:off x="3283" y="3628"/>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97" name="Line 58"/>
            <p:cNvSpPr>
              <a:spLocks noChangeShapeType="1"/>
            </p:cNvSpPr>
            <p:nvPr/>
          </p:nvSpPr>
          <p:spPr bwMode="auto">
            <a:xfrm>
              <a:off x="3411" y="3759"/>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5698" name="AutoShape 59"/>
            <p:cNvCxnSpPr>
              <a:cxnSpLocks noChangeShapeType="1"/>
              <a:stCxn id="25695" idx="6"/>
            </p:cNvCxnSpPr>
            <p:nvPr/>
          </p:nvCxnSpPr>
          <p:spPr bwMode="auto">
            <a:xfrm flipV="1">
              <a:off x="3744" y="3783"/>
              <a:ext cx="114" cy="1"/>
            </a:xfrm>
            <a:prstGeom prst="straightConnector1">
              <a:avLst/>
            </a:prstGeom>
            <a:noFill/>
            <a:ln w="28575">
              <a:solidFill>
                <a:schemeClr val="bg1"/>
              </a:solidFill>
              <a:round/>
              <a:headEnd/>
              <a:tailEnd type="triangle" w="med" len="med"/>
            </a:ln>
          </p:spPr>
        </p:cxnSp>
        <p:sp>
          <p:nvSpPr>
            <p:cNvPr id="25699" name="Text Box 60"/>
            <p:cNvSpPr txBox="1">
              <a:spLocks noChangeArrowheads="1"/>
            </p:cNvSpPr>
            <p:nvPr/>
          </p:nvSpPr>
          <p:spPr bwMode="auto">
            <a:xfrm>
              <a:off x="3685" y="3523"/>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00" name="Text Box 61"/>
            <p:cNvSpPr txBox="1">
              <a:spLocks noChangeArrowheads="1"/>
            </p:cNvSpPr>
            <p:nvPr/>
          </p:nvSpPr>
          <p:spPr bwMode="auto">
            <a:xfrm>
              <a:off x="4042" y="3529"/>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5701" name="Rectangle 62"/>
            <p:cNvSpPr>
              <a:spLocks noChangeArrowheads="1"/>
            </p:cNvSpPr>
            <p:nvPr/>
          </p:nvSpPr>
          <p:spPr bwMode="auto">
            <a:xfrm>
              <a:off x="3231" y="3501"/>
              <a:ext cx="1233" cy="657"/>
            </a:xfrm>
            <a:prstGeom prst="rect">
              <a:avLst/>
            </a:prstGeom>
            <a:noFill/>
            <a:ln w="6350" algn="ctr">
              <a:solidFill>
                <a:schemeClr val="bg1"/>
              </a:solidFill>
              <a:miter lim="800000"/>
              <a:headEnd/>
              <a:tailEnd/>
            </a:ln>
          </p:spPr>
          <p:txBody>
            <a:bodyPr wrap="none" anchor="ctr"/>
            <a:lstStyle/>
            <a:p>
              <a:endParaRPr lang="en-US"/>
            </a:p>
          </p:txBody>
        </p:sp>
      </p:grpSp>
      <p:grpSp>
        <p:nvGrpSpPr>
          <p:cNvPr id="7" name="Group 63"/>
          <p:cNvGrpSpPr>
            <a:grpSpLocks/>
          </p:cNvGrpSpPr>
          <p:nvPr/>
        </p:nvGrpSpPr>
        <p:grpSpPr bwMode="auto">
          <a:xfrm>
            <a:off x="3452813" y="3219450"/>
            <a:ext cx="1614487" cy="1028700"/>
            <a:chOff x="2175" y="2028"/>
            <a:chExt cx="1017" cy="648"/>
          </a:xfrm>
        </p:grpSpPr>
        <p:cxnSp>
          <p:nvCxnSpPr>
            <p:cNvPr id="25683" name="AutoShape 64"/>
            <p:cNvCxnSpPr>
              <a:cxnSpLocks noChangeShapeType="1"/>
              <a:stCxn id="25684" idx="3"/>
            </p:cNvCxnSpPr>
            <p:nvPr/>
          </p:nvCxnSpPr>
          <p:spPr bwMode="auto">
            <a:xfrm flipV="1">
              <a:off x="2592" y="2289"/>
              <a:ext cx="316" cy="166"/>
            </a:xfrm>
            <a:prstGeom prst="straightConnector1">
              <a:avLst/>
            </a:prstGeom>
            <a:noFill/>
            <a:ln w="28575">
              <a:solidFill>
                <a:schemeClr val="bg1"/>
              </a:solidFill>
              <a:round/>
              <a:headEnd/>
              <a:tailEnd type="triangle" w="med" len="med"/>
            </a:ln>
          </p:spPr>
        </p:cxnSp>
        <p:sp>
          <p:nvSpPr>
            <p:cNvPr id="25684" name="Text Box 65"/>
            <p:cNvSpPr txBox="1">
              <a:spLocks noChangeArrowheads="1"/>
            </p:cNvSpPr>
            <p:nvPr/>
          </p:nvSpPr>
          <p:spPr bwMode="auto">
            <a:xfrm>
              <a:off x="2358" y="2330"/>
              <a:ext cx="23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85" name="Text Box 66"/>
            <p:cNvSpPr txBox="1">
              <a:spLocks noChangeArrowheads="1"/>
            </p:cNvSpPr>
            <p:nvPr/>
          </p:nvSpPr>
          <p:spPr bwMode="auto">
            <a:xfrm>
              <a:off x="2212" y="212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86" name="Oval 67"/>
            <p:cNvSpPr>
              <a:spLocks noChangeArrowheads="1"/>
            </p:cNvSpPr>
            <p:nvPr/>
          </p:nvSpPr>
          <p:spPr bwMode="auto">
            <a:xfrm>
              <a:off x="2542" y="21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cxnSp>
          <p:nvCxnSpPr>
            <p:cNvPr id="25687" name="AutoShape 68"/>
            <p:cNvCxnSpPr>
              <a:cxnSpLocks noChangeShapeType="1"/>
            </p:cNvCxnSpPr>
            <p:nvPr/>
          </p:nvCxnSpPr>
          <p:spPr bwMode="auto">
            <a:xfrm>
              <a:off x="2374" y="2247"/>
              <a:ext cx="177" cy="0"/>
            </a:xfrm>
            <a:prstGeom prst="straightConnector1">
              <a:avLst/>
            </a:prstGeom>
            <a:noFill/>
            <a:ln w="28575">
              <a:solidFill>
                <a:schemeClr val="bg1"/>
              </a:solidFill>
              <a:round/>
              <a:headEnd/>
              <a:tailEnd type="triangle" w="med" len="med"/>
            </a:ln>
          </p:spPr>
        </p:cxnSp>
        <p:sp>
          <p:nvSpPr>
            <p:cNvPr id="25688" name="Oval 69"/>
            <p:cNvSpPr>
              <a:spLocks noChangeArrowheads="1"/>
            </p:cNvSpPr>
            <p:nvPr/>
          </p:nvSpPr>
          <p:spPr bwMode="auto">
            <a:xfrm>
              <a:off x="2920" y="2149"/>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89" name="Rectangle 70"/>
            <p:cNvSpPr>
              <a:spLocks noChangeArrowheads="1"/>
            </p:cNvSpPr>
            <p:nvPr/>
          </p:nvSpPr>
          <p:spPr bwMode="auto">
            <a:xfrm>
              <a:off x="2175" y="2028"/>
              <a:ext cx="1017" cy="648"/>
            </a:xfrm>
            <a:prstGeom prst="rect">
              <a:avLst/>
            </a:prstGeom>
            <a:noFill/>
            <a:ln w="6350" algn="ctr">
              <a:solidFill>
                <a:schemeClr val="bg1"/>
              </a:solidFill>
              <a:miter lim="800000"/>
              <a:headEnd/>
              <a:tailEnd/>
            </a:ln>
          </p:spPr>
          <p:txBody>
            <a:bodyPr wrap="none" anchor="ctr"/>
            <a:lstStyle/>
            <a:p>
              <a:endParaRPr lang="en-US"/>
            </a:p>
          </p:txBody>
        </p:sp>
      </p:grpSp>
      <p:grpSp>
        <p:nvGrpSpPr>
          <p:cNvPr id="8" name="Group 71"/>
          <p:cNvGrpSpPr>
            <a:grpSpLocks/>
          </p:cNvGrpSpPr>
          <p:nvPr/>
        </p:nvGrpSpPr>
        <p:grpSpPr bwMode="auto">
          <a:xfrm>
            <a:off x="2290763" y="3219450"/>
            <a:ext cx="1085850" cy="1028700"/>
            <a:chOff x="1443" y="2028"/>
            <a:chExt cx="684" cy="648"/>
          </a:xfrm>
        </p:grpSpPr>
        <p:sp>
          <p:nvSpPr>
            <p:cNvPr id="25679" name="Oval 72"/>
            <p:cNvSpPr>
              <a:spLocks noChangeArrowheads="1"/>
            </p:cNvSpPr>
            <p:nvPr/>
          </p:nvSpPr>
          <p:spPr bwMode="auto">
            <a:xfrm>
              <a:off x="1783" y="2155"/>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80" name="Text Box 73"/>
            <p:cNvSpPr txBox="1">
              <a:spLocks noChangeArrowheads="1"/>
            </p:cNvSpPr>
            <p:nvPr/>
          </p:nvSpPr>
          <p:spPr bwMode="auto">
            <a:xfrm>
              <a:off x="1510" y="2083"/>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81" name="Line 74"/>
            <p:cNvSpPr>
              <a:spLocks noChangeShapeType="1"/>
            </p:cNvSpPr>
            <p:nvPr/>
          </p:nvSpPr>
          <p:spPr bwMode="auto">
            <a:xfrm>
              <a:off x="1638" y="2214"/>
              <a:ext cx="144" cy="0"/>
            </a:xfrm>
            <a:prstGeom prst="line">
              <a:avLst/>
            </a:prstGeom>
            <a:noFill/>
            <a:ln w="28575">
              <a:solidFill>
                <a:schemeClr val="bg1"/>
              </a:solidFill>
              <a:round/>
              <a:headEnd/>
              <a:tailEnd type="triangle" w="med" len="med"/>
            </a:ln>
          </p:spPr>
          <p:txBody>
            <a:bodyPr anchor="ctr"/>
            <a:lstStyle/>
            <a:p>
              <a:endParaRPr lang="en-US"/>
            </a:p>
          </p:txBody>
        </p:sp>
        <p:sp>
          <p:nvSpPr>
            <p:cNvPr id="25682" name="Rectangle 75"/>
            <p:cNvSpPr>
              <a:spLocks noChangeArrowheads="1"/>
            </p:cNvSpPr>
            <p:nvPr/>
          </p:nvSpPr>
          <p:spPr bwMode="auto">
            <a:xfrm>
              <a:off x="1443" y="2028"/>
              <a:ext cx="684" cy="648"/>
            </a:xfrm>
            <a:prstGeom prst="rect">
              <a:avLst/>
            </a:prstGeom>
            <a:noFill/>
            <a:ln w="6350" algn="ctr">
              <a:solidFill>
                <a:schemeClr val="bg1"/>
              </a:solidFill>
              <a:miter lim="800000"/>
              <a:headEnd/>
              <a:tailEnd/>
            </a:ln>
          </p:spPr>
          <p:txBody>
            <a:bodyPr wrap="none" anchor="ctr"/>
            <a:lstStyle/>
            <a:p>
              <a:endParaRPr lang="en-US"/>
            </a:p>
          </p:txBody>
        </p:sp>
      </p:grpSp>
      <p:grpSp>
        <p:nvGrpSpPr>
          <p:cNvPr id="9" name="Group 76"/>
          <p:cNvGrpSpPr>
            <a:grpSpLocks/>
          </p:cNvGrpSpPr>
          <p:nvPr/>
        </p:nvGrpSpPr>
        <p:grpSpPr bwMode="auto">
          <a:xfrm>
            <a:off x="3452813" y="4335463"/>
            <a:ext cx="1643062" cy="1093787"/>
            <a:chOff x="2175" y="2731"/>
            <a:chExt cx="1035" cy="689"/>
          </a:xfrm>
        </p:grpSpPr>
        <p:cxnSp>
          <p:nvCxnSpPr>
            <p:cNvPr id="25670" name="AutoShape 77"/>
            <p:cNvCxnSpPr>
              <a:cxnSpLocks noChangeShapeType="1"/>
              <a:stCxn id="25671" idx="3"/>
            </p:cNvCxnSpPr>
            <p:nvPr/>
          </p:nvCxnSpPr>
          <p:spPr bwMode="auto">
            <a:xfrm flipV="1">
              <a:off x="2577" y="3066"/>
              <a:ext cx="316" cy="166"/>
            </a:xfrm>
            <a:prstGeom prst="straightConnector1">
              <a:avLst/>
            </a:prstGeom>
            <a:noFill/>
            <a:ln w="28575">
              <a:solidFill>
                <a:schemeClr val="bg1"/>
              </a:solidFill>
              <a:round/>
              <a:headEnd/>
              <a:tailEnd type="triangle" w="med" len="med"/>
            </a:ln>
          </p:spPr>
        </p:cxnSp>
        <p:sp>
          <p:nvSpPr>
            <p:cNvPr id="25671" name="Text Box 78"/>
            <p:cNvSpPr txBox="1">
              <a:spLocks noChangeArrowheads="1"/>
            </p:cNvSpPr>
            <p:nvPr/>
          </p:nvSpPr>
          <p:spPr bwMode="auto">
            <a:xfrm>
              <a:off x="2343" y="3107"/>
              <a:ext cx="23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72" name="Text Box 79"/>
            <p:cNvSpPr txBox="1">
              <a:spLocks noChangeArrowheads="1"/>
            </p:cNvSpPr>
            <p:nvPr/>
          </p:nvSpPr>
          <p:spPr bwMode="auto">
            <a:xfrm>
              <a:off x="2656" y="273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5673" name="AutoShape 80"/>
            <p:cNvCxnSpPr>
              <a:cxnSpLocks noChangeShapeType="1"/>
              <a:stCxn id="25675" idx="6"/>
              <a:endCxn id="25677" idx="2"/>
            </p:cNvCxnSpPr>
            <p:nvPr/>
          </p:nvCxnSpPr>
          <p:spPr bwMode="auto">
            <a:xfrm flipV="1">
              <a:off x="2715" y="3010"/>
              <a:ext cx="181" cy="9"/>
            </a:xfrm>
            <a:prstGeom prst="straightConnector1">
              <a:avLst/>
            </a:prstGeom>
            <a:noFill/>
            <a:ln w="28575">
              <a:solidFill>
                <a:schemeClr val="bg1"/>
              </a:solidFill>
              <a:round/>
              <a:headEnd/>
              <a:tailEnd type="triangle" w="med" len="med"/>
            </a:ln>
          </p:spPr>
        </p:cxnSp>
        <p:sp>
          <p:nvSpPr>
            <p:cNvPr id="25674" name="Text Box 81"/>
            <p:cNvSpPr txBox="1">
              <a:spLocks noChangeArrowheads="1"/>
            </p:cNvSpPr>
            <p:nvPr/>
          </p:nvSpPr>
          <p:spPr bwMode="auto">
            <a:xfrm>
              <a:off x="2197" y="289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75" name="Oval 82"/>
            <p:cNvSpPr>
              <a:spLocks noChangeArrowheads="1"/>
            </p:cNvSpPr>
            <p:nvPr/>
          </p:nvSpPr>
          <p:spPr bwMode="auto">
            <a:xfrm>
              <a:off x="2527" y="2935"/>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cxnSp>
          <p:nvCxnSpPr>
            <p:cNvPr id="25676" name="AutoShape 83"/>
            <p:cNvCxnSpPr>
              <a:cxnSpLocks noChangeShapeType="1"/>
            </p:cNvCxnSpPr>
            <p:nvPr/>
          </p:nvCxnSpPr>
          <p:spPr bwMode="auto">
            <a:xfrm>
              <a:off x="2359" y="3024"/>
              <a:ext cx="177" cy="0"/>
            </a:xfrm>
            <a:prstGeom prst="straightConnector1">
              <a:avLst/>
            </a:prstGeom>
            <a:noFill/>
            <a:ln w="28575">
              <a:solidFill>
                <a:schemeClr val="bg1"/>
              </a:solidFill>
              <a:round/>
              <a:headEnd/>
              <a:tailEnd type="triangle" w="med" len="med"/>
            </a:ln>
          </p:spPr>
        </p:cxnSp>
        <p:sp>
          <p:nvSpPr>
            <p:cNvPr id="25677" name="Oval 84"/>
            <p:cNvSpPr>
              <a:spLocks noChangeArrowheads="1"/>
            </p:cNvSpPr>
            <p:nvPr/>
          </p:nvSpPr>
          <p:spPr bwMode="auto">
            <a:xfrm>
              <a:off x="2905" y="2926"/>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78" name="Rectangle 85"/>
            <p:cNvSpPr>
              <a:spLocks noChangeArrowheads="1"/>
            </p:cNvSpPr>
            <p:nvPr/>
          </p:nvSpPr>
          <p:spPr bwMode="auto">
            <a:xfrm>
              <a:off x="2175" y="2772"/>
              <a:ext cx="1035" cy="648"/>
            </a:xfrm>
            <a:prstGeom prst="rect">
              <a:avLst/>
            </a:prstGeom>
            <a:noFill/>
            <a:ln w="6350" algn="ctr">
              <a:solidFill>
                <a:schemeClr val="bg1"/>
              </a:solidFill>
              <a:miter lim="800000"/>
              <a:headEnd/>
              <a:tailEnd/>
            </a:ln>
          </p:spPr>
          <p:txBody>
            <a:bodyPr wrap="none" anchor="ctr"/>
            <a:lstStyle/>
            <a:p>
              <a:endParaRPr lang="en-US"/>
            </a:p>
          </p:txBody>
        </p:sp>
      </p:grpSp>
      <p:grpSp>
        <p:nvGrpSpPr>
          <p:cNvPr id="10" name="Group 86"/>
          <p:cNvGrpSpPr>
            <a:grpSpLocks/>
          </p:cNvGrpSpPr>
          <p:nvPr/>
        </p:nvGrpSpPr>
        <p:grpSpPr bwMode="auto">
          <a:xfrm>
            <a:off x="2276475" y="4410075"/>
            <a:ext cx="1100138" cy="1028700"/>
            <a:chOff x="1434" y="2778"/>
            <a:chExt cx="693" cy="648"/>
          </a:xfrm>
        </p:grpSpPr>
        <p:sp>
          <p:nvSpPr>
            <p:cNvPr id="25666" name="Text Box 87"/>
            <p:cNvSpPr txBox="1">
              <a:spLocks noChangeArrowheads="1"/>
            </p:cNvSpPr>
            <p:nvPr/>
          </p:nvSpPr>
          <p:spPr bwMode="auto">
            <a:xfrm>
              <a:off x="1494" y="2872"/>
              <a:ext cx="253"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25667" name="AutoShape 88"/>
            <p:cNvCxnSpPr>
              <a:cxnSpLocks noChangeShapeType="1"/>
            </p:cNvCxnSpPr>
            <p:nvPr/>
          </p:nvCxnSpPr>
          <p:spPr bwMode="auto">
            <a:xfrm>
              <a:off x="1648" y="3006"/>
              <a:ext cx="177" cy="0"/>
            </a:xfrm>
            <a:prstGeom prst="straightConnector1">
              <a:avLst/>
            </a:prstGeom>
            <a:noFill/>
            <a:ln w="28575">
              <a:solidFill>
                <a:schemeClr val="bg1"/>
              </a:solidFill>
              <a:round/>
              <a:headEnd/>
              <a:tailEnd type="triangle" w="med" len="med"/>
            </a:ln>
          </p:spPr>
        </p:cxnSp>
        <p:sp>
          <p:nvSpPr>
            <p:cNvPr id="25668" name="Oval 89"/>
            <p:cNvSpPr>
              <a:spLocks noChangeArrowheads="1"/>
            </p:cNvSpPr>
            <p:nvPr/>
          </p:nvSpPr>
          <p:spPr bwMode="auto">
            <a:xfrm>
              <a:off x="1825" y="290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69" name="Rectangle 90"/>
            <p:cNvSpPr>
              <a:spLocks noChangeArrowheads="1"/>
            </p:cNvSpPr>
            <p:nvPr/>
          </p:nvSpPr>
          <p:spPr bwMode="auto">
            <a:xfrm>
              <a:off x="1434" y="2778"/>
              <a:ext cx="693" cy="648"/>
            </a:xfrm>
            <a:prstGeom prst="rect">
              <a:avLst/>
            </a:prstGeom>
            <a:noFill/>
            <a:ln w="6350" algn="ctr">
              <a:solidFill>
                <a:schemeClr val="bg1"/>
              </a:solidFill>
              <a:miter lim="800000"/>
              <a:headEnd/>
              <a:tailEnd/>
            </a:ln>
          </p:spPr>
          <p:txBody>
            <a:bodyPr wrap="none" anchor="ctr"/>
            <a:lstStyle/>
            <a:p>
              <a:endParaRPr lang="en-US"/>
            </a:p>
          </p:txBody>
        </p:sp>
      </p:grpSp>
      <p:grpSp>
        <p:nvGrpSpPr>
          <p:cNvPr id="11" name="Group 91"/>
          <p:cNvGrpSpPr>
            <a:grpSpLocks/>
          </p:cNvGrpSpPr>
          <p:nvPr/>
        </p:nvGrpSpPr>
        <p:grpSpPr bwMode="auto">
          <a:xfrm>
            <a:off x="3438525" y="5483225"/>
            <a:ext cx="1643063" cy="1127125"/>
            <a:chOff x="2166" y="3454"/>
            <a:chExt cx="1035" cy="710"/>
          </a:xfrm>
        </p:grpSpPr>
        <p:sp>
          <p:nvSpPr>
            <p:cNvPr id="25657" name="Text Box 92"/>
            <p:cNvSpPr txBox="1">
              <a:spLocks noChangeArrowheads="1"/>
            </p:cNvSpPr>
            <p:nvPr/>
          </p:nvSpPr>
          <p:spPr bwMode="auto">
            <a:xfrm>
              <a:off x="2686" y="345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5658" name="AutoShape 93"/>
            <p:cNvCxnSpPr>
              <a:cxnSpLocks noChangeShapeType="1"/>
              <a:stCxn id="25661" idx="6"/>
              <a:endCxn id="25664" idx="2"/>
            </p:cNvCxnSpPr>
            <p:nvPr/>
          </p:nvCxnSpPr>
          <p:spPr bwMode="auto">
            <a:xfrm flipV="1">
              <a:off x="2745" y="3733"/>
              <a:ext cx="181" cy="9"/>
            </a:xfrm>
            <a:prstGeom prst="straightConnector1">
              <a:avLst/>
            </a:prstGeom>
            <a:noFill/>
            <a:ln w="28575">
              <a:solidFill>
                <a:schemeClr val="bg1"/>
              </a:solidFill>
              <a:round/>
              <a:headEnd/>
              <a:tailEnd type="triangle" w="med" len="med"/>
            </a:ln>
          </p:spPr>
        </p:cxnSp>
        <p:sp>
          <p:nvSpPr>
            <p:cNvPr id="25659" name="Text Box 94"/>
            <p:cNvSpPr txBox="1">
              <a:spLocks noChangeArrowheads="1"/>
            </p:cNvSpPr>
            <p:nvPr/>
          </p:nvSpPr>
          <p:spPr bwMode="auto">
            <a:xfrm>
              <a:off x="2227" y="362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60" name="Text Box 95"/>
            <p:cNvSpPr txBox="1">
              <a:spLocks noChangeArrowheads="1"/>
            </p:cNvSpPr>
            <p:nvPr/>
          </p:nvSpPr>
          <p:spPr bwMode="auto">
            <a:xfrm>
              <a:off x="2278" y="3896"/>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61" name="Oval 96"/>
            <p:cNvSpPr>
              <a:spLocks noChangeArrowheads="1"/>
            </p:cNvSpPr>
            <p:nvPr/>
          </p:nvSpPr>
          <p:spPr bwMode="auto">
            <a:xfrm>
              <a:off x="2557" y="36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62" name="Line 97"/>
            <p:cNvSpPr>
              <a:spLocks noChangeShapeType="1"/>
            </p:cNvSpPr>
            <p:nvPr/>
          </p:nvSpPr>
          <p:spPr bwMode="auto">
            <a:xfrm flipV="1">
              <a:off x="2445" y="3804"/>
              <a:ext cx="135" cy="162"/>
            </a:xfrm>
            <a:prstGeom prst="line">
              <a:avLst/>
            </a:prstGeom>
            <a:noFill/>
            <a:ln w="28575">
              <a:solidFill>
                <a:schemeClr val="bg1"/>
              </a:solidFill>
              <a:round/>
              <a:headEnd/>
              <a:tailEnd type="triangle" w="med" len="med"/>
            </a:ln>
          </p:spPr>
          <p:txBody>
            <a:bodyPr anchor="ctr"/>
            <a:lstStyle/>
            <a:p>
              <a:endParaRPr lang="en-US"/>
            </a:p>
          </p:txBody>
        </p:sp>
        <p:cxnSp>
          <p:nvCxnSpPr>
            <p:cNvPr id="25663" name="AutoShape 98"/>
            <p:cNvCxnSpPr>
              <a:cxnSpLocks noChangeShapeType="1"/>
            </p:cNvCxnSpPr>
            <p:nvPr/>
          </p:nvCxnSpPr>
          <p:spPr bwMode="auto">
            <a:xfrm>
              <a:off x="2389" y="3747"/>
              <a:ext cx="177" cy="0"/>
            </a:xfrm>
            <a:prstGeom prst="straightConnector1">
              <a:avLst/>
            </a:prstGeom>
            <a:noFill/>
            <a:ln w="28575">
              <a:solidFill>
                <a:schemeClr val="bg1"/>
              </a:solidFill>
              <a:round/>
              <a:headEnd/>
              <a:tailEnd type="triangle" w="med" len="med"/>
            </a:ln>
          </p:spPr>
        </p:cxnSp>
        <p:sp>
          <p:nvSpPr>
            <p:cNvPr id="25664" name="Oval 99"/>
            <p:cNvSpPr>
              <a:spLocks noChangeArrowheads="1"/>
            </p:cNvSpPr>
            <p:nvPr/>
          </p:nvSpPr>
          <p:spPr bwMode="auto">
            <a:xfrm>
              <a:off x="2935" y="3649"/>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65" name="Rectangle 100"/>
            <p:cNvSpPr>
              <a:spLocks noChangeArrowheads="1"/>
            </p:cNvSpPr>
            <p:nvPr/>
          </p:nvSpPr>
          <p:spPr bwMode="auto">
            <a:xfrm>
              <a:off x="2166" y="3507"/>
              <a:ext cx="1035" cy="657"/>
            </a:xfrm>
            <a:prstGeom prst="rect">
              <a:avLst/>
            </a:prstGeom>
            <a:noFill/>
            <a:ln w="6350" algn="ctr">
              <a:solidFill>
                <a:schemeClr val="bg1"/>
              </a:solidFill>
              <a:miter lim="800000"/>
              <a:headEnd/>
              <a:tailEnd/>
            </a:ln>
          </p:spPr>
          <p:txBody>
            <a:bodyPr wrap="none" anchor="ctr"/>
            <a:lstStyle/>
            <a:p>
              <a:endParaRPr lang="en-US"/>
            </a:p>
          </p:txBody>
        </p:sp>
      </p:grpSp>
      <p:grpSp>
        <p:nvGrpSpPr>
          <p:cNvPr id="12" name="Group 101"/>
          <p:cNvGrpSpPr>
            <a:grpSpLocks/>
          </p:cNvGrpSpPr>
          <p:nvPr/>
        </p:nvGrpSpPr>
        <p:grpSpPr bwMode="auto">
          <a:xfrm>
            <a:off x="2276475" y="5562600"/>
            <a:ext cx="1085850" cy="1042988"/>
            <a:chOff x="1434" y="3504"/>
            <a:chExt cx="684" cy="657"/>
          </a:xfrm>
        </p:grpSpPr>
        <p:sp>
          <p:nvSpPr>
            <p:cNvPr id="25651" name="Text Box 102"/>
            <p:cNvSpPr txBox="1">
              <a:spLocks noChangeArrowheads="1"/>
            </p:cNvSpPr>
            <p:nvPr/>
          </p:nvSpPr>
          <p:spPr bwMode="auto">
            <a:xfrm>
              <a:off x="1492" y="3625"/>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52" name="Text Box 103"/>
            <p:cNvSpPr txBox="1">
              <a:spLocks noChangeArrowheads="1"/>
            </p:cNvSpPr>
            <p:nvPr/>
          </p:nvSpPr>
          <p:spPr bwMode="auto">
            <a:xfrm>
              <a:off x="1507" y="387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53" name="Oval 104"/>
            <p:cNvSpPr>
              <a:spLocks noChangeArrowheads="1"/>
            </p:cNvSpPr>
            <p:nvPr/>
          </p:nvSpPr>
          <p:spPr bwMode="auto">
            <a:xfrm>
              <a:off x="1822" y="3661"/>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5654" name="Line 105"/>
            <p:cNvSpPr>
              <a:spLocks noChangeShapeType="1"/>
            </p:cNvSpPr>
            <p:nvPr/>
          </p:nvSpPr>
          <p:spPr bwMode="auto">
            <a:xfrm flipV="1">
              <a:off x="1683" y="3807"/>
              <a:ext cx="162" cy="171"/>
            </a:xfrm>
            <a:prstGeom prst="line">
              <a:avLst/>
            </a:prstGeom>
            <a:noFill/>
            <a:ln w="28575">
              <a:solidFill>
                <a:schemeClr val="bg1"/>
              </a:solidFill>
              <a:round/>
              <a:headEnd/>
              <a:tailEnd type="triangle" w="med" len="med"/>
            </a:ln>
          </p:spPr>
          <p:txBody>
            <a:bodyPr anchor="ctr"/>
            <a:lstStyle/>
            <a:p>
              <a:endParaRPr lang="en-US"/>
            </a:p>
          </p:txBody>
        </p:sp>
        <p:cxnSp>
          <p:nvCxnSpPr>
            <p:cNvPr id="25655" name="AutoShape 106"/>
            <p:cNvCxnSpPr>
              <a:cxnSpLocks noChangeShapeType="1"/>
            </p:cNvCxnSpPr>
            <p:nvPr/>
          </p:nvCxnSpPr>
          <p:spPr bwMode="auto">
            <a:xfrm>
              <a:off x="1654" y="3750"/>
              <a:ext cx="177" cy="0"/>
            </a:xfrm>
            <a:prstGeom prst="straightConnector1">
              <a:avLst/>
            </a:prstGeom>
            <a:noFill/>
            <a:ln w="28575">
              <a:solidFill>
                <a:schemeClr val="bg1"/>
              </a:solidFill>
              <a:round/>
              <a:headEnd/>
              <a:tailEnd type="triangle" w="med" len="med"/>
            </a:ln>
          </p:spPr>
        </p:cxnSp>
        <p:sp>
          <p:nvSpPr>
            <p:cNvPr id="25656" name="Rectangle 107"/>
            <p:cNvSpPr>
              <a:spLocks noChangeArrowheads="1"/>
            </p:cNvSpPr>
            <p:nvPr/>
          </p:nvSpPr>
          <p:spPr bwMode="auto">
            <a:xfrm>
              <a:off x="1434" y="3504"/>
              <a:ext cx="684" cy="657"/>
            </a:xfrm>
            <a:prstGeom prst="rect">
              <a:avLst/>
            </a:prstGeom>
            <a:noFill/>
            <a:ln w="6350" algn="ctr">
              <a:solidFill>
                <a:schemeClr val="bg1"/>
              </a:solidFill>
              <a:miter lim="800000"/>
              <a:headEnd/>
              <a:tailEnd/>
            </a:ln>
          </p:spPr>
          <p:txBody>
            <a:bodyPr wrap="none" anchor="ctr"/>
            <a:lstStyle/>
            <a:p>
              <a:endParaRPr lang="en-US"/>
            </a:p>
          </p:txBody>
        </p:sp>
      </p:grpSp>
      <p:grpSp>
        <p:nvGrpSpPr>
          <p:cNvPr id="13" name="Group 108"/>
          <p:cNvGrpSpPr>
            <a:grpSpLocks/>
          </p:cNvGrpSpPr>
          <p:nvPr/>
        </p:nvGrpSpPr>
        <p:grpSpPr bwMode="auto">
          <a:xfrm rot="5400000">
            <a:off x="8090694" y="3272632"/>
            <a:ext cx="88900" cy="1147762"/>
            <a:chOff x="5016" y="2268"/>
            <a:chExt cx="56" cy="723"/>
          </a:xfrm>
        </p:grpSpPr>
        <p:sp>
          <p:nvSpPr>
            <p:cNvPr id="25647" name="Oval 109"/>
            <p:cNvSpPr>
              <a:spLocks noChangeArrowheads="1"/>
            </p:cNvSpPr>
            <p:nvPr/>
          </p:nvSpPr>
          <p:spPr bwMode="auto">
            <a:xfrm>
              <a:off x="5016" y="2268"/>
              <a:ext cx="56" cy="63"/>
            </a:xfrm>
            <a:prstGeom prst="ellipse">
              <a:avLst/>
            </a:prstGeom>
            <a:solidFill>
              <a:schemeClr val="bg1"/>
            </a:solidFill>
            <a:ln w="28575" algn="ctr">
              <a:solidFill>
                <a:schemeClr val="bg1"/>
              </a:solidFill>
              <a:round/>
              <a:headEnd/>
              <a:tailEnd/>
            </a:ln>
          </p:spPr>
          <p:txBody>
            <a:bodyPr wrap="none" anchor="ctr"/>
            <a:lstStyle/>
            <a:p>
              <a:endParaRPr lang="en-US"/>
            </a:p>
          </p:txBody>
        </p:sp>
        <p:sp>
          <p:nvSpPr>
            <p:cNvPr id="25648" name="Oval 110"/>
            <p:cNvSpPr>
              <a:spLocks noChangeArrowheads="1"/>
            </p:cNvSpPr>
            <p:nvPr/>
          </p:nvSpPr>
          <p:spPr bwMode="auto">
            <a:xfrm>
              <a:off x="5016" y="2488"/>
              <a:ext cx="56" cy="63"/>
            </a:xfrm>
            <a:prstGeom prst="ellipse">
              <a:avLst/>
            </a:prstGeom>
            <a:solidFill>
              <a:schemeClr val="bg1"/>
            </a:solidFill>
            <a:ln w="28575" algn="ctr">
              <a:solidFill>
                <a:schemeClr val="bg1"/>
              </a:solidFill>
              <a:round/>
              <a:headEnd/>
              <a:tailEnd/>
            </a:ln>
          </p:spPr>
          <p:txBody>
            <a:bodyPr wrap="none" anchor="ctr"/>
            <a:lstStyle/>
            <a:p>
              <a:endParaRPr lang="en-US"/>
            </a:p>
          </p:txBody>
        </p:sp>
        <p:sp>
          <p:nvSpPr>
            <p:cNvPr id="25649" name="Oval 111"/>
            <p:cNvSpPr>
              <a:spLocks noChangeArrowheads="1"/>
            </p:cNvSpPr>
            <p:nvPr/>
          </p:nvSpPr>
          <p:spPr bwMode="auto">
            <a:xfrm>
              <a:off x="5016" y="2708"/>
              <a:ext cx="56" cy="63"/>
            </a:xfrm>
            <a:prstGeom prst="ellipse">
              <a:avLst/>
            </a:prstGeom>
            <a:solidFill>
              <a:schemeClr val="bg1"/>
            </a:solidFill>
            <a:ln w="28575" algn="ctr">
              <a:solidFill>
                <a:schemeClr val="bg1"/>
              </a:solidFill>
              <a:round/>
              <a:headEnd/>
              <a:tailEnd/>
            </a:ln>
          </p:spPr>
          <p:txBody>
            <a:bodyPr wrap="none" anchor="ctr"/>
            <a:lstStyle/>
            <a:p>
              <a:endParaRPr lang="en-US"/>
            </a:p>
          </p:txBody>
        </p:sp>
        <p:sp>
          <p:nvSpPr>
            <p:cNvPr id="25650" name="Oval 112"/>
            <p:cNvSpPr>
              <a:spLocks noChangeArrowheads="1"/>
            </p:cNvSpPr>
            <p:nvPr/>
          </p:nvSpPr>
          <p:spPr bwMode="auto">
            <a:xfrm>
              <a:off x="5016" y="2928"/>
              <a:ext cx="56" cy="63"/>
            </a:xfrm>
            <a:prstGeom prst="ellipse">
              <a:avLst/>
            </a:prstGeom>
            <a:solidFill>
              <a:schemeClr val="bg1"/>
            </a:solidFill>
            <a:ln w="28575" algn="ctr">
              <a:solidFill>
                <a:schemeClr val="bg1"/>
              </a:solidFill>
              <a:round/>
              <a:headEnd/>
              <a:tailEnd/>
            </a:ln>
          </p:spPr>
          <p:txBody>
            <a:bodyPr wrap="none" anchor="ctr"/>
            <a:lstStyle/>
            <a:p>
              <a:endParaRPr lang="en-US"/>
            </a:p>
          </p:txBody>
        </p:sp>
      </p:grpSp>
      <p:grpSp>
        <p:nvGrpSpPr>
          <p:cNvPr id="14" name="Group 113"/>
          <p:cNvGrpSpPr>
            <a:grpSpLocks/>
          </p:cNvGrpSpPr>
          <p:nvPr/>
        </p:nvGrpSpPr>
        <p:grpSpPr bwMode="auto">
          <a:xfrm>
            <a:off x="3467100" y="1957388"/>
            <a:ext cx="1585913" cy="1071562"/>
            <a:chOff x="2184" y="1197"/>
            <a:chExt cx="999" cy="675"/>
          </a:xfrm>
        </p:grpSpPr>
        <p:sp>
          <p:nvSpPr>
            <p:cNvPr id="25641" name="Text Box 114"/>
            <p:cNvSpPr txBox="1">
              <a:spLocks noChangeArrowheads="1"/>
            </p:cNvSpPr>
            <p:nvPr/>
          </p:nvSpPr>
          <p:spPr bwMode="auto">
            <a:xfrm>
              <a:off x="2380" y="130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5642" name="Text Box 115"/>
            <p:cNvSpPr txBox="1">
              <a:spLocks noChangeArrowheads="1"/>
            </p:cNvSpPr>
            <p:nvPr/>
          </p:nvSpPr>
          <p:spPr bwMode="auto">
            <a:xfrm>
              <a:off x="2359" y="159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5643" name="Oval 116"/>
            <p:cNvSpPr>
              <a:spLocks noChangeArrowheads="1"/>
            </p:cNvSpPr>
            <p:nvPr/>
          </p:nvSpPr>
          <p:spPr bwMode="auto">
            <a:xfrm>
              <a:off x="2710" y="1345"/>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5644" name="Line 117"/>
            <p:cNvSpPr>
              <a:spLocks noChangeShapeType="1"/>
            </p:cNvSpPr>
            <p:nvPr/>
          </p:nvSpPr>
          <p:spPr bwMode="auto">
            <a:xfrm flipV="1">
              <a:off x="2526" y="1491"/>
              <a:ext cx="207" cy="216"/>
            </a:xfrm>
            <a:prstGeom prst="line">
              <a:avLst/>
            </a:prstGeom>
            <a:noFill/>
            <a:ln w="28575">
              <a:solidFill>
                <a:schemeClr val="bg1"/>
              </a:solidFill>
              <a:round/>
              <a:headEnd/>
              <a:tailEnd type="triangle" w="med" len="med"/>
            </a:ln>
          </p:spPr>
          <p:txBody>
            <a:bodyPr anchor="ctr"/>
            <a:lstStyle/>
            <a:p>
              <a:endParaRPr lang="en-US"/>
            </a:p>
          </p:txBody>
        </p:sp>
        <p:cxnSp>
          <p:nvCxnSpPr>
            <p:cNvPr id="25645" name="AutoShape 118"/>
            <p:cNvCxnSpPr>
              <a:cxnSpLocks noChangeShapeType="1"/>
            </p:cNvCxnSpPr>
            <p:nvPr/>
          </p:nvCxnSpPr>
          <p:spPr bwMode="auto">
            <a:xfrm>
              <a:off x="2542" y="1434"/>
              <a:ext cx="177" cy="0"/>
            </a:xfrm>
            <a:prstGeom prst="straightConnector1">
              <a:avLst/>
            </a:prstGeom>
            <a:noFill/>
            <a:ln w="28575">
              <a:solidFill>
                <a:schemeClr val="bg1"/>
              </a:solidFill>
              <a:round/>
              <a:headEnd/>
              <a:tailEnd type="triangle" w="med" len="med"/>
            </a:ln>
          </p:spPr>
        </p:cxnSp>
        <p:sp>
          <p:nvSpPr>
            <p:cNvPr id="25646" name="Rectangle 119"/>
            <p:cNvSpPr>
              <a:spLocks noChangeArrowheads="1"/>
            </p:cNvSpPr>
            <p:nvPr/>
          </p:nvSpPr>
          <p:spPr bwMode="auto">
            <a:xfrm>
              <a:off x="2184" y="1197"/>
              <a:ext cx="999" cy="675"/>
            </a:xfrm>
            <a:prstGeom prst="rect">
              <a:avLst/>
            </a:prstGeom>
            <a:noFill/>
            <a:ln w="6350" algn="ctr">
              <a:solidFill>
                <a:schemeClr val="bg1"/>
              </a:solidFill>
              <a:miter lim="800000"/>
              <a:headEnd/>
              <a:tailEnd/>
            </a:ln>
          </p:spPr>
          <p:txBody>
            <a:bodyPr wrap="none" anchor="ctr"/>
            <a:lstStyle/>
            <a:p>
              <a:endParaRPr lang="en-US"/>
            </a:p>
          </p:txBody>
        </p:sp>
      </p:grpSp>
      <p:grpSp>
        <p:nvGrpSpPr>
          <p:cNvPr id="15" name="Group 120"/>
          <p:cNvGrpSpPr>
            <a:grpSpLocks/>
          </p:cNvGrpSpPr>
          <p:nvPr/>
        </p:nvGrpSpPr>
        <p:grpSpPr bwMode="auto">
          <a:xfrm>
            <a:off x="2262188" y="1957388"/>
            <a:ext cx="1114425" cy="1071562"/>
            <a:chOff x="1425" y="1197"/>
            <a:chExt cx="702" cy="675"/>
          </a:xfrm>
        </p:grpSpPr>
        <p:sp>
          <p:nvSpPr>
            <p:cNvPr id="25639" name="Text Box 121"/>
            <p:cNvSpPr txBox="1">
              <a:spLocks noChangeArrowheads="1"/>
            </p:cNvSpPr>
            <p:nvPr/>
          </p:nvSpPr>
          <p:spPr bwMode="auto">
            <a:xfrm>
              <a:off x="1533" y="1434"/>
              <a:ext cx="54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empty</a:t>
              </a:r>
            </a:p>
          </p:txBody>
        </p:sp>
        <p:sp>
          <p:nvSpPr>
            <p:cNvPr id="25640" name="Rectangle 122"/>
            <p:cNvSpPr>
              <a:spLocks noChangeArrowheads="1"/>
            </p:cNvSpPr>
            <p:nvPr/>
          </p:nvSpPr>
          <p:spPr bwMode="auto">
            <a:xfrm>
              <a:off x="1425" y="1197"/>
              <a:ext cx="702" cy="675"/>
            </a:xfrm>
            <a:prstGeom prst="rect">
              <a:avLst/>
            </a:prstGeom>
            <a:noFill/>
            <a:ln w="6350" algn="ctr">
              <a:solidFill>
                <a:schemeClr val="bg1"/>
              </a:solidFill>
              <a:miter lim="800000"/>
              <a:headEnd/>
              <a:tailEnd/>
            </a:ln>
          </p:spPr>
          <p:txBody>
            <a:bodyPr wrap="none" anchor="ctr"/>
            <a:lstStyle/>
            <a:p>
              <a:endParaRPr lang="en-US"/>
            </a:p>
          </p:txBody>
        </p:sp>
      </p:grpSp>
      <p:grpSp>
        <p:nvGrpSpPr>
          <p:cNvPr id="25617" name="Group 123"/>
          <p:cNvGrpSpPr>
            <a:grpSpLocks/>
          </p:cNvGrpSpPr>
          <p:nvPr/>
        </p:nvGrpSpPr>
        <p:grpSpPr bwMode="auto">
          <a:xfrm>
            <a:off x="238125" y="1030288"/>
            <a:ext cx="1679575" cy="5732462"/>
            <a:chOff x="150" y="649"/>
            <a:chExt cx="1058" cy="3611"/>
          </a:xfrm>
        </p:grpSpPr>
        <p:grpSp>
          <p:nvGrpSpPr>
            <p:cNvPr id="25618" name="Group 124"/>
            <p:cNvGrpSpPr>
              <a:grpSpLocks/>
            </p:cNvGrpSpPr>
            <p:nvPr/>
          </p:nvGrpSpPr>
          <p:grpSpPr bwMode="auto">
            <a:xfrm>
              <a:off x="245" y="3936"/>
              <a:ext cx="888" cy="324"/>
              <a:chOff x="613" y="3876"/>
              <a:chExt cx="888" cy="324"/>
            </a:xfrm>
          </p:grpSpPr>
          <p:sp>
            <p:nvSpPr>
              <p:cNvPr id="25637" name="Oval 125"/>
              <p:cNvSpPr>
                <a:spLocks noChangeArrowheads="1"/>
              </p:cNvSpPr>
              <p:nvPr/>
            </p:nvSpPr>
            <p:spPr bwMode="auto">
              <a:xfrm>
                <a:off x="613" y="3876"/>
                <a:ext cx="888" cy="324"/>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38" name="Text Box 126"/>
              <p:cNvSpPr txBox="1">
                <a:spLocks noChangeArrowheads="1"/>
              </p:cNvSpPr>
              <p:nvPr/>
            </p:nvSpPr>
            <p:spPr bwMode="auto">
              <a:xfrm>
                <a:off x="749" y="3913"/>
                <a:ext cx="617" cy="250"/>
              </a:xfrm>
              <a:prstGeom prst="rect">
                <a:avLst/>
              </a:prstGeom>
              <a:noFill/>
              <a:ln w="9525">
                <a:noFill/>
                <a:miter lim="800000"/>
                <a:headEnd/>
                <a:tailEnd/>
              </a:ln>
            </p:spPr>
            <p:txBody>
              <a:bodyPr wrap="none">
                <a:spAutoFit/>
              </a:bodyPr>
              <a:lstStyle/>
              <a:p>
                <a:r>
                  <a:rPr lang="en-US" altLang="he-IL" sz="2000"/>
                  <a:t>return x</a:t>
                </a:r>
              </a:p>
            </p:txBody>
          </p:sp>
        </p:grpSp>
        <p:cxnSp>
          <p:nvCxnSpPr>
            <p:cNvPr id="25619" name="AutoShape 127"/>
            <p:cNvCxnSpPr>
              <a:cxnSpLocks noChangeShapeType="1"/>
              <a:stCxn id="25622" idx="4"/>
              <a:endCxn id="25626" idx="0"/>
            </p:cNvCxnSpPr>
            <p:nvPr/>
          </p:nvCxnSpPr>
          <p:spPr bwMode="auto">
            <a:xfrm>
              <a:off x="689" y="1673"/>
              <a:ext cx="9" cy="389"/>
            </a:xfrm>
            <a:prstGeom prst="straightConnector1">
              <a:avLst/>
            </a:prstGeom>
            <a:noFill/>
            <a:ln w="28575">
              <a:solidFill>
                <a:schemeClr val="bg1"/>
              </a:solidFill>
              <a:round/>
              <a:headEnd/>
              <a:tailEnd type="triangle" w="med" len="med"/>
            </a:ln>
          </p:spPr>
        </p:cxnSp>
        <p:cxnSp>
          <p:nvCxnSpPr>
            <p:cNvPr id="25620" name="AutoShape 128"/>
            <p:cNvCxnSpPr>
              <a:cxnSpLocks noChangeShapeType="1"/>
              <a:stCxn id="25626" idx="4"/>
              <a:endCxn id="25628" idx="0"/>
            </p:cNvCxnSpPr>
            <p:nvPr/>
          </p:nvCxnSpPr>
          <p:spPr bwMode="auto">
            <a:xfrm flipH="1">
              <a:off x="688" y="2398"/>
              <a:ext cx="10" cy="359"/>
            </a:xfrm>
            <a:prstGeom prst="straightConnector1">
              <a:avLst/>
            </a:prstGeom>
            <a:noFill/>
            <a:ln w="28575">
              <a:solidFill>
                <a:schemeClr val="bg1"/>
              </a:solidFill>
              <a:round/>
              <a:headEnd/>
              <a:tailEnd type="triangle" w="med" len="med"/>
            </a:ln>
          </p:spPr>
        </p:cxnSp>
        <p:cxnSp>
          <p:nvCxnSpPr>
            <p:cNvPr id="25621" name="AutoShape 129"/>
            <p:cNvCxnSpPr>
              <a:cxnSpLocks noChangeShapeType="1"/>
              <a:stCxn id="25628" idx="4"/>
              <a:endCxn id="25624" idx="0"/>
            </p:cNvCxnSpPr>
            <p:nvPr/>
          </p:nvCxnSpPr>
          <p:spPr bwMode="auto">
            <a:xfrm>
              <a:off x="688" y="3093"/>
              <a:ext cx="1" cy="366"/>
            </a:xfrm>
            <a:prstGeom prst="straightConnector1">
              <a:avLst/>
            </a:prstGeom>
            <a:noFill/>
            <a:ln w="28575">
              <a:solidFill>
                <a:schemeClr val="bg1"/>
              </a:solidFill>
              <a:round/>
              <a:headEnd/>
              <a:tailEnd type="triangle" w="med" len="med"/>
            </a:ln>
          </p:spPr>
        </p:cxnSp>
        <p:sp>
          <p:nvSpPr>
            <p:cNvPr id="25622" name="Oval 130"/>
            <p:cNvSpPr>
              <a:spLocks noChangeArrowheads="1"/>
            </p:cNvSpPr>
            <p:nvPr/>
          </p:nvSpPr>
          <p:spPr bwMode="auto">
            <a:xfrm>
              <a:off x="221" y="1337"/>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23" name="Text Box 131"/>
            <p:cNvSpPr txBox="1">
              <a:spLocks noChangeArrowheads="1"/>
            </p:cNvSpPr>
            <p:nvPr/>
          </p:nvSpPr>
          <p:spPr bwMode="auto">
            <a:xfrm>
              <a:off x="455" y="1334"/>
              <a:ext cx="116" cy="304"/>
            </a:xfrm>
            <a:prstGeom prst="rect">
              <a:avLst/>
            </a:prstGeom>
            <a:noFill/>
            <a:ln w="28575">
              <a:noFill/>
              <a:miter lim="800000"/>
              <a:headEnd/>
              <a:tailEnd/>
            </a:ln>
          </p:spPr>
          <p:txBody>
            <a:bodyPr wrap="none">
              <a:spAutoFit/>
            </a:bodyPr>
            <a:lstStyle/>
            <a:p>
              <a:pPr>
                <a:lnSpc>
                  <a:spcPct val="80000"/>
                </a:lnSpc>
              </a:pPr>
              <a:endParaRPr lang="en-US" sz="3200"/>
            </a:p>
          </p:txBody>
        </p:sp>
        <p:sp>
          <p:nvSpPr>
            <p:cNvPr id="25624" name="Oval 132"/>
            <p:cNvSpPr>
              <a:spLocks noChangeArrowheads="1"/>
            </p:cNvSpPr>
            <p:nvPr/>
          </p:nvSpPr>
          <p:spPr bwMode="auto">
            <a:xfrm>
              <a:off x="221" y="3459"/>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25" name="Text Box 133"/>
            <p:cNvSpPr txBox="1">
              <a:spLocks noChangeArrowheads="1"/>
            </p:cNvSpPr>
            <p:nvPr/>
          </p:nvSpPr>
          <p:spPr bwMode="auto">
            <a:xfrm>
              <a:off x="479" y="3524"/>
              <a:ext cx="410" cy="212"/>
            </a:xfrm>
            <a:prstGeom prst="rect">
              <a:avLst/>
            </a:prstGeom>
            <a:noFill/>
            <a:ln w="28575">
              <a:noFill/>
              <a:miter lim="800000"/>
              <a:headEnd/>
              <a:tailEnd/>
            </a:ln>
          </p:spPr>
          <p:txBody>
            <a:bodyPr wrap="none">
              <a:spAutoFit/>
            </a:bodyPr>
            <a:lstStyle/>
            <a:p>
              <a:pPr algn="ctr">
                <a:lnSpc>
                  <a:spcPct val="80000"/>
                </a:lnSpc>
              </a:pPr>
              <a:r>
                <a:rPr lang="en-US" altLang="he-IL" sz="2000"/>
                <a:t>x = t</a:t>
              </a:r>
              <a:endParaRPr lang="en-US" sz="2800"/>
            </a:p>
          </p:txBody>
        </p:sp>
        <p:sp>
          <p:nvSpPr>
            <p:cNvPr id="25626" name="Oval 134"/>
            <p:cNvSpPr>
              <a:spLocks noChangeArrowheads="1"/>
            </p:cNvSpPr>
            <p:nvPr/>
          </p:nvSpPr>
          <p:spPr bwMode="auto">
            <a:xfrm>
              <a:off x="188" y="2062"/>
              <a:ext cx="1020"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27" name="Text Box 135"/>
            <p:cNvSpPr txBox="1">
              <a:spLocks noChangeArrowheads="1"/>
            </p:cNvSpPr>
            <p:nvPr/>
          </p:nvSpPr>
          <p:spPr bwMode="auto">
            <a:xfrm>
              <a:off x="226" y="2116"/>
              <a:ext cx="954" cy="212"/>
            </a:xfrm>
            <a:prstGeom prst="rect">
              <a:avLst/>
            </a:prstGeom>
            <a:noFill/>
            <a:ln w="28575">
              <a:noFill/>
              <a:miter lim="800000"/>
              <a:headEnd/>
              <a:tailEnd/>
            </a:ln>
          </p:spPr>
          <p:txBody>
            <a:bodyPr wrap="none">
              <a:spAutoFit/>
            </a:bodyPr>
            <a:lstStyle/>
            <a:p>
              <a:pPr>
                <a:lnSpc>
                  <a:spcPct val="80000"/>
                </a:lnSpc>
              </a:pPr>
              <a:r>
                <a:rPr lang="en-US" altLang="he-IL" sz="2000"/>
                <a:t>t =malloc(..);</a:t>
              </a:r>
              <a:endParaRPr lang="en-US" sz="2000"/>
            </a:p>
          </p:txBody>
        </p:sp>
        <p:sp>
          <p:nvSpPr>
            <p:cNvPr id="25628" name="Oval 136"/>
            <p:cNvSpPr>
              <a:spLocks noChangeArrowheads="1"/>
            </p:cNvSpPr>
            <p:nvPr/>
          </p:nvSpPr>
          <p:spPr bwMode="auto">
            <a:xfrm>
              <a:off x="220" y="2757"/>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29" name="Text Box 137"/>
            <p:cNvSpPr txBox="1">
              <a:spLocks noChangeArrowheads="1"/>
            </p:cNvSpPr>
            <p:nvPr/>
          </p:nvSpPr>
          <p:spPr bwMode="auto">
            <a:xfrm>
              <a:off x="248" y="2819"/>
              <a:ext cx="807" cy="212"/>
            </a:xfrm>
            <a:prstGeom prst="rect">
              <a:avLst/>
            </a:prstGeom>
            <a:noFill/>
            <a:ln w="28575">
              <a:noFill/>
              <a:miter lim="800000"/>
              <a:headEnd/>
              <a:tailEnd/>
            </a:ln>
          </p:spPr>
          <p:txBody>
            <a:bodyPr wrap="none">
              <a:spAutoFit/>
            </a:bodyPr>
            <a:lstStyle/>
            <a:p>
              <a:pPr>
                <a:lnSpc>
                  <a:spcPct val="80000"/>
                </a:lnSpc>
              </a:pPr>
              <a:r>
                <a:rPr lang="en-US" altLang="he-IL" sz="2000"/>
                <a:t>t</a:t>
              </a:r>
              <a:r>
                <a:rPr lang="en-US" altLang="he-IL" sz="2000">
                  <a:sym typeface="Symbol" pitchFamily="18" charset="2"/>
                </a:rPr>
                <a:t></a:t>
              </a:r>
              <a:r>
                <a:rPr lang="en-US" altLang="he-IL" sz="2000"/>
                <a:t>next=x;</a:t>
              </a:r>
              <a:endParaRPr lang="en-US" sz="2800"/>
            </a:p>
          </p:txBody>
        </p:sp>
        <p:cxnSp>
          <p:nvCxnSpPr>
            <p:cNvPr id="25630" name="AutoShape 138"/>
            <p:cNvCxnSpPr>
              <a:cxnSpLocks noChangeShapeType="1"/>
              <a:stCxn id="25631" idx="4"/>
              <a:endCxn id="25622" idx="0"/>
            </p:cNvCxnSpPr>
            <p:nvPr/>
          </p:nvCxnSpPr>
          <p:spPr bwMode="auto">
            <a:xfrm>
              <a:off x="682" y="985"/>
              <a:ext cx="7" cy="352"/>
            </a:xfrm>
            <a:prstGeom prst="straightConnector1">
              <a:avLst/>
            </a:prstGeom>
            <a:noFill/>
            <a:ln w="28575">
              <a:solidFill>
                <a:schemeClr val="bg1"/>
              </a:solidFill>
              <a:round/>
              <a:headEnd/>
              <a:tailEnd type="triangle" w="med" len="med"/>
            </a:ln>
          </p:spPr>
        </p:cxnSp>
        <p:sp>
          <p:nvSpPr>
            <p:cNvPr id="25631" name="Oval 139"/>
            <p:cNvSpPr>
              <a:spLocks noChangeArrowheads="1"/>
            </p:cNvSpPr>
            <p:nvPr/>
          </p:nvSpPr>
          <p:spPr bwMode="auto">
            <a:xfrm>
              <a:off x="214" y="649"/>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5632" name="Text Box 140"/>
            <p:cNvSpPr txBox="1">
              <a:spLocks noChangeArrowheads="1"/>
            </p:cNvSpPr>
            <p:nvPr/>
          </p:nvSpPr>
          <p:spPr bwMode="auto">
            <a:xfrm>
              <a:off x="259" y="711"/>
              <a:ext cx="794" cy="212"/>
            </a:xfrm>
            <a:prstGeom prst="rect">
              <a:avLst/>
            </a:prstGeom>
            <a:noFill/>
            <a:ln w="28575">
              <a:noFill/>
              <a:miter lim="800000"/>
              <a:headEnd/>
              <a:tailEnd/>
            </a:ln>
          </p:spPr>
          <p:txBody>
            <a:bodyPr wrap="none">
              <a:spAutoFit/>
            </a:bodyPr>
            <a:lstStyle/>
            <a:p>
              <a:pPr>
                <a:lnSpc>
                  <a:spcPct val="80000"/>
                </a:lnSpc>
              </a:pPr>
              <a:r>
                <a:rPr lang="en-US" altLang="he-IL" sz="2000"/>
                <a:t>x = NULL</a:t>
              </a:r>
              <a:endParaRPr lang="en-US" sz="2800"/>
            </a:p>
          </p:txBody>
        </p:sp>
        <p:cxnSp>
          <p:nvCxnSpPr>
            <p:cNvPr id="25633" name="AutoShape 141"/>
            <p:cNvCxnSpPr>
              <a:cxnSpLocks noChangeShapeType="1"/>
              <a:stCxn id="25624" idx="6"/>
              <a:endCxn id="25622" idx="6"/>
            </p:cNvCxnSpPr>
            <p:nvPr/>
          </p:nvCxnSpPr>
          <p:spPr bwMode="auto">
            <a:xfrm flipV="1">
              <a:off x="1157" y="1505"/>
              <a:ext cx="1" cy="2122"/>
            </a:xfrm>
            <a:prstGeom prst="curvedConnector3">
              <a:avLst>
                <a:gd name="adj1" fmla="val 14400005"/>
              </a:avLst>
            </a:prstGeom>
            <a:noFill/>
            <a:ln w="28575">
              <a:solidFill>
                <a:schemeClr val="bg1"/>
              </a:solidFill>
              <a:round/>
              <a:headEnd/>
              <a:tailEnd type="triangle" w="med" len="med"/>
            </a:ln>
          </p:spPr>
        </p:cxnSp>
        <p:sp>
          <p:nvSpPr>
            <p:cNvPr id="25634" name="Text Box 142"/>
            <p:cNvSpPr txBox="1">
              <a:spLocks noChangeArrowheads="1"/>
            </p:cNvSpPr>
            <p:nvPr/>
          </p:nvSpPr>
          <p:spPr bwMode="auto">
            <a:xfrm>
              <a:off x="528" y="1758"/>
              <a:ext cx="21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25635" name="AutoShape 143"/>
            <p:cNvCxnSpPr>
              <a:cxnSpLocks noChangeShapeType="1"/>
              <a:stCxn id="25622" idx="2"/>
              <a:endCxn id="25637" idx="2"/>
            </p:cNvCxnSpPr>
            <p:nvPr/>
          </p:nvCxnSpPr>
          <p:spPr bwMode="auto">
            <a:xfrm rot="10800000" flipH="1" flipV="1">
              <a:off x="221" y="1505"/>
              <a:ext cx="24" cy="2593"/>
            </a:xfrm>
            <a:prstGeom prst="curvedConnector3">
              <a:avLst>
                <a:gd name="adj1" fmla="val -600000"/>
              </a:avLst>
            </a:prstGeom>
            <a:noFill/>
            <a:ln w="28575">
              <a:solidFill>
                <a:schemeClr val="bg1"/>
              </a:solidFill>
              <a:round/>
              <a:headEnd/>
              <a:tailEnd type="triangle" w="med" len="med"/>
            </a:ln>
          </p:spPr>
        </p:cxnSp>
        <p:sp>
          <p:nvSpPr>
            <p:cNvPr id="25636" name="Text Box 144"/>
            <p:cNvSpPr txBox="1">
              <a:spLocks noChangeArrowheads="1"/>
            </p:cNvSpPr>
            <p:nvPr/>
          </p:nvSpPr>
          <p:spPr bwMode="auto">
            <a:xfrm>
              <a:off x="150" y="1740"/>
              <a:ext cx="21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dissolve">
                                      <p:cBhvr>
                                        <p:cTn id="39" dur="500"/>
                                        <p:tgtEl>
                                          <p:spTgt spid="3"/>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dissolve">
                                      <p:cBhvr>
                                        <p:cTn id="47" dur="500"/>
                                        <p:tgtEl>
                                          <p:spTgt spid="5"/>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dissolve">
                                      <p:cBhvr>
                                        <p:cTn id="51" dur="500"/>
                                        <p:tgtEl>
                                          <p:spTgt spid="6"/>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dissolve">
                                      <p:cBhvr>
                                        <p:cTn id="55" dur="500"/>
                                        <p:tgtEl>
                                          <p:spTgt spid="2"/>
                                        </p:tgtEl>
                                      </p:cBhvr>
                                    </p:animEffect>
                                  </p:childTnLst>
                                </p:cTn>
                              </p:par>
                            </p:childTnLst>
                          </p:cTn>
                        </p:par>
                        <p:par>
                          <p:cTn id="56" fill="hold">
                            <p:stCondLst>
                              <p:cond delay="6500"/>
                            </p:stCondLst>
                            <p:childTnLst>
                              <p:par>
                                <p:cTn id="57" presetID="9" presetClass="entr" presetSubtype="0"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dissolve">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7772400" cy="838200"/>
          </a:xfrm>
        </p:spPr>
        <p:txBody>
          <a:bodyPr/>
          <a:lstStyle/>
          <a:p>
            <a:r>
              <a:rPr lang="en-US" sz="3200" smtClean="0"/>
              <a:t>Concrete Interpretation Rules</a:t>
            </a:r>
          </a:p>
        </p:txBody>
      </p:sp>
      <p:graphicFrame>
        <p:nvGraphicFramePr>
          <p:cNvPr id="1473539" name="Group 3"/>
          <p:cNvGraphicFramePr>
            <a:graphicFrameLocks noGrp="1"/>
          </p:cNvGraphicFramePr>
          <p:nvPr>
            <p:ph idx="1"/>
          </p:nvPr>
        </p:nvGraphicFramePr>
        <p:xfrm>
          <a:off x="1290638" y="1485900"/>
          <a:ext cx="6415087" cy="4325938"/>
        </p:xfrm>
        <a:graphic>
          <a:graphicData uri="http://schemas.openxmlformats.org/drawingml/2006/table">
            <a:tbl>
              <a:tblPr/>
              <a:tblGrid>
                <a:gridCol w="1774825"/>
                <a:gridCol w="4640262"/>
              </a:tblGrid>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rPr>
                        <a:t>Statement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Update formula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=NULL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malloc()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IsNew(v)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y(v)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x=y </a:t>
                      </a:r>
                      <a:r>
                        <a:rPr kumimoji="0" lang="en-US" sz="2400" b="0" i="0" u="none" strike="noStrike" cap="none" normalizeH="0" baseline="0" smtClean="0">
                          <a:ln>
                            <a:noFill/>
                          </a:ln>
                          <a:solidFill>
                            <a:schemeClr val="bg1"/>
                          </a:solidFill>
                          <a:effectLst/>
                          <a:latin typeface="Times New Roman" pitchFamily="18" charset="0"/>
                          <a:sym typeface="Symbol" pitchFamily="18" charset="2"/>
                        </a:rPr>
                        <a:t>next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a:t>
                      </a:r>
                      <a:r>
                        <a:rPr kumimoji="0" lang="en-US" sz="2400" b="0" i="0" u="none" strike="noStrike" cap="none" normalizeH="0" baseline="0" smtClean="0">
                          <a:ln>
                            <a:noFill/>
                          </a:ln>
                          <a:solidFill>
                            <a:schemeClr val="bg1"/>
                          </a:solidFill>
                          <a:effectLst/>
                          <a:latin typeface="Times New Roman" pitchFamily="18" charset="0"/>
                          <a:sym typeface="Symbol" pitchFamily="18" charset="2"/>
                        </a:rPr>
                        <a:t>w:</a:t>
                      </a:r>
                      <a:r>
                        <a:rPr kumimoji="0" lang="en-US" sz="2400" b="0" i="0" u="none" strike="noStrike" cap="none" normalizeH="0" baseline="0" smtClean="0">
                          <a:ln>
                            <a:noFill/>
                          </a:ln>
                          <a:solidFill>
                            <a:schemeClr val="bg1"/>
                          </a:solidFill>
                          <a:effectLst/>
                          <a:latin typeface="Times New Roman" pitchFamily="18" charset="0"/>
                        </a:rPr>
                        <a:t> y(w)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n(w, v)</a:t>
                      </a:r>
                      <a:endParaRPr kumimoji="0" lang="en-US" sz="2400" b="0"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a:t>
                      </a:r>
                      <a:r>
                        <a:rPr kumimoji="0" lang="en-US" sz="2400" b="0" i="0" u="none" strike="noStrike" cap="none" normalizeH="0" baseline="0" smtClean="0">
                          <a:ln>
                            <a:noFill/>
                          </a:ln>
                          <a:solidFill>
                            <a:schemeClr val="bg1"/>
                          </a:solidFill>
                          <a:effectLst/>
                          <a:latin typeface="Times New Roman" pitchFamily="18" charset="0"/>
                          <a:sym typeface="Symbol" pitchFamily="18" charset="2"/>
                        </a:rPr>
                        <a:t>next=y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rPr>
                        <a:t>n’(v, w) = (x(v) ?  y(w) : n(v, 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Invariants</a:t>
            </a:r>
          </a:p>
        </p:txBody>
      </p:sp>
      <p:sp>
        <p:nvSpPr>
          <p:cNvPr id="1474563" name="Rectangle 3"/>
          <p:cNvSpPr>
            <a:spLocks noGrp="1" noChangeArrowheads="1"/>
          </p:cNvSpPr>
          <p:nvPr>
            <p:ph type="body" idx="1"/>
          </p:nvPr>
        </p:nvSpPr>
        <p:spPr>
          <a:xfrm>
            <a:off x="236538" y="1981200"/>
            <a:ext cx="8701087" cy="4114800"/>
          </a:xfrm>
        </p:spPr>
        <p:txBody>
          <a:bodyPr/>
          <a:lstStyle/>
          <a:p>
            <a:r>
              <a:rPr lang="en-US" sz="3600" smtClean="0"/>
              <a:t>No garbage</a:t>
            </a:r>
            <a:br>
              <a:rPr lang="en-US" sz="3600" smtClean="0"/>
            </a:br>
            <a:r>
              <a:rPr lang="en-US" sz="2800" smtClean="0">
                <a:sym typeface="Symbol" pitchFamily="18" charset="2"/>
              </a:rPr>
              <a:t>v: </a:t>
            </a:r>
            <a:r>
              <a:rPr lang="en-US" sz="2800" baseline="-25000" smtClean="0">
                <a:sym typeface="Symbol" pitchFamily="18" charset="2"/>
              </a:rPr>
              <a:t>{x PVar}</a:t>
            </a:r>
            <a:r>
              <a:rPr lang="en-US" sz="2800" smtClean="0">
                <a:sym typeface="Symbol" pitchFamily="18" charset="2"/>
              </a:rPr>
              <a:t> w: x(w)  n*(w, v)</a:t>
            </a:r>
          </a:p>
          <a:p>
            <a:r>
              <a:rPr lang="en-US" sz="3600" smtClean="0">
                <a:sym typeface="Symbol" pitchFamily="18" charset="2"/>
              </a:rPr>
              <a:t>Acyclic list(x)</a:t>
            </a:r>
            <a:br>
              <a:rPr lang="en-US" sz="3600" smtClean="0">
                <a:sym typeface="Symbol" pitchFamily="18" charset="2"/>
              </a:rPr>
            </a:br>
            <a:r>
              <a:rPr lang="en-US" sz="2800" smtClean="0">
                <a:sym typeface="Symbol" pitchFamily="18" charset="2"/>
              </a:rPr>
              <a:t>v, w: x(v)  n*(v, w)   n</a:t>
            </a:r>
            <a:r>
              <a:rPr lang="en-US" sz="2800" baseline="30000" smtClean="0">
                <a:sym typeface="Symbol" pitchFamily="18" charset="2"/>
              </a:rPr>
              <a:t>+</a:t>
            </a:r>
            <a:r>
              <a:rPr lang="en-US" sz="2800" smtClean="0">
                <a:sym typeface="Symbol" pitchFamily="18" charset="2"/>
              </a:rPr>
              <a:t>(w, w)</a:t>
            </a:r>
          </a:p>
          <a:p>
            <a:r>
              <a:rPr lang="en-US" sz="2800" smtClean="0">
                <a:sym typeface="Symbol" pitchFamily="18" charset="2"/>
              </a:rPr>
              <a:t>Reverse (x)</a:t>
            </a:r>
            <a:br>
              <a:rPr lang="en-US" sz="2800" smtClean="0">
                <a:sym typeface="Symbol" pitchFamily="18" charset="2"/>
              </a:rPr>
            </a:br>
            <a:r>
              <a:rPr lang="en-US" sz="2800" smtClean="0">
                <a:sym typeface="Symbol" pitchFamily="18" charset="2"/>
              </a:rPr>
              <a:t>v, w, r: x(v)  n*(v, w)  </a:t>
            </a:r>
            <a:br>
              <a:rPr lang="en-US" sz="2800" smtClean="0">
                <a:sym typeface="Symbol" pitchFamily="18" charset="2"/>
              </a:rPr>
            </a:br>
            <a:r>
              <a:rPr lang="en-US" sz="2800" smtClean="0">
                <a:sym typeface="Symbol" pitchFamily="18" charset="2"/>
              </a:rPr>
              <a:t>                   n(w, r)  n’(r, w)</a:t>
            </a:r>
          </a:p>
          <a:p>
            <a:endParaRPr lang="en-US" sz="2000" smtClean="0">
              <a:sym typeface="Symbol" pitchFamily="18" charset="2"/>
            </a:endParaRPr>
          </a:p>
          <a:p>
            <a:endParaRPr lang="en-US" sz="2800" smtClean="0">
              <a:sym typeface="Symbol" pitchFamily="18" charset="2"/>
            </a:endParaRPr>
          </a:p>
          <a:p>
            <a:endParaRPr lang="en-US" sz="3600" smtClean="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22238"/>
            <a:ext cx="7772400" cy="852487"/>
          </a:xfrm>
        </p:spPr>
        <p:txBody>
          <a:bodyPr/>
          <a:lstStyle/>
          <a:p>
            <a:r>
              <a:rPr lang="en-US" altLang="he-IL" smtClean="0"/>
              <a:t>. . . and also</a:t>
            </a:r>
          </a:p>
        </p:txBody>
      </p:sp>
      <p:sp>
        <p:nvSpPr>
          <p:cNvPr id="10243" name="Rectangle 3"/>
          <p:cNvSpPr>
            <a:spLocks noGrp="1" noChangeArrowheads="1"/>
          </p:cNvSpPr>
          <p:nvPr>
            <p:ph type="body" sz="half" idx="1"/>
          </p:nvPr>
        </p:nvSpPr>
        <p:spPr>
          <a:xfrm>
            <a:off x="4889500" y="1179513"/>
            <a:ext cx="3749675" cy="5595937"/>
          </a:xfrm>
        </p:spPr>
        <p:txBody>
          <a:bodyPr/>
          <a:lstStyle/>
          <a:p>
            <a:pPr>
              <a:lnSpc>
                <a:spcPct val="80000"/>
              </a:lnSpc>
            </a:pPr>
            <a:r>
              <a:rPr lang="en-US" altLang="he-IL" sz="1800" smtClean="0"/>
              <a:t>Tel-Aviv University</a:t>
            </a:r>
          </a:p>
          <a:p>
            <a:pPr lvl="1">
              <a:lnSpc>
                <a:spcPct val="80000"/>
              </a:lnSpc>
            </a:pPr>
            <a:r>
              <a:rPr lang="en-US" altLang="he-IL" sz="1800" smtClean="0"/>
              <a:t>G. Arnold</a:t>
            </a:r>
          </a:p>
          <a:p>
            <a:pPr lvl="1">
              <a:lnSpc>
                <a:spcPct val="80000"/>
              </a:lnSpc>
            </a:pPr>
            <a:r>
              <a:rPr lang="en-US" altLang="he-IL" sz="1800" smtClean="0"/>
              <a:t>I. Bogudlov</a:t>
            </a:r>
          </a:p>
          <a:p>
            <a:pPr lvl="1">
              <a:lnSpc>
                <a:spcPct val="80000"/>
              </a:lnSpc>
            </a:pPr>
            <a:r>
              <a:rPr lang="en-US" altLang="he-IL" sz="1800" smtClean="0"/>
              <a:t>G. Erez</a:t>
            </a:r>
          </a:p>
          <a:p>
            <a:pPr lvl="1">
              <a:lnSpc>
                <a:spcPct val="80000"/>
              </a:lnSpc>
            </a:pPr>
            <a:r>
              <a:rPr lang="en-US" altLang="he-IL" sz="1800" smtClean="0"/>
              <a:t>N. Dor</a:t>
            </a:r>
          </a:p>
          <a:p>
            <a:pPr lvl="1">
              <a:lnSpc>
                <a:spcPct val="80000"/>
              </a:lnSpc>
            </a:pPr>
            <a:r>
              <a:rPr lang="en-US" altLang="he-IL" sz="1800" smtClean="0"/>
              <a:t>T. Lev-Ami</a:t>
            </a:r>
          </a:p>
          <a:p>
            <a:pPr lvl="1">
              <a:lnSpc>
                <a:spcPct val="80000"/>
              </a:lnSpc>
            </a:pPr>
            <a:r>
              <a:rPr lang="en-US" altLang="he-IL" sz="1800" smtClean="0"/>
              <a:t>R. Manevich</a:t>
            </a:r>
          </a:p>
          <a:p>
            <a:pPr lvl="1">
              <a:lnSpc>
                <a:spcPct val="80000"/>
              </a:lnSpc>
            </a:pPr>
            <a:r>
              <a:rPr lang="en-US" altLang="he-IL" sz="1800" smtClean="0"/>
              <a:t>R. Shaham</a:t>
            </a:r>
          </a:p>
          <a:p>
            <a:pPr lvl="1">
              <a:lnSpc>
                <a:spcPct val="80000"/>
              </a:lnSpc>
            </a:pPr>
            <a:r>
              <a:rPr lang="en-US" altLang="he-IL" sz="1800" smtClean="0"/>
              <a:t>A. Rabinovich</a:t>
            </a:r>
          </a:p>
          <a:p>
            <a:pPr lvl="1">
              <a:lnSpc>
                <a:spcPct val="80000"/>
              </a:lnSpc>
            </a:pPr>
            <a:r>
              <a:rPr lang="en-US" altLang="he-IL" sz="1800" smtClean="0"/>
              <a:t>N. Rinetzky</a:t>
            </a:r>
          </a:p>
          <a:p>
            <a:pPr lvl="1">
              <a:lnSpc>
                <a:spcPct val="80000"/>
              </a:lnSpc>
            </a:pPr>
            <a:r>
              <a:rPr lang="en-US" altLang="he-IL" sz="1800" smtClean="0"/>
              <a:t>E. Yahav</a:t>
            </a:r>
          </a:p>
          <a:p>
            <a:pPr lvl="1">
              <a:lnSpc>
                <a:spcPct val="80000"/>
              </a:lnSpc>
            </a:pPr>
            <a:r>
              <a:rPr lang="en-US" altLang="he-IL" sz="1800" smtClean="0"/>
              <a:t>G. Yorsh</a:t>
            </a:r>
          </a:p>
          <a:p>
            <a:pPr lvl="1">
              <a:lnSpc>
                <a:spcPct val="80000"/>
              </a:lnSpc>
            </a:pPr>
            <a:r>
              <a:rPr lang="en-US" altLang="he-IL" sz="1800" smtClean="0"/>
              <a:t>A. Warshavsky</a:t>
            </a:r>
          </a:p>
          <a:p>
            <a:pPr>
              <a:lnSpc>
                <a:spcPct val="80000"/>
              </a:lnSpc>
            </a:pPr>
            <a:r>
              <a:rPr lang="en-US" altLang="he-IL" sz="1800" smtClean="0"/>
              <a:t>Universität des Saarlandes</a:t>
            </a:r>
          </a:p>
          <a:p>
            <a:pPr lvl="1">
              <a:lnSpc>
                <a:spcPct val="80000"/>
              </a:lnSpc>
            </a:pPr>
            <a:r>
              <a:rPr lang="en-US" altLang="he-IL" sz="1800" smtClean="0"/>
              <a:t>Jörg Bauer</a:t>
            </a:r>
          </a:p>
          <a:p>
            <a:pPr lvl="1">
              <a:lnSpc>
                <a:spcPct val="80000"/>
              </a:lnSpc>
            </a:pPr>
            <a:r>
              <a:rPr lang="en-US" altLang="he-IL" sz="1800" smtClean="0"/>
              <a:t>Ronald Biber</a:t>
            </a:r>
          </a:p>
        </p:txBody>
      </p:sp>
      <p:sp>
        <p:nvSpPr>
          <p:cNvPr id="10244" name="Rectangle 4"/>
          <p:cNvSpPr>
            <a:spLocks noGrp="1" noChangeArrowheads="1"/>
          </p:cNvSpPr>
          <p:nvPr>
            <p:ph type="body" sz="half" idx="2"/>
          </p:nvPr>
        </p:nvSpPr>
        <p:spPr>
          <a:xfrm>
            <a:off x="528638" y="1179513"/>
            <a:ext cx="4495800" cy="5602287"/>
          </a:xfrm>
        </p:spPr>
        <p:txBody>
          <a:bodyPr/>
          <a:lstStyle/>
          <a:p>
            <a:pPr>
              <a:lnSpc>
                <a:spcPct val="80000"/>
              </a:lnSpc>
            </a:pPr>
            <a:r>
              <a:rPr lang="en-US" altLang="he-IL" sz="1600" smtClean="0"/>
              <a:t>University of Wisconsin</a:t>
            </a:r>
          </a:p>
          <a:p>
            <a:pPr lvl="1">
              <a:lnSpc>
                <a:spcPct val="80000"/>
              </a:lnSpc>
            </a:pPr>
            <a:r>
              <a:rPr lang="en-US" altLang="he-IL" sz="1600" smtClean="0"/>
              <a:t>F. DiMaio</a:t>
            </a:r>
          </a:p>
          <a:p>
            <a:pPr lvl="1">
              <a:lnSpc>
                <a:spcPct val="80000"/>
              </a:lnSpc>
            </a:pPr>
            <a:r>
              <a:rPr lang="en-US" altLang="he-IL" sz="1600" smtClean="0"/>
              <a:t>D. Gopan</a:t>
            </a:r>
          </a:p>
          <a:p>
            <a:pPr lvl="1">
              <a:lnSpc>
                <a:spcPct val="80000"/>
              </a:lnSpc>
            </a:pPr>
            <a:r>
              <a:rPr lang="en-US" altLang="he-IL" sz="1600" smtClean="0"/>
              <a:t>A. Loginov</a:t>
            </a:r>
          </a:p>
          <a:p>
            <a:pPr>
              <a:lnSpc>
                <a:spcPct val="80000"/>
              </a:lnSpc>
            </a:pPr>
            <a:r>
              <a:rPr lang="en-US" altLang="he-IL" sz="1600" smtClean="0"/>
              <a:t>IBM Research</a:t>
            </a:r>
            <a:endParaRPr lang="en-US" sz="1600" smtClean="0"/>
          </a:p>
          <a:p>
            <a:pPr lvl="1">
              <a:lnSpc>
                <a:spcPct val="80000"/>
              </a:lnSpc>
            </a:pPr>
            <a:r>
              <a:rPr lang="en-US" altLang="he-IL" sz="1600" smtClean="0"/>
              <a:t>J. Field</a:t>
            </a:r>
          </a:p>
          <a:p>
            <a:pPr lvl="1">
              <a:lnSpc>
                <a:spcPct val="80000"/>
              </a:lnSpc>
            </a:pPr>
            <a:r>
              <a:rPr lang="en-US" altLang="he-IL" sz="1600" smtClean="0"/>
              <a:t>H. Kolodner </a:t>
            </a:r>
          </a:p>
          <a:p>
            <a:pPr lvl="1">
              <a:lnSpc>
                <a:spcPct val="80000"/>
              </a:lnSpc>
            </a:pPr>
            <a:r>
              <a:rPr lang="en-US" altLang="he-IL" sz="1600" smtClean="0"/>
              <a:t>M. Rodeh</a:t>
            </a:r>
          </a:p>
          <a:p>
            <a:pPr>
              <a:lnSpc>
                <a:spcPct val="80000"/>
              </a:lnSpc>
            </a:pPr>
            <a:r>
              <a:rPr lang="en-US" altLang="he-IL" sz="1800" smtClean="0"/>
              <a:t>Microsoft Research</a:t>
            </a:r>
          </a:p>
          <a:p>
            <a:pPr lvl="1">
              <a:lnSpc>
                <a:spcPct val="80000"/>
              </a:lnSpc>
            </a:pPr>
            <a:r>
              <a:rPr lang="en-US" altLang="he-IL" sz="1600" smtClean="0"/>
              <a:t>G. Ramalingam</a:t>
            </a:r>
          </a:p>
          <a:p>
            <a:pPr>
              <a:lnSpc>
                <a:spcPct val="80000"/>
              </a:lnSpc>
            </a:pPr>
            <a:r>
              <a:rPr lang="en-US" altLang="he-IL" sz="1600" smtClean="0"/>
              <a:t>University of Massachusetts</a:t>
            </a:r>
          </a:p>
          <a:p>
            <a:pPr lvl="1">
              <a:lnSpc>
                <a:spcPct val="80000"/>
              </a:lnSpc>
            </a:pPr>
            <a:r>
              <a:rPr lang="en-US" altLang="he-IL" sz="1600" smtClean="0"/>
              <a:t>N. Immerman</a:t>
            </a:r>
          </a:p>
          <a:p>
            <a:pPr lvl="1">
              <a:lnSpc>
                <a:spcPct val="80000"/>
              </a:lnSpc>
            </a:pPr>
            <a:r>
              <a:rPr lang="en-US" altLang="he-IL" sz="1600" smtClean="0"/>
              <a:t>B. Hesse</a:t>
            </a:r>
          </a:p>
          <a:p>
            <a:pPr>
              <a:lnSpc>
                <a:spcPct val="80000"/>
              </a:lnSpc>
            </a:pPr>
            <a:r>
              <a:rPr lang="en-US" altLang="he-IL" sz="1600" smtClean="0"/>
              <a:t>The Technical University of Denmark</a:t>
            </a:r>
          </a:p>
          <a:p>
            <a:pPr lvl="1">
              <a:lnSpc>
                <a:spcPct val="80000"/>
              </a:lnSpc>
            </a:pPr>
            <a:r>
              <a:rPr lang="en-US" altLang="he-IL" sz="1600" smtClean="0"/>
              <a:t>H.R. Nielson</a:t>
            </a:r>
          </a:p>
          <a:p>
            <a:pPr lvl="1">
              <a:lnSpc>
                <a:spcPct val="80000"/>
              </a:lnSpc>
            </a:pPr>
            <a:r>
              <a:rPr lang="en-US" altLang="he-IL" sz="1600" smtClean="0"/>
              <a:t>F. Nielson</a:t>
            </a:r>
          </a:p>
          <a:p>
            <a:pPr>
              <a:lnSpc>
                <a:spcPct val="80000"/>
              </a:lnSpc>
            </a:pPr>
            <a:r>
              <a:rPr lang="en-US" altLang="he-IL" sz="1600" smtClean="0"/>
              <a:t>Weizmann Institute/NYU</a:t>
            </a:r>
          </a:p>
          <a:p>
            <a:pPr lvl="1">
              <a:lnSpc>
                <a:spcPct val="80000"/>
              </a:lnSpc>
            </a:pPr>
            <a:r>
              <a:rPr lang="en-US" altLang="he-IL" sz="1600" smtClean="0"/>
              <a:t>A. Pnueli</a:t>
            </a:r>
          </a:p>
          <a:p>
            <a:pPr>
              <a:lnSpc>
                <a:spcPct val="80000"/>
              </a:lnSpc>
            </a:pPr>
            <a:r>
              <a:rPr lang="en-US" altLang="he-IL" sz="1800" smtClean="0"/>
              <a:t>Inria</a:t>
            </a:r>
          </a:p>
          <a:p>
            <a:pPr lvl="1">
              <a:lnSpc>
                <a:spcPct val="80000"/>
              </a:lnSpc>
            </a:pPr>
            <a:r>
              <a:rPr lang="en-US" altLang="he-IL" sz="1600" smtClean="0"/>
              <a:t>B. Jeannet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12775"/>
            <a:ext cx="7772400" cy="1143000"/>
          </a:xfrm>
        </p:spPr>
        <p:txBody>
          <a:bodyPr/>
          <a:lstStyle/>
          <a:p>
            <a:r>
              <a:rPr lang="en-US" sz="4000" smtClean="0"/>
              <a:t>Why use logical structures?</a:t>
            </a:r>
          </a:p>
        </p:txBody>
      </p:sp>
      <p:sp>
        <p:nvSpPr>
          <p:cNvPr id="1475587" name="Rectangle 3"/>
          <p:cNvSpPr>
            <a:spLocks noGrp="1" noChangeArrowheads="1"/>
          </p:cNvSpPr>
          <p:nvPr>
            <p:ph type="body" idx="1"/>
          </p:nvPr>
        </p:nvSpPr>
        <p:spPr>
          <a:xfrm>
            <a:off x="655638" y="1725613"/>
            <a:ext cx="7742237" cy="4697412"/>
          </a:xfrm>
        </p:spPr>
        <p:txBody>
          <a:bodyPr/>
          <a:lstStyle/>
          <a:p>
            <a:pPr>
              <a:lnSpc>
                <a:spcPct val="80000"/>
              </a:lnSpc>
            </a:pPr>
            <a:r>
              <a:rPr lang="en-US" sz="3600" smtClean="0"/>
              <a:t>Naturally model pointers and dynamic allocation</a:t>
            </a:r>
          </a:p>
          <a:p>
            <a:pPr>
              <a:lnSpc>
                <a:spcPct val="80000"/>
              </a:lnSpc>
            </a:pPr>
            <a:r>
              <a:rPr lang="en-US" sz="3600" smtClean="0"/>
              <a:t>No a priori bound on number of locations</a:t>
            </a:r>
          </a:p>
          <a:p>
            <a:pPr>
              <a:lnSpc>
                <a:spcPct val="80000"/>
              </a:lnSpc>
            </a:pPr>
            <a:r>
              <a:rPr lang="en-US" sz="3600" smtClean="0"/>
              <a:t>Use formulas to express semantics</a:t>
            </a:r>
          </a:p>
          <a:p>
            <a:pPr>
              <a:lnSpc>
                <a:spcPct val="80000"/>
              </a:lnSpc>
            </a:pPr>
            <a:r>
              <a:rPr lang="en-US" sz="3600" smtClean="0"/>
              <a:t>Indirect store updates using quantifiers</a:t>
            </a:r>
          </a:p>
          <a:p>
            <a:pPr>
              <a:lnSpc>
                <a:spcPct val="80000"/>
              </a:lnSpc>
            </a:pPr>
            <a:r>
              <a:rPr lang="en-US" sz="3600" smtClean="0"/>
              <a:t>Can model other features</a:t>
            </a:r>
          </a:p>
          <a:p>
            <a:pPr lvl="1">
              <a:lnSpc>
                <a:spcPct val="80000"/>
              </a:lnSpc>
            </a:pPr>
            <a:r>
              <a:rPr lang="en-US" sz="3600" smtClean="0"/>
              <a:t>Concurrency</a:t>
            </a:r>
          </a:p>
          <a:p>
            <a:pPr lvl="1">
              <a:lnSpc>
                <a:spcPct val="80000"/>
              </a:lnSpc>
            </a:pPr>
            <a:r>
              <a:rPr lang="en-US" sz="3600" smtClean="0"/>
              <a:t>Abstract fields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5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5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5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55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7558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7558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75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558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350"/>
            <a:ext cx="7772400" cy="776288"/>
          </a:xfrm>
          <a:noFill/>
        </p:spPr>
        <p:txBody>
          <a:bodyPr lIns="92075" tIns="46038" rIns="92075" bIns="46038" anchor="b"/>
          <a:lstStyle/>
          <a:p>
            <a:r>
              <a:rPr lang="en-US" smtClean="0"/>
              <a:t>Example: Abstract Interpretation</a:t>
            </a:r>
          </a:p>
        </p:txBody>
      </p:sp>
      <p:grpSp>
        <p:nvGrpSpPr>
          <p:cNvPr id="2" name="Group 3"/>
          <p:cNvGrpSpPr>
            <a:grpSpLocks/>
          </p:cNvGrpSpPr>
          <p:nvPr/>
        </p:nvGrpSpPr>
        <p:grpSpPr bwMode="auto">
          <a:xfrm>
            <a:off x="5097463" y="1920875"/>
            <a:ext cx="1989137" cy="1108075"/>
            <a:chOff x="3211" y="1174"/>
            <a:chExt cx="1253" cy="698"/>
          </a:xfrm>
        </p:grpSpPr>
        <p:cxnSp>
          <p:nvCxnSpPr>
            <p:cNvPr id="29865" name="AutoShape 4"/>
            <p:cNvCxnSpPr>
              <a:cxnSpLocks noChangeShapeType="1"/>
              <a:stCxn id="29868" idx="6"/>
              <a:endCxn id="29871" idx="2"/>
            </p:cNvCxnSpPr>
            <p:nvPr/>
          </p:nvCxnSpPr>
          <p:spPr bwMode="auto">
            <a:xfrm flipV="1">
              <a:off x="3750" y="1408"/>
              <a:ext cx="181" cy="9"/>
            </a:xfrm>
            <a:prstGeom prst="straightConnector1">
              <a:avLst/>
            </a:prstGeom>
            <a:noFill/>
            <a:ln w="28575">
              <a:solidFill>
                <a:schemeClr val="bg1"/>
              </a:solidFill>
              <a:round/>
              <a:headEnd/>
              <a:tailEnd type="triangle" w="med" len="med"/>
            </a:ln>
          </p:spPr>
        </p:cxnSp>
        <p:sp>
          <p:nvSpPr>
            <p:cNvPr id="29866" name="Text Box 5"/>
            <p:cNvSpPr txBox="1">
              <a:spLocks noChangeArrowheads="1"/>
            </p:cNvSpPr>
            <p:nvPr/>
          </p:nvSpPr>
          <p:spPr bwMode="auto">
            <a:xfrm>
              <a:off x="3232" y="129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67" name="Text Box 6"/>
            <p:cNvSpPr txBox="1">
              <a:spLocks noChangeArrowheads="1"/>
            </p:cNvSpPr>
            <p:nvPr/>
          </p:nvSpPr>
          <p:spPr bwMode="auto">
            <a:xfrm>
              <a:off x="3211" y="1580"/>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68" name="Oval 7"/>
            <p:cNvSpPr>
              <a:spLocks noChangeArrowheads="1"/>
            </p:cNvSpPr>
            <p:nvPr/>
          </p:nvSpPr>
          <p:spPr bwMode="auto">
            <a:xfrm>
              <a:off x="3562" y="133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69" name="Line 8"/>
            <p:cNvSpPr>
              <a:spLocks noChangeShapeType="1"/>
            </p:cNvSpPr>
            <p:nvPr/>
          </p:nvSpPr>
          <p:spPr bwMode="auto">
            <a:xfrm flipV="1">
              <a:off x="3378" y="1479"/>
              <a:ext cx="207" cy="216"/>
            </a:xfrm>
            <a:prstGeom prst="line">
              <a:avLst/>
            </a:prstGeom>
            <a:noFill/>
            <a:ln w="28575">
              <a:solidFill>
                <a:schemeClr val="bg1"/>
              </a:solidFill>
              <a:round/>
              <a:headEnd/>
              <a:tailEnd type="triangle" w="med" len="med"/>
            </a:ln>
          </p:spPr>
          <p:txBody>
            <a:bodyPr anchor="ctr"/>
            <a:lstStyle/>
            <a:p>
              <a:endParaRPr lang="en-US"/>
            </a:p>
          </p:txBody>
        </p:sp>
        <p:cxnSp>
          <p:nvCxnSpPr>
            <p:cNvPr id="29870" name="AutoShape 9"/>
            <p:cNvCxnSpPr>
              <a:cxnSpLocks noChangeShapeType="1"/>
            </p:cNvCxnSpPr>
            <p:nvPr/>
          </p:nvCxnSpPr>
          <p:spPr bwMode="auto">
            <a:xfrm>
              <a:off x="3394" y="1422"/>
              <a:ext cx="177" cy="0"/>
            </a:xfrm>
            <a:prstGeom prst="straightConnector1">
              <a:avLst/>
            </a:prstGeom>
            <a:noFill/>
            <a:ln w="28575">
              <a:solidFill>
                <a:schemeClr val="bg1"/>
              </a:solidFill>
              <a:round/>
              <a:headEnd/>
              <a:tailEnd type="triangle" w="med" len="med"/>
            </a:ln>
          </p:spPr>
        </p:cxnSp>
        <p:sp>
          <p:nvSpPr>
            <p:cNvPr id="29871" name="Oval 10"/>
            <p:cNvSpPr>
              <a:spLocks noChangeArrowheads="1"/>
            </p:cNvSpPr>
            <p:nvPr/>
          </p:nvSpPr>
          <p:spPr bwMode="auto">
            <a:xfrm>
              <a:off x="3940" y="1324"/>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72" name="Text Box 11"/>
            <p:cNvSpPr txBox="1">
              <a:spLocks noChangeArrowheads="1"/>
            </p:cNvSpPr>
            <p:nvPr/>
          </p:nvSpPr>
          <p:spPr bwMode="auto">
            <a:xfrm>
              <a:off x="3727" y="117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873" name="Rectangle 12"/>
            <p:cNvSpPr>
              <a:spLocks noChangeArrowheads="1"/>
            </p:cNvSpPr>
            <p:nvPr/>
          </p:nvSpPr>
          <p:spPr bwMode="auto">
            <a:xfrm>
              <a:off x="3231" y="1197"/>
              <a:ext cx="1233" cy="675"/>
            </a:xfrm>
            <a:prstGeom prst="rect">
              <a:avLst/>
            </a:prstGeom>
            <a:noFill/>
            <a:ln w="6350" algn="ctr">
              <a:solidFill>
                <a:schemeClr val="bg1"/>
              </a:solidFill>
              <a:miter lim="800000"/>
              <a:headEnd/>
              <a:tailEnd/>
            </a:ln>
          </p:spPr>
          <p:txBody>
            <a:bodyPr wrap="none" anchor="ctr"/>
            <a:lstStyle/>
            <a:p>
              <a:endParaRPr lang="en-US"/>
            </a:p>
          </p:txBody>
        </p:sp>
      </p:grpSp>
      <p:grpSp>
        <p:nvGrpSpPr>
          <p:cNvPr id="3" name="Group 13"/>
          <p:cNvGrpSpPr>
            <a:grpSpLocks/>
          </p:cNvGrpSpPr>
          <p:nvPr/>
        </p:nvGrpSpPr>
        <p:grpSpPr bwMode="auto">
          <a:xfrm>
            <a:off x="5129213" y="3192463"/>
            <a:ext cx="1957387" cy="1055687"/>
            <a:chOff x="3231" y="2011"/>
            <a:chExt cx="1233" cy="665"/>
          </a:xfrm>
        </p:grpSpPr>
        <p:cxnSp>
          <p:nvCxnSpPr>
            <p:cNvPr id="29855" name="AutoShape 14"/>
            <p:cNvCxnSpPr>
              <a:cxnSpLocks noChangeShapeType="1"/>
              <a:stCxn id="29857" idx="6"/>
              <a:endCxn id="29859" idx="2"/>
            </p:cNvCxnSpPr>
            <p:nvPr/>
          </p:nvCxnSpPr>
          <p:spPr bwMode="auto">
            <a:xfrm flipV="1">
              <a:off x="4017" y="2242"/>
              <a:ext cx="181" cy="9"/>
            </a:xfrm>
            <a:prstGeom prst="straightConnector1">
              <a:avLst/>
            </a:prstGeom>
            <a:noFill/>
            <a:ln w="28575">
              <a:solidFill>
                <a:schemeClr val="bg1"/>
              </a:solidFill>
              <a:round/>
              <a:headEnd/>
              <a:tailEnd type="triangle" w="med" len="med"/>
            </a:ln>
          </p:spPr>
        </p:cxnSp>
        <p:sp>
          <p:nvSpPr>
            <p:cNvPr id="29856" name="Text Box 15"/>
            <p:cNvSpPr txBox="1">
              <a:spLocks noChangeArrowheads="1"/>
            </p:cNvSpPr>
            <p:nvPr/>
          </p:nvSpPr>
          <p:spPr bwMode="auto">
            <a:xfrm>
              <a:off x="3478" y="241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57" name="Oval 16"/>
            <p:cNvSpPr>
              <a:spLocks noChangeArrowheads="1"/>
            </p:cNvSpPr>
            <p:nvPr/>
          </p:nvSpPr>
          <p:spPr bwMode="auto">
            <a:xfrm>
              <a:off x="3829" y="2167"/>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58" name="Line 17"/>
            <p:cNvSpPr>
              <a:spLocks noChangeShapeType="1"/>
            </p:cNvSpPr>
            <p:nvPr/>
          </p:nvSpPr>
          <p:spPr bwMode="auto">
            <a:xfrm flipV="1">
              <a:off x="3645" y="2313"/>
              <a:ext cx="207" cy="216"/>
            </a:xfrm>
            <a:prstGeom prst="line">
              <a:avLst/>
            </a:prstGeom>
            <a:noFill/>
            <a:ln w="28575">
              <a:solidFill>
                <a:schemeClr val="bg1"/>
              </a:solidFill>
              <a:round/>
              <a:headEnd/>
              <a:tailEnd type="triangle" w="med" len="med"/>
            </a:ln>
          </p:spPr>
          <p:txBody>
            <a:bodyPr anchor="ctr"/>
            <a:lstStyle/>
            <a:p>
              <a:endParaRPr lang="en-US"/>
            </a:p>
          </p:txBody>
        </p:sp>
        <p:sp>
          <p:nvSpPr>
            <p:cNvPr id="29859" name="Oval 18"/>
            <p:cNvSpPr>
              <a:spLocks noChangeArrowheads="1"/>
            </p:cNvSpPr>
            <p:nvPr/>
          </p:nvSpPr>
          <p:spPr bwMode="auto">
            <a:xfrm>
              <a:off x="4207" y="21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60" name="Oval 19"/>
            <p:cNvSpPr>
              <a:spLocks noChangeArrowheads="1"/>
            </p:cNvSpPr>
            <p:nvPr/>
          </p:nvSpPr>
          <p:spPr bwMode="auto">
            <a:xfrm>
              <a:off x="3517" y="2161"/>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61" name="Text Box 20"/>
            <p:cNvSpPr txBox="1">
              <a:spLocks noChangeArrowheads="1"/>
            </p:cNvSpPr>
            <p:nvPr/>
          </p:nvSpPr>
          <p:spPr bwMode="auto">
            <a:xfrm>
              <a:off x="3244" y="208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62" name="Line 21"/>
            <p:cNvSpPr>
              <a:spLocks noChangeShapeType="1"/>
            </p:cNvSpPr>
            <p:nvPr/>
          </p:nvSpPr>
          <p:spPr bwMode="auto">
            <a:xfrm>
              <a:off x="3372" y="2220"/>
              <a:ext cx="144" cy="0"/>
            </a:xfrm>
            <a:prstGeom prst="line">
              <a:avLst/>
            </a:prstGeom>
            <a:noFill/>
            <a:ln w="28575">
              <a:solidFill>
                <a:schemeClr val="bg1"/>
              </a:solidFill>
              <a:round/>
              <a:headEnd/>
              <a:tailEnd type="triangle" w="med" len="med"/>
            </a:ln>
          </p:spPr>
          <p:txBody>
            <a:bodyPr anchor="ctr"/>
            <a:lstStyle/>
            <a:p>
              <a:endParaRPr lang="en-US"/>
            </a:p>
          </p:txBody>
        </p:sp>
        <p:sp>
          <p:nvSpPr>
            <p:cNvPr id="29863" name="Text Box 22"/>
            <p:cNvSpPr txBox="1">
              <a:spLocks noChangeArrowheads="1"/>
            </p:cNvSpPr>
            <p:nvPr/>
          </p:nvSpPr>
          <p:spPr bwMode="auto">
            <a:xfrm>
              <a:off x="3988" y="201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864" name="Rectangle 23"/>
            <p:cNvSpPr>
              <a:spLocks noChangeArrowheads="1"/>
            </p:cNvSpPr>
            <p:nvPr/>
          </p:nvSpPr>
          <p:spPr bwMode="auto">
            <a:xfrm>
              <a:off x="3231" y="2028"/>
              <a:ext cx="1233" cy="648"/>
            </a:xfrm>
            <a:prstGeom prst="rect">
              <a:avLst/>
            </a:prstGeom>
            <a:noFill/>
            <a:ln w="6350" algn="ctr">
              <a:solidFill>
                <a:schemeClr val="bg1"/>
              </a:solidFill>
              <a:miter lim="800000"/>
              <a:headEnd/>
              <a:tailEnd/>
            </a:ln>
          </p:spPr>
          <p:txBody>
            <a:bodyPr wrap="none" anchor="ctr"/>
            <a:lstStyle/>
            <a:p>
              <a:endParaRPr lang="en-US"/>
            </a:p>
          </p:txBody>
        </p:sp>
      </p:grpSp>
      <p:grpSp>
        <p:nvGrpSpPr>
          <p:cNvPr id="4" name="Group 24"/>
          <p:cNvGrpSpPr>
            <a:grpSpLocks/>
          </p:cNvGrpSpPr>
          <p:nvPr/>
        </p:nvGrpSpPr>
        <p:grpSpPr bwMode="auto">
          <a:xfrm>
            <a:off x="5129213" y="4387850"/>
            <a:ext cx="1957387" cy="1079500"/>
            <a:chOff x="3231" y="2764"/>
            <a:chExt cx="1233" cy="680"/>
          </a:xfrm>
        </p:grpSpPr>
        <p:cxnSp>
          <p:nvCxnSpPr>
            <p:cNvPr id="29843" name="AutoShape 25"/>
            <p:cNvCxnSpPr>
              <a:cxnSpLocks noChangeShapeType="1"/>
              <a:stCxn id="29845" idx="6"/>
              <a:endCxn id="29847" idx="2"/>
            </p:cNvCxnSpPr>
            <p:nvPr/>
          </p:nvCxnSpPr>
          <p:spPr bwMode="auto">
            <a:xfrm flipV="1">
              <a:off x="4023" y="3022"/>
              <a:ext cx="181" cy="9"/>
            </a:xfrm>
            <a:prstGeom prst="straightConnector1">
              <a:avLst/>
            </a:prstGeom>
            <a:noFill/>
            <a:ln w="28575">
              <a:solidFill>
                <a:schemeClr val="bg1"/>
              </a:solidFill>
              <a:round/>
              <a:headEnd/>
              <a:tailEnd type="triangle" w="med" len="med"/>
            </a:ln>
          </p:spPr>
        </p:cxnSp>
        <p:sp>
          <p:nvSpPr>
            <p:cNvPr id="29844" name="Text Box 26"/>
            <p:cNvSpPr txBox="1">
              <a:spLocks noChangeArrowheads="1"/>
            </p:cNvSpPr>
            <p:nvPr/>
          </p:nvSpPr>
          <p:spPr bwMode="auto">
            <a:xfrm>
              <a:off x="3484" y="319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45" name="Oval 27"/>
            <p:cNvSpPr>
              <a:spLocks noChangeArrowheads="1"/>
            </p:cNvSpPr>
            <p:nvPr/>
          </p:nvSpPr>
          <p:spPr bwMode="auto">
            <a:xfrm>
              <a:off x="3835" y="294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46" name="Line 28"/>
            <p:cNvSpPr>
              <a:spLocks noChangeShapeType="1"/>
            </p:cNvSpPr>
            <p:nvPr/>
          </p:nvSpPr>
          <p:spPr bwMode="auto">
            <a:xfrm flipV="1">
              <a:off x="3651" y="3093"/>
              <a:ext cx="207" cy="216"/>
            </a:xfrm>
            <a:prstGeom prst="line">
              <a:avLst/>
            </a:prstGeom>
            <a:noFill/>
            <a:ln w="28575">
              <a:solidFill>
                <a:schemeClr val="bg1"/>
              </a:solidFill>
              <a:round/>
              <a:headEnd/>
              <a:tailEnd type="triangle" w="med" len="med"/>
            </a:ln>
          </p:spPr>
          <p:txBody>
            <a:bodyPr anchor="ctr"/>
            <a:lstStyle/>
            <a:p>
              <a:endParaRPr lang="en-US"/>
            </a:p>
          </p:txBody>
        </p:sp>
        <p:sp>
          <p:nvSpPr>
            <p:cNvPr id="29847" name="Oval 29"/>
            <p:cNvSpPr>
              <a:spLocks noChangeArrowheads="1"/>
            </p:cNvSpPr>
            <p:nvPr/>
          </p:nvSpPr>
          <p:spPr bwMode="auto">
            <a:xfrm>
              <a:off x="4213" y="2938"/>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48" name="Oval 30"/>
            <p:cNvSpPr>
              <a:spLocks noChangeArrowheads="1"/>
            </p:cNvSpPr>
            <p:nvPr/>
          </p:nvSpPr>
          <p:spPr bwMode="auto">
            <a:xfrm>
              <a:off x="3523" y="2941"/>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49" name="Text Box 31"/>
            <p:cNvSpPr txBox="1">
              <a:spLocks noChangeArrowheads="1"/>
            </p:cNvSpPr>
            <p:nvPr/>
          </p:nvSpPr>
          <p:spPr bwMode="auto">
            <a:xfrm>
              <a:off x="3250" y="286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50" name="Line 32"/>
            <p:cNvSpPr>
              <a:spLocks noChangeShapeType="1"/>
            </p:cNvSpPr>
            <p:nvPr/>
          </p:nvSpPr>
          <p:spPr bwMode="auto">
            <a:xfrm>
              <a:off x="3378" y="3000"/>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9851" name="AutoShape 33"/>
            <p:cNvCxnSpPr>
              <a:cxnSpLocks noChangeShapeType="1"/>
              <a:stCxn id="29848" idx="6"/>
            </p:cNvCxnSpPr>
            <p:nvPr/>
          </p:nvCxnSpPr>
          <p:spPr bwMode="auto">
            <a:xfrm flipV="1">
              <a:off x="3711" y="3024"/>
              <a:ext cx="114" cy="1"/>
            </a:xfrm>
            <a:prstGeom prst="straightConnector1">
              <a:avLst/>
            </a:prstGeom>
            <a:noFill/>
            <a:ln w="28575">
              <a:solidFill>
                <a:schemeClr val="bg1"/>
              </a:solidFill>
              <a:round/>
              <a:headEnd/>
              <a:tailEnd type="triangle" w="med" len="med"/>
            </a:ln>
          </p:spPr>
        </p:cxnSp>
        <p:sp>
          <p:nvSpPr>
            <p:cNvPr id="29852" name="Text Box 34"/>
            <p:cNvSpPr txBox="1">
              <a:spLocks noChangeArrowheads="1"/>
            </p:cNvSpPr>
            <p:nvPr/>
          </p:nvSpPr>
          <p:spPr bwMode="auto">
            <a:xfrm>
              <a:off x="3652" y="276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853" name="Text Box 35"/>
            <p:cNvSpPr txBox="1">
              <a:spLocks noChangeArrowheads="1"/>
            </p:cNvSpPr>
            <p:nvPr/>
          </p:nvSpPr>
          <p:spPr bwMode="auto">
            <a:xfrm>
              <a:off x="4009" y="277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854" name="Rectangle 36"/>
            <p:cNvSpPr>
              <a:spLocks noChangeArrowheads="1"/>
            </p:cNvSpPr>
            <p:nvPr/>
          </p:nvSpPr>
          <p:spPr bwMode="auto">
            <a:xfrm>
              <a:off x="3231" y="2775"/>
              <a:ext cx="1233" cy="648"/>
            </a:xfrm>
            <a:prstGeom prst="rect">
              <a:avLst/>
            </a:prstGeom>
            <a:noFill/>
            <a:ln w="6350" algn="ctr">
              <a:solidFill>
                <a:schemeClr val="bg1"/>
              </a:solidFill>
              <a:miter lim="800000"/>
              <a:headEnd/>
              <a:tailEnd/>
            </a:ln>
          </p:spPr>
          <p:txBody>
            <a:bodyPr wrap="none" anchor="ctr"/>
            <a:lstStyle/>
            <a:p>
              <a:endParaRPr lang="en-US"/>
            </a:p>
          </p:txBody>
        </p:sp>
      </p:grpSp>
      <p:grpSp>
        <p:nvGrpSpPr>
          <p:cNvPr id="5" name="Group 37"/>
          <p:cNvGrpSpPr>
            <a:grpSpLocks/>
          </p:cNvGrpSpPr>
          <p:nvPr/>
        </p:nvGrpSpPr>
        <p:grpSpPr bwMode="auto">
          <a:xfrm>
            <a:off x="3452813" y="3219450"/>
            <a:ext cx="1614487" cy="1028700"/>
            <a:chOff x="2175" y="2028"/>
            <a:chExt cx="1017" cy="648"/>
          </a:xfrm>
        </p:grpSpPr>
        <p:cxnSp>
          <p:nvCxnSpPr>
            <p:cNvPr id="29836" name="AutoShape 38"/>
            <p:cNvCxnSpPr>
              <a:cxnSpLocks noChangeShapeType="1"/>
              <a:stCxn id="29837" idx="3"/>
            </p:cNvCxnSpPr>
            <p:nvPr/>
          </p:nvCxnSpPr>
          <p:spPr bwMode="auto">
            <a:xfrm flipV="1">
              <a:off x="2592" y="2289"/>
              <a:ext cx="316" cy="166"/>
            </a:xfrm>
            <a:prstGeom prst="straightConnector1">
              <a:avLst/>
            </a:prstGeom>
            <a:noFill/>
            <a:ln w="28575">
              <a:solidFill>
                <a:schemeClr val="bg1"/>
              </a:solidFill>
              <a:round/>
              <a:headEnd/>
              <a:tailEnd type="triangle" w="med" len="med"/>
            </a:ln>
          </p:spPr>
        </p:cxnSp>
        <p:sp>
          <p:nvSpPr>
            <p:cNvPr id="29837" name="Text Box 39"/>
            <p:cNvSpPr txBox="1">
              <a:spLocks noChangeArrowheads="1"/>
            </p:cNvSpPr>
            <p:nvPr/>
          </p:nvSpPr>
          <p:spPr bwMode="auto">
            <a:xfrm>
              <a:off x="2358" y="2330"/>
              <a:ext cx="23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38" name="Text Box 40"/>
            <p:cNvSpPr txBox="1">
              <a:spLocks noChangeArrowheads="1"/>
            </p:cNvSpPr>
            <p:nvPr/>
          </p:nvSpPr>
          <p:spPr bwMode="auto">
            <a:xfrm>
              <a:off x="2212" y="212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39" name="Oval 41"/>
            <p:cNvSpPr>
              <a:spLocks noChangeArrowheads="1"/>
            </p:cNvSpPr>
            <p:nvPr/>
          </p:nvSpPr>
          <p:spPr bwMode="auto">
            <a:xfrm>
              <a:off x="2542" y="21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cxnSp>
          <p:nvCxnSpPr>
            <p:cNvPr id="29840" name="AutoShape 42"/>
            <p:cNvCxnSpPr>
              <a:cxnSpLocks noChangeShapeType="1"/>
            </p:cNvCxnSpPr>
            <p:nvPr/>
          </p:nvCxnSpPr>
          <p:spPr bwMode="auto">
            <a:xfrm>
              <a:off x="2374" y="2247"/>
              <a:ext cx="177" cy="0"/>
            </a:xfrm>
            <a:prstGeom prst="straightConnector1">
              <a:avLst/>
            </a:prstGeom>
            <a:noFill/>
            <a:ln w="28575">
              <a:solidFill>
                <a:schemeClr val="bg1"/>
              </a:solidFill>
              <a:round/>
              <a:headEnd/>
              <a:tailEnd type="triangle" w="med" len="med"/>
            </a:ln>
          </p:spPr>
        </p:cxnSp>
        <p:sp>
          <p:nvSpPr>
            <p:cNvPr id="29841" name="Oval 43"/>
            <p:cNvSpPr>
              <a:spLocks noChangeArrowheads="1"/>
            </p:cNvSpPr>
            <p:nvPr/>
          </p:nvSpPr>
          <p:spPr bwMode="auto">
            <a:xfrm>
              <a:off x="2920" y="2149"/>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42" name="Rectangle 44"/>
            <p:cNvSpPr>
              <a:spLocks noChangeArrowheads="1"/>
            </p:cNvSpPr>
            <p:nvPr/>
          </p:nvSpPr>
          <p:spPr bwMode="auto">
            <a:xfrm>
              <a:off x="2175" y="2028"/>
              <a:ext cx="1017" cy="648"/>
            </a:xfrm>
            <a:prstGeom prst="rect">
              <a:avLst/>
            </a:prstGeom>
            <a:noFill/>
            <a:ln w="6350" algn="ctr">
              <a:solidFill>
                <a:schemeClr val="bg1"/>
              </a:solidFill>
              <a:miter lim="800000"/>
              <a:headEnd/>
              <a:tailEnd/>
            </a:ln>
          </p:spPr>
          <p:txBody>
            <a:bodyPr wrap="none" anchor="ctr"/>
            <a:lstStyle/>
            <a:p>
              <a:endParaRPr lang="en-US"/>
            </a:p>
          </p:txBody>
        </p:sp>
      </p:grpSp>
      <p:grpSp>
        <p:nvGrpSpPr>
          <p:cNvPr id="6" name="Group 45"/>
          <p:cNvGrpSpPr>
            <a:grpSpLocks/>
          </p:cNvGrpSpPr>
          <p:nvPr/>
        </p:nvGrpSpPr>
        <p:grpSpPr bwMode="auto">
          <a:xfrm>
            <a:off x="2290763" y="3219450"/>
            <a:ext cx="1085850" cy="1028700"/>
            <a:chOff x="1443" y="2028"/>
            <a:chExt cx="684" cy="648"/>
          </a:xfrm>
        </p:grpSpPr>
        <p:sp>
          <p:nvSpPr>
            <p:cNvPr id="29832" name="Oval 46"/>
            <p:cNvSpPr>
              <a:spLocks noChangeArrowheads="1"/>
            </p:cNvSpPr>
            <p:nvPr/>
          </p:nvSpPr>
          <p:spPr bwMode="auto">
            <a:xfrm>
              <a:off x="1783" y="2155"/>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33" name="Text Box 47"/>
            <p:cNvSpPr txBox="1">
              <a:spLocks noChangeArrowheads="1"/>
            </p:cNvSpPr>
            <p:nvPr/>
          </p:nvSpPr>
          <p:spPr bwMode="auto">
            <a:xfrm>
              <a:off x="1510" y="2083"/>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34" name="Line 48"/>
            <p:cNvSpPr>
              <a:spLocks noChangeShapeType="1"/>
            </p:cNvSpPr>
            <p:nvPr/>
          </p:nvSpPr>
          <p:spPr bwMode="auto">
            <a:xfrm>
              <a:off x="1638" y="2214"/>
              <a:ext cx="144" cy="0"/>
            </a:xfrm>
            <a:prstGeom prst="line">
              <a:avLst/>
            </a:prstGeom>
            <a:noFill/>
            <a:ln w="28575">
              <a:solidFill>
                <a:schemeClr val="bg1"/>
              </a:solidFill>
              <a:round/>
              <a:headEnd/>
              <a:tailEnd type="triangle" w="med" len="med"/>
            </a:ln>
          </p:spPr>
          <p:txBody>
            <a:bodyPr anchor="ctr"/>
            <a:lstStyle/>
            <a:p>
              <a:endParaRPr lang="en-US"/>
            </a:p>
          </p:txBody>
        </p:sp>
        <p:sp>
          <p:nvSpPr>
            <p:cNvPr id="29835" name="Rectangle 49"/>
            <p:cNvSpPr>
              <a:spLocks noChangeArrowheads="1"/>
            </p:cNvSpPr>
            <p:nvPr/>
          </p:nvSpPr>
          <p:spPr bwMode="auto">
            <a:xfrm>
              <a:off x="1443" y="2028"/>
              <a:ext cx="684" cy="648"/>
            </a:xfrm>
            <a:prstGeom prst="rect">
              <a:avLst/>
            </a:prstGeom>
            <a:noFill/>
            <a:ln w="6350" algn="ctr">
              <a:solidFill>
                <a:schemeClr val="bg1"/>
              </a:solidFill>
              <a:miter lim="800000"/>
              <a:headEnd/>
              <a:tailEnd/>
            </a:ln>
          </p:spPr>
          <p:txBody>
            <a:bodyPr wrap="none" anchor="ctr"/>
            <a:lstStyle/>
            <a:p>
              <a:endParaRPr lang="en-US"/>
            </a:p>
          </p:txBody>
        </p:sp>
      </p:grpSp>
      <p:grpSp>
        <p:nvGrpSpPr>
          <p:cNvPr id="7" name="Group 50"/>
          <p:cNvGrpSpPr>
            <a:grpSpLocks/>
          </p:cNvGrpSpPr>
          <p:nvPr/>
        </p:nvGrpSpPr>
        <p:grpSpPr bwMode="auto">
          <a:xfrm>
            <a:off x="3452813" y="4335463"/>
            <a:ext cx="1643062" cy="1093787"/>
            <a:chOff x="2175" y="2731"/>
            <a:chExt cx="1035" cy="689"/>
          </a:xfrm>
        </p:grpSpPr>
        <p:cxnSp>
          <p:nvCxnSpPr>
            <p:cNvPr id="29823" name="AutoShape 51"/>
            <p:cNvCxnSpPr>
              <a:cxnSpLocks noChangeShapeType="1"/>
              <a:stCxn id="29824" idx="3"/>
            </p:cNvCxnSpPr>
            <p:nvPr/>
          </p:nvCxnSpPr>
          <p:spPr bwMode="auto">
            <a:xfrm flipV="1">
              <a:off x="2577" y="3066"/>
              <a:ext cx="316" cy="166"/>
            </a:xfrm>
            <a:prstGeom prst="straightConnector1">
              <a:avLst/>
            </a:prstGeom>
            <a:noFill/>
            <a:ln w="28575">
              <a:solidFill>
                <a:schemeClr val="bg1"/>
              </a:solidFill>
              <a:round/>
              <a:headEnd/>
              <a:tailEnd type="triangle" w="med" len="med"/>
            </a:ln>
          </p:spPr>
        </p:cxnSp>
        <p:sp>
          <p:nvSpPr>
            <p:cNvPr id="29824" name="Text Box 52"/>
            <p:cNvSpPr txBox="1">
              <a:spLocks noChangeArrowheads="1"/>
            </p:cNvSpPr>
            <p:nvPr/>
          </p:nvSpPr>
          <p:spPr bwMode="auto">
            <a:xfrm>
              <a:off x="2343" y="3107"/>
              <a:ext cx="23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25" name="Text Box 53"/>
            <p:cNvSpPr txBox="1">
              <a:spLocks noChangeArrowheads="1"/>
            </p:cNvSpPr>
            <p:nvPr/>
          </p:nvSpPr>
          <p:spPr bwMode="auto">
            <a:xfrm>
              <a:off x="2656" y="273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9826" name="AutoShape 54"/>
            <p:cNvCxnSpPr>
              <a:cxnSpLocks noChangeShapeType="1"/>
              <a:stCxn id="29828" idx="6"/>
              <a:endCxn id="29830" idx="2"/>
            </p:cNvCxnSpPr>
            <p:nvPr/>
          </p:nvCxnSpPr>
          <p:spPr bwMode="auto">
            <a:xfrm flipV="1">
              <a:off x="2715" y="3010"/>
              <a:ext cx="181" cy="9"/>
            </a:xfrm>
            <a:prstGeom prst="straightConnector1">
              <a:avLst/>
            </a:prstGeom>
            <a:noFill/>
            <a:ln w="28575">
              <a:solidFill>
                <a:schemeClr val="bg1"/>
              </a:solidFill>
              <a:round/>
              <a:headEnd/>
              <a:tailEnd type="triangle" w="med" len="med"/>
            </a:ln>
          </p:spPr>
        </p:cxnSp>
        <p:sp>
          <p:nvSpPr>
            <p:cNvPr id="29827" name="Text Box 55"/>
            <p:cNvSpPr txBox="1">
              <a:spLocks noChangeArrowheads="1"/>
            </p:cNvSpPr>
            <p:nvPr/>
          </p:nvSpPr>
          <p:spPr bwMode="auto">
            <a:xfrm>
              <a:off x="2197" y="289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28" name="Oval 56"/>
            <p:cNvSpPr>
              <a:spLocks noChangeArrowheads="1"/>
            </p:cNvSpPr>
            <p:nvPr/>
          </p:nvSpPr>
          <p:spPr bwMode="auto">
            <a:xfrm>
              <a:off x="2527" y="2935"/>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cxnSp>
          <p:nvCxnSpPr>
            <p:cNvPr id="29829" name="AutoShape 57"/>
            <p:cNvCxnSpPr>
              <a:cxnSpLocks noChangeShapeType="1"/>
            </p:cNvCxnSpPr>
            <p:nvPr/>
          </p:nvCxnSpPr>
          <p:spPr bwMode="auto">
            <a:xfrm>
              <a:off x="2359" y="3024"/>
              <a:ext cx="177" cy="0"/>
            </a:xfrm>
            <a:prstGeom prst="straightConnector1">
              <a:avLst/>
            </a:prstGeom>
            <a:noFill/>
            <a:ln w="28575">
              <a:solidFill>
                <a:schemeClr val="bg1"/>
              </a:solidFill>
              <a:round/>
              <a:headEnd/>
              <a:tailEnd type="triangle" w="med" len="med"/>
            </a:ln>
          </p:spPr>
        </p:cxnSp>
        <p:sp>
          <p:nvSpPr>
            <p:cNvPr id="29830" name="Oval 58"/>
            <p:cNvSpPr>
              <a:spLocks noChangeArrowheads="1"/>
            </p:cNvSpPr>
            <p:nvPr/>
          </p:nvSpPr>
          <p:spPr bwMode="auto">
            <a:xfrm>
              <a:off x="2905" y="2926"/>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31" name="Rectangle 59"/>
            <p:cNvSpPr>
              <a:spLocks noChangeArrowheads="1"/>
            </p:cNvSpPr>
            <p:nvPr/>
          </p:nvSpPr>
          <p:spPr bwMode="auto">
            <a:xfrm>
              <a:off x="2175" y="2772"/>
              <a:ext cx="1035" cy="648"/>
            </a:xfrm>
            <a:prstGeom prst="rect">
              <a:avLst/>
            </a:prstGeom>
            <a:noFill/>
            <a:ln w="6350" algn="ctr">
              <a:solidFill>
                <a:schemeClr val="bg1"/>
              </a:solidFill>
              <a:miter lim="800000"/>
              <a:headEnd/>
              <a:tailEnd/>
            </a:ln>
          </p:spPr>
          <p:txBody>
            <a:bodyPr wrap="none" anchor="ctr"/>
            <a:lstStyle/>
            <a:p>
              <a:endParaRPr lang="en-US"/>
            </a:p>
          </p:txBody>
        </p:sp>
      </p:grpSp>
      <p:grpSp>
        <p:nvGrpSpPr>
          <p:cNvPr id="8" name="Group 60"/>
          <p:cNvGrpSpPr>
            <a:grpSpLocks/>
          </p:cNvGrpSpPr>
          <p:nvPr/>
        </p:nvGrpSpPr>
        <p:grpSpPr bwMode="auto">
          <a:xfrm>
            <a:off x="2276475" y="4410075"/>
            <a:ext cx="1100138" cy="1028700"/>
            <a:chOff x="1434" y="2778"/>
            <a:chExt cx="693" cy="648"/>
          </a:xfrm>
        </p:grpSpPr>
        <p:sp>
          <p:nvSpPr>
            <p:cNvPr id="29819" name="Text Box 61"/>
            <p:cNvSpPr txBox="1">
              <a:spLocks noChangeArrowheads="1"/>
            </p:cNvSpPr>
            <p:nvPr/>
          </p:nvSpPr>
          <p:spPr bwMode="auto">
            <a:xfrm>
              <a:off x="1494" y="2872"/>
              <a:ext cx="253"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29820" name="AutoShape 62"/>
            <p:cNvCxnSpPr>
              <a:cxnSpLocks noChangeShapeType="1"/>
            </p:cNvCxnSpPr>
            <p:nvPr/>
          </p:nvCxnSpPr>
          <p:spPr bwMode="auto">
            <a:xfrm>
              <a:off x="1648" y="3006"/>
              <a:ext cx="177" cy="0"/>
            </a:xfrm>
            <a:prstGeom prst="straightConnector1">
              <a:avLst/>
            </a:prstGeom>
            <a:noFill/>
            <a:ln w="28575">
              <a:solidFill>
                <a:schemeClr val="bg1"/>
              </a:solidFill>
              <a:round/>
              <a:headEnd/>
              <a:tailEnd type="triangle" w="med" len="med"/>
            </a:ln>
          </p:spPr>
        </p:cxnSp>
        <p:sp>
          <p:nvSpPr>
            <p:cNvPr id="29821" name="Oval 63"/>
            <p:cNvSpPr>
              <a:spLocks noChangeArrowheads="1"/>
            </p:cNvSpPr>
            <p:nvPr/>
          </p:nvSpPr>
          <p:spPr bwMode="auto">
            <a:xfrm>
              <a:off x="1825" y="290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22" name="Rectangle 64"/>
            <p:cNvSpPr>
              <a:spLocks noChangeArrowheads="1"/>
            </p:cNvSpPr>
            <p:nvPr/>
          </p:nvSpPr>
          <p:spPr bwMode="auto">
            <a:xfrm>
              <a:off x="1434" y="2778"/>
              <a:ext cx="693" cy="648"/>
            </a:xfrm>
            <a:prstGeom prst="rect">
              <a:avLst/>
            </a:prstGeom>
            <a:noFill/>
            <a:ln w="6350" algn="ctr">
              <a:solidFill>
                <a:schemeClr val="bg1"/>
              </a:solidFill>
              <a:miter lim="800000"/>
              <a:headEnd/>
              <a:tailEnd/>
            </a:ln>
          </p:spPr>
          <p:txBody>
            <a:bodyPr wrap="none" anchor="ctr"/>
            <a:lstStyle/>
            <a:p>
              <a:endParaRPr lang="en-US"/>
            </a:p>
          </p:txBody>
        </p:sp>
      </p:grpSp>
      <p:grpSp>
        <p:nvGrpSpPr>
          <p:cNvPr id="9" name="Group 65"/>
          <p:cNvGrpSpPr>
            <a:grpSpLocks/>
          </p:cNvGrpSpPr>
          <p:nvPr/>
        </p:nvGrpSpPr>
        <p:grpSpPr bwMode="auto">
          <a:xfrm>
            <a:off x="3438525" y="5483225"/>
            <a:ext cx="1643063" cy="1127125"/>
            <a:chOff x="2166" y="3454"/>
            <a:chExt cx="1035" cy="710"/>
          </a:xfrm>
        </p:grpSpPr>
        <p:sp>
          <p:nvSpPr>
            <p:cNvPr id="29810" name="Text Box 66"/>
            <p:cNvSpPr txBox="1">
              <a:spLocks noChangeArrowheads="1"/>
            </p:cNvSpPr>
            <p:nvPr/>
          </p:nvSpPr>
          <p:spPr bwMode="auto">
            <a:xfrm>
              <a:off x="2686" y="345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9811" name="AutoShape 67"/>
            <p:cNvCxnSpPr>
              <a:cxnSpLocks noChangeShapeType="1"/>
              <a:stCxn id="29814" idx="6"/>
              <a:endCxn id="29817" idx="2"/>
            </p:cNvCxnSpPr>
            <p:nvPr/>
          </p:nvCxnSpPr>
          <p:spPr bwMode="auto">
            <a:xfrm flipV="1">
              <a:off x="2745" y="3733"/>
              <a:ext cx="181" cy="9"/>
            </a:xfrm>
            <a:prstGeom prst="straightConnector1">
              <a:avLst/>
            </a:prstGeom>
            <a:noFill/>
            <a:ln w="28575">
              <a:solidFill>
                <a:schemeClr val="bg1"/>
              </a:solidFill>
              <a:round/>
              <a:headEnd/>
              <a:tailEnd type="triangle" w="med" len="med"/>
            </a:ln>
          </p:spPr>
        </p:cxnSp>
        <p:sp>
          <p:nvSpPr>
            <p:cNvPr id="29812" name="Text Box 68"/>
            <p:cNvSpPr txBox="1">
              <a:spLocks noChangeArrowheads="1"/>
            </p:cNvSpPr>
            <p:nvPr/>
          </p:nvSpPr>
          <p:spPr bwMode="auto">
            <a:xfrm>
              <a:off x="2227" y="362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13" name="Text Box 69"/>
            <p:cNvSpPr txBox="1">
              <a:spLocks noChangeArrowheads="1"/>
            </p:cNvSpPr>
            <p:nvPr/>
          </p:nvSpPr>
          <p:spPr bwMode="auto">
            <a:xfrm>
              <a:off x="2278" y="3896"/>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14" name="Oval 70"/>
            <p:cNvSpPr>
              <a:spLocks noChangeArrowheads="1"/>
            </p:cNvSpPr>
            <p:nvPr/>
          </p:nvSpPr>
          <p:spPr bwMode="auto">
            <a:xfrm>
              <a:off x="2557" y="36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15" name="Line 71"/>
            <p:cNvSpPr>
              <a:spLocks noChangeShapeType="1"/>
            </p:cNvSpPr>
            <p:nvPr/>
          </p:nvSpPr>
          <p:spPr bwMode="auto">
            <a:xfrm flipV="1">
              <a:off x="2445" y="3804"/>
              <a:ext cx="135" cy="162"/>
            </a:xfrm>
            <a:prstGeom prst="line">
              <a:avLst/>
            </a:prstGeom>
            <a:noFill/>
            <a:ln w="28575">
              <a:solidFill>
                <a:schemeClr val="bg1"/>
              </a:solidFill>
              <a:round/>
              <a:headEnd/>
              <a:tailEnd type="triangle" w="med" len="med"/>
            </a:ln>
          </p:spPr>
          <p:txBody>
            <a:bodyPr anchor="ctr"/>
            <a:lstStyle/>
            <a:p>
              <a:endParaRPr lang="en-US"/>
            </a:p>
          </p:txBody>
        </p:sp>
        <p:cxnSp>
          <p:nvCxnSpPr>
            <p:cNvPr id="29816" name="AutoShape 72"/>
            <p:cNvCxnSpPr>
              <a:cxnSpLocks noChangeShapeType="1"/>
            </p:cNvCxnSpPr>
            <p:nvPr/>
          </p:nvCxnSpPr>
          <p:spPr bwMode="auto">
            <a:xfrm>
              <a:off x="2389" y="3747"/>
              <a:ext cx="177" cy="0"/>
            </a:xfrm>
            <a:prstGeom prst="straightConnector1">
              <a:avLst/>
            </a:prstGeom>
            <a:noFill/>
            <a:ln w="28575">
              <a:solidFill>
                <a:schemeClr val="bg1"/>
              </a:solidFill>
              <a:round/>
              <a:headEnd/>
              <a:tailEnd type="triangle" w="med" len="med"/>
            </a:ln>
          </p:spPr>
        </p:cxnSp>
        <p:sp>
          <p:nvSpPr>
            <p:cNvPr id="29817" name="Oval 73"/>
            <p:cNvSpPr>
              <a:spLocks noChangeArrowheads="1"/>
            </p:cNvSpPr>
            <p:nvPr/>
          </p:nvSpPr>
          <p:spPr bwMode="auto">
            <a:xfrm>
              <a:off x="2935" y="3649"/>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18" name="Rectangle 74"/>
            <p:cNvSpPr>
              <a:spLocks noChangeArrowheads="1"/>
            </p:cNvSpPr>
            <p:nvPr/>
          </p:nvSpPr>
          <p:spPr bwMode="auto">
            <a:xfrm>
              <a:off x="2166" y="3507"/>
              <a:ext cx="1035" cy="657"/>
            </a:xfrm>
            <a:prstGeom prst="rect">
              <a:avLst/>
            </a:prstGeom>
            <a:noFill/>
            <a:ln w="6350" algn="ctr">
              <a:solidFill>
                <a:schemeClr val="bg1"/>
              </a:solidFill>
              <a:miter lim="800000"/>
              <a:headEnd/>
              <a:tailEnd/>
            </a:ln>
          </p:spPr>
          <p:txBody>
            <a:bodyPr wrap="none" anchor="ctr"/>
            <a:lstStyle/>
            <a:p>
              <a:endParaRPr lang="en-US"/>
            </a:p>
          </p:txBody>
        </p:sp>
      </p:grpSp>
      <p:grpSp>
        <p:nvGrpSpPr>
          <p:cNvPr id="10" name="Group 75"/>
          <p:cNvGrpSpPr>
            <a:grpSpLocks/>
          </p:cNvGrpSpPr>
          <p:nvPr/>
        </p:nvGrpSpPr>
        <p:grpSpPr bwMode="auto">
          <a:xfrm>
            <a:off x="2276475" y="5562600"/>
            <a:ext cx="1085850" cy="1042988"/>
            <a:chOff x="1434" y="3504"/>
            <a:chExt cx="684" cy="657"/>
          </a:xfrm>
        </p:grpSpPr>
        <p:sp>
          <p:nvSpPr>
            <p:cNvPr id="29804" name="Text Box 76"/>
            <p:cNvSpPr txBox="1">
              <a:spLocks noChangeArrowheads="1"/>
            </p:cNvSpPr>
            <p:nvPr/>
          </p:nvSpPr>
          <p:spPr bwMode="auto">
            <a:xfrm>
              <a:off x="1492" y="3625"/>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805" name="Text Box 77"/>
            <p:cNvSpPr txBox="1">
              <a:spLocks noChangeArrowheads="1"/>
            </p:cNvSpPr>
            <p:nvPr/>
          </p:nvSpPr>
          <p:spPr bwMode="auto">
            <a:xfrm>
              <a:off x="1507" y="387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06" name="Oval 78"/>
            <p:cNvSpPr>
              <a:spLocks noChangeArrowheads="1"/>
            </p:cNvSpPr>
            <p:nvPr/>
          </p:nvSpPr>
          <p:spPr bwMode="auto">
            <a:xfrm>
              <a:off x="1822" y="3661"/>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807" name="Line 79"/>
            <p:cNvSpPr>
              <a:spLocks noChangeShapeType="1"/>
            </p:cNvSpPr>
            <p:nvPr/>
          </p:nvSpPr>
          <p:spPr bwMode="auto">
            <a:xfrm flipV="1">
              <a:off x="1683" y="3807"/>
              <a:ext cx="162" cy="171"/>
            </a:xfrm>
            <a:prstGeom prst="line">
              <a:avLst/>
            </a:prstGeom>
            <a:noFill/>
            <a:ln w="28575">
              <a:solidFill>
                <a:schemeClr val="bg1"/>
              </a:solidFill>
              <a:round/>
              <a:headEnd/>
              <a:tailEnd type="triangle" w="med" len="med"/>
            </a:ln>
          </p:spPr>
          <p:txBody>
            <a:bodyPr anchor="ctr"/>
            <a:lstStyle/>
            <a:p>
              <a:endParaRPr lang="en-US"/>
            </a:p>
          </p:txBody>
        </p:sp>
        <p:cxnSp>
          <p:nvCxnSpPr>
            <p:cNvPr id="29808" name="AutoShape 80"/>
            <p:cNvCxnSpPr>
              <a:cxnSpLocks noChangeShapeType="1"/>
            </p:cNvCxnSpPr>
            <p:nvPr/>
          </p:nvCxnSpPr>
          <p:spPr bwMode="auto">
            <a:xfrm>
              <a:off x="1654" y="3750"/>
              <a:ext cx="177" cy="0"/>
            </a:xfrm>
            <a:prstGeom prst="straightConnector1">
              <a:avLst/>
            </a:prstGeom>
            <a:noFill/>
            <a:ln w="28575">
              <a:solidFill>
                <a:schemeClr val="bg1"/>
              </a:solidFill>
              <a:round/>
              <a:headEnd/>
              <a:tailEnd type="triangle" w="med" len="med"/>
            </a:ln>
          </p:spPr>
        </p:cxnSp>
        <p:sp>
          <p:nvSpPr>
            <p:cNvPr id="29809" name="Rectangle 81"/>
            <p:cNvSpPr>
              <a:spLocks noChangeArrowheads="1"/>
            </p:cNvSpPr>
            <p:nvPr/>
          </p:nvSpPr>
          <p:spPr bwMode="auto">
            <a:xfrm>
              <a:off x="1434" y="3504"/>
              <a:ext cx="684" cy="657"/>
            </a:xfrm>
            <a:prstGeom prst="rect">
              <a:avLst/>
            </a:prstGeom>
            <a:noFill/>
            <a:ln w="6350" algn="ctr">
              <a:solidFill>
                <a:schemeClr val="bg1"/>
              </a:solidFill>
              <a:miter lim="800000"/>
              <a:headEnd/>
              <a:tailEnd/>
            </a:ln>
          </p:spPr>
          <p:txBody>
            <a:bodyPr wrap="none" anchor="ctr"/>
            <a:lstStyle/>
            <a:p>
              <a:endParaRPr lang="en-US"/>
            </a:p>
          </p:txBody>
        </p:sp>
      </p:grpSp>
      <p:grpSp>
        <p:nvGrpSpPr>
          <p:cNvPr id="11" name="Group 82"/>
          <p:cNvGrpSpPr>
            <a:grpSpLocks/>
          </p:cNvGrpSpPr>
          <p:nvPr/>
        </p:nvGrpSpPr>
        <p:grpSpPr bwMode="auto">
          <a:xfrm>
            <a:off x="3467100" y="1957388"/>
            <a:ext cx="1585913" cy="1071562"/>
            <a:chOff x="2184" y="1197"/>
            <a:chExt cx="999" cy="675"/>
          </a:xfrm>
        </p:grpSpPr>
        <p:sp>
          <p:nvSpPr>
            <p:cNvPr id="29798" name="Text Box 83"/>
            <p:cNvSpPr txBox="1">
              <a:spLocks noChangeArrowheads="1"/>
            </p:cNvSpPr>
            <p:nvPr/>
          </p:nvSpPr>
          <p:spPr bwMode="auto">
            <a:xfrm>
              <a:off x="2380" y="130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799" name="Text Box 84"/>
            <p:cNvSpPr txBox="1">
              <a:spLocks noChangeArrowheads="1"/>
            </p:cNvSpPr>
            <p:nvPr/>
          </p:nvSpPr>
          <p:spPr bwMode="auto">
            <a:xfrm>
              <a:off x="2359" y="1592"/>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800" name="Oval 85"/>
            <p:cNvSpPr>
              <a:spLocks noChangeArrowheads="1"/>
            </p:cNvSpPr>
            <p:nvPr/>
          </p:nvSpPr>
          <p:spPr bwMode="auto">
            <a:xfrm>
              <a:off x="2710" y="1345"/>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801" name="Line 86"/>
            <p:cNvSpPr>
              <a:spLocks noChangeShapeType="1"/>
            </p:cNvSpPr>
            <p:nvPr/>
          </p:nvSpPr>
          <p:spPr bwMode="auto">
            <a:xfrm flipV="1">
              <a:off x="2526" y="1491"/>
              <a:ext cx="207" cy="216"/>
            </a:xfrm>
            <a:prstGeom prst="line">
              <a:avLst/>
            </a:prstGeom>
            <a:noFill/>
            <a:ln w="28575">
              <a:solidFill>
                <a:schemeClr val="bg1"/>
              </a:solidFill>
              <a:round/>
              <a:headEnd/>
              <a:tailEnd type="triangle" w="med" len="med"/>
            </a:ln>
          </p:spPr>
          <p:txBody>
            <a:bodyPr anchor="ctr"/>
            <a:lstStyle/>
            <a:p>
              <a:endParaRPr lang="en-US"/>
            </a:p>
          </p:txBody>
        </p:sp>
        <p:cxnSp>
          <p:nvCxnSpPr>
            <p:cNvPr id="29802" name="AutoShape 87"/>
            <p:cNvCxnSpPr>
              <a:cxnSpLocks noChangeShapeType="1"/>
            </p:cNvCxnSpPr>
            <p:nvPr/>
          </p:nvCxnSpPr>
          <p:spPr bwMode="auto">
            <a:xfrm>
              <a:off x="2542" y="1434"/>
              <a:ext cx="177" cy="0"/>
            </a:xfrm>
            <a:prstGeom prst="straightConnector1">
              <a:avLst/>
            </a:prstGeom>
            <a:noFill/>
            <a:ln w="28575">
              <a:solidFill>
                <a:schemeClr val="bg1"/>
              </a:solidFill>
              <a:round/>
              <a:headEnd/>
              <a:tailEnd type="triangle" w="med" len="med"/>
            </a:ln>
          </p:spPr>
        </p:cxnSp>
        <p:sp>
          <p:nvSpPr>
            <p:cNvPr id="29803" name="Rectangle 88"/>
            <p:cNvSpPr>
              <a:spLocks noChangeArrowheads="1"/>
            </p:cNvSpPr>
            <p:nvPr/>
          </p:nvSpPr>
          <p:spPr bwMode="auto">
            <a:xfrm>
              <a:off x="2184" y="1197"/>
              <a:ext cx="999" cy="675"/>
            </a:xfrm>
            <a:prstGeom prst="rect">
              <a:avLst/>
            </a:prstGeom>
            <a:noFill/>
            <a:ln w="6350" algn="ctr">
              <a:solidFill>
                <a:schemeClr val="bg1"/>
              </a:solidFill>
              <a:miter lim="800000"/>
              <a:headEnd/>
              <a:tailEnd/>
            </a:ln>
          </p:spPr>
          <p:txBody>
            <a:bodyPr wrap="none" anchor="ctr"/>
            <a:lstStyle/>
            <a:p>
              <a:endParaRPr lang="en-US"/>
            </a:p>
          </p:txBody>
        </p:sp>
      </p:grpSp>
      <p:grpSp>
        <p:nvGrpSpPr>
          <p:cNvPr id="12" name="Group 89"/>
          <p:cNvGrpSpPr>
            <a:grpSpLocks/>
          </p:cNvGrpSpPr>
          <p:nvPr/>
        </p:nvGrpSpPr>
        <p:grpSpPr bwMode="auto">
          <a:xfrm>
            <a:off x="2262188" y="1957388"/>
            <a:ext cx="1114425" cy="1071562"/>
            <a:chOff x="1425" y="1197"/>
            <a:chExt cx="702" cy="675"/>
          </a:xfrm>
        </p:grpSpPr>
        <p:sp>
          <p:nvSpPr>
            <p:cNvPr id="29796" name="Text Box 90"/>
            <p:cNvSpPr txBox="1">
              <a:spLocks noChangeArrowheads="1"/>
            </p:cNvSpPr>
            <p:nvPr/>
          </p:nvSpPr>
          <p:spPr bwMode="auto">
            <a:xfrm>
              <a:off x="1533" y="1434"/>
              <a:ext cx="54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empty</a:t>
              </a:r>
            </a:p>
          </p:txBody>
        </p:sp>
        <p:sp>
          <p:nvSpPr>
            <p:cNvPr id="29797" name="Rectangle 91"/>
            <p:cNvSpPr>
              <a:spLocks noChangeArrowheads="1"/>
            </p:cNvSpPr>
            <p:nvPr/>
          </p:nvSpPr>
          <p:spPr bwMode="auto">
            <a:xfrm>
              <a:off x="1425" y="1197"/>
              <a:ext cx="702" cy="675"/>
            </a:xfrm>
            <a:prstGeom prst="rect">
              <a:avLst/>
            </a:prstGeom>
            <a:noFill/>
            <a:ln w="6350" algn="ctr">
              <a:solidFill>
                <a:schemeClr val="bg1"/>
              </a:solidFill>
              <a:miter lim="800000"/>
              <a:headEnd/>
              <a:tailEnd/>
            </a:ln>
          </p:spPr>
          <p:txBody>
            <a:bodyPr wrap="none" anchor="ctr"/>
            <a:lstStyle/>
            <a:p>
              <a:endParaRPr lang="en-US"/>
            </a:p>
          </p:txBody>
        </p:sp>
      </p:grpSp>
      <p:grpSp>
        <p:nvGrpSpPr>
          <p:cNvPr id="13" name="Group 92"/>
          <p:cNvGrpSpPr>
            <a:grpSpLocks/>
          </p:cNvGrpSpPr>
          <p:nvPr/>
        </p:nvGrpSpPr>
        <p:grpSpPr bwMode="auto">
          <a:xfrm>
            <a:off x="5129213" y="5557838"/>
            <a:ext cx="1957387" cy="1042987"/>
            <a:chOff x="3231" y="3501"/>
            <a:chExt cx="1233" cy="657"/>
          </a:xfrm>
        </p:grpSpPr>
        <p:sp>
          <p:nvSpPr>
            <p:cNvPr id="29785" name="Text Box 93"/>
            <p:cNvSpPr txBox="1">
              <a:spLocks noChangeArrowheads="1"/>
            </p:cNvSpPr>
            <p:nvPr/>
          </p:nvSpPr>
          <p:spPr bwMode="auto">
            <a:xfrm>
              <a:off x="3301" y="389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786" name="Line 94"/>
            <p:cNvSpPr>
              <a:spLocks noChangeShapeType="1"/>
            </p:cNvSpPr>
            <p:nvPr/>
          </p:nvSpPr>
          <p:spPr bwMode="auto">
            <a:xfrm flipV="1">
              <a:off x="3441" y="3852"/>
              <a:ext cx="162" cy="126"/>
            </a:xfrm>
            <a:prstGeom prst="line">
              <a:avLst/>
            </a:prstGeom>
            <a:noFill/>
            <a:ln w="28575">
              <a:solidFill>
                <a:schemeClr val="bg1"/>
              </a:solidFill>
              <a:round/>
              <a:headEnd/>
              <a:tailEnd type="triangle" w="med" len="med"/>
            </a:ln>
          </p:spPr>
          <p:txBody>
            <a:bodyPr anchor="ctr"/>
            <a:lstStyle/>
            <a:p>
              <a:endParaRPr lang="en-US"/>
            </a:p>
          </p:txBody>
        </p:sp>
        <p:sp>
          <p:nvSpPr>
            <p:cNvPr id="29787" name="Oval 95"/>
            <p:cNvSpPr>
              <a:spLocks noChangeArrowheads="1"/>
            </p:cNvSpPr>
            <p:nvPr/>
          </p:nvSpPr>
          <p:spPr bwMode="auto">
            <a:xfrm>
              <a:off x="3556" y="3700"/>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788" name="Text Box 96"/>
            <p:cNvSpPr txBox="1">
              <a:spLocks noChangeArrowheads="1"/>
            </p:cNvSpPr>
            <p:nvPr/>
          </p:nvSpPr>
          <p:spPr bwMode="auto">
            <a:xfrm>
              <a:off x="3283" y="3628"/>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789" name="Line 97"/>
            <p:cNvSpPr>
              <a:spLocks noChangeShapeType="1"/>
            </p:cNvSpPr>
            <p:nvPr/>
          </p:nvSpPr>
          <p:spPr bwMode="auto">
            <a:xfrm>
              <a:off x="3411" y="3759"/>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9790" name="AutoShape 98"/>
            <p:cNvCxnSpPr>
              <a:cxnSpLocks noChangeShapeType="1"/>
              <a:stCxn id="29787" idx="6"/>
              <a:endCxn id="29793" idx="2"/>
            </p:cNvCxnSpPr>
            <p:nvPr/>
          </p:nvCxnSpPr>
          <p:spPr bwMode="auto">
            <a:xfrm>
              <a:off x="3744" y="3784"/>
              <a:ext cx="346" cy="11"/>
            </a:xfrm>
            <a:prstGeom prst="straightConnector1">
              <a:avLst/>
            </a:prstGeom>
            <a:noFill/>
            <a:ln w="28575">
              <a:solidFill>
                <a:schemeClr val="bg1"/>
              </a:solidFill>
              <a:prstDash val="dashDot"/>
              <a:round/>
              <a:headEnd/>
              <a:tailEnd type="triangle" w="med" len="med"/>
            </a:ln>
          </p:spPr>
        </p:cxnSp>
        <p:sp>
          <p:nvSpPr>
            <p:cNvPr id="29791" name="Text Box 99"/>
            <p:cNvSpPr txBox="1">
              <a:spLocks noChangeArrowheads="1"/>
            </p:cNvSpPr>
            <p:nvPr/>
          </p:nvSpPr>
          <p:spPr bwMode="auto">
            <a:xfrm>
              <a:off x="3811" y="3523"/>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792" name="Rectangle 100"/>
            <p:cNvSpPr>
              <a:spLocks noChangeArrowheads="1"/>
            </p:cNvSpPr>
            <p:nvPr/>
          </p:nvSpPr>
          <p:spPr bwMode="auto">
            <a:xfrm>
              <a:off x="3231" y="3501"/>
              <a:ext cx="1233" cy="657"/>
            </a:xfrm>
            <a:prstGeom prst="rect">
              <a:avLst/>
            </a:prstGeom>
            <a:noFill/>
            <a:ln w="6350" algn="ctr">
              <a:solidFill>
                <a:schemeClr val="bg1"/>
              </a:solidFill>
              <a:miter lim="800000"/>
              <a:headEnd/>
              <a:tailEnd/>
            </a:ln>
          </p:spPr>
          <p:txBody>
            <a:bodyPr wrap="none" anchor="ctr"/>
            <a:lstStyle/>
            <a:p>
              <a:endParaRPr lang="en-US"/>
            </a:p>
          </p:txBody>
        </p:sp>
        <p:sp>
          <p:nvSpPr>
            <p:cNvPr id="29793" name="Oval 101"/>
            <p:cNvSpPr>
              <a:spLocks noChangeArrowheads="1"/>
            </p:cNvSpPr>
            <p:nvPr/>
          </p:nvSpPr>
          <p:spPr bwMode="auto">
            <a:xfrm>
              <a:off x="4102" y="3679"/>
              <a:ext cx="269" cy="231"/>
            </a:xfrm>
            <a:prstGeom prst="ellipse">
              <a:avLst/>
            </a:prstGeom>
            <a:noFill/>
            <a:ln w="38100" cmpd="dbl">
              <a:solidFill>
                <a:schemeClr val="bg1"/>
              </a:solidFill>
              <a:round/>
              <a:headEnd/>
              <a:tailEnd/>
            </a:ln>
          </p:spPr>
          <p:txBody>
            <a:bodyPr anchor="ctr"/>
            <a:lstStyle/>
            <a:p>
              <a:endParaRPr lang="en-US" sz="2000"/>
            </a:p>
          </p:txBody>
        </p:sp>
        <p:cxnSp>
          <p:nvCxnSpPr>
            <p:cNvPr id="29794" name="AutoShape 102"/>
            <p:cNvCxnSpPr>
              <a:cxnSpLocks noChangeShapeType="1"/>
              <a:stCxn id="29793" idx="5"/>
              <a:endCxn id="29793" idx="3"/>
            </p:cNvCxnSpPr>
            <p:nvPr/>
          </p:nvCxnSpPr>
          <p:spPr bwMode="auto">
            <a:xfrm rot="5400000">
              <a:off x="4236" y="3793"/>
              <a:ext cx="1" cy="191"/>
            </a:xfrm>
            <a:prstGeom prst="curvedConnector3">
              <a:avLst>
                <a:gd name="adj1" fmla="val 16600005"/>
              </a:avLst>
            </a:prstGeom>
            <a:noFill/>
            <a:ln w="28575">
              <a:solidFill>
                <a:schemeClr val="bg1"/>
              </a:solidFill>
              <a:prstDash val="dashDot"/>
              <a:round/>
              <a:headEnd/>
              <a:tailEnd type="triangle" w="med" len="med"/>
            </a:ln>
          </p:spPr>
        </p:cxnSp>
        <p:sp>
          <p:nvSpPr>
            <p:cNvPr id="29795" name="Text Box 103"/>
            <p:cNvSpPr txBox="1">
              <a:spLocks noChangeArrowheads="1"/>
            </p:cNvSpPr>
            <p:nvPr/>
          </p:nvSpPr>
          <p:spPr bwMode="auto">
            <a:xfrm>
              <a:off x="3997" y="389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14" name="Group 104"/>
          <p:cNvGrpSpPr>
            <a:grpSpLocks/>
          </p:cNvGrpSpPr>
          <p:nvPr/>
        </p:nvGrpSpPr>
        <p:grpSpPr bwMode="auto">
          <a:xfrm>
            <a:off x="7158038" y="1957388"/>
            <a:ext cx="1957387" cy="1106487"/>
            <a:chOff x="4509" y="1233"/>
            <a:chExt cx="1233" cy="697"/>
          </a:xfrm>
        </p:grpSpPr>
        <p:sp>
          <p:nvSpPr>
            <p:cNvPr id="29774" name="Text Box 105"/>
            <p:cNvSpPr txBox="1">
              <a:spLocks noChangeArrowheads="1"/>
            </p:cNvSpPr>
            <p:nvPr/>
          </p:nvSpPr>
          <p:spPr bwMode="auto">
            <a:xfrm>
              <a:off x="4579" y="1640"/>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775" name="Line 106"/>
            <p:cNvSpPr>
              <a:spLocks noChangeShapeType="1"/>
            </p:cNvSpPr>
            <p:nvPr/>
          </p:nvSpPr>
          <p:spPr bwMode="auto">
            <a:xfrm flipV="1">
              <a:off x="4719" y="1593"/>
              <a:ext cx="162" cy="126"/>
            </a:xfrm>
            <a:prstGeom prst="line">
              <a:avLst/>
            </a:prstGeom>
            <a:noFill/>
            <a:ln w="28575">
              <a:solidFill>
                <a:schemeClr val="bg1"/>
              </a:solidFill>
              <a:round/>
              <a:headEnd/>
              <a:tailEnd type="triangle" w="med" len="med"/>
            </a:ln>
          </p:spPr>
          <p:txBody>
            <a:bodyPr anchor="ctr"/>
            <a:lstStyle/>
            <a:p>
              <a:endParaRPr lang="en-US"/>
            </a:p>
          </p:txBody>
        </p:sp>
        <p:sp>
          <p:nvSpPr>
            <p:cNvPr id="29776" name="Oval 107"/>
            <p:cNvSpPr>
              <a:spLocks noChangeArrowheads="1"/>
            </p:cNvSpPr>
            <p:nvPr/>
          </p:nvSpPr>
          <p:spPr bwMode="auto">
            <a:xfrm>
              <a:off x="4834" y="1441"/>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777" name="Text Box 108"/>
            <p:cNvSpPr txBox="1">
              <a:spLocks noChangeArrowheads="1"/>
            </p:cNvSpPr>
            <p:nvPr/>
          </p:nvSpPr>
          <p:spPr bwMode="auto">
            <a:xfrm>
              <a:off x="4561" y="136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778" name="Line 109"/>
            <p:cNvSpPr>
              <a:spLocks noChangeShapeType="1"/>
            </p:cNvSpPr>
            <p:nvPr/>
          </p:nvSpPr>
          <p:spPr bwMode="auto">
            <a:xfrm>
              <a:off x="4689" y="1500"/>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9779" name="AutoShape 110"/>
            <p:cNvCxnSpPr>
              <a:cxnSpLocks noChangeShapeType="1"/>
              <a:stCxn id="29776" idx="6"/>
              <a:endCxn id="29782" idx="2"/>
            </p:cNvCxnSpPr>
            <p:nvPr/>
          </p:nvCxnSpPr>
          <p:spPr bwMode="auto">
            <a:xfrm>
              <a:off x="5022" y="1525"/>
              <a:ext cx="346" cy="11"/>
            </a:xfrm>
            <a:prstGeom prst="straightConnector1">
              <a:avLst/>
            </a:prstGeom>
            <a:noFill/>
            <a:ln w="28575">
              <a:solidFill>
                <a:schemeClr val="bg1"/>
              </a:solidFill>
              <a:prstDash val="dashDot"/>
              <a:round/>
              <a:headEnd/>
              <a:tailEnd type="triangle" w="med" len="med"/>
            </a:ln>
          </p:spPr>
        </p:cxnSp>
        <p:sp>
          <p:nvSpPr>
            <p:cNvPr id="29780" name="Text Box 111"/>
            <p:cNvSpPr txBox="1">
              <a:spLocks noChangeArrowheads="1"/>
            </p:cNvSpPr>
            <p:nvPr/>
          </p:nvSpPr>
          <p:spPr bwMode="auto">
            <a:xfrm>
              <a:off x="5089" y="126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781" name="Rectangle 112"/>
            <p:cNvSpPr>
              <a:spLocks noChangeArrowheads="1"/>
            </p:cNvSpPr>
            <p:nvPr/>
          </p:nvSpPr>
          <p:spPr bwMode="auto">
            <a:xfrm>
              <a:off x="4509" y="1233"/>
              <a:ext cx="1233" cy="697"/>
            </a:xfrm>
            <a:prstGeom prst="rect">
              <a:avLst/>
            </a:prstGeom>
            <a:noFill/>
            <a:ln w="6350" algn="ctr">
              <a:solidFill>
                <a:schemeClr val="bg1"/>
              </a:solidFill>
              <a:miter lim="800000"/>
              <a:headEnd/>
              <a:tailEnd/>
            </a:ln>
          </p:spPr>
          <p:txBody>
            <a:bodyPr wrap="none" anchor="ctr"/>
            <a:lstStyle/>
            <a:p>
              <a:endParaRPr lang="en-US"/>
            </a:p>
          </p:txBody>
        </p:sp>
        <p:sp>
          <p:nvSpPr>
            <p:cNvPr id="29782" name="Oval 113"/>
            <p:cNvSpPr>
              <a:spLocks noChangeArrowheads="1"/>
            </p:cNvSpPr>
            <p:nvPr/>
          </p:nvSpPr>
          <p:spPr bwMode="auto">
            <a:xfrm>
              <a:off x="5380" y="1420"/>
              <a:ext cx="269" cy="231"/>
            </a:xfrm>
            <a:prstGeom prst="ellipse">
              <a:avLst/>
            </a:prstGeom>
            <a:noFill/>
            <a:ln w="38100" cmpd="dbl">
              <a:solidFill>
                <a:schemeClr val="bg1"/>
              </a:solidFill>
              <a:round/>
              <a:headEnd/>
              <a:tailEnd/>
            </a:ln>
          </p:spPr>
          <p:txBody>
            <a:bodyPr anchor="ctr"/>
            <a:lstStyle/>
            <a:p>
              <a:endParaRPr lang="en-US" sz="2000"/>
            </a:p>
          </p:txBody>
        </p:sp>
        <p:cxnSp>
          <p:nvCxnSpPr>
            <p:cNvPr id="29783" name="AutoShape 114"/>
            <p:cNvCxnSpPr>
              <a:cxnSpLocks noChangeShapeType="1"/>
              <a:stCxn id="29782" idx="5"/>
              <a:endCxn id="29782" idx="3"/>
            </p:cNvCxnSpPr>
            <p:nvPr/>
          </p:nvCxnSpPr>
          <p:spPr bwMode="auto">
            <a:xfrm rot="5400000">
              <a:off x="5514" y="1534"/>
              <a:ext cx="1" cy="191"/>
            </a:xfrm>
            <a:prstGeom prst="curvedConnector3">
              <a:avLst>
                <a:gd name="adj1" fmla="val 16600005"/>
              </a:avLst>
            </a:prstGeom>
            <a:noFill/>
            <a:ln w="28575">
              <a:solidFill>
                <a:schemeClr val="bg1"/>
              </a:solidFill>
              <a:prstDash val="dashDot"/>
              <a:round/>
              <a:headEnd/>
              <a:tailEnd type="triangle" w="med" len="med"/>
            </a:ln>
          </p:spPr>
        </p:cxnSp>
        <p:sp>
          <p:nvSpPr>
            <p:cNvPr id="29784" name="Text Box 115"/>
            <p:cNvSpPr txBox="1">
              <a:spLocks noChangeArrowheads="1"/>
            </p:cNvSpPr>
            <p:nvPr/>
          </p:nvSpPr>
          <p:spPr bwMode="auto">
            <a:xfrm>
              <a:off x="5275" y="1639"/>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15" name="Group 116"/>
          <p:cNvGrpSpPr>
            <a:grpSpLocks/>
          </p:cNvGrpSpPr>
          <p:nvPr/>
        </p:nvGrpSpPr>
        <p:grpSpPr bwMode="auto">
          <a:xfrm>
            <a:off x="7167563" y="3187700"/>
            <a:ext cx="1957387" cy="1055688"/>
            <a:chOff x="4515" y="2008"/>
            <a:chExt cx="1233" cy="665"/>
          </a:xfrm>
        </p:grpSpPr>
        <p:sp>
          <p:nvSpPr>
            <p:cNvPr id="29762" name="Text Box 117"/>
            <p:cNvSpPr txBox="1">
              <a:spLocks noChangeArrowheads="1"/>
            </p:cNvSpPr>
            <p:nvPr/>
          </p:nvSpPr>
          <p:spPr bwMode="auto">
            <a:xfrm>
              <a:off x="5272" y="200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9763" name="AutoShape 118"/>
            <p:cNvCxnSpPr>
              <a:cxnSpLocks noChangeShapeType="1"/>
              <a:stCxn id="29765" idx="6"/>
              <a:endCxn id="29771" idx="2"/>
            </p:cNvCxnSpPr>
            <p:nvPr/>
          </p:nvCxnSpPr>
          <p:spPr bwMode="auto">
            <a:xfrm>
              <a:off x="5238" y="2248"/>
              <a:ext cx="178" cy="0"/>
            </a:xfrm>
            <a:prstGeom prst="straightConnector1">
              <a:avLst/>
            </a:prstGeom>
            <a:noFill/>
            <a:ln w="28575">
              <a:solidFill>
                <a:schemeClr val="bg1"/>
              </a:solidFill>
              <a:prstDash val="dashDot"/>
              <a:round/>
              <a:headEnd/>
              <a:tailEnd type="triangle" w="med" len="med"/>
            </a:ln>
          </p:spPr>
        </p:cxnSp>
        <p:sp>
          <p:nvSpPr>
            <p:cNvPr id="29764" name="Text Box 119"/>
            <p:cNvSpPr txBox="1">
              <a:spLocks noChangeArrowheads="1"/>
            </p:cNvSpPr>
            <p:nvPr/>
          </p:nvSpPr>
          <p:spPr bwMode="auto">
            <a:xfrm>
              <a:off x="4762" y="241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765" name="Oval 120"/>
            <p:cNvSpPr>
              <a:spLocks noChangeArrowheads="1"/>
            </p:cNvSpPr>
            <p:nvPr/>
          </p:nvSpPr>
          <p:spPr bwMode="auto">
            <a:xfrm>
              <a:off x="5050" y="2164"/>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766" name="Line 121"/>
            <p:cNvSpPr>
              <a:spLocks noChangeShapeType="1"/>
            </p:cNvSpPr>
            <p:nvPr/>
          </p:nvSpPr>
          <p:spPr bwMode="auto">
            <a:xfrm flipV="1">
              <a:off x="4929" y="2310"/>
              <a:ext cx="153" cy="216"/>
            </a:xfrm>
            <a:prstGeom prst="line">
              <a:avLst/>
            </a:prstGeom>
            <a:noFill/>
            <a:ln w="28575">
              <a:solidFill>
                <a:schemeClr val="bg1"/>
              </a:solidFill>
              <a:round/>
              <a:headEnd/>
              <a:tailEnd type="triangle" w="med" len="med"/>
            </a:ln>
          </p:spPr>
          <p:txBody>
            <a:bodyPr anchor="ctr"/>
            <a:lstStyle/>
            <a:p>
              <a:endParaRPr lang="en-US"/>
            </a:p>
          </p:txBody>
        </p:sp>
        <p:sp>
          <p:nvSpPr>
            <p:cNvPr id="29767" name="Oval 122"/>
            <p:cNvSpPr>
              <a:spLocks noChangeArrowheads="1"/>
            </p:cNvSpPr>
            <p:nvPr/>
          </p:nvSpPr>
          <p:spPr bwMode="auto">
            <a:xfrm>
              <a:off x="4801" y="215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768" name="Text Box 123"/>
            <p:cNvSpPr txBox="1">
              <a:spLocks noChangeArrowheads="1"/>
            </p:cNvSpPr>
            <p:nvPr/>
          </p:nvSpPr>
          <p:spPr bwMode="auto">
            <a:xfrm>
              <a:off x="4528" y="2086"/>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769" name="Line 124"/>
            <p:cNvSpPr>
              <a:spLocks noChangeShapeType="1"/>
            </p:cNvSpPr>
            <p:nvPr/>
          </p:nvSpPr>
          <p:spPr bwMode="auto">
            <a:xfrm>
              <a:off x="4656" y="2217"/>
              <a:ext cx="144" cy="0"/>
            </a:xfrm>
            <a:prstGeom prst="line">
              <a:avLst/>
            </a:prstGeom>
            <a:noFill/>
            <a:ln w="28575">
              <a:solidFill>
                <a:schemeClr val="bg1"/>
              </a:solidFill>
              <a:round/>
              <a:headEnd/>
              <a:tailEnd type="triangle" w="med" len="med"/>
            </a:ln>
          </p:spPr>
          <p:txBody>
            <a:bodyPr anchor="ctr"/>
            <a:lstStyle/>
            <a:p>
              <a:endParaRPr lang="en-US"/>
            </a:p>
          </p:txBody>
        </p:sp>
        <p:sp>
          <p:nvSpPr>
            <p:cNvPr id="29770" name="Rectangle 125"/>
            <p:cNvSpPr>
              <a:spLocks noChangeArrowheads="1"/>
            </p:cNvSpPr>
            <p:nvPr/>
          </p:nvSpPr>
          <p:spPr bwMode="auto">
            <a:xfrm>
              <a:off x="4515" y="2025"/>
              <a:ext cx="1233" cy="648"/>
            </a:xfrm>
            <a:prstGeom prst="rect">
              <a:avLst/>
            </a:prstGeom>
            <a:noFill/>
            <a:ln w="6350" algn="ctr">
              <a:solidFill>
                <a:schemeClr val="bg1"/>
              </a:solidFill>
              <a:miter lim="800000"/>
              <a:headEnd/>
              <a:tailEnd/>
            </a:ln>
          </p:spPr>
          <p:txBody>
            <a:bodyPr wrap="none" anchor="ctr"/>
            <a:lstStyle/>
            <a:p>
              <a:endParaRPr lang="en-US"/>
            </a:p>
          </p:txBody>
        </p:sp>
        <p:sp>
          <p:nvSpPr>
            <p:cNvPr id="29771" name="Oval 126"/>
            <p:cNvSpPr>
              <a:spLocks noChangeArrowheads="1"/>
            </p:cNvSpPr>
            <p:nvPr/>
          </p:nvSpPr>
          <p:spPr bwMode="auto">
            <a:xfrm>
              <a:off x="5428" y="2137"/>
              <a:ext cx="269" cy="222"/>
            </a:xfrm>
            <a:prstGeom prst="ellipse">
              <a:avLst/>
            </a:prstGeom>
            <a:noFill/>
            <a:ln w="38100" cmpd="dbl">
              <a:solidFill>
                <a:schemeClr val="bg1"/>
              </a:solidFill>
              <a:round/>
              <a:headEnd/>
              <a:tailEnd/>
            </a:ln>
          </p:spPr>
          <p:txBody>
            <a:bodyPr anchor="ctr"/>
            <a:lstStyle/>
            <a:p>
              <a:pPr algn="ctr"/>
              <a:endParaRPr lang="en-US" sz="2000">
                <a:solidFill>
                  <a:schemeClr val="bg1"/>
                </a:solidFill>
              </a:endParaRPr>
            </a:p>
          </p:txBody>
        </p:sp>
        <p:cxnSp>
          <p:nvCxnSpPr>
            <p:cNvPr id="29772" name="AutoShape 127"/>
            <p:cNvCxnSpPr>
              <a:cxnSpLocks noChangeShapeType="1"/>
              <a:stCxn id="29771" idx="5"/>
              <a:endCxn id="29771" idx="3"/>
            </p:cNvCxnSpPr>
            <p:nvPr/>
          </p:nvCxnSpPr>
          <p:spPr bwMode="auto">
            <a:xfrm rot="5400000">
              <a:off x="5562" y="2243"/>
              <a:ext cx="1" cy="191"/>
            </a:xfrm>
            <a:prstGeom prst="curvedConnector3">
              <a:avLst>
                <a:gd name="adj1" fmla="val 16500005"/>
              </a:avLst>
            </a:prstGeom>
            <a:noFill/>
            <a:ln w="28575">
              <a:solidFill>
                <a:schemeClr val="bg1"/>
              </a:solidFill>
              <a:prstDash val="dashDot"/>
              <a:round/>
              <a:headEnd/>
              <a:tailEnd type="triangle" w="med" len="med"/>
            </a:ln>
          </p:spPr>
        </p:cxnSp>
        <p:sp>
          <p:nvSpPr>
            <p:cNvPr id="29773" name="Text Box 128"/>
            <p:cNvSpPr txBox="1">
              <a:spLocks noChangeArrowheads="1"/>
            </p:cNvSpPr>
            <p:nvPr/>
          </p:nvSpPr>
          <p:spPr bwMode="auto">
            <a:xfrm>
              <a:off x="5281" y="2293"/>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16" name="Group 129"/>
          <p:cNvGrpSpPr>
            <a:grpSpLocks/>
          </p:cNvGrpSpPr>
          <p:nvPr/>
        </p:nvGrpSpPr>
        <p:grpSpPr bwMode="auto">
          <a:xfrm>
            <a:off x="7135813" y="4368800"/>
            <a:ext cx="2008187" cy="1055688"/>
            <a:chOff x="4495" y="2752"/>
            <a:chExt cx="1265" cy="665"/>
          </a:xfrm>
        </p:grpSpPr>
        <p:sp>
          <p:nvSpPr>
            <p:cNvPr id="29748" name="Text Box 130"/>
            <p:cNvSpPr txBox="1">
              <a:spLocks noChangeArrowheads="1"/>
            </p:cNvSpPr>
            <p:nvPr/>
          </p:nvSpPr>
          <p:spPr bwMode="auto">
            <a:xfrm>
              <a:off x="4495" y="2830"/>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grpSp>
          <p:nvGrpSpPr>
            <p:cNvPr id="29749" name="Group 131"/>
            <p:cNvGrpSpPr>
              <a:grpSpLocks/>
            </p:cNvGrpSpPr>
            <p:nvPr/>
          </p:nvGrpSpPr>
          <p:grpSpPr bwMode="auto">
            <a:xfrm>
              <a:off x="4527" y="2752"/>
              <a:ext cx="1233" cy="665"/>
              <a:chOff x="4527" y="2752"/>
              <a:chExt cx="1233" cy="665"/>
            </a:xfrm>
          </p:grpSpPr>
          <p:sp>
            <p:nvSpPr>
              <p:cNvPr id="29750" name="Text Box 132"/>
              <p:cNvSpPr txBox="1">
                <a:spLocks noChangeArrowheads="1"/>
              </p:cNvSpPr>
              <p:nvPr/>
            </p:nvSpPr>
            <p:spPr bwMode="auto">
              <a:xfrm>
                <a:off x="5284" y="2752"/>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29751" name="AutoShape 133"/>
              <p:cNvCxnSpPr>
                <a:cxnSpLocks noChangeShapeType="1"/>
                <a:stCxn id="29758" idx="6"/>
                <a:endCxn id="29755" idx="2"/>
              </p:cNvCxnSpPr>
              <p:nvPr/>
            </p:nvCxnSpPr>
            <p:spPr bwMode="auto">
              <a:xfrm>
                <a:off x="5214" y="2992"/>
                <a:ext cx="214" cy="0"/>
              </a:xfrm>
              <a:prstGeom prst="straightConnector1">
                <a:avLst/>
              </a:prstGeom>
              <a:noFill/>
              <a:ln w="28575">
                <a:solidFill>
                  <a:schemeClr val="bg1"/>
                </a:solidFill>
                <a:prstDash val="dashDot"/>
                <a:round/>
                <a:headEnd/>
                <a:tailEnd type="triangle" w="med" len="med"/>
              </a:ln>
            </p:spPr>
          </p:cxnSp>
          <p:sp>
            <p:nvSpPr>
              <p:cNvPr id="29752" name="Text Box 134"/>
              <p:cNvSpPr txBox="1">
                <a:spLocks noChangeArrowheads="1"/>
              </p:cNvSpPr>
              <p:nvPr/>
            </p:nvSpPr>
            <p:spPr bwMode="auto">
              <a:xfrm>
                <a:off x="4774" y="3155"/>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753" name="Line 135"/>
              <p:cNvSpPr>
                <a:spLocks noChangeShapeType="1"/>
              </p:cNvSpPr>
              <p:nvPr/>
            </p:nvSpPr>
            <p:spPr bwMode="auto">
              <a:xfrm>
                <a:off x="4614" y="2961"/>
                <a:ext cx="144" cy="0"/>
              </a:xfrm>
              <a:prstGeom prst="line">
                <a:avLst/>
              </a:prstGeom>
              <a:noFill/>
              <a:ln w="28575">
                <a:solidFill>
                  <a:schemeClr val="bg1"/>
                </a:solidFill>
                <a:round/>
                <a:headEnd/>
                <a:tailEnd type="triangle" w="med" len="med"/>
              </a:ln>
            </p:spPr>
            <p:txBody>
              <a:bodyPr anchor="ctr"/>
              <a:lstStyle/>
              <a:p>
                <a:endParaRPr lang="en-US"/>
              </a:p>
            </p:txBody>
          </p:sp>
          <p:sp>
            <p:nvSpPr>
              <p:cNvPr id="29754" name="Rectangle 136"/>
              <p:cNvSpPr>
                <a:spLocks noChangeArrowheads="1"/>
              </p:cNvSpPr>
              <p:nvPr/>
            </p:nvSpPr>
            <p:spPr bwMode="auto">
              <a:xfrm>
                <a:off x="4527" y="2769"/>
                <a:ext cx="1233" cy="648"/>
              </a:xfrm>
              <a:prstGeom prst="rect">
                <a:avLst/>
              </a:prstGeom>
              <a:noFill/>
              <a:ln w="6350" algn="ctr">
                <a:solidFill>
                  <a:schemeClr val="bg1"/>
                </a:solidFill>
                <a:miter lim="800000"/>
                <a:headEnd/>
                <a:tailEnd/>
              </a:ln>
            </p:spPr>
            <p:txBody>
              <a:bodyPr wrap="none" anchor="ctr"/>
              <a:lstStyle/>
              <a:p>
                <a:endParaRPr lang="en-US"/>
              </a:p>
            </p:txBody>
          </p:sp>
          <p:sp>
            <p:nvSpPr>
              <p:cNvPr id="29755" name="Oval 137"/>
              <p:cNvSpPr>
                <a:spLocks noChangeArrowheads="1"/>
              </p:cNvSpPr>
              <p:nvPr/>
            </p:nvSpPr>
            <p:spPr bwMode="auto">
              <a:xfrm>
                <a:off x="5440" y="2881"/>
                <a:ext cx="269" cy="222"/>
              </a:xfrm>
              <a:prstGeom prst="ellipse">
                <a:avLst/>
              </a:prstGeom>
              <a:noFill/>
              <a:ln w="38100" cmpd="dbl">
                <a:solidFill>
                  <a:schemeClr val="bg1"/>
                </a:solidFill>
                <a:round/>
                <a:headEnd/>
                <a:tailEnd/>
              </a:ln>
            </p:spPr>
            <p:txBody>
              <a:bodyPr anchor="ctr"/>
              <a:lstStyle/>
              <a:p>
                <a:pPr algn="ctr"/>
                <a:endParaRPr lang="en-US" sz="2000">
                  <a:solidFill>
                    <a:schemeClr val="bg1"/>
                  </a:solidFill>
                </a:endParaRPr>
              </a:p>
            </p:txBody>
          </p:sp>
          <p:cxnSp>
            <p:nvCxnSpPr>
              <p:cNvPr id="29756" name="AutoShape 138"/>
              <p:cNvCxnSpPr>
                <a:cxnSpLocks noChangeShapeType="1"/>
                <a:stCxn id="29755" idx="5"/>
                <a:endCxn id="29755" idx="3"/>
              </p:cNvCxnSpPr>
              <p:nvPr/>
            </p:nvCxnSpPr>
            <p:spPr bwMode="auto">
              <a:xfrm rot="5400000">
                <a:off x="5574" y="2987"/>
                <a:ext cx="1" cy="191"/>
              </a:xfrm>
              <a:prstGeom prst="curvedConnector3">
                <a:avLst>
                  <a:gd name="adj1" fmla="val 16500005"/>
                </a:avLst>
              </a:prstGeom>
              <a:noFill/>
              <a:ln w="28575">
                <a:solidFill>
                  <a:schemeClr val="bg1"/>
                </a:solidFill>
                <a:prstDash val="dashDot"/>
                <a:round/>
                <a:headEnd/>
                <a:tailEnd type="triangle" w="med" len="med"/>
              </a:ln>
            </p:spPr>
          </p:cxnSp>
          <p:sp>
            <p:nvSpPr>
              <p:cNvPr id="29757" name="Text Box 139"/>
              <p:cNvSpPr txBox="1">
                <a:spLocks noChangeArrowheads="1"/>
              </p:cNvSpPr>
              <p:nvPr/>
            </p:nvSpPr>
            <p:spPr bwMode="auto">
              <a:xfrm>
                <a:off x="5293" y="3037"/>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758" name="Oval 140"/>
              <p:cNvSpPr>
                <a:spLocks noChangeArrowheads="1"/>
              </p:cNvSpPr>
              <p:nvPr/>
            </p:nvSpPr>
            <p:spPr bwMode="auto">
              <a:xfrm>
                <a:off x="5026" y="2908"/>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sp>
            <p:nvSpPr>
              <p:cNvPr id="29759" name="Line 141"/>
              <p:cNvSpPr>
                <a:spLocks noChangeShapeType="1"/>
              </p:cNvSpPr>
              <p:nvPr/>
            </p:nvSpPr>
            <p:spPr bwMode="auto">
              <a:xfrm flipV="1">
                <a:off x="4941" y="3054"/>
                <a:ext cx="153" cy="216"/>
              </a:xfrm>
              <a:prstGeom prst="line">
                <a:avLst/>
              </a:prstGeom>
              <a:noFill/>
              <a:ln w="28575">
                <a:solidFill>
                  <a:schemeClr val="bg1"/>
                </a:solidFill>
                <a:round/>
                <a:headEnd/>
                <a:tailEnd type="triangle" w="med" len="med"/>
              </a:ln>
            </p:spPr>
            <p:txBody>
              <a:bodyPr anchor="ctr"/>
              <a:lstStyle/>
              <a:p>
                <a:endParaRPr lang="en-US"/>
              </a:p>
            </p:txBody>
          </p:sp>
          <p:sp>
            <p:nvSpPr>
              <p:cNvPr id="29760" name="Oval 142"/>
              <p:cNvSpPr>
                <a:spLocks noChangeArrowheads="1"/>
              </p:cNvSpPr>
              <p:nvPr/>
            </p:nvSpPr>
            <p:spPr bwMode="auto">
              <a:xfrm>
                <a:off x="4741" y="2902"/>
                <a:ext cx="179" cy="168"/>
              </a:xfrm>
              <a:prstGeom prst="ellipse">
                <a:avLst/>
              </a:prstGeom>
              <a:noFill/>
              <a:ln w="28575">
                <a:solidFill>
                  <a:schemeClr val="bg1"/>
                </a:solidFill>
                <a:round/>
                <a:headEnd/>
                <a:tailEnd/>
              </a:ln>
            </p:spPr>
            <p:txBody>
              <a:bodyPr anchor="ctr"/>
              <a:lstStyle/>
              <a:p>
                <a:pPr algn="ctr"/>
                <a:endParaRPr lang="en-US" sz="2000">
                  <a:solidFill>
                    <a:schemeClr val="bg1"/>
                  </a:solidFill>
                </a:endParaRPr>
              </a:p>
            </p:txBody>
          </p:sp>
          <p:cxnSp>
            <p:nvCxnSpPr>
              <p:cNvPr id="29761" name="AutoShape 143"/>
              <p:cNvCxnSpPr>
                <a:cxnSpLocks noChangeShapeType="1"/>
                <a:stCxn id="29760" idx="6"/>
                <a:endCxn id="29758" idx="2"/>
              </p:cNvCxnSpPr>
              <p:nvPr/>
            </p:nvCxnSpPr>
            <p:spPr bwMode="auto">
              <a:xfrm>
                <a:off x="4929" y="2986"/>
                <a:ext cx="88" cy="6"/>
              </a:xfrm>
              <a:prstGeom prst="straightConnector1">
                <a:avLst/>
              </a:prstGeom>
              <a:noFill/>
              <a:ln w="28575">
                <a:solidFill>
                  <a:schemeClr val="bg1"/>
                </a:solidFill>
                <a:round/>
                <a:headEnd/>
                <a:tailEnd type="triangle" w="med" len="med"/>
              </a:ln>
            </p:spPr>
          </p:cxnSp>
        </p:grpSp>
      </p:grpSp>
      <p:grpSp>
        <p:nvGrpSpPr>
          <p:cNvPr id="18" name="Group 144"/>
          <p:cNvGrpSpPr>
            <a:grpSpLocks/>
          </p:cNvGrpSpPr>
          <p:nvPr/>
        </p:nvGrpSpPr>
        <p:grpSpPr bwMode="auto">
          <a:xfrm>
            <a:off x="7186613" y="5553075"/>
            <a:ext cx="1957387" cy="1042988"/>
            <a:chOff x="4518" y="3498"/>
            <a:chExt cx="1233" cy="657"/>
          </a:xfrm>
        </p:grpSpPr>
        <p:sp>
          <p:nvSpPr>
            <p:cNvPr id="29737" name="Text Box 145"/>
            <p:cNvSpPr txBox="1">
              <a:spLocks noChangeArrowheads="1"/>
            </p:cNvSpPr>
            <p:nvPr/>
          </p:nvSpPr>
          <p:spPr bwMode="auto">
            <a:xfrm>
              <a:off x="4588" y="3896"/>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29738" name="Line 146"/>
            <p:cNvSpPr>
              <a:spLocks noChangeShapeType="1"/>
            </p:cNvSpPr>
            <p:nvPr/>
          </p:nvSpPr>
          <p:spPr bwMode="auto">
            <a:xfrm flipV="1">
              <a:off x="4728" y="3849"/>
              <a:ext cx="162" cy="126"/>
            </a:xfrm>
            <a:prstGeom prst="line">
              <a:avLst/>
            </a:prstGeom>
            <a:noFill/>
            <a:ln w="28575">
              <a:solidFill>
                <a:schemeClr val="bg1"/>
              </a:solidFill>
              <a:round/>
              <a:headEnd/>
              <a:tailEnd type="triangle" w="med" len="med"/>
            </a:ln>
          </p:spPr>
          <p:txBody>
            <a:bodyPr anchor="ctr"/>
            <a:lstStyle/>
            <a:p>
              <a:endParaRPr lang="en-US"/>
            </a:p>
          </p:txBody>
        </p:sp>
        <p:sp>
          <p:nvSpPr>
            <p:cNvPr id="29739" name="Oval 147"/>
            <p:cNvSpPr>
              <a:spLocks noChangeArrowheads="1"/>
            </p:cNvSpPr>
            <p:nvPr/>
          </p:nvSpPr>
          <p:spPr bwMode="auto">
            <a:xfrm>
              <a:off x="4843" y="369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29740" name="Text Box 148"/>
            <p:cNvSpPr txBox="1">
              <a:spLocks noChangeArrowheads="1"/>
            </p:cNvSpPr>
            <p:nvPr/>
          </p:nvSpPr>
          <p:spPr bwMode="auto">
            <a:xfrm>
              <a:off x="4570" y="3625"/>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29741" name="Line 149"/>
            <p:cNvSpPr>
              <a:spLocks noChangeShapeType="1"/>
            </p:cNvSpPr>
            <p:nvPr/>
          </p:nvSpPr>
          <p:spPr bwMode="auto">
            <a:xfrm>
              <a:off x="4698" y="3756"/>
              <a:ext cx="144" cy="0"/>
            </a:xfrm>
            <a:prstGeom prst="line">
              <a:avLst/>
            </a:prstGeom>
            <a:noFill/>
            <a:ln w="28575">
              <a:solidFill>
                <a:schemeClr val="bg1"/>
              </a:solidFill>
              <a:round/>
              <a:headEnd/>
              <a:tailEnd type="triangle" w="med" len="med"/>
            </a:ln>
          </p:spPr>
          <p:txBody>
            <a:bodyPr anchor="ctr"/>
            <a:lstStyle/>
            <a:p>
              <a:endParaRPr lang="en-US"/>
            </a:p>
          </p:txBody>
        </p:sp>
        <p:cxnSp>
          <p:nvCxnSpPr>
            <p:cNvPr id="29742" name="AutoShape 150"/>
            <p:cNvCxnSpPr>
              <a:cxnSpLocks noChangeShapeType="1"/>
              <a:stCxn id="29739" idx="6"/>
              <a:endCxn id="29745" idx="2"/>
            </p:cNvCxnSpPr>
            <p:nvPr/>
          </p:nvCxnSpPr>
          <p:spPr bwMode="auto">
            <a:xfrm>
              <a:off x="5031" y="3781"/>
              <a:ext cx="346" cy="11"/>
            </a:xfrm>
            <a:prstGeom prst="straightConnector1">
              <a:avLst/>
            </a:prstGeom>
            <a:noFill/>
            <a:ln w="28575">
              <a:solidFill>
                <a:schemeClr val="bg1"/>
              </a:solidFill>
              <a:prstDash val="dashDot"/>
              <a:round/>
              <a:headEnd/>
              <a:tailEnd type="triangle" w="med" len="med"/>
            </a:ln>
          </p:spPr>
        </p:cxnSp>
        <p:sp>
          <p:nvSpPr>
            <p:cNvPr id="29743" name="Text Box 151"/>
            <p:cNvSpPr txBox="1">
              <a:spLocks noChangeArrowheads="1"/>
            </p:cNvSpPr>
            <p:nvPr/>
          </p:nvSpPr>
          <p:spPr bwMode="auto">
            <a:xfrm>
              <a:off x="5098" y="352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29744" name="Rectangle 152"/>
            <p:cNvSpPr>
              <a:spLocks noChangeArrowheads="1"/>
            </p:cNvSpPr>
            <p:nvPr/>
          </p:nvSpPr>
          <p:spPr bwMode="auto">
            <a:xfrm>
              <a:off x="4518" y="3498"/>
              <a:ext cx="1233" cy="657"/>
            </a:xfrm>
            <a:prstGeom prst="rect">
              <a:avLst/>
            </a:prstGeom>
            <a:noFill/>
            <a:ln w="6350" algn="ctr">
              <a:solidFill>
                <a:schemeClr val="bg1"/>
              </a:solidFill>
              <a:miter lim="800000"/>
              <a:headEnd/>
              <a:tailEnd/>
            </a:ln>
          </p:spPr>
          <p:txBody>
            <a:bodyPr wrap="none" anchor="ctr"/>
            <a:lstStyle/>
            <a:p>
              <a:endParaRPr lang="en-US"/>
            </a:p>
          </p:txBody>
        </p:sp>
        <p:sp>
          <p:nvSpPr>
            <p:cNvPr id="29745" name="Oval 153"/>
            <p:cNvSpPr>
              <a:spLocks noChangeArrowheads="1"/>
            </p:cNvSpPr>
            <p:nvPr/>
          </p:nvSpPr>
          <p:spPr bwMode="auto">
            <a:xfrm>
              <a:off x="5389" y="3676"/>
              <a:ext cx="269" cy="231"/>
            </a:xfrm>
            <a:prstGeom prst="ellipse">
              <a:avLst/>
            </a:prstGeom>
            <a:noFill/>
            <a:ln w="38100" cmpd="dbl">
              <a:solidFill>
                <a:schemeClr val="bg1"/>
              </a:solidFill>
              <a:round/>
              <a:headEnd/>
              <a:tailEnd/>
            </a:ln>
          </p:spPr>
          <p:txBody>
            <a:bodyPr anchor="ctr"/>
            <a:lstStyle/>
            <a:p>
              <a:endParaRPr lang="en-US" sz="2000"/>
            </a:p>
          </p:txBody>
        </p:sp>
        <p:cxnSp>
          <p:nvCxnSpPr>
            <p:cNvPr id="29746" name="AutoShape 154"/>
            <p:cNvCxnSpPr>
              <a:cxnSpLocks noChangeShapeType="1"/>
              <a:stCxn id="29745" idx="5"/>
              <a:endCxn id="29745" idx="3"/>
            </p:cNvCxnSpPr>
            <p:nvPr/>
          </p:nvCxnSpPr>
          <p:spPr bwMode="auto">
            <a:xfrm rot="5400000">
              <a:off x="5523" y="3790"/>
              <a:ext cx="1" cy="191"/>
            </a:xfrm>
            <a:prstGeom prst="curvedConnector3">
              <a:avLst>
                <a:gd name="adj1" fmla="val 16600005"/>
              </a:avLst>
            </a:prstGeom>
            <a:noFill/>
            <a:ln w="28575">
              <a:solidFill>
                <a:schemeClr val="bg1"/>
              </a:solidFill>
              <a:prstDash val="dashDot"/>
              <a:round/>
              <a:headEnd/>
              <a:tailEnd type="triangle" w="med" len="med"/>
            </a:ln>
          </p:spPr>
        </p:cxnSp>
        <p:sp>
          <p:nvSpPr>
            <p:cNvPr id="29747" name="Text Box 155"/>
            <p:cNvSpPr txBox="1">
              <a:spLocks noChangeArrowheads="1"/>
            </p:cNvSpPr>
            <p:nvPr/>
          </p:nvSpPr>
          <p:spPr bwMode="auto">
            <a:xfrm>
              <a:off x="5284" y="3895"/>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29715" name="Group 156"/>
          <p:cNvGrpSpPr>
            <a:grpSpLocks/>
          </p:cNvGrpSpPr>
          <p:nvPr/>
        </p:nvGrpSpPr>
        <p:grpSpPr bwMode="auto">
          <a:xfrm>
            <a:off x="238125" y="1030288"/>
            <a:ext cx="1679575" cy="5732462"/>
            <a:chOff x="150" y="649"/>
            <a:chExt cx="1058" cy="3611"/>
          </a:xfrm>
        </p:grpSpPr>
        <p:grpSp>
          <p:nvGrpSpPr>
            <p:cNvPr id="29716" name="Group 157"/>
            <p:cNvGrpSpPr>
              <a:grpSpLocks/>
            </p:cNvGrpSpPr>
            <p:nvPr/>
          </p:nvGrpSpPr>
          <p:grpSpPr bwMode="auto">
            <a:xfrm>
              <a:off x="245" y="3936"/>
              <a:ext cx="888" cy="324"/>
              <a:chOff x="613" y="3876"/>
              <a:chExt cx="888" cy="324"/>
            </a:xfrm>
          </p:grpSpPr>
          <p:sp>
            <p:nvSpPr>
              <p:cNvPr id="29735" name="Oval 158"/>
              <p:cNvSpPr>
                <a:spLocks noChangeArrowheads="1"/>
              </p:cNvSpPr>
              <p:nvPr/>
            </p:nvSpPr>
            <p:spPr bwMode="auto">
              <a:xfrm>
                <a:off x="613" y="3876"/>
                <a:ext cx="888" cy="324"/>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36" name="Text Box 159"/>
              <p:cNvSpPr txBox="1">
                <a:spLocks noChangeArrowheads="1"/>
              </p:cNvSpPr>
              <p:nvPr/>
            </p:nvSpPr>
            <p:spPr bwMode="auto">
              <a:xfrm>
                <a:off x="749" y="3913"/>
                <a:ext cx="617" cy="250"/>
              </a:xfrm>
              <a:prstGeom prst="rect">
                <a:avLst/>
              </a:prstGeom>
              <a:noFill/>
              <a:ln w="9525">
                <a:noFill/>
                <a:miter lim="800000"/>
                <a:headEnd/>
                <a:tailEnd/>
              </a:ln>
            </p:spPr>
            <p:txBody>
              <a:bodyPr wrap="none">
                <a:spAutoFit/>
              </a:bodyPr>
              <a:lstStyle/>
              <a:p>
                <a:r>
                  <a:rPr lang="en-US" altLang="he-IL" sz="2000"/>
                  <a:t>return x</a:t>
                </a:r>
              </a:p>
            </p:txBody>
          </p:sp>
        </p:grpSp>
        <p:cxnSp>
          <p:nvCxnSpPr>
            <p:cNvPr id="29717" name="AutoShape 160"/>
            <p:cNvCxnSpPr>
              <a:cxnSpLocks noChangeShapeType="1"/>
              <a:stCxn id="29720" idx="4"/>
              <a:endCxn id="29724" idx="0"/>
            </p:cNvCxnSpPr>
            <p:nvPr/>
          </p:nvCxnSpPr>
          <p:spPr bwMode="auto">
            <a:xfrm>
              <a:off x="689" y="1673"/>
              <a:ext cx="9" cy="389"/>
            </a:xfrm>
            <a:prstGeom prst="straightConnector1">
              <a:avLst/>
            </a:prstGeom>
            <a:noFill/>
            <a:ln w="28575">
              <a:solidFill>
                <a:schemeClr val="bg1"/>
              </a:solidFill>
              <a:round/>
              <a:headEnd/>
              <a:tailEnd type="triangle" w="med" len="med"/>
            </a:ln>
          </p:spPr>
        </p:cxnSp>
        <p:cxnSp>
          <p:nvCxnSpPr>
            <p:cNvPr id="29718" name="AutoShape 161"/>
            <p:cNvCxnSpPr>
              <a:cxnSpLocks noChangeShapeType="1"/>
              <a:stCxn id="29724" idx="4"/>
              <a:endCxn id="29726" idx="0"/>
            </p:cNvCxnSpPr>
            <p:nvPr/>
          </p:nvCxnSpPr>
          <p:spPr bwMode="auto">
            <a:xfrm flipH="1">
              <a:off x="688" y="2398"/>
              <a:ext cx="10" cy="359"/>
            </a:xfrm>
            <a:prstGeom prst="straightConnector1">
              <a:avLst/>
            </a:prstGeom>
            <a:noFill/>
            <a:ln w="28575">
              <a:solidFill>
                <a:schemeClr val="bg1"/>
              </a:solidFill>
              <a:round/>
              <a:headEnd/>
              <a:tailEnd type="triangle" w="med" len="med"/>
            </a:ln>
          </p:spPr>
        </p:cxnSp>
        <p:cxnSp>
          <p:nvCxnSpPr>
            <p:cNvPr id="29719" name="AutoShape 162"/>
            <p:cNvCxnSpPr>
              <a:cxnSpLocks noChangeShapeType="1"/>
              <a:stCxn id="29726" idx="4"/>
              <a:endCxn id="29722" idx="0"/>
            </p:cNvCxnSpPr>
            <p:nvPr/>
          </p:nvCxnSpPr>
          <p:spPr bwMode="auto">
            <a:xfrm>
              <a:off x="688" y="3093"/>
              <a:ext cx="1" cy="366"/>
            </a:xfrm>
            <a:prstGeom prst="straightConnector1">
              <a:avLst/>
            </a:prstGeom>
            <a:noFill/>
            <a:ln w="28575">
              <a:solidFill>
                <a:schemeClr val="bg1"/>
              </a:solidFill>
              <a:round/>
              <a:headEnd/>
              <a:tailEnd type="triangle" w="med" len="med"/>
            </a:ln>
          </p:spPr>
        </p:cxnSp>
        <p:sp>
          <p:nvSpPr>
            <p:cNvPr id="29720" name="Oval 163"/>
            <p:cNvSpPr>
              <a:spLocks noChangeArrowheads="1"/>
            </p:cNvSpPr>
            <p:nvPr/>
          </p:nvSpPr>
          <p:spPr bwMode="auto">
            <a:xfrm>
              <a:off x="221" y="1337"/>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21" name="Text Box 164"/>
            <p:cNvSpPr txBox="1">
              <a:spLocks noChangeArrowheads="1"/>
            </p:cNvSpPr>
            <p:nvPr/>
          </p:nvSpPr>
          <p:spPr bwMode="auto">
            <a:xfrm>
              <a:off x="455" y="1334"/>
              <a:ext cx="116" cy="304"/>
            </a:xfrm>
            <a:prstGeom prst="rect">
              <a:avLst/>
            </a:prstGeom>
            <a:noFill/>
            <a:ln w="28575">
              <a:noFill/>
              <a:miter lim="800000"/>
              <a:headEnd/>
              <a:tailEnd/>
            </a:ln>
          </p:spPr>
          <p:txBody>
            <a:bodyPr wrap="none">
              <a:spAutoFit/>
            </a:bodyPr>
            <a:lstStyle/>
            <a:p>
              <a:pPr>
                <a:lnSpc>
                  <a:spcPct val="80000"/>
                </a:lnSpc>
              </a:pPr>
              <a:endParaRPr lang="en-US" sz="3200"/>
            </a:p>
          </p:txBody>
        </p:sp>
        <p:sp>
          <p:nvSpPr>
            <p:cNvPr id="29722" name="Oval 165"/>
            <p:cNvSpPr>
              <a:spLocks noChangeArrowheads="1"/>
            </p:cNvSpPr>
            <p:nvPr/>
          </p:nvSpPr>
          <p:spPr bwMode="auto">
            <a:xfrm>
              <a:off x="221" y="3459"/>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23" name="Text Box 166"/>
            <p:cNvSpPr txBox="1">
              <a:spLocks noChangeArrowheads="1"/>
            </p:cNvSpPr>
            <p:nvPr/>
          </p:nvSpPr>
          <p:spPr bwMode="auto">
            <a:xfrm>
              <a:off x="479" y="3524"/>
              <a:ext cx="410" cy="212"/>
            </a:xfrm>
            <a:prstGeom prst="rect">
              <a:avLst/>
            </a:prstGeom>
            <a:noFill/>
            <a:ln w="28575">
              <a:noFill/>
              <a:miter lim="800000"/>
              <a:headEnd/>
              <a:tailEnd/>
            </a:ln>
          </p:spPr>
          <p:txBody>
            <a:bodyPr wrap="none">
              <a:spAutoFit/>
            </a:bodyPr>
            <a:lstStyle/>
            <a:p>
              <a:pPr algn="ctr">
                <a:lnSpc>
                  <a:spcPct val="80000"/>
                </a:lnSpc>
              </a:pPr>
              <a:r>
                <a:rPr lang="en-US" altLang="he-IL" sz="2000"/>
                <a:t>x = t</a:t>
              </a:r>
              <a:endParaRPr lang="en-US" sz="2800"/>
            </a:p>
          </p:txBody>
        </p:sp>
        <p:sp>
          <p:nvSpPr>
            <p:cNvPr id="29724" name="Oval 167"/>
            <p:cNvSpPr>
              <a:spLocks noChangeArrowheads="1"/>
            </p:cNvSpPr>
            <p:nvPr/>
          </p:nvSpPr>
          <p:spPr bwMode="auto">
            <a:xfrm>
              <a:off x="188" y="2062"/>
              <a:ext cx="1020"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25" name="Text Box 168"/>
            <p:cNvSpPr txBox="1">
              <a:spLocks noChangeArrowheads="1"/>
            </p:cNvSpPr>
            <p:nvPr/>
          </p:nvSpPr>
          <p:spPr bwMode="auto">
            <a:xfrm>
              <a:off x="226" y="2116"/>
              <a:ext cx="954" cy="212"/>
            </a:xfrm>
            <a:prstGeom prst="rect">
              <a:avLst/>
            </a:prstGeom>
            <a:noFill/>
            <a:ln w="28575">
              <a:noFill/>
              <a:miter lim="800000"/>
              <a:headEnd/>
              <a:tailEnd/>
            </a:ln>
          </p:spPr>
          <p:txBody>
            <a:bodyPr wrap="none">
              <a:spAutoFit/>
            </a:bodyPr>
            <a:lstStyle/>
            <a:p>
              <a:pPr>
                <a:lnSpc>
                  <a:spcPct val="80000"/>
                </a:lnSpc>
              </a:pPr>
              <a:r>
                <a:rPr lang="en-US" altLang="he-IL" sz="2000"/>
                <a:t>t =malloc(..);</a:t>
              </a:r>
              <a:endParaRPr lang="en-US" sz="2000"/>
            </a:p>
          </p:txBody>
        </p:sp>
        <p:sp>
          <p:nvSpPr>
            <p:cNvPr id="29726" name="Oval 169"/>
            <p:cNvSpPr>
              <a:spLocks noChangeArrowheads="1"/>
            </p:cNvSpPr>
            <p:nvPr/>
          </p:nvSpPr>
          <p:spPr bwMode="auto">
            <a:xfrm>
              <a:off x="220" y="2757"/>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27" name="Text Box 170"/>
            <p:cNvSpPr txBox="1">
              <a:spLocks noChangeArrowheads="1"/>
            </p:cNvSpPr>
            <p:nvPr/>
          </p:nvSpPr>
          <p:spPr bwMode="auto">
            <a:xfrm>
              <a:off x="248" y="2819"/>
              <a:ext cx="807" cy="212"/>
            </a:xfrm>
            <a:prstGeom prst="rect">
              <a:avLst/>
            </a:prstGeom>
            <a:noFill/>
            <a:ln w="28575">
              <a:noFill/>
              <a:miter lim="800000"/>
              <a:headEnd/>
              <a:tailEnd/>
            </a:ln>
          </p:spPr>
          <p:txBody>
            <a:bodyPr wrap="none">
              <a:spAutoFit/>
            </a:bodyPr>
            <a:lstStyle/>
            <a:p>
              <a:pPr>
                <a:lnSpc>
                  <a:spcPct val="80000"/>
                </a:lnSpc>
              </a:pPr>
              <a:r>
                <a:rPr lang="en-US" altLang="he-IL" sz="2000"/>
                <a:t>t</a:t>
              </a:r>
              <a:r>
                <a:rPr lang="en-US" altLang="he-IL" sz="2000">
                  <a:sym typeface="Symbol" pitchFamily="18" charset="2"/>
                </a:rPr>
                <a:t></a:t>
              </a:r>
              <a:r>
                <a:rPr lang="en-US" altLang="he-IL" sz="2000"/>
                <a:t>next=x;</a:t>
              </a:r>
              <a:endParaRPr lang="en-US" sz="2800"/>
            </a:p>
          </p:txBody>
        </p:sp>
        <p:cxnSp>
          <p:nvCxnSpPr>
            <p:cNvPr id="29728" name="AutoShape 171"/>
            <p:cNvCxnSpPr>
              <a:cxnSpLocks noChangeShapeType="1"/>
              <a:stCxn id="29729" idx="4"/>
              <a:endCxn id="29720" idx="0"/>
            </p:cNvCxnSpPr>
            <p:nvPr/>
          </p:nvCxnSpPr>
          <p:spPr bwMode="auto">
            <a:xfrm>
              <a:off x="682" y="985"/>
              <a:ext cx="7" cy="352"/>
            </a:xfrm>
            <a:prstGeom prst="straightConnector1">
              <a:avLst/>
            </a:prstGeom>
            <a:noFill/>
            <a:ln w="28575">
              <a:solidFill>
                <a:schemeClr val="bg1"/>
              </a:solidFill>
              <a:round/>
              <a:headEnd/>
              <a:tailEnd type="triangle" w="med" len="med"/>
            </a:ln>
          </p:spPr>
        </p:cxnSp>
        <p:sp>
          <p:nvSpPr>
            <p:cNvPr id="29729" name="Oval 172"/>
            <p:cNvSpPr>
              <a:spLocks noChangeArrowheads="1"/>
            </p:cNvSpPr>
            <p:nvPr/>
          </p:nvSpPr>
          <p:spPr bwMode="auto">
            <a:xfrm>
              <a:off x="214" y="649"/>
              <a:ext cx="936" cy="336"/>
            </a:xfrm>
            <a:prstGeom prst="ellipse">
              <a:avLst/>
            </a:prstGeom>
            <a:solidFill>
              <a:srgbClr val="F2F2F2"/>
            </a:solidFill>
            <a:ln w="9525">
              <a:solidFill>
                <a:schemeClr val="bg1"/>
              </a:solidFill>
              <a:round/>
              <a:headEnd/>
              <a:tailEnd/>
            </a:ln>
          </p:spPr>
          <p:txBody>
            <a:bodyPr wrap="none" anchor="ctr"/>
            <a:lstStyle/>
            <a:p>
              <a:endParaRPr lang="en-US"/>
            </a:p>
          </p:txBody>
        </p:sp>
        <p:sp>
          <p:nvSpPr>
            <p:cNvPr id="29730" name="Text Box 173"/>
            <p:cNvSpPr txBox="1">
              <a:spLocks noChangeArrowheads="1"/>
            </p:cNvSpPr>
            <p:nvPr/>
          </p:nvSpPr>
          <p:spPr bwMode="auto">
            <a:xfrm>
              <a:off x="259" y="711"/>
              <a:ext cx="794" cy="212"/>
            </a:xfrm>
            <a:prstGeom prst="rect">
              <a:avLst/>
            </a:prstGeom>
            <a:noFill/>
            <a:ln w="28575">
              <a:noFill/>
              <a:miter lim="800000"/>
              <a:headEnd/>
              <a:tailEnd/>
            </a:ln>
          </p:spPr>
          <p:txBody>
            <a:bodyPr wrap="none">
              <a:spAutoFit/>
            </a:bodyPr>
            <a:lstStyle/>
            <a:p>
              <a:pPr>
                <a:lnSpc>
                  <a:spcPct val="80000"/>
                </a:lnSpc>
              </a:pPr>
              <a:r>
                <a:rPr lang="en-US" altLang="he-IL" sz="2000"/>
                <a:t>x = NULL</a:t>
              </a:r>
              <a:endParaRPr lang="en-US" sz="2800"/>
            </a:p>
          </p:txBody>
        </p:sp>
        <p:cxnSp>
          <p:nvCxnSpPr>
            <p:cNvPr id="29731" name="AutoShape 174"/>
            <p:cNvCxnSpPr>
              <a:cxnSpLocks noChangeShapeType="1"/>
              <a:stCxn id="29722" idx="6"/>
              <a:endCxn id="29720" idx="6"/>
            </p:cNvCxnSpPr>
            <p:nvPr/>
          </p:nvCxnSpPr>
          <p:spPr bwMode="auto">
            <a:xfrm flipV="1">
              <a:off x="1157" y="1505"/>
              <a:ext cx="1" cy="2122"/>
            </a:xfrm>
            <a:prstGeom prst="curvedConnector3">
              <a:avLst>
                <a:gd name="adj1" fmla="val 14400005"/>
              </a:avLst>
            </a:prstGeom>
            <a:noFill/>
            <a:ln w="28575">
              <a:solidFill>
                <a:schemeClr val="bg1"/>
              </a:solidFill>
              <a:round/>
              <a:headEnd/>
              <a:tailEnd type="triangle" w="med" len="med"/>
            </a:ln>
          </p:spPr>
        </p:cxnSp>
        <p:sp>
          <p:nvSpPr>
            <p:cNvPr id="29732" name="Text Box 175"/>
            <p:cNvSpPr txBox="1">
              <a:spLocks noChangeArrowheads="1"/>
            </p:cNvSpPr>
            <p:nvPr/>
          </p:nvSpPr>
          <p:spPr bwMode="auto">
            <a:xfrm>
              <a:off x="528" y="1758"/>
              <a:ext cx="21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29733" name="AutoShape 176"/>
            <p:cNvCxnSpPr>
              <a:cxnSpLocks noChangeShapeType="1"/>
              <a:stCxn id="29720" idx="2"/>
              <a:endCxn id="29735" idx="2"/>
            </p:cNvCxnSpPr>
            <p:nvPr/>
          </p:nvCxnSpPr>
          <p:spPr bwMode="auto">
            <a:xfrm rot="10800000" flipH="1" flipV="1">
              <a:off x="221" y="1505"/>
              <a:ext cx="24" cy="2593"/>
            </a:xfrm>
            <a:prstGeom prst="curvedConnector3">
              <a:avLst>
                <a:gd name="adj1" fmla="val -600000"/>
              </a:avLst>
            </a:prstGeom>
            <a:noFill/>
            <a:ln w="28575">
              <a:solidFill>
                <a:schemeClr val="bg1"/>
              </a:solidFill>
              <a:round/>
              <a:headEnd/>
              <a:tailEnd type="triangle" w="med" len="med"/>
            </a:ln>
          </p:spPr>
        </p:cxnSp>
        <p:sp>
          <p:nvSpPr>
            <p:cNvPr id="29734" name="Text Box 177"/>
            <p:cNvSpPr txBox="1">
              <a:spLocks noChangeArrowheads="1"/>
            </p:cNvSpPr>
            <p:nvPr/>
          </p:nvSpPr>
          <p:spPr bwMode="auto">
            <a:xfrm>
              <a:off x="150" y="1740"/>
              <a:ext cx="216"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ssolve">
                                      <p:cBhvr>
                                        <p:cTn id="31" dur="500"/>
                                        <p:tgtEl>
                                          <p:spTgt spid="7"/>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dissolve">
                                      <p:cBhvr>
                                        <p:cTn id="39" dur="500"/>
                                        <p:tgtEl>
                                          <p:spTgt spid="2"/>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dissolve">
                                      <p:cBhvr>
                                        <p:cTn id="43" dur="500"/>
                                        <p:tgtEl>
                                          <p:spTgt spid="3"/>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dissolve">
                                      <p:cBhvr>
                                        <p:cTn id="47" dur="500"/>
                                        <p:tgtEl>
                                          <p:spTgt spid="4"/>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ssolve">
                                      <p:cBhvr>
                                        <p:cTn id="51" dur="500"/>
                                        <p:tgtEl>
                                          <p:spTgt spid="13"/>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dissolve">
                                      <p:cBhvr>
                                        <p:cTn id="55" dur="500"/>
                                        <p:tgtEl>
                                          <p:spTgt spid="14"/>
                                        </p:tgtEl>
                                      </p:cBhvr>
                                    </p:animEffect>
                                  </p:childTnLst>
                                </p:cTn>
                              </p:par>
                            </p:childTnLst>
                          </p:cTn>
                        </p:par>
                        <p:par>
                          <p:cTn id="56" fill="hold">
                            <p:stCondLst>
                              <p:cond delay="6500"/>
                            </p:stCondLst>
                            <p:childTnLst>
                              <p:par>
                                <p:cTn id="57" presetID="9" presetClass="entr" presetSubtype="0"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dissolve">
                                      <p:cBhvr>
                                        <p:cTn id="59" dur="500"/>
                                        <p:tgtEl>
                                          <p:spTgt spid="15"/>
                                        </p:tgtEl>
                                      </p:cBhvr>
                                    </p:animEffect>
                                  </p:childTnLst>
                                </p:cTn>
                              </p:par>
                            </p:childTnLst>
                          </p:cTn>
                        </p:par>
                        <p:par>
                          <p:cTn id="60" fill="hold">
                            <p:stCondLst>
                              <p:cond delay="7000"/>
                            </p:stCondLst>
                            <p:childTnLst>
                              <p:par>
                                <p:cTn id="61" presetID="9" presetClass="entr" presetSubtype="0" fill="hold" nodeType="after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dissolve">
                                      <p:cBhvr>
                                        <p:cTn id="63" dur="500"/>
                                        <p:tgtEl>
                                          <p:spTgt spid="16"/>
                                        </p:tgtEl>
                                      </p:cBhvr>
                                    </p:animEffect>
                                  </p:childTnLst>
                                </p:cTn>
                              </p:par>
                            </p:childTnLst>
                          </p:cTn>
                        </p:par>
                        <p:par>
                          <p:cTn id="64" fill="hold">
                            <p:stCondLst>
                              <p:cond delay="7500"/>
                            </p:stCondLst>
                            <p:childTnLst>
                              <p:par>
                                <p:cTn id="65" presetID="9"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nodeType="clickEffect">
                                  <p:stCondLst>
                                    <p:cond delay="0"/>
                                  </p:stCondLst>
                                  <p:childTnLst>
                                    <p:animMotion origin="layout" path="M 5.55556E-7 -4.81481E-6 L -0.22813 -0.00208 " pathEditMode="relative" rAng="0" ptsTypes="AA">
                                      <p:cBhvr>
                                        <p:cTn id="71" dur="2000" fill="hold"/>
                                        <p:tgtEl>
                                          <p:spTgt spid="18"/>
                                        </p:tgtEl>
                                        <p:attrNameLst>
                                          <p:attrName>ppt_x</p:attrName>
                                          <p:attrName>ppt_y</p:attrName>
                                        </p:attrNameLst>
                                      </p:cBhvr>
                                      <p:rCtr x="-114" y="-1"/>
                                    </p:animMotion>
                                  </p:childTnLst>
                                </p:cTn>
                              </p:par>
                            </p:childTnLst>
                          </p:cTn>
                        </p:par>
                        <p:par>
                          <p:cTn id="72" fill="hold">
                            <p:stCondLst>
                              <p:cond delay="2000"/>
                            </p:stCondLst>
                            <p:childTnLst>
                              <p:par>
                                <p:cTn id="73" presetID="1" presetClass="exit" presetSubtype="0" fill="hold" nodeType="afterEffect">
                                  <p:stCondLst>
                                    <p:cond delay="0"/>
                                  </p:stCondLst>
                                  <p:childTnLst>
                                    <p:set>
                                      <p:cBhvr>
                                        <p:cTn id="7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3-Valued Logical Structures </a:t>
            </a:r>
          </a:p>
        </p:txBody>
      </p:sp>
      <p:sp>
        <p:nvSpPr>
          <p:cNvPr id="30723" name="Rectangle 3"/>
          <p:cNvSpPr>
            <a:spLocks noGrp="1" noChangeArrowheads="1"/>
          </p:cNvSpPr>
          <p:nvPr>
            <p:ph type="body" idx="1"/>
          </p:nvPr>
        </p:nvSpPr>
        <p:spPr>
          <a:xfrm>
            <a:off x="676275" y="1981200"/>
            <a:ext cx="7772400" cy="4114800"/>
          </a:xfrm>
        </p:spPr>
        <p:txBody>
          <a:bodyPr/>
          <a:lstStyle/>
          <a:p>
            <a:r>
              <a:rPr lang="en-US" smtClean="0"/>
              <a:t>A set of individuals (nodes) </a:t>
            </a:r>
            <a:r>
              <a:rPr lang="en-US" i="1" smtClean="0"/>
              <a:t>U</a:t>
            </a:r>
          </a:p>
          <a:p>
            <a:r>
              <a:rPr lang="en-US" smtClean="0"/>
              <a:t>Relation meaning</a:t>
            </a:r>
          </a:p>
          <a:p>
            <a:pPr lvl="1"/>
            <a:r>
              <a:rPr lang="en-US" smtClean="0"/>
              <a:t>Interpretation of relation symbols in </a:t>
            </a:r>
            <a:r>
              <a:rPr lang="en-US" i="1" smtClean="0"/>
              <a:t>P</a:t>
            </a:r>
            <a:r>
              <a:rPr lang="en-US" smtClean="0"/>
              <a:t/>
            </a:r>
            <a:br>
              <a:rPr lang="en-US" smtClean="0"/>
            </a:br>
            <a:r>
              <a:rPr lang="en-US" i="1" smtClean="0"/>
              <a:t>p</a:t>
            </a:r>
            <a:r>
              <a:rPr lang="en-US" baseline="30000" smtClean="0"/>
              <a:t>0</a:t>
            </a:r>
            <a:r>
              <a:rPr lang="en-US" smtClean="0"/>
              <a:t>() </a:t>
            </a:r>
            <a:r>
              <a:rPr lang="en-US" smtClean="0">
                <a:sym typeface="Symbol" pitchFamily="18" charset="2"/>
              </a:rPr>
              <a:t></a:t>
            </a:r>
            <a:r>
              <a:rPr lang="en-US" smtClean="0"/>
              <a:t> {0,1, </a:t>
            </a:r>
            <a:r>
              <a:rPr lang="en-US" i="1" smtClean="0">
                <a:sym typeface="Symbol" pitchFamily="18" charset="2"/>
              </a:rPr>
              <a:t>1/2</a:t>
            </a:r>
            <a:r>
              <a:rPr lang="en-US" smtClean="0"/>
              <a:t>}</a:t>
            </a:r>
            <a:br>
              <a:rPr lang="en-US" smtClean="0"/>
            </a:br>
            <a:r>
              <a:rPr lang="en-US" i="1" smtClean="0"/>
              <a:t>p</a:t>
            </a:r>
            <a:r>
              <a:rPr lang="en-US" baseline="30000" smtClean="0"/>
              <a:t>1</a:t>
            </a:r>
            <a:r>
              <a:rPr lang="en-US" smtClean="0"/>
              <a:t>(v) </a:t>
            </a:r>
            <a:r>
              <a:rPr lang="en-US" smtClean="0">
                <a:sym typeface="Symbol" pitchFamily="18" charset="2"/>
              </a:rPr>
              <a:t></a:t>
            </a:r>
            <a:r>
              <a:rPr lang="en-US" smtClean="0"/>
              <a:t> {0,1, </a:t>
            </a:r>
            <a:r>
              <a:rPr lang="en-US" i="1" smtClean="0">
                <a:sym typeface="Symbol" pitchFamily="18" charset="2"/>
              </a:rPr>
              <a:t>1/2</a:t>
            </a:r>
            <a:r>
              <a:rPr lang="en-US" smtClean="0"/>
              <a:t>}</a:t>
            </a:r>
            <a:br>
              <a:rPr lang="en-US" smtClean="0"/>
            </a:br>
            <a:r>
              <a:rPr lang="en-US" i="1" smtClean="0"/>
              <a:t>p</a:t>
            </a:r>
            <a:r>
              <a:rPr lang="en-US" baseline="30000" smtClean="0"/>
              <a:t>2</a:t>
            </a:r>
            <a:r>
              <a:rPr lang="en-US" smtClean="0"/>
              <a:t>(u,v) </a:t>
            </a:r>
            <a:r>
              <a:rPr lang="en-US" smtClean="0">
                <a:sym typeface="Symbol" pitchFamily="18" charset="2"/>
              </a:rPr>
              <a:t></a:t>
            </a:r>
            <a:r>
              <a:rPr lang="en-US" smtClean="0"/>
              <a:t> {0,1, </a:t>
            </a:r>
            <a:r>
              <a:rPr lang="en-US" i="1" smtClean="0">
                <a:sym typeface="Symbol" pitchFamily="18" charset="2"/>
              </a:rPr>
              <a:t>1/2</a:t>
            </a:r>
            <a:r>
              <a:rPr lang="en-US" smtClean="0"/>
              <a:t>}</a:t>
            </a:r>
          </a:p>
          <a:p>
            <a:r>
              <a:rPr lang="en-US" altLang="he-IL" smtClean="0"/>
              <a:t>A join semi-lattice:  </a:t>
            </a:r>
            <a:r>
              <a:rPr lang="en-US" altLang="he-IL" sz="3600" smtClean="0"/>
              <a:t>0 </a:t>
            </a:r>
            <a:r>
              <a:rPr lang="en-US" altLang="he-IL" sz="3600" smtClean="0">
                <a:sym typeface="Math B" pitchFamily="2" charset="2"/>
              </a:rPr>
              <a:t></a:t>
            </a:r>
            <a:r>
              <a:rPr lang="en-US" altLang="he-IL" sz="3600" smtClean="0"/>
              <a:t> 1 = </a:t>
            </a:r>
            <a:r>
              <a:rPr lang="en-US" altLang="he-IL" sz="3600" smtClean="0">
                <a:solidFill>
                  <a:srgbClr val="FFFF00"/>
                </a:solidFill>
              </a:rPr>
              <a:t>1/2</a:t>
            </a:r>
            <a:endParaRPr lang="en-US" sz="3600" smtClean="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604838"/>
            <a:ext cx="7772400" cy="723900"/>
          </a:xfrm>
        </p:spPr>
        <p:txBody>
          <a:bodyPr/>
          <a:lstStyle/>
          <a:p>
            <a:r>
              <a:rPr lang="en-US" altLang="he-IL" sz="4800" smtClean="0"/>
              <a:t>Canonical Abstraction (</a:t>
            </a:r>
            <a:r>
              <a:rPr lang="en-US" altLang="he-IL" sz="4800" smtClean="0">
                <a:sym typeface="Symbol" pitchFamily="18" charset="2"/>
              </a:rPr>
              <a:t>)</a:t>
            </a:r>
            <a:endParaRPr lang="en-US" altLang="he-IL" smtClean="0">
              <a:sym typeface="Symbol" pitchFamily="18" charset="2"/>
            </a:endParaRPr>
          </a:p>
        </p:txBody>
      </p:sp>
      <p:sp>
        <p:nvSpPr>
          <p:cNvPr id="31747" name="Rectangle 3"/>
          <p:cNvSpPr>
            <a:spLocks noGrp="1" noChangeArrowheads="1"/>
          </p:cNvSpPr>
          <p:nvPr>
            <p:ph type="body" idx="1"/>
          </p:nvPr>
        </p:nvSpPr>
        <p:spPr>
          <a:xfrm>
            <a:off x="458788" y="1773238"/>
            <a:ext cx="8685212" cy="2876550"/>
          </a:xfrm>
          <a:noFill/>
        </p:spPr>
        <p:txBody>
          <a:bodyPr/>
          <a:lstStyle/>
          <a:p>
            <a:pPr>
              <a:lnSpc>
                <a:spcPct val="90000"/>
              </a:lnSpc>
            </a:pPr>
            <a:r>
              <a:rPr lang="en-US" altLang="he-IL" sz="2400" smtClean="0"/>
              <a:t>Partition the individuals into </a:t>
            </a:r>
            <a:r>
              <a:rPr lang="en-US" altLang="he-IL" sz="2400" smtClean="0">
                <a:solidFill>
                  <a:srgbClr val="FFFE00"/>
                </a:solidFill>
              </a:rPr>
              <a:t>equivalence classes</a:t>
            </a:r>
            <a:r>
              <a:rPr lang="en-US" altLang="he-IL" sz="2400" smtClean="0"/>
              <a:t> based on the values of their unary relations</a:t>
            </a:r>
          </a:p>
          <a:p>
            <a:pPr lvl="1">
              <a:lnSpc>
                <a:spcPct val="90000"/>
              </a:lnSpc>
            </a:pPr>
            <a:r>
              <a:rPr lang="en-US" altLang="he-IL" sz="2400" smtClean="0"/>
              <a:t>Every individual is mapped into its equivalence class</a:t>
            </a:r>
          </a:p>
          <a:p>
            <a:pPr>
              <a:lnSpc>
                <a:spcPct val="130000"/>
              </a:lnSpc>
            </a:pPr>
            <a:r>
              <a:rPr lang="en-US" altLang="he-IL" sz="2400" smtClean="0"/>
              <a:t>Collapse relations via </a:t>
            </a:r>
            <a:r>
              <a:rPr lang="en-US" altLang="he-IL" sz="2400" smtClean="0">
                <a:sym typeface="Math B" pitchFamily="2" charset="2"/>
              </a:rPr>
              <a:t></a:t>
            </a:r>
          </a:p>
          <a:p>
            <a:pPr lvl="1">
              <a:lnSpc>
                <a:spcPct val="130000"/>
              </a:lnSpc>
            </a:pPr>
            <a:r>
              <a:rPr lang="en-US" altLang="he-IL" sz="2400" i="1" smtClean="0">
                <a:sym typeface="Math B" pitchFamily="2" charset="2"/>
              </a:rPr>
              <a:t>p</a:t>
            </a:r>
            <a:r>
              <a:rPr lang="en-US" altLang="he-IL" sz="2400" i="1" baseline="30000" smtClean="0">
                <a:solidFill>
                  <a:srgbClr val="FFFE00"/>
                </a:solidFill>
                <a:sym typeface="Math B" pitchFamily="2" charset="2"/>
              </a:rPr>
              <a:t>S</a:t>
            </a:r>
            <a:r>
              <a:rPr lang="en-US" altLang="he-IL" sz="2400" baseline="30000" smtClean="0">
                <a:sym typeface="Math B" pitchFamily="2" charset="2"/>
              </a:rPr>
              <a:t> </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  {</a:t>
            </a:r>
            <a:r>
              <a:rPr lang="en-US" altLang="he-IL" sz="2400" i="1" smtClean="0">
                <a:sym typeface="Math B" pitchFamily="2" charset="2"/>
              </a:rPr>
              <a:t>p</a:t>
            </a:r>
            <a:r>
              <a:rPr lang="en-US" altLang="he-IL" sz="2400" i="1" baseline="30000" smtClean="0">
                <a:solidFill>
                  <a:srgbClr val="FFFE00"/>
                </a:solidFill>
                <a:sym typeface="Math B" pitchFamily="2" charset="2"/>
              </a:rPr>
              <a:t>B</a:t>
            </a:r>
            <a:r>
              <a:rPr lang="en-US" altLang="he-IL" sz="2400" baseline="30000" smtClean="0">
                <a:sym typeface="Math B" pitchFamily="2" charset="2"/>
              </a:rPr>
              <a:t> </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 </a:t>
            </a:r>
            <a:r>
              <a:rPr lang="en-US" altLang="he-IL" sz="2400" i="1" smtClean="0">
                <a:solidFill>
                  <a:srgbClr val="FFFE00"/>
                </a:solidFill>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a:t>
            </a:r>
          </a:p>
          <a:p>
            <a:pPr>
              <a:lnSpc>
                <a:spcPct val="130000"/>
              </a:lnSpc>
            </a:pPr>
            <a:r>
              <a:rPr lang="en-US" altLang="he-IL" sz="2400" smtClean="0">
                <a:sym typeface="Math B" pitchFamily="2" charset="2"/>
              </a:rPr>
              <a:t>At most 2</a:t>
            </a:r>
            <a:r>
              <a:rPr lang="en-US" altLang="he-IL" sz="2400" baseline="30000" smtClean="0">
                <a:sym typeface="Math B" pitchFamily="2" charset="2"/>
              </a:rPr>
              <a:t>A</a:t>
            </a:r>
            <a:r>
              <a:rPr lang="en-US" altLang="he-IL" sz="2400" smtClean="0">
                <a:sym typeface="Math B" pitchFamily="2" charset="2"/>
              </a:rPr>
              <a:t> abstract individuals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4000" smtClean="0"/>
              <a:t>Canonical Abstraction </a:t>
            </a:r>
          </a:p>
        </p:txBody>
      </p:sp>
      <p:sp>
        <p:nvSpPr>
          <p:cNvPr id="32771" name="Text Box 3"/>
          <p:cNvSpPr txBox="1">
            <a:spLocks noChangeArrowheads="1"/>
          </p:cNvSpPr>
          <p:nvPr/>
        </p:nvSpPr>
        <p:spPr bwMode="auto">
          <a:xfrm>
            <a:off x="630238" y="2044700"/>
            <a:ext cx="2317750" cy="2682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 = NULL;</a:t>
            </a:r>
          </a:p>
          <a:p>
            <a:pPr>
              <a:spcBef>
                <a:spcPct val="50000"/>
              </a:spcBef>
            </a:pPr>
            <a:r>
              <a:rPr lang="en-US" sz="2000">
                <a:solidFill>
                  <a:schemeClr val="bg1"/>
                </a:solidFill>
              </a:rPr>
              <a:t>while (…) do {</a:t>
            </a:r>
          </a:p>
          <a:p>
            <a:pPr>
              <a:spcBef>
                <a:spcPct val="50000"/>
              </a:spcBef>
            </a:pPr>
            <a:r>
              <a:rPr lang="en-US" sz="2000">
                <a:solidFill>
                  <a:schemeClr val="bg1"/>
                </a:solidFill>
              </a:rPr>
              <a:t>      t = malloc();</a:t>
            </a:r>
          </a:p>
          <a:p>
            <a:pPr>
              <a:spcBef>
                <a:spcPct val="50000"/>
              </a:spcBef>
            </a:pPr>
            <a:r>
              <a:rPr lang="en-US" sz="2000">
                <a:solidFill>
                  <a:schemeClr val="bg1"/>
                </a:solidFill>
              </a:rPr>
              <a:t>      t </a:t>
            </a:r>
            <a:r>
              <a:rPr lang="en-US" sz="2000">
                <a:solidFill>
                  <a:schemeClr val="bg1"/>
                </a:solidFill>
                <a:sym typeface="Symbol" pitchFamily="18" charset="2"/>
              </a:rPr>
              <a:t>next=x;</a:t>
            </a:r>
          </a:p>
          <a:p>
            <a:pPr>
              <a:spcBef>
                <a:spcPct val="50000"/>
              </a:spcBef>
            </a:pPr>
            <a:r>
              <a:rPr lang="en-US" sz="2000">
                <a:solidFill>
                  <a:schemeClr val="bg1"/>
                </a:solidFill>
                <a:sym typeface="Symbol" pitchFamily="18" charset="2"/>
              </a:rPr>
              <a:t>     x = t</a:t>
            </a:r>
          </a:p>
          <a:p>
            <a:pPr>
              <a:spcBef>
                <a:spcPct val="50000"/>
              </a:spcBef>
            </a:pPr>
            <a:r>
              <a:rPr lang="en-US" sz="2000">
                <a:solidFill>
                  <a:schemeClr val="bg1"/>
                </a:solidFill>
                <a:sym typeface="Symbol" pitchFamily="18" charset="2"/>
              </a:rPr>
              <a:t>}</a:t>
            </a:r>
          </a:p>
        </p:txBody>
      </p:sp>
      <p:sp>
        <p:nvSpPr>
          <p:cNvPr id="1478660" name="Oval 4"/>
          <p:cNvSpPr>
            <a:spLocks noChangeArrowheads="1"/>
          </p:cNvSpPr>
          <p:nvPr/>
        </p:nvSpPr>
        <p:spPr bwMode="auto">
          <a:xfrm>
            <a:off x="3879850" y="24844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grpSp>
        <p:nvGrpSpPr>
          <p:cNvPr id="2" name="Group 5"/>
          <p:cNvGrpSpPr>
            <a:grpSpLocks/>
          </p:cNvGrpSpPr>
          <p:nvPr/>
        </p:nvGrpSpPr>
        <p:grpSpPr bwMode="auto">
          <a:xfrm>
            <a:off x="3181350" y="2563813"/>
            <a:ext cx="681038" cy="396875"/>
            <a:chOff x="2004" y="1615"/>
            <a:chExt cx="429" cy="250"/>
          </a:xfrm>
        </p:grpSpPr>
        <p:sp>
          <p:nvSpPr>
            <p:cNvPr id="32798" name="Text Box 6"/>
            <p:cNvSpPr txBox="1">
              <a:spLocks noChangeArrowheads="1"/>
            </p:cNvSpPr>
            <p:nvPr/>
          </p:nvSpPr>
          <p:spPr bwMode="auto">
            <a:xfrm>
              <a:off x="2004" y="1615"/>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2799" name="AutoShape 7"/>
            <p:cNvCxnSpPr>
              <a:cxnSpLocks noChangeShapeType="1"/>
              <a:stCxn id="32798" idx="3"/>
              <a:endCxn id="1478660" idx="2"/>
            </p:cNvCxnSpPr>
            <p:nvPr/>
          </p:nvCxnSpPr>
          <p:spPr bwMode="auto">
            <a:xfrm flipV="1">
              <a:off x="2265" y="1739"/>
              <a:ext cx="168" cy="1"/>
            </a:xfrm>
            <a:prstGeom prst="straightConnector1">
              <a:avLst/>
            </a:prstGeom>
            <a:noFill/>
            <a:ln w="28575">
              <a:solidFill>
                <a:schemeClr val="bg1"/>
              </a:solidFill>
              <a:round/>
              <a:headEnd/>
              <a:tailEnd type="triangle" w="med" len="med"/>
            </a:ln>
          </p:spPr>
        </p:cxnSp>
      </p:grpSp>
      <p:grpSp>
        <p:nvGrpSpPr>
          <p:cNvPr id="3" name="Group 8"/>
          <p:cNvGrpSpPr>
            <a:grpSpLocks/>
          </p:cNvGrpSpPr>
          <p:nvPr/>
        </p:nvGrpSpPr>
        <p:grpSpPr bwMode="auto">
          <a:xfrm>
            <a:off x="3286125" y="2970213"/>
            <a:ext cx="677863" cy="460375"/>
            <a:chOff x="2070" y="1871"/>
            <a:chExt cx="427" cy="290"/>
          </a:xfrm>
        </p:grpSpPr>
        <p:sp>
          <p:nvSpPr>
            <p:cNvPr id="32796" name="Text Box 9"/>
            <p:cNvSpPr txBox="1">
              <a:spLocks noChangeArrowheads="1"/>
            </p:cNvSpPr>
            <p:nvPr/>
          </p:nvSpPr>
          <p:spPr bwMode="auto">
            <a:xfrm>
              <a:off x="2070" y="190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2797" name="AutoShape 10"/>
            <p:cNvCxnSpPr>
              <a:cxnSpLocks noChangeShapeType="1"/>
              <a:endCxn id="1478660" idx="3"/>
            </p:cNvCxnSpPr>
            <p:nvPr/>
          </p:nvCxnSpPr>
          <p:spPr bwMode="auto">
            <a:xfrm flipV="1">
              <a:off x="2183" y="1871"/>
              <a:ext cx="314" cy="290"/>
            </a:xfrm>
            <a:prstGeom prst="straightConnector1">
              <a:avLst/>
            </a:prstGeom>
            <a:noFill/>
            <a:ln w="28575">
              <a:solidFill>
                <a:schemeClr val="bg1"/>
              </a:solidFill>
              <a:round/>
              <a:headEnd/>
              <a:tailEnd type="triangle" w="med" len="med"/>
            </a:ln>
          </p:spPr>
        </p:cxnSp>
      </p:grpSp>
      <p:sp>
        <p:nvSpPr>
          <p:cNvPr id="1478667" name="Oval 11"/>
          <p:cNvSpPr>
            <a:spLocks noChangeArrowheads="1"/>
          </p:cNvSpPr>
          <p:nvPr/>
        </p:nvSpPr>
        <p:spPr bwMode="auto">
          <a:xfrm>
            <a:off x="4746625" y="24780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sp>
        <p:nvSpPr>
          <p:cNvPr id="1478668" name="Oval 12"/>
          <p:cNvSpPr>
            <a:spLocks noChangeArrowheads="1"/>
          </p:cNvSpPr>
          <p:nvPr/>
        </p:nvSpPr>
        <p:spPr bwMode="auto">
          <a:xfrm>
            <a:off x="5713413" y="24876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sp>
        <p:nvSpPr>
          <p:cNvPr id="1478669" name="Oval 13"/>
          <p:cNvSpPr>
            <a:spLocks noChangeArrowheads="1"/>
          </p:cNvSpPr>
          <p:nvPr/>
        </p:nvSpPr>
        <p:spPr bwMode="auto">
          <a:xfrm>
            <a:off x="3667125" y="43513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1478670" name="Text Box 14"/>
          <p:cNvSpPr txBox="1">
            <a:spLocks noChangeArrowheads="1"/>
          </p:cNvSpPr>
          <p:nvPr/>
        </p:nvSpPr>
        <p:spPr bwMode="auto">
          <a:xfrm>
            <a:off x="2968625" y="44307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1478671" name="AutoShape 15"/>
          <p:cNvCxnSpPr>
            <a:cxnSpLocks noChangeShapeType="1"/>
            <a:stCxn id="1478670" idx="3"/>
            <a:endCxn id="1478669" idx="2"/>
          </p:cNvCxnSpPr>
          <p:nvPr/>
        </p:nvCxnSpPr>
        <p:spPr bwMode="auto">
          <a:xfrm flipV="1">
            <a:off x="3382963" y="4627563"/>
            <a:ext cx="266700" cy="1587"/>
          </a:xfrm>
          <a:prstGeom prst="straightConnector1">
            <a:avLst/>
          </a:prstGeom>
          <a:noFill/>
          <a:ln w="28575">
            <a:solidFill>
              <a:schemeClr val="bg1"/>
            </a:solidFill>
            <a:round/>
            <a:headEnd/>
            <a:tailEnd type="triangle" w="med" len="med"/>
          </a:ln>
        </p:spPr>
      </p:cxnSp>
      <p:sp>
        <p:nvSpPr>
          <p:cNvPr id="1478672" name="Text Box 16"/>
          <p:cNvSpPr txBox="1">
            <a:spLocks noChangeArrowheads="1"/>
          </p:cNvSpPr>
          <p:nvPr/>
        </p:nvSpPr>
        <p:spPr bwMode="auto">
          <a:xfrm>
            <a:off x="3073400" y="48847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1478673" name="AutoShape 17"/>
          <p:cNvCxnSpPr>
            <a:cxnSpLocks noChangeShapeType="1"/>
            <a:endCxn id="1478669" idx="3"/>
          </p:cNvCxnSpPr>
          <p:nvPr/>
        </p:nvCxnSpPr>
        <p:spPr bwMode="auto">
          <a:xfrm flipV="1">
            <a:off x="3252788" y="4837113"/>
            <a:ext cx="498475" cy="460375"/>
          </a:xfrm>
          <a:prstGeom prst="straightConnector1">
            <a:avLst/>
          </a:prstGeom>
          <a:noFill/>
          <a:ln w="28575">
            <a:solidFill>
              <a:schemeClr val="bg1"/>
            </a:solidFill>
            <a:round/>
            <a:headEnd/>
            <a:tailEnd type="triangle" w="med" len="med"/>
          </a:ln>
        </p:spPr>
      </p:cxnSp>
      <p:sp>
        <p:nvSpPr>
          <p:cNvPr id="1478674" name="Oval 18"/>
          <p:cNvSpPr>
            <a:spLocks noChangeArrowheads="1"/>
          </p:cNvSpPr>
          <p:nvPr/>
        </p:nvSpPr>
        <p:spPr bwMode="auto">
          <a:xfrm>
            <a:off x="5062538" y="4343400"/>
            <a:ext cx="8413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u2,3</a:t>
            </a:r>
          </a:p>
        </p:txBody>
      </p:sp>
      <p:grpSp>
        <p:nvGrpSpPr>
          <p:cNvPr id="4" name="Group 19"/>
          <p:cNvGrpSpPr>
            <a:grpSpLocks/>
          </p:cNvGrpSpPr>
          <p:nvPr/>
        </p:nvGrpSpPr>
        <p:grpSpPr bwMode="auto">
          <a:xfrm>
            <a:off x="4364038" y="2378075"/>
            <a:ext cx="519112" cy="396875"/>
            <a:chOff x="2749" y="1498"/>
            <a:chExt cx="327" cy="250"/>
          </a:xfrm>
        </p:grpSpPr>
        <p:cxnSp>
          <p:nvCxnSpPr>
            <p:cNvPr id="32794" name="AutoShape 20"/>
            <p:cNvCxnSpPr>
              <a:cxnSpLocks noChangeShapeType="1"/>
              <a:stCxn id="1478660" idx="6"/>
              <a:endCxn id="1478667" idx="2"/>
            </p:cNvCxnSpPr>
            <p:nvPr/>
          </p:nvCxnSpPr>
          <p:spPr bwMode="auto">
            <a:xfrm flipV="1">
              <a:off x="2815" y="1735"/>
              <a:ext cx="166" cy="4"/>
            </a:xfrm>
            <a:prstGeom prst="straightConnector1">
              <a:avLst/>
            </a:prstGeom>
            <a:noFill/>
            <a:ln w="28575">
              <a:solidFill>
                <a:schemeClr val="bg1"/>
              </a:solidFill>
              <a:round/>
              <a:headEnd/>
              <a:tailEnd type="triangle" w="med" len="med"/>
            </a:ln>
          </p:spPr>
        </p:cxnSp>
        <p:sp>
          <p:nvSpPr>
            <p:cNvPr id="32795" name="Text Box 21"/>
            <p:cNvSpPr txBox="1">
              <a:spLocks noChangeArrowheads="1"/>
            </p:cNvSpPr>
            <p:nvPr/>
          </p:nvSpPr>
          <p:spPr bwMode="auto">
            <a:xfrm>
              <a:off x="2749" y="149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5" name="Group 22"/>
          <p:cNvGrpSpPr>
            <a:grpSpLocks/>
          </p:cNvGrpSpPr>
          <p:nvPr/>
        </p:nvGrpSpPr>
        <p:grpSpPr bwMode="auto">
          <a:xfrm>
            <a:off x="5316538" y="2393950"/>
            <a:ext cx="519112" cy="396875"/>
            <a:chOff x="3349" y="1508"/>
            <a:chExt cx="327" cy="250"/>
          </a:xfrm>
        </p:grpSpPr>
        <p:cxnSp>
          <p:nvCxnSpPr>
            <p:cNvPr id="32792" name="AutoShape 23"/>
            <p:cNvCxnSpPr>
              <a:cxnSpLocks noChangeShapeType="1"/>
              <a:stCxn id="1478667" idx="6"/>
              <a:endCxn id="1478668" idx="2"/>
            </p:cNvCxnSpPr>
            <p:nvPr/>
          </p:nvCxnSpPr>
          <p:spPr bwMode="auto">
            <a:xfrm>
              <a:off x="3361" y="1735"/>
              <a:ext cx="229" cy="6"/>
            </a:xfrm>
            <a:prstGeom prst="straightConnector1">
              <a:avLst/>
            </a:prstGeom>
            <a:noFill/>
            <a:ln w="28575">
              <a:solidFill>
                <a:schemeClr val="bg1"/>
              </a:solidFill>
              <a:round/>
              <a:headEnd/>
              <a:tailEnd type="triangle" w="med" len="med"/>
            </a:ln>
          </p:spPr>
        </p:cxnSp>
        <p:sp>
          <p:nvSpPr>
            <p:cNvPr id="32793" name="Text Box 24"/>
            <p:cNvSpPr txBox="1">
              <a:spLocks noChangeArrowheads="1"/>
            </p:cNvSpPr>
            <p:nvPr/>
          </p:nvSpPr>
          <p:spPr bwMode="auto">
            <a:xfrm>
              <a:off x="3349" y="150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6" name="Group 25"/>
          <p:cNvGrpSpPr>
            <a:grpSpLocks/>
          </p:cNvGrpSpPr>
          <p:nvPr/>
        </p:nvGrpSpPr>
        <p:grpSpPr bwMode="auto">
          <a:xfrm>
            <a:off x="4256088" y="4251325"/>
            <a:ext cx="792162" cy="396875"/>
            <a:chOff x="2681" y="2678"/>
            <a:chExt cx="499" cy="250"/>
          </a:xfrm>
        </p:grpSpPr>
        <p:cxnSp>
          <p:nvCxnSpPr>
            <p:cNvPr id="32790" name="AutoShape 26"/>
            <p:cNvCxnSpPr>
              <a:cxnSpLocks noChangeShapeType="1"/>
              <a:stCxn id="1478669" idx="6"/>
              <a:endCxn id="1478674" idx="2"/>
            </p:cNvCxnSpPr>
            <p:nvPr/>
          </p:nvCxnSpPr>
          <p:spPr bwMode="auto">
            <a:xfrm flipV="1">
              <a:off x="2681" y="2910"/>
              <a:ext cx="499" cy="5"/>
            </a:xfrm>
            <a:prstGeom prst="straightConnector1">
              <a:avLst/>
            </a:prstGeom>
            <a:noFill/>
            <a:ln w="28575">
              <a:solidFill>
                <a:schemeClr val="bg1"/>
              </a:solidFill>
              <a:prstDash val="dashDot"/>
              <a:round/>
              <a:headEnd/>
              <a:tailEnd type="triangle" w="med" len="med"/>
            </a:ln>
          </p:spPr>
        </p:cxnSp>
        <p:sp>
          <p:nvSpPr>
            <p:cNvPr id="32791" name="Text Box 27"/>
            <p:cNvSpPr txBox="1">
              <a:spLocks noChangeArrowheads="1"/>
            </p:cNvSpPr>
            <p:nvPr/>
          </p:nvSpPr>
          <p:spPr bwMode="auto">
            <a:xfrm>
              <a:off x="2799" y="267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7" name="Group 28"/>
          <p:cNvGrpSpPr>
            <a:grpSpLocks/>
          </p:cNvGrpSpPr>
          <p:nvPr/>
        </p:nvGrpSpPr>
        <p:grpSpPr bwMode="auto">
          <a:xfrm>
            <a:off x="5186363" y="4829175"/>
            <a:ext cx="652462" cy="571500"/>
            <a:chOff x="3267" y="3042"/>
            <a:chExt cx="411" cy="360"/>
          </a:xfrm>
        </p:grpSpPr>
        <p:cxnSp>
          <p:nvCxnSpPr>
            <p:cNvPr id="32788" name="AutoShape 29"/>
            <p:cNvCxnSpPr>
              <a:cxnSpLocks noChangeShapeType="1"/>
            </p:cNvCxnSpPr>
            <p:nvPr/>
          </p:nvCxnSpPr>
          <p:spPr bwMode="auto">
            <a:xfrm rot="16200000" flipH="1">
              <a:off x="3453" y="2856"/>
              <a:ext cx="1" cy="374"/>
            </a:xfrm>
            <a:prstGeom prst="curvedConnector3">
              <a:avLst>
                <a:gd name="adj1" fmla="val 18600009"/>
              </a:avLst>
            </a:prstGeom>
            <a:noFill/>
            <a:ln w="28575">
              <a:solidFill>
                <a:schemeClr val="bg1"/>
              </a:solidFill>
              <a:prstDash val="dash"/>
              <a:round/>
              <a:headEnd/>
              <a:tailEnd type="triangle" w="med" len="med"/>
            </a:ln>
          </p:spPr>
        </p:cxnSp>
        <p:sp>
          <p:nvSpPr>
            <p:cNvPr id="32789" name="Text Box 30"/>
            <p:cNvSpPr txBox="1">
              <a:spLocks noChangeArrowheads="1"/>
            </p:cNvSpPr>
            <p:nvPr/>
          </p:nvSpPr>
          <p:spPr bwMode="auto">
            <a:xfrm>
              <a:off x="3351" y="3152"/>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
        <p:nvSpPr>
          <p:cNvPr id="1478687" name="Oval 31"/>
          <p:cNvSpPr>
            <a:spLocks noChangeArrowheads="1"/>
          </p:cNvSpPr>
          <p:nvPr/>
        </p:nvSpPr>
        <p:spPr bwMode="auto">
          <a:xfrm>
            <a:off x="4554538" y="2081213"/>
            <a:ext cx="2492375" cy="1512887"/>
          </a:xfrm>
          <a:prstGeom prst="ellipse">
            <a:avLst/>
          </a:prstGeom>
          <a:noFill/>
          <a:ln w="28575">
            <a:solidFill>
              <a:srgbClr val="66FF33"/>
            </a:solidFill>
            <a:round/>
            <a:headEnd/>
            <a:tailEnd/>
          </a:ln>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86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4.16667E-6 7.40741E-7 L -0.02187 0.26111 " pathEditMode="relative" ptsTypes="AA">
                                      <p:cBhvr>
                                        <p:cTn id="10" dur="2000" fill="hold"/>
                                        <p:tgtEl>
                                          <p:spTgt spid="1478660"/>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1.11111E-6 -6.66667E-6 L -0.01563 0.26249 " pathEditMode="relative" ptsTypes="AA">
                                      <p:cBhvr>
                                        <p:cTn id="12" dur="2000" fill="hold"/>
                                        <p:tgtEl>
                                          <p:spTgt spid="2"/>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8.33333E-7 4.44444E-6 L -0.01667 0.28055 " pathEditMode="relative" rAng="0" ptsTypes="AA">
                                      <p:cBhvr>
                                        <p:cTn id="14" dur="2000" fill="hold"/>
                                        <p:tgtEl>
                                          <p:spTgt spid="3"/>
                                        </p:tgtEl>
                                        <p:attrNameLst>
                                          <p:attrName>ppt_x</p:attrName>
                                          <p:attrName>ppt_y</p:attrName>
                                        </p:attrNameLst>
                                      </p:cBhvr>
                                      <p:rCtr x="-8" y="140"/>
                                    </p:animMotion>
                                  </p:childTnLst>
                                </p:cTn>
                              </p:par>
                            </p:childTnLst>
                          </p:cTn>
                        </p:par>
                        <p:par>
                          <p:cTn id="15" fill="hold">
                            <p:stCondLst>
                              <p:cond delay="2000"/>
                            </p:stCondLst>
                            <p:childTnLst>
                              <p:par>
                                <p:cTn id="16" presetID="9" presetClass="exit" presetSubtype="0" fill="hold" nodeType="afterEffect">
                                  <p:stCondLst>
                                    <p:cond delay="0"/>
                                  </p:stCondLst>
                                  <p:childTnLst>
                                    <p:animEffect transition="out" filter="dissolv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par>
                                <p:cTn id="19" presetID="9" presetClass="exit" presetSubtype="0" fill="hold" nodeType="withEffect">
                                  <p:stCondLst>
                                    <p:cond delay="0"/>
                                  </p:stCondLst>
                                  <p:childTnLst>
                                    <p:animEffect transition="out" filter="dissolv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par>
                                <p:cTn id="22" presetID="9" presetClass="entr" presetSubtype="0" fill="hold" nodeType="withEffect">
                                  <p:stCondLst>
                                    <p:cond delay="0"/>
                                  </p:stCondLst>
                                  <p:childTnLst>
                                    <p:set>
                                      <p:cBhvr>
                                        <p:cTn id="23" dur="1" fill="hold">
                                          <p:stCondLst>
                                            <p:cond delay="0"/>
                                          </p:stCondLst>
                                        </p:cTn>
                                        <p:tgtEl>
                                          <p:spTgt spid="1478671"/>
                                        </p:tgtEl>
                                        <p:attrNameLst>
                                          <p:attrName>style.visibility</p:attrName>
                                        </p:attrNameLst>
                                      </p:cBhvr>
                                      <p:to>
                                        <p:strVal val="visible"/>
                                      </p:to>
                                    </p:set>
                                    <p:animEffect transition="in" filter="dissolve">
                                      <p:cBhvr>
                                        <p:cTn id="24" dur="500"/>
                                        <p:tgtEl>
                                          <p:spTgt spid="1478671"/>
                                        </p:tgtEl>
                                      </p:cBhvr>
                                    </p:animEffect>
                                  </p:childTnLst>
                                </p:cTn>
                              </p:par>
                              <p:par>
                                <p:cTn id="25" presetID="9" presetClass="entr" presetSubtype="0" fill="hold" nodeType="withEffect">
                                  <p:stCondLst>
                                    <p:cond delay="0"/>
                                  </p:stCondLst>
                                  <p:childTnLst>
                                    <p:set>
                                      <p:cBhvr>
                                        <p:cTn id="26" dur="1" fill="hold">
                                          <p:stCondLst>
                                            <p:cond delay="0"/>
                                          </p:stCondLst>
                                        </p:cTn>
                                        <p:tgtEl>
                                          <p:spTgt spid="1478673"/>
                                        </p:tgtEl>
                                        <p:attrNameLst>
                                          <p:attrName>style.visibility</p:attrName>
                                        </p:attrNameLst>
                                      </p:cBhvr>
                                      <p:to>
                                        <p:strVal val="visible"/>
                                      </p:to>
                                    </p:set>
                                    <p:animEffect transition="in" filter="dissolve">
                                      <p:cBhvr>
                                        <p:cTn id="27" dur="500"/>
                                        <p:tgtEl>
                                          <p:spTgt spid="1478673"/>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478670"/>
                                        </p:tgtEl>
                                        <p:attrNameLst>
                                          <p:attrName>style.visibility</p:attrName>
                                        </p:attrNameLst>
                                      </p:cBhvr>
                                      <p:to>
                                        <p:strVal val="visible"/>
                                      </p:to>
                                    </p:set>
                                    <p:animEffect transition="in" filter="dissolve">
                                      <p:cBhvr>
                                        <p:cTn id="30" dur="500"/>
                                        <p:tgtEl>
                                          <p:spTgt spid="1478670"/>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478672"/>
                                        </p:tgtEl>
                                        <p:attrNameLst>
                                          <p:attrName>style.visibility</p:attrName>
                                        </p:attrNameLst>
                                      </p:cBhvr>
                                      <p:to>
                                        <p:strVal val="visible"/>
                                      </p:to>
                                    </p:set>
                                    <p:animEffect transition="in" filter="dissolve">
                                      <p:cBhvr>
                                        <p:cTn id="33" dur="500"/>
                                        <p:tgtEl>
                                          <p:spTgt spid="1478672"/>
                                        </p:tgtEl>
                                      </p:cBhvr>
                                    </p:animEffect>
                                  </p:childTnLst>
                                </p:cTn>
                              </p:par>
                            </p:childTnLst>
                          </p:cTn>
                        </p:par>
                        <p:par>
                          <p:cTn id="34" fill="hold">
                            <p:stCondLst>
                              <p:cond delay="2500"/>
                            </p:stCondLst>
                            <p:childTnLst>
                              <p:par>
                                <p:cTn id="35" presetID="9" presetClass="exit" presetSubtype="0" fill="hold" grpId="1" nodeType="afterEffect">
                                  <p:stCondLst>
                                    <p:cond delay="0"/>
                                  </p:stCondLst>
                                  <p:childTnLst>
                                    <p:animEffect transition="out" filter="dissolve">
                                      <p:cBhvr>
                                        <p:cTn id="36" dur="500"/>
                                        <p:tgtEl>
                                          <p:spTgt spid="1478660"/>
                                        </p:tgtEl>
                                      </p:cBhvr>
                                    </p:animEffect>
                                    <p:set>
                                      <p:cBhvr>
                                        <p:cTn id="37" dur="1" fill="hold">
                                          <p:stCondLst>
                                            <p:cond delay="499"/>
                                          </p:stCondLst>
                                        </p:cTn>
                                        <p:tgtEl>
                                          <p:spTgt spid="1478660"/>
                                        </p:tgtEl>
                                        <p:attrNameLst>
                                          <p:attrName>style.visibility</p:attrName>
                                        </p:attrNameLst>
                                      </p:cBhvr>
                                      <p:to>
                                        <p:strVal val="hidden"/>
                                      </p:to>
                                    </p:set>
                                  </p:childTnLst>
                                </p:cTn>
                              </p:par>
                              <p:par>
                                <p:cTn id="38" presetID="9" presetClass="entr" presetSubtype="0" fill="hold" grpId="0" nodeType="withEffect">
                                  <p:stCondLst>
                                    <p:cond delay="0"/>
                                  </p:stCondLst>
                                  <p:childTnLst>
                                    <p:set>
                                      <p:cBhvr>
                                        <p:cTn id="39" dur="1" fill="hold">
                                          <p:stCondLst>
                                            <p:cond delay="0"/>
                                          </p:stCondLst>
                                        </p:cTn>
                                        <p:tgtEl>
                                          <p:spTgt spid="1478669"/>
                                        </p:tgtEl>
                                        <p:attrNameLst>
                                          <p:attrName>style.visibility</p:attrName>
                                        </p:attrNameLst>
                                      </p:cBhvr>
                                      <p:to>
                                        <p:strVal val="visible"/>
                                      </p:to>
                                    </p:set>
                                    <p:animEffect transition="in" filter="dissolve">
                                      <p:cBhvr>
                                        <p:cTn id="40" dur="500"/>
                                        <p:tgtEl>
                                          <p:spTgt spid="1478669"/>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0" nodeType="clickEffect">
                                  <p:stCondLst>
                                    <p:cond delay="0"/>
                                  </p:stCondLst>
                                  <p:childTnLst>
                                    <p:animMotion origin="layout" path="M 8.33333E-7 -2.96296E-6 L 0.04375 0.26806 " pathEditMode="relative" ptsTypes="AA">
                                      <p:cBhvr>
                                        <p:cTn id="44" dur="2000" fill="hold"/>
                                        <p:tgtEl>
                                          <p:spTgt spid="1478667"/>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1.73472E-18 -2.96296E-6 L -0.06979 0.2625 " pathEditMode="relative" ptsTypes="AA">
                                      <p:cBhvr>
                                        <p:cTn id="46" dur="2000" fill="hold"/>
                                        <p:tgtEl>
                                          <p:spTgt spid="1478668"/>
                                        </p:tgtEl>
                                        <p:attrNameLst>
                                          <p:attrName>ppt_x</p:attrName>
                                          <p:attrName>ppt_y</p:attrName>
                                        </p:attrNameLst>
                                      </p:cBhvr>
                                    </p:animMotion>
                                  </p:childTnLst>
                                </p:cTn>
                              </p:par>
                            </p:childTnLst>
                          </p:cTn>
                        </p:par>
                        <p:par>
                          <p:cTn id="47" fill="hold">
                            <p:stCondLst>
                              <p:cond delay="2000"/>
                            </p:stCondLst>
                            <p:childTnLst>
                              <p:par>
                                <p:cTn id="48" presetID="9" presetClass="exit" presetSubtype="0" fill="hold" grpId="1" nodeType="afterEffect">
                                  <p:stCondLst>
                                    <p:cond delay="0"/>
                                  </p:stCondLst>
                                  <p:childTnLst>
                                    <p:animEffect transition="out" filter="dissolve">
                                      <p:cBhvr>
                                        <p:cTn id="49" dur="500"/>
                                        <p:tgtEl>
                                          <p:spTgt spid="1478667"/>
                                        </p:tgtEl>
                                      </p:cBhvr>
                                    </p:animEffect>
                                    <p:set>
                                      <p:cBhvr>
                                        <p:cTn id="50" dur="1" fill="hold">
                                          <p:stCondLst>
                                            <p:cond delay="499"/>
                                          </p:stCondLst>
                                        </p:cTn>
                                        <p:tgtEl>
                                          <p:spTgt spid="1478667"/>
                                        </p:tgtEl>
                                        <p:attrNameLst>
                                          <p:attrName>style.visibility</p:attrName>
                                        </p:attrNameLst>
                                      </p:cBhvr>
                                      <p:to>
                                        <p:strVal val="hidden"/>
                                      </p:to>
                                    </p:set>
                                  </p:childTnLst>
                                </p:cTn>
                              </p:par>
                              <p:par>
                                <p:cTn id="51" presetID="9" presetClass="exit" presetSubtype="0" fill="hold" grpId="1" nodeType="withEffect">
                                  <p:stCondLst>
                                    <p:cond delay="0"/>
                                  </p:stCondLst>
                                  <p:childTnLst>
                                    <p:animEffect transition="out" filter="dissolve">
                                      <p:cBhvr>
                                        <p:cTn id="52" dur="500"/>
                                        <p:tgtEl>
                                          <p:spTgt spid="1478668"/>
                                        </p:tgtEl>
                                      </p:cBhvr>
                                    </p:animEffect>
                                    <p:set>
                                      <p:cBhvr>
                                        <p:cTn id="53" dur="1" fill="hold">
                                          <p:stCondLst>
                                            <p:cond delay="499"/>
                                          </p:stCondLst>
                                        </p:cTn>
                                        <p:tgtEl>
                                          <p:spTgt spid="1478668"/>
                                        </p:tgtEl>
                                        <p:attrNameLst>
                                          <p:attrName>style.visibility</p:attrName>
                                        </p:attrNameLst>
                                      </p:cBhvr>
                                      <p:to>
                                        <p:strVal val="hidden"/>
                                      </p:to>
                                    </p:set>
                                  </p:childTnLst>
                                </p:cTn>
                              </p:par>
                              <p:par>
                                <p:cTn id="54" presetID="9" presetClass="entr" presetSubtype="0" fill="hold" grpId="0" nodeType="withEffect">
                                  <p:stCondLst>
                                    <p:cond delay="0"/>
                                  </p:stCondLst>
                                  <p:childTnLst>
                                    <p:set>
                                      <p:cBhvr>
                                        <p:cTn id="55" dur="1" fill="hold">
                                          <p:stCondLst>
                                            <p:cond delay="0"/>
                                          </p:stCondLst>
                                        </p:cTn>
                                        <p:tgtEl>
                                          <p:spTgt spid="1478674"/>
                                        </p:tgtEl>
                                        <p:attrNameLst>
                                          <p:attrName>style.visibility</p:attrName>
                                        </p:attrNameLst>
                                      </p:cBhvr>
                                      <p:to>
                                        <p:strVal val="visible"/>
                                      </p:to>
                                    </p:set>
                                    <p:animEffect transition="in" filter="dissolve">
                                      <p:cBhvr>
                                        <p:cTn id="56" dur="500"/>
                                        <p:tgtEl>
                                          <p:spTgt spid="1478674"/>
                                        </p:tgtEl>
                                      </p:cBhvr>
                                    </p:animEffec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nodeType="clickEffect">
                                  <p:stCondLst>
                                    <p:cond delay="0"/>
                                  </p:stCondLst>
                                  <p:childTnLst>
                                    <p:animMotion origin="layout" path="M -7.77778E-6 4.44444E-6 L 0.00833 0.28472 " pathEditMode="relative" ptsTypes="AA">
                                      <p:cBhvr>
                                        <p:cTn id="60" dur="2000" fill="hold"/>
                                        <p:tgtEl>
                                          <p:spTgt spid="4"/>
                                        </p:tgtEl>
                                        <p:attrNameLst>
                                          <p:attrName>ppt_x</p:attrName>
                                          <p:attrName>ppt_y</p:attrName>
                                        </p:attrNameLst>
                                      </p:cBhvr>
                                    </p:animMotion>
                                  </p:childTnLst>
                                </p:cTn>
                              </p:par>
                              <p:par>
                                <p:cTn id="61" presetID="0" presetClass="path" presetSubtype="0" accel="50000" decel="50000" fill="hold" nodeType="withEffect">
                                  <p:stCondLst>
                                    <p:cond delay="0"/>
                                  </p:stCondLst>
                                  <p:childTnLst>
                                    <p:animMotion origin="layout" path="M -2.22222E-6 7.40741E-7 L -0.00625 0.35833 " pathEditMode="relative" rAng="0" ptsTypes="AA">
                                      <p:cBhvr>
                                        <p:cTn id="62" dur="2000" fill="hold"/>
                                        <p:tgtEl>
                                          <p:spTgt spid="5"/>
                                        </p:tgtEl>
                                        <p:attrNameLst>
                                          <p:attrName>ppt_x</p:attrName>
                                          <p:attrName>ppt_y</p:attrName>
                                        </p:attrNameLst>
                                      </p:cBhvr>
                                      <p:rCtr x="-3" y="179"/>
                                    </p:animMotion>
                                  </p:childTnLst>
                                </p:cTn>
                              </p:par>
                            </p:childTnLst>
                          </p:cTn>
                        </p:par>
                        <p:par>
                          <p:cTn id="63" fill="hold">
                            <p:stCondLst>
                              <p:cond delay="2000"/>
                            </p:stCondLst>
                            <p:childTnLst>
                              <p:par>
                                <p:cTn id="64" presetID="9" presetClass="exit" presetSubtype="0" fill="hold" nodeType="afterEffect">
                                  <p:stCondLst>
                                    <p:cond delay="0"/>
                                  </p:stCondLst>
                                  <p:childTnLst>
                                    <p:animEffect transition="out" filter="dissolve">
                                      <p:cBhvr>
                                        <p:cTn id="65" dur="500"/>
                                        <p:tgtEl>
                                          <p:spTgt spid="5"/>
                                        </p:tgtEl>
                                      </p:cBhvr>
                                    </p:animEffect>
                                    <p:set>
                                      <p:cBhvr>
                                        <p:cTn id="66" dur="1" fill="hold">
                                          <p:stCondLst>
                                            <p:cond delay="499"/>
                                          </p:stCondLst>
                                        </p:cTn>
                                        <p:tgtEl>
                                          <p:spTgt spid="5"/>
                                        </p:tgtEl>
                                        <p:attrNameLst>
                                          <p:attrName>style.visibility</p:attrName>
                                        </p:attrNameLst>
                                      </p:cBhvr>
                                      <p:to>
                                        <p:strVal val="hidden"/>
                                      </p:to>
                                    </p:set>
                                  </p:childTnLst>
                                </p:cTn>
                              </p:par>
                              <p:par>
                                <p:cTn id="67" presetID="9" presetClass="exit" presetSubtype="0" fill="hold" nodeType="withEffect">
                                  <p:stCondLst>
                                    <p:cond delay="0"/>
                                  </p:stCondLst>
                                  <p:childTnLst>
                                    <p:animEffect transition="out" filter="dissolve">
                                      <p:cBhvr>
                                        <p:cTn id="68" dur="500"/>
                                        <p:tgtEl>
                                          <p:spTgt spid="4"/>
                                        </p:tgtEl>
                                      </p:cBhvr>
                                    </p:animEffect>
                                    <p:set>
                                      <p:cBhvr>
                                        <p:cTn id="69" dur="1" fill="hold">
                                          <p:stCondLst>
                                            <p:cond delay="499"/>
                                          </p:stCondLst>
                                        </p:cTn>
                                        <p:tgtEl>
                                          <p:spTgt spid="4"/>
                                        </p:tgtEl>
                                        <p:attrNameLst>
                                          <p:attrName>style.visibility</p:attrName>
                                        </p:attrNameLst>
                                      </p:cBhvr>
                                      <p:to>
                                        <p:strVal val="hidden"/>
                                      </p:to>
                                    </p:set>
                                  </p:childTnLst>
                                </p:cTn>
                              </p:par>
                              <p:par>
                                <p:cTn id="70" presetID="9" presetClass="entr" presetSubtype="0" fill="hold" nodeType="with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dissolve">
                                      <p:cBhvr>
                                        <p:cTn id="72" dur="500"/>
                                        <p:tgtEl>
                                          <p:spTgt spid="7"/>
                                        </p:tgtEl>
                                      </p:cBhvr>
                                    </p:animEffect>
                                  </p:childTnLst>
                                </p:cTn>
                              </p:par>
                              <p:par>
                                <p:cTn id="73" presetID="9" presetClass="entr" presetSubtype="0" fill="hold" nodeType="withEffect">
                                  <p:stCondLst>
                                    <p:cond delay="0"/>
                                  </p:stCondLst>
                                  <p:childTnLst>
                                    <p:set>
                                      <p:cBhvr>
                                        <p:cTn id="74" dur="1" fill="hold">
                                          <p:stCondLst>
                                            <p:cond delay="0"/>
                                          </p:stCondLst>
                                        </p:cTn>
                                        <p:tgtEl>
                                          <p:spTgt spid="6"/>
                                        </p:tgtEl>
                                        <p:attrNameLst>
                                          <p:attrName>style.visibility</p:attrName>
                                        </p:attrNameLst>
                                      </p:cBhvr>
                                      <p:to>
                                        <p:strVal val="visible"/>
                                      </p:to>
                                    </p:set>
                                    <p:animEffect transition="in" filter="dissolve">
                                      <p:cBhvr>
                                        <p:cTn id="75" dur="500"/>
                                        <p:tgtEl>
                                          <p:spTgt spid="6"/>
                                        </p:tgtEl>
                                      </p:cBhvr>
                                    </p:animEffect>
                                  </p:childTnLst>
                                </p:cTn>
                              </p:par>
                            </p:childTnLst>
                          </p:cTn>
                        </p:par>
                        <p:par>
                          <p:cTn id="76" fill="hold">
                            <p:stCondLst>
                              <p:cond delay="2500"/>
                            </p:stCondLst>
                            <p:childTnLst>
                              <p:par>
                                <p:cTn id="77" presetID="9" presetClass="exit" presetSubtype="0" fill="hold" grpId="1" nodeType="afterEffect">
                                  <p:stCondLst>
                                    <p:cond delay="0"/>
                                  </p:stCondLst>
                                  <p:childTnLst>
                                    <p:animEffect transition="out" filter="dissolve">
                                      <p:cBhvr>
                                        <p:cTn id="78" dur="500"/>
                                        <p:tgtEl>
                                          <p:spTgt spid="1478687"/>
                                        </p:tgtEl>
                                      </p:cBhvr>
                                    </p:animEffect>
                                    <p:set>
                                      <p:cBhvr>
                                        <p:cTn id="79" dur="1" fill="hold">
                                          <p:stCondLst>
                                            <p:cond delay="499"/>
                                          </p:stCondLst>
                                        </p:cTn>
                                        <p:tgtEl>
                                          <p:spTgt spid="14786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8660" grpId="0" animBg="1"/>
      <p:bldP spid="1478660" grpId="1" animBg="1"/>
      <p:bldP spid="1478667" grpId="0" animBg="1"/>
      <p:bldP spid="1478667" grpId="1" animBg="1"/>
      <p:bldP spid="1478668" grpId="0" animBg="1"/>
      <p:bldP spid="1478668" grpId="1" animBg="1"/>
      <p:bldP spid="1478669" grpId="0" animBg="1"/>
      <p:bldP spid="1478670" grpId="0"/>
      <p:bldP spid="1478672" grpId="0"/>
      <p:bldP spid="1478674" grpId="0" animBg="1"/>
      <p:bldP spid="1478687" grpId="0" animBg="1"/>
      <p:bldP spid="147868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181350" y="25638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3795" name="AutoShape 3"/>
          <p:cNvCxnSpPr>
            <a:cxnSpLocks noChangeShapeType="1"/>
            <a:stCxn id="33794" idx="3"/>
            <a:endCxn id="33809" idx="2"/>
          </p:cNvCxnSpPr>
          <p:nvPr/>
        </p:nvCxnSpPr>
        <p:spPr bwMode="auto">
          <a:xfrm flipV="1">
            <a:off x="3595688" y="2760663"/>
            <a:ext cx="266700" cy="1587"/>
          </a:xfrm>
          <a:prstGeom prst="straightConnector1">
            <a:avLst/>
          </a:prstGeom>
          <a:noFill/>
          <a:ln w="28575">
            <a:solidFill>
              <a:schemeClr val="bg1"/>
            </a:solidFill>
            <a:round/>
            <a:headEnd/>
            <a:tailEnd type="triangle" w="med" len="med"/>
          </a:ln>
        </p:spPr>
      </p:cxnSp>
      <p:sp>
        <p:nvSpPr>
          <p:cNvPr id="33796" name="Text Box 4"/>
          <p:cNvSpPr txBox="1">
            <a:spLocks noChangeArrowheads="1"/>
          </p:cNvSpPr>
          <p:nvPr/>
        </p:nvSpPr>
        <p:spPr bwMode="auto">
          <a:xfrm>
            <a:off x="3286125" y="30178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3797" name="AutoShape 5"/>
          <p:cNvCxnSpPr>
            <a:cxnSpLocks noChangeShapeType="1"/>
            <a:stCxn id="33809" idx="6"/>
            <a:endCxn id="33808" idx="2"/>
          </p:cNvCxnSpPr>
          <p:nvPr/>
        </p:nvCxnSpPr>
        <p:spPr bwMode="auto">
          <a:xfrm flipV="1">
            <a:off x="4468813" y="2754313"/>
            <a:ext cx="263525" cy="6350"/>
          </a:xfrm>
          <a:prstGeom prst="straightConnector1">
            <a:avLst/>
          </a:prstGeom>
          <a:noFill/>
          <a:ln w="28575">
            <a:solidFill>
              <a:schemeClr val="bg1"/>
            </a:solidFill>
            <a:round/>
            <a:headEnd/>
            <a:tailEnd type="triangle" w="med" len="med"/>
          </a:ln>
        </p:spPr>
      </p:cxnSp>
      <p:cxnSp>
        <p:nvCxnSpPr>
          <p:cNvPr id="33798" name="AutoShape 6"/>
          <p:cNvCxnSpPr>
            <a:cxnSpLocks noChangeShapeType="1"/>
            <a:stCxn id="33808" idx="6"/>
            <a:endCxn id="33810" idx="2"/>
          </p:cNvCxnSpPr>
          <p:nvPr/>
        </p:nvCxnSpPr>
        <p:spPr bwMode="auto">
          <a:xfrm>
            <a:off x="5335588" y="2754313"/>
            <a:ext cx="249237" cy="9525"/>
          </a:xfrm>
          <a:prstGeom prst="straightConnector1">
            <a:avLst/>
          </a:prstGeom>
          <a:noFill/>
          <a:ln w="28575">
            <a:solidFill>
              <a:schemeClr val="bg1"/>
            </a:solidFill>
            <a:round/>
            <a:headEnd/>
            <a:tailEnd type="triangle" w="med" len="med"/>
          </a:ln>
        </p:spPr>
      </p:cxnSp>
      <p:sp>
        <p:nvSpPr>
          <p:cNvPr id="33799" name="Text Box 7"/>
          <p:cNvSpPr txBox="1">
            <a:spLocks noChangeArrowheads="1"/>
          </p:cNvSpPr>
          <p:nvPr/>
        </p:nvSpPr>
        <p:spPr bwMode="auto">
          <a:xfrm>
            <a:off x="4364038" y="23780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3800" name="Text Box 8"/>
          <p:cNvSpPr txBox="1">
            <a:spLocks noChangeArrowheads="1"/>
          </p:cNvSpPr>
          <p:nvPr/>
        </p:nvSpPr>
        <p:spPr bwMode="auto">
          <a:xfrm>
            <a:off x="5316538" y="23939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33801" name="AutoShape 9"/>
          <p:cNvCxnSpPr>
            <a:cxnSpLocks noChangeShapeType="1"/>
            <a:stCxn id="33809" idx="0"/>
            <a:endCxn id="33810" idx="0"/>
          </p:cNvCxnSpPr>
          <p:nvPr/>
        </p:nvCxnSpPr>
        <p:spPr bwMode="auto">
          <a:xfrm rot="5400000" flipV="1">
            <a:off x="5025231" y="1612107"/>
            <a:ext cx="3175" cy="1719262"/>
          </a:xfrm>
          <a:prstGeom prst="curvedConnector3">
            <a:avLst>
              <a:gd name="adj1" fmla="val -18850009"/>
            </a:avLst>
          </a:prstGeom>
          <a:noFill/>
          <a:ln w="28575">
            <a:solidFill>
              <a:srgbClr val="FFFF00"/>
            </a:solidFill>
            <a:round/>
            <a:headEnd/>
            <a:tailEnd type="triangle" w="med" len="med"/>
          </a:ln>
        </p:spPr>
      </p:cxnSp>
      <p:cxnSp>
        <p:nvCxnSpPr>
          <p:cNvPr id="33802" name="AutoShape 10"/>
          <p:cNvCxnSpPr>
            <a:cxnSpLocks noChangeShapeType="1"/>
            <a:stCxn id="33808" idx="1"/>
            <a:endCxn id="33809" idx="7"/>
          </p:cNvCxnSpPr>
          <p:nvPr/>
        </p:nvCxnSpPr>
        <p:spPr bwMode="auto">
          <a:xfrm rot="-5400000" flipH="1" flipV="1">
            <a:off x="4597401" y="2317750"/>
            <a:ext cx="6350" cy="460375"/>
          </a:xfrm>
          <a:prstGeom prst="curvedConnector3">
            <a:avLst>
              <a:gd name="adj1" fmla="val -4650000"/>
            </a:avLst>
          </a:prstGeom>
          <a:noFill/>
          <a:ln w="28575">
            <a:solidFill>
              <a:srgbClr val="FFFF66"/>
            </a:solidFill>
            <a:round/>
            <a:headEnd/>
            <a:tailEnd type="triangle" w="med" len="med"/>
          </a:ln>
        </p:spPr>
      </p:cxnSp>
      <p:cxnSp>
        <p:nvCxnSpPr>
          <p:cNvPr id="33803" name="AutoShape 11"/>
          <p:cNvCxnSpPr>
            <a:cxnSpLocks noChangeShapeType="1"/>
            <a:stCxn id="33810" idx="7"/>
            <a:endCxn id="33809" idx="1"/>
          </p:cNvCxnSpPr>
          <p:nvPr/>
        </p:nvCxnSpPr>
        <p:spPr bwMode="auto">
          <a:xfrm rot="5400000" flipH="1">
            <a:off x="5025231" y="1489870"/>
            <a:ext cx="3175" cy="2125662"/>
          </a:xfrm>
          <a:prstGeom prst="curvedConnector3">
            <a:avLst>
              <a:gd name="adj1" fmla="val 28250009"/>
            </a:avLst>
          </a:prstGeom>
          <a:noFill/>
          <a:ln w="28575">
            <a:solidFill>
              <a:srgbClr val="FFFF00"/>
            </a:solidFill>
            <a:round/>
            <a:headEnd/>
            <a:tailEnd type="triangle" w="med" len="med"/>
          </a:ln>
        </p:spPr>
      </p:cxnSp>
      <p:cxnSp>
        <p:nvCxnSpPr>
          <p:cNvPr id="33804" name="AutoShape 12"/>
          <p:cNvCxnSpPr>
            <a:cxnSpLocks noChangeShapeType="1"/>
            <a:stCxn id="33810" idx="1"/>
            <a:endCxn id="33808" idx="7"/>
          </p:cNvCxnSpPr>
          <p:nvPr/>
        </p:nvCxnSpPr>
        <p:spPr bwMode="auto">
          <a:xfrm rot="5400000" flipH="1">
            <a:off x="5455444" y="2326482"/>
            <a:ext cx="9525" cy="446087"/>
          </a:xfrm>
          <a:prstGeom prst="curvedConnector3">
            <a:avLst>
              <a:gd name="adj1" fmla="val 3200000"/>
            </a:avLst>
          </a:prstGeom>
          <a:noFill/>
          <a:ln w="28575">
            <a:solidFill>
              <a:srgbClr val="FFFF00"/>
            </a:solidFill>
            <a:round/>
            <a:headEnd/>
            <a:tailEnd type="triangle" w="med" len="med"/>
          </a:ln>
        </p:spPr>
      </p:cxnSp>
      <p:cxnSp>
        <p:nvCxnSpPr>
          <p:cNvPr id="33805" name="AutoShape 13"/>
          <p:cNvCxnSpPr>
            <a:cxnSpLocks noChangeShapeType="1"/>
            <a:stCxn id="33809" idx="4"/>
            <a:endCxn id="33809" idx="3"/>
          </p:cNvCxnSpPr>
          <p:nvPr/>
        </p:nvCxnSpPr>
        <p:spPr bwMode="auto">
          <a:xfrm rot="16200000" flipV="1">
            <a:off x="4025107" y="2909094"/>
            <a:ext cx="80962" cy="203200"/>
          </a:xfrm>
          <a:prstGeom prst="curvedConnector3">
            <a:avLst>
              <a:gd name="adj1" fmla="val -264704"/>
            </a:avLst>
          </a:prstGeom>
          <a:noFill/>
          <a:ln w="28575">
            <a:solidFill>
              <a:srgbClr val="FFFF00"/>
            </a:solidFill>
            <a:round/>
            <a:headEnd/>
            <a:tailEnd type="triangle" w="med" len="med"/>
          </a:ln>
        </p:spPr>
      </p:cxnSp>
      <p:sp>
        <p:nvSpPr>
          <p:cNvPr id="33806" name="Line 14"/>
          <p:cNvSpPr>
            <a:spLocks noChangeShapeType="1"/>
          </p:cNvSpPr>
          <p:nvPr/>
        </p:nvSpPr>
        <p:spPr bwMode="auto">
          <a:xfrm flipV="1">
            <a:off x="3486150" y="2900363"/>
            <a:ext cx="400050" cy="285750"/>
          </a:xfrm>
          <a:prstGeom prst="line">
            <a:avLst/>
          </a:prstGeom>
          <a:noFill/>
          <a:ln w="28575">
            <a:solidFill>
              <a:schemeClr val="bg1"/>
            </a:solidFill>
            <a:round/>
            <a:headEnd/>
            <a:tailEnd type="triangle" w="med" len="med"/>
          </a:ln>
        </p:spPr>
        <p:txBody>
          <a:bodyPr anchor="ctr"/>
          <a:lstStyle/>
          <a:p>
            <a:endParaRPr lang="en-US"/>
          </a:p>
        </p:txBody>
      </p:sp>
      <p:cxnSp>
        <p:nvCxnSpPr>
          <p:cNvPr id="33807" name="AutoShape 15"/>
          <p:cNvCxnSpPr>
            <a:cxnSpLocks noChangeShapeType="1"/>
            <a:stCxn id="33810" idx="4"/>
            <a:endCxn id="33810" idx="3"/>
          </p:cNvCxnSpPr>
          <p:nvPr/>
        </p:nvCxnSpPr>
        <p:spPr bwMode="auto">
          <a:xfrm rot="16200000" flipV="1">
            <a:off x="5744369" y="2912269"/>
            <a:ext cx="80962" cy="203200"/>
          </a:xfrm>
          <a:prstGeom prst="curvedConnector3">
            <a:avLst>
              <a:gd name="adj1" fmla="val -264704"/>
            </a:avLst>
          </a:prstGeom>
          <a:noFill/>
          <a:ln w="28575">
            <a:solidFill>
              <a:srgbClr val="FFFF00"/>
            </a:solidFill>
            <a:round/>
            <a:headEnd/>
            <a:tailEnd type="triangle" w="med" len="med"/>
          </a:ln>
        </p:spPr>
      </p:cxnSp>
      <p:sp>
        <p:nvSpPr>
          <p:cNvPr id="33808" name="Oval 16"/>
          <p:cNvSpPr>
            <a:spLocks noChangeArrowheads="1"/>
          </p:cNvSpPr>
          <p:nvPr/>
        </p:nvSpPr>
        <p:spPr bwMode="auto">
          <a:xfrm>
            <a:off x="4746625" y="24780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sp>
        <p:nvSpPr>
          <p:cNvPr id="33809" name="Oval 17"/>
          <p:cNvSpPr>
            <a:spLocks noChangeArrowheads="1"/>
          </p:cNvSpPr>
          <p:nvPr/>
        </p:nvSpPr>
        <p:spPr bwMode="auto">
          <a:xfrm>
            <a:off x="3879850" y="2484438"/>
            <a:ext cx="574675" cy="552450"/>
          </a:xfrm>
          <a:prstGeom prst="ellipse">
            <a:avLst/>
          </a:prstGeom>
          <a:noFill/>
          <a:ln w="28575">
            <a:solidFill>
              <a:schemeClr val="bg1"/>
            </a:solidFill>
            <a:round/>
            <a:headEnd/>
            <a:tailEnd/>
          </a:ln>
        </p:spPr>
        <p:txBody>
          <a:bodyPr wrap="none" anchor="ctr">
            <a:spAutoFit/>
          </a:bodyPr>
          <a:lstStyle/>
          <a:p>
            <a:r>
              <a:rPr lang="en-US" sz="2000">
                <a:solidFill>
                  <a:schemeClr val="bg1"/>
                </a:solidFill>
              </a:rPr>
              <a:t>u1</a:t>
            </a:r>
          </a:p>
        </p:txBody>
      </p:sp>
      <p:sp>
        <p:nvSpPr>
          <p:cNvPr id="33810" name="Oval 18"/>
          <p:cNvSpPr>
            <a:spLocks noChangeArrowheads="1"/>
          </p:cNvSpPr>
          <p:nvPr/>
        </p:nvSpPr>
        <p:spPr bwMode="auto">
          <a:xfrm>
            <a:off x="5599113" y="24876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cxnSp>
        <p:nvCxnSpPr>
          <p:cNvPr id="33811" name="AutoShape 19"/>
          <p:cNvCxnSpPr>
            <a:cxnSpLocks noChangeShapeType="1"/>
            <a:stCxn id="33808" idx="4"/>
            <a:endCxn id="33808" idx="3"/>
          </p:cNvCxnSpPr>
          <p:nvPr/>
        </p:nvCxnSpPr>
        <p:spPr bwMode="auto">
          <a:xfrm rot="16200000" flipV="1">
            <a:off x="4891882" y="2902744"/>
            <a:ext cx="80962" cy="203200"/>
          </a:xfrm>
          <a:prstGeom prst="curvedConnector3">
            <a:avLst>
              <a:gd name="adj1" fmla="val -264704"/>
            </a:avLst>
          </a:prstGeom>
          <a:noFill/>
          <a:ln w="28575">
            <a:solidFill>
              <a:srgbClr val="FFFF00"/>
            </a:solidFill>
            <a:round/>
            <a:headEnd/>
            <a:tailEnd type="triangle" w="med" len="med"/>
          </a:ln>
        </p:spPr>
      </p:cxnSp>
      <p:sp>
        <p:nvSpPr>
          <p:cNvPr id="33812" name="Rectangle 20"/>
          <p:cNvSpPr>
            <a:spLocks noGrp="1" noChangeArrowheads="1"/>
          </p:cNvSpPr>
          <p:nvPr>
            <p:ph type="title"/>
          </p:nvPr>
        </p:nvSpPr>
        <p:spPr/>
        <p:txBody>
          <a:bodyPr/>
          <a:lstStyle/>
          <a:p>
            <a:r>
              <a:rPr lang="en-US" sz="4000" smtClean="0"/>
              <a:t>Canonical Abstraction </a:t>
            </a:r>
          </a:p>
        </p:txBody>
      </p:sp>
      <p:sp>
        <p:nvSpPr>
          <p:cNvPr id="33813" name="Text Box 21"/>
          <p:cNvSpPr txBox="1">
            <a:spLocks noChangeArrowheads="1"/>
          </p:cNvSpPr>
          <p:nvPr/>
        </p:nvSpPr>
        <p:spPr bwMode="auto">
          <a:xfrm>
            <a:off x="630238" y="2044700"/>
            <a:ext cx="2317750" cy="2682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 = NULL;</a:t>
            </a:r>
          </a:p>
          <a:p>
            <a:pPr>
              <a:spcBef>
                <a:spcPct val="50000"/>
              </a:spcBef>
            </a:pPr>
            <a:r>
              <a:rPr lang="en-US" sz="2000">
                <a:solidFill>
                  <a:schemeClr val="bg1"/>
                </a:solidFill>
              </a:rPr>
              <a:t>while (…) do {</a:t>
            </a:r>
          </a:p>
          <a:p>
            <a:pPr>
              <a:spcBef>
                <a:spcPct val="50000"/>
              </a:spcBef>
            </a:pPr>
            <a:r>
              <a:rPr lang="en-US" sz="2000">
                <a:solidFill>
                  <a:schemeClr val="bg1"/>
                </a:solidFill>
              </a:rPr>
              <a:t>      t = malloc();</a:t>
            </a:r>
          </a:p>
          <a:p>
            <a:pPr>
              <a:spcBef>
                <a:spcPct val="50000"/>
              </a:spcBef>
            </a:pPr>
            <a:r>
              <a:rPr lang="en-US" sz="2000">
                <a:solidFill>
                  <a:schemeClr val="bg1"/>
                </a:solidFill>
              </a:rPr>
              <a:t>      t </a:t>
            </a:r>
            <a:r>
              <a:rPr lang="en-US" sz="2000">
                <a:solidFill>
                  <a:schemeClr val="bg1"/>
                </a:solidFill>
                <a:sym typeface="Symbol" pitchFamily="18" charset="2"/>
              </a:rPr>
              <a:t>next=x;</a:t>
            </a:r>
          </a:p>
          <a:p>
            <a:pPr>
              <a:spcBef>
                <a:spcPct val="50000"/>
              </a:spcBef>
            </a:pPr>
            <a:r>
              <a:rPr lang="en-US" sz="2000">
                <a:solidFill>
                  <a:schemeClr val="bg1"/>
                </a:solidFill>
                <a:sym typeface="Symbol" pitchFamily="18" charset="2"/>
              </a:rPr>
              <a:t>     x = t</a:t>
            </a:r>
          </a:p>
          <a:p>
            <a:pPr>
              <a:spcBef>
                <a:spcPct val="50000"/>
              </a:spcBef>
            </a:pPr>
            <a:r>
              <a:rPr lang="en-US" sz="2000">
                <a:solidFill>
                  <a:schemeClr val="bg1"/>
                </a:solidFill>
                <a:sym typeface="Symbol" pitchFamily="18" charset="2"/>
              </a:rPr>
              <a:t>}</a:t>
            </a:r>
          </a:p>
        </p:txBody>
      </p:sp>
      <p:grpSp>
        <p:nvGrpSpPr>
          <p:cNvPr id="33814" name="Group 22"/>
          <p:cNvGrpSpPr>
            <a:grpSpLocks/>
          </p:cNvGrpSpPr>
          <p:nvPr/>
        </p:nvGrpSpPr>
        <p:grpSpPr bwMode="auto">
          <a:xfrm>
            <a:off x="2968625" y="4343400"/>
            <a:ext cx="2935288" cy="954088"/>
            <a:chOff x="1870" y="2736"/>
            <a:chExt cx="1849" cy="601"/>
          </a:xfrm>
        </p:grpSpPr>
        <p:sp>
          <p:nvSpPr>
            <p:cNvPr id="33839" name="Oval 23"/>
            <p:cNvSpPr>
              <a:spLocks noChangeArrowheads="1"/>
            </p:cNvSpPr>
            <p:nvPr/>
          </p:nvSpPr>
          <p:spPr bwMode="auto">
            <a:xfrm>
              <a:off x="2310" y="2741"/>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3840" name="Text Box 24"/>
            <p:cNvSpPr txBox="1">
              <a:spLocks noChangeArrowheads="1"/>
            </p:cNvSpPr>
            <p:nvPr/>
          </p:nvSpPr>
          <p:spPr bwMode="auto">
            <a:xfrm>
              <a:off x="1870" y="279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3841" name="AutoShape 25"/>
            <p:cNvCxnSpPr>
              <a:cxnSpLocks noChangeShapeType="1"/>
              <a:stCxn id="33840" idx="3"/>
              <a:endCxn id="33839" idx="2"/>
            </p:cNvCxnSpPr>
            <p:nvPr/>
          </p:nvCxnSpPr>
          <p:spPr bwMode="auto">
            <a:xfrm flipV="1">
              <a:off x="2131" y="2915"/>
              <a:ext cx="168" cy="1"/>
            </a:xfrm>
            <a:prstGeom prst="straightConnector1">
              <a:avLst/>
            </a:prstGeom>
            <a:noFill/>
            <a:ln w="28575">
              <a:solidFill>
                <a:schemeClr val="bg1"/>
              </a:solidFill>
              <a:round/>
              <a:headEnd/>
              <a:tailEnd type="triangle" w="med" len="med"/>
            </a:ln>
          </p:spPr>
        </p:cxnSp>
        <p:sp>
          <p:nvSpPr>
            <p:cNvPr id="33842" name="Text Box 26"/>
            <p:cNvSpPr txBox="1">
              <a:spLocks noChangeArrowheads="1"/>
            </p:cNvSpPr>
            <p:nvPr/>
          </p:nvSpPr>
          <p:spPr bwMode="auto">
            <a:xfrm>
              <a:off x="1936" y="307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3843" name="AutoShape 27"/>
            <p:cNvCxnSpPr>
              <a:cxnSpLocks noChangeShapeType="1"/>
              <a:endCxn id="33839" idx="3"/>
            </p:cNvCxnSpPr>
            <p:nvPr/>
          </p:nvCxnSpPr>
          <p:spPr bwMode="auto">
            <a:xfrm flipV="1">
              <a:off x="2049" y="3047"/>
              <a:ext cx="314" cy="290"/>
            </a:xfrm>
            <a:prstGeom prst="straightConnector1">
              <a:avLst/>
            </a:prstGeom>
            <a:noFill/>
            <a:ln w="28575">
              <a:solidFill>
                <a:schemeClr val="bg1"/>
              </a:solidFill>
              <a:round/>
              <a:headEnd/>
              <a:tailEnd type="triangle" w="med" len="med"/>
            </a:ln>
          </p:spPr>
        </p:cxnSp>
        <p:sp>
          <p:nvSpPr>
            <p:cNvPr id="33844" name="Oval 28"/>
            <p:cNvSpPr>
              <a:spLocks noChangeArrowheads="1"/>
            </p:cNvSpPr>
            <p:nvPr/>
          </p:nvSpPr>
          <p:spPr bwMode="auto">
            <a:xfrm>
              <a:off x="3189" y="2736"/>
              <a:ext cx="530"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u2,3</a:t>
              </a:r>
            </a:p>
          </p:txBody>
        </p:sp>
      </p:grpSp>
      <p:grpSp>
        <p:nvGrpSpPr>
          <p:cNvPr id="3" name="Group 29"/>
          <p:cNvGrpSpPr>
            <a:grpSpLocks/>
          </p:cNvGrpSpPr>
          <p:nvPr/>
        </p:nvGrpSpPr>
        <p:grpSpPr bwMode="auto">
          <a:xfrm>
            <a:off x="4256088" y="4251325"/>
            <a:ext cx="792162" cy="396875"/>
            <a:chOff x="2681" y="2678"/>
            <a:chExt cx="499" cy="250"/>
          </a:xfrm>
        </p:grpSpPr>
        <p:cxnSp>
          <p:nvCxnSpPr>
            <p:cNvPr id="33837" name="AutoShape 30"/>
            <p:cNvCxnSpPr>
              <a:cxnSpLocks noChangeShapeType="1"/>
              <a:stCxn id="33839" idx="6"/>
              <a:endCxn id="33844" idx="2"/>
            </p:cNvCxnSpPr>
            <p:nvPr/>
          </p:nvCxnSpPr>
          <p:spPr bwMode="auto">
            <a:xfrm flipV="1">
              <a:off x="2681" y="2910"/>
              <a:ext cx="499" cy="5"/>
            </a:xfrm>
            <a:prstGeom prst="straightConnector1">
              <a:avLst/>
            </a:prstGeom>
            <a:noFill/>
            <a:ln w="28575">
              <a:solidFill>
                <a:schemeClr val="bg1"/>
              </a:solidFill>
              <a:prstDash val="dashDot"/>
              <a:round/>
              <a:headEnd/>
              <a:tailEnd type="triangle" w="med" len="med"/>
            </a:ln>
          </p:spPr>
        </p:cxnSp>
        <p:sp>
          <p:nvSpPr>
            <p:cNvPr id="33838" name="Text Box 31"/>
            <p:cNvSpPr txBox="1">
              <a:spLocks noChangeArrowheads="1"/>
            </p:cNvSpPr>
            <p:nvPr/>
          </p:nvSpPr>
          <p:spPr bwMode="auto">
            <a:xfrm>
              <a:off x="2799" y="267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4" name="Group 32"/>
          <p:cNvGrpSpPr>
            <a:grpSpLocks/>
          </p:cNvGrpSpPr>
          <p:nvPr/>
        </p:nvGrpSpPr>
        <p:grpSpPr bwMode="auto">
          <a:xfrm>
            <a:off x="5157788" y="3822700"/>
            <a:ext cx="622300" cy="588963"/>
            <a:chOff x="3249" y="2408"/>
            <a:chExt cx="392" cy="371"/>
          </a:xfrm>
        </p:grpSpPr>
        <p:sp>
          <p:nvSpPr>
            <p:cNvPr id="33835" name="Text Box 33"/>
            <p:cNvSpPr txBox="1">
              <a:spLocks noChangeArrowheads="1"/>
            </p:cNvSpPr>
            <p:nvPr/>
          </p:nvSpPr>
          <p:spPr bwMode="auto">
            <a:xfrm>
              <a:off x="3249" y="240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33836" name="AutoShape 34"/>
            <p:cNvCxnSpPr>
              <a:cxnSpLocks noChangeShapeType="1"/>
              <a:stCxn id="33844" idx="1"/>
              <a:endCxn id="33844" idx="7"/>
            </p:cNvCxnSpPr>
            <p:nvPr/>
          </p:nvCxnSpPr>
          <p:spPr bwMode="auto">
            <a:xfrm rot="5400000" flipV="1">
              <a:off x="3453" y="2592"/>
              <a:ext cx="1" cy="374"/>
            </a:xfrm>
            <a:prstGeom prst="curvedConnector3">
              <a:avLst>
                <a:gd name="adj1" fmla="val -18600009"/>
              </a:avLst>
            </a:prstGeom>
            <a:noFill/>
            <a:ln w="28575">
              <a:solidFill>
                <a:schemeClr val="bg1"/>
              </a:solidFill>
              <a:prstDash val="dash"/>
              <a:round/>
              <a:headEnd/>
              <a:tailEnd type="triangle" w="med" len="med"/>
            </a:ln>
          </p:spPr>
        </p:cxnSp>
      </p:grpSp>
      <p:cxnSp>
        <p:nvCxnSpPr>
          <p:cNvPr id="33817" name="AutoShape 35"/>
          <p:cNvCxnSpPr>
            <a:cxnSpLocks noChangeShapeType="1"/>
          </p:cNvCxnSpPr>
          <p:nvPr/>
        </p:nvCxnSpPr>
        <p:spPr bwMode="auto">
          <a:xfrm flipH="1">
            <a:off x="0" y="3981450"/>
            <a:ext cx="7496175" cy="4000500"/>
          </a:xfrm>
          <a:prstGeom prst="straightConnector1">
            <a:avLst/>
          </a:prstGeom>
          <a:noFill/>
          <a:ln w="28575">
            <a:noFill/>
            <a:round/>
            <a:headEnd/>
            <a:tailEnd type="triangle" w="med" len="med"/>
          </a:ln>
        </p:spPr>
      </p:cxnSp>
      <p:grpSp>
        <p:nvGrpSpPr>
          <p:cNvPr id="5" name="Group 36"/>
          <p:cNvGrpSpPr>
            <a:grpSpLocks/>
          </p:cNvGrpSpPr>
          <p:nvPr/>
        </p:nvGrpSpPr>
        <p:grpSpPr bwMode="auto">
          <a:xfrm>
            <a:off x="4157663" y="4837113"/>
            <a:ext cx="1325562" cy="620712"/>
            <a:chOff x="2619" y="3047"/>
            <a:chExt cx="835" cy="391"/>
          </a:xfrm>
        </p:grpSpPr>
        <p:cxnSp>
          <p:nvCxnSpPr>
            <p:cNvPr id="33833" name="AutoShape 37"/>
            <p:cNvCxnSpPr>
              <a:cxnSpLocks noChangeShapeType="1"/>
              <a:stCxn id="33844" idx="4"/>
              <a:endCxn id="33839" idx="5"/>
            </p:cNvCxnSpPr>
            <p:nvPr/>
          </p:nvCxnSpPr>
          <p:spPr bwMode="auto">
            <a:xfrm rot="16200000" flipV="1">
              <a:off x="3014" y="2652"/>
              <a:ext cx="46" cy="835"/>
            </a:xfrm>
            <a:prstGeom prst="curvedConnector3">
              <a:avLst>
                <a:gd name="adj1" fmla="val -304347"/>
              </a:avLst>
            </a:prstGeom>
            <a:noFill/>
            <a:ln w="28575">
              <a:solidFill>
                <a:srgbClr val="FFFF00"/>
              </a:solidFill>
              <a:round/>
              <a:headEnd/>
              <a:tailEnd type="triangle" w="med" len="med"/>
            </a:ln>
          </p:spPr>
        </p:cxnSp>
        <p:sp>
          <p:nvSpPr>
            <p:cNvPr id="33834" name="Text Box 38"/>
            <p:cNvSpPr txBox="1">
              <a:spLocks noChangeArrowheads="1"/>
            </p:cNvSpPr>
            <p:nvPr/>
          </p:nvSpPr>
          <p:spPr bwMode="auto">
            <a:xfrm>
              <a:off x="2845" y="318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6" name="Group 39"/>
          <p:cNvGrpSpPr>
            <a:grpSpLocks/>
          </p:cNvGrpSpPr>
          <p:nvPr/>
        </p:nvGrpSpPr>
        <p:grpSpPr bwMode="auto">
          <a:xfrm>
            <a:off x="4591050" y="1738313"/>
            <a:ext cx="733425" cy="3429000"/>
            <a:chOff x="2892" y="1095"/>
            <a:chExt cx="462" cy="2160"/>
          </a:xfrm>
        </p:grpSpPr>
        <p:sp>
          <p:nvSpPr>
            <p:cNvPr id="33830" name="Line 40"/>
            <p:cNvSpPr>
              <a:spLocks noChangeShapeType="1"/>
            </p:cNvSpPr>
            <p:nvPr/>
          </p:nvSpPr>
          <p:spPr bwMode="auto">
            <a:xfrm flipH="1">
              <a:off x="3096" y="1095"/>
              <a:ext cx="258" cy="2001"/>
            </a:xfrm>
            <a:prstGeom prst="line">
              <a:avLst/>
            </a:prstGeom>
            <a:noFill/>
            <a:ln w="28575">
              <a:solidFill>
                <a:srgbClr val="66FF33"/>
              </a:solidFill>
              <a:round/>
              <a:headEnd/>
              <a:tailEnd type="triangle" w="med" len="med"/>
            </a:ln>
          </p:spPr>
          <p:txBody>
            <a:bodyPr>
              <a:spAutoFit/>
            </a:bodyPr>
            <a:lstStyle/>
            <a:p>
              <a:endParaRPr lang="en-US"/>
            </a:p>
          </p:txBody>
        </p:sp>
        <p:sp>
          <p:nvSpPr>
            <p:cNvPr id="33831" name="Text Box 41"/>
            <p:cNvSpPr txBox="1">
              <a:spLocks noChangeArrowheads="1"/>
            </p:cNvSpPr>
            <p:nvPr/>
          </p:nvSpPr>
          <p:spPr bwMode="auto">
            <a:xfrm>
              <a:off x="3000" y="3024"/>
              <a:ext cx="240" cy="231"/>
            </a:xfrm>
            <a:prstGeom prst="rect">
              <a:avLst/>
            </a:prstGeom>
            <a:noFill/>
            <a:ln w="28575">
              <a:noFill/>
              <a:miter lim="800000"/>
              <a:headEnd/>
              <a:tailEnd/>
            </a:ln>
          </p:spPr>
          <p:txBody>
            <a:bodyPr>
              <a:spAutoFit/>
            </a:bodyPr>
            <a:lstStyle/>
            <a:p>
              <a:pPr>
                <a:spcBef>
                  <a:spcPct val="50000"/>
                </a:spcBef>
              </a:pPr>
              <a:r>
                <a:rPr lang="en-US" sz="1800">
                  <a:solidFill>
                    <a:schemeClr val="bg1"/>
                  </a:solidFill>
                  <a:sym typeface="Math B" pitchFamily="2" charset="2"/>
                </a:rPr>
                <a:t></a:t>
              </a:r>
            </a:p>
          </p:txBody>
        </p:sp>
        <p:sp>
          <p:nvSpPr>
            <p:cNvPr id="33832" name="Line 42"/>
            <p:cNvSpPr>
              <a:spLocks noChangeShapeType="1"/>
            </p:cNvSpPr>
            <p:nvPr/>
          </p:nvSpPr>
          <p:spPr bwMode="auto">
            <a:xfrm>
              <a:off x="2892" y="1440"/>
              <a:ext cx="213" cy="1632"/>
            </a:xfrm>
            <a:prstGeom prst="line">
              <a:avLst/>
            </a:prstGeom>
            <a:noFill/>
            <a:ln w="28575">
              <a:solidFill>
                <a:srgbClr val="66FF33"/>
              </a:solidFill>
              <a:round/>
              <a:headEnd/>
              <a:tailEnd type="triangle" w="med" len="med"/>
            </a:ln>
          </p:spPr>
          <p:txBody>
            <a:bodyPr>
              <a:spAutoFit/>
            </a:bodyPr>
            <a:lstStyle/>
            <a:p>
              <a:endParaRPr lang="en-US"/>
            </a:p>
          </p:txBody>
        </p:sp>
      </p:grpSp>
      <p:grpSp>
        <p:nvGrpSpPr>
          <p:cNvPr id="7" name="Group 43"/>
          <p:cNvGrpSpPr>
            <a:grpSpLocks/>
          </p:cNvGrpSpPr>
          <p:nvPr/>
        </p:nvGrpSpPr>
        <p:grpSpPr bwMode="auto">
          <a:xfrm>
            <a:off x="5014913" y="2324100"/>
            <a:ext cx="762000" cy="1787525"/>
            <a:chOff x="3159" y="1464"/>
            <a:chExt cx="480" cy="1126"/>
          </a:xfrm>
        </p:grpSpPr>
        <p:sp>
          <p:nvSpPr>
            <p:cNvPr id="33825" name="Line 44"/>
            <p:cNvSpPr>
              <a:spLocks noChangeShapeType="1"/>
            </p:cNvSpPr>
            <p:nvPr/>
          </p:nvSpPr>
          <p:spPr bwMode="auto">
            <a:xfrm flipH="1">
              <a:off x="3447" y="1464"/>
              <a:ext cx="69" cy="1029"/>
            </a:xfrm>
            <a:prstGeom prst="line">
              <a:avLst/>
            </a:prstGeom>
            <a:noFill/>
            <a:ln w="28575">
              <a:solidFill>
                <a:srgbClr val="66FF33"/>
              </a:solidFill>
              <a:round/>
              <a:headEnd/>
              <a:tailEnd type="triangle" w="med" len="med"/>
            </a:ln>
          </p:spPr>
          <p:txBody>
            <a:bodyPr>
              <a:spAutoFit/>
            </a:bodyPr>
            <a:lstStyle/>
            <a:p>
              <a:endParaRPr lang="en-US"/>
            </a:p>
          </p:txBody>
        </p:sp>
        <p:sp>
          <p:nvSpPr>
            <p:cNvPr id="33826" name="Line 45"/>
            <p:cNvSpPr>
              <a:spLocks noChangeShapeType="1"/>
            </p:cNvSpPr>
            <p:nvPr/>
          </p:nvSpPr>
          <p:spPr bwMode="auto">
            <a:xfrm>
              <a:off x="3414" y="1734"/>
              <a:ext cx="24" cy="762"/>
            </a:xfrm>
            <a:prstGeom prst="line">
              <a:avLst/>
            </a:prstGeom>
            <a:noFill/>
            <a:ln w="28575">
              <a:solidFill>
                <a:srgbClr val="66FF33"/>
              </a:solidFill>
              <a:round/>
              <a:headEnd/>
              <a:tailEnd type="triangle" w="med" len="med"/>
            </a:ln>
          </p:spPr>
          <p:txBody>
            <a:bodyPr>
              <a:spAutoFit/>
            </a:bodyPr>
            <a:lstStyle/>
            <a:p>
              <a:endParaRPr lang="en-US"/>
            </a:p>
          </p:txBody>
        </p:sp>
        <p:sp>
          <p:nvSpPr>
            <p:cNvPr id="33827" name="Rectangle 46"/>
            <p:cNvSpPr>
              <a:spLocks noChangeArrowheads="1"/>
            </p:cNvSpPr>
            <p:nvPr/>
          </p:nvSpPr>
          <p:spPr bwMode="auto">
            <a:xfrm>
              <a:off x="3337" y="2282"/>
              <a:ext cx="230" cy="308"/>
            </a:xfrm>
            <a:prstGeom prst="rect">
              <a:avLst/>
            </a:prstGeom>
            <a:noFill/>
            <a:ln w="28575">
              <a:noFill/>
              <a:miter lim="800000"/>
              <a:headEnd/>
              <a:tailEnd/>
            </a:ln>
          </p:spPr>
          <p:txBody>
            <a:bodyPr>
              <a:spAutoFit/>
            </a:bodyPr>
            <a:lstStyle/>
            <a:p>
              <a:pPr>
                <a:lnSpc>
                  <a:spcPct val="130000"/>
                </a:lnSpc>
                <a:spcBef>
                  <a:spcPct val="20000"/>
                </a:spcBef>
              </a:pPr>
              <a:r>
                <a:rPr lang="en-US" altLang="he-IL" sz="2000">
                  <a:solidFill>
                    <a:schemeClr val="bg1"/>
                  </a:solidFill>
                  <a:sym typeface="Math B" pitchFamily="2" charset="2"/>
                </a:rPr>
                <a:t></a:t>
              </a:r>
            </a:p>
          </p:txBody>
        </p:sp>
        <p:sp>
          <p:nvSpPr>
            <p:cNvPr id="33828" name="Line 47"/>
            <p:cNvSpPr>
              <a:spLocks noChangeShapeType="1"/>
            </p:cNvSpPr>
            <p:nvPr/>
          </p:nvSpPr>
          <p:spPr bwMode="auto">
            <a:xfrm flipH="1">
              <a:off x="3462" y="2064"/>
              <a:ext cx="177" cy="381"/>
            </a:xfrm>
            <a:prstGeom prst="line">
              <a:avLst/>
            </a:prstGeom>
            <a:noFill/>
            <a:ln w="28575">
              <a:solidFill>
                <a:srgbClr val="66FF33"/>
              </a:solidFill>
              <a:round/>
              <a:headEnd/>
              <a:tailEnd type="triangle" w="med" len="med"/>
            </a:ln>
          </p:spPr>
          <p:txBody>
            <a:bodyPr>
              <a:spAutoFit/>
            </a:bodyPr>
            <a:lstStyle/>
            <a:p>
              <a:endParaRPr lang="en-US"/>
            </a:p>
          </p:txBody>
        </p:sp>
        <p:sp>
          <p:nvSpPr>
            <p:cNvPr id="33829" name="Line 48"/>
            <p:cNvSpPr>
              <a:spLocks noChangeShapeType="1"/>
            </p:cNvSpPr>
            <p:nvPr/>
          </p:nvSpPr>
          <p:spPr bwMode="auto">
            <a:xfrm>
              <a:off x="3159" y="2007"/>
              <a:ext cx="282" cy="426"/>
            </a:xfrm>
            <a:prstGeom prst="line">
              <a:avLst/>
            </a:prstGeom>
            <a:noFill/>
            <a:ln w="28575">
              <a:solidFill>
                <a:srgbClr val="66FF33"/>
              </a:solidFill>
              <a:round/>
              <a:headEnd/>
              <a:tailEnd type="triangle" w="med" len="med"/>
            </a:ln>
          </p:spPr>
          <p:txBody>
            <a:bodyPr>
              <a:spAutoFit/>
            </a:bodyPr>
            <a:lstStyle/>
            <a:p>
              <a:endParaRPr lang="en-US"/>
            </a:p>
          </p:txBody>
        </p:sp>
      </p:grpSp>
      <p:grpSp>
        <p:nvGrpSpPr>
          <p:cNvPr id="8" name="Group 49"/>
          <p:cNvGrpSpPr>
            <a:grpSpLocks/>
          </p:cNvGrpSpPr>
          <p:nvPr/>
        </p:nvGrpSpPr>
        <p:grpSpPr bwMode="auto">
          <a:xfrm>
            <a:off x="4524375" y="1943100"/>
            <a:ext cx="428625" cy="2589213"/>
            <a:chOff x="2850" y="1224"/>
            <a:chExt cx="270" cy="1631"/>
          </a:xfrm>
        </p:grpSpPr>
        <p:sp>
          <p:nvSpPr>
            <p:cNvPr id="33822" name="Line 50"/>
            <p:cNvSpPr>
              <a:spLocks noChangeShapeType="1"/>
            </p:cNvSpPr>
            <p:nvPr/>
          </p:nvSpPr>
          <p:spPr bwMode="auto">
            <a:xfrm>
              <a:off x="2850" y="1752"/>
              <a:ext cx="156" cy="1038"/>
            </a:xfrm>
            <a:prstGeom prst="line">
              <a:avLst/>
            </a:prstGeom>
            <a:noFill/>
            <a:ln w="28575">
              <a:solidFill>
                <a:srgbClr val="66FF33"/>
              </a:solidFill>
              <a:round/>
              <a:headEnd/>
              <a:tailEnd type="triangle" w="med" len="med"/>
            </a:ln>
          </p:spPr>
          <p:txBody>
            <a:bodyPr wrap="none">
              <a:spAutoFit/>
            </a:bodyPr>
            <a:lstStyle/>
            <a:p>
              <a:endParaRPr lang="en-US"/>
            </a:p>
          </p:txBody>
        </p:sp>
        <p:sp>
          <p:nvSpPr>
            <p:cNvPr id="33823" name="Rectangle 51"/>
            <p:cNvSpPr>
              <a:spLocks noChangeArrowheads="1"/>
            </p:cNvSpPr>
            <p:nvPr/>
          </p:nvSpPr>
          <p:spPr bwMode="auto">
            <a:xfrm>
              <a:off x="2885" y="2605"/>
              <a:ext cx="230" cy="250"/>
            </a:xfrm>
            <a:prstGeom prst="rect">
              <a:avLst/>
            </a:prstGeom>
            <a:noFill/>
            <a:ln w="28575">
              <a:noFill/>
              <a:miter lim="800000"/>
              <a:headEnd/>
              <a:tailEnd/>
            </a:ln>
          </p:spPr>
          <p:txBody>
            <a:bodyPr wrap="none">
              <a:spAutoFit/>
            </a:bodyPr>
            <a:lstStyle/>
            <a:p>
              <a:r>
                <a:rPr lang="en-US" altLang="he-IL" sz="2000">
                  <a:solidFill>
                    <a:schemeClr val="bg1"/>
                  </a:solidFill>
                  <a:sym typeface="Math B" pitchFamily="2" charset="2"/>
                </a:rPr>
                <a:t></a:t>
              </a:r>
              <a:endParaRPr lang="en-US" sz="2000">
                <a:solidFill>
                  <a:schemeClr val="bg1"/>
                </a:solidFill>
                <a:sym typeface="Math B" pitchFamily="2" charset="2"/>
              </a:endParaRPr>
            </a:p>
          </p:txBody>
        </p:sp>
        <p:sp>
          <p:nvSpPr>
            <p:cNvPr id="33824" name="Line 52"/>
            <p:cNvSpPr>
              <a:spLocks noChangeShapeType="1"/>
            </p:cNvSpPr>
            <p:nvPr/>
          </p:nvSpPr>
          <p:spPr bwMode="auto">
            <a:xfrm flipH="1">
              <a:off x="2996" y="1224"/>
              <a:ext cx="124" cy="1525"/>
            </a:xfrm>
            <a:prstGeom prst="line">
              <a:avLst/>
            </a:prstGeom>
            <a:noFill/>
            <a:ln w="28575">
              <a:solidFill>
                <a:srgbClr val="66FF33"/>
              </a:solidFill>
              <a:round/>
              <a:headEnd/>
              <a:tailEnd type="triangle" w="med" len="med"/>
            </a:ln>
          </p:spPr>
          <p:txBody>
            <a:bodyP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6"/>
                                        </p:tgtEl>
                                        <p:attrNameLst>
                                          <p:attrName>style.visibility</p:attrName>
                                        </p:attrNameLst>
                                      </p:cBhvr>
                                      <p:to>
                                        <p:strVal val="hidden"/>
                                      </p:to>
                                    </p:set>
                                  </p:childTnLst>
                                </p:cTn>
                              </p:par>
                            </p:childTnLst>
                          </p:cTn>
                        </p:par>
                        <p:par>
                          <p:cTn id="16" fill="hold">
                            <p:stCondLst>
                              <p:cond delay="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8"/>
                                        </p:tgtEl>
                                        <p:attrNameLst>
                                          <p:attrName>style.visibility</p:attrName>
                                        </p:attrNameLst>
                                      </p:cBhvr>
                                      <p:to>
                                        <p:strVal val="hidden"/>
                                      </p:to>
                                    </p:set>
                                  </p:childTnLst>
                                </p:cTn>
                              </p:par>
                            </p:childTnLst>
                          </p:cTn>
                        </p:par>
                        <p:par>
                          <p:cTn id="28" fill="hold">
                            <p:stCondLst>
                              <p:cond delay="0"/>
                            </p:stCondLst>
                            <p:childTnLst>
                              <p:par>
                                <p:cTn id="29" presetID="22" presetClass="entr" presetSubtype="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dissolv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smtClean="0"/>
              <a:t>Canonical Abstraction and Equality</a:t>
            </a:r>
          </a:p>
        </p:txBody>
      </p:sp>
      <p:sp>
        <p:nvSpPr>
          <p:cNvPr id="34819" name="Rectangle 3"/>
          <p:cNvSpPr>
            <a:spLocks noGrp="1" noChangeArrowheads="1"/>
          </p:cNvSpPr>
          <p:nvPr>
            <p:ph type="body" idx="1"/>
          </p:nvPr>
        </p:nvSpPr>
        <p:spPr/>
        <p:txBody>
          <a:bodyPr/>
          <a:lstStyle/>
          <a:p>
            <a:r>
              <a:rPr lang="en-US" smtClean="0">
                <a:solidFill>
                  <a:srgbClr val="FFFF66"/>
                </a:solidFill>
              </a:rPr>
              <a:t>Summary nodes</a:t>
            </a:r>
            <a:r>
              <a:rPr lang="en-US" smtClean="0"/>
              <a:t> may represent more than  one element</a:t>
            </a:r>
          </a:p>
          <a:p>
            <a:r>
              <a:rPr lang="en-US" smtClean="0"/>
              <a:t>(In)equality need not be preserved under abstraction</a:t>
            </a:r>
          </a:p>
          <a:p>
            <a:r>
              <a:rPr lang="en-US" smtClean="0"/>
              <a:t>Explicitly record equality</a:t>
            </a:r>
          </a:p>
          <a:p>
            <a:r>
              <a:rPr lang="en-US" smtClean="0"/>
              <a:t>Summary nodes are nodes with eq(u, u)=1/2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smtClean="0"/>
              <a:t>Canonical Abstraction and Equality</a:t>
            </a:r>
          </a:p>
        </p:txBody>
      </p:sp>
      <p:sp>
        <p:nvSpPr>
          <p:cNvPr id="35843" name="Text Box 3"/>
          <p:cNvSpPr txBox="1">
            <a:spLocks noChangeArrowheads="1"/>
          </p:cNvSpPr>
          <p:nvPr/>
        </p:nvSpPr>
        <p:spPr bwMode="auto">
          <a:xfrm>
            <a:off x="630238" y="2044700"/>
            <a:ext cx="2317750" cy="2682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 = NULL;</a:t>
            </a:r>
          </a:p>
          <a:p>
            <a:pPr>
              <a:spcBef>
                <a:spcPct val="50000"/>
              </a:spcBef>
            </a:pPr>
            <a:r>
              <a:rPr lang="en-US" sz="2000">
                <a:solidFill>
                  <a:schemeClr val="bg1"/>
                </a:solidFill>
              </a:rPr>
              <a:t>while (…) do {</a:t>
            </a:r>
          </a:p>
          <a:p>
            <a:pPr>
              <a:spcBef>
                <a:spcPct val="50000"/>
              </a:spcBef>
            </a:pPr>
            <a:r>
              <a:rPr lang="en-US" sz="2000">
                <a:solidFill>
                  <a:schemeClr val="bg1"/>
                </a:solidFill>
              </a:rPr>
              <a:t>      t = malloc();</a:t>
            </a:r>
          </a:p>
          <a:p>
            <a:pPr>
              <a:spcBef>
                <a:spcPct val="50000"/>
              </a:spcBef>
            </a:pPr>
            <a:r>
              <a:rPr lang="en-US" sz="2000">
                <a:solidFill>
                  <a:schemeClr val="bg1"/>
                </a:solidFill>
              </a:rPr>
              <a:t>      t </a:t>
            </a:r>
            <a:r>
              <a:rPr lang="en-US" sz="2000">
                <a:solidFill>
                  <a:schemeClr val="bg1"/>
                </a:solidFill>
                <a:sym typeface="Symbol" pitchFamily="18" charset="2"/>
              </a:rPr>
              <a:t>next=x;</a:t>
            </a:r>
          </a:p>
          <a:p>
            <a:pPr>
              <a:spcBef>
                <a:spcPct val="50000"/>
              </a:spcBef>
            </a:pPr>
            <a:r>
              <a:rPr lang="en-US" sz="2000">
                <a:solidFill>
                  <a:schemeClr val="bg1"/>
                </a:solidFill>
                <a:sym typeface="Symbol" pitchFamily="18" charset="2"/>
              </a:rPr>
              <a:t>     x = t</a:t>
            </a:r>
          </a:p>
          <a:p>
            <a:pPr>
              <a:spcBef>
                <a:spcPct val="50000"/>
              </a:spcBef>
            </a:pPr>
            <a:r>
              <a:rPr lang="en-US" sz="2000">
                <a:solidFill>
                  <a:schemeClr val="bg1"/>
                </a:solidFill>
                <a:sym typeface="Symbol" pitchFamily="18" charset="2"/>
              </a:rPr>
              <a:t>}</a:t>
            </a:r>
          </a:p>
        </p:txBody>
      </p:sp>
      <p:sp>
        <p:nvSpPr>
          <p:cNvPr id="35844" name="Oval 4"/>
          <p:cNvSpPr>
            <a:spLocks noChangeArrowheads="1"/>
          </p:cNvSpPr>
          <p:nvPr/>
        </p:nvSpPr>
        <p:spPr bwMode="auto">
          <a:xfrm>
            <a:off x="3879850" y="24844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5845" name="Text Box 5"/>
          <p:cNvSpPr txBox="1">
            <a:spLocks noChangeArrowheads="1"/>
          </p:cNvSpPr>
          <p:nvPr/>
        </p:nvSpPr>
        <p:spPr bwMode="auto">
          <a:xfrm>
            <a:off x="2800350" y="25638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5846" name="AutoShape 6"/>
          <p:cNvCxnSpPr>
            <a:cxnSpLocks noChangeShapeType="1"/>
            <a:stCxn id="35845" idx="3"/>
            <a:endCxn id="35844" idx="2"/>
          </p:cNvCxnSpPr>
          <p:nvPr/>
        </p:nvCxnSpPr>
        <p:spPr bwMode="auto">
          <a:xfrm flipV="1">
            <a:off x="3214688" y="2760663"/>
            <a:ext cx="650875" cy="1587"/>
          </a:xfrm>
          <a:prstGeom prst="straightConnector1">
            <a:avLst/>
          </a:prstGeom>
          <a:noFill/>
          <a:ln w="28575">
            <a:solidFill>
              <a:schemeClr val="bg1"/>
            </a:solidFill>
            <a:round/>
            <a:headEnd/>
            <a:tailEnd type="triangle" w="med" len="med"/>
          </a:ln>
        </p:spPr>
      </p:cxnSp>
      <p:sp>
        <p:nvSpPr>
          <p:cNvPr id="35847" name="Text Box 7"/>
          <p:cNvSpPr txBox="1">
            <a:spLocks noChangeArrowheads="1"/>
          </p:cNvSpPr>
          <p:nvPr/>
        </p:nvSpPr>
        <p:spPr bwMode="auto">
          <a:xfrm>
            <a:off x="3286125" y="30178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5848" name="AutoShape 8"/>
          <p:cNvCxnSpPr>
            <a:cxnSpLocks noChangeShapeType="1"/>
            <a:endCxn id="35844" idx="3"/>
          </p:cNvCxnSpPr>
          <p:nvPr/>
        </p:nvCxnSpPr>
        <p:spPr bwMode="auto">
          <a:xfrm flipV="1">
            <a:off x="3465513" y="2970213"/>
            <a:ext cx="498475" cy="460375"/>
          </a:xfrm>
          <a:prstGeom prst="straightConnector1">
            <a:avLst/>
          </a:prstGeom>
          <a:noFill/>
          <a:ln w="28575">
            <a:solidFill>
              <a:schemeClr val="bg1"/>
            </a:solidFill>
            <a:round/>
            <a:headEnd/>
            <a:tailEnd type="triangle" w="med" len="med"/>
          </a:ln>
        </p:spPr>
      </p:cxnSp>
      <p:sp>
        <p:nvSpPr>
          <p:cNvPr id="35849" name="Oval 9"/>
          <p:cNvSpPr>
            <a:spLocks noChangeArrowheads="1"/>
          </p:cNvSpPr>
          <p:nvPr/>
        </p:nvSpPr>
        <p:spPr bwMode="auto">
          <a:xfrm>
            <a:off x="4746625" y="24780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cxnSp>
        <p:nvCxnSpPr>
          <p:cNvPr id="35850" name="AutoShape 10"/>
          <p:cNvCxnSpPr>
            <a:cxnSpLocks noChangeShapeType="1"/>
            <a:stCxn id="35844" idx="6"/>
            <a:endCxn id="35849" idx="2"/>
          </p:cNvCxnSpPr>
          <p:nvPr/>
        </p:nvCxnSpPr>
        <p:spPr bwMode="auto">
          <a:xfrm flipV="1">
            <a:off x="4468813" y="2754313"/>
            <a:ext cx="263525" cy="6350"/>
          </a:xfrm>
          <a:prstGeom prst="straightConnector1">
            <a:avLst/>
          </a:prstGeom>
          <a:noFill/>
          <a:ln w="28575">
            <a:solidFill>
              <a:schemeClr val="bg1"/>
            </a:solidFill>
            <a:round/>
            <a:headEnd/>
            <a:tailEnd type="triangle" w="med" len="med"/>
          </a:ln>
        </p:spPr>
      </p:cxnSp>
      <p:sp>
        <p:nvSpPr>
          <p:cNvPr id="35851" name="Oval 11"/>
          <p:cNvSpPr>
            <a:spLocks noChangeArrowheads="1"/>
          </p:cNvSpPr>
          <p:nvPr/>
        </p:nvSpPr>
        <p:spPr bwMode="auto">
          <a:xfrm>
            <a:off x="5713413" y="24876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cxnSp>
        <p:nvCxnSpPr>
          <p:cNvPr id="35852" name="AutoShape 12"/>
          <p:cNvCxnSpPr>
            <a:cxnSpLocks noChangeShapeType="1"/>
            <a:stCxn id="35849" idx="6"/>
            <a:endCxn id="35851" idx="2"/>
          </p:cNvCxnSpPr>
          <p:nvPr/>
        </p:nvCxnSpPr>
        <p:spPr bwMode="auto">
          <a:xfrm>
            <a:off x="5335588" y="2754313"/>
            <a:ext cx="363537" cy="9525"/>
          </a:xfrm>
          <a:prstGeom prst="straightConnector1">
            <a:avLst/>
          </a:prstGeom>
          <a:noFill/>
          <a:ln w="28575">
            <a:solidFill>
              <a:schemeClr val="bg1"/>
            </a:solidFill>
            <a:round/>
            <a:headEnd/>
            <a:tailEnd type="triangle" w="med" len="med"/>
          </a:ln>
        </p:spPr>
      </p:cxnSp>
      <p:sp>
        <p:nvSpPr>
          <p:cNvPr id="35853" name="Oval 13"/>
          <p:cNvSpPr>
            <a:spLocks noChangeArrowheads="1"/>
          </p:cNvSpPr>
          <p:nvPr/>
        </p:nvSpPr>
        <p:spPr bwMode="auto">
          <a:xfrm>
            <a:off x="3667125" y="43513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5854" name="Text Box 14"/>
          <p:cNvSpPr txBox="1">
            <a:spLocks noChangeArrowheads="1"/>
          </p:cNvSpPr>
          <p:nvPr/>
        </p:nvSpPr>
        <p:spPr bwMode="auto">
          <a:xfrm>
            <a:off x="2968625" y="44307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5855" name="AutoShape 15"/>
          <p:cNvCxnSpPr>
            <a:cxnSpLocks noChangeShapeType="1"/>
            <a:stCxn id="35854" idx="3"/>
            <a:endCxn id="35853" idx="2"/>
          </p:cNvCxnSpPr>
          <p:nvPr/>
        </p:nvCxnSpPr>
        <p:spPr bwMode="auto">
          <a:xfrm flipV="1">
            <a:off x="3382963" y="4627563"/>
            <a:ext cx="266700" cy="1587"/>
          </a:xfrm>
          <a:prstGeom prst="straightConnector1">
            <a:avLst/>
          </a:prstGeom>
          <a:noFill/>
          <a:ln w="28575">
            <a:solidFill>
              <a:schemeClr val="bg1"/>
            </a:solidFill>
            <a:round/>
            <a:headEnd/>
            <a:tailEnd type="triangle" w="med" len="med"/>
          </a:ln>
        </p:spPr>
      </p:cxnSp>
      <p:sp>
        <p:nvSpPr>
          <p:cNvPr id="35856" name="Text Box 16"/>
          <p:cNvSpPr txBox="1">
            <a:spLocks noChangeArrowheads="1"/>
          </p:cNvSpPr>
          <p:nvPr/>
        </p:nvSpPr>
        <p:spPr bwMode="auto">
          <a:xfrm>
            <a:off x="3073400" y="48847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5857" name="AutoShape 17"/>
          <p:cNvCxnSpPr>
            <a:cxnSpLocks noChangeShapeType="1"/>
            <a:endCxn id="35853" idx="3"/>
          </p:cNvCxnSpPr>
          <p:nvPr/>
        </p:nvCxnSpPr>
        <p:spPr bwMode="auto">
          <a:xfrm flipV="1">
            <a:off x="3252788" y="4837113"/>
            <a:ext cx="498475" cy="460375"/>
          </a:xfrm>
          <a:prstGeom prst="straightConnector1">
            <a:avLst/>
          </a:prstGeom>
          <a:noFill/>
          <a:ln w="28575">
            <a:solidFill>
              <a:schemeClr val="bg1"/>
            </a:solidFill>
            <a:round/>
            <a:headEnd/>
            <a:tailEnd type="triangle" w="med" len="med"/>
          </a:ln>
        </p:spPr>
      </p:cxnSp>
      <p:sp>
        <p:nvSpPr>
          <p:cNvPr id="35858" name="Oval 18"/>
          <p:cNvSpPr>
            <a:spLocks noChangeArrowheads="1"/>
          </p:cNvSpPr>
          <p:nvPr/>
        </p:nvSpPr>
        <p:spPr bwMode="auto">
          <a:xfrm>
            <a:off x="5062538" y="4343400"/>
            <a:ext cx="8413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u2,3</a:t>
            </a:r>
          </a:p>
        </p:txBody>
      </p:sp>
      <p:cxnSp>
        <p:nvCxnSpPr>
          <p:cNvPr id="35859" name="AutoShape 19"/>
          <p:cNvCxnSpPr>
            <a:cxnSpLocks noChangeShapeType="1"/>
            <a:stCxn id="35853" idx="6"/>
            <a:endCxn id="35858" idx="2"/>
          </p:cNvCxnSpPr>
          <p:nvPr/>
        </p:nvCxnSpPr>
        <p:spPr bwMode="auto">
          <a:xfrm flipV="1">
            <a:off x="4256088" y="4619625"/>
            <a:ext cx="792162" cy="7938"/>
          </a:xfrm>
          <a:prstGeom prst="straightConnector1">
            <a:avLst/>
          </a:prstGeom>
          <a:noFill/>
          <a:ln w="28575">
            <a:solidFill>
              <a:schemeClr val="bg1"/>
            </a:solidFill>
            <a:prstDash val="dashDot"/>
            <a:round/>
            <a:headEnd/>
            <a:tailEnd type="triangle" w="med" len="med"/>
          </a:ln>
        </p:spPr>
      </p:cxnSp>
      <p:cxnSp>
        <p:nvCxnSpPr>
          <p:cNvPr id="35860" name="AutoShape 20"/>
          <p:cNvCxnSpPr>
            <a:cxnSpLocks noChangeShapeType="1"/>
            <a:stCxn id="35858" idx="3"/>
            <a:endCxn id="35858" idx="5"/>
          </p:cNvCxnSpPr>
          <p:nvPr/>
        </p:nvCxnSpPr>
        <p:spPr bwMode="auto">
          <a:xfrm rot="16200000" flipH="1">
            <a:off x="5482432" y="4533106"/>
            <a:ext cx="1588" cy="593725"/>
          </a:xfrm>
          <a:prstGeom prst="curvedConnector3">
            <a:avLst>
              <a:gd name="adj1" fmla="val 18600009"/>
            </a:avLst>
          </a:prstGeom>
          <a:noFill/>
          <a:ln w="28575">
            <a:solidFill>
              <a:schemeClr val="bg1"/>
            </a:solidFill>
            <a:prstDash val="dash"/>
            <a:round/>
            <a:headEnd/>
            <a:tailEnd type="triangle" w="med" len="med"/>
          </a:ln>
        </p:spPr>
      </p:cxnSp>
      <p:cxnSp>
        <p:nvCxnSpPr>
          <p:cNvPr id="35861" name="AutoShape 21"/>
          <p:cNvCxnSpPr>
            <a:cxnSpLocks noChangeShapeType="1"/>
          </p:cNvCxnSpPr>
          <p:nvPr/>
        </p:nvCxnSpPr>
        <p:spPr bwMode="auto">
          <a:xfrm rot="16200000" flipH="1">
            <a:off x="4977607" y="2902744"/>
            <a:ext cx="80962" cy="203200"/>
          </a:xfrm>
          <a:prstGeom prst="curvedConnector3">
            <a:avLst>
              <a:gd name="adj1" fmla="val 364704"/>
            </a:avLst>
          </a:prstGeom>
          <a:noFill/>
          <a:ln w="28575">
            <a:solidFill>
              <a:schemeClr val="bg1"/>
            </a:solidFill>
            <a:round/>
            <a:headEnd type="triangle" w="med" len="med"/>
            <a:tailEnd type="triangle" w="med" len="med"/>
          </a:ln>
        </p:spPr>
      </p:cxnSp>
      <p:sp>
        <p:nvSpPr>
          <p:cNvPr id="35862" name="Text Box 23"/>
          <p:cNvSpPr txBox="1">
            <a:spLocks noChangeArrowheads="1"/>
          </p:cNvSpPr>
          <p:nvPr/>
        </p:nvSpPr>
        <p:spPr bwMode="auto">
          <a:xfrm>
            <a:off x="4738688" y="31083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eq</a:t>
            </a:r>
          </a:p>
        </p:txBody>
      </p:sp>
      <p:sp>
        <p:nvSpPr>
          <p:cNvPr id="35863" name="Text Box 25"/>
          <p:cNvSpPr txBox="1">
            <a:spLocks noChangeArrowheads="1"/>
          </p:cNvSpPr>
          <p:nvPr/>
        </p:nvSpPr>
        <p:spPr bwMode="auto">
          <a:xfrm>
            <a:off x="4364038" y="23463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5864" name="Text Box 26"/>
          <p:cNvSpPr txBox="1">
            <a:spLocks noChangeArrowheads="1"/>
          </p:cNvSpPr>
          <p:nvPr/>
        </p:nvSpPr>
        <p:spPr bwMode="auto">
          <a:xfrm>
            <a:off x="5326063" y="23399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5865" name="Text Box 27"/>
          <p:cNvSpPr txBox="1">
            <a:spLocks noChangeArrowheads="1"/>
          </p:cNvSpPr>
          <p:nvPr/>
        </p:nvSpPr>
        <p:spPr bwMode="auto">
          <a:xfrm>
            <a:off x="4516438" y="41497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5866" name="Text Box 28"/>
          <p:cNvSpPr txBox="1">
            <a:spLocks noChangeArrowheads="1"/>
          </p:cNvSpPr>
          <p:nvPr/>
        </p:nvSpPr>
        <p:spPr bwMode="auto">
          <a:xfrm>
            <a:off x="5326063" y="50069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35867" name="AutoShape 29"/>
          <p:cNvCxnSpPr>
            <a:cxnSpLocks noChangeShapeType="1"/>
            <a:stCxn id="35853" idx="1"/>
            <a:endCxn id="35853" idx="0"/>
          </p:cNvCxnSpPr>
          <p:nvPr/>
        </p:nvCxnSpPr>
        <p:spPr bwMode="auto">
          <a:xfrm rot="-5400000">
            <a:off x="3812381" y="4275932"/>
            <a:ext cx="80963" cy="203200"/>
          </a:xfrm>
          <a:prstGeom prst="curvedConnector3">
            <a:avLst>
              <a:gd name="adj1" fmla="val 364704"/>
            </a:avLst>
          </a:prstGeom>
          <a:noFill/>
          <a:ln w="28575">
            <a:solidFill>
              <a:schemeClr val="bg1"/>
            </a:solidFill>
            <a:round/>
            <a:headEnd type="triangle" w="med" len="med"/>
            <a:tailEnd type="triangle" w="med" len="med"/>
          </a:ln>
        </p:spPr>
      </p:cxnSp>
      <p:sp>
        <p:nvSpPr>
          <p:cNvPr id="35868" name="Text Box 30"/>
          <p:cNvSpPr txBox="1">
            <a:spLocks noChangeArrowheads="1"/>
          </p:cNvSpPr>
          <p:nvPr/>
        </p:nvSpPr>
        <p:spPr bwMode="auto">
          <a:xfrm>
            <a:off x="3729038" y="36639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eq</a:t>
            </a:r>
          </a:p>
        </p:txBody>
      </p:sp>
      <p:grpSp>
        <p:nvGrpSpPr>
          <p:cNvPr id="2" name="Group 31"/>
          <p:cNvGrpSpPr>
            <a:grpSpLocks/>
          </p:cNvGrpSpPr>
          <p:nvPr/>
        </p:nvGrpSpPr>
        <p:grpSpPr bwMode="auto">
          <a:xfrm>
            <a:off x="5307013" y="3673475"/>
            <a:ext cx="554037" cy="666750"/>
            <a:chOff x="3343" y="2314"/>
            <a:chExt cx="349" cy="420"/>
          </a:xfrm>
        </p:grpSpPr>
        <p:cxnSp>
          <p:nvCxnSpPr>
            <p:cNvPr id="35890" name="AutoShape 32"/>
            <p:cNvCxnSpPr>
              <a:cxnSpLocks noChangeShapeType="1"/>
            </p:cNvCxnSpPr>
            <p:nvPr/>
          </p:nvCxnSpPr>
          <p:spPr bwMode="auto">
            <a:xfrm rot="5400000" flipV="1">
              <a:off x="3470" y="2606"/>
              <a:ext cx="1" cy="256"/>
            </a:xfrm>
            <a:prstGeom prst="curvedConnector3">
              <a:avLst>
                <a:gd name="adj1" fmla="val -18600009"/>
              </a:avLst>
            </a:prstGeom>
            <a:noFill/>
            <a:ln w="28575">
              <a:solidFill>
                <a:schemeClr val="bg1"/>
              </a:solidFill>
              <a:prstDash val="dashDot"/>
              <a:round/>
              <a:headEnd type="triangle" w="med" len="med"/>
              <a:tailEnd type="triangle" w="med" len="med"/>
            </a:ln>
          </p:spPr>
        </p:cxnSp>
        <p:sp>
          <p:nvSpPr>
            <p:cNvPr id="35891" name="Text Box 33"/>
            <p:cNvSpPr txBox="1">
              <a:spLocks noChangeArrowheads="1"/>
            </p:cNvSpPr>
            <p:nvPr/>
          </p:nvSpPr>
          <p:spPr bwMode="auto">
            <a:xfrm>
              <a:off x="3365" y="231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eq</a:t>
              </a:r>
            </a:p>
          </p:txBody>
        </p:sp>
      </p:grpSp>
      <p:cxnSp>
        <p:nvCxnSpPr>
          <p:cNvPr id="35870" name="AutoShape 34"/>
          <p:cNvCxnSpPr>
            <a:cxnSpLocks noChangeShapeType="1"/>
          </p:cNvCxnSpPr>
          <p:nvPr/>
        </p:nvCxnSpPr>
        <p:spPr bwMode="auto">
          <a:xfrm flipV="1">
            <a:off x="4171950" y="3067050"/>
            <a:ext cx="742950" cy="19050"/>
          </a:xfrm>
          <a:prstGeom prst="curvedConnector3">
            <a:avLst>
              <a:gd name="adj1" fmla="val 50000"/>
            </a:avLst>
          </a:prstGeom>
          <a:noFill/>
          <a:ln w="28575">
            <a:noFill/>
            <a:round/>
            <a:headEnd/>
            <a:tailEnd type="triangle" w="med" len="med"/>
          </a:ln>
        </p:spPr>
      </p:cxnSp>
      <p:cxnSp>
        <p:nvCxnSpPr>
          <p:cNvPr id="35871" name="AutoShape 35"/>
          <p:cNvCxnSpPr>
            <a:cxnSpLocks noChangeShapeType="1"/>
            <a:stCxn id="35849" idx="1"/>
            <a:endCxn id="35844" idx="0"/>
          </p:cNvCxnSpPr>
          <p:nvPr/>
        </p:nvCxnSpPr>
        <p:spPr bwMode="auto">
          <a:xfrm rot="5400000" flipH="1">
            <a:off x="4461669" y="2175669"/>
            <a:ext cx="74613" cy="663575"/>
          </a:xfrm>
          <a:prstGeom prst="curvedConnector3">
            <a:avLst>
              <a:gd name="adj1" fmla="val 395745"/>
            </a:avLst>
          </a:prstGeom>
          <a:noFill/>
          <a:ln w="28575">
            <a:solidFill>
              <a:srgbClr val="FFFF00"/>
            </a:solidFill>
            <a:round/>
            <a:headEnd type="triangle" w="med" len="med"/>
            <a:tailEnd type="triangle" w="med" len="med"/>
          </a:ln>
        </p:spPr>
      </p:cxnSp>
      <p:cxnSp>
        <p:nvCxnSpPr>
          <p:cNvPr id="35872" name="AutoShape 36"/>
          <p:cNvCxnSpPr>
            <a:cxnSpLocks noChangeShapeType="1"/>
            <a:stCxn id="35851" idx="3"/>
            <a:endCxn id="35849" idx="5"/>
          </p:cNvCxnSpPr>
          <p:nvPr/>
        </p:nvCxnSpPr>
        <p:spPr bwMode="auto">
          <a:xfrm rot="16200000" flipV="1">
            <a:off x="5512594" y="2688432"/>
            <a:ext cx="9525" cy="560387"/>
          </a:xfrm>
          <a:prstGeom prst="curvedConnector3">
            <a:avLst>
              <a:gd name="adj1" fmla="val -3100000"/>
            </a:avLst>
          </a:prstGeom>
          <a:noFill/>
          <a:ln w="28575">
            <a:solidFill>
              <a:srgbClr val="FFFF00"/>
            </a:solidFill>
            <a:round/>
            <a:headEnd type="triangle" w="med" len="med"/>
            <a:tailEnd type="triangle" w="med" len="med"/>
          </a:ln>
        </p:spPr>
      </p:cxnSp>
      <p:cxnSp>
        <p:nvCxnSpPr>
          <p:cNvPr id="35873" name="AutoShape 38"/>
          <p:cNvCxnSpPr>
            <a:cxnSpLocks noChangeShapeType="1"/>
            <a:stCxn id="35853" idx="7"/>
            <a:endCxn id="35858" idx="1"/>
          </p:cNvCxnSpPr>
          <p:nvPr/>
        </p:nvCxnSpPr>
        <p:spPr bwMode="auto">
          <a:xfrm rot="-5400000">
            <a:off x="4668044" y="3899694"/>
            <a:ext cx="7938" cy="1028700"/>
          </a:xfrm>
          <a:prstGeom prst="curvedConnector3">
            <a:avLst>
              <a:gd name="adj1" fmla="val 3820000"/>
            </a:avLst>
          </a:prstGeom>
          <a:noFill/>
          <a:ln w="28575">
            <a:solidFill>
              <a:srgbClr val="FFFF00"/>
            </a:solidFill>
            <a:round/>
            <a:headEnd type="triangle" w="med" len="med"/>
            <a:tailEnd type="triangle" w="med" len="med"/>
          </a:ln>
        </p:spPr>
      </p:cxnSp>
      <p:sp>
        <p:nvSpPr>
          <p:cNvPr id="35874" name="Line 40"/>
          <p:cNvSpPr>
            <a:spLocks noChangeShapeType="1"/>
          </p:cNvSpPr>
          <p:nvPr/>
        </p:nvSpPr>
        <p:spPr bwMode="auto">
          <a:xfrm>
            <a:off x="5391150" y="3238500"/>
            <a:ext cx="0" cy="0"/>
          </a:xfrm>
          <a:prstGeom prst="line">
            <a:avLst/>
          </a:prstGeom>
          <a:noFill/>
          <a:ln w="28575">
            <a:noFill/>
            <a:round/>
            <a:headEnd/>
            <a:tailEnd type="triangle" w="med" len="med"/>
          </a:ln>
        </p:spPr>
        <p:txBody>
          <a:bodyPr wrap="none">
            <a:spAutoFit/>
          </a:bodyPr>
          <a:lstStyle/>
          <a:p>
            <a:endParaRPr lang="en-US"/>
          </a:p>
        </p:txBody>
      </p:sp>
      <p:sp>
        <p:nvSpPr>
          <p:cNvPr id="35875" name="Text Box 41"/>
          <p:cNvSpPr txBox="1">
            <a:spLocks noChangeArrowheads="1"/>
          </p:cNvSpPr>
          <p:nvPr/>
        </p:nvSpPr>
        <p:spPr bwMode="auto">
          <a:xfrm>
            <a:off x="4646613" y="1377950"/>
            <a:ext cx="646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r>
              <a:rPr lang="en-US" sz="2000">
                <a:solidFill>
                  <a:schemeClr val="bg1"/>
                </a:solidFill>
              </a:rPr>
              <a:t>eq</a:t>
            </a:r>
          </a:p>
        </p:txBody>
      </p:sp>
      <p:cxnSp>
        <p:nvCxnSpPr>
          <p:cNvPr id="35876" name="AutoShape 42"/>
          <p:cNvCxnSpPr>
            <a:cxnSpLocks noChangeShapeType="1"/>
            <a:stCxn id="35851" idx="0"/>
            <a:endCxn id="35844" idx="1"/>
          </p:cNvCxnSpPr>
          <p:nvPr/>
        </p:nvCxnSpPr>
        <p:spPr bwMode="auto">
          <a:xfrm rot="-5400000" flipH="1" flipV="1">
            <a:off x="4943475" y="1493838"/>
            <a:ext cx="77788" cy="2036762"/>
          </a:xfrm>
          <a:prstGeom prst="curvedConnector3">
            <a:avLst>
              <a:gd name="adj1" fmla="val -940819"/>
            </a:avLst>
          </a:prstGeom>
          <a:noFill/>
          <a:ln w="28575">
            <a:solidFill>
              <a:srgbClr val="FFFF66"/>
            </a:solidFill>
            <a:round/>
            <a:headEnd type="triangle" w="med" len="med"/>
            <a:tailEnd type="triangle" w="med" len="med"/>
          </a:ln>
        </p:spPr>
      </p:cxnSp>
      <p:cxnSp>
        <p:nvCxnSpPr>
          <p:cNvPr id="35877" name="AutoShape 43"/>
          <p:cNvCxnSpPr>
            <a:cxnSpLocks noChangeShapeType="1"/>
            <a:stCxn id="35851" idx="7"/>
            <a:endCxn id="35851" idx="5"/>
          </p:cNvCxnSpPr>
          <p:nvPr/>
        </p:nvCxnSpPr>
        <p:spPr bwMode="auto">
          <a:xfrm rot="5400000" flipV="1">
            <a:off x="5995194" y="2763044"/>
            <a:ext cx="419100" cy="1588"/>
          </a:xfrm>
          <a:prstGeom prst="curvedConnector5">
            <a:avLst>
              <a:gd name="adj1" fmla="val -29171"/>
              <a:gd name="adj2" fmla="val 29700009"/>
              <a:gd name="adj3" fmla="val 120454"/>
            </a:avLst>
          </a:prstGeom>
          <a:noFill/>
          <a:ln w="28575">
            <a:solidFill>
              <a:schemeClr val="bg1"/>
            </a:solidFill>
            <a:round/>
            <a:headEnd type="triangle" w="med" len="med"/>
            <a:tailEnd type="triangle" w="med" len="med"/>
          </a:ln>
        </p:spPr>
      </p:cxnSp>
      <p:sp>
        <p:nvSpPr>
          <p:cNvPr id="35878" name="Text Box 44"/>
          <p:cNvSpPr txBox="1">
            <a:spLocks noChangeArrowheads="1"/>
          </p:cNvSpPr>
          <p:nvPr/>
        </p:nvSpPr>
        <p:spPr bwMode="auto">
          <a:xfrm>
            <a:off x="6557963" y="24955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eq</a:t>
            </a:r>
          </a:p>
        </p:txBody>
      </p:sp>
      <p:cxnSp>
        <p:nvCxnSpPr>
          <p:cNvPr id="35879" name="AutoShape 45"/>
          <p:cNvCxnSpPr>
            <a:cxnSpLocks noChangeShapeType="1"/>
            <a:stCxn id="35844" idx="1"/>
            <a:endCxn id="35844" idx="4"/>
          </p:cNvCxnSpPr>
          <p:nvPr/>
        </p:nvCxnSpPr>
        <p:spPr bwMode="auto">
          <a:xfrm rot="5400000" flipV="1">
            <a:off x="3815557" y="2699544"/>
            <a:ext cx="500062" cy="203200"/>
          </a:xfrm>
          <a:prstGeom prst="curvedConnector5">
            <a:avLst>
              <a:gd name="adj1" fmla="val -59046"/>
              <a:gd name="adj2" fmla="val -144532"/>
              <a:gd name="adj3" fmla="val 142856"/>
            </a:avLst>
          </a:prstGeom>
          <a:noFill/>
          <a:ln w="28575">
            <a:solidFill>
              <a:schemeClr val="bg1"/>
            </a:solidFill>
            <a:round/>
            <a:headEnd type="triangle" w="med" len="med"/>
            <a:tailEnd type="triangle" w="med" len="med"/>
          </a:ln>
        </p:spPr>
      </p:cxnSp>
      <p:sp>
        <p:nvSpPr>
          <p:cNvPr id="35880" name="Text Box 46"/>
          <p:cNvSpPr txBox="1">
            <a:spLocks noChangeArrowheads="1"/>
          </p:cNvSpPr>
          <p:nvPr/>
        </p:nvSpPr>
        <p:spPr bwMode="auto">
          <a:xfrm>
            <a:off x="3319463" y="233680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eq</a:t>
            </a:r>
          </a:p>
        </p:txBody>
      </p:sp>
      <p:grpSp>
        <p:nvGrpSpPr>
          <p:cNvPr id="3" name="Group 47"/>
          <p:cNvGrpSpPr>
            <a:grpSpLocks/>
          </p:cNvGrpSpPr>
          <p:nvPr/>
        </p:nvGrpSpPr>
        <p:grpSpPr bwMode="auto">
          <a:xfrm>
            <a:off x="4970463" y="3105150"/>
            <a:ext cx="1411287" cy="1020763"/>
            <a:chOff x="3131" y="1956"/>
            <a:chExt cx="889" cy="643"/>
          </a:xfrm>
        </p:grpSpPr>
        <p:sp>
          <p:nvSpPr>
            <p:cNvPr id="35886" name="Line 48"/>
            <p:cNvSpPr>
              <a:spLocks noChangeShapeType="1"/>
            </p:cNvSpPr>
            <p:nvPr/>
          </p:nvSpPr>
          <p:spPr bwMode="auto">
            <a:xfrm flipH="1">
              <a:off x="3663" y="1956"/>
              <a:ext cx="357" cy="510"/>
            </a:xfrm>
            <a:prstGeom prst="line">
              <a:avLst/>
            </a:prstGeom>
            <a:noFill/>
            <a:ln w="28575">
              <a:solidFill>
                <a:srgbClr val="66FF33"/>
              </a:solidFill>
              <a:round/>
              <a:headEnd/>
              <a:tailEnd type="triangle" w="med" len="med"/>
            </a:ln>
          </p:spPr>
          <p:txBody>
            <a:bodyPr>
              <a:spAutoFit/>
            </a:bodyPr>
            <a:lstStyle/>
            <a:p>
              <a:endParaRPr lang="en-US"/>
            </a:p>
          </p:txBody>
        </p:sp>
        <p:sp>
          <p:nvSpPr>
            <p:cNvPr id="35887" name="Line 49"/>
            <p:cNvSpPr>
              <a:spLocks noChangeShapeType="1"/>
            </p:cNvSpPr>
            <p:nvPr/>
          </p:nvSpPr>
          <p:spPr bwMode="auto">
            <a:xfrm>
              <a:off x="3456" y="2064"/>
              <a:ext cx="234" cy="411"/>
            </a:xfrm>
            <a:prstGeom prst="line">
              <a:avLst/>
            </a:prstGeom>
            <a:noFill/>
            <a:ln w="28575">
              <a:solidFill>
                <a:srgbClr val="66FF33"/>
              </a:solidFill>
              <a:round/>
              <a:headEnd/>
              <a:tailEnd type="triangle" w="med" len="med"/>
            </a:ln>
          </p:spPr>
          <p:txBody>
            <a:bodyPr>
              <a:spAutoFit/>
            </a:bodyPr>
            <a:lstStyle/>
            <a:p>
              <a:endParaRPr lang="en-US"/>
            </a:p>
          </p:txBody>
        </p:sp>
        <p:sp>
          <p:nvSpPr>
            <p:cNvPr id="35888" name="Text Box 50"/>
            <p:cNvSpPr txBox="1">
              <a:spLocks noChangeArrowheads="1"/>
            </p:cNvSpPr>
            <p:nvPr/>
          </p:nvSpPr>
          <p:spPr bwMode="auto">
            <a:xfrm>
              <a:off x="3576" y="2349"/>
              <a:ext cx="432" cy="250"/>
            </a:xfrm>
            <a:prstGeom prst="rect">
              <a:avLst/>
            </a:prstGeom>
            <a:noFill/>
            <a:ln w="28575">
              <a:noFill/>
              <a:miter lim="800000"/>
              <a:headEnd/>
              <a:tailEnd/>
            </a:ln>
          </p:spPr>
          <p:txBody>
            <a:bodyPr>
              <a:spAutoFit/>
            </a:bodyPr>
            <a:lstStyle/>
            <a:p>
              <a:pPr>
                <a:spcBef>
                  <a:spcPct val="50000"/>
                </a:spcBef>
              </a:pPr>
              <a:r>
                <a:rPr lang="en-US" sz="2000">
                  <a:solidFill>
                    <a:srgbClr val="FFFFFF"/>
                  </a:solidFill>
                  <a:sym typeface="Math B" pitchFamily="2" charset="2"/>
                </a:rPr>
                <a:t></a:t>
              </a:r>
            </a:p>
          </p:txBody>
        </p:sp>
        <p:sp>
          <p:nvSpPr>
            <p:cNvPr id="35889" name="Line 51"/>
            <p:cNvSpPr>
              <a:spLocks noChangeShapeType="1"/>
            </p:cNvSpPr>
            <p:nvPr/>
          </p:nvSpPr>
          <p:spPr bwMode="auto">
            <a:xfrm>
              <a:off x="3131" y="2077"/>
              <a:ext cx="536" cy="341"/>
            </a:xfrm>
            <a:prstGeom prst="line">
              <a:avLst/>
            </a:prstGeom>
            <a:noFill/>
            <a:ln w="28575">
              <a:solidFill>
                <a:srgbClr val="66FF33"/>
              </a:solidFill>
              <a:round/>
              <a:headEnd/>
              <a:tailEnd type="triangle" w="med" len="med"/>
            </a:ln>
          </p:spPr>
          <p:txBody>
            <a:bodyPr anchor="ctr"/>
            <a:lstStyle/>
            <a:p>
              <a:endParaRPr lang="en-US"/>
            </a:p>
          </p:txBody>
        </p:sp>
      </p:grpSp>
      <p:sp>
        <p:nvSpPr>
          <p:cNvPr id="1481780" name="Oval 52"/>
          <p:cNvSpPr>
            <a:spLocks noChangeArrowheads="1"/>
          </p:cNvSpPr>
          <p:nvPr/>
        </p:nvSpPr>
        <p:spPr bwMode="auto">
          <a:xfrm>
            <a:off x="5045075" y="4325938"/>
            <a:ext cx="876300"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u2,3</a:t>
            </a:r>
          </a:p>
        </p:txBody>
      </p:sp>
      <p:sp>
        <p:nvSpPr>
          <p:cNvPr id="35883" name="Text Box 53"/>
          <p:cNvSpPr txBox="1">
            <a:spLocks noChangeArrowheads="1"/>
          </p:cNvSpPr>
          <p:nvPr/>
        </p:nvSpPr>
        <p:spPr bwMode="auto">
          <a:xfrm>
            <a:off x="4125913" y="1860550"/>
            <a:ext cx="646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r>
              <a:rPr lang="en-US" sz="2000">
                <a:solidFill>
                  <a:schemeClr val="bg1"/>
                </a:solidFill>
              </a:rPr>
              <a:t>eq</a:t>
            </a:r>
          </a:p>
        </p:txBody>
      </p:sp>
      <p:sp>
        <p:nvSpPr>
          <p:cNvPr id="35884" name="Text Box 54"/>
          <p:cNvSpPr txBox="1">
            <a:spLocks noChangeArrowheads="1"/>
          </p:cNvSpPr>
          <p:nvPr/>
        </p:nvSpPr>
        <p:spPr bwMode="auto">
          <a:xfrm>
            <a:off x="5497513" y="3067050"/>
            <a:ext cx="646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r>
              <a:rPr lang="en-US" sz="2000">
                <a:solidFill>
                  <a:schemeClr val="bg1"/>
                </a:solidFill>
              </a:rPr>
              <a:t>eq</a:t>
            </a:r>
          </a:p>
        </p:txBody>
      </p:sp>
      <p:sp>
        <p:nvSpPr>
          <p:cNvPr id="35885" name="Text Box 55"/>
          <p:cNvSpPr txBox="1">
            <a:spLocks noChangeArrowheads="1"/>
          </p:cNvSpPr>
          <p:nvPr/>
        </p:nvSpPr>
        <p:spPr bwMode="auto">
          <a:xfrm>
            <a:off x="4303713" y="3714750"/>
            <a:ext cx="646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r>
              <a:rPr lang="en-US" sz="2000">
                <a:solidFill>
                  <a:schemeClr val="bg1"/>
                </a:solidFill>
              </a:rPr>
              <a:t>eq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481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178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smtClean="0"/>
              <a:t>Canonical Abstraction</a:t>
            </a:r>
          </a:p>
        </p:txBody>
      </p:sp>
      <p:sp>
        <p:nvSpPr>
          <p:cNvPr id="36867" name="Text Box 3"/>
          <p:cNvSpPr txBox="1">
            <a:spLocks noChangeArrowheads="1"/>
          </p:cNvSpPr>
          <p:nvPr/>
        </p:nvSpPr>
        <p:spPr bwMode="auto">
          <a:xfrm>
            <a:off x="630238" y="2044700"/>
            <a:ext cx="2317750" cy="2682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 = NULL;</a:t>
            </a:r>
          </a:p>
          <a:p>
            <a:pPr>
              <a:spcBef>
                <a:spcPct val="50000"/>
              </a:spcBef>
            </a:pPr>
            <a:r>
              <a:rPr lang="en-US" sz="2000">
                <a:solidFill>
                  <a:schemeClr val="bg1"/>
                </a:solidFill>
              </a:rPr>
              <a:t>while (…) do {</a:t>
            </a:r>
          </a:p>
          <a:p>
            <a:pPr>
              <a:spcBef>
                <a:spcPct val="50000"/>
              </a:spcBef>
            </a:pPr>
            <a:r>
              <a:rPr lang="en-US" sz="2000">
                <a:solidFill>
                  <a:schemeClr val="bg1"/>
                </a:solidFill>
              </a:rPr>
              <a:t>      t = malloc();</a:t>
            </a:r>
          </a:p>
          <a:p>
            <a:pPr>
              <a:spcBef>
                <a:spcPct val="50000"/>
              </a:spcBef>
            </a:pPr>
            <a:r>
              <a:rPr lang="en-US" sz="2000">
                <a:solidFill>
                  <a:schemeClr val="bg1"/>
                </a:solidFill>
              </a:rPr>
              <a:t>      t </a:t>
            </a:r>
            <a:r>
              <a:rPr lang="en-US" sz="2000">
                <a:solidFill>
                  <a:schemeClr val="bg1"/>
                </a:solidFill>
                <a:sym typeface="Symbol" pitchFamily="18" charset="2"/>
              </a:rPr>
              <a:t>next=x;</a:t>
            </a:r>
          </a:p>
          <a:p>
            <a:pPr>
              <a:spcBef>
                <a:spcPct val="50000"/>
              </a:spcBef>
            </a:pPr>
            <a:r>
              <a:rPr lang="en-US" sz="2000">
                <a:solidFill>
                  <a:schemeClr val="bg1"/>
                </a:solidFill>
                <a:sym typeface="Symbol" pitchFamily="18" charset="2"/>
              </a:rPr>
              <a:t>     x = t</a:t>
            </a:r>
          </a:p>
          <a:p>
            <a:pPr>
              <a:spcBef>
                <a:spcPct val="50000"/>
              </a:spcBef>
            </a:pPr>
            <a:r>
              <a:rPr lang="en-US" sz="2000">
                <a:solidFill>
                  <a:schemeClr val="bg1"/>
                </a:solidFill>
                <a:sym typeface="Symbol" pitchFamily="18" charset="2"/>
              </a:rPr>
              <a:t>}</a:t>
            </a:r>
          </a:p>
        </p:txBody>
      </p:sp>
      <p:sp>
        <p:nvSpPr>
          <p:cNvPr id="36868" name="Oval 4"/>
          <p:cNvSpPr>
            <a:spLocks noChangeArrowheads="1"/>
          </p:cNvSpPr>
          <p:nvPr/>
        </p:nvSpPr>
        <p:spPr bwMode="auto">
          <a:xfrm>
            <a:off x="3879850" y="24844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6869" name="Text Box 5"/>
          <p:cNvSpPr txBox="1">
            <a:spLocks noChangeArrowheads="1"/>
          </p:cNvSpPr>
          <p:nvPr/>
        </p:nvSpPr>
        <p:spPr bwMode="auto">
          <a:xfrm>
            <a:off x="3181350" y="25638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6870" name="AutoShape 6"/>
          <p:cNvCxnSpPr>
            <a:cxnSpLocks noChangeShapeType="1"/>
            <a:stCxn id="36869" idx="3"/>
            <a:endCxn id="36868" idx="2"/>
          </p:cNvCxnSpPr>
          <p:nvPr/>
        </p:nvCxnSpPr>
        <p:spPr bwMode="auto">
          <a:xfrm flipV="1">
            <a:off x="3595688" y="2760663"/>
            <a:ext cx="266700" cy="1587"/>
          </a:xfrm>
          <a:prstGeom prst="straightConnector1">
            <a:avLst/>
          </a:prstGeom>
          <a:noFill/>
          <a:ln w="28575">
            <a:solidFill>
              <a:schemeClr val="bg1"/>
            </a:solidFill>
            <a:round/>
            <a:headEnd/>
            <a:tailEnd type="triangle" w="med" len="med"/>
          </a:ln>
        </p:spPr>
      </p:cxnSp>
      <p:sp>
        <p:nvSpPr>
          <p:cNvPr id="36871" name="Text Box 7"/>
          <p:cNvSpPr txBox="1">
            <a:spLocks noChangeArrowheads="1"/>
          </p:cNvSpPr>
          <p:nvPr/>
        </p:nvSpPr>
        <p:spPr bwMode="auto">
          <a:xfrm>
            <a:off x="3286125" y="30178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6872" name="AutoShape 8"/>
          <p:cNvCxnSpPr>
            <a:cxnSpLocks noChangeShapeType="1"/>
            <a:endCxn id="36868" idx="3"/>
          </p:cNvCxnSpPr>
          <p:nvPr/>
        </p:nvCxnSpPr>
        <p:spPr bwMode="auto">
          <a:xfrm flipV="1">
            <a:off x="3465513" y="2970213"/>
            <a:ext cx="498475" cy="460375"/>
          </a:xfrm>
          <a:prstGeom prst="straightConnector1">
            <a:avLst/>
          </a:prstGeom>
          <a:noFill/>
          <a:ln w="28575">
            <a:solidFill>
              <a:schemeClr val="bg1"/>
            </a:solidFill>
            <a:round/>
            <a:headEnd/>
            <a:tailEnd type="triangle" w="med" len="med"/>
          </a:ln>
        </p:spPr>
      </p:cxnSp>
      <p:sp>
        <p:nvSpPr>
          <p:cNvPr id="36873" name="Oval 9"/>
          <p:cNvSpPr>
            <a:spLocks noChangeArrowheads="1"/>
          </p:cNvSpPr>
          <p:nvPr/>
        </p:nvSpPr>
        <p:spPr bwMode="auto">
          <a:xfrm>
            <a:off x="4746625" y="24780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cxnSp>
        <p:nvCxnSpPr>
          <p:cNvPr id="36874" name="AutoShape 10"/>
          <p:cNvCxnSpPr>
            <a:cxnSpLocks noChangeShapeType="1"/>
            <a:stCxn id="36868" idx="6"/>
            <a:endCxn id="36873" idx="2"/>
          </p:cNvCxnSpPr>
          <p:nvPr/>
        </p:nvCxnSpPr>
        <p:spPr bwMode="auto">
          <a:xfrm flipV="1">
            <a:off x="4468813" y="2754313"/>
            <a:ext cx="263525" cy="6350"/>
          </a:xfrm>
          <a:prstGeom prst="straightConnector1">
            <a:avLst/>
          </a:prstGeom>
          <a:noFill/>
          <a:ln w="28575">
            <a:solidFill>
              <a:schemeClr val="bg1"/>
            </a:solidFill>
            <a:round/>
            <a:headEnd/>
            <a:tailEnd type="triangle" w="med" len="med"/>
          </a:ln>
        </p:spPr>
      </p:cxnSp>
      <p:sp>
        <p:nvSpPr>
          <p:cNvPr id="36875" name="Oval 11"/>
          <p:cNvSpPr>
            <a:spLocks noChangeArrowheads="1"/>
          </p:cNvSpPr>
          <p:nvPr/>
        </p:nvSpPr>
        <p:spPr bwMode="auto">
          <a:xfrm>
            <a:off x="5713413" y="24876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cxnSp>
        <p:nvCxnSpPr>
          <p:cNvPr id="36876" name="AutoShape 12"/>
          <p:cNvCxnSpPr>
            <a:cxnSpLocks noChangeShapeType="1"/>
            <a:stCxn id="36873" idx="6"/>
            <a:endCxn id="36875" idx="2"/>
          </p:cNvCxnSpPr>
          <p:nvPr/>
        </p:nvCxnSpPr>
        <p:spPr bwMode="auto">
          <a:xfrm>
            <a:off x="5335588" y="2754313"/>
            <a:ext cx="363537" cy="9525"/>
          </a:xfrm>
          <a:prstGeom prst="straightConnector1">
            <a:avLst/>
          </a:prstGeom>
          <a:noFill/>
          <a:ln w="28575">
            <a:solidFill>
              <a:schemeClr val="bg1"/>
            </a:solidFill>
            <a:round/>
            <a:headEnd/>
            <a:tailEnd type="triangle" w="med" len="med"/>
          </a:ln>
        </p:spPr>
      </p:cxnSp>
      <p:sp>
        <p:nvSpPr>
          <p:cNvPr id="36877" name="Text Box 13"/>
          <p:cNvSpPr txBox="1">
            <a:spLocks noChangeArrowheads="1"/>
          </p:cNvSpPr>
          <p:nvPr/>
        </p:nvSpPr>
        <p:spPr bwMode="auto">
          <a:xfrm>
            <a:off x="4364038" y="23463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6878" name="Text Box 14"/>
          <p:cNvSpPr txBox="1">
            <a:spLocks noChangeArrowheads="1"/>
          </p:cNvSpPr>
          <p:nvPr/>
        </p:nvSpPr>
        <p:spPr bwMode="auto">
          <a:xfrm>
            <a:off x="5326063" y="23399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36879" name="Group 15"/>
          <p:cNvGrpSpPr>
            <a:grpSpLocks/>
          </p:cNvGrpSpPr>
          <p:nvPr/>
        </p:nvGrpSpPr>
        <p:grpSpPr bwMode="auto">
          <a:xfrm>
            <a:off x="2968625" y="4149725"/>
            <a:ext cx="2952750" cy="1254125"/>
            <a:chOff x="1870" y="2614"/>
            <a:chExt cx="1860" cy="790"/>
          </a:xfrm>
        </p:grpSpPr>
        <p:sp>
          <p:nvSpPr>
            <p:cNvPr id="36881" name="Oval 16"/>
            <p:cNvSpPr>
              <a:spLocks noChangeArrowheads="1"/>
            </p:cNvSpPr>
            <p:nvPr/>
          </p:nvSpPr>
          <p:spPr bwMode="auto">
            <a:xfrm>
              <a:off x="2310" y="2741"/>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6882" name="Text Box 17"/>
            <p:cNvSpPr txBox="1">
              <a:spLocks noChangeArrowheads="1"/>
            </p:cNvSpPr>
            <p:nvPr/>
          </p:nvSpPr>
          <p:spPr bwMode="auto">
            <a:xfrm>
              <a:off x="1870" y="279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6883" name="AutoShape 18"/>
            <p:cNvCxnSpPr>
              <a:cxnSpLocks noChangeShapeType="1"/>
              <a:stCxn id="36882" idx="3"/>
              <a:endCxn id="36881" idx="2"/>
            </p:cNvCxnSpPr>
            <p:nvPr/>
          </p:nvCxnSpPr>
          <p:spPr bwMode="auto">
            <a:xfrm flipV="1">
              <a:off x="2131" y="2915"/>
              <a:ext cx="168" cy="1"/>
            </a:xfrm>
            <a:prstGeom prst="straightConnector1">
              <a:avLst/>
            </a:prstGeom>
            <a:noFill/>
            <a:ln w="28575">
              <a:solidFill>
                <a:schemeClr val="bg1"/>
              </a:solidFill>
              <a:round/>
              <a:headEnd/>
              <a:tailEnd type="triangle" w="med" len="med"/>
            </a:ln>
          </p:spPr>
        </p:cxnSp>
        <p:sp>
          <p:nvSpPr>
            <p:cNvPr id="36884" name="Text Box 19"/>
            <p:cNvSpPr txBox="1">
              <a:spLocks noChangeArrowheads="1"/>
            </p:cNvSpPr>
            <p:nvPr/>
          </p:nvSpPr>
          <p:spPr bwMode="auto">
            <a:xfrm>
              <a:off x="1936" y="307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6885" name="AutoShape 20"/>
            <p:cNvCxnSpPr>
              <a:cxnSpLocks noChangeShapeType="1"/>
              <a:endCxn id="36881" idx="3"/>
            </p:cNvCxnSpPr>
            <p:nvPr/>
          </p:nvCxnSpPr>
          <p:spPr bwMode="auto">
            <a:xfrm flipV="1">
              <a:off x="2049" y="3047"/>
              <a:ext cx="314" cy="290"/>
            </a:xfrm>
            <a:prstGeom prst="straightConnector1">
              <a:avLst/>
            </a:prstGeom>
            <a:noFill/>
            <a:ln w="28575">
              <a:solidFill>
                <a:schemeClr val="bg1"/>
              </a:solidFill>
              <a:round/>
              <a:headEnd/>
              <a:tailEnd type="triangle" w="med" len="med"/>
            </a:ln>
          </p:spPr>
        </p:cxnSp>
        <p:sp>
          <p:nvSpPr>
            <p:cNvPr id="36886" name="Oval 21"/>
            <p:cNvSpPr>
              <a:spLocks noChangeArrowheads="1"/>
            </p:cNvSpPr>
            <p:nvPr/>
          </p:nvSpPr>
          <p:spPr bwMode="auto">
            <a:xfrm>
              <a:off x="3178" y="2725"/>
              <a:ext cx="552"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u2,3</a:t>
              </a:r>
            </a:p>
          </p:txBody>
        </p:sp>
        <p:cxnSp>
          <p:nvCxnSpPr>
            <p:cNvPr id="36887" name="AutoShape 22"/>
            <p:cNvCxnSpPr>
              <a:cxnSpLocks noChangeShapeType="1"/>
              <a:stCxn id="36881" idx="6"/>
              <a:endCxn id="36886" idx="2"/>
            </p:cNvCxnSpPr>
            <p:nvPr/>
          </p:nvCxnSpPr>
          <p:spPr bwMode="auto">
            <a:xfrm flipV="1">
              <a:off x="2681" y="2910"/>
              <a:ext cx="477" cy="5"/>
            </a:xfrm>
            <a:prstGeom prst="straightConnector1">
              <a:avLst/>
            </a:prstGeom>
            <a:noFill/>
            <a:ln w="28575">
              <a:solidFill>
                <a:schemeClr val="bg1"/>
              </a:solidFill>
              <a:prstDash val="dashDot"/>
              <a:round/>
              <a:headEnd/>
              <a:tailEnd type="triangle" w="med" len="med"/>
            </a:ln>
          </p:spPr>
        </p:cxnSp>
        <p:cxnSp>
          <p:nvCxnSpPr>
            <p:cNvPr id="36888" name="AutoShape 23"/>
            <p:cNvCxnSpPr>
              <a:cxnSpLocks noChangeShapeType="1"/>
              <a:stCxn id="36886" idx="3"/>
              <a:endCxn id="36886" idx="5"/>
            </p:cNvCxnSpPr>
            <p:nvPr/>
          </p:nvCxnSpPr>
          <p:spPr bwMode="auto">
            <a:xfrm rot="16200000" flipH="1">
              <a:off x="3453" y="2867"/>
              <a:ext cx="1" cy="390"/>
            </a:xfrm>
            <a:prstGeom prst="curvedConnector3">
              <a:avLst>
                <a:gd name="adj1" fmla="val 17800009"/>
              </a:avLst>
            </a:prstGeom>
            <a:noFill/>
            <a:ln w="28575">
              <a:solidFill>
                <a:schemeClr val="bg1"/>
              </a:solidFill>
              <a:prstDash val="dash"/>
              <a:round/>
              <a:headEnd/>
              <a:tailEnd type="triangle" w="med" len="med"/>
            </a:ln>
          </p:spPr>
        </p:cxnSp>
        <p:sp>
          <p:nvSpPr>
            <p:cNvPr id="36889" name="Text Box 24"/>
            <p:cNvSpPr txBox="1">
              <a:spLocks noChangeArrowheads="1"/>
            </p:cNvSpPr>
            <p:nvPr/>
          </p:nvSpPr>
          <p:spPr bwMode="auto">
            <a:xfrm>
              <a:off x="2845" y="261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6890" name="Text Box 25"/>
            <p:cNvSpPr txBox="1">
              <a:spLocks noChangeArrowheads="1"/>
            </p:cNvSpPr>
            <p:nvPr/>
          </p:nvSpPr>
          <p:spPr bwMode="auto">
            <a:xfrm>
              <a:off x="3355" y="315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
        <p:nvSpPr>
          <p:cNvPr id="36880" name="AutoShape 26"/>
          <p:cNvSpPr>
            <a:spLocks noChangeArrowheads="1"/>
          </p:cNvSpPr>
          <p:nvPr/>
        </p:nvSpPr>
        <p:spPr bwMode="auto">
          <a:xfrm rot="5400000">
            <a:off x="5953125" y="3619500"/>
            <a:ext cx="1390650" cy="266700"/>
          </a:xfrm>
          <a:prstGeom prst="notchedRightArrow">
            <a:avLst>
              <a:gd name="adj1" fmla="val 50000"/>
              <a:gd name="adj2" fmla="val 130357"/>
            </a:avLst>
          </a:prstGeom>
          <a:solidFill>
            <a:schemeClr val="accent1"/>
          </a:solidFill>
          <a:ln w="28575">
            <a:solidFill>
              <a:schemeClr val="bg1"/>
            </a:solidFill>
            <a:miter lim="800000"/>
            <a:headEnd/>
            <a:tailEnd/>
          </a:ln>
        </p:spPr>
        <p:txBody>
          <a:bodyPr wrap="none" anchor="ctr"/>
          <a:lstStyle/>
          <a:p>
            <a:pPr algn="ctr"/>
            <a:endParaRPr lang="en-US" sz="2000">
              <a:sym typeface="Symbol" pitchFamily="18"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4838"/>
            <a:ext cx="7772400" cy="723900"/>
          </a:xfrm>
        </p:spPr>
        <p:txBody>
          <a:bodyPr/>
          <a:lstStyle/>
          <a:p>
            <a:r>
              <a:rPr lang="en-US" altLang="he-IL" sz="4800" smtClean="0"/>
              <a:t>Canonical Abstraction</a:t>
            </a:r>
            <a:endParaRPr lang="en-US" altLang="he-IL" smtClean="0"/>
          </a:p>
        </p:txBody>
      </p:sp>
      <p:sp>
        <p:nvSpPr>
          <p:cNvPr id="37891" name="Rectangle 3"/>
          <p:cNvSpPr>
            <a:spLocks noGrp="1" noChangeArrowheads="1"/>
          </p:cNvSpPr>
          <p:nvPr>
            <p:ph type="body" idx="1"/>
          </p:nvPr>
        </p:nvSpPr>
        <p:spPr>
          <a:xfrm>
            <a:off x="458788" y="1773238"/>
            <a:ext cx="8685212" cy="2876550"/>
          </a:xfrm>
          <a:noFill/>
        </p:spPr>
        <p:txBody>
          <a:bodyPr/>
          <a:lstStyle/>
          <a:p>
            <a:pPr>
              <a:lnSpc>
                <a:spcPct val="90000"/>
              </a:lnSpc>
            </a:pPr>
            <a:r>
              <a:rPr lang="en-US" altLang="he-IL" sz="2400" smtClean="0"/>
              <a:t>Partition the individuals into </a:t>
            </a:r>
            <a:r>
              <a:rPr lang="en-US" altLang="he-IL" sz="2400" smtClean="0">
                <a:solidFill>
                  <a:srgbClr val="FFFE00"/>
                </a:solidFill>
              </a:rPr>
              <a:t>equivalence classes</a:t>
            </a:r>
            <a:r>
              <a:rPr lang="en-US" altLang="he-IL" sz="2400" smtClean="0"/>
              <a:t> based on the values of their unary relations</a:t>
            </a:r>
          </a:p>
          <a:p>
            <a:pPr lvl="1">
              <a:lnSpc>
                <a:spcPct val="90000"/>
              </a:lnSpc>
            </a:pPr>
            <a:r>
              <a:rPr lang="en-US" altLang="he-IL" sz="2400" smtClean="0"/>
              <a:t>Every individual is mapped into its equivalence class</a:t>
            </a:r>
          </a:p>
          <a:p>
            <a:pPr>
              <a:lnSpc>
                <a:spcPct val="130000"/>
              </a:lnSpc>
            </a:pPr>
            <a:r>
              <a:rPr lang="en-US" altLang="he-IL" sz="2400" smtClean="0"/>
              <a:t>Collapse relations via </a:t>
            </a:r>
            <a:r>
              <a:rPr lang="en-US" altLang="he-IL" sz="2400" smtClean="0">
                <a:sym typeface="Math B" pitchFamily="2" charset="2"/>
              </a:rPr>
              <a:t></a:t>
            </a:r>
          </a:p>
          <a:p>
            <a:pPr lvl="1">
              <a:lnSpc>
                <a:spcPct val="130000"/>
              </a:lnSpc>
            </a:pPr>
            <a:r>
              <a:rPr lang="en-US" altLang="he-IL" sz="2400" i="1" smtClean="0">
                <a:sym typeface="Math B" pitchFamily="2" charset="2"/>
              </a:rPr>
              <a:t>p</a:t>
            </a:r>
            <a:r>
              <a:rPr lang="en-US" altLang="he-IL" sz="2400" i="1" baseline="30000" smtClean="0">
                <a:solidFill>
                  <a:srgbClr val="FFFE00"/>
                </a:solidFill>
                <a:sym typeface="Math B" pitchFamily="2" charset="2"/>
              </a:rPr>
              <a:t>S</a:t>
            </a:r>
            <a:r>
              <a:rPr lang="en-US" altLang="he-IL" sz="2400" baseline="30000" smtClean="0">
                <a:sym typeface="Math B" pitchFamily="2" charset="2"/>
              </a:rPr>
              <a:t> </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  {</a:t>
            </a:r>
            <a:r>
              <a:rPr lang="en-US" altLang="he-IL" sz="2400" i="1" smtClean="0">
                <a:sym typeface="Math B" pitchFamily="2" charset="2"/>
              </a:rPr>
              <a:t>p</a:t>
            </a:r>
            <a:r>
              <a:rPr lang="en-US" altLang="he-IL" sz="2400" i="1" baseline="30000" smtClean="0">
                <a:solidFill>
                  <a:srgbClr val="FFFE00"/>
                </a:solidFill>
                <a:sym typeface="Math B" pitchFamily="2" charset="2"/>
              </a:rPr>
              <a:t>B</a:t>
            </a:r>
            <a:r>
              <a:rPr lang="en-US" altLang="he-IL" sz="2400" baseline="30000" smtClean="0">
                <a:sym typeface="Math B" pitchFamily="2" charset="2"/>
              </a:rPr>
              <a:t> </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 </a:t>
            </a:r>
            <a:r>
              <a:rPr lang="en-US" altLang="he-IL" sz="2400" i="1" smtClean="0">
                <a:solidFill>
                  <a:srgbClr val="FFFE00"/>
                </a:solidFill>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)=u’</a:t>
            </a:r>
            <a:r>
              <a:rPr lang="en-US" altLang="he-IL" sz="2400" baseline="-25000" smtClean="0">
                <a:sym typeface="Math B" pitchFamily="2" charset="2"/>
              </a:rPr>
              <a:t>1</a:t>
            </a:r>
            <a:r>
              <a:rPr lang="en-US" altLang="he-IL" sz="2400" smtClean="0">
                <a:sym typeface="Math B" pitchFamily="2" charset="2"/>
              </a:rPr>
              <a:t>, ..., </a:t>
            </a:r>
            <a:r>
              <a:rPr lang="en-US" altLang="he-IL" sz="2400" i="1" smtClean="0">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a:t>
            </a:r>
          </a:p>
          <a:p>
            <a:pPr>
              <a:lnSpc>
                <a:spcPct val="130000"/>
              </a:lnSpc>
            </a:pPr>
            <a:r>
              <a:rPr lang="en-US" altLang="he-IL" sz="2400" smtClean="0">
                <a:sym typeface="Math B" pitchFamily="2" charset="2"/>
              </a:rPr>
              <a:t>At most 2</a:t>
            </a:r>
            <a:r>
              <a:rPr lang="en-US" altLang="he-IL" sz="2400" baseline="30000" smtClean="0">
                <a:sym typeface="Math B" pitchFamily="2" charset="2"/>
              </a:rPr>
              <a:t>A</a:t>
            </a:r>
            <a:r>
              <a:rPr lang="en-US" altLang="he-IL" sz="2400" smtClean="0">
                <a:sym typeface="Math B" pitchFamily="2" charset="2"/>
              </a:rPr>
              <a:t> abstract individuals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Shape Analysis </a:t>
            </a:r>
          </a:p>
        </p:txBody>
      </p:sp>
      <p:sp>
        <p:nvSpPr>
          <p:cNvPr id="11267" name="Rectangle 3"/>
          <p:cNvSpPr>
            <a:spLocks noGrp="1" noChangeArrowheads="1"/>
          </p:cNvSpPr>
          <p:nvPr>
            <p:ph type="body" idx="1"/>
          </p:nvPr>
        </p:nvSpPr>
        <p:spPr/>
        <p:txBody>
          <a:bodyPr/>
          <a:lstStyle/>
          <a:p>
            <a:pPr>
              <a:lnSpc>
                <a:spcPct val="90000"/>
              </a:lnSpc>
            </a:pPr>
            <a:r>
              <a:rPr lang="en-US" sz="2800" smtClean="0"/>
              <a:t>Determine the possible shapes of a dynamically allocated data structure at given program point</a:t>
            </a:r>
          </a:p>
          <a:p>
            <a:pPr>
              <a:lnSpc>
                <a:spcPct val="90000"/>
              </a:lnSpc>
            </a:pPr>
            <a:r>
              <a:rPr lang="en-US" sz="2800" smtClean="0"/>
              <a:t>Relevant questions:</a:t>
            </a:r>
          </a:p>
          <a:p>
            <a:pPr lvl="1">
              <a:lnSpc>
                <a:spcPct val="90000"/>
              </a:lnSpc>
            </a:pPr>
            <a:r>
              <a:rPr lang="en-US" sz="2400" smtClean="0"/>
              <a:t>Does x.next point to a shared element?</a:t>
            </a:r>
          </a:p>
          <a:p>
            <a:pPr lvl="1">
              <a:lnSpc>
                <a:spcPct val="90000"/>
              </a:lnSpc>
            </a:pPr>
            <a:r>
              <a:rPr lang="en-US" sz="2400" smtClean="0"/>
              <a:t>Does a variable point p to an allocated element every time p is dereferenced</a:t>
            </a:r>
          </a:p>
          <a:p>
            <a:pPr lvl="1">
              <a:lnSpc>
                <a:spcPct val="90000"/>
              </a:lnSpc>
            </a:pPr>
            <a:r>
              <a:rPr lang="en-US" sz="2400" smtClean="0"/>
              <a:t>Does a variable point to an acyclic list?</a:t>
            </a:r>
          </a:p>
          <a:p>
            <a:pPr lvl="1">
              <a:lnSpc>
                <a:spcPct val="90000"/>
              </a:lnSpc>
            </a:pPr>
            <a:r>
              <a:rPr lang="en-US" sz="2400" smtClean="0"/>
              <a:t>Does a variable point to a doubly-linked list? </a:t>
            </a:r>
          </a:p>
          <a:p>
            <a:pPr lvl="1">
              <a:lnSpc>
                <a:spcPct val="90000"/>
              </a:lnSpc>
            </a:pPr>
            <a:r>
              <a:rPr lang="en-US" sz="2400" smtClean="0"/>
              <a:t>?</a:t>
            </a:r>
          </a:p>
          <a:p>
            <a:pPr lvl="1">
              <a:lnSpc>
                <a:spcPct val="90000"/>
              </a:lnSpc>
            </a:pPr>
            <a:r>
              <a:rPr lang="en-US" sz="2400" smtClean="0"/>
              <a:t>Can a procedure create a memory-leak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4000" smtClean="0"/>
              <a:t>Canonical Abstraction</a:t>
            </a:r>
          </a:p>
        </p:txBody>
      </p:sp>
      <p:sp>
        <p:nvSpPr>
          <p:cNvPr id="38915" name="Text Box 3"/>
          <p:cNvSpPr txBox="1">
            <a:spLocks noChangeArrowheads="1"/>
          </p:cNvSpPr>
          <p:nvPr/>
        </p:nvSpPr>
        <p:spPr bwMode="auto">
          <a:xfrm>
            <a:off x="630238" y="2044700"/>
            <a:ext cx="2317750" cy="2682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 = NULL;</a:t>
            </a:r>
          </a:p>
          <a:p>
            <a:pPr>
              <a:spcBef>
                <a:spcPct val="50000"/>
              </a:spcBef>
            </a:pPr>
            <a:r>
              <a:rPr lang="en-US" sz="2000">
                <a:solidFill>
                  <a:schemeClr val="bg1"/>
                </a:solidFill>
              </a:rPr>
              <a:t>while (…) do {</a:t>
            </a:r>
          </a:p>
          <a:p>
            <a:pPr>
              <a:spcBef>
                <a:spcPct val="50000"/>
              </a:spcBef>
            </a:pPr>
            <a:r>
              <a:rPr lang="en-US" sz="2000">
                <a:solidFill>
                  <a:schemeClr val="bg1"/>
                </a:solidFill>
              </a:rPr>
              <a:t>      t = malloc();</a:t>
            </a:r>
          </a:p>
          <a:p>
            <a:pPr>
              <a:spcBef>
                <a:spcPct val="50000"/>
              </a:spcBef>
            </a:pPr>
            <a:r>
              <a:rPr lang="en-US" sz="2000">
                <a:solidFill>
                  <a:schemeClr val="bg1"/>
                </a:solidFill>
              </a:rPr>
              <a:t>      t </a:t>
            </a:r>
            <a:r>
              <a:rPr lang="en-US" sz="2000">
                <a:solidFill>
                  <a:schemeClr val="bg1"/>
                </a:solidFill>
                <a:sym typeface="Symbol" pitchFamily="18" charset="2"/>
              </a:rPr>
              <a:t>next=x;</a:t>
            </a:r>
          </a:p>
          <a:p>
            <a:pPr>
              <a:spcBef>
                <a:spcPct val="50000"/>
              </a:spcBef>
            </a:pPr>
            <a:r>
              <a:rPr lang="en-US" sz="2000">
                <a:solidFill>
                  <a:schemeClr val="bg1"/>
                </a:solidFill>
                <a:sym typeface="Symbol" pitchFamily="18" charset="2"/>
              </a:rPr>
              <a:t>     x = t</a:t>
            </a:r>
          </a:p>
          <a:p>
            <a:pPr>
              <a:spcBef>
                <a:spcPct val="50000"/>
              </a:spcBef>
            </a:pPr>
            <a:r>
              <a:rPr lang="en-US" sz="2000">
                <a:solidFill>
                  <a:schemeClr val="bg1"/>
                </a:solidFill>
                <a:sym typeface="Symbol" pitchFamily="18" charset="2"/>
              </a:rPr>
              <a:t>}</a:t>
            </a:r>
          </a:p>
        </p:txBody>
      </p:sp>
      <p:sp>
        <p:nvSpPr>
          <p:cNvPr id="38916" name="Oval 4"/>
          <p:cNvSpPr>
            <a:spLocks noChangeArrowheads="1"/>
          </p:cNvSpPr>
          <p:nvPr/>
        </p:nvSpPr>
        <p:spPr bwMode="auto">
          <a:xfrm>
            <a:off x="3879850" y="24844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8917" name="Text Box 5"/>
          <p:cNvSpPr txBox="1">
            <a:spLocks noChangeArrowheads="1"/>
          </p:cNvSpPr>
          <p:nvPr/>
        </p:nvSpPr>
        <p:spPr bwMode="auto">
          <a:xfrm>
            <a:off x="3181350" y="25638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8918" name="AutoShape 6"/>
          <p:cNvCxnSpPr>
            <a:cxnSpLocks noChangeShapeType="1"/>
            <a:stCxn id="38917" idx="3"/>
            <a:endCxn id="38916" idx="2"/>
          </p:cNvCxnSpPr>
          <p:nvPr/>
        </p:nvCxnSpPr>
        <p:spPr bwMode="auto">
          <a:xfrm flipV="1">
            <a:off x="3595688" y="2760663"/>
            <a:ext cx="266700" cy="1587"/>
          </a:xfrm>
          <a:prstGeom prst="straightConnector1">
            <a:avLst/>
          </a:prstGeom>
          <a:noFill/>
          <a:ln w="28575">
            <a:solidFill>
              <a:schemeClr val="bg1"/>
            </a:solidFill>
            <a:round/>
            <a:headEnd/>
            <a:tailEnd type="triangle" w="med" len="med"/>
          </a:ln>
        </p:spPr>
      </p:cxnSp>
      <p:sp>
        <p:nvSpPr>
          <p:cNvPr id="38919" name="Text Box 7"/>
          <p:cNvSpPr txBox="1">
            <a:spLocks noChangeArrowheads="1"/>
          </p:cNvSpPr>
          <p:nvPr/>
        </p:nvSpPr>
        <p:spPr bwMode="auto">
          <a:xfrm>
            <a:off x="3286125" y="30178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8920" name="AutoShape 8"/>
          <p:cNvCxnSpPr>
            <a:cxnSpLocks noChangeShapeType="1"/>
            <a:endCxn id="38916" idx="3"/>
          </p:cNvCxnSpPr>
          <p:nvPr/>
        </p:nvCxnSpPr>
        <p:spPr bwMode="auto">
          <a:xfrm flipV="1">
            <a:off x="3465513" y="2970213"/>
            <a:ext cx="498475" cy="460375"/>
          </a:xfrm>
          <a:prstGeom prst="straightConnector1">
            <a:avLst/>
          </a:prstGeom>
          <a:noFill/>
          <a:ln w="28575">
            <a:solidFill>
              <a:schemeClr val="bg1"/>
            </a:solidFill>
            <a:round/>
            <a:headEnd/>
            <a:tailEnd type="triangle" w="med" len="med"/>
          </a:ln>
        </p:spPr>
      </p:cxnSp>
      <p:sp>
        <p:nvSpPr>
          <p:cNvPr id="38921" name="Oval 9"/>
          <p:cNvSpPr>
            <a:spLocks noChangeArrowheads="1"/>
          </p:cNvSpPr>
          <p:nvPr/>
        </p:nvSpPr>
        <p:spPr bwMode="auto">
          <a:xfrm>
            <a:off x="4746625" y="24780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u2</a:t>
            </a:r>
          </a:p>
        </p:txBody>
      </p:sp>
      <p:cxnSp>
        <p:nvCxnSpPr>
          <p:cNvPr id="38922" name="AutoShape 10"/>
          <p:cNvCxnSpPr>
            <a:cxnSpLocks noChangeShapeType="1"/>
            <a:stCxn id="38916" idx="6"/>
            <a:endCxn id="38921" idx="2"/>
          </p:cNvCxnSpPr>
          <p:nvPr/>
        </p:nvCxnSpPr>
        <p:spPr bwMode="auto">
          <a:xfrm flipV="1">
            <a:off x="4468813" y="2754313"/>
            <a:ext cx="263525" cy="6350"/>
          </a:xfrm>
          <a:prstGeom prst="straightConnector1">
            <a:avLst/>
          </a:prstGeom>
          <a:noFill/>
          <a:ln w="28575">
            <a:solidFill>
              <a:schemeClr val="bg1"/>
            </a:solidFill>
            <a:round/>
            <a:headEnd/>
            <a:tailEnd type="triangle" w="med" len="med"/>
          </a:ln>
        </p:spPr>
      </p:cxnSp>
      <p:sp>
        <p:nvSpPr>
          <p:cNvPr id="38923" name="Oval 11"/>
          <p:cNvSpPr>
            <a:spLocks noChangeArrowheads="1"/>
          </p:cNvSpPr>
          <p:nvPr/>
        </p:nvSpPr>
        <p:spPr bwMode="auto">
          <a:xfrm>
            <a:off x="5713413" y="24876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u3</a:t>
            </a:r>
          </a:p>
        </p:txBody>
      </p:sp>
      <p:cxnSp>
        <p:nvCxnSpPr>
          <p:cNvPr id="38924" name="AutoShape 12"/>
          <p:cNvCxnSpPr>
            <a:cxnSpLocks noChangeShapeType="1"/>
            <a:stCxn id="38921" idx="6"/>
            <a:endCxn id="38923" idx="2"/>
          </p:cNvCxnSpPr>
          <p:nvPr/>
        </p:nvCxnSpPr>
        <p:spPr bwMode="auto">
          <a:xfrm>
            <a:off x="5335588" y="2754313"/>
            <a:ext cx="363537" cy="9525"/>
          </a:xfrm>
          <a:prstGeom prst="straightConnector1">
            <a:avLst/>
          </a:prstGeom>
          <a:noFill/>
          <a:ln w="28575">
            <a:solidFill>
              <a:schemeClr val="bg1"/>
            </a:solidFill>
            <a:round/>
            <a:headEnd/>
            <a:tailEnd type="triangle" w="med" len="med"/>
          </a:ln>
        </p:spPr>
      </p:cxnSp>
      <p:sp>
        <p:nvSpPr>
          <p:cNvPr id="38925" name="Text Box 13"/>
          <p:cNvSpPr txBox="1">
            <a:spLocks noChangeArrowheads="1"/>
          </p:cNvSpPr>
          <p:nvPr/>
        </p:nvSpPr>
        <p:spPr bwMode="auto">
          <a:xfrm>
            <a:off x="4364038" y="23463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8926" name="Text Box 14"/>
          <p:cNvSpPr txBox="1">
            <a:spLocks noChangeArrowheads="1"/>
          </p:cNvSpPr>
          <p:nvPr/>
        </p:nvSpPr>
        <p:spPr bwMode="auto">
          <a:xfrm>
            <a:off x="5326063" y="23399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38927" name="Group 15"/>
          <p:cNvGrpSpPr>
            <a:grpSpLocks/>
          </p:cNvGrpSpPr>
          <p:nvPr/>
        </p:nvGrpSpPr>
        <p:grpSpPr bwMode="auto">
          <a:xfrm>
            <a:off x="2968625" y="4149725"/>
            <a:ext cx="2952750" cy="1254125"/>
            <a:chOff x="1870" y="2614"/>
            <a:chExt cx="1860" cy="790"/>
          </a:xfrm>
        </p:grpSpPr>
        <p:sp>
          <p:nvSpPr>
            <p:cNvPr id="38928" name="Oval 16"/>
            <p:cNvSpPr>
              <a:spLocks noChangeArrowheads="1"/>
            </p:cNvSpPr>
            <p:nvPr/>
          </p:nvSpPr>
          <p:spPr bwMode="auto">
            <a:xfrm>
              <a:off x="2310" y="2741"/>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38929" name="Text Box 17"/>
            <p:cNvSpPr txBox="1">
              <a:spLocks noChangeArrowheads="1"/>
            </p:cNvSpPr>
            <p:nvPr/>
          </p:nvSpPr>
          <p:spPr bwMode="auto">
            <a:xfrm>
              <a:off x="1870" y="279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38930" name="AutoShape 18"/>
            <p:cNvCxnSpPr>
              <a:cxnSpLocks noChangeShapeType="1"/>
              <a:stCxn id="38929" idx="3"/>
              <a:endCxn id="38928" idx="2"/>
            </p:cNvCxnSpPr>
            <p:nvPr/>
          </p:nvCxnSpPr>
          <p:spPr bwMode="auto">
            <a:xfrm flipV="1">
              <a:off x="2131" y="2915"/>
              <a:ext cx="168" cy="1"/>
            </a:xfrm>
            <a:prstGeom prst="straightConnector1">
              <a:avLst/>
            </a:prstGeom>
            <a:noFill/>
            <a:ln w="28575">
              <a:solidFill>
                <a:schemeClr val="bg1"/>
              </a:solidFill>
              <a:round/>
              <a:headEnd/>
              <a:tailEnd type="triangle" w="med" len="med"/>
            </a:ln>
          </p:spPr>
        </p:cxnSp>
        <p:sp>
          <p:nvSpPr>
            <p:cNvPr id="38931" name="Text Box 19"/>
            <p:cNvSpPr txBox="1">
              <a:spLocks noChangeArrowheads="1"/>
            </p:cNvSpPr>
            <p:nvPr/>
          </p:nvSpPr>
          <p:spPr bwMode="auto">
            <a:xfrm>
              <a:off x="1936" y="307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38932" name="AutoShape 20"/>
            <p:cNvCxnSpPr>
              <a:cxnSpLocks noChangeShapeType="1"/>
              <a:endCxn id="38928" idx="3"/>
            </p:cNvCxnSpPr>
            <p:nvPr/>
          </p:nvCxnSpPr>
          <p:spPr bwMode="auto">
            <a:xfrm flipV="1">
              <a:off x="2049" y="3047"/>
              <a:ext cx="314" cy="290"/>
            </a:xfrm>
            <a:prstGeom prst="straightConnector1">
              <a:avLst/>
            </a:prstGeom>
            <a:noFill/>
            <a:ln w="28575">
              <a:solidFill>
                <a:schemeClr val="bg1"/>
              </a:solidFill>
              <a:round/>
              <a:headEnd/>
              <a:tailEnd type="triangle" w="med" len="med"/>
            </a:ln>
          </p:spPr>
        </p:cxnSp>
        <p:sp>
          <p:nvSpPr>
            <p:cNvPr id="38933" name="Oval 21"/>
            <p:cNvSpPr>
              <a:spLocks noChangeArrowheads="1"/>
            </p:cNvSpPr>
            <p:nvPr/>
          </p:nvSpPr>
          <p:spPr bwMode="auto">
            <a:xfrm>
              <a:off x="3178" y="2725"/>
              <a:ext cx="552"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u2,3</a:t>
              </a:r>
            </a:p>
          </p:txBody>
        </p:sp>
        <p:cxnSp>
          <p:nvCxnSpPr>
            <p:cNvPr id="38934" name="AutoShape 22"/>
            <p:cNvCxnSpPr>
              <a:cxnSpLocks noChangeShapeType="1"/>
              <a:stCxn id="38928" idx="6"/>
              <a:endCxn id="38933" idx="2"/>
            </p:cNvCxnSpPr>
            <p:nvPr/>
          </p:nvCxnSpPr>
          <p:spPr bwMode="auto">
            <a:xfrm flipV="1">
              <a:off x="2681" y="2910"/>
              <a:ext cx="477" cy="5"/>
            </a:xfrm>
            <a:prstGeom prst="straightConnector1">
              <a:avLst/>
            </a:prstGeom>
            <a:noFill/>
            <a:ln w="28575">
              <a:solidFill>
                <a:schemeClr val="bg1"/>
              </a:solidFill>
              <a:prstDash val="dashDot"/>
              <a:round/>
              <a:headEnd/>
              <a:tailEnd type="triangle" w="med" len="med"/>
            </a:ln>
          </p:spPr>
        </p:cxnSp>
        <p:cxnSp>
          <p:nvCxnSpPr>
            <p:cNvPr id="38935" name="AutoShape 23"/>
            <p:cNvCxnSpPr>
              <a:cxnSpLocks noChangeShapeType="1"/>
              <a:stCxn id="38933" idx="3"/>
              <a:endCxn id="38933" idx="5"/>
            </p:cNvCxnSpPr>
            <p:nvPr/>
          </p:nvCxnSpPr>
          <p:spPr bwMode="auto">
            <a:xfrm rot="16200000" flipH="1">
              <a:off x="3453" y="2867"/>
              <a:ext cx="1" cy="390"/>
            </a:xfrm>
            <a:prstGeom prst="curvedConnector3">
              <a:avLst>
                <a:gd name="adj1" fmla="val 17800009"/>
              </a:avLst>
            </a:prstGeom>
            <a:noFill/>
            <a:ln w="28575">
              <a:solidFill>
                <a:schemeClr val="bg1"/>
              </a:solidFill>
              <a:prstDash val="dash"/>
              <a:round/>
              <a:headEnd/>
              <a:tailEnd type="triangle" w="med" len="med"/>
            </a:ln>
          </p:spPr>
        </p:cxnSp>
        <p:sp>
          <p:nvSpPr>
            <p:cNvPr id="38936" name="Text Box 24"/>
            <p:cNvSpPr txBox="1">
              <a:spLocks noChangeArrowheads="1"/>
            </p:cNvSpPr>
            <p:nvPr/>
          </p:nvSpPr>
          <p:spPr bwMode="auto">
            <a:xfrm>
              <a:off x="2845" y="261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38937" name="Text Box 25"/>
            <p:cNvSpPr txBox="1">
              <a:spLocks noChangeArrowheads="1"/>
            </p:cNvSpPr>
            <p:nvPr/>
          </p:nvSpPr>
          <p:spPr bwMode="auto">
            <a:xfrm>
              <a:off x="3355" y="315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Limitations</a:t>
            </a:r>
          </a:p>
        </p:txBody>
      </p:sp>
      <p:sp>
        <p:nvSpPr>
          <p:cNvPr id="39939" name="Rectangle 3"/>
          <p:cNvSpPr>
            <a:spLocks noGrp="1" noChangeArrowheads="1"/>
          </p:cNvSpPr>
          <p:nvPr>
            <p:ph type="body" idx="1"/>
          </p:nvPr>
        </p:nvSpPr>
        <p:spPr/>
        <p:txBody>
          <a:bodyPr/>
          <a:lstStyle/>
          <a:p>
            <a:r>
              <a:rPr lang="en-US" smtClean="0"/>
              <a:t>Information on summary nodes is lost</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Increasing Precision</a:t>
            </a:r>
          </a:p>
        </p:txBody>
      </p:sp>
      <p:sp>
        <p:nvSpPr>
          <p:cNvPr id="1308675" name="Rectangle 3"/>
          <p:cNvSpPr>
            <a:spLocks noGrp="1" noChangeArrowheads="1"/>
          </p:cNvSpPr>
          <p:nvPr>
            <p:ph type="body" idx="1"/>
          </p:nvPr>
        </p:nvSpPr>
        <p:spPr/>
        <p:txBody>
          <a:bodyPr/>
          <a:lstStyle/>
          <a:p>
            <a:pPr>
              <a:lnSpc>
                <a:spcPct val="90000"/>
              </a:lnSpc>
            </a:pPr>
            <a:r>
              <a:rPr lang="en-US" smtClean="0"/>
              <a:t>Global invariants</a:t>
            </a:r>
          </a:p>
          <a:p>
            <a:pPr lvl="1">
              <a:lnSpc>
                <a:spcPct val="90000"/>
              </a:lnSpc>
            </a:pPr>
            <a:r>
              <a:rPr lang="en-US" smtClean="0"/>
              <a:t>User-supplied, or consequence of the semantics of the programming language</a:t>
            </a:r>
          </a:p>
          <a:p>
            <a:pPr lvl="1">
              <a:lnSpc>
                <a:spcPct val="90000"/>
              </a:lnSpc>
            </a:pPr>
            <a:r>
              <a:rPr lang="en-US" smtClean="0"/>
              <a:t>Naturally expressed in FO</a:t>
            </a:r>
            <a:r>
              <a:rPr lang="en-US" baseline="30000" smtClean="0"/>
              <a:t>TC</a:t>
            </a:r>
          </a:p>
          <a:p>
            <a:pPr>
              <a:lnSpc>
                <a:spcPct val="90000"/>
              </a:lnSpc>
            </a:pPr>
            <a:r>
              <a:rPr lang="en-US" smtClean="0"/>
              <a:t>Record extra information in the concrete interpretation</a:t>
            </a:r>
          </a:p>
          <a:p>
            <a:pPr lvl="1">
              <a:lnSpc>
                <a:spcPct val="90000"/>
              </a:lnSpc>
            </a:pPr>
            <a:r>
              <a:rPr lang="en-US" smtClean="0"/>
              <a:t>Tunes the abstraction</a:t>
            </a:r>
          </a:p>
          <a:p>
            <a:pPr lvl="1">
              <a:lnSpc>
                <a:spcPct val="90000"/>
              </a:lnSpc>
            </a:pPr>
            <a:r>
              <a:rPr lang="en-US" smtClean="0"/>
              <a:t>Refines the concretization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0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8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086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0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86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604838"/>
            <a:ext cx="7772400" cy="971550"/>
          </a:xfrm>
        </p:spPr>
        <p:txBody>
          <a:bodyPr/>
          <a:lstStyle/>
          <a:p>
            <a:r>
              <a:rPr lang="en-US" altLang="he-IL" sz="4800" smtClean="0"/>
              <a:t>Cyclicity relation</a:t>
            </a:r>
            <a:endParaRPr lang="en-US" altLang="he-IL" smtClean="0"/>
          </a:p>
        </p:txBody>
      </p:sp>
      <p:sp>
        <p:nvSpPr>
          <p:cNvPr id="41987" name="Text Box 3"/>
          <p:cNvSpPr txBox="1">
            <a:spLocks noChangeArrowheads="1"/>
          </p:cNvSpPr>
          <p:nvPr/>
        </p:nvSpPr>
        <p:spPr bwMode="auto">
          <a:xfrm>
            <a:off x="731838" y="1547813"/>
            <a:ext cx="7977187" cy="549275"/>
          </a:xfrm>
          <a:prstGeom prst="rect">
            <a:avLst/>
          </a:prstGeom>
          <a:noFill/>
          <a:ln w="28575">
            <a:noFill/>
            <a:miter lim="800000"/>
            <a:headEnd/>
            <a:tailEnd/>
          </a:ln>
        </p:spPr>
        <p:txBody>
          <a:bodyPr>
            <a:spAutoFit/>
          </a:bodyPr>
          <a:lstStyle/>
          <a:p>
            <a:pPr>
              <a:spcBef>
                <a:spcPct val="50000"/>
              </a:spcBef>
            </a:pPr>
            <a:r>
              <a:rPr lang="en-US" sz="3000">
                <a:solidFill>
                  <a:schemeClr val="bg1"/>
                </a:solidFill>
              </a:rPr>
              <a:t>c[x]() = </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baseline="-25000">
                <a:solidFill>
                  <a:schemeClr val="bg1"/>
                </a:solidFill>
                <a:sym typeface="Symbol" pitchFamily="18" charset="2"/>
              </a:rPr>
              <a:t>1</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 x(</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1</a:t>
            </a:r>
            <a:r>
              <a:rPr lang="en-US" altLang="he-IL" sz="3000">
                <a:solidFill>
                  <a:schemeClr val="bg1"/>
                </a:solidFill>
                <a:sym typeface="Symbol" pitchFamily="18" charset="2"/>
              </a:rPr>
              <a:t>)  </a:t>
            </a:r>
            <a:r>
              <a:rPr lang="en-US" altLang="he-IL" sz="3000" i="1">
                <a:solidFill>
                  <a:schemeClr val="bg1"/>
                </a:solidFill>
                <a:sym typeface="Symbol" pitchFamily="18" charset="2"/>
              </a:rPr>
              <a:t>n</a:t>
            </a:r>
            <a:r>
              <a:rPr lang="en-US" altLang="he-IL" sz="3000" i="1" baseline="30000">
                <a:solidFill>
                  <a:schemeClr val="bg1"/>
                </a:solidFill>
                <a:sym typeface="Symbol" pitchFamily="18" charset="2"/>
              </a:rPr>
              <a:t>*</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1</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2</a:t>
            </a:r>
            <a:r>
              <a:rPr lang="en-US" altLang="he-IL" sz="3000">
                <a:solidFill>
                  <a:schemeClr val="bg1"/>
                </a:solidFill>
                <a:sym typeface="Symbol" pitchFamily="18" charset="2"/>
              </a:rPr>
              <a:t>)  n</a:t>
            </a:r>
            <a:r>
              <a:rPr lang="en-US" altLang="he-IL" sz="3000" baseline="30000">
                <a:solidFill>
                  <a:schemeClr val="bg1"/>
                </a:solidFill>
                <a:sym typeface="Symbol" pitchFamily="18" charset="2"/>
              </a:rPr>
              <a:t>+</a:t>
            </a:r>
            <a:r>
              <a:rPr lang="en-US" altLang="he-IL" sz="3000">
                <a:solidFill>
                  <a:schemeClr val="bg1"/>
                </a:solidFill>
                <a:sym typeface="Symbol" pitchFamily="18" charset="2"/>
              </a:rPr>
              <a:t>(v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 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a:t>
            </a:r>
            <a:endParaRPr lang="en-US" sz="3000">
              <a:solidFill>
                <a:schemeClr val="bg1"/>
              </a:solidFill>
            </a:endParaRPr>
          </a:p>
        </p:txBody>
      </p:sp>
      <p:sp>
        <p:nvSpPr>
          <p:cNvPr id="41988" name="Text Box 4"/>
          <p:cNvSpPr txBox="1">
            <a:spLocks noChangeArrowheads="1"/>
          </p:cNvSpPr>
          <p:nvPr/>
        </p:nvSpPr>
        <p:spPr bwMode="auto">
          <a:xfrm>
            <a:off x="561975" y="241935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c[x]()=0</a:t>
            </a:r>
          </a:p>
        </p:txBody>
      </p:sp>
      <p:sp>
        <p:nvSpPr>
          <p:cNvPr id="41989" name="Text Box 5"/>
          <p:cNvSpPr txBox="1">
            <a:spLocks noChangeArrowheads="1"/>
          </p:cNvSpPr>
          <p:nvPr/>
        </p:nvSpPr>
        <p:spPr bwMode="auto">
          <a:xfrm>
            <a:off x="601663" y="5160963"/>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c[x]()=0</a:t>
            </a:r>
          </a:p>
        </p:txBody>
      </p:sp>
      <p:sp>
        <p:nvSpPr>
          <p:cNvPr id="41990" name="Oval 6"/>
          <p:cNvSpPr>
            <a:spLocks noChangeArrowheads="1"/>
          </p:cNvSpPr>
          <p:nvPr/>
        </p:nvSpPr>
        <p:spPr bwMode="auto">
          <a:xfrm>
            <a:off x="4108450" y="2749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1991" name="Text Box 7"/>
          <p:cNvSpPr txBox="1">
            <a:spLocks noChangeArrowheads="1"/>
          </p:cNvSpPr>
          <p:nvPr/>
        </p:nvSpPr>
        <p:spPr bwMode="auto">
          <a:xfrm>
            <a:off x="3378200" y="282892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1992" name="AutoShape 8"/>
          <p:cNvCxnSpPr>
            <a:cxnSpLocks noChangeShapeType="1"/>
            <a:stCxn id="41991" idx="3"/>
            <a:endCxn id="41990" idx="2"/>
          </p:cNvCxnSpPr>
          <p:nvPr/>
        </p:nvCxnSpPr>
        <p:spPr bwMode="auto">
          <a:xfrm flipV="1">
            <a:off x="3792538" y="3025775"/>
            <a:ext cx="266700" cy="1588"/>
          </a:xfrm>
          <a:prstGeom prst="straightConnector1">
            <a:avLst/>
          </a:prstGeom>
          <a:noFill/>
          <a:ln w="28575">
            <a:solidFill>
              <a:schemeClr val="bg1"/>
            </a:solidFill>
            <a:round/>
            <a:headEnd/>
            <a:tailEnd type="triangle" w="med" len="med"/>
          </a:ln>
        </p:spPr>
      </p:cxnSp>
      <p:sp>
        <p:nvSpPr>
          <p:cNvPr id="41993" name="Text Box 9"/>
          <p:cNvSpPr txBox="1">
            <a:spLocks noChangeArrowheads="1"/>
          </p:cNvSpPr>
          <p:nvPr/>
        </p:nvSpPr>
        <p:spPr bwMode="auto">
          <a:xfrm>
            <a:off x="3482975" y="328295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1994" name="AutoShape 10"/>
          <p:cNvCxnSpPr>
            <a:cxnSpLocks noChangeShapeType="1"/>
            <a:endCxn id="41990" idx="3"/>
          </p:cNvCxnSpPr>
          <p:nvPr/>
        </p:nvCxnSpPr>
        <p:spPr bwMode="auto">
          <a:xfrm flipV="1">
            <a:off x="3684588" y="3235325"/>
            <a:ext cx="498475" cy="460375"/>
          </a:xfrm>
          <a:prstGeom prst="straightConnector1">
            <a:avLst/>
          </a:prstGeom>
          <a:noFill/>
          <a:ln w="28575">
            <a:solidFill>
              <a:schemeClr val="bg1"/>
            </a:solidFill>
            <a:round/>
            <a:headEnd/>
            <a:tailEnd type="triangle" w="med" len="med"/>
          </a:ln>
        </p:spPr>
      </p:cxnSp>
      <p:sp>
        <p:nvSpPr>
          <p:cNvPr id="41995" name="Oval 11"/>
          <p:cNvSpPr>
            <a:spLocks noChangeArrowheads="1"/>
          </p:cNvSpPr>
          <p:nvPr/>
        </p:nvSpPr>
        <p:spPr bwMode="auto">
          <a:xfrm>
            <a:off x="4975225" y="27432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1996" name="AutoShape 12"/>
          <p:cNvCxnSpPr>
            <a:cxnSpLocks noChangeShapeType="1"/>
            <a:stCxn id="41990" idx="6"/>
            <a:endCxn id="41995" idx="2"/>
          </p:cNvCxnSpPr>
          <p:nvPr/>
        </p:nvCxnSpPr>
        <p:spPr bwMode="auto">
          <a:xfrm flipV="1">
            <a:off x="4665663" y="3019425"/>
            <a:ext cx="263525" cy="6350"/>
          </a:xfrm>
          <a:prstGeom prst="straightConnector1">
            <a:avLst/>
          </a:prstGeom>
          <a:noFill/>
          <a:ln w="28575">
            <a:solidFill>
              <a:schemeClr val="bg1"/>
            </a:solidFill>
            <a:round/>
            <a:headEnd/>
            <a:tailEnd type="triangle" w="med" len="med"/>
          </a:ln>
        </p:spPr>
      </p:cxnSp>
      <p:sp>
        <p:nvSpPr>
          <p:cNvPr id="41997" name="Oval 13"/>
          <p:cNvSpPr>
            <a:spLocks noChangeArrowheads="1"/>
          </p:cNvSpPr>
          <p:nvPr/>
        </p:nvSpPr>
        <p:spPr bwMode="auto">
          <a:xfrm>
            <a:off x="6445250" y="27686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41998" name="Text Box 14"/>
          <p:cNvSpPr txBox="1">
            <a:spLocks noChangeArrowheads="1"/>
          </p:cNvSpPr>
          <p:nvPr/>
        </p:nvSpPr>
        <p:spPr bwMode="auto">
          <a:xfrm>
            <a:off x="5678488" y="2728913"/>
            <a:ext cx="534987" cy="457200"/>
          </a:xfrm>
          <a:prstGeom prst="rect">
            <a:avLst/>
          </a:prstGeom>
          <a:noFill/>
          <a:ln w="28575">
            <a:noFill/>
            <a:miter lim="800000"/>
            <a:headEnd/>
            <a:tailEnd/>
          </a:ln>
        </p:spPr>
        <p:txBody>
          <a:bodyPr>
            <a:spAutoFit/>
          </a:bodyPr>
          <a:lstStyle/>
          <a:p>
            <a:pPr>
              <a:spcBef>
                <a:spcPct val="50000"/>
              </a:spcBef>
            </a:pPr>
            <a:r>
              <a:rPr lang="en-US" sz="2400">
                <a:solidFill>
                  <a:schemeClr val="bg1"/>
                </a:solidFill>
              </a:rPr>
              <a:t>…</a:t>
            </a:r>
          </a:p>
        </p:txBody>
      </p:sp>
      <p:sp>
        <p:nvSpPr>
          <p:cNvPr id="41999" name="Line 15"/>
          <p:cNvSpPr>
            <a:spLocks noChangeShapeType="1"/>
          </p:cNvSpPr>
          <p:nvPr/>
        </p:nvSpPr>
        <p:spPr bwMode="auto">
          <a:xfrm flipV="1">
            <a:off x="5521325" y="303053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42000" name="Line 16"/>
          <p:cNvSpPr>
            <a:spLocks noChangeShapeType="1"/>
          </p:cNvSpPr>
          <p:nvPr/>
        </p:nvSpPr>
        <p:spPr bwMode="auto">
          <a:xfrm flipV="1">
            <a:off x="6229350" y="3125788"/>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42001" name="Oval 17"/>
          <p:cNvSpPr>
            <a:spLocks noChangeArrowheads="1"/>
          </p:cNvSpPr>
          <p:nvPr/>
        </p:nvSpPr>
        <p:spPr bwMode="auto">
          <a:xfrm>
            <a:off x="4714875" y="50371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42002" name="Text Box 18"/>
          <p:cNvSpPr txBox="1">
            <a:spLocks noChangeArrowheads="1"/>
          </p:cNvSpPr>
          <p:nvPr/>
        </p:nvSpPr>
        <p:spPr bwMode="auto">
          <a:xfrm>
            <a:off x="4016375" y="51165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2003" name="AutoShape 19"/>
          <p:cNvCxnSpPr>
            <a:cxnSpLocks noChangeShapeType="1"/>
            <a:stCxn id="42002" idx="3"/>
            <a:endCxn id="42001" idx="2"/>
          </p:cNvCxnSpPr>
          <p:nvPr/>
        </p:nvCxnSpPr>
        <p:spPr bwMode="auto">
          <a:xfrm flipV="1">
            <a:off x="4430713" y="5313363"/>
            <a:ext cx="266700" cy="1587"/>
          </a:xfrm>
          <a:prstGeom prst="straightConnector1">
            <a:avLst/>
          </a:prstGeom>
          <a:noFill/>
          <a:ln w="28575">
            <a:solidFill>
              <a:schemeClr val="bg1"/>
            </a:solidFill>
            <a:round/>
            <a:headEnd/>
            <a:tailEnd type="triangle" w="med" len="med"/>
          </a:ln>
        </p:spPr>
      </p:cxnSp>
      <p:sp>
        <p:nvSpPr>
          <p:cNvPr id="42004" name="Text Box 20"/>
          <p:cNvSpPr txBox="1">
            <a:spLocks noChangeArrowheads="1"/>
          </p:cNvSpPr>
          <p:nvPr/>
        </p:nvSpPr>
        <p:spPr bwMode="auto">
          <a:xfrm>
            <a:off x="4121150" y="55705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2005" name="AutoShape 21"/>
          <p:cNvCxnSpPr>
            <a:cxnSpLocks noChangeShapeType="1"/>
            <a:endCxn id="42001" idx="3"/>
          </p:cNvCxnSpPr>
          <p:nvPr/>
        </p:nvCxnSpPr>
        <p:spPr bwMode="auto">
          <a:xfrm flipV="1">
            <a:off x="4300538" y="5522913"/>
            <a:ext cx="498475" cy="460375"/>
          </a:xfrm>
          <a:prstGeom prst="straightConnector1">
            <a:avLst/>
          </a:prstGeom>
          <a:noFill/>
          <a:ln w="28575">
            <a:solidFill>
              <a:schemeClr val="bg1"/>
            </a:solidFill>
            <a:round/>
            <a:headEnd/>
            <a:tailEnd type="triangle" w="med" len="med"/>
          </a:ln>
        </p:spPr>
      </p:cxnSp>
      <p:sp>
        <p:nvSpPr>
          <p:cNvPr id="42006" name="Oval 22"/>
          <p:cNvSpPr>
            <a:spLocks noChangeArrowheads="1"/>
          </p:cNvSpPr>
          <p:nvPr/>
        </p:nvSpPr>
        <p:spPr bwMode="auto">
          <a:xfrm>
            <a:off x="5989638" y="5011738"/>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42007" name="AutoShape 23"/>
          <p:cNvCxnSpPr>
            <a:cxnSpLocks noChangeShapeType="1"/>
            <a:stCxn id="42001" idx="6"/>
            <a:endCxn id="42006" idx="2"/>
          </p:cNvCxnSpPr>
          <p:nvPr/>
        </p:nvCxnSpPr>
        <p:spPr bwMode="auto">
          <a:xfrm flipV="1">
            <a:off x="5303838" y="5305425"/>
            <a:ext cx="654050" cy="7938"/>
          </a:xfrm>
          <a:prstGeom prst="straightConnector1">
            <a:avLst/>
          </a:prstGeom>
          <a:noFill/>
          <a:ln w="28575">
            <a:solidFill>
              <a:schemeClr val="bg1"/>
            </a:solidFill>
            <a:prstDash val="dashDot"/>
            <a:round/>
            <a:headEnd/>
            <a:tailEnd type="triangle" w="med" len="med"/>
          </a:ln>
        </p:spPr>
      </p:cxnSp>
      <p:cxnSp>
        <p:nvCxnSpPr>
          <p:cNvPr id="42008" name="AutoShape 24"/>
          <p:cNvCxnSpPr>
            <a:cxnSpLocks noChangeShapeType="1"/>
            <a:stCxn id="42006" idx="3"/>
            <a:endCxn id="42006" idx="5"/>
          </p:cNvCxnSpPr>
          <p:nvPr/>
        </p:nvCxnSpPr>
        <p:spPr bwMode="auto">
          <a:xfrm rot="16200000" flipH="1">
            <a:off x="6377782" y="5236369"/>
            <a:ext cx="1587" cy="619125"/>
          </a:xfrm>
          <a:prstGeom prst="curvedConnector3">
            <a:avLst>
              <a:gd name="adj1" fmla="val 17800009"/>
            </a:avLst>
          </a:prstGeom>
          <a:noFill/>
          <a:ln w="28575">
            <a:solidFill>
              <a:schemeClr val="bg1"/>
            </a:solidFill>
            <a:prstDash val="dash"/>
            <a:round/>
            <a:headEnd/>
            <a:tailEnd type="triangle" w="med" len="med"/>
          </a:ln>
        </p:spPr>
      </p:cxnSp>
      <p:sp>
        <p:nvSpPr>
          <p:cNvPr id="42009" name="Text Box 25"/>
          <p:cNvSpPr txBox="1">
            <a:spLocks noChangeArrowheads="1"/>
          </p:cNvSpPr>
          <p:nvPr/>
        </p:nvSpPr>
        <p:spPr bwMode="auto">
          <a:xfrm>
            <a:off x="5411788" y="48355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2010" name="Text Box 26"/>
          <p:cNvSpPr txBox="1">
            <a:spLocks noChangeArrowheads="1"/>
          </p:cNvSpPr>
          <p:nvPr/>
        </p:nvSpPr>
        <p:spPr bwMode="auto">
          <a:xfrm>
            <a:off x="6221413" y="5692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2011" name="Line 27"/>
          <p:cNvSpPr>
            <a:spLocks noChangeShapeType="1"/>
          </p:cNvSpPr>
          <p:nvPr/>
        </p:nvSpPr>
        <p:spPr bwMode="auto">
          <a:xfrm>
            <a:off x="4343400" y="3352800"/>
            <a:ext cx="647700" cy="1790700"/>
          </a:xfrm>
          <a:prstGeom prst="line">
            <a:avLst/>
          </a:prstGeom>
          <a:noFill/>
          <a:ln w="28575">
            <a:solidFill>
              <a:srgbClr val="66FF33"/>
            </a:solidFill>
            <a:round/>
            <a:headEnd/>
            <a:tailEnd type="triangle" w="med" len="med"/>
          </a:ln>
        </p:spPr>
        <p:txBody>
          <a:bodyPr>
            <a:spAutoFit/>
          </a:bodyPr>
          <a:lstStyle/>
          <a:p>
            <a:endParaRPr lang="en-US"/>
          </a:p>
        </p:txBody>
      </p:sp>
      <p:sp>
        <p:nvSpPr>
          <p:cNvPr id="42012" name="Line 28"/>
          <p:cNvSpPr>
            <a:spLocks noChangeShapeType="1"/>
          </p:cNvSpPr>
          <p:nvPr/>
        </p:nvSpPr>
        <p:spPr bwMode="auto">
          <a:xfrm>
            <a:off x="5334000" y="3295650"/>
            <a:ext cx="914400" cy="1714500"/>
          </a:xfrm>
          <a:prstGeom prst="line">
            <a:avLst/>
          </a:prstGeom>
          <a:noFill/>
          <a:ln w="28575">
            <a:solidFill>
              <a:srgbClr val="66FF33"/>
            </a:solidFill>
            <a:round/>
            <a:headEnd/>
            <a:tailEnd type="triangle" w="med" len="med"/>
          </a:ln>
        </p:spPr>
        <p:txBody>
          <a:bodyPr>
            <a:spAutoFit/>
          </a:bodyPr>
          <a:lstStyle/>
          <a:p>
            <a:endParaRPr lang="en-US"/>
          </a:p>
        </p:txBody>
      </p:sp>
      <p:sp>
        <p:nvSpPr>
          <p:cNvPr id="42013" name="Line 29"/>
          <p:cNvSpPr>
            <a:spLocks noChangeShapeType="1"/>
          </p:cNvSpPr>
          <p:nvPr/>
        </p:nvSpPr>
        <p:spPr bwMode="auto">
          <a:xfrm flipH="1">
            <a:off x="6457950" y="3276600"/>
            <a:ext cx="285750" cy="1676400"/>
          </a:xfrm>
          <a:prstGeom prst="line">
            <a:avLst/>
          </a:prstGeom>
          <a:noFill/>
          <a:ln w="28575">
            <a:solidFill>
              <a:srgbClr val="66FF33"/>
            </a:solidFill>
            <a:round/>
            <a:headEnd/>
            <a:tailEnd type="triangle" w="med" len="med"/>
          </a:ln>
        </p:spPr>
        <p:txBody>
          <a:bodyPr>
            <a:spAutoFit/>
          </a:bodyPr>
          <a:lstStyle/>
          <a:p>
            <a:endParaRPr lang="en-US"/>
          </a:p>
        </p:txBody>
      </p:sp>
      <p:sp>
        <p:nvSpPr>
          <p:cNvPr id="42014" name="Text Box 30"/>
          <p:cNvSpPr txBox="1">
            <a:spLocks noChangeArrowheads="1"/>
          </p:cNvSpPr>
          <p:nvPr/>
        </p:nvSpPr>
        <p:spPr bwMode="auto">
          <a:xfrm>
            <a:off x="5487988" y="30067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2015" name="Text Box 31"/>
          <p:cNvSpPr txBox="1">
            <a:spLocks noChangeArrowheads="1"/>
          </p:cNvSpPr>
          <p:nvPr/>
        </p:nvSpPr>
        <p:spPr bwMode="auto">
          <a:xfrm>
            <a:off x="4630738" y="3025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2016" name="Text Box 32"/>
          <p:cNvSpPr txBox="1">
            <a:spLocks noChangeArrowheads="1"/>
          </p:cNvSpPr>
          <p:nvPr/>
        </p:nvSpPr>
        <p:spPr bwMode="auto">
          <a:xfrm>
            <a:off x="6135688" y="30448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4838"/>
            <a:ext cx="7772400" cy="971550"/>
          </a:xfrm>
        </p:spPr>
        <p:txBody>
          <a:bodyPr/>
          <a:lstStyle/>
          <a:p>
            <a:r>
              <a:rPr lang="en-US" altLang="he-IL" sz="4800" smtClean="0"/>
              <a:t>Cyclicity relation</a:t>
            </a:r>
            <a:endParaRPr lang="en-US" altLang="he-IL" smtClean="0"/>
          </a:p>
        </p:txBody>
      </p:sp>
      <p:sp>
        <p:nvSpPr>
          <p:cNvPr id="43011" name="Text Box 3"/>
          <p:cNvSpPr txBox="1">
            <a:spLocks noChangeArrowheads="1"/>
          </p:cNvSpPr>
          <p:nvPr/>
        </p:nvSpPr>
        <p:spPr bwMode="auto">
          <a:xfrm>
            <a:off x="731838" y="1547813"/>
            <a:ext cx="7977187" cy="549275"/>
          </a:xfrm>
          <a:prstGeom prst="rect">
            <a:avLst/>
          </a:prstGeom>
          <a:noFill/>
          <a:ln w="28575">
            <a:noFill/>
            <a:miter lim="800000"/>
            <a:headEnd/>
            <a:tailEnd/>
          </a:ln>
        </p:spPr>
        <p:txBody>
          <a:bodyPr>
            <a:spAutoFit/>
          </a:bodyPr>
          <a:lstStyle/>
          <a:p>
            <a:pPr>
              <a:spcBef>
                <a:spcPct val="50000"/>
              </a:spcBef>
            </a:pPr>
            <a:r>
              <a:rPr lang="en-US" sz="3000">
                <a:solidFill>
                  <a:schemeClr val="bg1"/>
                </a:solidFill>
              </a:rPr>
              <a:t>c[x]() = </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baseline="-25000">
                <a:solidFill>
                  <a:schemeClr val="bg1"/>
                </a:solidFill>
                <a:sym typeface="Symbol" pitchFamily="18" charset="2"/>
              </a:rPr>
              <a:t>1</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 x(</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1</a:t>
            </a:r>
            <a:r>
              <a:rPr lang="en-US" altLang="he-IL" sz="3000">
                <a:solidFill>
                  <a:schemeClr val="bg1"/>
                </a:solidFill>
                <a:sym typeface="Symbol" pitchFamily="18" charset="2"/>
              </a:rPr>
              <a:t>)  </a:t>
            </a:r>
            <a:r>
              <a:rPr lang="en-US" altLang="he-IL" sz="3000" i="1">
                <a:solidFill>
                  <a:schemeClr val="bg1"/>
                </a:solidFill>
                <a:sym typeface="Symbol" pitchFamily="18" charset="2"/>
              </a:rPr>
              <a:t>n</a:t>
            </a:r>
            <a:r>
              <a:rPr lang="en-US" altLang="he-IL" sz="3000" i="1" baseline="30000">
                <a:solidFill>
                  <a:schemeClr val="bg1"/>
                </a:solidFill>
                <a:sym typeface="Symbol" pitchFamily="18" charset="2"/>
              </a:rPr>
              <a:t>*</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1</a:t>
            </a:r>
            <a:r>
              <a:rPr lang="en-US" altLang="he-IL" sz="3000">
                <a:solidFill>
                  <a:schemeClr val="bg1"/>
                </a:solidFill>
                <a:sym typeface="Symbol" pitchFamily="18" charset="2"/>
              </a:rPr>
              <a:t>,</a:t>
            </a:r>
            <a:r>
              <a:rPr lang="en-US" altLang="he-IL" sz="3000" i="1">
                <a:solidFill>
                  <a:schemeClr val="bg1"/>
                </a:solidFill>
                <a:sym typeface="Symbol" pitchFamily="18" charset="2"/>
              </a:rPr>
              <a:t>v</a:t>
            </a:r>
            <a:r>
              <a:rPr lang="en-US" altLang="he-IL" sz="3000" i="1" baseline="-25000">
                <a:solidFill>
                  <a:schemeClr val="bg1"/>
                </a:solidFill>
                <a:sym typeface="Symbol" pitchFamily="18" charset="2"/>
              </a:rPr>
              <a:t>2</a:t>
            </a:r>
            <a:r>
              <a:rPr lang="en-US" altLang="he-IL" sz="3000">
                <a:solidFill>
                  <a:schemeClr val="bg1"/>
                </a:solidFill>
                <a:sym typeface="Symbol" pitchFamily="18" charset="2"/>
              </a:rPr>
              <a:t>)  n</a:t>
            </a:r>
            <a:r>
              <a:rPr lang="en-US" altLang="he-IL" sz="3000" baseline="30000">
                <a:solidFill>
                  <a:schemeClr val="bg1"/>
                </a:solidFill>
                <a:sym typeface="Symbol" pitchFamily="18" charset="2"/>
              </a:rPr>
              <a:t>+</a:t>
            </a:r>
            <a:r>
              <a:rPr lang="en-US" altLang="he-IL" sz="3000">
                <a:solidFill>
                  <a:schemeClr val="bg1"/>
                </a:solidFill>
                <a:sym typeface="Symbol" pitchFamily="18" charset="2"/>
              </a:rPr>
              <a:t>(v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 v</a:t>
            </a:r>
            <a:r>
              <a:rPr lang="en-US" altLang="he-IL" sz="3000" baseline="-25000">
                <a:solidFill>
                  <a:schemeClr val="bg1"/>
                </a:solidFill>
                <a:sym typeface="Symbol" pitchFamily="18" charset="2"/>
              </a:rPr>
              <a:t>2</a:t>
            </a:r>
            <a:r>
              <a:rPr lang="en-US" altLang="he-IL" sz="3000">
                <a:solidFill>
                  <a:schemeClr val="bg1"/>
                </a:solidFill>
                <a:sym typeface="Symbol" pitchFamily="18" charset="2"/>
              </a:rPr>
              <a:t>)</a:t>
            </a:r>
            <a:endParaRPr lang="en-US" sz="3000">
              <a:solidFill>
                <a:schemeClr val="bg1"/>
              </a:solidFill>
            </a:endParaRPr>
          </a:p>
        </p:txBody>
      </p:sp>
      <p:sp>
        <p:nvSpPr>
          <p:cNvPr id="43012" name="Text Box 4"/>
          <p:cNvSpPr txBox="1">
            <a:spLocks noChangeArrowheads="1"/>
          </p:cNvSpPr>
          <p:nvPr/>
        </p:nvSpPr>
        <p:spPr bwMode="auto">
          <a:xfrm>
            <a:off x="561975" y="241935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c[x]()=1</a:t>
            </a:r>
          </a:p>
        </p:txBody>
      </p:sp>
      <p:sp>
        <p:nvSpPr>
          <p:cNvPr id="43013" name="Text Box 5"/>
          <p:cNvSpPr txBox="1">
            <a:spLocks noChangeArrowheads="1"/>
          </p:cNvSpPr>
          <p:nvPr/>
        </p:nvSpPr>
        <p:spPr bwMode="auto">
          <a:xfrm>
            <a:off x="601663" y="5160963"/>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c[x]()=1</a:t>
            </a:r>
          </a:p>
        </p:txBody>
      </p:sp>
      <p:sp>
        <p:nvSpPr>
          <p:cNvPr id="43014" name="Oval 6"/>
          <p:cNvSpPr>
            <a:spLocks noChangeArrowheads="1"/>
          </p:cNvSpPr>
          <p:nvPr/>
        </p:nvSpPr>
        <p:spPr bwMode="auto">
          <a:xfrm>
            <a:off x="4108450" y="2749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3015" name="Text Box 7"/>
          <p:cNvSpPr txBox="1">
            <a:spLocks noChangeArrowheads="1"/>
          </p:cNvSpPr>
          <p:nvPr/>
        </p:nvSpPr>
        <p:spPr bwMode="auto">
          <a:xfrm>
            <a:off x="3378200" y="282892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3016" name="AutoShape 8"/>
          <p:cNvCxnSpPr>
            <a:cxnSpLocks noChangeShapeType="1"/>
            <a:stCxn id="43015" idx="3"/>
            <a:endCxn id="43014" idx="2"/>
          </p:cNvCxnSpPr>
          <p:nvPr/>
        </p:nvCxnSpPr>
        <p:spPr bwMode="auto">
          <a:xfrm flipV="1">
            <a:off x="3792538" y="3025775"/>
            <a:ext cx="266700" cy="1588"/>
          </a:xfrm>
          <a:prstGeom prst="straightConnector1">
            <a:avLst/>
          </a:prstGeom>
          <a:noFill/>
          <a:ln w="28575">
            <a:solidFill>
              <a:schemeClr val="bg1"/>
            </a:solidFill>
            <a:round/>
            <a:headEnd/>
            <a:tailEnd type="triangle" w="med" len="med"/>
          </a:ln>
        </p:spPr>
      </p:cxnSp>
      <p:sp>
        <p:nvSpPr>
          <p:cNvPr id="43017" name="Text Box 9"/>
          <p:cNvSpPr txBox="1">
            <a:spLocks noChangeArrowheads="1"/>
          </p:cNvSpPr>
          <p:nvPr/>
        </p:nvSpPr>
        <p:spPr bwMode="auto">
          <a:xfrm>
            <a:off x="3482975" y="328295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3018" name="AutoShape 10"/>
          <p:cNvCxnSpPr>
            <a:cxnSpLocks noChangeShapeType="1"/>
            <a:endCxn id="43014" idx="3"/>
          </p:cNvCxnSpPr>
          <p:nvPr/>
        </p:nvCxnSpPr>
        <p:spPr bwMode="auto">
          <a:xfrm flipV="1">
            <a:off x="3684588" y="3235325"/>
            <a:ext cx="498475" cy="460375"/>
          </a:xfrm>
          <a:prstGeom prst="straightConnector1">
            <a:avLst/>
          </a:prstGeom>
          <a:noFill/>
          <a:ln w="28575">
            <a:solidFill>
              <a:schemeClr val="bg1"/>
            </a:solidFill>
            <a:round/>
            <a:headEnd/>
            <a:tailEnd type="triangle" w="med" len="med"/>
          </a:ln>
        </p:spPr>
      </p:cxnSp>
      <p:sp>
        <p:nvSpPr>
          <p:cNvPr id="43019" name="Oval 11"/>
          <p:cNvSpPr>
            <a:spLocks noChangeArrowheads="1"/>
          </p:cNvSpPr>
          <p:nvPr/>
        </p:nvSpPr>
        <p:spPr bwMode="auto">
          <a:xfrm>
            <a:off x="4975225" y="27432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3020" name="AutoShape 12"/>
          <p:cNvCxnSpPr>
            <a:cxnSpLocks noChangeShapeType="1"/>
            <a:stCxn id="43014" idx="6"/>
            <a:endCxn id="43019" idx="2"/>
          </p:cNvCxnSpPr>
          <p:nvPr/>
        </p:nvCxnSpPr>
        <p:spPr bwMode="auto">
          <a:xfrm flipV="1">
            <a:off x="4665663" y="3019425"/>
            <a:ext cx="263525" cy="6350"/>
          </a:xfrm>
          <a:prstGeom prst="straightConnector1">
            <a:avLst/>
          </a:prstGeom>
          <a:noFill/>
          <a:ln w="28575">
            <a:solidFill>
              <a:schemeClr val="bg1"/>
            </a:solidFill>
            <a:round/>
            <a:headEnd/>
            <a:tailEnd type="triangle" w="med" len="med"/>
          </a:ln>
        </p:spPr>
      </p:cxnSp>
      <p:sp>
        <p:nvSpPr>
          <p:cNvPr id="43021" name="Oval 13"/>
          <p:cNvSpPr>
            <a:spLocks noChangeArrowheads="1"/>
          </p:cNvSpPr>
          <p:nvPr/>
        </p:nvSpPr>
        <p:spPr bwMode="auto">
          <a:xfrm>
            <a:off x="6445250" y="27686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43022" name="Text Box 14"/>
          <p:cNvSpPr txBox="1">
            <a:spLocks noChangeArrowheads="1"/>
          </p:cNvSpPr>
          <p:nvPr/>
        </p:nvSpPr>
        <p:spPr bwMode="auto">
          <a:xfrm>
            <a:off x="5678488" y="2728913"/>
            <a:ext cx="534987" cy="457200"/>
          </a:xfrm>
          <a:prstGeom prst="rect">
            <a:avLst/>
          </a:prstGeom>
          <a:noFill/>
          <a:ln w="28575">
            <a:noFill/>
            <a:miter lim="800000"/>
            <a:headEnd/>
            <a:tailEnd/>
          </a:ln>
        </p:spPr>
        <p:txBody>
          <a:bodyPr>
            <a:spAutoFit/>
          </a:bodyPr>
          <a:lstStyle/>
          <a:p>
            <a:pPr>
              <a:spcBef>
                <a:spcPct val="50000"/>
              </a:spcBef>
            </a:pPr>
            <a:r>
              <a:rPr lang="en-US" sz="2400">
                <a:solidFill>
                  <a:schemeClr val="bg1"/>
                </a:solidFill>
              </a:rPr>
              <a:t>…</a:t>
            </a:r>
          </a:p>
        </p:txBody>
      </p:sp>
      <p:sp>
        <p:nvSpPr>
          <p:cNvPr id="43023" name="Line 15"/>
          <p:cNvSpPr>
            <a:spLocks noChangeShapeType="1"/>
          </p:cNvSpPr>
          <p:nvPr/>
        </p:nvSpPr>
        <p:spPr bwMode="auto">
          <a:xfrm flipV="1">
            <a:off x="5521325" y="303053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43024" name="Line 16"/>
          <p:cNvSpPr>
            <a:spLocks noChangeShapeType="1"/>
          </p:cNvSpPr>
          <p:nvPr/>
        </p:nvSpPr>
        <p:spPr bwMode="auto">
          <a:xfrm flipV="1">
            <a:off x="6229350" y="3125788"/>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43025" name="Oval 17"/>
          <p:cNvSpPr>
            <a:spLocks noChangeArrowheads="1"/>
          </p:cNvSpPr>
          <p:nvPr/>
        </p:nvSpPr>
        <p:spPr bwMode="auto">
          <a:xfrm>
            <a:off x="4714875" y="50371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43026" name="Text Box 18"/>
          <p:cNvSpPr txBox="1">
            <a:spLocks noChangeArrowheads="1"/>
          </p:cNvSpPr>
          <p:nvPr/>
        </p:nvSpPr>
        <p:spPr bwMode="auto">
          <a:xfrm>
            <a:off x="4016375" y="51165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3027" name="AutoShape 19"/>
          <p:cNvCxnSpPr>
            <a:cxnSpLocks noChangeShapeType="1"/>
            <a:stCxn id="43026" idx="3"/>
            <a:endCxn id="43025" idx="2"/>
          </p:cNvCxnSpPr>
          <p:nvPr/>
        </p:nvCxnSpPr>
        <p:spPr bwMode="auto">
          <a:xfrm flipV="1">
            <a:off x="4430713" y="5313363"/>
            <a:ext cx="266700" cy="1587"/>
          </a:xfrm>
          <a:prstGeom prst="straightConnector1">
            <a:avLst/>
          </a:prstGeom>
          <a:noFill/>
          <a:ln w="28575">
            <a:solidFill>
              <a:schemeClr val="bg1"/>
            </a:solidFill>
            <a:round/>
            <a:headEnd/>
            <a:tailEnd type="triangle" w="med" len="med"/>
          </a:ln>
        </p:spPr>
      </p:cxnSp>
      <p:sp>
        <p:nvSpPr>
          <p:cNvPr id="43028" name="Text Box 20"/>
          <p:cNvSpPr txBox="1">
            <a:spLocks noChangeArrowheads="1"/>
          </p:cNvSpPr>
          <p:nvPr/>
        </p:nvSpPr>
        <p:spPr bwMode="auto">
          <a:xfrm>
            <a:off x="4121150" y="55705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3029" name="AutoShape 21"/>
          <p:cNvCxnSpPr>
            <a:cxnSpLocks noChangeShapeType="1"/>
            <a:endCxn id="43025" idx="3"/>
          </p:cNvCxnSpPr>
          <p:nvPr/>
        </p:nvCxnSpPr>
        <p:spPr bwMode="auto">
          <a:xfrm flipV="1">
            <a:off x="4300538" y="5522913"/>
            <a:ext cx="498475" cy="460375"/>
          </a:xfrm>
          <a:prstGeom prst="straightConnector1">
            <a:avLst/>
          </a:prstGeom>
          <a:noFill/>
          <a:ln w="28575">
            <a:solidFill>
              <a:schemeClr val="bg1"/>
            </a:solidFill>
            <a:round/>
            <a:headEnd/>
            <a:tailEnd type="triangle" w="med" len="med"/>
          </a:ln>
        </p:spPr>
      </p:cxnSp>
      <p:sp>
        <p:nvSpPr>
          <p:cNvPr id="43030" name="Oval 22"/>
          <p:cNvSpPr>
            <a:spLocks noChangeArrowheads="1"/>
          </p:cNvSpPr>
          <p:nvPr/>
        </p:nvSpPr>
        <p:spPr bwMode="auto">
          <a:xfrm>
            <a:off x="5989638" y="5011738"/>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43031" name="AutoShape 23"/>
          <p:cNvCxnSpPr>
            <a:cxnSpLocks noChangeShapeType="1"/>
            <a:stCxn id="43025" idx="6"/>
            <a:endCxn id="43030" idx="2"/>
          </p:cNvCxnSpPr>
          <p:nvPr/>
        </p:nvCxnSpPr>
        <p:spPr bwMode="auto">
          <a:xfrm flipV="1">
            <a:off x="5303838" y="5305425"/>
            <a:ext cx="654050" cy="7938"/>
          </a:xfrm>
          <a:prstGeom prst="straightConnector1">
            <a:avLst/>
          </a:prstGeom>
          <a:noFill/>
          <a:ln w="28575">
            <a:solidFill>
              <a:schemeClr val="bg1"/>
            </a:solidFill>
            <a:prstDash val="dashDot"/>
            <a:round/>
            <a:headEnd/>
            <a:tailEnd type="triangle" w="med" len="med"/>
          </a:ln>
        </p:spPr>
      </p:cxnSp>
      <p:cxnSp>
        <p:nvCxnSpPr>
          <p:cNvPr id="43032" name="AutoShape 24"/>
          <p:cNvCxnSpPr>
            <a:cxnSpLocks noChangeShapeType="1"/>
            <a:stCxn id="43030" idx="3"/>
            <a:endCxn id="43030" idx="5"/>
          </p:cNvCxnSpPr>
          <p:nvPr/>
        </p:nvCxnSpPr>
        <p:spPr bwMode="auto">
          <a:xfrm rot="16200000" flipH="1">
            <a:off x="6377782" y="5236369"/>
            <a:ext cx="1587" cy="619125"/>
          </a:xfrm>
          <a:prstGeom prst="curvedConnector3">
            <a:avLst>
              <a:gd name="adj1" fmla="val 17800009"/>
            </a:avLst>
          </a:prstGeom>
          <a:noFill/>
          <a:ln w="28575">
            <a:solidFill>
              <a:schemeClr val="bg1"/>
            </a:solidFill>
            <a:prstDash val="dash"/>
            <a:round/>
            <a:headEnd/>
            <a:tailEnd type="triangle" w="med" len="med"/>
          </a:ln>
        </p:spPr>
      </p:cxnSp>
      <p:sp>
        <p:nvSpPr>
          <p:cNvPr id="43033" name="Text Box 25"/>
          <p:cNvSpPr txBox="1">
            <a:spLocks noChangeArrowheads="1"/>
          </p:cNvSpPr>
          <p:nvPr/>
        </p:nvSpPr>
        <p:spPr bwMode="auto">
          <a:xfrm>
            <a:off x="5411788" y="48355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3034" name="Text Box 26"/>
          <p:cNvSpPr txBox="1">
            <a:spLocks noChangeArrowheads="1"/>
          </p:cNvSpPr>
          <p:nvPr/>
        </p:nvSpPr>
        <p:spPr bwMode="auto">
          <a:xfrm>
            <a:off x="6221413" y="5692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3035" name="Line 27"/>
          <p:cNvSpPr>
            <a:spLocks noChangeShapeType="1"/>
          </p:cNvSpPr>
          <p:nvPr/>
        </p:nvSpPr>
        <p:spPr bwMode="auto">
          <a:xfrm>
            <a:off x="4343400" y="3352800"/>
            <a:ext cx="647700" cy="1790700"/>
          </a:xfrm>
          <a:prstGeom prst="line">
            <a:avLst/>
          </a:prstGeom>
          <a:noFill/>
          <a:ln w="28575">
            <a:solidFill>
              <a:srgbClr val="66FF33"/>
            </a:solidFill>
            <a:round/>
            <a:headEnd/>
            <a:tailEnd type="triangle" w="med" len="med"/>
          </a:ln>
        </p:spPr>
        <p:txBody>
          <a:bodyPr>
            <a:spAutoFit/>
          </a:bodyPr>
          <a:lstStyle/>
          <a:p>
            <a:endParaRPr lang="en-US"/>
          </a:p>
        </p:txBody>
      </p:sp>
      <p:sp>
        <p:nvSpPr>
          <p:cNvPr id="43036" name="Line 28"/>
          <p:cNvSpPr>
            <a:spLocks noChangeShapeType="1"/>
          </p:cNvSpPr>
          <p:nvPr/>
        </p:nvSpPr>
        <p:spPr bwMode="auto">
          <a:xfrm>
            <a:off x="5334000" y="3295650"/>
            <a:ext cx="914400" cy="1714500"/>
          </a:xfrm>
          <a:prstGeom prst="line">
            <a:avLst/>
          </a:prstGeom>
          <a:noFill/>
          <a:ln w="28575">
            <a:solidFill>
              <a:srgbClr val="66FF33"/>
            </a:solidFill>
            <a:round/>
            <a:headEnd/>
            <a:tailEnd type="triangle" w="med" len="med"/>
          </a:ln>
        </p:spPr>
        <p:txBody>
          <a:bodyPr>
            <a:spAutoFit/>
          </a:bodyPr>
          <a:lstStyle/>
          <a:p>
            <a:endParaRPr lang="en-US"/>
          </a:p>
        </p:txBody>
      </p:sp>
      <p:sp>
        <p:nvSpPr>
          <p:cNvPr id="43037" name="Line 29"/>
          <p:cNvSpPr>
            <a:spLocks noChangeShapeType="1"/>
          </p:cNvSpPr>
          <p:nvPr/>
        </p:nvSpPr>
        <p:spPr bwMode="auto">
          <a:xfrm flipH="1">
            <a:off x="6457950" y="3276600"/>
            <a:ext cx="285750" cy="1676400"/>
          </a:xfrm>
          <a:prstGeom prst="line">
            <a:avLst/>
          </a:prstGeom>
          <a:noFill/>
          <a:ln w="28575">
            <a:solidFill>
              <a:srgbClr val="66FF33"/>
            </a:solidFill>
            <a:round/>
            <a:headEnd/>
            <a:tailEnd type="triangle" w="med" len="med"/>
          </a:ln>
        </p:spPr>
        <p:txBody>
          <a:bodyPr>
            <a:spAutoFit/>
          </a:bodyPr>
          <a:lstStyle/>
          <a:p>
            <a:endParaRPr lang="en-US"/>
          </a:p>
        </p:txBody>
      </p:sp>
      <p:cxnSp>
        <p:nvCxnSpPr>
          <p:cNvPr id="43038" name="AutoShape 30"/>
          <p:cNvCxnSpPr>
            <a:cxnSpLocks noChangeShapeType="1"/>
            <a:stCxn id="43021" idx="0"/>
            <a:endCxn id="43019" idx="1"/>
          </p:cNvCxnSpPr>
          <p:nvPr/>
        </p:nvCxnSpPr>
        <p:spPr bwMode="auto">
          <a:xfrm rot="-5400000" flipH="1" flipV="1">
            <a:off x="5847557" y="1956594"/>
            <a:ext cx="55562" cy="1651000"/>
          </a:xfrm>
          <a:prstGeom prst="curvedConnector3">
            <a:avLst>
              <a:gd name="adj1" fmla="val -431431"/>
            </a:avLst>
          </a:prstGeom>
          <a:noFill/>
          <a:ln w="28575">
            <a:solidFill>
              <a:schemeClr val="bg1"/>
            </a:solidFill>
            <a:round/>
            <a:headEnd/>
            <a:tailEnd type="triangle" w="med" len="med"/>
          </a:ln>
        </p:spPr>
      </p:cxnSp>
      <p:sp>
        <p:nvSpPr>
          <p:cNvPr id="43039" name="Text Box 31"/>
          <p:cNvSpPr txBox="1">
            <a:spLocks noChangeArrowheads="1"/>
          </p:cNvSpPr>
          <p:nvPr/>
        </p:nvSpPr>
        <p:spPr bwMode="auto">
          <a:xfrm>
            <a:off x="5545138" y="29686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3040" name="Text Box 32"/>
          <p:cNvSpPr txBox="1">
            <a:spLocks noChangeArrowheads="1"/>
          </p:cNvSpPr>
          <p:nvPr/>
        </p:nvSpPr>
        <p:spPr bwMode="auto">
          <a:xfrm>
            <a:off x="4630738" y="29305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3041" name="Text Box 33"/>
          <p:cNvSpPr txBox="1">
            <a:spLocks noChangeArrowheads="1"/>
          </p:cNvSpPr>
          <p:nvPr/>
        </p:nvSpPr>
        <p:spPr bwMode="auto">
          <a:xfrm>
            <a:off x="6154738" y="3025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3042" name="Text Box 34"/>
          <p:cNvSpPr txBox="1">
            <a:spLocks noChangeArrowheads="1"/>
          </p:cNvSpPr>
          <p:nvPr/>
        </p:nvSpPr>
        <p:spPr bwMode="auto">
          <a:xfrm>
            <a:off x="5621338" y="21304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4838"/>
            <a:ext cx="7772400" cy="971550"/>
          </a:xfrm>
        </p:spPr>
        <p:txBody>
          <a:bodyPr/>
          <a:lstStyle/>
          <a:p>
            <a:r>
              <a:rPr lang="en-US" altLang="he-IL" smtClean="0"/>
              <a:t>Heap Sharing relation</a:t>
            </a:r>
          </a:p>
        </p:txBody>
      </p:sp>
      <p:sp>
        <p:nvSpPr>
          <p:cNvPr id="1311747" name="Text Box 3"/>
          <p:cNvSpPr txBox="1">
            <a:spLocks noChangeArrowheads="1"/>
          </p:cNvSpPr>
          <p:nvPr/>
        </p:nvSpPr>
        <p:spPr bwMode="auto">
          <a:xfrm>
            <a:off x="324802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44036" name="Oval 4"/>
          <p:cNvSpPr>
            <a:spLocks noChangeArrowheads="1"/>
          </p:cNvSpPr>
          <p:nvPr/>
        </p:nvSpPr>
        <p:spPr bwMode="auto">
          <a:xfrm>
            <a:off x="4108450" y="2749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4037" name="Text Box 5"/>
          <p:cNvSpPr txBox="1">
            <a:spLocks noChangeArrowheads="1"/>
          </p:cNvSpPr>
          <p:nvPr/>
        </p:nvSpPr>
        <p:spPr bwMode="auto">
          <a:xfrm>
            <a:off x="3378200" y="282892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4038" name="AutoShape 6"/>
          <p:cNvCxnSpPr>
            <a:cxnSpLocks noChangeShapeType="1"/>
            <a:stCxn id="44037" idx="3"/>
            <a:endCxn id="44036" idx="2"/>
          </p:cNvCxnSpPr>
          <p:nvPr/>
        </p:nvCxnSpPr>
        <p:spPr bwMode="auto">
          <a:xfrm flipV="1">
            <a:off x="3792538" y="3025775"/>
            <a:ext cx="266700" cy="1588"/>
          </a:xfrm>
          <a:prstGeom prst="straightConnector1">
            <a:avLst/>
          </a:prstGeom>
          <a:noFill/>
          <a:ln w="28575">
            <a:solidFill>
              <a:schemeClr val="bg1"/>
            </a:solidFill>
            <a:round/>
            <a:headEnd/>
            <a:tailEnd type="triangle" w="med" len="med"/>
          </a:ln>
        </p:spPr>
      </p:cxnSp>
      <p:sp>
        <p:nvSpPr>
          <p:cNvPr id="44039" name="Text Box 7"/>
          <p:cNvSpPr txBox="1">
            <a:spLocks noChangeArrowheads="1"/>
          </p:cNvSpPr>
          <p:nvPr/>
        </p:nvSpPr>
        <p:spPr bwMode="auto">
          <a:xfrm>
            <a:off x="3482975" y="328295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4040" name="AutoShape 8"/>
          <p:cNvCxnSpPr>
            <a:cxnSpLocks noChangeShapeType="1"/>
            <a:endCxn id="44036" idx="3"/>
          </p:cNvCxnSpPr>
          <p:nvPr/>
        </p:nvCxnSpPr>
        <p:spPr bwMode="auto">
          <a:xfrm flipV="1">
            <a:off x="3684588" y="3235325"/>
            <a:ext cx="498475" cy="460375"/>
          </a:xfrm>
          <a:prstGeom prst="straightConnector1">
            <a:avLst/>
          </a:prstGeom>
          <a:noFill/>
          <a:ln w="28575">
            <a:solidFill>
              <a:schemeClr val="bg1"/>
            </a:solidFill>
            <a:round/>
            <a:headEnd/>
            <a:tailEnd type="triangle" w="med" len="med"/>
          </a:ln>
        </p:spPr>
      </p:cxnSp>
      <p:sp>
        <p:nvSpPr>
          <p:cNvPr id="44041" name="Oval 9"/>
          <p:cNvSpPr>
            <a:spLocks noChangeArrowheads="1"/>
          </p:cNvSpPr>
          <p:nvPr/>
        </p:nvSpPr>
        <p:spPr bwMode="auto">
          <a:xfrm>
            <a:off x="4975225" y="27432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4042" name="AutoShape 10"/>
          <p:cNvCxnSpPr>
            <a:cxnSpLocks noChangeShapeType="1"/>
            <a:stCxn id="44036" idx="6"/>
            <a:endCxn id="44041" idx="2"/>
          </p:cNvCxnSpPr>
          <p:nvPr/>
        </p:nvCxnSpPr>
        <p:spPr bwMode="auto">
          <a:xfrm flipV="1">
            <a:off x="4665663" y="3019425"/>
            <a:ext cx="263525" cy="6350"/>
          </a:xfrm>
          <a:prstGeom prst="straightConnector1">
            <a:avLst/>
          </a:prstGeom>
          <a:noFill/>
          <a:ln w="28575">
            <a:solidFill>
              <a:schemeClr val="bg1"/>
            </a:solidFill>
            <a:round/>
            <a:headEnd/>
            <a:tailEnd type="triangle" w="med" len="med"/>
          </a:ln>
        </p:spPr>
      </p:cxnSp>
      <p:sp>
        <p:nvSpPr>
          <p:cNvPr id="44043" name="Oval 11"/>
          <p:cNvSpPr>
            <a:spLocks noChangeArrowheads="1"/>
          </p:cNvSpPr>
          <p:nvPr/>
        </p:nvSpPr>
        <p:spPr bwMode="auto">
          <a:xfrm>
            <a:off x="6445250" y="27686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44044" name="Text Box 12"/>
          <p:cNvSpPr txBox="1">
            <a:spLocks noChangeArrowheads="1"/>
          </p:cNvSpPr>
          <p:nvPr/>
        </p:nvSpPr>
        <p:spPr bwMode="auto">
          <a:xfrm>
            <a:off x="5678488" y="2728913"/>
            <a:ext cx="534987" cy="457200"/>
          </a:xfrm>
          <a:prstGeom prst="rect">
            <a:avLst/>
          </a:prstGeom>
          <a:noFill/>
          <a:ln w="28575">
            <a:noFill/>
            <a:miter lim="800000"/>
            <a:headEnd/>
            <a:tailEnd/>
          </a:ln>
        </p:spPr>
        <p:txBody>
          <a:bodyPr>
            <a:spAutoFit/>
          </a:bodyPr>
          <a:lstStyle/>
          <a:p>
            <a:pPr>
              <a:spcBef>
                <a:spcPct val="50000"/>
              </a:spcBef>
            </a:pPr>
            <a:r>
              <a:rPr lang="en-US" sz="2400">
                <a:solidFill>
                  <a:schemeClr val="bg1"/>
                </a:solidFill>
              </a:rPr>
              <a:t>…</a:t>
            </a:r>
          </a:p>
        </p:txBody>
      </p:sp>
      <p:sp>
        <p:nvSpPr>
          <p:cNvPr id="44045" name="Line 13"/>
          <p:cNvSpPr>
            <a:spLocks noChangeShapeType="1"/>
          </p:cNvSpPr>
          <p:nvPr/>
        </p:nvSpPr>
        <p:spPr bwMode="auto">
          <a:xfrm flipV="1">
            <a:off x="5521325" y="303053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44046" name="Line 14"/>
          <p:cNvSpPr>
            <a:spLocks noChangeShapeType="1"/>
          </p:cNvSpPr>
          <p:nvPr/>
        </p:nvSpPr>
        <p:spPr bwMode="auto">
          <a:xfrm flipV="1">
            <a:off x="6229350" y="3125788"/>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44047" name="Oval 15"/>
          <p:cNvSpPr>
            <a:spLocks noChangeArrowheads="1"/>
          </p:cNvSpPr>
          <p:nvPr/>
        </p:nvSpPr>
        <p:spPr bwMode="auto">
          <a:xfrm>
            <a:off x="4714875" y="503713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44048" name="Text Box 16"/>
          <p:cNvSpPr txBox="1">
            <a:spLocks noChangeArrowheads="1"/>
          </p:cNvSpPr>
          <p:nvPr/>
        </p:nvSpPr>
        <p:spPr bwMode="auto">
          <a:xfrm>
            <a:off x="4016375" y="51165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4049" name="AutoShape 17"/>
          <p:cNvCxnSpPr>
            <a:cxnSpLocks noChangeShapeType="1"/>
            <a:stCxn id="44048" idx="3"/>
            <a:endCxn id="44047" idx="2"/>
          </p:cNvCxnSpPr>
          <p:nvPr/>
        </p:nvCxnSpPr>
        <p:spPr bwMode="auto">
          <a:xfrm flipV="1">
            <a:off x="4430713" y="5313363"/>
            <a:ext cx="266700" cy="1587"/>
          </a:xfrm>
          <a:prstGeom prst="straightConnector1">
            <a:avLst/>
          </a:prstGeom>
          <a:noFill/>
          <a:ln w="28575">
            <a:solidFill>
              <a:schemeClr val="bg1"/>
            </a:solidFill>
            <a:round/>
            <a:headEnd/>
            <a:tailEnd type="triangle" w="med" len="med"/>
          </a:ln>
        </p:spPr>
      </p:cxnSp>
      <p:sp>
        <p:nvSpPr>
          <p:cNvPr id="44050" name="Text Box 18"/>
          <p:cNvSpPr txBox="1">
            <a:spLocks noChangeArrowheads="1"/>
          </p:cNvSpPr>
          <p:nvPr/>
        </p:nvSpPr>
        <p:spPr bwMode="auto">
          <a:xfrm>
            <a:off x="4121150" y="557053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4051" name="AutoShape 19"/>
          <p:cNvCxnSpPr>
            <a:cxnSpLocks noChangeShapeType="1"/>
            <a:endCxn id="44047" idx="3"/>
          </p:cNvCxnSpPr>
          <p:nvPr/>
        </p:nvCxnSpPr>
        <p:spPr bwMode="auto">
          <a:xfrm flipV="1">
            <a:off x="4300538" y="5522913"/>
            <a:ext cx="498475" cy="460375"/>
          </a:xfrm>
          <a:prstGeom prst="straightConnector1">
            <a:avLst/>
          </a:prstGeom>
          <a:noFill/>
          <a:ln w="28575">
            <a:solidFill>
              <a:schemeClr val="bg1"/>
            </a:solidFill>
            <a:round/>
            <a:headEnd/>
            <a:tailEnd type="triangle" w="med" len="med"/>
          </a:ln>
        </p:spPr>
      </p:cxnSp>
      <p:sp>
        <p:nvSpPr>
          <p:cNvPr id="44052" name="Oval 20"/>
          <p:cNvSpPr>
            <a:spLocks noChangeArrowheads="1"/>
          </p:cNvSpPr>
          <p:nvPr/>
        </p:nvSpPr>
        <p:spPr bwMode="auto">
          <a:xfrm>
            <a:off x="5989638" y="5011738"/>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44053" name="AutoShape 21"/>
          <p:cNvCxnSpPr>
            <a:cxnSpLocks noChangeShapeType="1"/>
            <a:stCxn id="44047" idx="6"/>
            <a:endCxn id="44052" idx="2"/>
          </p:cNvCxnSpPr>
          <p:nvPr/>
        </p:nvCxnSpPr>
        <p:spPr bwMode="auto">
          <a:xfrm flipV="1">
            <a:off x="5303838" y="5305425"/>
            <a:ext cx="654050" cy="7938"/>
          </a:xfrm>
          <a:prstGeom prst="straightConnector1">
            <a:avLst/>
          </a:prstGeom>
          <a:noFill/>
          <a:ln w="28575">
            <a:solidFill>
              <a:schemeClr val="bg1"/>
            </a:solidFill>
            <a:prstDash val="dashDot"/>
            <a:round/>
            <a:headEnd/>
            <a:tailEnd type="triangle" w="med" len="med"/>
          </a:ln>
        </p:spPr>
      </p:cxnSp>
      <p:cxnSp>
        <p:nvCxnSpPr>
          <p:cNvPr id="44054" name="AutoShape 22"/>
          <p:cNvCxnSpPr>
            <a:cxnSpLocks noChangeShapeType="1"/>
            <a:stCxn id="44052" idx="3"/>
            <a:endCxn id="44052" idx="5"/>
          </p:cNvCxnSpPr>
          <p:nvPr/>
        </p:nvCxnSpPr>
        <p:spPr bwMode="auto">
          <a:xfrm rot="16200000" flipH="1">
            <a:off x="6377782" y="5236369"/>
            <a:ext cx="1587" cy="619125"/>
          </a:xfrm>
          <a:prstGeom prst="curvedConnector3">
            <a:avLst>
              <a:gd name="adj1" fmla="val 17800009"/>
            </a:avLst>
          </a:prstGeom>
          <a:noFill/>
          <a:ln w="28575">
            <a:solidFill>
              <a:schemeClr val="bg1"/>
            </a:solidFill>
            <a:prstDash val="dash"/>
            <a:round/>
            <a:headEnd/>
            <a:tailEnd type="triangle" w="med" len="med"/>
          </a:ln>
        </p:spPr>
      </p:cxnSp>
      <p:sp>
        <p:nvSpPr>
          <p:cNvPr id="44055" name="Text Box 23"/>
          <p:cNvSpPr txBox="1">
            <a:spLocks noChangeArrowheads="1"/>
          </p:cNvSpPr>
          <p:nvPr/>
        </p:nvSpPr>
        <p:spPr bwMode="auto">
          <a:xfrm>
            <a:off x="5411788" y="48355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4056" name="Text Box 24"/>
          <p:cNvSpPr txBox="1">
            <a:spLocks noChangeArrowheads="1"/>
          </p:cNvSpPr>
          <p:nvPr/>
        </p:nvSpPr>
        <p:spPr bwMode="auto">
          <a:xfrm>
            <a:off x="6221413" y="5692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4057" name="Line 25"/>
          <p:cNvSpPr>
            <a:spLocks noChangeShapeType="1"/>
          </p:cNvSpPr>
          <p:nvPr/>
        </p:nvSpPr>
        <p:spPr bwMode="auto">
          <a:xfrm>
            <a:off x="4343400" y="3352800"/>
            <a:ext cx="647700" cy="1790700"/>
          </a:xfrm>
          <a:prstGeom prst="line">
            <a:avLst/>
          </a:prstGeom>
          <a:noFill/>
          <a:ln w="28575">
            <a:solidFill>
              <a:srgbClr val="66FF33"/>
            </a:solidFill>
            <a:round/>
            <a:headEnd/>
            <a:tailEnd type="triangle" w="med" len="med"/>
          </a:ln>
        </p:spPr>
        <p:txBody>
          <a:bodyPr>
            <a:spAutoFit/>
          </a:bodyPr>
          <a:lstStyle/>
          <a:p>
            <a:endParaRPr lang="en-US"/>
          </a:p>
        </p:txBody>
      </p:sp>
      <p:sp>
        <p:nvSpPr>
          <p:cNvPr id="44058" name="Line 26"/>
          <p:cNvSpPr>
            <a:spLocks noChangeShapeType="1"/>
          </p:cNvSpPr>
          <p:nvPr/>
        </p:nvSpPr>
        <p:spPr bwMode="auto">
          <a:xfrm>
            <a:off x="5334000" y="3295650"/>
            <a:ext cx="914400" cy="1714500"/>
          </a:xfrm>
          <a:prstGeom prst="line">
            <a:avLst/>
          </a:prstGeom>
          <a:noFill/>
          <a:ln w="28575">
            <a:solidFill>
              <a:srgbClr val="66FF33"/>
            </a:solidFill>
            <a:round/>
            <a:headEnd/>
            <a:tailEnd type="triangle" w="med" len="med"/>
          </a:ln>
        </p:spPr>
        <p:txBody>
          <a:bodyPr>
            <a:spAutoFit/>
          </a:bodyPr>
          <a:lstStyle/>
          <a:p>
            <a:endParaRPr lang="en-US"/>
          </a:p>
        </p:txBody>
      </p:sp>
      <p:sp>
        <p:nvSpPr>
          <p:cNvPr id="44059" name="Line 27"/>
          <p:cNvSpPr>
            <a:spLocks noChangeShapeType="1"/>
          </p:cNvSpPr>
          <p:nvPr/>
        </p:nvSpPr>
        <p:spPr bwMode="auto">
          <a:xfrm flipH="1">
            <a:off x="6457950" y="3276600"/>
            <a:ext cx="285750" cy="1676400"/>
          </a:xfrm>
          <a:prstGeom prst="line">
            <a:avLst/>
          </a:prstGeom>
          <a:noFill/>
          <a:ln w="28575">
            <a:solidFill>
              <a:srgbClr val="66FF33"/>
            </a:solidFill>
            <a:round/>
            <a:headEnd/>
            <a:tailEnd type="triangle" w="med" len="med"/>
          </a:ln>
        </p:spPr>
        <p:txBody>
          <a:bodyPr>
            <a:spAutoFit/>
          </a:bodyPr>
          <a:lstStyle/>
          <a:p>
            <a:endParaRPr lang="en-US"/>
          </a:p>
        </p:txBody>
      </p:sp>
      <p:sp>
        <p:nvSpPr>
          <p:cNvPr id="44060" name="Text Box 28"/>
          <p:cNvSpPr txBox="1">
            <a:spLocks noChangeArrowheads="1"/>
          </p:cNvSpPr>
          <p:nvPr/>
        </p:nvSpPr>
        <p:spPr bwMode="auto">
          <a:xfrm>
            <a:off x="255588" y="1335088"/>
            <a:ext cx="8888412" cy="641350"/>
          </a:xfrm>
          <a:prstGeom prst="rect">
            <a:avLst/>
          </a:prstGeom>
          <a:noFill/>
          <a:ln w="38100">
            <a:noFill/>
            <a:miter lim="800000"/>
            <a:headEnd/>
            <a:tailEnd/>
          </a:ln>
        </p:spPr>
        <p:txBody>
          <a:bodyPr anchor="ctr">
            <a:spAutoFit/>
          </a:bodyPr>
          <a:lstStyle/>
          <a:p>
            <a:pPr algn="ctr"/>
            <a:r>
              <a:rPr lang="en-US" altLang="he-IL" i="1">
                <a:solidFill>
                  <a:schemeClr val="bg1"/>
                </a:solidFill>
              </a:rPr>
              <a:t>is</a:t>
            </a:r>
            <a:r>
              <a:rPr lang="en-US" altLang="he-IL">
                <a:solidFill>
                  <a:schemeClr val="bg1"/>
                </a:solidFill>
              </a:rPr>
              <a:t>(</a:t>
            </a:r>
            <a:r>
              <a:rPr lang="en-US" altLang="he-IL" i="1">
                <a:solidFill>
                  <a:schemeClr val="bg1"/>
                </a:solidFill>
              </a:rPr>
              <a:t>v</a:t>
            </a:r>
            <a:r>
              <a:rPr lang="en-US" altLang="he-IL">
                <a:solidFill>
                  <a:schemeClr val="bg1"/>
                </a:solidFill>
              </a:rPr>
              <a:t>) </a:t>
            </a:r>
            <a:r>
              <a:rPr lang="en-US" altLang="he-IL">
                <a:solidFill>
                  <a:schemeClr val="bg1"/>
                </a:solidFill>
                <a:sym typeface="Symbol" pitchFamily="18" charset="2"/>
              </a:rPr>
              <a:t>= </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 </a:t>
            </a:r>
            <a:r>
              <a:rPr lang="en-US" altLang="he-IL" i="1">
                <a:solidFill>
                  <a:schemeClr val="bg1"/>
                </a:solidFill>
                <a:sym typeface="Symbol" pitchFamily="18" charset="2"/>
              </a:rPr>
              <a:t>n</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a:solidFill>
                  <a:schemeClr val="bg1"/>
                </a:solidFill>
                <a:sym typeface="Symbol" pitchFamily="18" charset="2"/>
              </a:rPr>
              <a:t>)  </a:t>
            </a:r>
            <a:r>
              <a:rPr lang="en-US" altLang="he-IL" i="1">
                <a:solidFill>
                  <a:schemeClr val="bg1"/>
                </a:solidFill>
                <a:sym typeface="Symbol" pitchFamily="18" charset="2"/>
              </a:rPr>
              <a:t>n</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a:solidFill>
                  <a:schemeClr val="bg1"/>
                </a:solidFill>
                <a:sym typeface="Symbol" pitchFamily="18" charset="2"/>
              </a:rPr>
              <a:t>)  </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  </a:t>
            </a:r>
            <a:r>
              <a:rPr lang="en-US" altLang="he-IL" i="1">
                <a:solidFill>
                  <a:schemeClr val="bg1"/>
                </a:solidFill>
                <a:sym typeface="Symbol" pitchFamily="18" charset="2"/>
              </a:rPr>
              <a:t>v</a:t>
            </a:r>
            <a:r>
              <a:rPr lang="en-US" altLang="he-IL" baseline="-25000">
                <a:solidFill>
                  <a:schemeClr val="bg1"/>
                </a:solidFill>
                <a:sym typeface="Symbol" pitchFamily="18" charset="2"/>
              </a:rPr>
              <a:t>2</a:t>
            </a:r>
            <a:endParaRPr lang="en-US" altLang="he-IL" sz="4000" baseline="-25000">
              <a:latin typeface="Symbol" pitchFamily="18" charset="2"/>
            </a:endParaRPr>
          </a:p>
        </p:txBody>
      </p:sp>
      <p:sp>
        <p:nvSpPr>
          <p:cNvPr id="1311773" name="Text Box 29"/>
          <p:cNvSpPr txBox="1">
            <a:spLocks noChangeArrowheads="1"/>
          </p:cNvSpPr>
          <p:nvPr/>
        </p:nvSpPr>
        <p:spPr bwMode="auto">
          <a:xfrm>
            <a:off x="482917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1311774" name="Text Box 30"/>
          <p:cNvSpPr txBox="1">
            <a:spLocks noChangeArrowheads="1"/>
          </p:cNvSpPr>
          <p:nvPr/>
        </p:nvSpPr>
        <p:spPr bwMode="auto">
          <a:xfrm>
            <a:off x="652462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1311775" name="Text Box 31"/>
          <p:cNvSpPr txBox="1">
            <a:spLocks noChangeArrowheads="1"/>
          </p:cNvSpPr>
          <p:nvPr/>
        </p:nvSpPr>
        <p:spPr bwMode="auto">
          <a:xfrm>
            <a:off x="3933825" y="60960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1311776" name="Text Box 32"/>
          <p:cNvSpPr txBox="1">
            <a:spLocks noChangeArrowheads="1"/>
          </p:cNvSpPr>
          <p:nvPr/>
        </p:nvSpPr>
        <p:spPr bwMode="auto">
          <a:xfrm>
            <a:off x="5972175" y="600075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44065" name="Text Box 33"/>
          <p:cNvSpPr txBox="1">
            <a:spLocks noChangeArrowheads="1"/>
          </p:cNvSpPr>
          <p:nvPr/>
        </p:nvSpPr>
        <p:spPr bwMode="auto">
          <a:xfrm>
            <a:off x="4516438" y="30829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4066" name="Text Box 34"/>
          <p:cNvSpPr txBox="1">
            <a:spLocks noChangeArrowheads="1"/>
          </p:cNvSpPr>
          <p:nvPr/>
        </p:nvSpPr>
        <p:spPr bwMode="auto">
          <a:xfrm>
            <a:off x="5411788" y="3025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4067" name="Text Box 35"/>
          <p:cNvSpPr txBox="1">
            <a:spLocks noChangeArrowheads="1"/>
          </p:cNvSpPr>
          <p:nvPr/>
        </p:nvSpPr>
        <p:spPr bwMode="auto">
          <a:xfrm>
            <a:off x="6116638" y="30638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17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17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17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17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11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747" grpId="0" animBg="1"/>
      <p:bldP spid="1311773" grpId="0" animBg="1"/>
      <p:bldP spid="1311774" grpId="0" animBg="1"/>
      <p:bldP spid="1311775" grpId="0" animBg="1"/>
      <p:bldP spid="131177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4838"/>
            <a:ext cx="7772400" cy="971550"/>
          </a:xfrm>
        </p:spPr>
        <p:txBody>
          <a:bodyPr/>
          <a:lstStyle/>
          <a:p>
            <a:r>
              <a:rPr lang="en-US" altLang="he-IL" smtClean="0"/>
              <a:t>Heap Sharing relation</a:t>
            </a:r>
          </a:p>
        </p:txBody>
      </p:sp>
      <p:sp>
        <p:nvSpPr>
          <p:cNvPr id="1312771" name="Text Box 3"/>
          <p:cNvSpPr txBox="1">
            <a:spLocks noChangeArrowheads="1"/>
          </p:cNvSpPr>
          <p:nvPr/>
        </p:nvSpPr>
        <p:spPr bwMode="auto">
          <a:xfrm>
            <a:off x="324802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45060" name="Oval 4"/>
          <p:cNvSpPr>
            <a:spLocks noChangeArrowheads="1"/>
          </p:cNvSpPr>
          <p:nvPr/>
        </p:nvSpPr>
        <p:spPr bwMode="auto">
          <a:xfrm>
            <a:off x="4108450" y="2749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5061" name="Text Box 5"/>
          <p:cNvSpPr txBox="1">
            <a:spLocks noChangeArrowheads="1"/>
          </p:cNvSpPr>
          <p:nvPr/>
        </p:nvSpPr>
        <p:spPr bwMode="auto">
          <a:xfrm>
            <a:off x="3378200" y="282892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5062" name="AutoShape 6"/>
          <p:cNvCxnSpPr>
            <a:cxnSpLocks noChangeShapeType="1"/>
            <a:stCxn id="45061" idx="3"/>
            <a:endCxn id="45060" idx="2"/>
          </p:cNvCxnSpPr>
          <p:nvPr/>
        </p:nvCxnSpPr>
        <p:spPr bwMode="auto">
          <a:xfrm flipV="1">
            <a:off x="3792538" y="3025775"/>
            <a:ext cx="266700" cy="1588"/>
          </a:xfrm>
          <a:prstGeom prst="straightConnector1">
            <a:avLst/>
          </a:prstGeom>
          <a:noFill/>
          <a:ln w="28575">
            <a:solidFill>
              <a:schemeClr val="bg1"/>
            </a:solidFill>
            <a:round/>
            <a:headEnd/>
            <a:tailEnd type="triangle" w="med" len="med"/>
          </a:ln>
        </p:spPr>
      </p:cxnSp>
      <p:sp>
        <p:nvSpPr>
          <p:cNvPr id="45063" name="Text Box 7"/>
          <p:cNvSpPr txBox="1">
            <a:spLocks noChangeArrowheads="1"/>
          </p:cNvSpPr>
          <p:nvPr/>
        </p:nvSpPr>
        <p:spPr bwMode="auto">
          <a:xfrm>
            <a:off x="3482975" y="328295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5064" name="AutoShape 8"/>
          <p:cNvCxnSpPr>
            <a:cxnSpLocks noChangeShapeType="1"/>
            <a:endCxn id="45060" idx="3"/>
          </p:cNvCxnSpPr>
          <p:nvPr/>
        </p:nvCxnSpPr>
        <p:spPr bwMode="auto">
          <a:xfrm flipV="1">
            <a:off x="3684588" y="3235325"/>
            <a:ext cx="498475" cy="460375"/>
          </a:xfrm>
          <a:prstGeom prst="straightConnector1">
            <a:avLst/>
          </a:prstGeom>
          <a:noFill/>
          <a:ln w="28575">
            <a:solidFill>
              <a:schemeClr val="bg1"/>
            </a:solidFill>
            <a:round/>
            <a:headEnd/>
            <a:tailEnd type="triangle" w="med" len="med"/>
          </a:ln>
        </p:spPr>
      </p:cxnSp>
      <p:sp>
        <p:nvSpPr>
          <p:cNvPr id="45065" name="Oval 9"/>
          <p:cNvSpPr>
            <a:spLocks noChangeArrowheads="1"/>
          </p:cNvSpPr>
          <p:nvPr/>
        </p:nvSpPr>
        <p:spPr bwMode="auto">
          <a:xfrm>
            <a:off x="4975225" y="27432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5066" name="AutoShape 10"/>
          <p:cNvCxnSpPr>
            <a:cxnSpLocks noChangeShapeType="1"/>
            <a:stCxn id="45060" idx="6"/>
            <a:endCxn id="45065" idx="2"/>
          </p:cNvCxnSpPr>
          <p:nvPr/>
        </p:nvCxnSpPr>
        <p:spPr bwMode="auto">
          <a:xfrm flipV="1">
            <a:off x="4665663" y="3019425"/>
            <a:ext cx="263525" cy="6350"/>
          </a:xfrm>
          <a:prstGeom prst="straightConnector1">
            <a:avLst/>
          </a:prstGeom>
          <a:noFill/>
          <a:ln w="28575">
            <a:solidFill>
              <a:schemeClr val="bg1"/>
            </a:solidFill>
            <a:round/>
            <a:headEnd/>
            <a:tailEnd type="triangle" w="med" len="med"/>
          </a:ln>
        </p:spPr>
      </p:cxnSp>
      <p:sp>
        <p:nvSpPr>
          <p:cNvPr id="45067" name="Oval 11"/>
          <p:cNvSpPr>
            <a:spLocks noChangeArrowheads="1"/>
          </p:cNvSpPr>
          <p:nvPr/>
        </p:nvSpPr>
        <p:spPr bwMode="auto">
          <a:xfrm>
            <a:off x="6445250" y="27686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45068" name="Text Box 12"/>
          <p:cNvSpPr txBox="1">
            <a:spLocks noChangeArrowheads="1"/>
          </p:cNvSpPr>
          <p:nvPr/>
        </p:nvSpPr>
        <p:spPr bwMode="auto">
          <a:xfrm>
            <a:off x="5678488" y="2728913"/>
            <a:ext cx="534987" cy="457200"/>
          </a:xfrm>
          <a:prstGeom prst="rect">
            <a:avLst/>
          </a:prstGeom>
          <a:noFill/>
          <a:ln w="28575">
            <a:noFill/>
            <a:miter lim="800000"/>
            <a:headEnd/>
            <a:tailEnd/>
          </a:ln>
        </p:spPr>
        <p:txBody>
          <a:bodyPr>
            <a:spAutoFit/>
          </a:bodyPr>
          <a:lstStyle/>
          <a:p>
            <a:pPr>
              <a:spcBef>
                <a:spcPct val="50000"/>
              </a:spcBef>
            </a:pPr>
            <a:r>
              <a:rPr lang="en-US" sz="2400">
                <a:solidFill>
                  <a:schemeClr val="bg1"/>
                </a:solidFill>
              </a:rPr>
              <a:t>…</a:t>
            </a:r>
          </a:p>
        </p:txBody>
      </p:sp>
      <p:sp>
        <p:nvSpPr>
          <p:cNvPr id="45069" name="Line 13"/>
          <p:cNvSpPr>
            <a:spLocks noChangeShapeType="1"/>
          </p:cNvSpPr>
          <p:nvPr/>
        </p:nvSpPr>
        <p:spPr bwMode="auto">
          <a:xfrm flipV="1">
            <a:off x="5521325" y="303053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45070" name="Line 14"/>
          <p:cNvSpPr>
            <a:spLocks noChangeShapeType="1"/>
          </p:cNvSpPr>
          <p:nvPr/>
        </p:nvSpPr>
        <p:spPr bwMode="auto">
          <a:xfrm flipV="1">
            <a:off x="6229350" y="3125788"/>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45071" name="Text Box 15"/>
          <p:cNvSpPr txBox="1">
            <a:spLocks noChangeArrowheads="1"/>
          </p:cNvSpPr>
          <p:nvPr/>
        </p:nvSpPr>
        <p:spPr bwMode="auto">
          <a:xfrm>
            <a:off x="255588" y="1335088"/>
            <a:ext cx="8888412" cy="641350"/>
          </a:xfrm>
          <a:prstGeom prst="rect">
            <a:avLst/>
          </a:prstGeom>
          <a:noFill/>
          <a:ln w="38100">
            <a:noFill/>
            <a:miter lim="800000"/>
            <a:headEnd/>
            <a:tailEnd/>
          </a:ln>
        </p:spPr>
        <p:txBody>
          <a:bodyPr anchor="ctr">
            <a:spAutoFit/>
          </a:bodyPr>
          <a:lstStyle/>
          <a:p>
            <a:pPr algn="ctr"/>
            <a:r>
              <a:rPr lang="en-US" altLang="he-IL" i="1">
                <a:solidFill>
                  <a:schemeClr val="bg1"/>
                </a:solidFill>
              </a:rPr>
              <a:t>is</a:t>
            </a:r>
            <a:r>
              <a:rPr lang="en-US" altLang="he-IL">
                <a:solidFill>
                  <a:schemeClr val="bg1"/>
                </a:solidFill>
              </a:rPr>
              <a:t>(</a:t>
            </a:r>
            <a:r>
              <a:rPr lang="en-US" altLang="he-IL" i="1">
                <a:solidFill>
                  <a:schemeClr val="bg1"/>
                </a:solidFill>
              </a:rPr>
              <a:t>v</a:t>
            </a:r>
            <a:r>
              <a:rPr lang="en-US" altLang="he-IL">
                <a:solidFill>
                  <a:schemeClr val="bg1"/>
                </a:solidFill>
              </a:rPr>
              <a:t>) </a:t>
            </a:r>
            <a:r>
              <a:rPr lang="en-US" altLang="he-IL">
                <a:solidFill>
                  <a:schemeClr val="bg1"/>
                </a:solidFill>
                <a:sym typeface="Symbol" pitchFamily="18" charset="2"/>
              </a:rPr>
              <a:t>= </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 </a:t>
            </a:r>
            <a:r>
              <a:rPr lang="en-US" altLang="he-IL" i="1">
                <a:solidFill>
                  <a:schemeClr val="bg1"/>
                </a:solidFill>
                <a:sym typeface="Symbol" pitchFamily="18" charset="2"/>
              </a:rPr>
              <a:t>n</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a:solidFill>
                  <a:schemeClr val="bg1"/>
                </a:solidFill>
                <a:sym typeface="Symbol" pitchFamily="18" charset="2"/>
              </a:rPr>
              <a:t>)  </a:t>
            </a:r>
            <a:r>
              <a:rPr lang="en-US" altLang="he-IL" i="1">
                <a:solidFill>
                  <a:schemeClr val="bg1"/>
                </a:solidFill>
                <a:sym typeface="Symbol" pitchFamily="18" charset="2"/>
              </a:rPr>
              <a:t>n</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a:t>
            </a:r>
            <a:r>
              <a:rPr lang="en-US" altLang="he-IL" i="1">
                <a:solidFill>
                  <a:schemeClr val="bg1"/>
                </a:solidFill>
                <a:sym typeface="Symbol" pitchFamily="18" charset="2"/>
              </a:rPr>
              <a:t>v</a:t>
            </a:r>
            <a:r>
              <a:rPr lang="en-US" altLang="he-IL">
                <a:solidFill>
                  <a:schemeClr val="bg1"/>
                </a:solidFill>
                <a:sym typeface="Symbol" pitchFamily="18" charset="2"/>
              </a:rPr>
              <a:t>)  </a:t>
            </a:r>
            <a:r>
              <a:rPr lang="en-US" altLang="he-IL" i="1">
                <a:solidFill>
                  <a:schemeClr val="bg1"/>
                </a:solidFill>
                <a:sym typeface="Symbol" pitchFamily="18" charset="2"/>
              </a:rPr>
              <a:t>v</a:t>
            </a:r>
            <a:r>
              <a:rPr lang="en-US" altLang="he-IL" baseline="-25000">
                <a:solidFill>
                  <a:schemeClr val="bg1"/>
                </a:solidFill>
                <a:sym typeface="Symbol" pitchFamily="18" charset="2"/>
              </a:rPr>
              <a:t>1</a:t>
            </a:r>
            <a:r>
              <a:rPr lang="en-US" altLang="he-IL">
                <a:solidFill>
                  <a:schemeClr val="bg1"/>
                </a:solidFill>
                <a:sym typeface="Symbol" pitchFamily="18" charset="2"/>
              </a:rPr>
              <a:t>  </a:t>
            </a:r>
            <a:r>
              <a:rPr lang="en-US" altLang="he-IL" i="1">
                <a:solidFill>
                  <a:schemeClr val="bg1"/>
                </a:solidFill>
                <a:sym typeface="Symbol" pitchFamily="18" charset="2"/>
              </a:rPr>
              <a:t>v</a:t>
            </a:r>
            <a:r>
              <a:rPr lang="en-US" altLang="he-IL" baseline="-25000">
                <a:solidFill>
                  <a:schemeClr val="bg1"/>
                </a:solidFill>
                <a:sym typeface="Symbol" pitchFamily="18" charset="2"/>
              </a:rPr>
              <a:t>2</a:t>
            </a:r>
            <a:endParaRPr lang="en-US" altLang="he-IL" sz="4000" baseline="-25000">
              <a:latin typeface="Symbol" pitchFamily="18" charset="2"/>
            </a:endParaRPr>
          </a:p>
        </p:txBody>
      </p:sp>
      <p:sp>
        <p:nvSpPr>
          <p:cNvPr id="1312784" name="Text Box 16"/>
          <p:cNvSpPr txBox="1">
            <a:spLocks noChangeArrowheads="1"/>
          </p:cNvSpPr>
          <p:nvPr/>
        </p:nvSpPr>
        <p:spPr bwMode="auto">
          <a:xfrm>
            <a:off x="482917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is(v)=1</a:t>
            </a:r>
          </a:p>
        </p:txBody>
      </p:sp>
      <p:sp>
        <p:nvSpPr>
          <p:cNvPr id="1312785" name="Text Box 17"/>
          <p:cNvSpPr txBox="1">
            <a:spLocks noChangeArrowheads="1"/>
          </p:cNvSpPr>
          <p:nvPr/>
        </p:nvSpPr>
        <p:spPr bwMode="auto">
          <a:xfrm>
            <a:off x="6524625" y="2133600"/>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cxnSp>
        <p:nvCxnSpPr>
          <p:cNvPr id="45074" name="AutoShape 18"/>
          <p:cNvCxnSpPr>
            <a:cxnSpLocks noChangeShapeType="1"/>
            <a:stCxn id="45067" idx="3"/>
            <a:endCxn id="45065" idx="4"/>
          </p:cNvCxnSpPr>
          <p:nvPr/>
        </p:nvCxnSpPr>
        <p:spPr bwMode="auto">
          <a:xfrm rot="5400000">
            <a:off x="5847556" y="2637632"/>
            <a:ext cx="55563" cy="1289050"/>
          </a:xfrm>
          <a:prstGeom prst="curvedConnector3">
            <a:avLst>
              <a:gd name="adj1" fmla="val 531431"/>
            </a:avLst>
          </a:prstGeom>
          <a:noFill/>
          <a:ln w="28575">
            <a:solidFill>
              <a:schemeClr val="bg1"/>
            </a:solidFill>
            <a:round/>
            <a:headEnd/>
            <a:tailEnd type="triangle" w="med" len="med"/>
          </a:ln>
        </p:spPr>
      </p:cxnSp>
      <p:sp>
        <p:nvSpPr>
          <p:cNvPr id="45075" name="Text Box 19"/>
          <p:cNvSpPr txBox="1">
            <a:spLocks noChangeArrowheads="1"/>
          </p:cNvSpPr>
          <p:nvPr/>
        </p:nvSpPr>
        <p:spPr bwMode="auto">
          <a:xfrm>
            <a:off x="4630738" y="29305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5076" name="Text Box 20"/>
          <p:cNvSpPr txBox="1">
            <a:spLocks noChangeArrowheads="1"/>
          </p:cNvSpPr>
          <p:nvPr/>
        </p:nvSpPr>
        <p:spPr bwMode="auto">
          <a:xfrm>
            <a:off x="5487988" y="29876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5077" name="Text Box 21"/>
          <p:cNvSpPr txBox="1">
            <a:spLocks noChangeArrowheads="1"/>
          </p:cNvSpPr>
          <p:nvPr/>
        </p:nvSpPr>
        <p:spPr bwMode="auto">
          <a:xfrm>
            <a:off x="5659438" y="34829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5078" name="Text Box 22"/>
          <p:cNvSpPr txBox="1">
            <a:spLocks noChangeArrowheads="1"/>
          </p:cNvSpPr>
          <p:nvPr/>
        </p:nvSpPr>
        <p:spPr bwMode="auto">
          <a:xfrm>
            <a:off x="6097588" y="30067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2" name="Group 23"/>
          <p:cNvGrpSpPr>
            <a:grpSpLocks/>
          </p:cNvGrpSpPr>
          <p:nvPr/>
        </p:nvGrpSpPr>
        <p:grpSpPr bwMode="auto">
          <a:xfrm>
            <a:off x="4016375" y="3124200"/>
            <a:ext cx="5076825" cy="3502025"/>
            <a:chOff x="2530" y="1968"/>
            <a:chExt cx="3198" cy="2206"/>
          </a:xfrm>
        </p:grpSpPr>
        <p:sp>
          <p:nvSpPr>
            <p:cNvPr id="45080" name="Oval 24"/>
            <p:cNvSpPr>
              <a:spLocks noChangeArrowheads="1"/>
            </p:cNvSpPr>
            <p:nvPr/>
          </p:nvSpPr>
          <p:spPr bwMode="auto">
            <a:xfrm>
              <a:off x="2970" y="3173"/>
              <a:ext cx="362" cy="348"/>
            </a:xfrm>
            <a:prstGeom prst="ellipse">
              <a:avLst/>
            </a:prstGeom>
            <a:noFill/>
            <a:ln w="28575">
              <a:solidFill>
                <a:schemeClr val="bg1"/>
              </a:solidFill>
              <a:round/>
              <a:headEnd/>
              <a:tailEnd/>
            </a:ln>
          </p:spPr>
          <p:txBody>
            <a:bodyPr wrap="none" anchor="ctr">
              <a:spAutoFit/>
            </a:bodyPr>
            <a:lstStyle/>
            <a:p>
              <a:r>
                <a:rPr lang="en-US" sz="2000">
                  <a:solidFill>
                    <a:schemeClr val="bg1"/>
                  </a:solidFill>
                </a:rPr>
                <a:t>u1</a:t>
              </a:r>
            </a:p>
          </p:txBody>
        </p:sp>
        <p:sp>
          <p:nvSpPr>
            <p:cNvPr id="45081" name="Text Box 25"/>
            <p:cNvSpPr txBox="1">
              <a:spLocks noChangeArrowheads="1"/>
            </p:cNvSpPr>
            <p:nvPr/>
          </p:nvSpPr>
          <p:spPr bwMode="auto">
            <a:xfrm>
              <a:off x="2530" y="3223"/>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5082" name="AutoShape 26"/>
            <p:cNvCxnSpPr>
              <a:cxnSpLocks noChangeShapeType="1"/>
              <a:stCxn id="45081" idx="3"/>
              <a:endCxn id="45080" idx="2"/>
            </p:cNvCxnSpPr>
            <p:nvPr/>
          </p:nvCxnSpPr>
          <p:spPr bwMode="auto">
            <a:xfrm flipV="1">
              <a:off x="2791" y="3347"/>
              <a:ext cx="168" cy="1"/>
            </a:xfrm>
            <a:prstGeom prst="straightConnector1">
              <a:avLst/>
            </a:prstGeom>
            <a:noFill/>
            <a:ln w="28575">
              <a:solidFill>
                <a:schemeClr val="bg1"/>
              </a:solidFill>
              <a:round/>
              <a:headEnd/>
              <a:tailEnd type="triangle" w="med" len="med"/>
            </a:ln>
          </p:spPr>
        </p:cxnSp>
        <p:sp>
          <p:nvSpPr>
            <p:cNvPr id="45083" name="Text Box 27"/>
            <p:cNvSpPr txBox="1">
              <a:spLocks noChangeArrowheads="1"/>
            </p:cNvSpPr>
            <p:nvPr/>
          </p:nvSpPr>
          <p:spPr bwMode="auto">
            <a:xfrm>
              <a:off x="2596" y="3509"/>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5084" name="AutoShape 28"/>
            <p:cNvCxnSpPr>
              <a:cxnSpLocks noChangeShapeType="1"/>
              <a:endCxn id="45080" idx="3"/>
            </p:cNvCxnSpPr>
            <p:nvPr/>
          </p:nvCxnSpPr>
          <p:spPr bwMode="auto">
            <a:xfrm flipV="1">
              <a:off x="2709" y="3479"/>
              <a:ext cx="314" cy="290"/>
            </a:xfrm>
            <a:prstGeom prst="straightConnector1">
              <a:avLst/>
            </a:prstGeom>
            <a:noFill/>
            <a:ln w="28575">
              <a:solidFill>
                <a:schemeClr val="bg1"/>
              </a:solidFill>
              <a:round/>
              <a:headEnd/>
              <a:tailEnd type="triangle" w="med" len="med"/>
            </a:ln>
          </p:spPr>
        </p:cxnSp>
        <p:sp>
          <p:nvSpPr>
            <p:cNvPr id="45085" name="Oval 29"/>
            <p:cNvSpPr>
              <a:spLocks noChangeArrowheads="1"/>
            </p:cNvSpPr>
            <p:nvPr/>
          </p:nvSpPr>
          <p:spPr bwMode="auto">
            <a:xfrm>
              <a:off x="3808" y="3156"/>
              <a:ext cx="362" cy="348"/>
            </a:xfrm>
            <a:prstGeom prst="ellipse">
              <a:avLst/>
            </a:prstGeom>
            <a:noFill/>
            <a:ln w="28575" algn="ctr">
              <a:solidFill>
                <a:schemeClr val="bg1"/>
              </a:solidFill>
              <a:round/>
              <a:headEnd/>
              <a:tailEnd/>
            </a:ln>
          </p:spPr>
          <p:txBody>
            <a:bodyPr wrap="none" anchor="ctr">
              <a:spAutoFit/>
            </a:bodyPr>
            <a:lstStyle/>
            <a:p>
              <a:r>
                <a:rPr lang="en-US" sz="2000">
                  <a:solidFill>
                    <a:schemeClr val="bg1"/>
                  </a:solidFill>
                </a:rPr>
                <a:t>u2</a:t>
              </a:r>
            </a:p>
          </p:txBody>
        </p:sp>
        <p:cxnSp>
          <p:nvCxnSpPr>
            <p:cNvPr id="45086" name="AutoShape 30"/>
            <p:cNvCxnSpPr>
              <a:cxnSpLocks noChangeShapeType="1"/>
              <a:stCxn id="45080" idx="6"/>
              <a:endCxn id="45085" idx="2"/>
            </p:cNvCxnSpPr>
            <p:nvPr/>
          </p:nvCxnSpPr>
          <p:spPr bwMode="auto">
            <a:xfrm flipV="1">
              <a:off x="3341" y="3330"/>
              <a:ext cx="449" cy="17"/>
            </a:xfrm>
            <a:prstGeom prst="straightConnector1">
              <a:avLst/>
            </a:prstGeom>
            <a:noFill/>
            <a:ln w="28575">
              <a:solidFill>
                <a:schemeClr val="bg1"/>
              </a:solidFill>
              <a:round/>
              <a:headEnd/>
              <a:tailEnd type="triangle" w="med" len="med"/>
            </a:ln>
          </p:spPr>
        </p:cxnSp>
        <p:sp>
          <p:nvSpPr>
            <p:cNvPr id="45087" name="Text Box 31"/>
            <p:cNvSpPr txBox="1">
              <a:spLocks noChangeArrowheads="1"/>
            </p:cNvSpPr>
            <p:nvPr/>
          </p:nvSpPr>
          <p:spPr bwMode="auto">
            <a:xfrm>
              <a:off x="3409" y="3046"/>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5088" name="Line 32"/>
            <p:cNvSpPr>
              <a:spLocks noChangeShapeType="1"/>
            </p:cNvSpPr>
            <p:nvPr/>
          </p:nvSpPr>
          <p:spPr bwMode="auto">
            <a:xfrm>
              <a:off x="2736" y="2112"/>
              <a:ext cx="408" cy="1128"/>
            </a:xfrm>
            <a:prstGeom prst="line">
              <a:avLst/>
            </a:prstGeom>
            <a:noFill/>
            <a:ln w="28575">
              <a:solidFill>
                <a:srgbClr val="66FF33"/>
              </a:solidFill>
              <a:round/>
              <a:headEnd/>
              <a:tailEnd type="triangle" w="med" len="med"/>
            </a:ln>
          </p:spPr>
          <p:txBody>
            <a:bodyPr>
              <a:spAutoFit/>
            </a:bodyPr>
            <a:lstStyle/>
            <a:p>
              <a:endParaRPr lang="en-US"/>
            </a:p>
          </p:txBody>
        </p:sp>
        <p:sp>
          <p:nvSpPr>
            <p:cNvPr id="45089" name="Line 33"/>
            <p:cNvSpPr>
              <a:spLocks noChangeShapeType="1"/>
            </p:cNvSpPr>
            <p:nvPr/>
          </p:nvSpPr>
          <p:spPr bwMode="auto">
            <a:xfrm>
              <a:off x="3360" y="2076"/>
              <a:ext cx="576" cy="1080"/>
            </a:xfrm>
            <a:prstGeom prst="line">
              <a:avLst/>
            </a:prstGeom>
            <a:noFill/>
            <a:ln w="28575">
              <a:solidFill>
                <a:srgbClr val="66FF33"/>
              </a:solidFill>
              <a:round/>
              <a:headEnd/>
              <a:tailEnd type="triangle" w="med" len="med"/>
            </a:ln>
          </p:spPr>
          <p:txBody>
            <a:bodyPr>
              <a:spAutoFit/>
            </a:bodyPr>
            <a:lstStyle/>
            <a:p>
              <a:endParaRPr lang="en-US"/>
            </a:p>
          </p:txBody>
        </p:sp>
        <p:sp>
          <p:nvSpPr>
            <p:cNvPr id="45090" name="Line 34"/>
            <p:cNvSpPr>
              <a:spLocks noChangeShapeType="1"/>
            </p:cNvSpPr>
            <p:nvPr/>
          </p:nvSpPr>
          <p:spPr bwMode="auto">
            <a:xfrm>
              <a:off x="4392" y="1968"/>
              <a:ext cx="516" cy="1260"/>
            </a:xfrm>
            <a:prstGeom prst="line">
              <a:avLst/>
            </a:prstGeom>
            <a:noFill/>
            <a:ln w="28575">
              <a:solidFill>
                <a:srgbClr val="66FF33"/>
              </a:solidFill>
              <a:round/>
              <a:headEnd/>
              <a:tailEnd type="triangle" w="med" len="med"/>
            </a:ln>
          </p:spPr>
          <p:txBody>
            <a:bodyPr>
              <a:spAutoFit/>
            </a:bodyPr>
            <a:lstStyle/>
            <a:p>
              <a:endParaRPr lang="en-US"/>
            </a:p>
          </p:txBody>
        </p:sp>
        <p:sp>
          <p:nvSpPr>
            <p:cNvPr id="45091" name="Text Box 35"/>
            <p:cNvSpPr txBox="1">
              <a:spLocks noChangeArrowheads="1"/>
            </p:cNvSpPr>
            <p:nvPr/>
          </p:nvSpPr>
          <p:spPr bwMode="auto">
            <a:xfrm>
              <a:off x="2538" y="3828"/>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45092" name="Text Box 36"/>
            <p:cNvSpPr txBox="1">
              <a:spLocks noChangeArrowheads="1"/>
            </p:cNvSpPr>
            <p:nvPr/>
          </p:nvSpPr>
          <p:spPr bwMode="auto">
            <a:xfrm>
              <a:off x="3762" y="3828"/>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is(v)=1</a:t>
              </a:r>
            </a:p>
          </p:txBody>
        </p:sp>
        <p:sp>
          <p:nvSpPr>
            <p:cNvPr id="45093" name="Text Box 37"/>
            <p:cNvSpPr txBox="1">
              <a:spLocks noChangeArrowheads="1"/>
            </p:cNvSpPr>
            <p:nvPr/>
          </p:nvSpPr>
          <p:spPr bwMode="auto">
            <a:xfrm>
              <a:off x="4770" y="3828"/>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grpSp>
          <p:nvGrpSpPr>
            <p:cNvPr id="45094" name="Group 38"/>
            <p:cNvGrpSpPr>
              <a:grpSpLocks/>
            </p:cNvGrpSpPr>
            <p:nvPr/>
          </p:nvGrpSpPr>
          <p:grpSpPr bwMode="auto">
            <a:xfrm>
              <a:off x="4637" y="3169"/>
              <a:ext cx="593" cy="655"/>
              <a:chOff x="4637" y="3169"/>
              <a:chExt cx="593" cy="655"/>
            </a:xfrm>
          </p:grpSpPr>
          <p:sp>
            <p:nvSpPr>
              <p:cNvPr id="45099" name="Text Box 39"/>
              <p:cNvSpPr txBox="1">
                <a:spLocks noChangeArrowheads="1"/>
              </p:cNvSpPr>
              <p:nvPr/>
            </p:nvSpPr>
            <p:spPr bwMode="auto">
              <a:xfrm>
                <a:off x="4903" y="357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5100" name="Oval 40"/>
              <p:cNvSpPr>
                <a:spLocks noChangeArrowheads="1"/>
              </p:cNvSpPr>
              <p:nvPr/>
            </p:nvSpPr>
            <p:spPr bwMode="auto">
              <a:xfrm>
                <a:off x="4637" y="3169"/>
                <a:ext cx="490" cy="370"/>
              </a:xfrm>
              <a:prstGeom prst="ellipse">
                <a:avLst/>
              </a:prstGeom>
              <a:noFill/>
              <a:ln w="63500" cmpd="dbl">
                <a:solidFill>
                  <a:schemeClr val="bg1"/>
                </a:solidFill>
                <a:round/>
                <a:headEnd/>
                <a:tailEnd/>
              </a:ln>
            </p:spPr>
            <p:txBody>
              <a:bodyPr wrap="none" anchor="ctr">
                <a:spAutoFit/>
              </a:bodyPr>
              <a:lstStyle/>
              <a:p>
                <a:r>
                  <a:rPr lang="en-US" sz="2000">
                    <a:solidFill>
                      <a:schemeClr val="bg1"/>
                    </a:solidFill>
                  </a:rPr>
                  <a:t>u</a:t>
                </a:r>
                <a:r>
                  <a:rPr lang="en-US" sz="2000" baseline="-25000">
                    <a:solidFill>
                      <a:schemeClr val="bg1"/>
                    </a:solidFill>
                  </a:rPr>
                  <a:t>3..n</a:t>
                </a:r>
              </a:p>
            </p:txBody>
          </p:sp>
          <p:cxnSp>
            <p:nvCxnSpPr>
              <p:cNvPr id="45101" name="AutoShape 41"/>
              <p:cNvCxnSpPr>
                <a:cxnSpLocks noChangeShapeType="1"/>
              </p:cNvCxnSpPr>
              <p:nvPr/>
            </p:nvCxnSpPr>
            <p:spPr bwMode="auto">
              <a:xfrm rot="16200000" flipH="1">
                <a:off x="4881" y="3408"/>
                <a:ext cx="1" cy="244"/>
              </a:xfrm>
              <a:prstGeom prst="curvedConnector3">
                <a:avLst>
                  <a:gd name="adj1" fmla="val 17800009"/>
                </a:avLst>
              </a:prstGeom>
              <a:noFill/>
              <a:ln w="28575">
                <a:solidFill>
                  <a:schemeClr val="bg1"/>
                </a:solidFill>
                <a:prstDash val="dash"/>
                <a:round/>
                <a:headEnd/>
                <a:tailEnd type="triangle" w="med" len="med"/>
              </a:ln>
            </p:spPr>
          </p:cxnSp>
        </p:grpSp>
        <p:cxnSp>
          <p:nvCxnSpPr>
            <p:cNvPr id="45095" name="AutoShape 42"/>
            <p:cNvCxnSpPr>
              <a:cxnSpLocks noChangeShapeType="1"/>
              <a:stCxn id="45085" idx="6"/>
              <a:endCxn id="45100" idx="2"/>
            </p:cNvCxnSpPr>
            <p:nvPr/>
          </p:nvCxnSpPr>
          <p:spPr bwMode="auto">
            <a:xfrm>
              <a:off x="4174" y="3330"/>
              <a:ext cx="443" cy="24"/>
            </a:xfrm>
            <a:prstGeom prst="straightConnector1">
              <a:avLst/>
            </a:prstGeom>
            <a:noFill/>
            <a:ln w="28575">
              <a:solidFill>
                <a:schemeClr val="bg1"/>
              </a:solidFill>
              <a:prstDash val="dashDot"/>
              <a:round/>
              <a:headEnd/>
              <a:tailEnd type="triangle" w="med" len="med"/>
            </a:ln>
          </p:spPr>
        </p:cxnSp>
        <p:sp>
          <p:nvSpPr>
            <p:cNvPr id="45096" name="Text Box 43"/>
            <p:cNvSpPr txBox="1">
              <a:spLocks noChangeArrowheads="1"/>
            </p:cNvSpPr>
            <p:nvPr/>
          </p:nvSpPr>
          <p:spPr bwMode="auto">
            <a:xfrm>
              <a:off x="4237" y="3046"/>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45097" name="AutoShape 44"/>
            <p:cNvCxnSpPr>
              <a:cxnSpLocks noChangeShapeType="1"/>
              <a:stCxn id="45100" idx="1"/>
              <a:endCxn id="45085" idx="0"/>
            </p:cNvCxnSpPr>
            <p:nvPr/>
          </p:nvCxnSpPr>
          <p:spPr bwMode="auto">
            <a:xfrm rot="5400000" flipH="1">
              <a:off x="4307" y="2800"/>
              <a:ext cx="78" cy="727"/>
            </a:xfrm>
            <a:prstGeom prst="curvedConnector3">
              <a:avLst>
                <a:gd name="adj1" fmla="val 258972"/>
              </a:avLst>
            </a:prstGeom>
            <a:noFill/>
            <a:ln w="28575">
              <a:solidFill>
                <a:schemeClr val="bg1"/>
              </a:solidFill>
              <a:prstDash val="dashDot"/>
              <a:round/>
              <a:headEnd/>
              <a:tailEnd type="triangle" w="med" len="med"/>
            </a:ln>
          </p:spPr>
        </p:cxnSp>
        <p:sp>
          <p:nvSpPr>
            <p:cNvPr id="45098" name="Text Box 45"/>
            <p:cNvSpPr txBox="1">
              <a:spLocks noChangeArrowheads="1"/>
            </p:cNvSpPr>
            <p:nvPr/>
          </p:nvSpPr>
          <p:spPr bwMode="auto">
            <a:xfrm>
              <a:off x="4249" y="277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27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27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27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771" grpId="0" animBg="1"/>
      <p:bldP spid="1312784" grpId="0" animBg="1"/>
      <p:bldP spid="131278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41338" y="0"/>
            <a:ext cx="7772400" cy="838200"/>
          </a:xfrm>
        </p:spPr>
        <p:txBody>
          <a:bodyPr/>
          <a:lstStyle/>
          <a:p>
            <a:r>
              <a:rPr lang="en-US" sz="3200" smtClean="0"/>
              <a:t>Concrete Interpretation Rules</a:t>
            </a:r>
          </a:p>
        </p:txBody>
      </p:sp>
      <p:graphicFrame>
        <p:nvGraphicFramePr>
          <p:cNvPr id="1351718" name="Group 38"/>
          <p:cNvGraphicFramePr>
            <a:graphicFrameLocks noGrp="1"/>
          </p:cNvGraphicFramePr>
          <p:nvPr>
            <p:ph idx="1"/>
          </p:nvPr>
        </p:nvGraphicFramePr>
        <p:xfrm>
          <a:off x="1677988" y="1214438"/>
          <a:ext cx="7056437" cy="5507673"/>
        </p:xfrm>
        <a:graphic>
          <a:graphicData uri="http://schemas.openxmlformats.org/drawingml/2006/table">
            <a:tbl>
              <a:tblPr/>
              <a:tblGrid>
                <a:gridCol w="2335212"/>
                <a:gridCol w="4721225"/>
              </a:tblGrid>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Statement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Update formula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=NULL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malloc()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IsNew(v)</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sym typeface="Symbol" pitchFamily="18" charset="2"/>
                        </a:rPr>
                        <a:t>is’(v) =is(v)  IsNew(v)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y(v)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x=y </a:t>
                      </a:r>
                      <a:r>
                        <a:rPr kumimoji="0" lang="en-US" sz="2400" b="0" i="0" u="none" strike="noStrike" cap="none" normalizeH="0" baseline="0" smtClean="0">
                          <a:ln>
                            <a:noFill/>
                          </a:ln>
                          <a:solidFill>
                            <a:schemeClr val="bg1"/>
                          </a:solidFill>
                          <a:effectLst/>
                          <a:latin typeface="Times New Roman" pitchFamily="18" charset="0"/>
                          <a:sym typeface="Symbol" pitchFamily="18" charset="2"/>
                        </a:rPr>
                        <a:t>next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x’(v)= </a:t>
                      </a:r>
                      <a:r>
                        <a:rPr kumimoji="0" lang="en-US" sz="2400" b="0" i="0" u="none" strike="noStrike" cap="none" normalizeH="0" baseline="0" smtClean="0">
                          <a:ln>
                            <a:noFill/>
                          </a:ln>
                          <a:solidFill>
                            <a:schemeClr val="bg1"/>
                          </a:solidFill>
                          <a:effectLst/>
                          <a:latin typeface="Times New Roman" pitchFamily="18" charset="0"/>
                          <a:sym typeface="Symbol" pitchFamily="18" charset="2"/>
                        </a:rPr>
                        <a:t>w:</a:t>
                      </a:r>
                      <a:r>
                        <a:rPr kumimoji="0" lang="en-US" sz="2400" b="0" i="0" u="none" strike="noStrike" cap="none" normalizeH="0" baseline="0" smtClean="0">
                          <a:ln>
                            <a:noFill/>
                          </a:ln>
                          <a:solidFill>
                            <a:schemeClr val="bg1"/>
                          </a:solidFill>
                          <a:effectLst/>
                          <a:latin typeface="Times New Roman" pitchFamily="18" charset="0"/>
                        </a:rPr>
                        <a:t> y(w)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n(w, v)</a:t>
                      </a:r>
                      <a:endParaRPr kumimoji="0" lang="en-US" sz="2400" b="0"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x </a:t>
                      </a:r>
                      <a:r>
                        <a:rPr kumimoji="0" lang="en-US" sz="2400" b="0" i="0" u="none" strike="noStrike" cap="none" normalizeH="0" baseline="0" smtClean="0">
                          <a:ln>
                            <a:noFill/>
                          </a:ln>
                          <a:solidFill>
                            <a:schemeClr val="bg1"/>
                          </a:solidFill>
                          <a:effectLst/>
                          <a:latin typeface="Times New Roman" pitchFamily="18" charset="0"/>
                          <a:sym typeface="Symbol" pitchFamily="18" charset="2"/>
                        </a:rPr>
                        <a:t>next=NULL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n’(v, w) =  </a:t>
                      </a:r>
                      <a:r>
                        <a:rPr kumimoji="0" lang="en-US" sz="2400" b="0" i="0" u="none" strike="noStrike" cap="none" normalizeH="0" baseline="0" smtClean="0">
                          <a:ln>
                            <a:noFill/>
                          </a:ln>
                          <a:solidFill>
                            <a:schemeClr val="bg1"/>
                          </a:solidFill>
                          <a:effectLst/>
                          <a:latin typeface="Times New Roman" pitchFamily="18" charset="0"/>
                          <a:sym typeface="Symbol" pitchFamily="18" charset="2"/>
                        </a:rPr>
                        <a:t></a:t>
                      </a:r>
                      <a:r>
                        <a:rPr kumimoji="0" lang="en-US" sz="2400" b="0" i="0" u="none" strike="noStrike" cap="none" normalizeH="0" baseline="0" smtClean="0">
                          <a:ln>
                            <a:noFill/>
                          </a:ln>
                          <a:solidFill>
                            <a:schemeClr val="bg1"/>
                          </a:solidFill>
                          <a:effectLst/>
                          <a:latin typeface="Times New Roman" pitchFamily="18" charset="0"/>
                        </a:rPr>
                        <a:t>x</a:t>
                      </a:r>
                      <a:r>
                        <a:rPr kumimoji="0" lang="en-US" sz="2400" b="0" i="0" u="none" strike="noStrike" cap="none" normalizeH="0" baseline="0" smtClean="0">
                          <a:ln>
                            <a:noFill/>
                          </a:ln>
                          <a:solidFill>
                            <a:schemeClr val="bg1"/>
                          </a:solidFill>
                          <a:effectLst/>
                          <a:latin typeface="Times New Roman" pitchFamily="18" charset="0"/>
                          <a:sym typeface="Symbol" pitchFamily="18" charset="2"/>
                        </a:rPr>
                        <a:t>(v) </a:t>
                      </a:r>
                      <a:r>
                        <a:rPr kumimoji="0" lang="en-US" sz="2400" b="0" i="0" u="none" strike="noStrike" cap="none" normalizeH="0" baseline="0" smtClean="0">
                          <a:ln>
                            <a:noFill/>
                          </a:ln>
                          <a:solidFill>
                            <a:schemeClr val="bg1"/>
                          </a:solidFill>
                          <a:effectLst/>
                          <a:latin typeface="Times New Roman" pitchFamily="18" charset="0"/>
                        </a:rPr>
                        <a:t>n(v, w)</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is’(v) = is(v)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sym typeface="Symbol" pitchFamily="18" charset="2"/>
                        </a:rPr>
                        <a:t>    v1, v2:</a:t>
                      </a:r>
                      <a:r>
                        <a:rPr kumimoji="0" lang="en-US" sz="2400" b="0" i="0" u="none" strike="noStrike" cap="none" normalizeH="0" baseline="0" smtClean="0">
                          <a:ln>
                            <a:noFill/>
                          </a:ln>
                          <a:solidFill>
                            <a:schemeClr val="bg1"/>
                          </a:solidFill>
                          <a:effectLst/>
                          <a:latin typeface="Times New Roman" pitchFamily="18" charset="0"/>
                        </a:rPr>
                        <a:t> n(v1, v)  </a:t>
                      </a:r>
                      <a:r>
                        <a:rPr kumimoji="0" lang="en-US" sz="2400" b="0" i="0" u="none" strike="noStrike" cap="none" normalizeH="0" baseline="0" smtClean="0">
                          <a:ln>
                            <a:noFill/>
                          </a:ln>
                          <a:solidFill>
                            <a:schemeClr val="bg1"/>
                          </a:solidFill>
                          <a:effectLst/>
                          <a:latin typeface="Times New Roman" pitchFamily="18" charset="0"/>
                          <a:sym typeface="Symbol" pitchFamily="18" charset="2"/>
                        </a:rPr>
                        <a:t> x(v1)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sym typeface="Symbol" pitchFamily="18" charset="2"/>
                        </a:rPr>
                        <a:t>                  n(v2, v)  x(v2) 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sym typeface="Symbol" pitchFamily="18" charset="2"/>
                        </a:rPr>
                        <a:t>                   eq(v1, v2)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50800"/>
            <a:ext cx="7772400" cy="877888"/>
          </a:xfrm>
        </p:spPr>
        <p:txBody>
          <a:bodyPr/>
          <a:lstStyle/>
          <a:p>
            <a:r>
              <a:rPr lang="en-US" altLang="he-IL" smtClean="0"/>
              <a:t>Reachability relation</a:t>
            </a:r>
          </a:p>
        </p:txBody>
      </p:sp>
      <p:sp>
        <p:nvSpPr>
          <p:cNvPr id="47107" name="Text Box 3"/>
          <p:cNvSpPr txBox="1">
            <a:spLocks noChangeArrowheads="1"/>
          </p:cNvSpPr>
          <p:nvPr/>
        </p:nvSpPr>
        <p:spPr bwMode="auto">
          <a:xfrm>
            <a:off x="401638" y="866775"/>
            <a:ext cx="8247062" cy="641350"/>
          </a:xfrm>
          <a:prstGeom prst="rect">
            <a:avLst/>
          </a:prstGeom>
          <a:noFill/>
          <a:ln w="38100">
            <a:noFill/>
            <a:miter lim="800000"/>
            <a:headEnd/>
            <a:tailEnd/>
          </a:ln>
        </p:spPr>
        <p:txBody>
          <a:bodyPr anchor="ctr">
            <a:spAutoFit/>
          </a:bodyPr>
          <a:lstStyle/>
          <a:p>
            <a:pPr algn="ctr"/>
            <a:r>
              <a:rPr lang="en-US" altLang="he-IL">
                <a:solidFill>
                  <a:schemeClr val="bg1"/>
                </a:solidFill>
              </a:rPr>
              <a:t>t[n](v1, v2) </a:t>
            </a:r>
            <a:r>
              <a:rPr lang="en-US" altLang="he-IL">
                <a:solidFill>
                  <a:schemeClr val="bg1"/>
                </a:solidFill>
                <a:sym typeface="Symbol" pitchFamily="18" charset="2"/>
              </a:rPr>
              <a:t>= n</a:t>
            </a:r>
            <a:r>
              <a:rPr lang="en-US" altLang="he-IL" baseline="30000">
                <a:solidFill>
                  <a:schemeClr val="bg1"/>
                </a:solidFill>
                <a:sym typeface="Symbol" pitchFamily="18" charset="2"/>
              </a:rPr>
              <a:t>*</a:t>
            </a:r>
            <a:r>
              <a:rPr lang="en-US" altLang="he-IL">
                <a:solidFill>
                  <a:schemeClr val="bg1"/>
                </a:solidFill>
                <a:sym typeface="Symbol" pitchFamily="18" charset="2"/>
              </a:rPr>
              <a:t>(v1,v2)</a:t>
            </a:r>
            <a:endParaRPr lang="en-US" altLang="he-IL" sz="4000">
              <a:latin typeface="Symbol" pitchFamily="18" charset="2"/>
              <a:sym typeface="Symbol" pitchFamily="18" charset="2"/>
            </a:endParaRPr>
          </a:p>
        </p:txBody>
      </p:sp>
      <p:sp>
        <p:nvSpPr>
          <p:cNvPr id="47108" name="Oval 4"/>
          <p:cNvSpPr>
            <a:spLocks noChangeArrowheads="1"/>
          </p:cNvSpPr>
          <p:nvPr/>
        </p:nvSpPr>
        <p:spPr bwMode="auto">
          <a:xfrm>
            <a:off x="2908300" y="21209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7109" name="Text Box 5"/>
          <p:cNvSpPr txBox="1">
            <a:spLocks noChangeArrowheads="1"/>
          </p:cNvSpPr>
          <p:nvPr/>
        </p:nvSpPr>
        <p:spPr bwMode="auto">
          <a:xfrm>
            <a:off x="2178050" y="220027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7110" name="AutoShape 6"/>
          <p:cNvCxnSpPr>
            <a:cxnSpLocks noChangeShapeType="1"/>
            <a:stCxn id="47109" idx="3"/>
            <a:endCxn id="47108" idx="2"/>
          </p:cNvCxnSpPr>
          <p:nvPr/>
        </p:nvCxnSpPr>
        <p:spPr bwMode="auto">
          <a:xfrm flipV="1">
            <a:off x="2592388" y="2397125"/>
            <a:ext cx="266700" cy="1588"/>
          </a:xfrm>
          <a:prstGeom prst="straightConnector1">
            <a:avLst/>
          </a:prstGeom>
          <a:noFill/>
          <a:ln w="28575">
            <a:solidFill>
              <a:schemeClr val="bg1"/>
            </a:solidFill>
            <a:round/>
            <a:headEnd/>
            <a:tailEnd type="triangle" w="med" len="med"/>
          </a:ln>
        </p:spPr>
      </p:cxnSp>
      <p:sp>
        <p:nvSpPr>
          <p:cNvPr id="47111" name="Text Box 7"/>
          <p:cNvSpPr txBox="1">
            <a:spLocks noChangeArrowheads="1"/>
          </p:cNvSpPr>
          <p:nvPr/>
        </p:nvSpPr>
        <p:spPr bwMode="auto">
          <a:xfrm>
            <a:off x="2282825" y="26543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7112" name="AutoShape 8"/>
          <p:cNvCxnSpPr>
            <a:cxnSpLocks noChangeShapeType="1"/>
            <a:endCxn id="47108" idx="3"/>
          </p:cNvCxnSpPr>
          <p:nvPr/>
        </p:nvCxnSpPr>
        <p:spPr bwMode="auto">
          <a:xfrm flipV="1">
            <a:off x="2484438" y="2606675"/>
            <a:ext cx="498475" cy="460375"/>
          </a:xfrm>
          <a:prstGeom prst="straightConnector1">
            <a:avLst/>
          </a:prstGeom>
          <a:noFill/>
          <a:ln w="28575">
            <a:solidFill>
              <a:schemeClr val="bg1"/>
            </a:solidFill>
            <a:round/>
            <a:headEnd/>
            <a:tailEnd type="triangle" w="med" len="med"/>
          </a:ln>
        </p:spPr>
      </p:cxnSp>
      <p:sp>
        <p:nvSpPr>
          <p:cNvPr id="47113" name="Oval 9"/>
          <p:cNvSpPr>
            <a:spLocks noChangeArrowheads="1"/>
          </p:cNvSpPr>
          <p:nvPr/>
        </p:nvSpPr>
        <p:spPr bwMode="auto">
          <a:xfrm>
            <a:off x="3775075" y="2114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7114" name="AutoShape 10"/>
          <p:cNvCxnSpPr>
            <a:cxnSpLocks noChangeShapeType="1"/>
            <a:stCxn id="47108" idx="6"/>
            <a:endCxn id="47113" idx="2"/>
          </p:cNvCxnSpPr>
          <p:nvPr/>
        </p:nvCxnSpPr>
        <p:spPr bwMode="auto">
          <a:xfrm flipV="1">
            <a:off x="3465513" y="2390775"/>
            <a:ext cx="263525" cy="6350"/>
          </a:xfrm>
          <a:prstGeom prst="straightConnector1">
            <a:avLst/>
          </a:prstGeom>
          <a:noFill/>
          <a:ln w="28575">
            <a:solidFill>
              <a:schemeClr val="bg1"/>
            </a:solidFill>
            <a:round/>
            <a:headEnd/>
            <a:tailEnd type="triangle" w="med" len="med"/>
          </a:ln>
        </p:spPr>
      </p:cxnSp>
      <p:sp>
        <p:nvSpPr>
          <p:cNvPr id="47115" name="Oval 11"/>
          <p:cNvSpPr>
            <a:spLocks noChangeArrowheads="1"/>
          </p:cNvSpPr>
          <p:nvPr/>
        </p:nvSpPr>
        <p:spPr bwMode="auto">
          <a:xfrm>
            <a:off x="5245100" y="21399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47116" name="Line 12"/>
          <p:cNvSpPr>
            <a:spLocks noChangeShapeType="1"/>
          </p:cNvSpPr>
          <p:nvPr/>
        </p:nvSpPr>
        <p:spPr bwMode="auto">
          <a:xfrm flipV="1">
            <a:off x="4321175" y="240188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47117" name="Line 13"/>
          <p:cNvSpPr>
            <a:spLocks noChangeShapeType="1"/>
          </p:cNvSpPr>
          <p:nvPr/>
        </p:nvSpPr>
        <p:spPr bwMode="auto">
          <a:xfrm flipV="1">
            <a:off x="5029200" y="2408238"/>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47118" name="Text Box 14"/>
          <p:cNvSpPr txBox="1">
            <a:spLocks noChangeArrowheads="1"/>
          </p:cNvSpPr>
          <p:nvPr/>
        </p:nvSpPr>
        <p:spPr bwMode="auto">
          <a:xfrm>
            <a:off x="3316288" y="24542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7119" name="Text Box 15"/>
          <p:cNvSpPr txBox="1">
            <a:spLocks noChangeArrowheads="1"/>
          </p:cNvSpPr>
          <p:nvPr/>
        </p:nvSpPr>
        <p:spPr bwMode="auto">
          <a:xfrm>
            <a:off x="4211638" y="23971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7120" name="Text Box 16"/>
          <p:cNvSpPr txBox="1">
            <a:spLocks noChangeArrowheads="1"/>
          </p:cNvSpPr>
          <p:nvPr/>
        </p:nvSpPr>
        <p:spPr bwMode="auto">
          <a:xfrm>
            <a:off x="4916488" y="23463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2" name="Group 17"/>
          <p:cNvGrpSpPr>
            <a:grpSpLocks/>
          </p:cNvGrpSpPr>
          <p:nvPr/>
        </p:nvGrpSpPr>
        <p:grpSpPr bwMode="auto">
          <a:xfrm>
            <a:off x="2466975" y="1454150"/>
            <a:ext cx="3698875" cy="2339975"/>
            <a:chOff x="1554" y="916"/>
            <a:chExt cx="2330" cy="1474"/>
          </a:xfrm>
        </p:grpSpPr>
        <p:cxnSp>
          <p:nvCxnSpPr>
            <p:cNvPr id="47142" name="AutoShape 18"/>
            <p:cNvCxnSpPr>
              <a:cxnSpLocks noChangeShapeType="1"/>
            </p:cNvCxnSpPr>
            <p:nvPr/>
          </p:nvCxnSpPr>
          <p:spPr bwMode="auto">
            <a:xfrm rot="16200000" flipH="1">
              <a:off x="2960" y="1232"/>
              <a:ext cx="95" cy="722"/>
            </a:xfrm>
            <a:prstGeom prst="curvedConnector3">
              <a:avLst>
                <a:gd name="adj1" fmla="val 251579"/>
              </a:avLst>
            </a:prstGeom>
            <a:noFill/>
            <a:ln w="28575">
              <a:solidFill>
                <a:schemeClr val="bg1"/>
              </a:solidFill>
              <a:round/>
              <a:headEnd/>
              <a:tailEnd type="triangle" w="med" len="med"/>
            </a:ln>
          </p:spPr>
        </p:cxnSp>
        <p:grpSp>
          <p:nvGrpSpPr>
            <p:cNvPr id="47143" name="Group 19"/>
            <p:cNvGrpSpPr>
              <a:grpSpLocks/>
            </p:cNvGrpSpPr>
            <p:nvPr/>
          </p:nvGrpSpPr>
          <p:grpSpPr bwMode="auto">
            <a:xfrm>
              <a:off x="1554" y="916"/>
              <a:ext cx="2330" cy="1474"/>
              <a:chOff x="1554" y="916"/>
              <a:chExt cx="2330" cy="1474"/>
            </a:xfrm>
          </p:grpSpPr>
          <p:cxnSp>
            <p:nvCxnSpPr>
              <p:cNvPr id="47144" name="AutoShape 20"/>
              <p:cNvCxnSpPr>
                <a:cxnSpLocks noChangeShapeType="1"/>
                <a:stCxn id="47108" idx="4"/>
                <a:endCxn id="47113" idx="4"/>
              </p:cNvCxnSpPr>
              <p:nvPr/>
            </p:nvCxnSpPr>
            <p:spPr bwMode="auto">
              <a:xfrm rot="5400000" flipH="1" flipV="1">
                <a:off x="2264" y="1418"/>
                <a:ext cx="4" cy="546"/>
              </a:xfrm>
              <a:prstGeom prst="curvedConnector3">
                <a:avLst>
                  <a:gd name="adj1" fmla="val -3375000"/>
                </a:avLst>
              </a:prstGeom>
              <a:noFill/>
              <a:ln w="28575">
                <a:solidFill>
                  <a:schemeClr val="bg1"/>
                </a:solidFill>
                <a:round/>
                <a:headEnd/>
                <a:tailEnd type="triangle" w="med" len="med"/>
              </a:ln>
            </p:spPr>
          </p:cxnSp>
          <p:grpSp>
            <p:nvGrpSpPr>
              <p:cNvPr id="47145" name="Group 21"/>
              <p:cNvGrpSpPr>
                <a:grpSpLocks/>
              </p:cNvGrpSpPr>
              <p:nvPr/>
            </p:nvGrpSpPr>
            <p:grpSpPr bwMode="auto">
              <a:xfrm>
                <a:off x="1554" y="916"/>
                <a:ext cx="2330" cy="1474"/>
                <a:chOff x="1554" y="916"/>
                <a:chExt cx="2330" cy="1474"/>
              </a:xfrm>
            </p:grpSpPr>
            <p:sp>
              <p:nvSpPr>
                <p:cNvPr id="47146" name="Text Box 22"/>
                <p:cNvSpPr txBox="1">
                  <a:spLocks noChangeArrowheads="1"/>
                </p:cNvSpPr>
                <p:nvPr/>
              </p:nvSpPr>
              <p:spPr bwMode="auto">
                <a:xfrm>
                  <a:off x="1554" y="916"/>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cxnSp>
              <p:nvCxnSpPr>
                <p:cNvPr id="47147" name="AutoShape 23"/>
                <p:cNvCxnSpPr>
                  <a:cxnSpLocks noChangeShapeType="1"/>
                  <a:stCxn id="47108" idx="1"/>
                  <a:endCxn id="47108" idx="7"/>
                </p:cNvCxnSpPr>
                <p:nvPr/>
              </p:nvCxnSpPr>
              <p:spPr bwMode="auto">
                <a:xfrm rot="5400000" flipV="1">
                  <a:off x="1992" y="1265"/>
                  <a:ext cx="1" cy="228"/>
                </a:xfrm>
                <a:prstGeom prst="curvedConnector3">
                  <a:avLst>
                    <a:gd name="adj1" fmla="val -18600009"/>
                  </a:avLst>
                </a:prstGeom>
                <a:noFill/>
                <a:ln w="28575">
                  <a:solidFill>
                    <a:schemeClr val="bg1"/>
                  </a:solidFill>
                  <a:round/>
                  <a:headEnd/>
                  <a:tailEnd type="triangle" w="med" len="med"/>
                </a:ln>
              </p:spPr>
            </p:cxnSp>
            <p:cxnSp>
              <p:nvCxnSpPr>
                <p:cNvPr id="47148" name="AutoShape 24"/>
                <p:cNvCxnSpPr>
                  <a:cxnSpLocks noChangeShapeType="1"/>
                </p:cNvCxnSpPr>
                <p:nvPr/>
              </p:nvCxnSpPr>
              <p:spPr bwMode="auto">
                <a:xfrm rot="5400000" flipV="1">
                  <a:off x="2532" y="1241"/>
                  <a:ext cx="1" cy="228"/>
                </a:xfrm>
                <a:prstGeom prst="curvedConnector3">
                  <a:avLst>
                    <a:gd name="adj1" fmla="val -18600009"/>
                  </a:avLst>
                </a:prstGeom>
                <a:noFill/>
                <a:ln w="28575">
                  <a:solidFill>
                    <a:schemeClr val="bg1"/>
                  </a:solidFill>
                  <a:round/>
                  <a:headEnd/>
                  <a:tailEnd type="triangle" w="med" len="med"/>
                </a:ln>
              </p:spPr>
            </p:cxnSp>
            <p:cxnSp>
              <p:nvCxnSpPr>
                <p:cNvPr id="47149" name="AutoShape 25"/>
                <p:cNvCxnSpPr>
                  <a:cxnSpLocks noChangeShapeType="1"/>
                </p:cNvCxnSpPr>
                <p:nvPr/>
              </p:nvCxnSpPr>
              <p:spPr bwMode="auto">
                <a:xfrm rot="5400000" flipV="1">
                  <a:off x="3468" y="1265"/>
                  <a:ext cx="1" cy="228"/>
                </a:xfrm>
                <a:prstGeom prst="curvedConnector3">
                  <a:avLst>
                    <a:gd name="adj1" fmla="val -18600009"/>
                  </a:avLst>
                </a:prstGeom>
                <a:noFill/>
                <a:ln w="28575">
                  <a:solidFill>
                    <a:schemeClr val="bg1"/>
                  </a:solidFill>
                  <a:round/>
                  <a:headEnd/>
                  <a:tailEnd type="triangle" w="med" len="med"/>
                </a:ln>
              </p:spPr>
            </p:cxnSp>
            <p:sp>
              <p:nvSpPr>
                <p:cNvPr id="47150" name="Text Box 26"/>
                <p:cNvSpPr txBox="1">
                  <a:spLocks noChangeArrowheads="1"/>
                </p:cNvSpPr>
                <p:nvPr/>
              </p:nvSpPr>
              <p:spPr bwMode="auto">
                <a:xfrm>
                  <a:off x="2106" y="92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sp>
              <p:nvSpPr>
                <p:cNvPr id="47151" name="Text Box 27"/>
                <p:cNvSpPr txBox="1">
                  <a:spLocks noChangeArrowheads="1"/>
                </p:cNvSpPr>
                <p:nvPr/>
              </p:nvSpPr>
              <p:spPr bwMode="auto">
                <a:xfrm>
                  <a:off x="3078" y="9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sp>
              <p:nvSpPr>
                <p:cNvPr id="47152" name="Text Box 28"/>
                <p:cNvSpPr txBox="1">
                  <a:spLocks noChangeArrowheads="1"/>
                </p:cNvSpPr>
                <p:nvPr/>
              </p:nvSpPr>
              <p:spPr bwMode="auto">
                <a:xfrm>
                  <a:off x="1902" y="178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cxnSp>
              <p:nvCxnSpPr>
                <p:cNvPr id="47153" name="AutoShape 29"/>
                <p:cNvCxnSpPr>
                  <a:cxnSpLocks noChangeShapeType="1"/>
                  <a:stCxn id="47108" idx="3"/>
                  <a:endCxn id="47115" idx="4"/>
                </p:cNvCxnSpPr>
                <p:nvPr/>
              </p:nvCxnSpPr>
              <p:spPr bwMode="auto">
                <a:xfrm rot="16200000" flipH="1">
                  <a:off x="2640" y="881"/>
                  <a:ext cx="63" cy="1586"/>
                </a:xfrm>
                <a:prstGeom prst="curvedConnector3">
                  <a:avLst>
                    <a:gd name="adj1" fmla="val 904759"/>
                  </a:avLst>
                </a:prstGeom>
                <a:noFill/>
                <a:ln w="28575">
                  <a:solidFill>
                    <a:schemeClr val="bg1"/>
                  </a:solidFill>
                  <a:round/>
                  <a:headEnd/>
                  <a:tailEnd type="triangle" w="med" len="med"/>
                </a:ln>
              </p:spPr>
            </p:cxnSp>
            <p:sp>
              <p:nvSpPr>
                <p:cNvPr id="47154" name="Text Box 30"/>
                <p:cNvSpPr txBox="1">
                  <a:spLocks noChangeArrowheads="1"/>
                </p:cNvSpPr>
                <p:nvPr/>
              </p:nvSpPr>
              <p:spPr bwMode="auto">
                <a:xfrm>
                  <a:off x="2274" y="21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sp>
              <p:nvSpPr>
                <p:cNvPr id="47155" name="Text Box 31"/>
                <p:cNvSpPr txBox="1">
                  <a:spLocks noChangeArrowheads="1"/>
                </p:cNvSpPr>
                <p:nvPr/>
              </p:nvSpPr>
              <p:spPr bwMode="auto">
                <a:xfrm>
                  <a:off x="2622" y="176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t[n]</a:t>
                  </a:r>
                </a:p>
              </p:txBody>
            </p:sp>
          </p:grpSp>
        </p:grpSp>
      </p:grpSp>
      <p:sp>
        <p:nvSpPr>
          <p:cNvPr id="47122" name="Oval 32"/>
          <p:cNvSpPr>
            <a:spLocks noChangeArrowheads="1"/>
          </p:cNvSpPr>
          <p:nvPr/>
        </p:nvSpPr>
        <p:spPr bwMode="auto">
          <a:xfrm>
            <a:off x="3590925" y="43703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47123" name="Text Box 33"/>
          <p:cNvSpPr txBox="1">
            <a:spLocks noChangeArrowheads="1"/>
          </p:cNvSpPr>
          <p:nvPr/>
        </p:nvSpPr>
        <p:spPr bwMode="auto">
          <a:xfrm>
            <a:off x="2892425" y="444976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47124" name="AutoShape 34"/>
          <p:cNvCxnSpPr>
            <a:cxnSpLocks noChangeShapeType="1"/>
            <a:stCxn id="47123" idx="3"/>
            <a:endCxn id="47122" idx="2"/>
          </p:cNvCxnSpPr>
          <p:nvPr/>
        </p:nvCxnSpPr>
        <p:spPr bwMode="auto">
          <a:xfrm flipV="1">
            <a:off x="3306763" y="4646613"/>
            <a:ext cx="266700" cy="1587"/>
          </a:xfrm>
          <a:prstGeom prst="straightConnector1">
            <a:avLst/>
          </a:prstGeom>
          <a:noFill/>
          <a:ln w="28575">
            <a:solidFill>
              <a:schemeClr val="bg1"/>
            </a:solidFill>
            <a:round/>
            <a:headEnd/>
            <a:tailEnd type="triangle" w="med" len="med"/>
          </a:ln>
        </p:spPr>
      </p:cxnSp>
      <p:sp>
        <p:nvSpPr>
          <p:cNvPr id="47125" name="Text Box 35"/>
          <p:cNvSpPr txBox="1">
            <a:spLocks noChangeArrowheads="1"/>
          </p:cNvSpPr>
          <p:nvPr/>
        </p:nvSpPr>
        <p:spPr bwMode="auto">
          <a:xfrm>
            <a:off x="2997200" y="490378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47126" name="AutoShape 36"/>
          <p:cNvCxnSpPr>
            <a:cxnSpLocks noChangeShapeType="1"/>
            <a:endCxn id="47122" idx="3"/>
          </p:cNvCxnSpPr>
          <p:nvPr/>
        </p:nvCxnSpPr>
        <p:spPr bwMode="auto">
          <a:xfrm flipV="1">
            <a:off x="3176588" y="4856163"/>
            <a:ext cx="498475" cy="460375"/>
          </a:xfrm>
          <a:prstGeom prst="straightConnector1">
            <a:avLst/>
          </a:prstGeom>
          <a:noFill/>
          <a:ln w="28575">
            <a:solidFill>
              <a:schemeClr val="bg1"/>
            </a:solidFill>
            <a:round/>
            <a:headEnd/>
            <a:tailEnd type="triangle" w="med" len="med"/>
          </a:ln>
        </p:spPr>
      </p:cxnSp>
      <p:sp>
        <p:nvSpPr>
          <p:cNvPr id="47127" name="Oval 37"/>
          <p:cNvSpPr>
            <a:spLocks noChangeArrowheads="1"/>
          </p:cNvSpPr>
          <p:nvPr/>
        </p:nvSpPr>
        <p:spPr bwMode="auto">
          <a:xfrm>
            <a:off x="4865688" y="4344988"/>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47128" name="AutoShape 38"/>
          <p:cNvCxnSpPr>
            <a:cxnSpLocks noChangeShapeType="1"/>
            <a:stCxn id="47122" idx="6"/>
            <a:endCxn id="47127" idx="2"/>
          </p:cNvCxnSpPr>
          <p:nvPr/>
        </p:nvCxnSpPr>
        <p:spPr bwMode="auto">
          <a:xfrm flipV="1">
            <a:off x="4179888" y="4638675"/>
            <a:ext cx="654050" cy="7938"/>
          </a:xfrm>
          <a:prstGeom prst="straightConnector1">
            <a:avLst/>
          </a:prstGeom>
          <a:noFill/>
          <a:ln w="28575">
            <a:solidFill>
              <a:schemeClr val="bg1"/>
            </a:solidFill>
            <a:prstDash val="dashDot"/>
            <a:round/>
            <a:headEnd/>
            <a:tailEnd type="triangle" w="med" len="med"/>
          </a:ln>
        </p:spPr>
      </p:cxnSp>
      <p:cxnSp>
        <p:nvCxnSpPr>
          <p:cNvPr id="47129" name="AutoShape 39"/>
          <p:cNvCxnSpPr>
            <a:cxnSpLocks noChangeShapeType="1"/>
            <a:stCxn id="47127" idx="3"/>
            <a:endCxn id="47127" idx="5"/>
          </p:cNvCxnSpPr>
          <p:nvPr/>
        </p:nvCxnSpPr>
        <p:spPr bwMode="auto">
          <a:xfrm rot="16200000" flipH="1">
            <a:off x="5253832" y="4569619"/>
            <a:ext cx="1587" cy="619125"/>
          </a:xfrm>
          <a:prstGeom prst="curvedConnector3">
            <a:avLst>
              <a:gd name="adj1" fmla="val 17800009"/>
            </a:avLst>
          </a:prstGeom>
          <a:noFill/>
          <a:ln w="28575">
            <a:solidFill>
              <a:schemeClr val="bg1"/>
            </a:solidFill>
            <a:prstDash val="dash"/>
            <a:round/>
            <a:headEnd/>
            <a:tailEnd type="triangle" w="med" len="med"/>
          </a:ln>
        </p:spPr>
      </p:cxnSp>
      <p:sp>
        <p:nvSpPr>
          <p:cNvPr id="47130" name="Text Box 40"/>
          <p:cNvSpPr txBox="1">
            <a:spLocks noChangeArrowheads="1"/>
          </p:cNvSpPr>
          <p:nvPr/>
        </p:nvSpPr>
        <p:spPr bwMode="auto">
          <a:xfrm>
            <a:off x="4287838" y="4168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7131" name="Text Box 41"/>
          <p:cNvSpPr txBox="1">
            <a:spLocks noChangeArrowheads="1"/>
          </p:cNvSpPr>
          <p:nvPr/>
        </p:nvSpPr>
        <p:spPr bwMode="auto">
          <a:xfrm>
            <a:off x="5097463" y="50260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5" name="Group 42"/>
          <p:cNvGrpSpPr>
            <a:grpSpLocks/>
          </p:cNvGrpSpPr>
          <p:nvPr/>
        </p:nvGrpSpPr>
        <p:grpSpPr bwMode="auto">
          <a:xfrm>
            <a:off x="3878263" y="3695700"/>
            <a:ext cx="1651000" cy="703263"/>
            <a:chOff x="2443" y="2328"/>
            <a:chExt cx="1040" cy="443"/>
          </a:xfrm>
        </p:grpSpPr>
        <p:cxnSp>
          <p:nvCxnSpPr>
            <p:cNvPr id="47140" name="AutoShape 43"/>
            <p:cNvCxnSpPr>
              <a:cxnSpLocks noChangeShapeType="1"/>
              <a:stCxn id="47122" idx="0"/>
              <a:endCxn id="47127" idx="7"/>
            </p:cNvCxnSpPr>
            <p:nvPr/>
          </p:nvCxnSpPr>
          <p:spPr bwMode="auto">
            <a:xfrm rot="5400000" flipV="1">
              <a:off x="2949" y="2238"/>
              <a:ext cx="27" cy="1040"/>
            </a:xfrm>
            <a:prstGeom prst="curvedConnector3">
              <a:avLst>
                <a:gd name="adj1" fmla="val -559259"/>
              </a:avLst>
            </a:prstGeom>
            <a:noFill/>
            <a:ln w="28575">
              <a:solidFill>
                <a:schemeClr val="bg1"/>
              </a:solidFill>
              <a:round/>
              <a:headEnd/>
              <a:tailEnd type="triangle" w="med" len="med"/>
            </a:ln>
          </p:spPr>
        </p:cxnSp>
        <p:sp>
          <p:nvSpPr>
            <p:cNvPr id="47141" name="Text Box 44"/>
            <p:cNvSpPr txBox="1">
              <a:spLocks noChangeArrowheads="1"/>
            </p:cNvSpPr>
            <p:nvPr/>
          </p:nvSpPr>
          <p:spPr bwMode="auto">
            <a:xfrm>
              <a:off x="2616" y="23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t[n]</a:t>
              </a:r>
            </a:p>
          </p:txBody>
        </p:sp>
      </p:grpSp>
      <p:grpSp>
        <p:nvGrpSpPr>
          <p:cNvPr id="6" name="Group 45"/>
          <p:cNvGrpSpPr>
            <a:grpSpLocks/>
          </p:cNvGrpSpPr>
          <p:nvPr/>
        </p:nvGrpSpPr>
        <p:grpSpPr bwMode="auto">
          <a:xfrm>
            <a:off x="3390900" y="4856163"/>
            <a:ext cx="1028700" cy="665162"/>
            <a:chOff x="2136" y="3059"/>
            <a:chExt cx="648" cy="419"/>
          </a:xfrm>
        </p:grpSpPr>
        <p:cxnSp>
          <p:nvCxnSpPr>
            <p:cNvPr id="47138" name="AutoShape 46"/>
            <p:cNvCxnSpPr>
              <a:cxnSpLocks noChangeShapeType="1"/>
              <a:stCxn id="47122" idx="3"/>
              <a:endCxn id="47122" idx="5"/>
            </p:cNvCxnSpPr>
            <p:nvPr/>
          </p:nvCxnSpPr>
          <p:spPr bwMode="auto">
            <a:xfrm rot="16200000" flipH="1">
              <a:off x="2442" y="2932"/>
              <a:ext cx="1" cy="256"/>
            </a:xfrm>
            <a:prstGeom prst="curvedConnector3">
              <a:avLst>
                <a:gd name="adj1" fmla="val 18600009"/>
              </a:avLst>
            </a:prstGeom>
            <a:noFill/>
            <a:ln w="28575">
              <a:solidFill>
                <a:schemeClr val="bg1"/>
              </a:solidFill>
              <a:round/>
              <a:headEnd/>
              <a:tailEnd type="triangle" w="med" len="med"/>
            </a:ln>
          </p:spPr>
        </p:cxnSp>
        <p:sp>
          <p:nvSpPr>
            <p:cNvPr id="47139" name="Text Box 47"/>
            <p:cNvSpPr txBox="1">
              <a:spLocks noChangeArrowheads="1"/>
            </p:cNvSpPr>
            <p:nvPr/>
          </p:nvSpPr>
          <p:spPr bwMode="auto">
            <a:xfrm>
              <a:off x="2136" y="32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t[n]</a:t>
              </a:r>
            </a:p>
          </p:txBody>
        </p:sp>
      </p:grpSp>
      <p:grpSp>
        <p:nvGrpSpPr>
          <p:cNvPr id="7" name="Group 48"/>
          <p:cNvGrpSpPr>
            <a:grpSpLocks/>
          </p:cNvGrpSpPr>
          <p:nvPr/>
        </p:nvGrpSpPr>
        <p:grpSpPr bwMode="auto">
          <a:xfrm>
            <a:off x="4857750" y="4638675"/>
            <a:ext cx="1047750" cy="1568450"/>
            <a:chOff x="3060" y="2922"/>
            <a:chExt cx="660" cy="988"/>
          </a:xfrm>
        </p:grpSpPr>
        <p:cxnSp>
          <p:nvCxnSpPr>
            <p:cNvPr id="47136" name="AutoShape 49"/>
            <p:cNvCxnSpPr>
              <a:cxnSpLocks noChangeShapeType="1"/>
              <a:endCxn id="47127" idx="6"/>
            </p:cNvCxnSpPr>
            <p:nvPr/>
          </p:nvCxnSpPr>
          <p:spPr bwMode="auto">
            <a:xfrm flipV="1">
              <a:off x="3060" y="2922"/>
              <a:ext cx="515" cy="150"/>
            </a:xfrm>
            <a:prstGeom prst="curvedConnector5">
              <a:avLst>
                <a:gd name="adj1" fmla="val 389"/>
                <a:gd name="adj2" fmla="val -407333"/>
                <a:gd name="adj3" fmla="val 124079"/>
              </a:avLst>
            </a:prstGeom>
            <a:noFill/>
            <a:ln w="28575">
              <a:solidFill>
                <a:schemeClr val="bg1"/>
              </a:solidFill>
              <a:prstDash val="lgDashDot"/>
              <a:round/>
              <a:headEnd/>
              <a:tailEnd type="triangle" w="med" len="med"/>
            </a:ln>
          </p:spPr>
        </p:cxnSp>
        <p:sp>
          <p:nvSpPr>
            <p:cNvPr id="47137" name="Text Box 50"/>
            <p:cNvSpPr txBox="1">
              <a:spLocks noChangeArrowheads="1"/>
            </p:cNvSpPr>
            <p:nvPr/>
          </p:nvSpPr>
          <p:spPr bwMode="auto">
            <a:xfrm>
              <a:off x="3072" y="3660"/>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t[n]</a:t>
              </a:r>
            </a:p>
          </p:txBody>
        </p:sp>
      </p:grpSp>
      <p:sp>
        <p:nvSpPr>
          <p:cNvPr id="47135" name="Text Box 51"/>
          <p:cNvSpPr txBox="1">
            <a:spLocks noChangeArrowheads="1"/>
          </p:cNvSpPr>
          <p:nvPr/>
        </p:nvSpPr>
        <p:spPr bwMode="auto">
          <a:xfrm>
            <a:off x="4543425" y="1936750"/>
            <a:ext cx="527050" cy="641350"/>
          </a:xfrm>
          <a:prstGeom prst="rect">
            <a:avLst/>
          </a:prstGeom>
          <a:noFill/>
          <a:ln w="28575">
            <a:noFill/>
            <a:miter lim="800000"/>
            <a:headEnd/>
            <a:tailEnd/>
          </a:ln>
        </p:spPr>
        <p:txBody>
          <a:bodyPr wrap="none">
            <a:spAutoFit/>
          </a:bodyPr>
          <a:lstStyle/>
          <a:p>
            <a:r>
              <a:rPr lang="en-US">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List Segments</a:t>
            </a:r>
            <a:endParaRPr lang="en-US" smtClean="0">
              <a:cs typeface="Times New Roman" pitchFamily="18" charset="0"/>
            </a:endParaRPr>
          </a:p>
        </p:txBody>
      </p:sp>
      <p:sp>
        <p:nvSpPr>
          <p:cNvPr id="48131" name="Oval 20"/>
          <p:cNvSpPr>
            <a:spLocks noChangeArrowheads="1"/>
          </p:cNvSpPr>
          <p:nvPr/>
        </p:nvSpPr>
        <p:spPr bwMode="auto">
          <a:xfrm>
            <a:off x="917575"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8132" name="Text Box 23"/>
          <p:cNvSpPr txBox="1">
            <a:spLocks noChangeArrowheads="1"/>
          </p:cNvSpPr>
          <p:nvPr/>
        </p:nvSpPr>
        <p:spPr bwMode="auto">
          <a:xfrm>
            <a:off x="949325" y="30988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48133" name="Oval 25"/>
          <p:cNvSpPr>
            <a:spLocks noChangeArrowheads="1"/>
          </p:cNvSpPr>
          <p:nvPr/>
        </p:nvSpPr>
        <p:spPr bwMode="auto">
          <a:xfrm>
            <a:off x="1889125"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8134" name="AutoShape 26"/>
          <p:cNvCxnSpPr>
            <a:cxnSpLocks noChangeShapeType="1"/>
            <a:stCxn id="48131" idx="6"/>
            <a:endCxn id="48133" idx="2"/>
          </p:cNvCxnSpPr>
          <p:nvPr/>
        </p:nvCxnSpPr>
        <p:spPr bwMode="auto">
          <a:xfrm>
            <a:off x="1443038" y="2527300"/>
            <a:ext cx="431800" cy="0"/>
          </a:xfrm>
          <a:prstGeom prst="straightConnector1">
            <a:avLst/>
          </a:prstGeom>
          <a:noFill/>
          <a:ln w="28575">
            <a:solidFill>
              <a:schemeClr val="bg1"/>
            </a:solidFill>
            <a:round/>
            <a:headEnd/>
            <a:tailEnd type="triangle" w="med" len="med"/>
          </a:ln>
        </p:spPr>
      </p:cxnSp>
      <p:sp>
        <p:nvSpPr>
          <p:cNvPr id="48135" name="Oval 27"/>
          <p:cNvSpPr>
            <a:spLocks noChangeArrowheads="1"/>
          </p:cNvSpPr>
          <p:nvPr/>
        </p:nvSpPr>
        <p:spPr bwMode="auto">
          <a:xfrm>
            <a:off x="4805363"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5</a:t>
            </a:r>
          </a:p>
        </p:txBody>
      </p:sp>
      <p:sp>
        <p:nvSpPr>
          <p:cNvPr id="48136" name="Text Box 31"/>
          <p:cNvSpPr txBox="1">
            <a:spLocks noChangeArrowheads="1"/>
          </p:cNvSpPr>
          <p:nvPr/>
        </p:nvSpPr>
        <p:spPr bwMode="auto">
          <a:xfrm>
            <a:off x="1392238" y="24606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37" name="Oval 34"/>
          <p:cNvSpPr>
            <a:spLocks noChangeArrowheads="1"/>
          </p:cNvSpPr>
          <p:nvPr/>
        </p:nvSpPr>
        <p:spPr bwMode="auto">
          <a:xfrm>
            <a:off x="2860675"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3</a:t>
            </a:r>
          </a:p>
        </p:txBody>
      </p:sp>
      <p:sp>
        <p:nvSpPr>
          <p:cNvPr id="48138" name="Oval 35"/>
          <p:cNvSpPr>
            <a:spLocks noChangeArrowheads="1"/>
          </p:cNvSpPr>
          <p:nvPr/>
        </p:nvSpPr>
        <p:spPr bwMode="auto">
          <a:xfrm>
            <a:off x="3832225"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4</a:t>
            </a:r>
          </a:p>
        </p:txBody>
      </p:sp>
      <p:sp>
        <p:nvSpPr>
          <p:cNvPr id="48139" name="Oval 36"/>
          <p:cNvSpPr>
            <a:spLocks noChangeArrowheads="1"/>
          </p:cNvSpPr>
          <p:nvPr/>
        </p:nvSpPr>
        <p:spPr bwMode="auto">
          <a:xfrm>
            <a:off x="5776913"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6</a:t>
            </a:r>
          </a:p>
        </p:txBody>
      </p:sp>
      <p:sp>
        <p:nvSpPr>
          <p:cNvPr id="48140" name="Oval 37"/>
          <p:cNvSpPr>
            <a:spLocks noChangeArrowheads="1"/>
          </p:cNvSpPr>
          <p:nvPr/>
        </p:nvSpPr>
        <p:spPr bwMode="auto">
          <a:xfrm>
            <a:off x="6748463"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7</a:t>
            </a:r>
          </a:p>
        </p:txBody>
      </p:sp>
      <p:sp>
        <p:nvSpPr>
          <p:cNvPr id="48141" name="Oval 54"/>
          <p:cNvSpPr>
            <a:spLocks noChangeArrowheads="1"/>
          </p:cNvSpPr>
          <p:nvPr/>
        </p:nvSpPr>
        <p:spPr bwMode="auto">
          <a:xfrm>
            <a:off x="7721600" y="22510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8</a:t>
            </a:r>
          </a:p>
        </p:txBody>
      </p:sp>
      <p:cxnSp>
        <p:nvCxnSpPr>
          <p:cNvPr id="48142" name="AutoShape 55"/>
          <p:cNvCxnSpPr>
            <a:cxnSpLocks noChangeShapeType="1"/>
            <a:stCxn id="48133" idx="6"/>
            <a:endCxn id="48137" idx="2"/>
          </p:cNvCxnSpPr>
          <p:nvPr/>
        </p:nvCxnSpPr>
        <p:spPr bwMode="auto">
          <a:xfrm>
            <a:off x="2414588" y="2527300"/>
            <a:ext cx="431800" cy="0"/>
          </a:xfrm>
          <a:prstGeom prst="straightConnector1">
            <a:avLst/>
          </a:prstGeom>
          <a:noFill/>
          <a:ln w="28575">
            <a:solidFill>
              <a:schemeClr val="bg1"/>
            </a:solidFill>
            <a:round/>
            <a:headEnd/>
            <a:tailEnd type="triangle" w="med" len="med"/>
          </a:ln>
        </p:spPr>
      </p:cxnSp>
      <p:cxnSp>
        <p:nvCxnSpPr>
          <p:cNvPr id="48143" name="AutoShape 56"/>
          <p:cNvCxnSpPr>
            <a:cxnSpLocks noChangeShapeType="1"/>
            <a:stCxn id="48137" idx="6"/>
            <a:endCxn id="48138" idx="2"/>
          </p:cNvCxnSpPr>
          <p:nvPr/>
        </p:nvCxnSpPr>
        <p:spPr bwMode="auto">
          <a:xfrm>
            <a:off x="3386138" y="2527300"/>
            <a:ext cx="431800" cy="0"/>
          </a:xfrm>
          <a:prstGeom prst="straightConnector1">
            <a:avLst/>
          </a:prstGeom>
          <a:noFill/>
          <a:ln w="28575">
            <a:solidFill>
              <a:schemeClr val="bg1"/>
            </a:solidFill>
            <a:round/>
            <a:headEnd/>
            <a:tailEnd type="triangle" w="med" len="med"/>
          </a:ln>
        </p:spPr>
      </p:cxnSp>
      <p:cxnSp>
        <p:nvCxnSpPr>
          <p:cNvPr id="48144" name="AutoShape 57"/>
          <p:cNvCxnSpPr>
            <a:cxnSpLocks noChangeShapeType="1"/>
            <a:stCxn id="48138" idx="6"/>
            <a:endCxn id="48135" idx="2"/>
          </p:cNvCxnSpPr>
          <p:nvPr/>
        </p:nvCxnSpPr>
        <p:spPr bwMode="auto">
          <a:xfrm>
            <a:off x="4357688" y="2527300"/>
            <a:ext cx="433387" cy="0"/>
          </a:xfrm>
          <a:prstGeom prst="straightConnector1">
            <a:avLst/>
          </a:prstGeom>
          <a:noFill/>
          <a:ln w="28575">
            <a:solidFill>
              <a:schemeClr val="bg1"/>
            </a:solidFill>
            <a:round/>
            <a:headEnd/>
            <a:tailEnd type="triangle" w="med" len="med"/>
          </a:ln>
        </p:spPr>
      </p:cxnSp>
      <p:cxnSp>
        <p:nvCxnSpPr>
          <p:cNvPr id="48145" name="AutoShape 59"/>
          <p:cNvCxnSpPr>
            <a:cxnSpLocks noChangeShapeType="1"/>
            <a:stCxn id="48135" idx="6"/>
            <a:endCxn id="48139" idx="2"/>
          </p:cNvCxnSpPr>
          <p:nvPr/>
        </p:nvCxnSpPr>
        <p:spPr bwMode="auto">
          <a:xfrm>
            <a:off x="5330825" y="2527300"/>
            <a:ext cx="431800" cy="0"/>
          </a:xfrm>
          <a:prstGeom prst="straightConnector1">
            <a:avLst/>
          </a:prstGeom>
          <a:noFill/>
          <a:ln w="28575">
            <a:solidFill>
              <a:schemeClr val="bg1"/>
            </a:solidFill>
            <a:round/>
            <a:headEnd/>
            <a:tailEnd type="triangle" w="med" len="med"/>
          </a:ln>
        </p:spPr>
      </p:cxnSp>
      <p:cxnSp>
        <p:nvCxnSpPr>
          <p:cNvPr id="48146" name="AutoShape 60"/>
          <p:cNvCxnSpPr>
            <a:cxnSpLocks noChangeShapeType="1"/>
            <a:stCxn id="48139" idx="6"/>
            <a:endCxn id="48140" idx="2"/>
          </p:cNvCxnSpPr>
          <p:nvPr/>
        </p:nvCxnSpPr>
        <p:spPr bwMode="auto">
          <a:xfrm>
            <a:off x="6302375" y="2527300"/>
            <a:ext cx="431800" cy="0"/>
          </a:xfrm>
          <a:prstGeom prst="straightConnector1">
            <a:avLst/>
          </a:prstGeom>
          <a:noFill/>
          <a:ln w="28575">
            <a:solidFill>
              <a:schemeClr val="bg1"/>
            </a:solidFill>
            <a:round/>
            <a:headEnd/>
            <a:tailEnd type="triangle" w="med" len="med"/>
          </a:ln>
        </p:spPr>
      </p:cxnSp>
      <p:cxnSp>
        <p:nvCxnSpPr>
          <p:cNvPr id="48147" name="AutoShape 62"/>
          <p:cNvCxnSpPr>
            <a:cxnSpLocks noChangeShapeType="1"/>
            <a:stCxn id="48140" idx="6"/>
            <a:endCxn id="48141" idx="2"/>
          </p:cNvCxnSpPr>
          <p:nvPr/>
        </p:nvCxnSpPr>
        <p:spPr bwMode="auto">
          <a:xfrm>
            <a:off x="7273925" y="2527300"/>
            <a:ext cx="433388" cy="0"/>
          </a:xfrm>
          <a:prstGeom prst="straightConnector1">
            <a:avLst/>
          </a:prstGeom>
          <a:noFill/>
          <a:ln w="28575">
            <a:solidFill>
              <a:schemeClr val="bg1"/>
            </a:solidFill>
            <a:round/>
            <a:headEnd/>
            <a:tailEnd type="triangle" w="med" len="med"/>
          </a:ln>
        </p:spPr>
      </p:cxnSp>
      <p:sp>
        <p:nvSpPr>
          <p:cNvPr id="48148" name="Text Box 63"/>
          <p:cNvSpPr txBox="1">
            <a:spLocks noChangeArrowheads="1"/>
          </p:cNvSpPr>
          <p:nvPr/>
        </p:nvSpPr>
        <p:spPr bwMode="auto">
          <a:xfrm>
            <a:off x="2487613" y="24796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49" name="Text Box 64"/>
          <p:cNvSpPr txBox="1">
            <a:spLocks noChangeArrowheads="1"/>
          </p:cNvSpPr>
          <p:nvPr/>
        </p:nvSpPr>
        <p:spPr bwMode="auto">
          <a:xfrm>
            <a:off x="3478213" y="24415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50" name="Text Box 65"/>
          <p:cNvSpPr txBox="1">
            <a:spLocks noChangeArrowheads="1"/>
          </p:cNvSpPr>
          <p:nvPr/>
        </p:nvSpPr>
        <p:spPr bwMode="auto">
          <a:xfrm>
            <a:off x="4364038" y="24320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51" name="Text Box 66"/>
          <p:cNvSpPr txBox="1">
            <a:spLocks noChangeArrowheads="1"/>
          </p:cNvSpPr>
          <p:nvPr/>
        </p:nvSpPr>
        <p:spPr bwMode="auto">
          <a:xfrm>
            <a:off x="5326063" y="24320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52" name="Text Box 67"/>
          <p:cNvSpPr txBox="1">
            <a:spLocks noChangeArrowheads="1"/>
          </p:cNvSpPr>
          <p:nvPr/>
        </p:nvSpPr>
        <p:spPr bwMode="auto">
          <a:xfrm>
            <a:off x="6326188" y="24415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53" name="Text Box 68"/>
          <p:cNvSpPr txBox="1">
            <a:spLocks noChangeArrowheads="1"/>
          </p:cNvSpPr>
          <p:nvPr/>
        </p:nvSpPr>
        <p:spPr bwMode="auto">
          <a:xfrm>
            <a:off x="7326313" y="24320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54" name="Text Box 69"/>
          <p:cNvSpPr txBox="1">
            <a:spLocks noChangeArrowheads="1"/>
          </p:cNvSpPr>
          <p:nvPr/>
        </p:nvSpPr>
        <p:spPr bwMode="auto">
          <a:xfrm>
            <a:off x="4873625" y="30988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y</a:t>
            </a:r>
          </a:p>
        </p:txBody>
      </p:sp>
      <p:cxnSp>
        <p:nvCxnSpPr>
          <p:cNvPr id="48155" name="AutoShape 70"/>
          <p:cNvCxnSpPr>
            <a:cxnSpLocks noChangeShapeType="1"/>
            <a:stCxn id="48132" idx="0"/>
            <a:endCxn id="48131" idx="4"/>
          </p:cNvCxnSpPr>
          <p:nvPr/>
        </p:nvCxnSpPr>
        <p:spPr bwMode="auto">
          <a:xfrm flipV="1">
            <a:off x="1157288" y="2817813"/>
            <a:ext cx="15875" cy="280987"/>
          </a:xfrm>
          <a:prstGeom prst="straightConnector1">
            <a:avLst/>
          </a:prstGeom>
          <a:noFill/>
          <a:ln w="28575">
            <a:solidFill>
              <a:schemeClr val="bg1"/>
            </a:solidFill>
            <a:round/>
            <a:headEnd/>
            <a:tailEnd type="triangle" w="med" len="med"/>
          </a:ln>
        </p:spPr>
      </p:cxnSp>
      <p:cxnSp>
        <p:nvCxnSpPr>
          <p:cNvPr id="48156" name="AutoShape 71"/>
          <p:cNvCxnSpPr>
            <a:cxnSpLocks noChangeShapeType="1"/>
            <a:stCxn id="48154" idx="0"/>
            <a:endCxn id="48135" idx="4"/>
          </p:cNvCxnSpPr>
          <p:nvPr/>
        </p:nvCxnSpPr>
        <p:spPr bwMode="auto">
          <a:xfrm flipH="1" flipV="1">
            <a:off x="5060950" y="2817813"/>
            <a:ext cx="20638" cy="280987"/>
          </a:xfrm>
          <a:prstGeom prst="straightConnector1">
            <a:avLst/>
          </a:prstGeom>
          <a:noFill/>
          <a:ln w="28575">
            <a:solidFill>
              <a:schemeClr val="bg1"/>
            </a:solidFill>
            <a:round/>
            <a:headEnd/>
            <a:tailEnd type="triangle" w="med" len="med"/>
          </a:ln>
        </p:spPr>
      </p:cxnSp>
      <p:grpSp>
        <p:nvGrpSpPr>
          <p:cNvPr id="2" name="Group 112"/>
          <p:cNvGrpSpPr>
            <a:grpSpLocks/>
          </p:cNvGrpSpPr>
          <p:nvPr/>
        </p:nvGrpSpPr>
        <p:grpSpPr bwMode="auto">
          <a:xfrm>
            <a:off x="2070100" y="4765675"/>
            <a:ext cx="4467225" cy="1260475"/>
            <a:chOff x="1304" y="3002"/>
            <a:chExt cx="2814" cy="794"/>
          </a:xfrm>
        </p:grpSpPr>
        <p:sp>
          <p:nvSpPr>
            <p:cNvPr id="48158" name="Oval 72"/>
            <p:cNvSpPr>
              <a:spLocks noChangeArrowheads="1"/>
            </p:cNvSpPr>
            <p:nvPr/>
          </p:nvSpPr>
          <p:spPr bwMode="auto">
            <a:xfrm>
              <a:off x="1304" y="3012"/>
              <a:ext cx="32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8159" name="Text Box 73"/>
            <p:cNvSpPr txBox="1">
              <a:spLocks noChangeArrowheads="1"/>
            </p:cNvSpPr>
            <p:nvPr/>
          </p:nvSpPr>
          <p:spPr bwMode="auto">
            <a:xfrm>
              <a:off x="1324" y="3546"/>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48160" name="Oval 74"/>
            <p:cNvSpPr>
              <a:spLocks noChangeArrowheads="1"/>
            </p:cNvSpPr>
            <p:nvPr/>
          </p:nvSpPr>
          <p:spPr bwMode="auto">
            <a:xfrm>
              <a:off x="2264" y="3002"/>
              <a:ext cx="894"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2,3,4,6,7,8</a:t>
              </a:r>
            </a:p>
          </p:txBody>
        </p:sp>
        <p:cxnSp>
          <p:nvCxnSpPr>
            <p:cNvPr id="48161" name="AutoShape 75"/>
            <p:cNvCxnSpPr>
              <a:cxnSpLocks noChangeShapeType="1"/>
              <a:stCxn id="48158" idx="6"/>
              <a:endCxn id="48160" idx="2"/>
            </p:cNvCxnSpPr>
            <p:nvPr/>
          </p:nvCxnSpPr>
          <p:spPr bwMode="auto">
            <a:xfrm>
              <a:off x="1635" y="3186"/>
              <a:ext cx="609" cy="1"/>
            </a:xfrm>
            <a:prstGeom prst="straightConnector1">
              <a:avLst/>
            </a:prstGeom>
            <a:noFill/>
            <a:ln w="28575">
              <a:solidFill>
                <a:schemeClr val="bg1"/>
              </a:solidFill>
              <a:prstDash val="dash"/>
              <a:round/>
              <a:headEnd/>
              <a:tailEnd type="triangle" w="med" len="med"/>
            </a:ln>
          </p:spPr>
        </p:cxnSp>
        <p:sp>
          <p:nvSpPr>
            <p:cNvPr id="48162" name="Oval 76"/>
            <p:cNvSpPr>
              <a:spLocks noChangeArrowheads="1"/>
            </p:cNvSpPr>
            <p:nvPr/>
          </p:nvSpPr>
          <p:spPr bwMode="auto">
            <a:xfrm>
              <a:off x="3796" y="3012"/>
              <a:ext cx="32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5</a:t>
              </a:r>
            </a:p>
          </p:txBody>
        </p:sp>
        <p:sp>
          <p:nvSpPr>
            <p:cNvPr id="48163" name="Text Box 77"/>
            <p:cNvSpPr txBox="1">
              <a:spLocks noChangeArrowheads="1"/>
            </p:cNvSpPr>
            <p:nvPr/>
          </p:nvSpPr>
          <p:spPr bwMode="auto">
            <a:xfrm>
              <a:off x="1864" y="314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48164" name="AutoShape 83"/>
            <p:cNvCxnSpPr>
              <a:cxnSpLocks noChangeShapeType="1"/>
              <a:stCxn id="48160" idx="6"/>
              <a:endCxn id="48162" idx="2"/>
            </p:cNvCxnSpPr>
            <p:nvPr/>
          </p:nvCxnSpPr>
          <p:spPr bwMode="auto">
            <a:xfrm flipV="1">
              <a:off x="3178" y="3186"/>
              <a:ext cx="609" cy="1"/>
            </a:xfrm>
            <a:prstGeom prst="straightConnector1">
              <a:avLst/>
            </a:prstGeom>
            <a:noFill/>
            <a:ln w="28575">
              <a:solidFill>
                <a:schemeClr val="bg1"/>
              </a:solidFill>
              <a:prstDash val="dash"/>
              <a:round/>
              <a:headEnd/>
              <a:tailEnd type="triangle" w="med" len="med"/>
            </a:ln>
          </p:spPr>
        </p:cxnSp>
        <p:sp>
          <p:nvSpPr>
            <p:cNvPr id="48165" name="Text Box 91"/>
            <p:cNvSpPr txBox="1">
              <a:spLocks noChangeArrowheads="1"/>
            </p:cNvSpPr>
            <p:nvPr/>
          </p:nvSpPr>
          <p:spPr bwMode="auto">
            <a:xfrm>
              <a:off x="3231" y="319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8166" name="Text Box 95"/>
            <p:cNvSpPr txBox="1">
              <a:spLocks noChangeArrowheads="1"/>
            </p:cNvSpPr>
            <p:nvPr/>
          </p:nvSpPr>
          <p:spPr bwMode="auto">
            <a:xfrm>
              <a:off x="3832" y="3546"/>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y</a:t>
              </a:r>
            </a:p>
          </p:txBody>
        </p:sp>
        <p:cxnSp>
          <p:nvCxnSpPr>
            <p:cNvPr id="48167" name="AutoShape 96"/>
            <p:cNvCxnSpPr>
              <a:cxnSpLocks noChangeShapeType="1"/>
              <a:stCxn id="48159" idx="0"/>
              <a:endCxn id="48158" idx="4"/>
            </p:cNvCxnSpPr>
            <p:nvPr/>
          </p:nvCxnSpPr>
          <p:spPr bwMode="auto">
            <a:xfrm flipV="1">
              <a:off x="1455" y="3369"/>
              <a:ext cx="10" cy="177"/>
            </a:xfrm>
            <a:prstGeom prst="straightConnector1">
              <a:avLst/>
            </a:prstGeom>
            <a:noFill/>
            <a:ln w="28575">
              <a:solidFill>
                <a:schemeClr val="bg1"/>
              </a:solidFill>
              <a:round/>
              <a:headEnd/>
              <a:tailEnd type="triangle" w="med" len="med"/>
            </a:ln>
          </p:spPr>
        </p:cxnSp>
        <p:cxnSp>
          <p:nvCxnSpPr>
            <p:cNvPr id="48168" name="AutoShape 106"/>
            <p:cNvCxnSpPr>
              <a:cxnSpLocks noChangeShapeType="1"/>
              <a:stCxn id="48160" idx="1"/>
              <a:endCxn id="48160" idx="7"/>
            </p:cNvCxnSpPr>
            <p:nvPr/>
          </p:nvCxnSpPr>
          <p:spPr bwMode="auto">
            <a:xfrm rot="5400000" flipV="1">
              <a:off x="2710" y="2721"/>
              <a:ext cx="1" cy="632"/>
            </a:xfrm>
            <a:prstGeom prst="curvedConnector3">
              <a:avLst>
                <a:gd name="adj1" fmla="val -17800009"/>
              </a:avLst>
            </a:prstGeom>
            <a:noFill/>
            <a:ln w="28575">
              <a:solidFill>
                <a:schemeClr val="bg1"/>
              </a:solidFill>
              <a:prstDash val="dash"/>
              <a:round/>
              <a:headEnd/>
              <a:tailEnd type="triangle" w="med" len="med"/>
            </a:ln>
          </p:spPr>
        </p:cxnSp>
        <p:cxnSp>
          <p:nvCxnSpPr>
            <p:cNvPr id="48169" name="AutoShape 111"/>
            <p:cNvCxnSpPr>
              <a:cxnSpLocks noChangeShapeType="1"/>
              <a:stCxn id="48162" idx="0"/>
              <a:endCxn id="48160" idx="7"/>
            </p:cNvCxnSpPr>
            <p:nvPr/>
          </p:nvCxnSpPr>
          <p:spPr bwMode="auto">
            <a:xfrm rot="-5400000" flipH="1" flipV="1">
              <a:off x="3475" y="2555"/>
              <a:ext cx="33" cy="930"/>
            </a:xfrm>
            <a:prstGeom prst="curvedConnector3">
              <a:avLst>
                <a:gd name="adj1" fmla="val -439394"/>
              </a:avLst>
            </a:prstGeom>
            <a:noFill/>
            <a:ln w="28575">
              <a:solidFill>
                <a:schemeClr val="bg1"/>
              </a:solidFill>
              <a:prstDash val="dash"/>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Problem</a:t>
            </a:r>
          </a:p>
        </p:txBody>
      </p:sp>
      <p:sp>
        <p:nvSpPr>
          <p:cNvPr id="1634307" name="Rectangle 3"/>
          <p:cNvSpPr>
            <a:spLocks noGrp="1" noChangeArrowheads="1"/>
          </p:cNvSpPr>
          <p:nvPr>
            <p:ph type="body" idx="1"/>
          </p:nvPr>
        </p:nvSpPr>
        <p:spPr/>
        <p:txBody>
          <a:bodyPr/>
          <a:lstStyle/>
          <a:p>
            <a:r>
              <a:rPr lang="en-US" smtClean="0"/>
              <a:t>Programs with pointers and dynamically allocated data structures are error prone</a:t>
            </a:r>
          </a:p>
          <a:p>
            <a:r>
              <a:rPr lang="en-US" smtClean="0"/>
              <a:t>Automatically prove correctness</a:t>
            </a:r>
          </a:p>
          <a:p>
            <a:r>
              <a:rPr lang="en-US" smtClean="0"/>
              <a:t>Identify subtle bugs at compile time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4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4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43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Reachability from a variable</a:t>
            </a:r>
            <a:endParaRPr lang="en-US" smtClean="0">
              <a:cs typeface="Times New Roman" pitchFamily="18" charset="0"/>
            </a:endParaRPr>
          </a:p>
        </p:txBody>
      </p:sp>
      <p:sp>
        <p:nvSpPr>
          <p:cNvPr id="49155" name="Rectangle 3"/>
          <p:cNvSpPr>
            <a:spLocks noGrp="1" noChangeArrowheads="1"/>
          </p:cNvSpPr>
          <p:nvPr>
            <p:ph type="body" idx="1"/>
          </p:nvPr>
        </p:nvSpPr>
        <p:spPr/>
        <p:txBody>
          <a:bodyPr/>
          <a:lstStyle/>
          <a:p>
            <a:r>
              <a:rPr lang="en-US" smtClean="0"/>
              <a:t>r[n,y](v) =</a:t>
            </a:r>
            <a:r>
              <a:rPr lang="en-US" smtClean="0">
                <a:sym typeface="Symbol" pitchFamily="18" charset="2"/>
              </a:rPr>
              <a:t>w: y(w) </a:t>
            </a:r>
            <a:r>
              <a:rPr lang="en-US" smtClean="0"/>
              <a:t> n*(w, v)</a:t>
            </a:r>
          </a:p>
        </p:txBody>
      </p:sp>
      <p:sp>
        <p:nvSpPr>
          <p:cNvPr id="49156" name="Oval 4"/>
          <p:cNvSpPr>
            <a:spLocks noChangeArrowheads="1"/>
          </p:cNvSpPr>
          <p:nvPr/>
        </p:nvSpPr>
        <p:spPr bwMode="auto">
          <a:xfrm>
            <a:off x="917575"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9157" name="Text Box 5"/>
          <p:cNvSpPr txBox="1">
            <a:spLocks noChangeArrowheads="1"/>
          </p:cNvSpPr>
          <p:nvPr/>
        </p:nvSpPr>
        <p:spPr bwMode="auto">
          <a:xfrm>
            <a:off x="949325" y="44450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49158" name="Oval 6"/>
          <p:cNvSpPr>
            <a:spLocks noChangeArrowheads="1"/>
          </p:cNvSpPr>
          <p:nvPr/>
        </p:nvSpPr>
        <p:spPr bwMode="auto">
          <a:xfrm>
            <a:off x="1889125"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49159" name="AutoShape 7"/>
          <p:cNvCxnSpPr>
            <a:cxnSpLocks noChangeShapeType="1"/>
            <a:stCxn id="49156" idx="6"/>
            <a:endCxn id="49158" idx="2"/>
          </p:cNvCxnSpPr>
          <p:nvPr/>
        </p:nvCxnSpPr>
        <p:spPr bwMode="auto">
          <a:xfrm>
            <a:off x="1443038" y="3873500"/>
            <a:ext cx="431800" cy="0"/>
          </a:xfrm>
          <a:prstGeom prst="straightConnector1">
            <a:avLst/>
          </a:prstGeom>
          <a:noFill/>
          <a:ln w="28575">
            <a:solidFill>
              <a:schemeClr val="bg1"/>
            </a:solidFill>
            <a:round/>
            <a:headEnd/>
            <a:tailEnd type="triangle" w="med" len="med"/>
          </a:ln>
        </p:spPr>
      </p:cxnSp>
      <p:sp>
        <p:nvSpPr>
          <p:cNvPr id="49160" name="Oval 8"/>
          <p:cNvSpPr>
            <a:spLocks noChangeArrowheads="1"/>
          </p:cNvSpPr>
          <p:nvPr/>
        </p:nvSpPr>
        <p:spPr bwMode="auto">
          <a:xfrm>
            <a:off x="4805363"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5</a:t>
            </a:r>
          </a:p>
        </p:txBody>
      </p:sp>
      <p:sp>
        <p:nvSpPr>
          <p:cNvPr id="49161" name="Text Box 9"/>
          <p:cNvSpPr txBox="1">
            <a:spLocks noChangeArrowheads="1"/>
          </p:cNvSpPr>
          <p:nvPr/>
        </p:nvSpPr>
        <p:spPr bwMode="auto">
          <a:xfrm>
            <a:off x="1392238" y="38068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62" name="Oval 10"/>
          <p:cNvSpPr>
            <a:spLocks noChangeArrowheads="1"/>
          </p:cNvSpPr>
          <p:nvPr/>
        </p:nvSpPr>
        <p:spPr bwMode="auto">
          <a:xfrm>
            <a:off x="2860675"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3</a:t>
            </a:r>
          </a:p>
        </p:txBody>
      </p:sp>
      <p:sp>
        <p:nvSpPr>
          <p:cNvPr id="49163" name="Oval 11"/>
          <p:cNvSpPr>
            <a:spLocks noChangeArrowheads="1"/>
          </p:cNvSpPr>
          <p:nvPr/>
        </p:nvSpPr>
        <p:spPr bwMode="auto">
          <a:xfrm>
            <a:off x="3832225"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4</a:t>
            </a:r>
          </a:p>
        </p:txBody>
      </p:sp>
      <p:sp>
        <p:nvSpPr>
          <p:cNvPr id="49164" name="Oval 12"/>
          <p:cNvSpPr>
            <a:spLocks noChangeArrowheads="1"/>
          </p:cNvSpPr>
          <p:nvPr/>
        </p:nvSpPr>
        <p:spPr bwMode="auto">
          <a:xfrm>
            <a:off x="5776913"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6</a:t>
            </a:r>
          </a:p>
        </p:txBody>
      </p:sp>
      <p:sp>
        <p:nvSpPr>
          <p:cNvPr id="49165" name="Oval 13"/>
          <p:cNvSpPr>
            <a:spLocks noChangeArrowheads="1"/>
          </p:cNvSpPr>
          <p:nvPr/>
        </p:nvSpPr>
        <p:spPr bwMode="auto">
          <a:xfrm>
            <a:off x="6748463"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7</a:t>
            </a:r>
          </a:p>
        </p:txBody>
      </p:sp>
      <p:sp>
        <p:nvSpPr>
          <p:cNvPr id="49166" name="Oval 14"/>
          <p:cNvSpPr>
            <a:spLocks noChangeArrowheads="1"/>
          </p:cNvSpPr>
          <p:nvPr/>
        </p:nvSpPr>
        <p:spPr bwMode="auto">
          <a:xfrm>
            <a:off x="7721600" y="35972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8</a:t>
            </a:r>
          </a:p>
        </p:txBody>
      </p:sp>
      <p:cxnSp>
        <p:nvCxnSpPr>
          <p:cNvPr id="49167" name="AutoShape 15"/>
          <p:cNvCxnSpPr>
            <a:cxnSpLocks noChangeShapeType="1"/>
            <a:stCxn id="49158" idx="6"/>
            <a:endCxn id="49162" idx="2"/>
          </p:cNvCxnSpPr>
          <p:nvPr/>
        </p:nvCxnSpPr>
        <p:spPr bwMode="auto">
          <a:xfrm>
            <a:off x="2414588" y="3873500"/>
            <a:ext cx="431800" cy="0"/>
          </a:xfrm>
          <a:prstGeom prst="straightConnector1">
            <a:avLst/>
          </a:prstGeom>
          <a:noFill/>
          <a:ln w="28575">
            <a:solidFill>
              <a:schemeClr val="bg1"/>
            </a:solidFill>
            <a:round/>
            <a:headEnd/>
            <a:tailEnd type="triangle" w="med" len="med"/>
          </a:ln>
        </p:spPr>
      </p:cxnSp>
      <p:cxnSp>
        <p:nvCxnSpPr>
          <p:cNvPr id="49168" name="AutoShape 16"/>
          <p:cNvCxnSpPr>
            <a:cxnSpLocks noChangeShapeType="1"/>
            <a:stCxn id="49162" idx="6"/>
            <a:endCxn id="49163" idx="2"/>
          </p:cNvCxnSpPr>
          <p:nvPr/>
        </p:nvCxnSpPr>
        <p:spPr bwMode="auto">
          <a:xfrm>
            <a:off x="3386138" y="3873500"/>
            <a:ext cx="431800" cy="0"/>
          </a:xfrm>
          <a:prstGeom prst="straightConnector1">
            <a:avLst/>
          </a:prstGeom>
          <a:noFill/>
          <a:ln w="28575">
            <a:solidFill>
              <a:schemeClr val="bg1"/>
            </a:solidFill>
            <a:round/>
            <a:headEnd/>
            <a:tailEnd type="triangle" w="med" len="med"/>
          </a:ln>
        </p:spPr>
      </p:cxnSp>
      <p:cxnSp>
        <p:nvCxnSpPr>
          <p:cNvPr id="49169" name="AutoShape 17"/>
          <p:cNvCxnSpPr>
            <a:cxnSpLocks noChangeShapeType="1"/>
            <a:stCxn id="49163" idx="6"/>
            <a:endCxn id="49160" idx="2"/>
          </p:cNvCxnSpPr>
          <p:nvPr/>
        </p:nvCxnSpPr>
        <p:spPr bwMode="auto">
          <a:xfrm>
            <a:off x="4357688" y="3873500"/>
            <a:ext cx="433387" cy="0"/>
          </a:xfrm>
          <a:prstGeom prst="straightConnector1">
            <a:avLst/>
          </a:prstGeom>
          <a:noFill/>
          <a:ln w="28575">
            <a:solidFill>
              <a:schemeClr val="bg1"/>
            </a:solidFill>
            <a:round/>
            <a:headEnd/>
            <a:tailEnd type="triangle" w="med" len="med"/>
          </a:ln>
        </p:spPr>
      </p:cxnSp>
      <p:cxnSp>
        <p:nvCxnSpPr>
          <p:cNvPr id="49170" name="AutoShape 18"/>
          <p:cNvCxnSpPr>
            <a:cxnSpLocks noChangeShapeType="1"/>
            <a:stCxn id="49160" idx="6"/>
            <a:endCxn id="49164" idx="2"/>
          </p:cNvCxnSpPr>
          <p:nvPr/>
        </p:nvCxnSpPr>
        <p:spPr bwMode="auto">
          <a:xfrm>
            <a:off x="5330825" y="3873500"/>
            <a:ext cx="431800" cy="0"/>
          </a:xfrm>
          <a:prstGeom prst="straightConnector1">
            <a:avLst/>
          </a:prstGeom>
          <a:noFill/>
          <a:ln w="28575">
            <a:solidFill>
              <a:schemeClr val="bg1"/>
            </a:solidFill>
            <a:round/>
            <a:headEnd/>
            <a:tailEnd type="triangle" w="med" len="med"/>
          </a:ln>
        </p:spPr>
      </p:cxnSp>
      <p:cxnSp>
        <p:nvCxnSpPr>
          <p:cNvPr id="49171" name="AutoShape 19"/>
          <p:cNvCxnSpPr>
            <a:cxnSpLocks noChangeShapeType="1"/>
            <a:stCxn id="49164" idx="6"/>
            <a:endCxn id="49165" idx="2"/>
          </p:cNvCxnSpPr>
          <p:nvPr/>
        </p:nvCxnSpPr>
        <p:spPr bwMode="auto">
          <a:xfrm>
            <a:off x="6302375" y="3873500"/>
            <a:ext cx="431800" cy="0"/>
          </a:xfrm>
          <a:prstGeom prst="straightConnector1">
            <a:avLst/>
          </a:prstGeom>
          <a:noFill/>
          <a:ln w="28575">
            <a:solidFill>
              <a:schemeClr val="bg1"/>
            </a:solidFill>
            <a:round/>
            <a:headEnd/>
            <a:tailEnd type="triangle" w="med" len="med"/>
          </a:ln>
        </p:spPr>
      </p:cxnSp>
      <p:cxnSp>
        <p:nvCxnSpPr>
          <p:cNvPr id="49172" name="AutoShape 20"/>
          <p:cNvCxnSpPr>
            <a:cxnSpLocks noChangeShapeType="1"/>
            <a:stCxn id="49165" idx="6"/>
            <a:endCxn id="49166" idx="2"/>
          </p:cNvCxnSpPr>
          <p:nvPr/>
        </p:nvCxnSpPr>
        <p:spPr bwMode="auto">
          <a:xfrm>
            <a:off x="7273925" y="3873500"/>
            <a:ext cx="433388" cy="0"/>
          </a:xfrm>
          <a:prstGeom prst="straightConnector1">
            <a:avLst/>
          </a:prstGeom>
          <a:noFill/>
          <a:ln w="28575">
            <a:solidFill>
              <a:schemeClr val="bg1"/>
            </a:solidFill>
            <a:round/>
            <a:headEnd/>
            <a:tailEnd type="triangle" w="med" len="med"/>
          </a:ln>
        </p:spPr>
      </p:cxnSp>
      <p:sp>
        <p:nvSpPr>
          <p:cNvPr id="49173" name="Text Box 21"/>
          <p:cNvSpPr txBox="1">
            <a:spLocks noChangeArrowheads="1"/>
          </p:cNvSpPr>
          <p:nvPr/>
        </p:nvSpPr>
        <p:spPr bwMode="auto">
          <a:xfrm>
            <a:off x="2487613" y="38258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4" name="Text Box 22"/>
          <p:cNvSpPr txBox="1">
            <a:spLocks noChangeArrowheads="1"/>
          </p:cNvSpPr>
          <p:nvPr/>
        </p:nvSpPr>
        <p:spPr bwMode="auto">
          <a:xfrm>
            <a:off x="3478213" y="3787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5" name="Text Box 23"/>
          <p:cNvSpPr txBox="1">
            <a:spLocks noChangeArrowheads="1"/>
          </p:cNvSpPr>
          <p:nvPr/>
        </p:nvSpPr>
        <p:spPr bwMode="auto">
          <a:xfrm>
            <a:off x="4364038" y="37782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6" name="Text Box 24"/>
          <p:cNvSpPr txBox="1">
            <a:spLocks noChangeArrowheads="1"/>
          </p:cNvSpPr>
          <p:nvPr/>
        </p:nvSpPr>
        <p:spPr bwMode="auto">
          <a:xfrm>
            <a:off x="5326063" y="37782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7" name="Text Box 25"/>
          <p:cNvSpPr txBox="1">
            <a:spLocks noChangeArrowheads="1"/>
          </p:cNvSpPr>
          <p:nvPr/>
        </p:nvSpPr>
        <p:spPr bwMode="auto">
          <a:xfrm>
            <a:off x="6326188" y="3787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8" name="Text Box 26"/>
          <p:cNvSpPr txBox="1">
            <a:spLocks noChangeArrowheads="1"/>
          </p:cNvSpPr>
          <p:nvPr/>
        </p:nvSpPr>
        <p:spPr bwMode="auto">
          <a:xfrm>
            <a:off x="7326313" y="37782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79" name="Text Box 27"/>
          <p:cNvSpPr txBox="1">
            <a:spLocks noChangeArrowheads="1"/>
          </p:cNvSpPr>
          <p:nvPr/>
        </p:nvSpPr>
        <p:spPr bwMode="auto">
          <a:xfrm>
            <a:off x="4873625" y="44450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y</a:t>
            </a:r>
          </a:p>
        </p:txBody>
      </p:sp>
      <p:cxnSp>
        <p:nvCxnSpPr>
          <p:cNvPr id="49180" name="AutoShape 28"/>
          <p:cNvCxnSpPr>
            <a:cxnSpLocks noChangeShapeType="1"/>
            <a:stCxn id="49157" idx="0"/>
            <a:endCxn id="49156" idx="4"/>
          </p:cNvCxnSpPr>
          <p:nvPr/>
        </p:nvCxnSpPr>
        <p:spPr bwMode="auto">
          <a:xfrm flipV="1">
            <a:off x="1157288" y="4164013"/>
            <a:ext cx="15875" cy="280987"/>
          </a:xfrm>
          <a:prstGeom prst="straightConnector1">
            <a:avLst/>
          </a:prstGeom>
          <a:noFill/>
          <a:ln w="28575">
            <a:solidFill>
              <a:schemeClr val="bg1"/>
            </a:solidFill>
            <a:round/>
            <a:headEnd/>
            <a:tailEnd type="triangle" w="med" len="med"/>
          </a:ln>
        </p:spPr>
      </p:cxnSp>
      <p:cxnSp>
        <p:nvCxnSpPr>
          <p:cNvPr id="49181" name="AutoShape 29"/>
          <p:cNvCxnSpPr>
            <a:cxnSpLocks noChangeShapeType="1"/>
            <a:stCxn id="49179" idx="0"/>
            <a:endCxn id="49160" idx="4"/>
          </p:cNvCxnSpPr>
          <p:nvPr/>
        </p:nvCxnSpPr>
        <p:spPr bwMode="auto">
          <a:xfrm flipH="1" flipV="1">
            <a:off x="5060950" y="4164013"/>
            <a:ext cx="20638" cy="280987"/>
          </a:xfrm>
          <a:prstGeom prst="straightConnector1">
            <a:avLst/>
          </a:prstGeom>
          <a:noFill/>
          <a:ln w="28575">
            <a:solidFill>
              <a:schemeClr val="bg1"/>
            </a:solidFill>
            <a:round/>
            <a:headEnd/>
            <a:tailEnd type="triangle" w="med" len="med"/>
          </a:ln>
        </p:spPr>
      </p:cxnSp>
      <p:grpSp>
        <p:nvGrpSpPr>
          <p:cNvPr id="2" name="Group 54"/>
          <p:cNvGrpSpPr>
            <a:grpSpLocks/>
          </p:cNvGrpSpPr>
          <p:nvPr/>
        </p:nvGrpSpPr>
        <p:grpSpPr bwMode="auto">
          <a:xfrm>
            <a:off x="1695450" y="3105150"/>
            <a:ext cx="3162300" cy="396875"/>
            <a:chOff x="1068" y="1956"/>
            <a:chExt cx="1992" cy="250"/>
          </a:xfrm>
        </p:grpSpPr>
        <p:sp>
          <p:nvSpPr>
            <p:cNvPr id="49204" name="Text Box 31"/>
            <p:cNvSpPr txBox="1">
              <a:spLocks noChangeArrowheads="1"/>
            </p:cNvSpPr>
            <p:nvPr/>
          </p:nvSpPr>
          <p:spPr bwMode="auto">
            <a:xfrm>
              <a:off x="1068"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r[n,y]=0</a:t>
              </a:r>
            </a:p>
          </p:txBody>
        </p:sp>
        <p:sp>
          <p:nvSpPr>
            <p:cNvPr id="49205" name="Text Box 32"/>
            <p:cNvSpPr txBox="1">
              <a:spLocks noChangeArrowheads="1"/>
            </p:cNvSpPr>
            <p:nvPr/>
          </p:nvSpPr>
          <p:spPr bwMode="auto">
            <a:xfrm>
              <a:off x="1734"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r[n,y]=0</a:t>
              </a:r>
            </a:p>
          </p:txBody>
        </p:sp>
        <p:sp>
          <p:nvSpPr>
            <p:cNvPr id="49206" name="Text Box 33"/>
            <p:cNvSpPr txBox="1">
              <a:spLocks noChangeArrowheads="1"/>
            </p:cNvSpPr>
            <p:nvPr/>
          </p:nvSpPr>
          <p:spPr bwMode="auto">
            <a:xfrm>
              <a:off x="2346"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r[n,y]=0</a:t>
              </a:r>
            </a:p>
          </p:txBody>
        </p:sp>
      </p:grpSp>
      <p:grpSp>
        <p:nvGrpSpPr>
          <p:cNvPr id="3" name="Group 55"/>
          <p:cNvGrpSpPr>
            <a:grpSpLocks/>
          </p:cNvGrpSpPr>
          <p:nvPr/>
        </p:nvGrpSpPr>
        <p:grpSpPr bwMode="auto">
          <a:xfrm>
            <a:off x="5705475" y="3105150"/>
            <a:ext cx="3019425" cy="396875"/>
            <a:chOff x="3594" y="1956"/>
            <a:chExt cx="1902" cy="250"/>
          </a:xfrm>
        </p:grpSpPr>
        <p:sp>
          <p:nvSpPr>
            <p:cNvPr id="49201" name="Text Box 34"/>
            <p:cNvSpPr txBox="1">
              <a:spLocks noChangeArrowheads="1"/>
            </p:cNvSpPr>
            <p:nvPr/>
          </p:nvSpPr>
          <p:spPr bwMode="auto">
            <a:xfrm>
              <a:off x="3594"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r[n,y]=1</a:t>
              </a:r>
            </a:p>
          </p:txBody>
        </p:sp>
        <p:sp>
          <p:nvSpPr>
            <p:cNvPr id="49202" name="Text Box 35"/>
            <p:cNvSpPr txBox="1">
              <a:spLocks noChangeArrowheads="1"/>
            </p:cNvSpPr>
            <p:nvPr/>
          </p:nvSpPr>
          <p:spPr bwMode="auto">
            <a:xfrm>
              <a:off x="4176"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r[n,y]=1</a:t>
              </a:r>
            </a:p>
          </p:txBody>
        </p:sp>
        <p:sp>
          <p:nvSpPr>
            <p:cNvPr id="49203" name="Text Box 36"/>
            <p:cNvSpPr txBox="1">
              <a:spLocks noChangeArrowheads="1"/>
            </p:cNvSpPr>
            <p:nvPr/>
          </p:nvSpPr>
          <p:spPr bwMode="auto">
            <a:xfrm>
              <a:off x="4782" y="1956"/>
              <a:ext cx="71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r[n,y]=1</a:t>
              </a:r>
            </a:p>
          </p:txBody>
        </p:sp>
      </p:grpSp>
      <p:grpSp>
        <p:nvGrpSpPr>
          <p:cNvPr id="4" name="Group 37"/>
          <p:cNvGrpSpPr>
            <a:grpSpLocks/>
          </p:cNvGrpSpPr>
          <p:nvPr/>
        </p:nvGrpSpPr>
        <p:grpSpPr bwMode="auto">
          <a:xfrm>
            <a:off x="850900" y="5133975"/>
            <a:ext cx="6637338" cy="1260475"/>
            <a:chOff x="536" y="3234"/>
            <a:chExt cx="4181" cy="794"/>
          </a:xfrm>
        </p:grpSpPr>
        <p:sp>
          <p:nvSpPr>
            <p:cNvPr id="49185" name="Oval 38"/>
            <p:cNvSpPr>
              <a:spLocks noChangeArrowheads="1"/>
            </p:cNvSpPr>
            <p:nvPr/>
          </p:nvSpPr>
          <p:spPr bwMode="auto">
            <a:xfrm>
              <a:off x="536" y="3244"/>
              <a:ext cx="32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49186" name="Text Box 39"/>
            <p:cNvSpPr txBox="1">
              <a:spLocks noChangeArrowheads="1"/>
            </p:cNvSpPr>
            <p:nvPr/>
          </p:nvSpPr>
          <p:spPr bwMode="auto">
            <a:xfrm>
              <a:off x="556" y="3778"/>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49187" name="Oval 40"/>
            <p:cNvSpPr>
              <a:spLocks noChangeArrowheads="1"/>
            </p:cNvSpPr>
            <p:nvPr/>
          </p:nvSpPr>
          <p:spPr bwMode="auto">
            <a:xfrm>
              <a:off x="1661" y="3234"/>
              <a:ext cx="563"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2,3,4</a:t>
              </a:r>
            </a:p>
          </p:txBody>
        </p:sp>
        <p:cxnSp>
          <p:nvCxnSpPr>
            <p:cNvPr id="49188" name="AutoShape 41"/>
            <p:cNvCxnSpPr>
              <a:cxnSpLocks noChangeShapeType="1"/>
              <a:stCxn id="49185" idx="6"/>
              <a:endCxn id="49187" idx="2"/>
            </p:cNvCxnSpPr>
            <p:nvPr/>
          </p:nvCxnSpPr>
          <p:spPr bwMode="auto">
            <a:xfrm>
              <a:off x="867" y="3418"/>
              <a:ext cx="774" cy="1"/>
            </a:xfrm>
            <a:prstGeom prst="straightConnector1">
              <a:avLst/>
            </a:prstGeom>
            <a:noFill/>
            <a:ln w="28575">
              <a:solidFill>
                <a:schemeClr val="bg1"/>
              </a:solidFill>
              <a:prstDash val="dash"/>
              <a:round/>
              <a:headEnd/>
              <a:tailEnd type="triangle" w="med" len="med"/>
            </a:ln>
          </p:spPr>
        </p:cxnSp>
        <p:sp>
          <p:nvSpPr>
            <p:cNvPr id="49189" name="Oval 42"/>
            <p:cNvSpPr>
              <a:spLocks noChangeArrowheads="1"/>
            </p:cNvSpPr>
            <p:nvPr/>
          </p:nvSpPr>
          <p:spPr bwMode="auto">
            <a:xfrm>
              <a:off x="3028" y="3244"/>
              <a:ext cx="32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5</a:t>
              </a:r>
            </a:p>
          </p:txBody>
        </p:sp>
        <p:sp>
          <p:nvSpPr>
            <p:cNvPr id="49190" name="Text Box 43"/>
            <p:cNvSpPr txBox="1">
              <a:spLocks noChangeArrowheads="1"/>
            </p:cNvSpPr>
            <p:nvPr/>
          </p:nvSpPr>
          <p:spPr bwMode="auto">
            <a:xfrm>
              <a:off x="1096" y="3376"/>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49191" name="AutoShape 44"/>
            <p:cNvCxnSpPr>
              <a:cxnSpLocks noChangeShapeType="1"/>
              <a:stCxn id="49187" idx="6"/>
              <a:endCxn id="49189" idx="2"/>
            </p:cNvCxnSpPr>
            <p:nvPr/>
          </p:nvCxnSpPr>
          <p:spPr bwMode="auto">
            <a:xfrm flipV="1">
              <a:off x="2244" y="3418"/>
              <a:ext cx="775" cy="1"/>
            </a:xfrm>
            <a:prstGeom prst="straightConnector1">
              <a:avLst/>
            </a:prstGeom>
            <a:noFill/>
            <a:ln w="28575">
              <a:solidFill>
                <a:schemeClr val="bg1"/>
              </a:solidFill>
              <a:prstDash val="dash"/>
              <a:round/>
              <a:headEnd/>
              <a:tailEnd type="triangle" w="med" len="med"/>
            </a:ln>
          </p:spPr>
        </p:cxnSp>
        <p:cxnSp>
          <p:nvCxnSpPr>
            <p:cNvPr id="49192" name="AutoShape 45"/>
            <p:cNvCxnSpPr>
              <a:cxnSpLocks noChangeShapeType="1"/>
              <a:stCxn id="49189" idx="6"/>
              <a:endCxn id="49199" idx="2"/>
            </p:cNvCxnSpPr>
            <p:nvPr/>
          </p:nvCxnSpPr>
          <p:spPr bwMode="auto">
            <a:xfrm>
              <a:off x="3359" y="3418"/>
              <a:ext cx="775" cy="1"/>
            </a:xfrm>
            <a:prstGeom prst="straightConnector1">
              <a:avLst/>
            </a:prstGeom>
            <a:noFill/>
            <a:ln w="28575">
              <a:solidFill>
                <a:schemeClr val="bg1"/>
              </a:solidFill>
              <a:prstDash val="dash"/>
              <a:round/>
              <a:headEnd/>
              <a:tailEnd type="triangle" w="med" len="med"/>
            </a:ln>
          </p:spPr>
        </p:cxnSp>
        <p:sp>
          <p:nvSpPr>
            <p:cNvPr id="49193" name="Text Box 46"/>
            <p:cNvSpPr txBox="1">
              <a:spLocks noChangeArrowheads="1"/>
            </p:cNvSpPr>
            <p:nvPr/>
          </p:nvSpPr>
          <p:spPr bwMode="auto">
            <a:xfrm>
              <a:off x="2463" y="343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94" name="Text Box 47"/>
            <p:cNvSpPr txBox="1">
              <a:spLocks noChangeArrowheads="1"/>
            </p:cNvSpPr>
            <p:nvPr/>
          </p:nvSpPr>
          <p:spPr bwMode="auto">
            <a:xfrm>
              <a:off x="3588" y="335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49195" name="Text Box 48"/>
            <p:cNvSpPr txBox="1">
              <a:spLocks noChangeArrowheads="1"/>
            </p:cNvSpPr>
            <p:nvPr/>
          </p:nvSpPr>
          <p:spPr bwMode="auto">
            <a:xfrm>
              <a:off x="3064" y="3778"/>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y</a:t>
              </a:r>
            </a:p>
          </p:txBody>
        </p:sp>
        <p:cxnSp>
          <p:nvCxnSpPr>
            <p:cNvPr id="49196" name="AutoShape 49"/>
            <p:cNvCxnSpPr>
              <a:cxnSpLocks noChangeShapeType="1"/>
              <a:stCxn id="49186" idx="0"/>
              <a:endCxn id="49185" idx="4"/>
            </p:cNvCxnSpPr>
            <p:nvPr/>
          </p:nvCxnSpPr>
          <p:spPr bwMode="auto">
            <a:xfrm flipV="1">
              <a:off x="687" y="3601"/>
              <a:ext cx="10" cy="177"/>
            </a:xfrm>
            <a:prstGeom prst="straightConnector1">
              <a:avLst/>
            </a:prstGeom>
            <a:noFill/>
            <a:ln w="28575">
              <a:solidFill>
                <a:schemeClr val="bg1"/>
              </a:solidFill>
              <a:round/>
              <a:headEnd/>
              <a:tailEnd type="triangle" w="med" len="med"/>
            </a:ln>
          </p:spPr>
        </p:cxnSp>
        <p:cxnSp>
          <p:nvCxnSpPr>
            <p:cNvPr id="49197" name="AutoShape 50"/>
            <p:cNvCxnSpPr>
              <a:cxnSpLocks noChangeShapeType="1"/>
              <a:stCxn id="49195" idx="0"/>
              <a:endCxn id="49189" idx="4"/>
            </p:cNvCxnSpPr>
            <p:nvPr/>
          </p:nvCxnSpPr>
          <p:spPr bwMode="auto">
            <a:xfrm flipH="1" flipV="1">
              <a:off x="3189" y="3601"/>
              <a:ext cx="6" cy="177"/>
            </a:xfrm>
            <a:prstGeom prst="straightConnector1">
              <a:avLst/>
            </a:prstGeom>
            <a:noFill/>
            <a:ln w="28575">
              <a:solidFill>
                <a:schemeClr val="bg1"/>
              </a:solidFill>
              <a:round/>
              <a:headEnd/>
              <a:tailEnd type="triangle" w="med" len="med"/>
            </a:ln>
          </p:spPr>
        </p:cxnSp>
        <p:cxnSp>
          <p:nvCxnSpPr>
            <p:cNvPr id="49198" name="AutoShape 51"/>
            <p:cNvCxnSpPr>
              <a:cxnSpLocks noChangeShapeType="1"/>
              <a:stCxn id="49187" idx="1"/>
              <a:endCxn id="49187" idx="7"/>
            </p:cNvCxnSpPr>
            <p:nvPr/>
          </p:nvCxnSpPr>
          <p:spPr bwMode="auto">
            <a:xfrm rot="5400000" flipV="1">
              <a:off x="1942" y="3069"/>
              <a:ext cx="1" cy="399"/>
            </a:xfrm>
            <a:prstGeom prst="curvedConnector3">
              <a:avLst>
                <a:gd name="adj1" fmla="val -17800009"/>
              </a:avLst>
            </a:prstGeom>
            <a:noFill/>
            <a:ln w="28575">
              <a:solidFill>
                <a:schemeClr val="bg1"/>
              </a:solidFill>
              <a:prstDash val="dash"/>
              <a:round/>
              <a:headEnd/>
              <a:tailEnd type="triangle" w="med" len="med"/>
            </a:ln>
          </p:spPr>
        </p:cxnSp>
        <p:sp>
          <p:nvSpPr>
            <p:cNvPr id="49199" name="Oval 52"/>
            <p:cNvSpPr>
              <a:spLocks noChangeArrowheads="1"/>
            </p:cNvSpPr>
            <p:nvPr/>
          </p:nvSpPr>
          <p:spPr bwMode="auto">
            <a:xfrm>
              <a:off x="4154" y="3234"/>
              <a:ext cx="563"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6,7,8</a:t>
              </a:r>
            </a:p>
          </p:txBody>
        </p:sp>
        <p:cxnSp>
          <p:nvCxnSpPr>
            <p:cNvPr id="49200" name="AutoShape 53"/>
            <p:cNvCxnSpPr>
              <a:cxnSpLocks noChangeShapeType="1"/>
              <a:stCxn id="49199" idx="1"/>
              <a:endCxn id="49199" idx="7"/>
            </p:cNvCxnSpPr>
            <p:nvPr/>
          </p:nvCxnSpPr>
          <p:spPr bwMode="auto">
            <a:xfrm rot="5400000" flipV="1">
              <a:off x="4435" y="3069"/>
              <a:ext cx="1" cy="399"/>
            </a:xfrm>
            <a:prstGeom prst="curvedConnector3">
              <a:avLst>
                <a:gd name="adj1" fmla="val -17800009"/>
              </a:avLst>
            </a:prstGeom>
            <a:noFill/>
            <a:ln w="28575">
              <a:solidFill>
                <a:schemeClr val="bg1"/>
              </a:solidFill>
              <a:prstDash val="dash"/>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381000" y="1123950"/>
            <a:ext cx="7600950" cy="5657850"/>
          </a:xfrm>
        </p:spPr>
        <p:txBody>
          <a:bodyPr/>
          <a:lstStyle/>
          <a:p>
            <a:r>
              <a:rPr lang="en-US" altLang="he-IL" sz="2800" smtClean="0"/>
              <a:t>inOrder(v) = </a:t>
            </a:r>
            <a:r>
              <a:rPr lang="en-US" altLang="he-IL" sz="2800" smtClean="0">
                <a:sym typeface="Symbol" pitchFamily="18" charset="2"/>
              </a:rPr>
              <a:t>w: n(v, w) </a:t>
            </a:r>
            <a:r>
              <a:rPr lang="en-US" altLang="he-IL" sz="2800" smtClean="0">
                <a:sym typeface="Math C" pitchFamily="2" charset="2"/>
              </a:rPr>
              <a:t></a:t>
            </a:r>
            <a:r>
              <a:rPr lang="en-US" altLang="he-IL" sz="2800" smtClean="0"/>
              <a:t> data(v) </a:t>
            </a:r>
            <a:r>
              <a:rPr lang="en-US" altLang="he-IL" sz="2800" smtClean="0">
                <a:sym typeface="Symbol" pitchFamily="18" charset="2"/>
              </a:rPr>
              <a:t> data(w)</a:t>
            </a:r>
          </a:p>
          <a:p>
            <a:r>
              <a:rPr lang="en-US" altLang="he-IL" sz="2800" smtClean="0"/>
              <a:t>c</a:t>
            </a:r>
            <a:r>
              <a:rPr lang="en-US" altLang="he-IL" sz="2800" baseline="-25000" smtClean="0"/>
              <a:t>fb</a:t>
            </a:r>
            <a:r>
              <a:rPr lang="en-US" altLang="he-IL" sz="2800" smtClean="0"/>
              <a:t>(</a:t>
            </a:r>
            <a:r>
              <a:rPr lang="en-US" altLang="he-IL" sz="2800" i="1" smtClean="0"/>
              <a:t>v</a:t>
            </a:r>
            <a:r>
              <a:rPr lang="en-US" altLang="he-IL" sz="2800" smtClean="0"/>
              <a:t>) = </a:t>
            </a:r>
            <a:r>
              <a:rPr lang="en-US" altLang="he-IL" sz="2800" smtClean="0">
                <a:sym typeface="Symbol" pitchFamily="18" charset="2"/>
              </a:rPr>
              <a:t>w: f(v, w) </a:t>
            </a:r>
            <a:r>
              <a:rPr lang="en-US" altLang="he-IL" sz="2800" smtClean="0">
                <a:sym typeface="Math C" pitchFamily="2" charset="2"/>
              </a:rPr>
              <a:t>b(w, v)</a:t>
            </a:r>
            <a:r>
              <a:rPr lang="en-US" altLang="he-IL" sz="2800" smtClean="0">
                <a:sym typeface="Symbol" pitchFamily="18" charset="2"/>
              </a:rPr>
              <a:t> </a:t>
            </a:r>
          </a:p>
          <a:p>
            <a:r>
              <a:rPr lang="en-US" altLang="he-IL" sz="2800" smtClean="0"/>
              <a:t>tree(</a:t>
            </a:r>
            <a:r>
              <a:rPr lang="en-US" altLang="he-IL" sz="2800" i="1" smtClean="0"/>
              <a:t>v</a:t>
            </a:r>
            <a:r>
              <a:rPr lang="en-US" altLang="he-IL" sz="2800" smtClean="0"/>
              <a:t>)</a:t>
            </a:r>
          </a:p>
          <a:p>
            <a:r>
              <a:rPr lang="en-US" altLang="he-IL" sz="2800" smtClean="0"/>
              <a:t>dag(</a:t>
            </a:r>
            <a:r>
              <a:rPr lang="en-US" altLang="he-IL" sz="2800" i="1" smtClean="0"/>
              <a:t>v</a:t>
            </a:r>
            <a:r>
              <a:rPr lang="en-US" altLang="he-IL" sz="2800" smtClean="0"/>
              <a:t>)</a:t>
            </a:r>
          </a:p>
          <a:p>
            <a:r>
              <a:rPr lang="en-US" altLang="he-IL" sz="2800" smtClean="0">
                <a:sym typeface="Symbol" pitchFamily="18" charset="2"/>
              </a:rPr>
              <a:t>Weakest Precondition </a:t>
            </a:r>
            <a:br>
              <a:rPr lang="en-US" altLang="he-IL" sz="2800" smtClean="0">
                <a:sym typeface="Symbol" pitchFamily="18" charset="2"/>
              </a:rPr>
            </a:br>
            <a:r>
              <a:rPr lang="en-US" altLang="he-IL" sz="2800" smtClean="0">
                <a:sym typeface="Symbol" pitchFamily="18" charset="2"/>
              </a:rPr>
              <a:t>[Ramalingam, PLDI’02]</a:t>
            </a:r>
          </a:p>
          <a:p>
            <a:r>
              <a:rPr lang="en-US" altLang="he-IL" sz="2800" smtClean="0">
                <a:sym typeface="Symbol" pitchFamily="18" charset="2"/>
              </a:rPr>
              <a:t>Learned via Inductive Logic Programming</a:t>
            </a:r>
            <a:br>
              <a:rPr lang="en-US" altLang="he-IL" sz="2800" smtClean="0">
                <a:sym typeface="Symbol" pitchFamily="18" charset="2"/>
              </a:rPr>
            </a:br>
            <a:r>
              <a:rPr lang="en-US" altLang="he-IL" sz="2800" smtClean="0">
                <a:sym typeface="Symbol" pitchFamily="18" charset="2"/>
              </a:rPr>
              <a:t>[Loginov, CAV’05]</a:t>
            </a:r>
          </a:p>
          <a:p>
            <a:r>
              <a:rPr lang="en-US" altLang="he-IL" sz="2800" smtClean="0">
                <a:sym typeface="Symbol" pitchFamily="18" charset="2"/>
              </a:rPr>
              <a:t>Counterexample guided refinement</a:t>
            </a:r>
          </a:p>
        </p:txBody>
      </p:sp>
      <p:sp>
        <p:nvSpPr>
          <p:cNvPr id="50179" name="Rectangle 3"/>
          <p:cNvSpPr>
            <a:spLocks noGrp="1" noChangeArrowheads="1"/>
          </p:cNvSpPr>
          <p:nvPr>
            <p:ph type="title"/>
          </p:nvPr>
        </p:nvSpPr>
        <p:spPr>
          <a:xfrm>
            <a:off x="158750" y="71438"/>
            <a:ext cx="8818563" cy="952500"/>
          </a:xfrm>
        </p:spPr>
        <p:txBody>
          <a:bodyPr/>
          <a:lstStyle/>
          <a:p>
            <a:r>
              <a:rPr lang="en-US" altLang="he-IL" smtClean="0"/>
              <a:t>Additional Instrumentation relations</a:t>
            </a:r>
            <a:endParaRPr lang="en-US" altLang="he-IL" sz="480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Instrumentation (Summary)</a:t>
            </a:r>
          </a:p>
        </p:txBody>
      </p:sp>
      <p:sp>
        <p:nvSpPr>
          <p:cNvPr id="1315843" name="Rectangle 3"/>
          <p:cNvSpPr>
            <a:spLocks noGrp="1" noChangeArrowheads="1"/>
          </p:cNvSpPr>
          <p:nvPr>
            <p:ph type="body" idx="1"/>
          </p:nvPr>
        </p:nvSpPr>
        <p:spPr>
          <a:xfrm>
            <a:off x="171450" y="1428750"/>
            <a:ext cx="7772400" cy="5245100"/>
          </a:xfrm>
        </p:spPr>
        <p:txBody>
          <a:bodyPr/>
          <a:lstStyle/>
          <a:p>
            <a:r>
              <a:rPr lang="en-US" smtClean="0"/>
              <a:t>Refines the abstraction</a:t>
            </a:r>
          </a:p>
          <a:p>
            <a:endParaRPr lang="en-US" smtClean="0"/>
          </a:p>
          <a:p>
            <a:pPr lvl="1"/>
            <a:endParaRPr lang="en-US" smtClean="0"/>
          </a:p>
          <a:p>
            <a:r>
              <a:rPr lang="en-US" smtClean="0"/>
              <a:t>Adds global invariants</a:t>
            </a:r>
          </a:p>
          <a:p>
            <a:endParaRPr lang="en-US" smtClean="0"/>
          </a:p>
          <a:p>
            <a:endParaRPr lang="en-US" smtClean="0"/>
          </a:p>
          <a:p>
            <a:endParaRPr lang="en-US" smtClean="0"/>
          </a:p>
          <a:p>
            <a:r>
              <a:rPr lang="en-US" smtClean="0"/>
              <a:t>But requires update-formulas (generated automatically in TVLA2)</a:t>
            </a:r>
          </a:p>
        </p:txBody>
      </p:sp>
      <p:sp>
        <p:nvSpPr>
          <p:cNvPr id="1315844" name="Text Box 4"/>
          <p:cNvSpPr txBox="1">
            <a:spLocks noChangeArrowheads="1"/>
          </p:cNvSpPr>
          <p:nvPr/>
        </p:nvSpPr>
        <p:spPr bwMode="auto">
          <a:xfrm>
            <a:off x="160338" y="2166938"/>
            <a:ext cx="8888412" cy="641350"/>
          </a:xfrm>
          <a:prstGeom prst="rect">
            <a:avLst/>
          </a:prstGeom>
          <a:noFill/>
          <a:ln w="38100">
            <a:noFill/>
            <a:miter lim="800000"/>
            <a:headEnd/>
            <a:tailEnd/>
          </a:ln>
        </p:spPr>
        <p:txBody>
          <a:bodyPr anchor="ctr">
            <a:spAutoFit/>
          </a:bodyPr>
          <a:lstStyle/>
          <a:p>
            <a:pPr algn="ctr"/>
            <a:r>
              <a:rPr lang="en-US" altLang="he-IL">
                <a:solidFill>
                  <a:schemeClr val="bg1"/>
                </a:solidFill>
              </a:rPr>
              <a:t>is(v) </a:t>
            </a:r>
            <a:r>
              <a:rPr lang="en-US" altLang="he-IL">
                <a:solidFill>
                  <a:schemeClr val="bg1"/>
                </a:solidFill>
                <a:sym typeface="Symbol" pitchFamily="18" charset="2"/>
              </a:rPr>
              <a:t>= v</a:t>
            </a:r>
            <a:r>
              <a:rPr lang="en-US" altLang="he-IL" baseline="-25000">
                <a:solidFill>
                  <a:schemeClr val="bg1"/>
                </a:solidFill>
                <a:sym typeface="Symbol" pitchFamily="18" charset="2"/>
              </a:rPr>
              <a:t>1</a:t>
            </a:r>
            <a:r>
              <a:rPr lang="en-US" altLang="he-IL">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 n(v</a:t>
            </a:r>
            <a:r>
              <a:rPr lang="en-US" altLang="he-IL" baseline="-25000">
                <a:solidFill>
                  <a:schemeClr val="bg1"/>
                </a:solidFill>
                <a:sym typeface="Symbol" pitchFamily="18" charset="2"/>
              </a:rPr>
              <a:t>1</a:t>
            </a:r>
            <a:r>
              <a:rPr lang="en-US" altLang="he-IL">
                <a:solidFill>
                  <a:schemeClr val="bg1"/>
                </a:solidFill>
                <a:sym typeface="Symbol" pitchFamily="18" charset="2"/>
              </a:rPr>
              <a:t>,v)  n(v</a:t>
            </a:r>
            <a:r>
              <a:rPr lang="en-US" altLang="he-IL" baseline="-25000">
                <a:solidFill>
                  <a:schemeClr val="bg1"/>
                </a:solidFill>
                <a:sym typeface="Symbol" pitchFamily="18" charset="2"/>
              </a:rPr>
              <a:t>2</a:t>
            </a:r>
            <a:r>
              <a:rPr lang="en-US" altLang="he-IL">
                <a:solidFill>
                  <a:schemeClr val="bg1"/>
                </a:solidFill>
                <a:sym typeface="Symbol" pitchFamily="18" charset="2"/>
              </a:rPr>
              <a:t>,v)  v</a:t>
            </a:r>
            <a:r>
              <a:rPr lang="en-US" altLang="he-IL" baseline="-25000">
                <a:solidFill>
                  <a:schemeClr val="bg1"/>
                </a:solidFill>
                <a:sym typeface="Symbol" pitchFamily="18" charset="2"/>
              </a:rPr>
              <a:t>1</a:t>
            </a:r>
            <a:r>
              <a:rPr lang="en-US" altLang="he-IL">
                <a:solidFill>
                  <a:schemeClr val="bg1"/>
                </a:solidFill>
                <a:sym typeface="Symbol" pitchFamily="18" charset="2"/>
              </a:rPr>
              <a:t>  v</a:t>
            </a:r>
            <a:r>
              <a:rPr lang="en-US" altLang="he-IL" baseline="-25000">
                <a:solidFill>
                  <a:schemeClr val="bg1"/>
                </a:solidFill>
                <a:sym typeface="Symbol" pitchFamily="18" charset="2"/>
              </a:rPr>
              <a:t>2</a:t>
            </a:r>
            <a:endParaRPr lang="en-US" altLang="he-IL" sz="4000" baseline="-25000">
              <a:latin typeface="Symbol" pitchFamily="18" charset="2"/>
            </a:endParaRPr>
          </a:p>
        </p:txBody>
      </p:sp>
      <p:sp>
        <p:nvSpPr>
          <p:cNvPr id="1315845" name="Text Box 5"/>
          <p:cNvSpPr txBox="1">
            <a:spLocks noChangeArrowheads="1"/>
          </p:cNvSpPr>
          <p:nvPr/>
        </p:nvSpPr>
        <p:spPr bwMode="auto">
          <a:xfrm>
            <a:off x="103188" y="3754438"/>
            <a:ext cx="9040812" cy="641350"/>
          </a:xfrm>
          <a:prstGeom prst="rect">
            <a:avLst/>
          </a:prstGeom>
          <a:noFill/>
          <a:ln w="38100">
            <a:noFill/>
            <a:miter lim="800000"/>
            <a:headEnd/>
            <a:tailEnd/>
          </a:ln>
        </p:spPr>
        <p:txBody>
          <a:bodyPr anchor="ctr">
            <a:spAutoFit/>
          </a:bodyPr>
          <a:lstStyle/>
          <a:p>
            <a:pPr algn="ctr"/>
            <a:r>
              <a:rPr lang="en-US" altLang="he-IL">
                <a:solidFill>
                  <a:schemeClr val="bg1"/>
                </a:solidFill>
              </a:rPr>
              <a:t>is(v) </a:t>
            </a:r>
            <a:r>
              <a:rPr lang="en-US" altLang="he-IL">
                <a:solidFill>
                  <a:schemeClr val="bg1"/>
                </a:solidFill>
                <a:sym typeface="Symbol" pitchFamily="18" charset="2"/>
              </a:rPr>
              <a:t> v</a:t>
            </a:r>
            <a:r>
              <a:rPr lang="en-US" altLang="he-IL" baseline="-25000">
                <a:solidFill>
                  <a:schemeClr val="bg1"/>
                </a:solidFill>
                <a:sym typeface="Symbol" pitchFamily="18" charset="2"/>
              </a:rPr>
              <a:t>1</a:t>
            </a:r>
            <a:r>
              <a:rPr lang="en-US" altLang="he-IL">
                <a:solidFill>
                  <a:schemeClr val="bg1"/>
                </a:solidFill>
                <a:sym typeface="Symbol" pitchFamily="18" charset="2"/>
              </a:rPr>
              <a:t>,v</a:t>
            </a:r>
            <a:r>
              <a:rPr lang="en-US" altLang="he-IL" baseline="-25000">
                <a:solidFill>
                  <a:schemeClr val="bg1"/>
                </a:solidFill>
                <a:sym typeface="Symbol" pitchFamily="18" charset="2"/>
              </a:rPr>
              <a:t>2</a:t>
            </a:r>
            <a:r>
              <a:rPr lang="en-US" altLang="he-IL">
                <a:solidFill>
                  <a:schemeClr val="bg1"/>
                </a:solidFill>
                <a:sym typeface="Symbol" pitchFamily="18" charset="2"/>
              </a:rPr>
              <a:t>: n(v</a:t>
            </a:r>
            <a:r>
              <a:rPr lang="en-US" altLang="he-IL" baseline="-25000">
                <a:solidFill>
                  <a:schemeClr val="bg1"/>
                </a:solidFill>
                <a:sym typeface="Symbol" pitchFamily="18" charset="2"/>
              </a:rPr>
              <a:t>1</a:t>
            </a:r>
            <a:r>
              <a:rPr lang="en-US" altLang="he-IL">
                <a:solidFill>
                  <a:schemeClr val="bg1"/>
                </a:solidFill>
                <a:sym typeface="Symbol" pitchFamily="18" charset="2"/>
              </a:rPr>
              <a:t>,v)  n(v</a:t>
            </a:r>
            <a:r>
              <a:rPr lang="en-US" altLang="he-IL" baseline="-25000">
                <a:solidFill>
                  <a:schemeClr val="bg1"/>
                </a:solidFill>
                <a:sym typeface="Symbol" pitchFamily="18" charset="2"/>
              </a:rPr>
              <a:t>2</a:t>
            </a:r>
            <a:r>
              <a:rPr lang="en-US" altLang="he-IL">
                <a:solidFill>
                  <a:schemeClr val="bg1"/>
                </a:solidFill>
                <a:sym typeface="Symbol" pitchFamily="18" charset="2"/>
              </a:rPr>
              <a:t>,v)  v</a:t>
            </a:r>
            <a:r>
              <a:rPr lang="en-US" altLang="he-IL" baseline="-25000">
                <a:solidFill>
                  <a:schemeClr val="bg1"/>
                </a:solidFill>
                <a:sym typeface="Symbol" pitchFamily="18" charset="2"/>
              </a:rPr>
              <a:t>1</a:t>
            </a:r>
            <a:r>
              <a:rPr lang="en-US" altLang="he-IL">
                <a:solidFill>
                  <a:schemeClr val="bg1"/>
                </a:solidFill>
                <a:sym typeface="Symbol" pitchFamily="18" charset="2"/>
              </a:rPr>
              <a:t>  v</a:t>
            </a:r>
            <a:r>
              <a:rPr lang="en-US" altLang="he-IL" baseline="-25000">
                <a:solidFill>
                  <a:schemeClr val="bg1"/>
                </a:solidFill>
                <a:sym typeface="Symbol" pitchFamily="18" charset="2"/>
              </a:rPr>
              <a:t>2</a:t>
            </a:r>
            <a:endParaRPr lang="en-US" altLang="he-IL" sz="4000" baseline="-25000">
              <a:latin typeface="Symbol" pitchFamily="18" charset="2"/>
            </a:endParaRPr>
          </a:p>
        </p:txBody>
      </p:sp>
      <p:sp>
        <p:nvSpPr>
          <p:cNvPr id="1315846" name="Rectangle 6"/>
          <p:cNvSpPr>
            <a:spLocks noChangeArrowheads="1"/>
          </p:cNvSpPr>
          <p:nvPr/>
        </p:nvSpPr>
        <p:spPr bwMode="auto">
          <a:xfrm>
            <a:off x="1431925" y="4633913"/>
            <a:ext cx="6203950" cy="641350"/>
          </a:xfrm>
          <a:prstGeom prst="rect">
            <a:avLst/>
          </a:prstGeom>
          <a:noFill/>
          <a:ln w="28575">
            <a:noFill/>
            <a:miter lim="800000"/>
            <a:headEnd/>
            <a:tailEnd/>
          </a:ln>
        </p:spPr>
        <p:txBody>
          <a:bodyPr>
            <a:spAutoFit/>
          </a:bodyPr>
          <a:lstStyle/>
          <a:p>
            <a:pPr>
              <a:spcBef>
                <a:spcPct val="20000"/>
              </a:spcBef>
            </a:pPr>
            <a:r>
              <a:rPr lang="en-US">
                <a:solidFill>
                  <a:schemeClr val="bg1"/>
                </a:solidFill>
                <a:sym typeface="Symbol" pitchFamily="18" charset="2"/>
              </a:rPr>
              <a:t>(S</a:t>
            </a:r>
            <a:r>
              <a:rPr lang="en-US" baseline="30000">
                <a:solidFill>
                  <a:schemeClr val="bg1"/>
                </a:solidFill>
                <a:sym typeface="Symbol" pitchFamily="18" charset="2"/>
              </a:rPr>
              <a:t>#</a:t>
            </a:r>
            <a:r>
              <a:rPr lang="en-US">
                <a:solidFill>
                  <a:schemeClr val="bg1"/>
                </a:solidFill>
                <a:sym typeface="Symbol" pitchFamily="18" charset="2"/>
              </a:rPr>
              <a:t>)={S : S </a:t>
            </a:r>
            <a:r>
              <a:rPr lang="en-US">
                <a:solidFill>
                  <a:schemeClr val="bg1"/>
                </a:solidFill>
                <a:sym typeface="Math B" pitchFamily="2" charset="2"/>
              </a:rPr>
              <a:t> </a:t>
            </a:r>
            <a:r>
              <a:rPr lang="en-US">
                <a:solidFill>
                  <a:schemeClr val="bg1"/>
                </a:solidFill>
                <a:sym typeface="Symbol" pitchFamily="18" charset="2"/>
              </a:rPr>
              <a:t>, (S)=</a:t>
            </a:r>
            <a:r>
              <a:rPr lang="en-US" baseline="30000">
                <a:solidFill>
                  <a:schemeClr val="bg1"/>
                </a:solidFill>
                <a:sym typeface="Math B" pitchFamily="2" charset="2"/>
              </a:rPr>
              <a:t> </a:t>
            </a:r>
            <a:r>
              <a:rPr lang="en-US">
                <a:solidFill>
                  <a:schemeClr val="bg1"/>
                </a:solidFill>
                <a:sym typeface="Symbol" pitchFamily="18" charset="2"/>
              </a:rPr>
              <a:t>S</a:t>
            </a:r>
            <a:r>
              <a:rPr lang="en-US" baseline="30000">
                <a:solidFill>
                  <a:schemeClr val="bg1"/>
                </a:solidFill>
                <a:sym typeface="Symbol" pitchFamily="18" charset="2"/>
              </a:rPr>
              <a:t>#</a:t>
            </a:r>
            <a:r>
              <a:rPr lang="en-US">
                <a:solidFill>
                  <a:schemeClr val="bg1"/>
                </a:solidFill>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58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58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58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158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5844" grpId="0"/>
      <p:bldP spid="1315845" grpId="0"/>
      <p:bldP spid="131584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Abstract Interpretation</a:t>
            </a:r>
          </a:p>
        </p:txBody>
      </p:sp>
      <p:sp>
        <p:nvSpPr>
          <p:cNvPr id="52227" name="Rectangle 3"/>
          <p:cNvSpPr>
            <a:spLocks noGrp="1" noChangeArrowheads="1"/>
          </p:cNvSpPr>
          <p:nvPr>
            <p:ph type="body" idx="1"/>
          </p:nvPr>
        </p:nvSpPr>
        <p:spPr/>
        <p:txBody>
          <a:bodyPr/>
          <a:lstStyle/>
          <a:p>
            <a:r>
              <a:rPr lang="en-US" smtClean="0"/>
              <a:t>Best Transformers</a:t>
            </a:r>
          </a:p>
          <a:p>
            <a:r>
              <a:rPr lang="en-US" smtClean="0"/>
              <a:t>Kleene Evaluation</a:t>
            </a:r>
          </a:p>
          <a:p>
            <a:r>
              <a:rPr lang="en-US" smtClean="0"/>
              <a:t>Kleene Evaluation + semantic reduction</a:t>
            </a:r>
          </a:p>
          <a:p>
            <a:pPr lvl="1"/>
            <a:r>
              <a:rPr lang="en-US" smtClean="0"/>
              <a:t>Focus Based Transformers</a:t>
            </a:r>
          </a:p>
          <a:p>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3319463" y="1322388"/>
            <a:ext cx="3043237" cy="608012"/>
            <a:chOff x="2091" y="1017"/>
            <a:chExt cx="1917" cy="383"/>
          </a:xfrm>
        </p:grpSpPr>
        <p:sp>
          <p:nvSpPr>
            <p:cNvPr id="53329" name="Line 3"/>
            <p:cNvSpPr>
              <a:spLocks noChangeShapeType="1"/>
            </p:cNvSpPr>
            <p:nvPr/>
          </p:nvSpPr>
          <p:spPr bwMode="auto">
            <a:xfrm flipH="1">
              <a:off x="2091" y="1400"/>
              <a:ext cx="1917" cy="0"/>
            </a:xfrm>
            <a:prstGeom prst="line">
              <a:avLst/>
            </a:prstGeom>
            <a:noFill/>
            <a:ln w="28575">
              <a:solidFill>
                <a:schemeClr val="bg1"/>
              </a:solidFill>
              <a:round/>
              <a:headEnd/>
              <a:tailEnd type="triangle" w="med" len="med"/>
            </a:ln>
          </p:spPr>
          <p:txBody>
            <a:bodyPr wrap="none" anchor="ctr"/>
            <a:lstStyle/>
            <a:p>
              <a:endParaRPr lang="en-US"/>
            </a:p>
          </p:txBody>
        </p:sp>
        <p:sp>
          <p:nvSpPr>
            <p:cNvPr id="53330" name="Text Box 4"/>
            <p:cNvSpPr txBox="1">
              <a:spLocks noChangeArrowheads="1"/>
            </p:cNvSpPr>
            <p:nvPr/>
          </p:nvSpPr>
          <p:spPr bwMode="auto">
            <a:xfrm>
              <a:off x="2938" y="1017"/>
              <a:ext cx="221" cy="365"/>
            </a:xfrm>
            <a:prstGeom prst="rect">
              <a:avLst/>
            </a:prstGeom>
            <a:noFill/>
            <a:ln w="28575">
              <a:noFill/>
              <a:miter lim="800000"/>
              <a:headEnd/>
              <a:tailEnd/>
            </a:ln>
          </p:spPr>
          <p:txBody>
            <a:bodyPr wrap="none">
              <a:spAutoFit/>
            </a:bodyPr>
            <a:lstStyle/>
            <a:p>
              <a:r>
                <a:rPr lang="en-US" sz="3200">
                  <a:solidFill>
                    <a:schemeClr val="bg1"/>
                  </a:solidFill>
                  <a:sym typeface="Symbol" pitchFamily="18" charset="2"/>
                </a:rPr>
                <a:t></a:t>
              </a:r>
              <a:endParaRPr lang="en-US" altLang="he-IL" sz="3200">
                <a:solidFill>
                  <a:schemeClr val="bg1"/>
                </a:solidFill>
                <a:sym typeface="Symbol" pitchFamily="18" charset="2"/>
              </a:endParaRPr>
            </a:p>
          </p:txBody>
        </p:sp>
      </p:grpSp>
      <p:grpSp>
        <p:nvGrpSpPr>
          <p:cNvPr id="53251" name="Group 5"/>
          <p:cNvGrpSpPr>
            <a:grpSpLocks/>
          </p:cNvGrpSpPr>
          <p:nvPr/>
        </p:nvGrpSpPr>
        <p:grpSpPr bwMode="auto">
          <a:xfrm>
            <a:off x="38100" y="1100138"/>
            <a:ext cx="2774950" cy="5745162"/>
            <a:chOff x="24" y="693"/>
            <a:chExt cx="1748" cy="3619"/>
          </a:xfrm>
        </p:grpSpPr>
        <p:sp>
          <p:nvSpPr>
            <p:cNvPr id="53289" name="Oval 6"/>
            <p:cNvSpPr>
              <a:spLocks noChangeArrowheads="1"/>
            </p:cNvSpPr>
            <p:nvPr/>
          </p:nvSpPr>
          <p:spPr bwMode="auto">
            <a:xfrm>
              <a:off x="1092" y="844"/>
              <a:ext cx="245" cy="254"/>
            </a:xfrm>
            <a:prstGeom prst="ellipse">
              <a:avLst/>
            </a:prstGeom>
            <a:noFill/>
            <a:ln w="28575">
              <a:solidFill>
                <a:schemeClr val="bg1"/>
              </a:solidFill>
              <a:round/>
              <a:headEnd/>
              <a:tailEnd/>
            </a:ln>
          </p:spPr>
          <p:txBody>
            <a:bodyPr wrap="none" anchor="ctr"/>
            <a:lstStyle/>
            <a:p>
              <a:endParaRPr lang="en-US"/>
            </a:p>
          </p:txBody>
        </p:sp>
        <p:sp>
          <p:nvSpPr>
            <p:cNvPr id="53290" name="Oval 7"/>
            <p:cNvSpPr>
              <a:spLocks noChangeArrowheads="1"/>
            </p:cNvSpPr>
            <p:nvPr/>
          </p:nvSpPr>
          <p:spPr bwMode="auto">
            <a:xfrm>
              <a:off x="557" y="844"/>
              <a:ext cx="245" cy="255"/>
            </a:xfrm>
            <a:prstGeom prst="ellipse">
              <a:avLst/>
            </a:prstGeom>
            <a:noFill/>
            <a:ln w="28575">
              <a:solidFill>
                <a:schemeClr val="bg1"/>
              </a:solidFill>
              <a:round/>
              <a:headEnd/>
              <a:tailEnd/>
            </a:ln>
          </p:spPr>
          <p:txBody>
            <a:bodyPr wrap="none" anchor="ctr"/>
            <a:lstStyle/>
            <a:p>
              <a:endParaRPr lang="en-US"/>
            </a:p>
          </p:txBody>
        </p:sp>
        <p:cxnSp>
          <p:nvCxnSpPr>
            <p:cNvPr id="53291" name="AutoShape 8"/>
            <p:cNvCxnSpPr>
              <a:cxnSpLocks noChangeShapeType="1"/>
            </p:cNvCxnSpPr>
            <p:nvPr/>
          </p:nvCxnSpPr>
          <p:spPr bwMode="auto">
            <a:xfrm>
              <a:off x="694" y="972"/>
              <a:ext cx="389" cy="0"/>
            </a:xfrm>
            <a:prstGeom prst="straightConnector1">
              <a:avLst/>
            </a:prstGeom>
            <a:noFill/>
            <a:ln w="28575">
              <a:solidFill>
                <a:schemeClr val="bg1"/>
              </a:solidFill>
              <a:round/>
              <a:headEnd/>
              <a:tailEnd type="triangle" w="med" len="med"/>
            </a:ln>
          </p:spPr>
        </p:cxnSp>
        <p:cxnSp>
          <p:nvCxnSpPr>
            <p:cNvPr id="53292" name="AutoShape 9"/>
            <p:cNvCxnSpPr>
              <a:cxnSpLocks noChangeShapeType="1"/>
            </p:cNvCxnSpPr>
            <p:nvPr/>
          </p:nvCxnSpPr>
          <p:spPr bwMode="auto">
            <a:xfrm>
              <a:off x="304" y="1045"/>
              <a:ext cx="254" cy="0"/>
            </a:xfrm>
            <a:prstGeom prst="straightConnector1">
              <a:avLst/>
            </a:prstGeom>
            <a:noFill/>
            <a:ln w="28575">
              <a:solidFill>
                <a:schemeClr val="bg1"/>
              </a:solidFill>
              <a:round/>
              <a:headEnd/>
              <a:tailEnd type="triangle" w="med" len="med"/>
            </a:ln>
          </p:spPr>
        </p:cxnSp>
        <p:sp>
          <p:nvSpPr>
            <p:cNvPr id="53293" name="Text Box 10"/>
            <p:cNvSpPr txBox="1">
              <a:spLocks noChangeArrowheads="1"/>
            </p:cNvSpPr>
            <p:nvPr/>
          </p:nvSpPr>
          <p:spPr bwMode="auto">
            <a:xfrm>
              <a:off x="108" y="856"/>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cxnSp>
          <p:nvCxnSpPr>
            <p:cNvPr id="53294" name="AutoShape 11"/>
            <p:cNvCxnSpPr>
              <a:cxnSpLocks noChangeShapeType="1"/>
            </p:cNvCxnSpPr>
            <p:nvPr/>
          </p:nvCxnSpPr>
          <p:spPr bwMode="auto">
            <a:xfrm>
              <a:off x="298" y="881"/>
              <a:ext cx="254" cy="0"/>
            </a:xfrm>
            <a:prstGeom prst="straightConnector1">
              <a:avLst/>
            </a:prstGeom>
            <a:noFill/>
            <a:ln w="28575">
              <a:solidFill>
                <a:schemeClr val="bg1"/>
              </a:solidFill>
              <a:round/>
              <a:headEnd/>
              <a:tailEnd type="triangle" w="med" len="med"/>
            </a:ln>
          </p:spPr>
        </p:cxnSp>
        <p:sp>
          <p:nvSpPr>
            <p:cNvPr id="53295" name="Text Box 12"/>
            <p:cNvSpPr txBox="1">
              <a:spLocks noChangeArrowheads="1"/>
            </p:cNvSpPr>
            <p:nvPr/>
          </p:nvSpPr>
          <p:spPr bwMode="auto">
            <a:xfrm>
              <a:off x="118" y="693"/>
              <a:ext cx="230"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53296" name="Text Box 13"/>
            <p:cNvSpPr txBox="1">
              <a:spLocks noChangeArrowheads="1"/>
            </p:cNvSpPr>
            <p:nvPr/>
          </p:nvSpPr>
          <p:spPr bwMode="auto">
            <a:xfrm>
              <a:off x="69" y="1358"/>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3297" name="Oval 14"/>
            <p:cNvSpPr>
              <a:spLocks noChangeArrowheads="1"/>
            </p:cNvSpPr>
            <p:nvPr/>
          </p:nvSpPr>
          <p:spPr bwMode="auto">
            <a:xfrm>
              <a:off x="544" y="1262"/>
              <a:ext cx="231" cy="247"/>
            </a:xfrm>
            <a:prstGeom prst="ellipse">
              <a:avLst/>
            </a:prstGeom>
            <a:noFill/>
            <a:ln w="28575">
              <a:solidFill>
                <a:schemeClr val="bg1"/>
              </a:solidFill>
              <a:round/>
              <a:headEnd/>
              <a:tailEnd/>
            </a:ln>
          </p:spPr>
          <p:txBody>
            <a:bodyPr wrap="none" anchor="ctr"/>
            <a:lstStyle/>
            <a:p>
              <a:endParaRPr lang="en-US"/>
            </a:p>
          </p:txBody>
        </p:sp>
        <p:cxnSp>
          <p:nvCxnSpPr>
            <p:cNvPr id="53298" name="AutoShape 15"/>
            <p:cNvCxnSpPr>
              <a:cxnSpLocks noChangeShapeType="1"/>
            </p:cNvCxnSpPr>
            <p:nvPr/>
          </p:nvCxnSpPr>
          <p:spPr bwMode="auto">
            <a:xfrm>
              <a:off x="306" y="1456"/>
              <a:ext cx="239" cy="0"/>
            </a:xfrm>
            <a:prstGeom prst="straightConnector1">
              <a:avLst/>
            </a:prstGeom>
            <a:noFill/>
            <a:ln w="28575">
              <a:solidFill>
                <a:schemeClr val="bg1"/>
              </a:solidFill>
              <a:round/>
              <a:headEnd/>
              <a:tailEnd type="triangle" w="med" len="med"/>
            </a:ln>
          </p:spPr>
        </p:cxnSp>
        <p:sp>
          <p:nvSpPr>
            <p:cNvPr id="53299" name="Text Box 16"/>
            <p:cNvSpPr txBox="1">
              <a:spLocks noChangeArrowheads="1"/>
            </p:cNvSpPr>
            <p:nvPr/>
          </p:nvSpPr>
          <p:spPr bwMode="auto">
            <a:xfrm>
              <a:off x="121" y="1271"/>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cxnSp>
          <p:nvCxnSpPr>
            <p:cNvPr id="53300" name="AutoShape 17"/>
            <p:cNvCxnSpPr>
              <a:cxnSpLocks noChangeShapeType="1"/>
            </p:cNvCxnSpPr>
            <p:nvPr/>
          </p:nvCxnSpPr>
          <p:spPr bwMode="auto">
            <a:xfrm>
              <a:off x="672" y="1385"/>
              <a:ext cx="367" cy="0"/>
            </a:xfrm>
            <a:prstGeom prst="straightConnector1">
              <a:avLst/>
            </a:prstGeom>
            <a:noFill/>
            <a:ln w="28575">
              <a:solidFill>
                <a:schemeClr val="bg1"/>
              </a:solidFill>
              <a:round/>
              <a:headEnd/>
              <a:tailEnd type="triangle" w="med" len="med"/>
            </a:ln>
          </p:spPr>
        </p:cxnSp>
        <p:sp>
          <p:nvSpPr>
            <p:cNvPr id="53301" name="Oval 18"/>
            <p:cNvSpPr>
              <a:spLocks noChangeArrowheads="1"/>
            </p:cNvSpPr>
            <p:nvPr/>
          </p:nvSpPr>
          <p:spPr bwMode="auto">
            <a:xfrm>
              <a:off x="1541" y="1259"/>
              <a:ext cx="231" cy="248"/>
            </a:xfrm>
            <a:prstGeom prst="ellipse">
              <a:avLst/>
            </a:prstGeom>
            <a:noFill/>
            <a:ln w="28575">
              <a:solidFill>
                <a:schemeClr val="bg1"/>
              </a:solidFill>
              <a:round/>
              <a:headEnd/>
              <a:tailEnd/>
            </a:ln>
          </p:spPr>
          <p:txBody>
            <a:bodyPr wrap="none" anchor="ctr"/>
            <a:lstStyle/>
            <a:p>
              <a:endParaRPr lang="en-US"/>
            </a:p>
          </p:txBody>
        </p:sp>
        <p:sp>
          <p:nvSpPr>
            <p:cNvPr id="53302" name="Oval 19"/>
            <p:cNvSpPr>
              <a:spLocks noChangeArrowheads="1"/>
            </p:cNvSpPr>
            <p:nvPr/>
          </p:nvSpPr>
          <p:spPr bwMode="auto">
            <a:xfrm>
              <a:off x="1046" y="1268"/>
              <a:ext cx="231" cy="248"/>
            </a:xfrm>
            <a:prstGeom prst="ellipse">
              <a:avLst/>
            </a:prstGeom>
            <a:noFill/>
            <a:ln w="28575">
              <a:solidFill>
                <a:schemeClr val="bg1"/>
              </a:solidFill>
              <a:round/>
              <a:headEnd/>
              <a:tailEnd/>
            </a:ln>
          </p:spPr>
          <p:txBody>
            <a:bodyPr wrap="none" anchor="ctr"/>
            <a:lstStyle/>
            <a:p>
              <a:pPr algn="ctr"/>
              <a:endParaRPr lang="en-US" altLang="en-US" sz="2400" b="1">
                <a:solidFill>
                  <a:schemeClr val="bg1"/>
                </a:solidFill>
              </a:endParaRPr>
            </a:p>
          </p:txBody>
        </p:sp>
        <p:cxnSp>
          <p:nvCxnSpPr>
            <p:cNvPr id="53303" name="AutoShape 20"/>
            <p:cNvCxnSpPr>
              <a:cxnSpLocks noChangeShapeType="1"/>
            </p:cNvCxnSpPr>
            <p:nvPr/>
          </p:nvCxnSpPr>
          <p:spPr bwMode="auto">
            <a:xfrm>
              <a:off x="1175" y="1385"/>
              <a:ext cx="366" cy="0"/>
            </a:xfrm>
            <a:prstGeom prst="straightConnector1">
              <a:avLst/>
            </a:prstGeom>
            <a:noFill/>
            <a:ln w="28575">
              <a:solidFill>
                <a:schemeClr val="bg1"/>
              </a:solidFill>
              <a:round/>
              <a:headEnd/>
              <a:tailEnd type="triangle" w="med" len="med"/>
            </a:ln>
          </p:spPr>
        </p:cxnSp>
        <p:grpSp>
          <p:nvGrpSpPr>
            <p:cNvPr id="53304" name="Group 21"/>
            <p:cNvGrpSpPr>
              <a:grpSpLocks/>
            </p:cNvGrpSpPr>
            <p:nvPr/>
          </p:nvGrpSpPr>
          <p:grpSpPr bwMode="auto">
            <a:xfrm>
              <a:off x="126" y="1114"/>
              <a:ext cx="416" cy="327"/>
              <a:chOff x="990" y="1739"/>
              <a:chExt cx="416" cy="327"/>
            </a:xfrm>
          </p:grpSpPr>
          <p:cxnSp>
            <p:nvCxnSpPr>
              <p:cNvPr id="53327" name="AutoShape 22"/>
              <p:cNvCxnSpPr>
                <a:cxnSpLocks noChangeShapeType="1"/>
              </p:cNvCxnSpPr>
              <p:nvPr/>
            </p:nvCxnSpPr>
            <p:spPr bwMode="auto">
              <a:xfrm>
                <a:off x="1167" y="1933"/>
                <a:ext cx="239" cy="0"/>
              </a:xfrm>
              <a:prstGeom prst="straightConnector1">
                <a:avLst/>
              </a:prstGeom>
              <a:noFill/>
              <a:ln w="28575">
                <a:solidFill>
                  <a:schemeClr val="bg1"/>
                </a:solidFill>
                <a:round/>
                <a:headEnd/>
                <a:tailEnd type="triangle" w="med" len="med"/>
              </a:ln>
            </p:spPr>
          </p:cxnSp>
          <p:sp>
            <p:nvSpPr>
              <p:cNvPr id="53328" name="Text Box 23"/>
              <p:cNvSpPr txBox="1">
                <a:spLocks noChangeArrowheads="1"/>
              </p:cNvSpPr>
              <p:nvPr/>
            </p:nvSpPr>
            <p:spPr bwMode="auto">
              <a:xfrm>
                <a:off x="990" y="1739"/>
                <a:ext cx="216"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grpSp>
        <p:sp>
          <p:nvSpPr>
            <p:cNvPr id="53305" name="Text Box 24"/>
            <p:cNvSpPr txBox="1">
              <a:spLocks noChangeArrowheads="1"/>
            </p:cNvSpPr>
            <p:nvPr/>
          </p:nvSpPr>
          <p:spPr bwMode="auto">
            <a:xfrm>
              <a:off x="608" y="1511"/>
              <a:ext cx="236" cy="403"/>
            </a:xfrm>
            <a:prstGeom prst="rect">
              <a:avLst/>
            </a:prstGeom>
            <a:noFill/>
            <a:ln w="28575">
              <a:noFill/>
              <a:miter lim="800000"/>
              <a:headEnd/>
              <a:tailEnd/>
            </a:ln>
          </p:spPr>
          <p:txBody>
            <a:bodyPr wrap="none">
              <a:spAutoFit/>
            </a:bodyPr>
            <a:lstStyle/>
            <a:p>
              <a:pPr>
                <a:lnSpc>
                  <a:spcPct val="20000"/>
                </a:lnSpc>
              </a:pPr>
              <a:r>
                <a:rPr lang="en-US" sz="6000">
                  <a:solidFill>
                    <a:schemeClr val="bg1"/>
                  </a:solidFill>
                </a:rPr>
                <a:t>.</a:t>
              </a:r>
            </a:p>
            <a:p>
              <a:pPr>
                <a:lnSpc>
                  <a:spcPct val="20000"/>
                </a:lnSpc>
              </a:pPr>
              <a:r>
                <a:rPr lang="en-US" sz="6000">
                  <a:solidFill>
                    <a:schemeClr val="bg1"/>
                  </a:solidFill>
                </a:rPr>
                <a:t>.</a:t>
              </a:r>
            </a:p>
            <a:p>
              <a:pPr>
                <a:lnSpc>
                  <a:spcPct val="20000"/>
                </a:lnSpc>
              </a:pPr>
              <a:r>
                <a:rPr lang="en-US" sz="6000">
                  <a:solidFill>
                    <a:schemeClr val="bg1"/>
                  </a:solidFill>
                </a:rPr>
                <a:t>.</a:t>
              </a:r>
            </a:p>
          </p:txBody>
        </p:sp>
        <p:sp>
          <p:nvSpPr>
            <p:cNvPr id="53306" name="Line 25"/>
            <p:cNvSpPr>
              <a:spLocks noChangeShapeType="1"/>
            </p:cNvSpPr>
            <p:nvPr/>
          </p:nvSpPr>
          <p:spPr bwMode="auto">
            <a:xfrm>
              <a:off x="701" y="1916"/>
              <a:ext cx="8" cy="924"/>
            </a:xfrm>
            <a:prstGeom prst="line">
              <a:avLst/>
            </a:prstGeom>
            <a:noFill/>
            <a:ln w="28575">
              <a:solidFill>
                <a:schemeClr val="bg1"/>
              </a:solidFill>
              <a:round/>
              <a:headEnd/>
              <a:tailEnd type="triangle" w="med" len="med"/>
            </a:ln>
          </p:spPr>
          <p:txBody>
            <a:bodyPr wrap="none" anchor="ctr"/>
            <a:lstStyle/>
            <a:p>
              <a:endParaRPr lang="en-US"/>
            </a:p>
          </p:txBody>
        </p:sp>
        <p:sp>
          <p:nvSpPr>
            <p:cNvPr id="53307" name="Text Box 26"/>
            <p:cNvSpPr txBox="1">
              <a:spLocks noChangeArrowheads="1"/>
            </p:cNvSpPr>
            <p:nvPr/>
          </p:nvSpPr>
          <p:spPr bwMode="auto">
            <a:xfrm>
              <a:off x="737" y="2016"/>
              <a:ext cx="912" cy="703"/>
            </a:xfrm>
            <a:prstGeom prst="rect">
              <a:avLst/>
            </a:prstGeom>
            <a:noFill/>
            <a:ln w="28575">
              <a:noFill/>
              <a:miter lim="800000"/>
              <a:headEnd/>
              <a:tailEnd/>
            </a:ln>
          </p:spPr>
          <p:txBody>
            <a:bodyPr wrap="none">
              <a:spAutoFit/>
            </a:bodyPr>
            <a:lstStyle/>
            <a:p>
              <a:pPr>
                <a:lnSpc>
                  <a:spcPct val="80000"/>
                </a:lnSpc>
              </a:pPr>
              <a:r>
                <a:rPr lang="en-US" sz="2800">
                  <a:solidFill>
                    <a:schemeClr val="bg1"/>
                  </a:solidFill>
                </a:rPr>
                <a:t>Evaluate</a:t>
              </a:r>
            </a:p>
            <a:p>
              <a:pPr>
                <a:lnSpc>
                  <a:spcPct val="80000"/>
                </a:lnSpc>
              </a:pPr>
              <a:r>
                <a:rPr lang="en-US" sz="2800">
                  <a:solidFill>
                    <a:schemeClr val="bg1"/>
                  </a:solidFill>
                </a:rPr>
                <a:t>update</a:t>
              </a:r>
            </a:p>
            <a:p>
              <a:pPr>
                <a:lnSpc>
                  <a:spcPct val="80000"/>
                </a:lnSpc>
              </a:pPr>
              <a:r>
                <a:rPr lang="en-US" sz="2800">
                  <a:solidFill>
                    <a:schemeClr val="bg1"/>
                  </a:solidFill>
                </a:rPr>
                <a:t>formulas</a:t>
              </a:r>
            </a:p>
          </p:txBody>
        </p:sp>
        <p:sp>
          <p:nvSpPr>
            <p:cNvPr id="53308" name="Oval 27"/>
            <p:cNvSpPr>
              <a:spLocks noChangeArrowheads="1"/>
            </p:cNvSpPr>
            <p:nvPr/>
          </p:nvSpPr>
          <p:spPr bwMode="auto">
            <a:xfrm>
              <a:off x="1091" y="3100"/>
              <a:ext cx="242" cy="222"/>
            </a:xfrm>
            <a:prstGeom prst="ellipse">
              <a:avLst/>
            </a:prstGeom>
            <a:noFill/>
            <a:ln w="28575">
              <a:solidFill>
                <a:schemeClr val="bg1"/>
              </a:solidFill>
              <a:round/>
              <a:headEnd/>
              <a:tailEnd/>
            </a:ln>
          </p:spPr>
          <p:txBody>
            <a:bodyPr wrap="none" anchor="ctr"/>
            <a:lstStyle/>
            <a:p>
              <a:endParaRPr lang="en-US"/>
            </a:p>
          </p:txBody>
        </p:sp>
        <p:sp>
          <p:nvSpPr>
            <p:cNvPr id="53309" name="Oval 28"/>
            <p:cNvSpPr>
              <a:spLocks noChangeArrowheads="1"/>
            </p:cNvSpPr>
            <p:nvPr/>
          </p:nvSpPr>
          <p:spPr bwMode="auto">
            <a:xfrm>
              <a:off x="564" y="3100"/>
              <a:ext cx="242" cy="222"/>
            </a:xfrm>
            <a:prstGeom prst="ellipse">
              <a:avLst/>
            </a:prstGeom>
            <a:noFill/>
            <a:ln w="28575">
              <a:solidFill>
                <a:schemeClr val="bg1"/>
              </a:solidFill>
              <a:round/>
              <a:headEnd/>
              <a:tailEnd/>
            </a:ln>
          </p:spPr>
          <p:txBody>
            <a:bodyPr wrap="none" anchor="ctr"/>
            <a:lstStyle/>
            <a:p>
              <a:endParaRPr lang="en-US"/>
            </a:p>
          </p:txBody>
        </p:sp>
        <p:cxnSp>
          <p:nvCxnSpPr>
            <p:cNvPr id="53310" name="AutoShape 29"/>
            <p:cNvCxnSpPr>
              <a:cxnSpLocks noChangeShapeType="1"/>
            </p:cNvCxnSpPr>
            <p:nvPr/>
          </p:nvCxnSpPr>
          <p:spPr bwMode="auto">
            <a:xfrm>
              <a:off x="699" y="3211"/>
              <a:ext cx="384" cy="0"/>
            </a:xfrm>
            <a:prstGeom prst="straightConnector1">
              <a:avLst/>
            </a:prstGeom>
            <a:noFill/>
            <a:ln w="28575">
              <a:solidFill>
                <a:schemeClr val="bg1"/>
              </a:solidFill>
              <a:round/>
              <a:headEnd/>
              <a:tailEnd type="triangle" w="med" len="med"/>
            </a:ln>
          </p:spPr>
        </p:cxnSp>
        <p:cxnSp>
          <p:nvCxnSpPr>
            <p:cNvPr id="53311" name="AutoShape 30"/>
            <p:cNvCxnSpPr>
              <a:cxnSpLocks noChangeShapeType="1"/>
            </p:cNvCxnSpPr>
            <p:nvPr/>
          </p:nvCxnSpPr>
          <p:spPr bwMode="auto">
            <a:xfrm>
              <a:off x="314" y="3275"/>
              <a:ext cx="250" cy="0"/>
            </a:xfrm>
            <a:prstGeom prst="straightConnector1">
              <a:avLst/>
            </a:prstGeom>
            <a:noFill/>
            <a:ln w="28575">
              <a:solidFill>
                <a:schemeClr val="bg1"/>
              </a:solidFill>
              <a:round/>
              <a:headEnd/>
              <a:tailEnd type="triangle" w="med" len="med"/>
            </a:ln>
          </p:spPr>
        </p:cxnSp>
        <p:sp>
          <p:nvSpPr>
            <p:cNvPr id="53312" name="Text Box 31"/>
            <p:cNvSpPr txBox="1">
              <a:spLocks noChangeArrowheads="1"/>
            </p:cNvSpPr>
            <p:nvPr/>
          </p:nvSpPr>
          <p:spPr bwMode="auto">
            <a:xfrm>
              <a:off x="129" y="3102"/>
              <a:ext cx="22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53313" name="Text Box 32"/>
            <p:cNvSpPr txBox="1">
              <a:spLocks noChangeArrowheads="1"/>
            </p:cNvSpPr>
            <p:nvPr/>
          </p:nvSpPr>
          <p:spPr bwMode="auto">
            <a:xfrm>
              <a:off x="641" y="2787"/>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53314" name="Line 33"/>
            <p:cNvSpPr>
              <a:spLocks noChangeShapeType="1"/>
            </p:cNvSpPr>
            <p:nvPr/>
          </p:nvSpPr>
          <p:spPr bwMode="auto">
            <a:xfrm>
              <a:off x="828" y="2991"/>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53315" name="Text Box 34"/>
            <p:cNvSpPr txBox="1">
              <a:spLocks noChangeArrowheads="1"/>
            </p:cNvSpPr>
            <p:nvPr/>
          </p:nvSpPr>
          <p:spPr bwMode="auto">
            <a:xfrm>
              <a:off x="24" y="3760"/>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3316" name="Oval 35"/>
            <p:cNvSpPr>
              <a:spLocks noChangeArrowheads="1"/>
            </p:cNvSpPr>
            <p:nvPr/>
          </p:nvSpPr>
          <p:spPr bwMode="auto">
            <a:xfrm>
              <a:off x="493" y="3663"/>
              <a:ext cx="228" cy="249"/>
            </a:xfrm>
            <a:prstGeom prst="ellipse">
              <a:avLst/>
            </a:prstGeom>
            <a:noFill/>
            <a:ln w="28575">
              <a:solidFill>
                <a:schemeClr val="bg1"/>
              </a:solidFill>
              <a:round/>
              <a:headEnd/>
              <a:tailEnd/>
            </a:ln>
          </p:spPr>
          <p:txBody>
            <a:bodyPr wrap="none" anchor="ctr"/>
            <a:lstStyle/>
            <a:p>
              <a:endParaRPr lang="en-US"/>
            </a:p>
          </p:txBody>
        </p:sp>
        <p:cxnSp>
          <p:nvCxnSpPr>
            <p:cNvPr id="53317" name="AutoShape 36"/>
            <p:cNvCxnSpPr>
              <a:cxnSpLocks noChangeShapeType="1"/>
            </p:cNvCxnSpPr>
            <p:nvPr/>
          </p:nvCxnSpPr>
          <p:spPr bwMode="auto">
            <a:xfrm>
              <a:off x="258" y="3859"/>
              <a:ext cx="236" cy="0"/>
            </a:xfrm>
            <a:prstGeom prst="straightConnector1">
              <a:avLst/>
            </a:prstGeom>
            <a:noFill/>
            <a:ln w="28575">
              <a:solidFill>
                <a:schemeClr val="bg1"/>
              </a:solidFill>
              <a:round/>
              <a:headEnd/>
              <a:tailEnd type="triangle" w="med" len="med"/>
            </a:ln>
          </p:spPr>
        </p:cxnSp>
        <p:sp>
          <p:nvSpPr>
            <p:cNvPr id="53318" name="Text Box 37"/>
            <p:cNvSpPr txBox="1">
              <a:spLocks noChangeArrowheads="1"/>
            </p:cNvSpPr>
            <p:nvPr/>
          </p:nvSpPr>
          <p:spPr bwMode="auto">
            <a:xfrm>
              <a:off x="75" y="3665"/>
              <a:ext cx="213"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cxnSp>
          <p:nvCxnSpPr>
            <p:cNvPr id="53319" name="AutoShape 38"/>
            <p:cNvCxnSpPr>
              <a:cxnSpLocks noChangeShapeType="1"/>
            </p:cNvCxnSpPr>
            <p:nvPr/>
          </p:nvCxnSpPr>
          <p:spPr bwMode="auto">
            <a:xfrm>
              <a:off x="620" y="3788"/>
              <a:ext cx="361" cy="0"/>
            </a:xfrm>
            <a:prstGeom prst="straightConnector1">
              <a:avLst/>
            </a:prstGeom>
            <a:noFill/>
            <a:ln w="28575">
              <a:solidFill>
                <a:schemeClr val="bg1"/>
              </a:solidFill>
              <a:round/>
              <a:headEnd/>
              <a:tailEnd type="triangle" w="med" len="med"/>
            </a:ln>
          </p:spPr>
        </p:cxnSp>
        <p:sp>
          <p:nvSpPr>
            <p:cNvPr id="53320" name="Oval 39"/>
            <p:cNvSpPr>
              <a:spLocks noChangeArrowheads="1"/>
            </p:cNvSpPr>
            <p:nvPr/>
          </p:nvSpPr>
          <p:spPr bwMode="auto">
            <a:xfrm>
              <a:off x="1477" y="3661"/>
              <a:ext cx="228" cy="249"/>
            </a:xfrm>
            <a:prstGeom prst="ellipse">
              <a:avLst/>
            </a:prstGeom>
            <a:noFill/>
            <a:ln w="28575">
              <a:solidFill>
                <a:schemeClr val="bg1"/>
              </a:solidFill>
              <a:round/>
              <a:headEnd/>
              <a:tailEnd/>
            </a:ln>
          </p:spPr>
          <p:txBody>
            <a:bodyPr wrap="none" anchor="ctr"/>
            <a:lstStyle/>
            <a:p>
              <a:endParaRPr lang="en-US"/>
            </a:p>
          </p:txBody>
        </p:sp>
        <p:sp>
          <p:nvSpPr>
            <p:cNvPr id="53321" name="Text Box 40"/>
            <p:cNvSpPr txBox="1">
              <a:spLocks noChangeArrowheads="1"/>
            </p:cNvSpPr>
            <p:nvPr/>
          </p:nvSpPr>
          <p:spPr bwMode="auto">
            <a:xfrm>
              <a:off x="1320" y="3873"/>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53322" name="Oval 41"/>
            <p:cNvSpPr>
              <a:spLocks noChangeArrowheads="1"/>
            </p:cNvSpPr>
            <p:nvPr/>
          </p:nvSpPr>
          <p:spPr bwMode="auto">
            <a:xfrm>
              <a:off x="989" y="3670"/>
              <a:ext cx="228" cy="249"/>
            </a:xfrm>
            <a:prstGeom prst="ellipse">
              <a:avLst/>
            </a:prstGeom>
            <a:noFill/>
            <a:ln w="28575">
              <a:solidFill>
                <a:schemeClr val="bg1"/>
              </a:solidFill>
              <a:round/>
              <a:headEnd/>
              <a:tailEnd/>
            </a:ln>
          </p:spPr>
          <p:txBody>
            <a:bodyPr wrap="none" anchor="ctr"/>
            <a:lstStyle/>
            <a:p>
              <a:pPr algn="ctr"/>
              <a:endParaRPr lang="en-US" altLang="en-US" sz="2400" b="1">
                <a:solidFill>
                  <a:schemeClr val="bg1"/>
                </a:solidFill>
              </a:endParaRPr>
            </a:p>
          </p:txBody>
        </p:sp>
        <p:cxnSp>
          <p:nvCxnSpPr>
            <p:cNvPr id="53323" name="AutoShape 42"/>
            <p:cNvCxnSpPr>
              <a:cxnSpLocks noChangeShapeType="1"/>
            </p:cNvCxnSpPr>
            <p:nvPr/>
          </p:nvCxnSpPr>
          <p:spPr bwMode="auto">
            <a:xfrm>
              <a:off x="1116" y="3788"/>
              <a:ext cx="362" cy="0"/>
            </a:xfrm>
            <a:prstGeom prst="straightConnector1">
              <a:avLst/>
            </a:prstGeom>
            <a:noFill/>
            <a:ln w="28575">
              <a:solidFill>
                <a:schemeClr val="bg1"/>
              </a:solidFill>
              <a:round/>
              <a:headEnd/>
              <a:tailEnd type="triangle" w="med" len="med"/>
            </a:ln>
          </p:spPr>
        </p:cxnSp>
        <p:sp>
          <p:nvSpPr>
            <p:cNvPr id="53324" name="Line 43"/>
            <p:cNvSpPr>
              <a:spLocks noChangeShapeType="1"/>
            </p:cNvSpPr>
            <p:nvPr/>
          </p:nvSpPr>
          <p:spPr bwMode="auto">
            <a:xfrm>
              <a:off x="739" y="3537"/>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53325" name="Text Box 44"/>
            <p:cNvSpPr txBox="1">
              <a:spLocks noChangeArrowheads="1"/>
            </p:cNvSpPr>
            <p:nvPr/>
          </p:nvSpPr>
          <p:spPr bwMode="auto">
            <a:xfrm>
              <a:off x="582" y="3304"/>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53326" name="Text Box 45"/>
            <p:cNvSpPr txBox="1">
              <a:spLocks noChangeArrowheads="1"/>
            </p:cNvSpPr>
            <p:nvPr/>
          </p:nvSpPr>
          <p:spPr bwMode="auto">
            <a:xfrm>
              <a:off x="546" y="3909"/>
              <a:ext cx="236" cy="403"/>
            </a:xfrm>
            <a:prstGeom prst="rect">
              <a:avLst/>
            </a:prstGeom>
            <a:noFill/>
            <a:ln w="28575">
              <a:noFill/>
              <a:miter lim="800000"/>
              <a:headEnd/>
              <a:tailEnd/>
            </a:ln>
          </p:spPr>
          <p:txBody>
            <a:bodyPr wrap="none">
              <a:spAutoFit/>
            </a:bodyPr>
            <a:lstStyle/>
            <a:p>
              <a:pPr>
                <a:lnSpc>
                  <a:spcPct val="20000"/>
                </a:lnSpc>
              </a:pPr>
              <a:r>
                <a:rPr lang="en-US" sz="6000">
                  <a:solidFill>
                    <a:schemeClr val="bg1"/>
                  </a:solidFill>
                </a:rPr>
                <a:t>.</a:t>
              </a:r>
            </a:p>
            <a:p>
              <a:pPr>
                <a:lnSpc>
                  <a:spcPct val="20000"/>
                </a:lnSpc>
              </a:pPr>
              <a:r>
                <a:rPr lang="en-US" sz="6000">
                  <a:solidFill>
                    <a:schemeClr val="bg1"/>
                  </a:solidFill>
                </a:rPr>
                <a:t>.</a:t>
              </a:r>
            </a:p>
            <a:p>
              <a:pPr>
                <a:lnSpc>
                  <a:spcPct val="20000"/>
                </a:lnSpc>
              </a:pPr>
              <a:r>
                <a:rPr lang="en-US" sz="6000">
                  <a:solidFill>
                    <a:schemeClr val="bg1"/>
                  </a:solidFill>
                </a:rPr>
                <a:t>.</a:t>
              </a:r>
            </a:p>
          </p:txBody>
        </p:sp>
      </p:grpSp>
      <p:sp>
        <p:nvSpPr>
          <p:cNvPr id="53252" name="Text Box 46"/>
          <p:cNvSpPr txBox="1">
            <a:spLocks noChangeArrowheads="1"/>
          </p:cNvSpPr>
          <p:nvPr/>
        </p:nvSpPr>
        <p:spPr bwMode="auto">
          <a:xfrm>
            <a:off x="3276600" y="2239963"/>
            <a:ext cx="3659188" cy="549275"/>
          </a:xfrm>
          <a:prstGeom prst="rect">
            <a:avLst/>
          </a:prstGeom>
          <a:noFill/>
          <a:ln w="28575">
            <a:noFill/>
            <a:miter lim="800000"/>
            <a:headEnd/>
            <a:tailEnd/>
          </a:ln>
        </p:spPr>
        <p:txBody>
          <a:bodyPr>
            <a:spAutoFit/>
          </a:bodyPr>
          <a:lstStyle/>
          <a:p>
            <a:pPr>
              <a:spcBef>
                <a:spcPct val="50000"/>
              </a:spcBef>
            </a:pPr>
            <a:r>
              <a:rPr lang="en-US" sz="3000">
                <a:solidFill>
                  <a:schemeClr val="bg1"/>
                </a:solidFill>
              </a:rPr>
              <a:t>inverse canonical</a:t>
            </a:r>
          </a:p>
        </p:txBody>
      </p:sp>
      <p:grpSp>
        <p:nvGrpSpPr>
          <p:cNvPr id="53253" name="Group 47"/>
          <p:cNvGrpSpPr>
            <a:grpSpLocks/>
          </p:cNvGrpSpPr>
          <p:nvPr/>
        </p:nvGrpSpPr>
        <p:grpSpPr bwMode="auto">
          <a:xfrm>
            <a:off x="6119813" y="4716463"/>
            <a:ext cx="1911350" cy="1019175"/>
            <a:chOff x="3577" y="2452"/>
            <a:chExt cx="1204" cy="642"/>
          </a:xfrm>
        </p:grpSpPr>
        <p:sp>
          <p:nvSpPr>
            <p:cNvPr id="53282" name="Oval 48"/>
            <p:cNvSpPr>
              <a:spLocks noChangeArrowheads="1"/>
            </p:cNvSpPr>
            <p:nvPr/>
          </p:nvSpPr>
          <p:spPr bwMode="auto">
            <a:xfrm>
              <a:off x="4539" y="2765"/>
              <a:ext cx="242" cy="222"/>
            </a:xfrm>
            <a:prstGeom prst="ellipse">
              <a:avLst/>
            </a:prstGeom>
            <a:noFill/>
            <a:ln w="28575">
              <a:solidFill>
                <a:schemeClr val="bg1"/>
              </a:solidFill>
              <a:round/>
              <a:headEnd/>
              <a:tailEnd/>
            </a:ln>
          </p:spPr>
          <p:txBody>
            <a:bodyPr wrap="none" anchor="ctr"/>
            <a:lstStyle/>
            <a:p>
              <a:endParaRPr lang="en-US"/>
            </a:p>
          </p:txBody>
        </p:sp>
        <p:sp>
          <p:nvSpPr>
            <p:cNvPr id="53283" name="Oval 49"/>
            <p:cNvSpPr>
              <a:spLocks noChangeArrowheads="1"/>
            </p:cNvSpPr>
            <p:nvPr/>
          </p:nvSpPr>
          <p:spPr bwMode="auto">
            <a:xfrm>
              <a:off x="4012" y="2765"/>
              <a:ext cx="242" cy="222"/>
            </a:xfrm>
            <a:prstGeom prst="ellipse">
              <a:avLst/>
            </a:prstGeom>
            <a:noFill/>
            <a:ln w="28575">
              <a:solidFill>
                <a:schemeClr val="bg1"/>
              </a:solidFill>
              <a:round/>
              <a:headEnd/>
              <a:tailEnd/>
            </a:ln>
          </p:spPr>
          <p:txBody>
            <a:bodyPr wrap="none" anchor="ctr"/>
            <a:lstStyle/>
            <a:p>
              <a:endParaRPr lang="en-US"/>
            </a:p>
          </p:txBody>
        </p:sp>
        <p:cxnSp>
          <p:nvCxnSpPr>
            <p:cNvPr id="53284" name="AutoShape 50"/>
            <p:cNvCxnSpPr>
              <a:cxnSpLocks noChangeShapeType="1"/>
            </p:cNvCxnSpPr>
            <p:nvPr/>
          </p:nvCxnSpPr>
          <p:spPr bwMode="auto">
            <a:xfrm>
              <a:off x="4147" y="2876"/>
              <a:ext cx="384" cy="0"/>
            </a:xfrm>
            <a:prstGeom prst="straightConnector1">
              <a:avLst/>
            </a:prstGeom>
            <a:noFill/>
            <a:ln w="28575">
              <a:solidFill>
                <a:schemeClr val="bg1"/>
              </a:solidFill>
              <a:round/>
              <a:headEnd/>
              <a:tailEnd type="triangle" w="med" len="med"/>
            </a:ln>
          </p:spPr>
        </p:cxnSp>
        <p:cxnSp>
          <p:nvCxnSpPr>
            <p:cNvPr id="53285" name="AutoShape 51"/>
            <p:cNvCxnSpPr>
              <a:cxnSpLocks noChangeShapeType="1"/>
            </p:cNvCxnSpPr>
            <p:nvPr/>
          </p:nvCxnSpPr>
          <p:spPr bwMode="auto">
            <a:xfrm>
              <a:off x="3762" y="2940"/>
              <a:ext cx="250" cy="0"/>
            </a:xfrm>
            <a:prstGeom prst="straightConnector1">
              <a:avLst/>
            </a:prstGeom>
            <a:noFill/>
            <a:ln w="28575">
              <a:solidFill>
                <a:schemeClr val="bg1"/>
              </a:solidFill>
              <a:round/>
              <a:headEnd/>
              <a:tailEnd type="triangle" w="med" len="med"/>
            </a:ln>
          </p:spPr>
        </p:cxnSp>
        <p:sp>
          <p:nvSpPr>
            <p:cNvPr id="53286" name="Text Box 52"/>
            <p:cNvSpPr txBox="1">
              <a:spLocks noChangeArrowheads="1"/>
            </p:cNvSpPr>
            <p:nvPr/>
          </p:nvSpPr>
          <p:spPr bwMode="auto">
            <a:xfrm>
              <a:off x="3577" y="2767"/>
              <a:ext cx="22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53287" name="Text Box 53"/>
            <p:cNvSpPr txBox="1">
              <a:spLocks noChangeArrowheads="1"/>
            </p:cNvSpPr>
            <p:nvPr/>
          </p:nvSpPr>
          <p:spPr bwMode="auto">
            <a:xfrm>
              <a:off x="4089" y="2452"/>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53288" name="Line 54"/>
            <p:cNvSpPr>
              <a:spLocks noChangeShapeType="1"/>
            </p:cNvSpPr>
            <p:nvPr/>
          </p:nvSpPr>
          <p:spPr bwMode="auto">
            <a:xfrm>
              <a:off x="4276" y="2656"/>
              <a:ext cx="259" cy="143"/>
            </a:xfrm>
            <a:prstGeom prst="line">
              <a:avLst/>
            </a:prstGeom>
            <a:noFill/>
            <a:ln w="28575">
              <a:solidFill>
                <a:schemeClr val="bg1"/>
              </a:solidFill>
              <a:round/>
              <a:headEnd/>
              <a:tailEnd type="triangle" w="med" len="med"/>
            </a:ln>
          </p:spPr>
          <p:txBody>
            <a:bodyPr wrap="none" anchor="ctr"/>
            <a:lstStyle/>
            <a:p>
              <a:endParaRPr lang="en-US"/>
            </a:p>
          </p:txBody>
        </p:sp>
      </p:grpSp>
      <p:grpSp>
        <p:nvGrpSpPr>
          <p:cNvPr id="53254" name="Group 55"/>
          <p:cNvGrpSpPr>
            <a:grpSpLocks/>
          </p:cNvGrpSpPr>
          <p:nvPr/>
        </p:nvGrpSpPr>
        <p:grpSpPr bwMode="auto">
          <a:xfrm>
            <a:off x="6080125" y="5511800"/>
            <a:ext cx="2882900" cy="1284288"/>
            <a:chOff x="3830" y="3472"/>
            <a:chExt cx="1816" cy="809"/>
          </a:xfrm>
        </p:grpSpPr>
        <p:sp>
          <p:nvSpPr>
            <p:cNvPr id="53270" name="Text Box 56"/>
            <p:cNvSpPr txBox="1">
              <a:spLocks noChangeArrowheads="1"/>
            </p:cNvSpPr>
            <p:nvPr/>
          </p:nvSpPr>
          <p:spPr bwMode="auto">
            <a:xfrm>
              <a:off x="3830" y="3928"/>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3271" name="Oval 57"/>
            <p:cNvSpPr>
              <a:spLocks noChangeArrowheads="1"/>
            </p:cNvSpPr>
            <p:nvPr/>
          </p:nvSpPr>
          <p:spPr bwMode="auto">
            <a:xfrm>
              <a:off x="4299" y="3831"/>
              <a:ext cx="228" cy="249"/>
            </a:xfrm>
            <a:prstGeom prst="ellipse">
              <a:avLst/>
            </a:prstGeom>
            <a:noFill/>
            <a:ln w="28575">
              <a:solidFill>
                <a:schemeClr val="bg1"/>
              </a:solidFill>
              <a:round/>
              <a:headEnd/>
              <a:tailEnd/>
            </a:ln>
          </p:spPr>
          <p:txBody>
            <a:bodyPr wrap="none" anchor="ctr"/>
            <a:lstStyle/>
            <a:p>
              <a:endParaRPr lang="en-US"/>
            </a:p>
          </p:txBody>
        </p:sp>
        <p:cxnSp>
          <p:nvCxnSpPr>
            <p:cNvPr id="53272" name="AutoShape 58"/>
            <p:cNvCxnSpPr>
              <a:cxnSpLocks noChangeShapeType="1"/>
            </p:cNvCxnSpPr>
            <p:nvPr/>
          </p:nvCxnSpPr>
          <p:spPr bwMode="auto">
            <a:xfrm>
              <a:off x="4064" y="4027"/>
              <a:ext cx="236" cy="0"/>
            </a:xfrm>
            <a:prstGeom prst="straightConnector1">
              <a:avLst/>
            </a:prstGeom>
            <a:noFill/>
            <a:ln w="28575">
              <a:solidFill>
                <a:schemeClr val="bg1"/>
              </a:solidFill>
              <a:round/>
              <a:headEnd/>
              <a:tailEnd type="triangle" w="med" len="med"/>
            </a:ln>
          </p:spPr>
        </p:cxnSp>
        <p:sp>
          <p:nvSpPr>
            <p:cNvPr id="53273" name="Text Box 59"/>
            <p:cNvSpPr txBox="1">
              <a:spLocks noChangeArrowheads="1"/>
            </p:cNvSpPr>
            <p:nvPr/>
          </p:nvSpPr>
          <p:spPr bwMode="auto">
            <a:xfrm>
              <a:off x="3881" y="3833"/>
              <a:ext cx="213"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53274" name="Freeform 60"/>
            <p:cNvSpPr>
              <a:spLocks/>
            </p:cNvSpPr>
            <p:nvPr/>
          </p:nvSpPr>
          <p:spPr bwMode="auto">
            <a:xfrm>
              <a:off x="5395" y="3684"/>
              <a:ext cx="251" cy="274"/>
            </a:xfrm>
            <a:custGeom>
              <a:avLst/>
              <a:gdLst>
                <a:gd name="T0" fmla="*/ 1 w 358"/>
                <a:gd name="T1" fmla="*/ 24 h 370"/>
                <a:gd name="T2" fmla="*/ 7 w 358"/>
                <a:gd name="T3" fmla="*/ 24 h 370"/>
                <a:gd name="T4" fmla="*/ 12 w 358"/>
                <a:gd name="T5" fmla="*/ 21 h 370"/>
                <a:gd name="T6" fmla="*/ 14 w 358"/>
                <a:gd name="T7" fmla="*/ 15 h 370"/>
                <a:gd name="T8" fmla="*/ 14 w 358"/>
                <a:gd name="T9" fmla="*/ 8 h 370"/>
                <a:gd name="T10" fmla="*/ 11 w 358"/>
                <a:gd name="T11" fmla="*/ 1 h 370"/>
                <a:gd name="T12" fmla="*/ 6 w 358"/>
                <a:gd name="T13" fmla="*/ 1 h 370"/>
                <a:gd name="T14" fmla="*/ 2 w 358"/>
                <a:gd name="T15" fmla="*/ 3 h 370"/>
                <a:gd name="T16" fmla="*/ 1 w 358"/>
                <a:gd name="T17" fmla="*/ 7 h 370"/>
                <a:gd name="T18" fmla="*/ 1 w 358"/>
                <a:gd name="T19" fmla="*/ 13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
              <a:round/>
              <a:headEnd type="none" w="med" len="med"/>
              <a:tailEnd type="triangle" w="med" len="med"/>
            </a:ln>
          </p:spPr>
          <p:txBody>
            <a:bodyPr wrap="none" anchor="ctr"/>
            <a:lstStyle/>
            <a:p>
              <a:endParaRPr lang="en-US"/>
            </a:p>
          </p:txBody>
        </p:sp>
        <p:cxnSp>
          <p:nvCxnSpPr>
            <p:cNvPr id="53275" name="AutoShape 61"/>
            <p:cNvCxnSpPr>
              <a:cxnSpLocks noChangeShapeType="1"/>
            </p:cNvCxnSpPr>
            <p:nvPr/>
          </p:nvCxnSpPr>
          <p:spPr bwMode="auto">
            <a:xfrm>
              <a:off x="4426" y="3956"/>
              <a:ext cx="361" cy="0"/>
            </a:xfrm>
            <a:prstGeom prst="straightConnector1">
              <a:avLst/>
            </a:prstGeom>
            <a:noFill/>
            <a:ln w="28575">
              <a:solidFill>
                <a:schemeClr val="bg1"/>
              </a:solidFill>
              <a:round/>
              <a:headEnd/>
              <a:tailEnd type="triangle" w="med" len="med"/>
            </a:ln>
          </p:spPr>
        </p:cxnSp>
        <p:sp>
          <p:nvSpPr>
            <p:cNvPr id="53276" name="Oval 62"/>
            <p:cNvSpPr>
              <a:spLocks noChangeArrowheads="1"/>
            </p:cNvSpPr>
            <p:nvPr/>
          </p:nvSpPr>
          <p:spPr bwMode="auto">
            <a:xfrm>
              <a:off x="5283" y="3829"/>
              <a:ext cx="228" cy="249"/>
            </a:xfrm>
            <a:prstGeom prst="ellipse">
              <a:avLst/>
            </a:prstGeom>
            <a:noFill/>
            <a:ln w="63500" cmpd="dbl" algn="ctr">
              <a:solidFill>
                <a:schemeClr val="bg1"/>
              </a:solidFill>
              <a:round/>
              <a:headEnd/>
              <a:tailEnd/>
            </a:ln>
          </p:spPr>
          <p:txBody>
            <a:bodyPr wrap="none" anchor="ctr"/>
            <a:lstStyle/>
            <a:p>
              <a:endParaRPr lang="en-US"/>
            </a:p>
          </p:txBody>
        </p:sp>
        <p:sp>
          <p:nvSpPr>
            <p:cNvPr id="53277" name="Text Box 63"/>
            <p:cNvSpPr txBox="1">
              <a:spLocks noChangeArrowheads="1"/>
            </p:cNvSpPr>
            <p:nvPr/>
          </p:nvSpPr>
          <p:spPr bwMode="auto">
            <a:xfrm>
              <a:off x="5126" y="4041"/>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53278" name="Oval 64"/>
            <p:cNvSpPr>
              <a:spLocks noChangeArrowheads="1"/>
            </p:cNvSpPr>
            <p:nvPr/>
          </p:nvSpPr>
          <p:spPr bwMode="auto">
            <a:xfrm>
              <a:off x="4795" y="3838"/>
              <a:ext cx="228" cy="249"/>
            </a:xfrm>
            <a:prstGeom prst="ellipse">
              <a:avLst/>
            </a:prstGeom>
            <a:noFill/>
            <a:ln w="28575">
              <a:solidFill>
                <a:schemeClr val="bg1"/>
              </a:solidFill>
              <a:round/>
              <a:headEnd/>
              <a:tailEnd/>
            </a:ln>
          </p:spPr>
          <p:txBody>
            <a:bodyPr wrap="none" anchor="ctr"/>
            <a:lstStyle/>
            <a:p>
              <a:pPr algn="ctr"/>
              <a:endParaRPr lang="en-US" altLang="en-US" sz="2400" b="1">
                <a:solidFill>
                  <a:schemeClr val="bg1"/>
                </a:solidFill>
              </a:endParaRPr>
            </a:p>
          </p:txBody>
        </p:sp>
        <p:cxnSp>
          <p:nvCxnSpPr>
            <p:cNvPr id="53279" name="AutoShape 65"/>
            <p:cNvCxnSpPr>
              <a:cxnSpLocks noChangeShapeType="1"/>
            </p:cNvCxnSpPr>
            <p:nvPr/>
          </p:nvCxnSpPr>
          <p:spPr bwMode="auto">
            <a:xfrm>
              <a:off x="4922" y="3956"/>
              <a:ext cx="362" cy="0"/>
            </a:xfrm>
            <a:prstGeom prst="straightConnector1">
              <a:avLst/>
            </a:prstGeom>
            <a:noFill/>
            <a:ln w="28575">
              <a:solidFill>
                <a:schemeClr val="bg1"/>
              </a:solidFill>
              <a:prstDash val="lgDash"/>
              <a:round/>
              <a:headEnd/>
              <a:tailEnd type="triangle" w="med" len="med"/>
            </a:ln>
          </p:spPr>
        </p:cxnSp>
        <p:sp>
          <p:nvSpPr>
            <p:cNvPr id="53280" name="Line 66"/>
            <p:cNvSpPr>
              <a:spLocks noChangeShapeType="1"/>
            </p:cNvSpPr>
            <p:nvPr/>
          </p:nvSpPr>
          <p:spPr bwMode="auto">
            <a:xfrm>
              <a:off x="4545" y="3705"/>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53281" name="Text Box 67"/>
            <p:cNvSpPr txBox="1">
              <a:spLocks noChangeArrowheads="1"/>
            </p:cNvSpPr>
            <p:nvPr/>
          </p:nvSpPr>
          <p:spPr bwMode="auto">
            <a:xfrm>
              <a:off x="4388" y="3472"/>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grpSp>
      <p:grpSp>
        <p:nvGrpSpPr>
          <p:cNvPr id="53255" name="Group 68"/>
          <p:cNvGrpSpPr>
            <a:grpSpLocks/>
          </p:cNvGrpSpPr>
          <p:nvPr/>
        </p:nvGrpSpPr>
        <p:grpSpPr bwMode="auto">
          <a:xfrm>
            <a:off x="3006725" y="5392738"/>
            <a:ext cx="2917825" cy="579437"/>
            <a:chOff x="1894" y="3245"/>
            <a:chExt cx="1838" cy="365"/>
          </a:xfrm>
        </p:grpSpPr>
        <p:sp>
          <p:nvSpPr>
            <p:cNvPr id="53268" name="Line 69"/>
            <p:cNvSpPr>
              <a:spLocks noChangeShapeType="1"/>
            </p:cNvSpPr>
            <p:nvPr/>
          </p:nvSpPr>
          <p:spPr bwMode="auto">
            <a:xfrm>
              <a:off x="1894" y="3583"/>
              <a:ext cx="1838" cy="0"/>
            </a:xfrm>
            <a:prstGeom prst="line">
              <a:avLst/>
            </a:prstGeom>
            <a:noFill/>
            <a:ln w="28575">
              <a:solidFill>
                <a:schemeClr val="bg1"/>
              </a:solidFill>
              <a:round/>
              <a:headEnd/>
              <a:tailEnd type="triangle" w="med" len="med"/>
            </a:ln>
          </p:spPr>
          <p:txBody>
            <a:bodyPr wrap="none" anchor="ctr"/>
            <a:lstStyle/>
            <a:p>
              <a:endParaRPr lang="en-US"/>
            </a:p>
          </p:txBody>
        </p:sp>
        <p:sp>
          <p:nvSpPr>
            <p:cNvPr id="53269" name="Text Box 70"/>
            <p:cNvSpPr txBox="1">
              <a:spLocks noChangeArrowheads="1"/>
            </p:cNvSpPr>
            <p:nvPr/>
          </p:nvSpPr>
          <p:spPr bwMode="auto">
            <a:xfrm>
              <a:off x="2682" y="3245"/>
              <a:ext cx="116" cy="365"/>
            </a:xfrm>
            <a:prstGeom prst="rect">
              <a:avLst/>
            </a:prstGeom>
            <a:noFill/>
            <a:ln w="28575">
              <a:noFill/>
              <a:miter lim="800000"/>
              <a:headEnd/>
              <a:tailEnd/>
            </a:ln>
          </p:spPr>
          <p:txBody>
            <a:bodyPr wrap="none">
              <a:spAutoFit/>
            </a:bodyPr>
            <a:lstStyle/>
            <a:p>
              <a:endParaRPr lang="en-US" sz="3200">
                <a:solidFill>
                  <a:schemeClr val="bg1"/>
                </a:solidFill>
              </a:endParaRPr>
            </a:p>
          </p:txBody>
        </p:sp>
      </p:grpSp>
      <p:sp>
        <p:nvSpPr>
          <p:cNvPr id="53256" name="Text Box 71"/>
          <p:cNvSpPr txBox="1">
            <a:spLocks noChangeArrowheads="1"/>
          </p:cNvSpPr>
          <p:nvPr/>
        </p:nvSpPr>
        <p:spPr bwMode="auto">
          <a:xfrm>
            <a:off x="2682875" y="5929313"/>
            <a:ext cx="3659188" cy="549275"/>
          </a:xfrm>
          <a:prstGeom prst="rect">
            <a:avLst/>
          </a:prstGeom>
          <a:noFill/>
          <a:ln w="28575">
            <a:noFill/>
            <a:miter lim="800000"/>
            <a:headEnd/>
            <a:tailEnd/>
          </a:ln>
        </p:spPr>
        <p:txBody>
          <a:bodyPr>
            <a:spAutoFit/>
          </a:bodyPr>
          <a:lstStyle/>
          <a:p>
            <a:pPr>
              <a:spcBef>
                <a:spcPct val="50000"/>
              </a:spcBef>
            </a:pPr>
            <a:r>
              <a:rPr lang="en-US" sz="3000">
                <a:solidFill>
                  <a:schemeClr val="bg1"/>
                </a:solidFill>
              </a:rPr>
              <a:t>canonical abstraction</a:t>
            </a:r>
          </a:p>
        </p:txBody>
      </p:sp>
      <p:cxnSp>
        <p:nvCxnSpPr>
          <p:cNvPr id="53257" name="AutoShape 72"/>
          <p:cNvCxnSpPr>
            <a:cxnSpLocks noChangeShapeType="1"/>
          </p:cNvCxnSpPr>
          <p:nvPr/>
        </p:nvCxnSpPr>
        <p:spPr bwMode="auto">
          <a:xfrm>
            <a:off x="6826250" y="1849438"/>
            <a:ext cx="438150" cy="0"/>
          </a:xfrm>
          <a:prstGeom prst="straightConnector1">
            <a:avLst/>
          </a:prstGeom>
          <a:noFill/>
          <a:ln w="28575">
            <a:solidFill>
              <a:schemeClr val="bg1"/>
            </a:solidFill>
            <a:round/>
            <a:headEnd/>
            <a:tailEnd type="triangle" w="med" len="med"/>
          </a:ln>
        </p:spPr>
      </p:cxnSp>
      <p:sp>
        <p:nvSpPr>
          <p:cNvPr id="53258" name="Text Box 73"/>
          <p:cNvSpPr txBox="1">
            <a:spLocks noChangeArrowheads="1"/>
          </p:cNvSpPr>
          <p:nvPr/>
        </p:nvSpPr>
        <p:spPr bwMode="auto">
          <a:xfrm>
            <a:off x="6542088" y="1524000"/>
            <a:ext cx="395287" cy="519113"/>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53259" name="Oval 74"/>
          <p:cNvSpPr>
            <a:spLocks noChangeArrowheads="1"/>
          </p:cNvSpPr>
          <p:nvPr/>
        </p:nvSpPr>
        <p:spPr bwMode="auto">
          <a:xfrm>
            <a:off x="8202613" y="1773238"/>
            <a:ext cx="422275" cy="407987"/>
          </a:xfrm>
          <a:prstGeom prst="ellipse">
            <a:avLst/>
          </a:prstGeom>
          <a:noFill/>
          <a:ln w="63500" cmpd="dbl">
            <a:solidFill>
              <a:schemeClr val="bg1"/>
            </a:solidFill>
            <a:round/>
            <a:headEnd/>
            <a:tailEnd/>
          </a:ln>
        </p:spPr>
        <p:txBody>
          <a:bodyPr wrap="none" anchor="ctr"/>
          <a:lstStyle/>
          <a:p>
            <a:pPr algn="ctr"/>
            <a:endParaRPr lang="en-US" sz="2000">
              <a:solidFill>
                <a:schemeClr val="bg1"/>
              </a:solidFill>
            </a:endParaRPr>
          </a:p>
        </p:txBody>
      </p:sp>
      <p:sp>
        <p:nvSpPr>
          <p:cNvPr id="53260" name="Oval 75"/>
          <p:cNvSpPr>
            <a:spLocks noChangeArrowheads="1"/>
          </p:cNvSpPr>
          <p:nvPr/>
        </p:nvSpPr>
        <p:spPr bwMode="auto">
          <a:xfrm>
            <a:off x="7278688" y="1774825"/>
            <a:ext cx="423862" cy="407988"/>
          </a:xfrm>
          <a:prstGeom prst="ellipse">
            <a:avLst/>
          </a:prstGeom>
          <a:noFill/>
          <a:ln w="28575">
            <a:solidFill>
              <a:schemeClr val="bg1"/>
            </a:solidFill>
            <a:round/>
            <a:headEnd/>
            <a:tailEnd/>
          </a:ln>
        </p:spPr>
        <p:txBody>
          <a:bodyPr wrap="none" anchor="ctr"/>
          <a:lstStyle/>
          <a:p>
            <a:endParaRPr lang="en-US"/>
          </a:p>
        </p:txBody>
      </p:sp>
      <p:sp>
        <p:nvSpPr>
          <p:cNvPr id="53261" name="Freeform 76"/>
          <p:cNvSpPr>
            <a:spLocks/>
          </p:cNvSpPr>
          <p:nvPr/>
        </p:nvSpPr>
        <p:spPr bwMode="auto">
          <a:xfrm>
            <a:off x="8408988" y="1533525"/>
            <a:ext cx="466725" cy="449263"/>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
            <a:round/>
            <a:headEnd type="none" w="med" len="med"/>
            <a:tailEnd type="triangle" w="med" len="med"/>
          </a:ln>
        </p:spPr>
        <p:txBody>
          <a:bodyPr wrap="none" anchor="ctr"/>
          <a:lstStyle/>
          <a:p>
            <a:endParaRPr lang="en-US"/>
          </a:p>
        </p:txBody>
      </p:sp>
      <p:cxnSp>
        <p:nvCxnSpPr>
          <p:cNvPr id="53262" name="AutoShape 77"/>
          <p:cNvCxnSpPr>
            <a:cxnSpLocks noChangeShapeType="1"/>
          </p:cNvCxnSpPr>
          <p:nvPr/>
        </p:nvCxnSpPr>
        <p:spPr bwMode="auto">
          <a:xfrm>
            <a:off x="7515225" y="1979613"/>
            <a:ext cx="673100" cy="0"/>
          </a:xfrm>
          <a:prstGeom prst="straightConnector1">
            <a:avLst/>
          </a:prstGeom>
          <a:noFill/>
          <a:ln w="28575">
            <a:solidFill>
              <a:schemeClr val="bg1"/>
            </a:solidFill>
            <a:prstDash val="dash"/>
            <a:round/>
            <a:headEnd/>
            <a:tailEnd type="triangle" w="med" len="med"/>
          </a:ln>
        </p:spPr>
      </p:cxnSp>
      <p:sp>
        <p:nvSpPr>
          <p:cNvPr id="53263" name="Text Box 78"/>
          <p:cNvSpPr txBox="1">
            <a:spLocks noChangeArrowheads="1"/>
          </p:cNvSpPr>
          <p:nvPr/>
        </p:nvSpPr>
        <p:spPr bwMode="auto">
          <a:xfrm>
            <a:off x="6545263" y="1784350"/>
            <a:ext cx="395287"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cxnSp>
        <p:nvCxnSpPr>
          <p:cNvPr id="53264" name="AutoShape 79"/>
          <p:cNvCxnSpPr>
            <a:cxnSpLocks noChangeShapeType="1"/>
          </p:cNvCxnSpPr>
          <p:nvPr/>
        </p:nvCxnSpPr>
        <p:spPr bwMode="auto">
          <a:xfrm>
            <a:off x="6842125" y="2082800"/>
            <a:ext cx="438150" cy="0"/>
          </a:xfrm>
          <a:prstGeom prst="straightConnector1">
            <a:avLst/>
          </a:prstGeom>
          <a:noFill/>
          <a:ln w="28575">
            <a:solidFill>
              <a:schemeClr val="bg1"/>
            </a:solidFill>
            <a:round/>
            <a:headEnd/>
            <a:tailEnd type="triangle" w="med" len="med"/>
          </a:ln>
        </p:spPr>
      </p:cxnSp>
      <p:sp>
        <p:nvSpPr>
          <p:cNvPr id="53265" name="Text Box 80"/>
          <p:cNvSpPr txBox="1">
            <a:spLocks noChangeArrowheads="1"/>
          </p:cNvSpPr>
          <p:nvPr/>
        </p:nvSpPr>
        <p:spPr bwMode="auto">
          <a:xfrm>
            <a:off x="7016750" y="2133600"/>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3266" name="Text Box 81"/>
          <p:cNvSpPr txBox="1">
            <a:spLocks noChangeArrowheads="1"/>
          </p:cNvSpPr>
          <p:nvPr/>
        </p:nvSpPr>
        <p:spPr bwMode="auto">
          <a:xfrm>
            <a:off x="7924800" y="2117725"/>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3267" name="Rectangle 82"/>
          <p:cNvSpPr>
            <a:spLocks noGrp="1" noChangeArrowheads="1"/>
          </p:cNvSpPr>
          <p:nvPr>
            <p:ph type="title"/>
          </p:nvPr>
        </p:nvSpPr>
        <p:spPr>
          <a:xfrm>
            <a:off x="-209550" y="114300"/>
            <a:ext cx="9620250" cy="1143000"/>
          </a:xfrm>
          <a:noFill/>
        </p:spPr>
        <p:txBody>
          <a:bodyPr/>
          <a:lstStyle/>
          <a:p>
            <a:r>
              <a:rPr lang="en-US" altLang="en-US" sz="4000" smtClean="0"/>
              <a:t>Best Transformer Transformer (</a:t>
            </a:r>
            <a:r>
              <a:rPr lang="en-US" altLang="he-IL" sz="4000" i="1" smtClean="0">
                <a:sym typeface="Symbol" pitchFamily="18" charset="2"/>
              </a:rPr>
              <a:t>x</a:t>
            </a:r>
            <a:r>
              <a:rPr lang="en-US" altLang="he-IL" sz="4000" smtClean="0">
                <a:sym typeface="Symbol" pitchFamily="18" charset="2"/>
              </a:rPr>
              <a:t> = </a:t>
            </a:r>
            <a:r>
              <a:rPr lang="en-US" altLang="he-IL" sz="4000" i="1" smtClean="0">
                <a:sym typeface="Symbol" pitchFamily="18" charset="2"/>
              </a:rPr>
              <a:t>x</a:t>
            </a:r>
            <a:r>
              <a:rPr lang="en-US" altLang="he-IL" sz="4000" smtClean="0">
                <a:sym typeface="Symbol" pitchFamily="18" charset="2"/>
              </a:rPr>
              <a:t>  </a:t>
            </a:r>
            <a:r>
              <a:rPr lang="en-US" altLang="he-IL" sz="4000" i="1" smtClean="0">
                <a:sym typeface="Symbol" pitchFamily="18" charset="2"/>
              </a:rPr>
              <a:t>n</a:t>
            </a:r>
            <a:r>
              <a:rPr lang="en-US" altLang="he-IL" sz="4000" smtClean="0">
                <a:sym typeface="Symbol" pitchFamily="18" charset="2"/>
              </a:rPr>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3" cstate="print"/>
          <a:srcRect/>
          <a:stretch>
            <a:fillRect/>
          </a:stretch>
        </p:blipFill>
        <p:spPr bwMode="auto">
          <a:xfrm>
            <a:off x="1447800" y="228600"/>
            <a:ext cx="5562600" cy="6342643"/>
          </a:xfrm>
          <a:prstGeom prst="rect">
            <a:avLst/>
          </a:prstGeom>
          <a:noFill/>
          <a:ln w="9525">
            <a:noFill/>
            <a:miter lim="800000"/>
            <a:headEnd/>
            <a:tailEnd/>
          </a:ln>
          <a:effectLst/>
        </p:spPr>
      </p:pic>
      <p:sp>
        <p:nvSpPr>
          <p:cNvPr id="4" name="TextBox 3"/>
          <p:cNvSpPr txBox="1"/>
          <p:nvPr/>
        </p:nvSpPr>
        <p:spPr>
          <a:xfrm>
            <a:off x="4013916" y="2286000"/>
            <a:ext cx="1741182" cy="1569660"/>
          </a:xfrm>
          <a:prstGeom prst="rect">
            <a:avLst/>
          </a:prstGeom>
          <a:solidFill>
            <a:schemeClr val="bg1"/>
          </a:solidFill>
        </p:spPr>
        <p:txBody>
          <a:bodyPr wrap="none" rtlCol="0">
            <a:spAutoFit/>
          </a:bodyPr>
          <a:lstStyle/>
          <a:p>
            <a:r>
              <a:rPr lang="en-US" sz="3200" i="1" dirty="0" smtClean="0">
                <a:latin typeface="Comic Sans MS" pitchFamily="66" charset="0"/>
              </a:rPr>
              <a:t>Then a</a:t>
            </a:r>
            <a:br>
              <a:rPr lang="en-US" sz="3200" i="1" dirty="0" smtClean="0">
                <a:latin typeface="Comic Sans MS" pitchFamily="66" charset="0"/>
              </a:rPr>
            </a:br>
            <a:r>
              <a:rPr lang="en-US" sz="3200" i="1" dirty="0" smtClean="0">
                <a:latin typeface="Comic Sans MS" pitchFamily="66" charset="0"/>
              </a:rPr>
              <a:t>Miracle </a:t>
            </a:r>
            <a:br>
              <a:rPr lang="en-US" sz="3200" i="1" dirty="0" smtClean="0">
                <a:latin typeface="Comic Sans MS" pitchFamily="66" charset="0"/>
              </a:rPr>
            </a:br>
            <a:r>
              <a:rPr lang="en-US" sz="3200" i="1" dirty="0" smtClean="0">
                <a:latin typeface="Comic Sans MS" pitchFamily="66" charset="0"/>
              </a:rPr>
              <a:t>Occurs</a:t>
            </a:r>
            <a:endParaRPr lang="en-US" sz="3200" i="1" dirty="0">
              <a:latin typeface="Comic Sans MS" pitchFamily="66"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85800" y="285750"/>
            <a:ext cx="7772400" cy="895350"/>
          </a:xfrm>
        </p:spPr>
        <p:txBody>
          <a:bodyPr/>
          <a:lstStyle/>
          <a:p>
            <a:r>
              <a:rPr lang="en-US" altLang="he-IL" smtClean="0"/>
              <a:t>Boolean Connectives [Kleene]</a:t>
            </a:r>
          </a:p>
        </p:txBody>
      </p:sp>
      <p:graphicFrame>
        <p:nvGraphicFramePr>
          <p:cNvPr id="1026" name="Object 3"/>
          <p:cNvGraphicFramePr>
            <a:graphicFrameLocks noChangeAspect="1"/>
          </p:cNvGraphicFramePr>
          <p:nvPr/>
        </p:nvGraphicFramePr>
        <p:xfrm>
          <a:off x="2381250" y="1485900"/>
          <a:ext cx="4381500" cy="2324100"/>
        </p:xfrm>
        <a:graphic>
          <a:graphicData uri="http://schemas.openxmlformats.org/presentationml/2006/ole">
            <p:oleObj spid="_x0000_s1026" name="Document" r:id="rId3" imgW="4388400" imgH="2332440" progId="Word.Document.8">
              <p:embed/>
            </p:oleObj>
          </a:graphicData>
        </a:graphic>
      </p:graphicFrame>
      <p:graphicFrame>
        <p:nvGraphicFramePr>
          <p:cNvPr id="1027" name="Object 4"/>
          <p:cNvGraphicFramePr>
            <a:graphicFrameLocks noChangeAspect="1"/>
          </p:cNvGraphicFramePr>
          <p:nvPr/>
        </p:nvGraphicFramePr>
        <p:xfrm>
          <a:off x="2381250" y="4191000"/>
          <a:ext cx="4381500" cy="2324100"/>
        </p:xfrm>
        <a:graphic>
          <a:graphicData uri="http://schemas.openxmlformats.org/presentationml/2006/ole">
            <p:oleObj spid="_x0000_s1027" name="Document" r:id="rId4" imgW="4388400" imgH="2332440" progId="Word.Document.8">
              <p:embed/>
            </p:oleObj>
          </a:graphicData>
        </a:graphic>
      </p:graphicFrame>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685800" y="285750"/>
            <a:ext cx="7772400" cy="895350"/>
          </a:xfrm>
        </p:spPr>
        <p:txBody>
          <a:bodyPr/>
          <a:lstStyle/>
          <a:p>
            <a:r>
              <a:rPr lang="en-US" altLang="he-IL" smtClean="0"/>
              <a:t>Boolean Connectives [Kleene]</a:t>
            </a:r>
          </a:p>
        </p:txBody>
      </p:sp>
      <p:graphicFrame>
        <p:nvGraphicFramePr>
          <p:cNvPr id="2050" name="Object 3"/>
          <p:cNvGraphicFramePr>
            <a:graphicFrameLocks noChangeAspect="1"/>
          </p:cNvGraphicFramePr>
          <p:nvPr/>
        </p:nvGraphicFramePr>
        <p:xfrm>
          <a:off x="2381250" y="1485900"/>
          <a:ext cx="4381500" cy="2324100"/>
        </p:xfrm>
        <a:graphic>
          <a:graphicData uri="http://schemas.openxmlformats.org/presentationml/2006/ole">
            <p:oleObj spid="_x0000_s2050" name="Document" r:id="rId3" imgW="4388400" imgH="2332440" progId="Word.Document.8">
              <p:embed/>
            </p:oleObj>
          </a:graphicData>
        </a:graphic>
      </p:graphicFrame>
      <p:graphicFrame>
        <p:nvGraphicFramePr>
          <p:cNvPr id="2051" name="Object 4"/>
          <p:cNvGraphicFramePr>
            <a:graphicFrameLocks noChangeAspect="1"/>
          </p:cNvGraphicFramePr>
          <p:nvPr/>
        </p:nvGraphicFramePr>
        <p:xfrm>
          <a:off x="2381250" y="4191000"/>
          <a:ext cx="4381500" cy="2324100"/>
        </p:xfrm>
        <a:graphic>
          <a:graphicData uri="http://schemas.openxmlformats.org/presentationml/2006/ole">
            <p:oleObj spid="_x0000_s2051" name="Document" r:id="rId4" imgW="4388400" imgH="2332440" progId="Word.Document.8">
              <p:embed/>
            </p:oleObj>
          </a:graphicData>
        </a:graphic>
      </p:graphicFrame>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he-IL" sz="4800" smtClean="0"/>
              <a:t>Embedding</a:t>
            </a:r>
          </a:p>
        </p:txBody>
      </p:sp>
      <p:sp>
        <p:nvSpPr>
          <p:cNvPr id="1642499" name="Rectangle 3"/>
          <p:cNvSpPr>
            <a:spLocks noGrp="1" noChangeArrowheads="1"/>
          </p:cNvSpPr>
          <p:nvPr>
            <p:ph type="body" idx="1"/>
          </p:nvPr>
        </p:nvSpPr>
        <p:spPr>
          <a:xfrm>
            <a:off x="284163" y="1981200"/>
            <a:ext cx="8575675" cy="4597400"/>
          </a:xfrm>
        </p:spPr>
        <p:txBody>
          <a:bodyPr/>
          <a:lstStyle/>
          <a:p>
            <a:r>
              <a:rPr lang="en-US" altLang="he-IL" smtClean="0"/>
              <a:t>A logical structure </a:t>
            </a:r>
            <a:r>
              <a:rPr lang="en-US" altLang="he-IL" smtClean="0">
                <a:solidFill>
                  <a:srgbClr val="FFFF00"/>
                </a:solidFill>
              </a:rPr>
              <a:t>B</a:t>
            </a:r>
            <a:r>
              <a:rPr lang="en-US" altLang="he-IL" smtClean="0"/>
              <a:t> </a:t>
            </a:r>
            <a:r>
              <a:rPr lang="en-US" altLang="he-IL" smtClean="0">
                <a:solidFill>
                  <a:srgbClr val="FFFF00"/>
                </a:solidFill>
              </a:rPr>
              <a:t>can be embedded</a:t>
            </a:r>
            <a:r>
              <a:rPr lang="en-US" altLang="he-IL" smtClean="0"/>
              <a:t> into a structure </a:t>
            </a:r>
            <a:r>
              <a:rPr lang="en-US" altLang="he-IL" smtClean="0">
                <a:solidFill>
                  <a:srgbClr val="FFFF00"/>
                </a:solidFill>
              </a:rPr>
              <a:t>S</a:t>
            </a:r>
            <a:r>
              <a:rPr lang="en-US" altLang="he-IL" smtClean="0"/>
              <a:t> via an onto function f (</a:t>
            </a:r>
            <a:r>
              <a:rPr lang="en-US" altLang="he-IL" smtClean="0">
                <a:solidFill>
                  <a:srgbClr val="FFFF00"/>
                </a:solidFill>
              </a:rPr>
              <a:t>B</a:t>
            </a:r>
            <a:r>
              <a:rPr lang="en-US" altLang="he-IL" smtClean="0"/>
              <a:t> </a:t>
            </a:r>
            <a:r>
              <a:rPr lang="en-US" altLang="he-IL" smtClean="0">
                <a:sym typeface="Math B" pitchFamily="2" charset="2"/>
              </a:rPr>
              <a:t></a:t>
            </a:r>
            <a:r>
              <a:rPr lang="en-US" altLang="he-IL" baseline="30000" smtClean="0">
                <a:solidFill>
                  <a:srgbClr val="FFFF00"/>
                </a:solidFill>
                <a:sym typeface="Math B" pitchFamily="2" charset="2"/>
              </a:rPr>
              <a:t>f</a:t>
            </a:r>
            <a:r>
              <a:rPr lang="en-US" altLang="he-IL" smtClean="0">
                <a:sym typeface="Math B" pitchFamily="2" charset="2"/>
              </a:rPr>
              <a:t> </a:t>
            </a:r>
            <a:r>
              <a:rPr lang="en-US" altLang="he-IL" smtClean="0">
                <a:solidFill>
                  <a:srgbClr val="FFFF00"/>
                </a:solidFill>
                <a:sym typeface="Math B" pitchFamily="2" charset="2"/>
              </a:rPr>
              <a:t>S)</a:t>
            </a:r>
            <a:r>
              <a:rPr lang="en-US" altLang="he-IL" smtClean="0"/>
              <a:t> if the basic relations are preserved, i.e., </a:t>
            </a:r>
            <a:br>
              <a:rPr lang="en-US" altLang="he-IL" smtClean="0"/>
            </a:br>
            <a:r>
              <a:rPr lang="en-US" altLang="he-IL" smtClean="0"/>
              <a:t>           </a:t>
            </a:r>
            <a:r>
              <a:rPr lang="en-US" altLang="he-IL" i="1" smtClean="0"/>
              <a:t>p</a:t>
            </a:r>
            <a:r>
              <a:rPr lang="en-US" altLang="he-IL" i="1" baseline="30000" smtClean="0">
                <a:solidFill>
                  <a:srgbClr val="FFFE00"/>
                </a:solidFill>
              </a:rPr>
              <a:t>B</a:t>
            </a:r>
            <a:r>
              <a:rPr lang="en-US" altLang="he-IL" smtClean="0"/>
              <a:t>(</a:t>
            </a:r>
            <a:r>
              <a:rPr lang="en-US" altLang="he-IL" i="1" smtClean="0"/>
              <a:t>u</a:t>
            </a:r>
            <a:r>
              <a:rPr lang="en-US" altLang="he-IL" baseline="-25000" smtClean="0"/>
              <a:t>1</a:t>
            </a:r>
            <a:r>
              <a:rPr lang="en-US" altLang="he-IL" smtClean="0"/>
              <a:t>, .., </a:t>
            </a:r>
            <a:r>
              <a:rPr lang="en-US" altLang="he-IL" i="1" smtClean="0"/>
              <a:t>u</a:t>
            </a:r>
            <a:r>
              <a:rPr lang="en-US" altLang="he-IL" baseline="-25000" smtClean="0"/>
              <a:t>k</a:t>
            </a:r>
            <a:r>
              <a:rPr lang="en-US" altLang="he-IL" smtClean="0"/>
              <a:t>) </a:t>
            </a:r>
            <a:r>
              <a:rPr lang="en-US" altLang="he-IL" smtClean="0">
                <a:sym typeface="Math B" pitchFamily="2" charset="2"/>
              </a:rPr>
              <a:t> </a:t>
            </a:r>
            <a:r>
              <a:rPr lang="en-US" altLang="he-IL" i="1" smtClean="0">
                <a:sym typeface="Math B" pitchFamily="2" charset="2"/>
              </a:rPr>
              <a:t>p</a:t>
            </a:r>
            <a:r>
              <a:rPr lang="en-US" altLang="he-IL" i="1" baseline="30000" smtClean="0">
                <a:solidFill>
                  <a:srgbClr val="FFFE00"/>
                </a:solidFill>
                <a:sym typeface="Math B" pitchFamily="2" charset="2"/>
              </a:rPr>
              <a:t>S</a:t>
            </a:r>
            <a:r>
              <a:rPr lang="en-US" altLang="he-IL" baseline="30000" smtClean="0">
                <a:sym typeface="Math B" pitchFamily="2" charset="2"/>
              </a:rPr>
              <a:t> </a:t>
            </a:r>
            <a:r>
              <a:rPr lang="en-US" altLang="he-IL" smtClean="0">
                <a:sym typeface="Math B" pitchFamily="2" charset="2"/>
              </a:rPr>
              <a:t>(</a:t>
            </a:r>
            <a:r>
              <a:rPr lang="en-US" altLang="he-IL" i="1" smtClean="0">
                <a:solidFill>
                  <a:srgbClr val="FFFE00"/>
                </a:solidFill>
                <a:sym typeface="Math B" pitchFamily="2" charset="2"/>
              </a:rPr>
              <a:t>f</a:t>
            </a:r>
            <a:r>
              <a:rPr lang="en-US" altLang="he-IL" smtClean="0">
                <a:sym typeface="Math B" pitchFamily="2" charset="2"/>
              </a:rPr>
              <a:t>(</a:t>
            </a:r>
            <a:r>
              <a:rPr lang="en-US" altLang="he-IL" i="1" smtClean="0">
                <a:sym typeface="Math B" pitchFamily="2" charset="2"/>
              </a:rPr>
              <a:t>u</a:t>
            </a:r>
            <a:r>
              <a:rPr lang="en-US" altLang="he-IL" baseline="-25000" smtClean="0">
                <a:sym typeface="Math B" pitchFamily="2" charset="2"/>
              </a:rPr>
              <a:t>1</a:t>
            </a:r>
            <a:r>
              <a:rPr lang="en-US" altLang="he-IL" smtClean="0">
                <a:sym typeface="Math B" pitchFamily="2" charset="2"/>
              </a:rPr>
              <a:t>), ..., </a:t>
            </a:r>
            <a:r>
              <a:rPr lang="en-US" altLang="he-IL" i="1" smtClean="0">
                <a:solidFill>
                  <a:srgbClr val="FFFE00"/>
                </a:solidFill>
                <a:sym typeface="Math B" pitchFamily="2" charset="2"/>
              </a:rPr>
              <a:t>f</a:t>
            </a:r>
            <a:r>
              <a:rPr lang="en-US" altLang="he-IL" smtClean="0">
                <a:sym typeface="Math B" pitchFamily="2" charset="2"/>
              </a:rPr>
              <a:t>(</a:t>
            </a:r>
            <a:r>
              <a:rPr lang="en-US" altLang="he-IL" i="1" smtClean="0">
                <a:sym typeface="Math B" pitchFamily="2" charset="2"/>
              </a:rPr>
              <a:t>u</a:t>
            </a:r>
            <a:r>
              <a:rPr lang="en-US" altLang="he-IL" baseline="-25000" smtClean="0">
                <a:sym typeface="Math B" pitchFamily="2" charset="2"/>
              </a:rPr>
              <a:t>k</a:t>
            </a:r>
            <a:r>
              <a:rPr lang="en-US" altLang="he-IL" smtClean="0">
                <a:sym typeface="Math B" pitchFamily="2" charset="2"/>
              </a:rPr>
              <a:t>))</a:t>
            </a:r>
            <a:endParaRPr lang="en-US" altLang="he-IL" smtClean="0"/>
          </a:p>
          <a:p>
            <a:r>
              <a:rPr lang="en-US" altLang="he-IL" smtClean="0">
                <a:solidFill>
                  <a:srgbClr val="FFFF00"/>
                </a:solidFill>
              </a:rPr>
              <a:t>S</a:t>
            </a:r>
            <a:r>
              <a:rPr lang="en-US" altLang="he-IL" smtClean="0"/>
              <a:t> is a </a:t>
            </a:r>
            <a:r>
              <a:rPr lang="en-US" altLang="he-IL" smtClean="0">
                <a:solidFill>
                  <a:srgbClr val="FFFF00"/>
                </a:solidFill>
              </a:rPr>
              <a:t>tight embedding</a:t>
            </a:r>
            <a:r>
              <a:rPr lang="en-US" altLang="he-IL" smtClean="0"/>
              <a:t> of </a:t>
            </a:r>
            <a:r>
              <a:rPr lang="en-US" altLang="he-IL" smtClean="0">
                <a:solidFill>
                  <a:srgbClr val="FFFF00"/>
                </a:solidFill>
              </a:rPr>
              <a:t>B</a:t>
            </a:r>
            <a:r>
              <a:rPr lang="en-US" altLang="he-IL" smtClean="0"/>
              <a:t> with respect to f if:</a:t>
            </a:r>
          </a:p>
          <a:p>
            <a:pPr lvl="1"/>
            <a:r>
              <a:rPr lang="en-US" altLang="he-IL" smtClean="0">
                <a:solidFill>
                  <a:srgbClr val="FFFF00"/>
                </a:solidFill>
              </a:rPr>
              <a:t>S</a:t>
            </a:r>
            <a:r>
              <a:rPr lang="en-US" altLang="he-IL" smtClean="0"/>
              <a:t> does not lose unnecessary information, i.e.,</a:t>
            </a:r>
          </a:p>
          <a:p>
            <a:pPr lvl="1"/>
            <a:r>
              <a:rPr lang="en-US" altLang="he-IL" sz="2400" i="1" smtClean="0"/>
              <a:t>p</a:t>
            </a:r>
            <a:r>
              <a:rPr lang="en-US" altLang="he-IL" sz="2400" i="1" baseline="30000" smtClean="0">
                <a:solidFill>
                  <a:srgbClr val="FFFE00"/>
                </a:solidFill>
              </a:rPr>
              <a:t>S</a:t>
            </a:r>
            <a:r>
              <a:rPr lang="en-US" altLang="he-IL" sz="2400" smtClean="0"/>
              <a:t>(</a:t>
            </a:r>
            <a:r>
              <a:rPr lang="en-US" altLang="he-IL" sz="2400" i="1" smtClean="0"/>
              <a:t>u</a:t>
            </a:r>
            <a:r>
              <a:rPr lang="en-US" altLang="he-IL" sz="2400" i="1" baseline="30000" smtClean="0"/>
              <a:t>#</a:t>
            </a:r>
            <a:r>
              <a:rPr lang="en-US" altLang="he-IL" sz="2400" baseline="-25000" smtClean="0"/>
              <a:t>1</a:t>
            </a:r>
            <a:r>
              <a:rPr lang="en-US" altLang="he-IL" sz="2400" smtClean="0"/>
              <a:t>, .., </a:t>
            </a:r>
            <a:r>
              <a:rPr lang="en-US" altLang="he-IL" sz="2400" i="1" smtClean="0"/>
              <a:t>u</a:t>
            </a:r>
            <a:r>
              <a:rPr lang="en-US" altLang="he-IL" sz="2400" i="1" baseline="30000" smtClean="0"/>
              <a:t>#</a:t>
            </a:r>
            <a:r>
              <a:rPr lang="en-US" altLang="he-IL" sz="2400" baseline="-25000" smtClean="0"/>
              <a:t>k</a:t>
            </a:r>
            <a:r>
              <a:rPr lang="en-US" altLang="he-IL" sz="2400" smtClean="0"/>
              <a:t>) = </a:t>
            </a:r>
            <a:r>
              <a:rPr lang="en-US" altLang="he-IL" sz="2400" smtClean="0">
                <a:sym typeface="Math B" pitchFamily="2" charset="2"/>
              </a:rPr>
              <a:t>{</a:t>
            </a:r>
            <a:r>
              <a:rPr lang="en-US" altLang="he-IL" sz="2400" i="1" smtClean="0"/>
              <a:t>p</a:t>
            </a:r>
            <a:r>
              <a:rPr lang="en-US" altLang="he-IL" sz="2400" i="1" baseline="30000" smtClean="0">
                <a:solidFill>
                  <a:srgbClr val="FFFE00"/>
                </a:solidFill>
              </a:rPr>
              <a:t>B </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 </a:t>
            </a:r>
            <a:r>
              <a:rPr lang="en-US" altLang="he-IL" sz="2400" smtClean="0">
                <a:sym typeface="Math B" pitchFamily="2" charset="2"/>
              </a:rPr>
              <a:t>..., </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 | </a:t>
            </a:r>
            <a:r>
              <a:rPr lang="en-US" altLang="he-IL" sz="2400" i="1" smtClean="0">
                <a:solidFill>
                  <a:srgbClr val="FFFE00"/>
                </a:solidFill>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1</a:t>
            </a:r>
            <a:r>
              <a:rPr lang="en-US" altLang="he-IL" sz="2400" smtClean="0">
                <a:sym typeface="Math B" pitchFamily="2" charset="2"/>
              </a:rPr>
              <a:t>)=u</a:t>
            </a:r>
            <a:r>
              <a:rPr lang="en-US" altLang="he-IL" sz="2400" baseline="30000" smtClean="0">
                <a:sym typeface="Math B" pitchFamily="2" charset="2"/>
              </a:rPr>
              <a:t>#</a:t>
            </a:r>
            <a:r>
              <a:rPr lang="en-US" altLang="he-IL" sz="2400" baseline="-25000" smtClean="0">
                <a:sym typeface="Math B" pitchFamily="2" charset="2"/>
              </a:rPr>
              <a:t>1</a:t>
            </a:r>
            <a:r>
              <a:rPr lang="en-US" altLang="he-IL" sz="2400" smtClean="0">
                <a:sym typeface="Math B" pitchFamily="2" charset="2"/>
              </a:rPr>
              <a:t>, ..., </a:t>
            </a:r>
            <a:r>
              <a:rPr lang="en-US" altLang="he-IL" sz="2400" i="1" smtClean="0">
                <a:solidFill>
                  <a:srgbClr val="FFFE00"/>
                </a:solidFill>
                <a:sym typeface="Math B" pitchFamily="2" charset="2"/>
              </a:rPr>
              <a:t>f</a:t>
            </a:r>
            <a:r>
              <a:rPr lang="en-US" altLang="he-IL" sz="2400" smtClean="0">
                <a:sym typeface="Math B" pitchFamily="2" charset="2"/>
              </a:rPr>
              <a:t>(</a:t>
            </a:r>
            <a:r>
              <a:rPr lang="en-US" altLang="he-IL" sz="2400" i="1" smtClean="0">
                <a:sym typeface="Math B" pitchFamily="2" charset="2"/>
              </a:rPr>
              <a:t>u</a:t>
            </a:r>
            <a:r>
              <a:rPr lang="en-US" altLang="he-IL" sz="2400" baseline="-25000" smtClean="0">
                <a:sym typeface="Math B" pitchFamily="2" charset="2"/>
              </a:rPr>
              <a:t>k</a:t>
            </a:r>
            <a:r>
              <a:rPr lang="en-US" altLang="he-IL" sz="2400" smtClean="0">
                <a:sym typeface="Math B" pitchFamily="2" charset="2"/>
              </a:rPr>
              <a:t>)=u</a:t>
            </a:r>
            <a:r>
              <a:rPr lang="en-US" altLang="he-IL" sz="2400" baseline="30000" smtClean="0">
                <a:sym typeface="Math B" pitchFamily="2" charset="2"/>
              </a:rPr>
              <a:t>#</a:t>
            </a:r>
            <a:r>
              <a:rPr lang="en-US" altLang="he-IL" sz="2400" baseline="-25000" smtClean="0">
                <a:sym typeface="Math B" pitchFamily="2" charset="2"/>
              </a:rPr>
              <a:t>k</a:t>
            </a:r>
            <a:r>
              <a:rPr lang="en-US" altLang="he-IL" sz="2400" smtClean="0">
                <a:sym typeface="Math B" pitchFamily="2" charset="2"/>
              </a:rPr>
              <a:t>}</a:t>
            </a:r>
          </a:p>
          <a:p>
            <a:r>
              <a:rPr lang="en-US" altLang="he-IL" smtClean="0">
                <a:sym typeface="Math B" pitchFamily="2" charset="2"/>
              </a:rPr>
              <a:t>Canonical Abstraction is a tight embedding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2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24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24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24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2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49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Embedding and Concretization</a:t>
            </a:r>
          </a:p>
        </p:txBody>
      </p:sp>
      <p:sp>
        <p:nvSpPr>
          <p:cNvPr id="55299" name="Rectangle 3"/>
          <p:cNvSpPr>
            <a:spLocks noGrp="1" noChangeArrowheads="1"/>
          </p:cNvSpPr>
          <p:nvPr>
            <p:ph type="body" idx="1"/>
          </p:nvPr>
        </p:nvSpPr>
        <p:spPr/>
        <p:txBody>
          <a:bodyPr/>
          <a:lstStyle/>
          <a:p>
            <a:r>
              <a:rPr lang="en-US" smtClean="0"/>
              <a:t>Two natural choices</a:t>
            </a:r>
          </a:p>
          <a:p>
            <a:pPr lvl="1"/>
            <a:r>
              <a:rPr lang="en-US" smtClean="0">
                <a:solidFill>
                  <a:srgbClr val="FFFF00"/>
                </a:solidFill>
              </a:rPr>
              <a:t>B </a:t>
            </a:r>
            <a:r>
              <a:rPr lang="en-US" smtClean="0">
                <a:solidFill>
                  <a:srgbClr val="FFFF00"/>
                </a:solidFill>
                <a:sym typeface="Symbol" pitchFamily="18" charset="2"/>
              </a:rPr>
              <a:t></a:t>
            </a:r>
            <a:r>
              <a:rPr lang="en-US" baseline="-25000" smtClean="0">
                <a:solidFill>
                  <a:srgbClr val="FFFF00"/>
                </a:solidFill>
                <a:sym typeface="Symbol" pitchFamily="18" charset="2"/>
              </a:rPr>
              <a:t>1</a:t>
            </a:r>
            <a:r>
              <a:rPr lang="en-US" smtClean="0">
                <a:solidFill>
                  <a:srgbClr val="FFFF00"/>
                </a:solidFill>
                <a:sym typeface="Symbol" pitchFamily="18" charset="2"/>
              </a:rPr>
              <a:t>(S)</a:t>
            </a:r>
            <a:r>
              <a:rPr lang="en-US" smtClean="0">
                <a:sym typeface="Symbol" pitchFamily="18" charset="2"/>
              </a:rPr>
              <a:t>  if </a:t>
            </a:r>
            <a:r>
              <a:rPr lang="en-US" altLang="he-IL" smtClean="0"/>
              <a:t>B can be embedded into S via an onto function f (B </a:t>
            </a:r>
            <a:r>
              <a:rPr lang="en-US" altLang="he-IL" smtClean="0">
                <a:sym typeface="Math B" pitchFamily="2" charset="2"/>
              </a:rPr>
              <a:t></a:t>
            </a:r>
            <a:r>
              <a:rPr lang="en-US" altLang="he-IL" baseline="30000" smtClean="0">
                <a:sym typeface="Math B" pitchFamily="2" charset="2"/>
              </a:rPr>
              <a:t>f</a:t>
            </a:r>
            <a:r>
              <a:rPr lang="en-US" altLang="he-IL" smtClean="0">
                <a:sym typeface="Math B" pitchFamily="2" charset="2"/>
              </a:rPr>
              <a:t> S)</a:t>
            </a:r>
          </a:p>
          <a:p>
            <a:pPr lvl="1"/>
            <a:r>
              <a:rPr lang="en-US" smtClean="0">
                <a:solidFill>
                  <a:srgbClr val="FFFF00"/>
                </a:solidFill>
              </a:rPr>
              <a:t>B </a:t>
            </a:r>
            <a:r>
              <a:rPr lang="en-US" smtClean="0">
                <a:solidFill>
                  <a:srgbClr val="FFFF00"/>
                </a:solidFill>
                <a:sym typeface="Symbol" pitchFamily="18" charset="2"/>
              </a:rPr>
              <a:t></a:t>
            </a:r>
            <a:r>
              <a:rPr lang="en-US" baseline="-25000" smtClean="0">
                <a:solidFill>
                  <a:srgbClr val="FFFF00"/>
                </a:solidFill>
                <a:sym typeface="Symbol" pitchFamily="18" charset="2"/>
              </a:rPr>
              <a:t>2</a:t>
            </a:r>
            <a:r>
              <a:rPr lang="en-US" smtClean="0">
                <a:solidFill>
                  <a:srgbClr val="FFFF00"/>
                </a:solidFill>
                <a:sym typeface="Symbol" pitchFamily="18" charset="2"/>
              </a:rPr>
              <a:t>(S)</a:t>
            </a:r>
            <a:r>
              <a:rPr lang="en-US" smtClean="0">
                <a:sym typeface="Symbol" pitchFamily="18" charset="2"/>
              </a:rPr>
              <a:t>  if </a:t>
            </a:r>
            <a:r>
              <a:rPr lang="en-US" altLang="he-IL" smtClean="0"/>
              <a:t>S is a tight embedding of B</a:t>
            </a:r>
          </a:p>
          <a:p>
            <a:pPr lvl="1">
              <a:buFontTx/>
              <a:buNone/>
            </a:pPr>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smtClean="0">
                <a:cs typeface="Times New Roman" pitchFamily="18" charset="0"/>
              </a:rPr>
              <a:t>Interesting Properties of Heap Manipulating Programs</a:t>
            </a:r>
          </a:p>
        </p:txBody>
      </p:sp>
      <p:sp>
        <p:nvSpPr>
          <p:cNvPr id="13315" name="Rectangle 3"/>
          <p:cNvSpPr>
            <a:spLocks noGrp="1" noChangeArrowheads="1"/>
          </p:cNvSpPr>
          <p:nvPr>
            <p:ph type="body" idx="1"/>
          </p:nvPr>
        </p:nvSpPr>
        <p:spPr/>
        <p:txBody>
          <a:bodyPr/>
          <a:lstStyle/>
          <a:p>
            <a:r>
              <a:rPr lang="en-US" smtClean="0"/>
              <a:t>No null dereference</a:t>
            </a:r>
          </a:p>
          <a:p>
            <a:r>
              <a:rPr lang="en-US" smtClean="0"/>
              <a:t>No memory leaks</a:t>
            </a:r>
          </a:p>
          <a:p>
            <a:r>
              <a:rPr lang="en-US" smtClean="0"/>
              <a:t>Preservation of data structure invariant</a:t>
            </a:r>
          </a:p>
          <a:p>
            <a:r>
              <a:rPr lang="en-US" smtClean="0"/>
              <a:t>Correct API usage</a:t>
            </a:r>
          </a:p>
          <a:p>
            <a:r>
              <a:rPr lang="en-US" smtClean="0"/>
              <a:t>Partial correctness</a:t>
            </a:r>
          </a:p>
          <a:p>
            <a:r>
              <a:rPr lang="en-US" smtClean="0"/>
              <a:t>Total correctness</a:t>
            </a:r>
          </a:p>
          <a:p>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he-IL" sz="4800" smtClean="0"/>
              <a:t>Embedding Theorem</a:t>
            </a:r>
          </a:p>
        </p:txBody>
      </p:sp>
      <p:sp>
        <p:nvSpPr>
          <p:cNvPr id="56323" name="Rectangle 3"/>
          <p:cNvSpPr>
            <a:spLocks noGrp="1" noChangeArrowheads="1"/>
          </p:cNvSpPr>
          <p:nvPr>
            <p:ph type="body" idx="1"/>
          </p:nvPr>
        </p:nvSpPr>
        <p:spPr>
          <a:xfrm>
            <a:off x="284163" y="1981200"/>
            <a:ext cx="8575675" cy="4597400"/>
          </a:xfrm>
        </p:spPr>
        <p:txBody>
          <a:bodyPr/>
          <a:lstStyle/>
          <a:p>
            <a:r>
              <a:rPr lang="en-US" altLang="he-IL" smtClean="0"/>
              <a:t>Assume</a:t>
            </a:r>
            <a:r>
              <a:rPr lang="en-US" altLang="he-IL" smtClean="0">
                <a:solidFill>
                  <a:srgbClr val="FFFF00"/>
                </a:solidFill>
              </a:rPr>
              <a:t> B</a:t>
            </a:r>
            <a:r>
              <a:rPr lang="en-US" altLang="he-IL" smtClean="0"/>
              <a:t> </a:t>
            </a:r>
            <a:r>
              <a:rPr lang="en-US" altLang="he-IL" smtClean="0">
                <a:sym typeface="Math B" pitchFamily="2" charset="2"/>
              </a:rPr>
              <a:t></a:t>
            </a:r>
            <a:r>
              <a:rPr lang="en-US" altLang="he-IL" baseline="30000" smtClean="0">
                <a:solidFill>
                  <a:srgbClr val="FFFF00"/>
                </a:solidFill>
                <a:sym typeface="Math B" pitchFamily="2" charset="2"/>
              </a:rPr>
              <a:t>f</a:t>
            </a:r>
            <a:r>
              <a:rPr lang="en-US" altLang="he-IL" smtClean="0">
                <a:sym typeface="Math B" pitchFamily="2" charset="2"/>
              </a:rPr>
              <a:t> </a:t>
            </a:r>
            <a:r>
              <a:rPr lang="en-US" altLang="he-IL" smtClean="0">
                <a:solidFill>
                  <a:srgbClr val="FFFF00"/>
                </a:solidFill>
                <a:sym typeface="Math B" pitchFamily="2" charset="2"/>
              </a:rPr>
              <a:t>S</a:t>
            </a:r>
            <a:r>
              <a:rPr lang="en-US" altLang="he-IL" smtClean="0"/>
              <a:t>, </a:t>
            </a:r>
            <a:br>
              <a:rPr lang="en-US" altLang="he-IL" smtClean="0"/>
            </a:br>
            <a:r>
              <a:rPr lang="en-US" altLang="he-IL" smtClean="0"/>
              <a:t>           </a:t>
            </a:r>
            <a:r>
              <a:rPr lang="en-US" altLang="he-IL" i="1" smtClean="0"/>
              <a:t>p</a:t>
            </a:r>
            <a:r>
              <a:rPr lang="en-US" altLang="he-IL" i="1" baseline="30000" smtClean="0">
                <a:solidFill>
                  <a:srgbClr val="FFFE00"/>
                </a:solidFill>
              </a:rPr>
              <a:t>B</a:t>
            </a:r>
            <a:r>
              <a:rPr lang="en-US" altLang="he-IL" smtClean="0"/>
              <a:t>(</a:t>
            </a:r>
            <a:r>
              <a:rPr lang="en-US" altLang="he-IL" i="1" smtClean="0"/>
              <a:t>u</a:t>
            </a:r>
            <a:r>
              <a:rPr lang="en-US" altLang="he-IL" baseline="-25000" smtClean="0"/>
              <a:t>1</a:t>
            </a:r>
            <a:r>
              <a:rPr lang="en-US" altLang="he-IL" smtClean="0"/>
              <a:t>, .., </a:t>
            </a:r>
            <a:r>
              <a:rPr lang="en-US" altLang="he-IL" i="1" smtClean="0"/>
              <a:t>u</a:t>
            </a:r>
            <a:r>
              <a:rPr lang="en-US" altLang="he-IL" baseline="-25000" smtClean="0"/>
              <a:t>k</a:t>
            </a:r>
            <a:r>
              <a:rPr lang="en-US" altLang="he-IL" smtClean="0"/>
              <a:t>) </a:t>
            </a:r>
            <a:r>
              <a:rPr lang="en-US" altLang="he-IL" smtClean="0">
                <a:sym typeface="Math B" pitchFamily="2" charset="2"/>
              </a:rPr>
              <a:t> </a:t>
            </a:r>
            <a:r>
              <a:rPr lang="en-US" altLang="he-IL" i="1" smtClean="0">
                <a:sym typeface="Math B" pitchFamily="2" charset="2"/>
              </a:rPr>
              <a:t>p</a:t>
            </a:r>
            <a:r>
              <a:rPr lang="en-US" altLang="he-IL" i="1" baseline="30000" smtClean="0">
                <a:solidFill>
                  <a:srgbClr val="FFFE00"/>
                </a:solidFill>
                <a:sym typeface="Math B" pitchFamily="2" charset="2"/>
              </a:rPr>
              <a:t>S</a:t>
            </a:r>
            <a:r>
              <a:rPr lang="en-US" altLang="he-IL" baseline="30000" smtClean="0">
                <a:sym typeface="Math B" pitchFamily="2" charset="2"/>
              </a:rPr>
              <a:t> </a:t>
            </a:r>
            <a:r>
              <a:rPr lang="en-US" altLang="he-IL" smtClean="0">
                <a:sym typeface="Math B" pitchFamily="2" charset="2"/>
              </a:rPr>
              <a:t>(</a:t>
            </a:r>
            <a:r>
              <a:rPr lang="en-US" altLang="he-IL" i="1" smtClean="0">
                <a:solidFill>
                  <a:srgbClr val="FFFE00"/>
                </a:solidFill>
                <a:sym typeface="Math B" pitchFamily="2" charset="2"/>
              </a:rPr>
              <a:t>f</a:t>
            </a:r>
            <a:r>
              <a:rPr lang="en-US" altLang="he-IL" smtClean="0">
                <a:sym typeface="Math B" pitchFamily="2" charset="2"/>
              </a:rPr>
              <a:t>(</a:t>
            </a:r>
            <a:r>
              <a:rPr lang="en-US" altLang="he-IL" i="1" smtClean="0">
                <a:sym typeface="Math B" pitchFamily="2" charset="2"/>
              </a:rPr>
              <a:t>u</a:t>
            </a:r>
            <a:r>
              <a:rPr lang="en-US" altLang="he-IL" baseline="-25000" smtClean="0">
                <a:sym typeface="Math B" pitchFamily="2" charset="2"/>
              </a:rPr>
              <a:t>1</a:t>
            </a:r>
            <a:r>
              <a:rPr lang="en-US" altLang="he-IL" smtClean="0">
                <a:sym typeface="Math B" pitchFamily="2" charset="2"/>
              </a:rPr>
              <a:t>), ..., </a:t>
            </a:r>
            <a:r>
              <a:rPr lang="en-US" altLang="he-IL" i="1" smtClean="0">
                <a:solidFill>
                  <a:srgbClr val="FFFE00"/>
                </a:solidFill>
                <a:sym typeface="Math B" pitchFamily="2" charset="2"/>
              </a:rPr>
              <a:t>f</a:t>
            </a:r>
            <a:r>
              <a:rPr lang="en-US" altLang="he-IL" smtClean="0">
                <a:sym typeface="Math B" pitchFamily="2" charset="2"/>
              </a:rPr>
              <a:t>(</a:t>
            </a:r>
            <a:r>
              <a:rPr lang="en-US" altLang="he-IL" i="1" smtClean="0">
                <a:sym typeface="Math B" pitchFamily="2" charset="2"/>
              </a:rPr>
              <a:t>u</a:t>
            </a:r>
            <a:r>
              <a:rPr lang="en-US" altLang="he-IL" baseline="-25000" smtClean="0">
                <a:sym typeface="Math B" pitchFamily="2" charset="2"/>
              </a:rPr>
              <a:t>k</a:t>
            </a:r>
            <a:r>
              <a:rPr lang="en-US" altLang="he-IL" smtClean="0">
                <a:sym typeface="Math B" pitchFamily="2" charset="2"/>
              </a:rPr>
              <a:t>))</a:t>
            </a:r>
            <a:endParaRPr lang="en-US" altLang="he-IL" smtClean="0"/>
          </a:p>
          <a:p>
            <a:r>
              <a:rPr lang="en-US" altLang="he-IL" smtClean="0"/>
              <a:t>Then every formula </a:t>
            </a:r>
            <a:r>
              <a:rPr lang="en-US" altLang="he-IL" smtClean="0">
                <a:sym typeface="Symbol" pitchFamily="18" charset="2"/>
              </a:rPr>
              <a:t> </a:t>
            </a:r>
            <a:r>
              <a:rPr lang="en-US" altLang="he-IL" smtClean="0"/>
              <a:t>is preserved:</a:t>
            </a:r>
          </a:p>
          <a:p>
            <a:pPr lvl="1"/>
            <a:r>
              <a:rPr lang="en-US" altLang="he-IL" sz="3200" smtClean="0">
                <a:sym typeface="Symbol" pitchFamily="18" charset="2"/>
              </a:rPr>
              <a:t>If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 </a:t>
            </a:r>
            <a:r>
              <a:rPr lang="en-US" altLang="he-IL" sz="3200" smtClean="0"/>
              <a:t>1 in </a:t>
            </a:r>
            <a:r>
              <a:rPr lang="en-US" altLang="he-IL" sz="3200" i="1" smtClean="0">
                <a:solidFill>
                  <a:srgbClr val="FFFE00"/>
                </a:solidFill>
              </a:rPr>
              <a:t>S</a:t>
            </a:r>
            <a:r>
              <a:rPr lang="en-US" altLang="he-IL" sz="3200" smtClean="0"/>
              <a:t>, then</a:t>
            </a:r>
            <a:r>
              <a:rPr lang="en-US" altLang="he-IL" sz="3200" smtClean="0">
                <a:sym typeface="Symbol" pitchFamily="18" charset="2"/>
              </a:rPr>
              <a:t>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 1 in </a:t>
            </a:r>
            <a:r>
              <a:rPr lang="en-US" altLang="he-IL" sz="3200" i="1" smtClean="0">
                <a:solidFill>
                  <a:srgbClr val="FFFE00"/>
                </a:solidFill>
                <a:sym typeface="Symbol" pitchFamily="18" charset="2"/>
              </a:rPr>
              <a:t>B</a:t>
            </a:r>
          </a:p>
          <a:p>
            <a:pPr lvl="1"/>
            <a:r>
              <a:rPr lang="en-US" altLang="he-IL" sz="3200" smtClean="0">
                <a:sym typeface="Symbol" pitchFamily="18" charset="2"/>
              </a:rPr>
              <a:t>If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 0</a:t>
            </a:r>
            <a:r>
              <a:rPr lang="en-US" altLang="he-IL" sz="3200" smtClean="0"/>
              <a:t> in </a:t>
            </a:r>
            <a:r>
              <a:rPr lang="en-US" altLang="he-IL" sz="3200" i="1" smtClean="0">
                <a:solidFill>
                  <a:srgbClr val="FFFE00"/>
                </a:solidFill>
              </a:rPr>
              <a:t>S</a:t>
            </a:r>
            <a:r>
              <a:rPr lang="en-US" altLang="he-IL" sz="3200" smtClean="0">
                <a:sym typeface="Symbol" pitchFamily="18" charset="2"/>
              </a:rPr>
              <a:t>, then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 0 in </a:t>
            </a:r>
            <a:r>
              <a:rPr lang="en-US" altLang="he-IL" sz="3200" i="1" smtClean="0">
                <a:solidFill>
                  <a:srgbClr val="FFFE00"/>
                </a:solidFill>
                <a:sym typeface="Symbol" pitchFamily="18" charset="2"/>
              </a:rPr>
              <a:t>B</a:t>
            </a:r>
          </a:p>
          <a:p>
            <a:pPr lvl="1"/>
            <a:r>
              <a:rPr lang="en-US" altLang="he-IL" sz="3200" smtClean="0">
                <a:sym typeface="Symbol" pitchFamily="18" charset="2"/>
              </a:rPr>
              <a:t>If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 </a:t>
            </a:r>
            <a:r>
              <a:rPr lang="en-US" altLang="he-IL" sz="3200" smtClean="0"/>
              <a:t>1/2 in </a:t>
            </a:r>
            <a:r>
              <a:rPr lang="en-US" altLang="he-IL" sz="3200" i="1" smtClean="0">
                <a:solidFill>
                  <a:srgbClr val="FFFE00"/>
                </a:solidFill>
              </a:rPr>
              <a:t>S</a:t>
            </a:r>
            <a:r>
              <a:rPr lang="en-US" altLang="he-IL" sz="3200" smtClean="0">
                <a:sym typeface="Symbol" pitchFamily="18" charset="2"/>
              </a:rPr>
              <a:t>, then </a:t>
            </a:r>
            <a:r>
              <a:rPr lang="en-US" altLang="he-IL" sz="3200" smtClean="0">
                <a:sym typeface="Math B" pitchFamily="2" charset="2"/>
              </a:rPr>
              <a:t></a:t>
            </a:r>
            <a:r>
              <a:rPr lang="en-US" altLang="he-IL" sz="3200" smtClean="0">
                <a:sym typeface="Symbol" pitchFamily="18" charset="2"/>
              </a:rPr>
              <a:t></a:t>
            </a:r>
            <a:r>
              <a:rPr lang="en-US" altLang="he-IL" sz="3200" smtClean="0">
                <a:sym typeface="Math B" pitchFamily="2" charset="2"/>
              </a:rPr>
              <a:t></a:t>
            </a:r>
            <a:r>
              <a:rPr lang="en-US" altLang="he-IL" sz="3200" smtClean="0">
                <a:sym typeface="Symbol" pitchFamily="18" charset="2"/>
              </a:rPr>
              <a:t> could be 0 or 1 in </a:t>
            </a:r>
            <a:r>
              <a:rPr lang="en-US" altLang="he-IL" sz="3200" i="1" smtClean="0">
                <a:solidFill>
                  <a:srgbClr val="FFFF00"/>
                </a:solidFill>
                <a:sym typeface="Symbol" pitchFamily="18" charset="2"/>
              </a:rPr>
              <a:t>B</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smtClean="0"/>
              <a:t>Embedding Theorem</a:t>
            </a:r>
          </a:p>
        </p:txBody>
      </p:sp>
      <p:grpSp>
        <p:nvGrpSpPr>
          <p:cNvPr id="57347" name="Group 3"/>
          <p:cNvGrpSpPr>
            <a:grpSpLocks/>
          </p:cNvGrpSpPr>
          <p:nvPr/>
        </p:nvGrpSpPr>
        <p:grpSpPr bwMode="auto">
          <a:xfrm>
            <a:off x="2930525" y="1787525"/>
            <a:ext cx="2952750" cy="1254125"/>
            <a:chOff x="1870" y="2614"/>
            <a:chExt cx="1860" cy="790"/>
          </a:xfrm>
        </p:grpSpPr>
        <p:sp>
          <p:nvSpPr>
            <p:cNvPr id="57360" name="Oval 4"/>
            <p:cNvSpPr>
              <a:spLocks noChangeArrowheads="1"/>
            </p:cNvSpPr>
            <p:nvPr/>
          </p:nvSpPr>
          <p:spPr bwMode="auto">
            <a:xfrm>
              <a:off x="2310" y="2741"/>
              <a:ext cx="362" cy="348"/>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57361" name="Text Box 5"/>
            <p:cNvSpPr txBox="1">
              <a:spLocks noChangeArrowheads="1"/>
            </p:cNvSpPr>
            <p:nvPr/>
          </p:nvSpPr>
          <p:spPr bwMode="auto">
            <a:xfrm>
              <a:off x="1870" y="2791"/>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57362" name="AutoShape 6"/>
            <p:cNvCxnSpPr>
              <a:cxnSpLocks noChangeShapeType="1"/>
              <a:stCxn id="57361" idx="3"/>
              <a:endCxn id="57360" idx="2"/>
            </p:cNvCxnSpPr>
            <p:nvPr/>
          </p:nvCxnSpPr>
          <p:spPr bwMode="auto">
            <a:xfrm flipV="1">
              <a:off x="2131" y="2915"/>
              <a:ext cx="168" cy="1"/>
            </a:xfrm>
            <a:prstGeom prst="straightConnector1">
              <a:avLst/>
            </a:prstGeom>
            <a:noFill/>
            <a:ln w="28575">
              <a:solidFill>
                <a:schemeClr val="bg1"/>
              </a:solidFill>
              <a:round/>
              <a:headEnd/>
              <a:tailEnd type="triangle" w="med" len="med"/>
            </a:ln>
          </p:spPr>
        </p:cxnSp>
        <p:sp>
          <p:nvSpPr>
            <p:cNvPr id="57363" name="Text Box 7"/>
            <p:cNvSpPr txBox="1">
              <a:spLocks noChangeArrowheads="1"/>
            </p:cNvSpPr>
            <p:nvPr/>
          </p:nvSpPr>
          <p:spPr bwMode="auto">
            <a:xfrm>
              <a:off x="1936" y="3077"/>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57364" name="AutoShape 8"/>
            <p:cNvCxnSpPr>
              <a:cxnSpLocks noChangeShapeType="1"/>
              <a:endCxn id="57360" idx="3"/>
            </p:cNvCxnSpPr>
            <p:nvPr/>
          </p:nvCxnSpPr>
          <p:spPr bwMode="auto">
            <a:xfrm flipV="1">
              <a:off x="2049" y="3047"/>
              <a:ext cx="314" cy="290"/>
            </a:xfrm>
            <a:prstGeom prst="straightConnector1">
              <a:avLst/>
            </a:prstGeom>
            <a:noFill/>
            <a:ln w="28575">
              <a:solidFill>
                <a:schemeClr val="bg1"/>
              </a:solidFill>
              <a:round/>
              <a:headEnd/>
              <a:tailEnd type="triangle" w="med" len="med"/>
            </a:ln>
          </p:spPr>
        </p:cxnSp>
        <p:sp>
          <p:nvSpPr>
            <p:cNvPr id="57365" name="Oval 9"/>
            <p:cNvSpPr>
              <a:spLocks noChangeArrowheads="1"/>
            </p:cNvSpPr>
            <p:nvPr/>
          </p:nvSpPr>
          <p:spPr bwMode="auto">
            <a:xfrm>
              <a:off x="3178" y="2725"/>
              <a:ext cx="552" cy="370"/>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u2,3</a:t>
              </a:r>
            </a:p>
          </p:txBody>
        </p:sp>
        <p:cxnSp>
          <p:nvCxnSpPr>
            <p:cNvPr id="57366" name="AutoShape 10"/>
            <p:cNvCxnSpPr>
              <a:cxnSpLocks noChangeShapeType="1"/>
              <a:stCxn id="57360" idx="6"/>
              <a:endCxn id="57365" idx="2"/>
            </p:cNvCxnSpPr>
            <p:nvPr/>
          </p:nvCxnSpPr>
          <p:spPr bwMode="auto">
            <a:xfrm flipV="1">
              <a:off x="2681" y="2910"/>
              <a:ext cx="477" cy="5"/>
            </a:xfrm>
            <a:prstGeom prst="straightConnector1">
              <a:avLst/>
            </a:prstGeom>
            <a:noFill/>
            <a:ln w="28575">
              <a:solidFill>
                <a:schemeClr val="bg1"/>
              </a:solidFill>
              <a:prstDash val="dashDot"/>
              <a:round/>
              <a:headEnd/>
              <a:tailEnd type="triangle" w="med" len="med"/>
            </a:ln>
          </p:spPr>
        </p:cxnSp>
        <p:cxnSp>
          <p:nvCxnSpPr>
            <p:cNvPr id="57367" name="AutoShape 11"/>
            <p:cNvCxnSpPr>
              <a:cxnSpLocks noChangeShapeType="1"/>
              <a:stCxn id="57365" idx="3"/>
              <a:endCxn id="57365" idx="5"/>
            </p:cNvCxnSpPr>
            <p:nvPr/>
          </p:nvCxnSpPr>
          <p:spPr bwMode="auto">
            <a:xfrm rot="16200000" flipH="1">
              <a:off x="3453" y="2867"/>
              <a:ext cx="1" cy="390"/>
            </a:xfrm>
            <a:prstGeom prst="curvedConnector3">
              <a:avLst>
                <a:gd name="adj1" fmla="val 17800009"/>
              </a:avLst>
            </a:prstGeom>
            <a:noFill/>
            <a:ln w="28575">
              <a:solidFill>
                <a:schemeClr val="bg1"/>
              </a:solidFill>
              <a:prstDash val="dash"/>
              <a:round/>
              <a:headEnd/>
              <a:tailEnd type="triangle" w="med" len="med"/>
            </a:ln>
          </p:spPr>
        </p:cxnSp>
        <p:sp>
          <p:nvSpPr>
            <p:cNvPr id="57368" name="Text Box 12"/>
            <p:cNvSpPr txBox="1">
              <a:spLocks noChangeArrowheads="1"/>
            </p:cNvSpPr>
            <p:nvPr/>
          </p:nvSpPr>
          <p:spPr bwMode="auto">
            <a:xfrm>
              <a:off x="2845" y="261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57369" name="Text Box 13"/>
            <p:cNvSpPr txBox="1">
              <a:spLocks noChangeArrowheads="1"/>
            </p:cNvSpPr>
            <p:nvPr/>
          </p:nvSpPr>
          <p:spPr bwMode="auto">
            <a:xfrm>
              <a:off x="3355" y="315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
        <p:nvSpPr>
          <p:cNvPr id="1645582" name="Text Box 14"/>
          <p:cNvSpPr txBox="1">
            <a:spLocks noChangeArrowheads="1"/>
          </p:cNvSpPr>
          <p:nvPr/>
        </p:nvSpPr>
        <p:spPr bwMode="auto">
          <a:xfrm>
            <a:off x="971550" y="3143250"/>
            <a:ext cx="308610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v: x(v)</a:t>
            </a:r>
          </a:p>
        </p:txBody>
      </p:sp>
      <p:sp>
        <p:nvSpPr>
          <p:cNvPr id="1645583" name="Text Box 15"/>
          <p:cNvSpPr txBox="1">
            <a:spLocks noChangeArrowheads="1"/>
          </p:cNvSpPr>
          <p:nvPr/>
        </p:nvSpPr>
        <p:spPr bwMode="auto">
          <a:xfrm>
            <a:off x="5924550" y="3143250"/>
            <a:ext cx="12001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1=Yes</a:t>
            </a:r>
          </a:p>
        </p:txBody>
      </p:sp>
      <p:sp>
        <p:nvSpPr>
          <p:cNvPr id="1645584" name="Text Box 16"/>
          <p:cNvSpPr txBox="1">
            <a:spLocks noChangeArrowheads="1"/>
          </p:cNvSpPr>
          <p:nvPr/>
        </p:nvSpPr>
        <p:spPr bwMode="auto">
          <a:xfrm>
            <a:off x="971550" y="3714750"/>
            <a:ext cx="308610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v: x(v)t(v)</a:t>
            </a:r>
          </a:p>
        </p:txBody>
      </p:sp>
      <p:sp>
        <p:nvSpPr>
          <p:cNvPr id="1645585" name="Text Box 17"/>
          <p:cNvSpPr txBox="1">
            <a:spLocks noChangeArrowheads="1"/>
          </p:cNvSpPr>
          <p:nvPr/>
        </p:nvSpPr>
        <p:spPr bwMode="auto">
          <a:xfrm>
            <a:off x="5924550" y="3714750"/>
            <a:ext cx="12001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1=Yes</a:t>
            </a:r>
          </a:p>
        </p:txBody>
      </p:sp>
      <p:sp>
        <p:nvSpPr>
          <p:cNvPr id="1645586" name="Text Box 18"/>
          <p:cNvSpPr txBox="1">
            <a:spLocks noChangeArrowheads="1"/>
          </p:cNvSpPr>
          <p:nvPr/>
        </p:nvSpPr>
        <p:spPr bwMode="auto">
          <a:xfrm>
            <a:off x="895350" y="4286250"/>
            <a:ext cx="308610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v: x(v)y(v)</a:t>
            </a:r>
          </a:p>
        </p:txBody>
      </p:sp>
      <p:sp>
        <p:nvSpPr>
          <p:cNvPr id="1645587" name="Text Box 19"/>
          <p:cNvSpPr txBox="1">
            <a:spLocks noChangeArrowheads="1"/>
          </p:cNvSpPr>
          <p:nvPr/>
        </p:nvSpPr>
        <p:spPr bwMode="auto">
          <a:xfrm>
            <a:off x="5848350" y="4286250"/>
            <a:ext cx="12001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0=No</a:t>
            </a:r>
          </a:p>
        </p:txBody>
      </p:sp>
      <p:sp>
        <p:nvSpPr>
          <p:cNvPr id="1645588" name="Text Box 20"/>
          <p:cNvSpPr txBox="1">
            <a:spLocks noChangeArrowheads="1"/>
          </p:cNvSpPr>
          <p:nvPr/>
        </p:nvSpPr>
        <p:spPr bwMode="auto">
          <a:xfrm>
            <a:off x="895350" y="4876800"/>
            <a:ext cx="308610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v</a:t>
            </a:r>
            <a:r>
              <a:rPr lang="en-US" sz="2000" baseline="-25000">
                <a:solidFill>
                  <a:schemeClr val="bg1"/>
                </a:solidFill>
                <a:sym typeface="Symbol" pitchFamily="18" charset="2"/>
              </a:rPr>
              <a:t>1</a:t>
            </a:r>
            <a:r>
              <a:rPr lang="en-US" sz="2000">
                <a:solidFill>
                  <a:schemeClr val="bg1"/>
                </a:solidFill>
                <a:sym typeface="Symbol" pitchFamily="18" charset="2"/>
              </a:rPr>
              <a:t>,v</a:t>
            </a:r>
            <a:r>
              <a:rPr lang="en-US" sz="2000" baseline="-25000">
                <a:solidFill>
                  <a:schemeClr val="bg1"/>
                </a:solidFill>
                <a:sym typeface="Symbol" pitchFamily="18" charset="2"/>
              </a:rPr>
              <a:t>2</a:t>
            </a:r>
            <a:r>
              <a:rPr lang="en-US" sz="2000">
                <a:solidFill>
                  <a:schemeClr val="bg1"/>
                </a:solidFill>
                <a:sym typeface="Symbol" pitchFamily="18" charset="2"/>
              </a:rPr>
              <a:t>: x(v</a:t>
            </a:r>
            <a:r>
              <a:rPr lang="en-US" sz="2000" baseline="-25000">
                <a:solidFill>
                  <a:schemeClr val="bg1"/>
                </a:solidFill>
                <a:sym typeface="Symbol" pitchFamily="18" charset="2"/>
              </a:rPr>
              <a:t>1</a:t>
            </a:r>
            <a:r>
              <a:rPr lang="en-US" sz="2000">
                <a:solidFill>
                  <a:schemeClr val="bg1"/>
                </a:solidFill>
                <a:sym typeface="Symbol" pitchFamily="18" charset="2"/>
              </a:rPr>
              <a:t>)n(v</a:t>
            </a:r>
            <a:r>
              <a:rPr lang="en-US" sz="2000" baseline="-25000">
                <a:solidFill>
                  <a:schemeClr val="bg1"/>
                </a:solidFill>
                <a:sym typeface="Symbol" pitchFamily="18" charset="2"/>
              </a:rPr>
              <a:t>1</a:t>
            </a:r>
            <a:r>
              <a:rPr lang="en-US" sz="2000">
                <a:solidFill>
                  <a:schemeClr val="bg1"/>
                </a:solidFill>
                <a:sym typeface="Symbol" pitchFamily="18" charset="2"/>
              </a:rPr>
              <a:t>, v</a:t>
            </a:r>
            <a:r>
              <a:rPr lang="en-US" sz="2000" baseline="-25000">
                <a:solidFill>
                  <a:schemeClr val="bg1"/>
                </a:solidFill>
                <a:sym typeface="Symbol" pitchFamily="18" charset="2"/>
              </a:rPr>
              <a:t>2</a:t>
            </a:r>
            <a:r>
              <a:rPr lang="en-US" sz="2000">
                <a:solidFill>
                  <a:schemeClr val="bg1"/>
                </a:solidFill>
                <a:sym typeface="Symbol" pitchFamily="18" charset="2"/>
              </a:rPr>
              <a:t>)</a:t>
            </a:r>
          </a:p>
        </p:txBody>
      </p:sp>
      <p:sp>
        <p:nvSpPr>
          <p:cNvPr id="1645589" name="Text Box 21"/>
          <p:cNvSpPr txBox="1">
            <a:spLocks noChangeArrowheads="1"/>
          </p:cNvSpPr>
          <p:nvPr/>
        </p:nvSpPr>
        <p:spPr bwMode="auto">
          <a:xfrm>
            <a:off x="5848350" y="4876800"/>
            <a:ext cx="16192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½=Maybe</a:t>
            </a:r>
          </a:p>
        </p:txBody>
      </p:sp>
      <p:sp>
        <p:nvSpPr>
          <p:cNvPr id="1645590" name="Text Box 22"/>
          <p:cNvSpPr txBox="1">
            <a:spLocks noChangeArrowheads="1"/>
          </p:cNvSpPr>
          <p:nvPr/>
        </p:nvSpPr>
        <p:spPr bwMode="auto">
          <a:xfrm>
            <a:off x="495300" y="5486400"/>
            <a:ext cx="461010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v</a:t>
            </a:r>
            <a:r>
              <a:rPr lang="en-US" sz="2000" baseline="-25000">
                <a:solidFill>
                  <a:schemeClr val="bg1"/>
                </a:solidFill>
                <a:sym typeface="Symbol" pitchFamily="18" charset="2"/>
              </a:rPr>
              <a:t>1</a:t>
            </a:r>
            <a:r>
              <a:rPr lang="en-US" sz="2000">
                <a:solidFill>
                  <a:schemeClr val="bg1"/>
                </a:solidFill>
                <a:sym typeface="Symbol" pitchFamily="18" charset="2"/>
              </a:rPr>
              <a:t>,v</a:t>
            </a:r>
            <a:r>
              <a:rPr lang="en-US" sz="2000" baseline="-25000">
                <a:solidFill>
                  <a:schemeClr val="bg1"/>
                </a:solidFill>
                <a:sym typeface="Symbol" pitchFamily="18" charset="2"/>
              </a:rPr>
              <a:t>2</a:t>
            </a:r>
            <a:r>
              <a:rPr lang="en-US" sz="2000">
                <a:solidFill>
                  <a:schemeClr val="bg1"/>
                </a:solidFill>
                <a:sym typeface="Symbol" pitchFamily="18" charset="2"/>
              </a:rPr>
              <a:t>: x(v</a:t>
            </a:r>
            <a:r>
              <a:rPr lang="en-US" sz="2000" baseline="-25000">
                <a:solidFill>
                  <a:schemeClr val="bg1"/>
                </a:solidFill>
                <a:sym typeface="Symbol" pitchFamily="18" charset="2"/>
              </a:rPr>
              <a:t>1</a:t>
            </a:r>
            <a:r>
              <a:rPr lang="en-US" sz="2000">
                <a:solidFill>
                  <a:schemeClr val="bg1"/>
                </a:solidFill>
                <a:sym typeface="Symbol" pitchFamily="18" charset="2"/>
              </a:rPr>
              <a:t>)n(v</a:t>
            </a:r>
            <a:r>
              <a:rPr lang="en-US" sz="2000" baseline="-25000">
                <a:solidFill>
                  <a:schemeClr val="bg1"/>
                </a:solidFill>
                <a:sym typeface="Symbol" pitchFamily="18" charset="2"/>
              </a:rPr>
              <a:t>1</a:t>
            </a:r>
            <a:r>
              <a:rPr lang="en-US" sz="2000">
                <a:solidFill>
                  <a:schemeClr val="bg1"/>
                </a:solidFill>
                <a:sym typeface="Symbol" pitchFamily="18" charset="2"/>
              </a:rPr>
              <a:t>, v</a:t>
            </a:r>
            <a:r>
              <a:rPr lang="en-US" sz="2000" baseline="-25000">
                <a:solidFill>
                  <a:schemeClr val="bg1"/>
                </a:solidFill>
                <a:sym typeface="Symbol" pitchFamily="18" charset="2"/>
              </a:rPr>
              <a:t>2</a:t>
            </a:r>
            <a:r>
              <a:rPr lang="en-US" sz="2000">
                <a:solidFill>
                  <a:schemeClr val="bg1"/>
                </a:solidFill>
                <a:sym typeface="Symbol" pitchFamily="18" charset="2"/>
              </a:rPr>
              <a:t>) n*(v</a:t>
            </a:r>
            <a:r>
              <a:rPr lang="en-US" sz="2000" baseline="-25000">
                <a:solidFill>
                  <a:schemeClr val="bg1"/>
                </a:solidFill>
                <a:sym typeface="Symbol" pitchFamily="18" charset="2"/>
              </a:rPr>
              <a:t>2</a:t>
            </a:r>
            <a:r>
              <a:rPr lang="en-US" sz="2000">
                <a:solidFill>
                  <a:schemeClr val="bg1"/>
                </a:solidFill>
                <a:sym typeface="Symbol" pitchFamily="18" charset="2"/>
              </a:rPr>
              <a:t>, v</a:t>
            </a:r>
            <a:r>
              <a:rPr lang="en-US" sz="2000" baseline="-25000">
                <a:solidFill>
                  <a:schemeClr val="bg1"/>
                </a:solidFill>
                <a:sym typeface="Symbol" pitchFamily="18" charset="2"/>
              </a:rPr>
              <a:t>1</a:t>
            </a:r>
            <a:r>
              <a:rPr lang="en-US" sz="2000">
                <a:solidFill>
                  <a:schemeClr val="bg1"/>
                </a:solidFill>
                <a:sym typeface="Symbol" pitchFamily="18" charset="2"/>
              </a:rPr>
              <a:t>)</a:t>
            </a:r>
          </a:p>
        </p:txBody>
      </p:sp>
      <p:sp>
        <p:nvSpPr>
          <p:cNvPr id="1645591" name="Text Box 23"/>
          <p:cNvSpPr txBox="1">
            <a:spLocks noChangeArrowheads="1"/>
          </p:cNvSpPr>
          <p:nvPr/>
        </p:nvSpPr>
        <p:spPr bwMode="auto">
          <a:xfrm>
            <a:off x="5791200" y="5448300"/>
            <a:ext cx="16192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0=No</a:t>
            </a:r>
          </a:p>
        </p:txBody>
      </p:sp>
      <p:sp>
        <p:nvSpPr>
          <p:cNvPr id="1645592" name="Text Box 24"/>
          <p:cNvSpPr txBox="1">
            <a:spLocks noChangeArrowheads="1"/>
          </p:cNvSpPr>
          <p:nvPr/>
        </p:nvSpPr>
        <p:spPr bwMode="auto">
          <a:xfrm>
            <a:off x="495300" y="6057900"/>
            <a:ext cx="4929188" cy="396875"/>
          </a:xfrm>
          <a:prstGeom prst="rect">
            <a:avLst/>
          </a:prstGeom>
          <a:noFill/>
          <a:ln w="28575">
            <a:noFill/>
            <a:miter lim="800000"/>
            <a:headEnd/>
            <a:tailEnd/>
          </a:ln>
        </p:spPr>
        <p:txBody>
          <a:bodyPr>
            <a:spAutoFit/>
          </a:bodyPr>
          <a:lstStyle/>
          <a:p>
            <a:pPr>
              <a:spcBef>
                <a:spcPct val="50000"/>
              </a:spcBef>
            </a:pPr>
            <a:r>
              <a:rPr lang="en-US" altLang="he-IL" sz="2000">
                <a:solidFill>
                  <a:schemeClr val="bg1"/>
                </a:solidFill>
                <a:sym typeface="Symbol" pitchFamily="18" charset="2"/>
              </a:rPr>
              <a:t></a:t>
            </a:r>
            <a:r>
              <a:rPr lang="en-US" altLang="he-IL" sz="2000" i="1">
                <a:solidFill>
                  <a:schemeClr val="bg1"/>
                </a:solidFill>
                <a:sym typeface="Symbol" pitchFamily="18" charset="2"/>
              </a:rPr>
              <a:t>v</a:t>
            </a:r>
            <a:r>
              <a:rPr lang="en-US" altLang="he-IL" sz="2000" baseline="-25000">
                <a:solidFill>
                  <a:schemeClr val="bg1"/>
                </a:solidFill>
                <a:sym typeface="Symbol" pitchFamily="18" charset="2"/>
              </a:rPr>
              <a:t>1</a:t>
            </a:r>
            <a:r>
              <a:rPr lang="en-US" altLang="he-IL" sz="2000">
                <a:solidFill>
                  <a:schemeClr val="bg1"/>
                </a:solidFill>
                <a:sym typeface="Symbol" pitchFamily="18" charset="2"/>
              </a:rPr>
              <a:t>,</a:t>
            </a:r>
            <a:r>
              <a:rPr lang="en-US" altLang="he-IL" sz="2000" i="1">
                <a:solidFill>
                  <a:schemeClr val="bg1"/>
                </a:solidFill>
                <a:sym typeface="Symbol" pitchFamily="18" charset="2"/>
              </a:rPr>
              <a:t>v</a:t>
            </a:r>
            <a:r>
              <a:rPr lang="en-US" altLang="he-IL" sz="2000" baseline="-25000">
                <a:solidFill>
                  <a:schemeClr val="bg1"/>
                </a:solidFill>
                <a:sym typeface="Symbol" pitchFamily="18" charset="2"/>
              </a:rPr>
              <a:t>2</a:t>
            </a:r>
            <a:r>
              <a:rPr lang="en-US" altLang="he-IL" sz="2000">
                <a:solidFill>
                  <a:schemeClr val="bg1"/>
                </a:solidFill>
                <a:sym typeface="Symbol" pitchFamily="18" charset="2"/>
              </a:rPr>
              <a:t>: x(</a:t>
            </a:r>
            <a:r>
              <a:rPr lang="en-US" altLang="he-IL" sz="2000" i="1">
                <a:solidFill>
                  <a:schemeClr val="bg1"/>
                </a:solidFill>
                <a:sym typeface="Symbol" pitchFamily="18" charset="2"/>
              </a:rPr>
              <a:t>v</a:t>
            </a:r>
            <a:r>
              <a:rPr lang="en-US" altLang="he-IL" sz="2000" i="1" baseline="-25000">
                <a:solidFill>
                  <a:schemeClr val="bg1"/>
                </a:solidFill>
                <a:sym typeface="Symbol" pitchFamily="18" charset="2"/>
              </a:rPr>
              <a:t>1</a:t>
            </a:r>
            <a:r>
              <a:rPr lang="en-US" altLang="he-IL" sz="2000">
                <a:solidFill>
                  <a:schemeClr val="bg1"/>
                </a:solidFill>
                <a:sym typeface="Symbol" pitchFamily="18" charset="2"/>
              </a:rPr>
              <a:t>)  </a:t>
            </a:r>
            <a:r>
              <a:rPr lang="en-US" altLang="he-IL" sz="2000" i="1">
                <a:solidFill>
                  <a:schemeClr val="bg1"/>
                </a:solidFill>
                <a:sym typeface="Symbol" pitchFamily="18" charset="2"/>
              </a:rPr>
              <a:t>n*</a:t>
            </a:r>
            <a:r>
              <a:rPr lang="en-US" altLang="he-IL" sz="2000">
                <a:solidFill>
                  <a:schemeClr val="bg1"/>
                </a:solidFill>
                <a:sym typeface="Symbol" pitchFamily="18" charset="2"/>
              </a:rPr>
              <a:t>(</a:t>
            </a:r>
            <a:r>
              <a:rPr lang="en-US" altLang="he-IL" sz="2000" i="1">
                <a:solidFill>
                  <a:schemeClr val="bg1"/>
                </a:solidFill>
                <a:sym typeface="Symbol" pitchFamily="18" charset="2"/>
              </a:rPr>
              <a:t>v</a:t>
            </a:r>
            <a:r>
              <a:rPr lang="en-US" altLang="he-IL" sz="2000" i="1" baseline="-25000">
                <a:solidFill>
                  <a:schemeClr val="bg1"/>
                </a:solidFill>
                <a:sym typeface="Symbol" pitchFamily="18" charset="2"/>
              </a:rPr>
              <a:t>1</a:t>
            </a:r>
            <a:r>
              <a:rPr lang="en-US" altLang="he-IL" sz="2000">
                <a:solidFill>
                  <a:schemeClr val="bg1"/>
                </a:solidFill>
                <a:sym typeface="Symbol" pitchFamily="18" charset="2"/>
              </a:rPr>
              <a:t>,</a:t>
            </a:r>
            <a:r>
              <a:rPr lang="en-US" altLang="he-IL" sz="2000" i="1">
                <a:solidFill>
                  <a:schemeClr val="bg1"/>
                </a:solidFill>
                <a:sym typeface="Symbol" pitchFamily="18" charset="2"/>
              </a:rPr>
              <a:t>v</a:t>
            </a:r>
            <a:r>
              <a:rPr lang="en-US" altLang="he-IL" sz="2000" i="1" baseline="-25000">
                <a:solidFill>
                  <a:schemeClr val="bg1"/>
                </a:solidFill>
                <a:sym typeface="Symbol" pitchFamily="18" charset="2"/>
              </a:rPr>
              <a:t>2</a:t>
            </a:r>
            <a:r>
              <a:rPr lang="en-US" altLang="he-IL" sz="2000">
                <a:solidFill>
                  <a:schemeClr val="bg1"/>
                </a:solidFill>
                <a:sym typeface="Symbol" pitchFamily="18" charset="2"/>
              </a:rPr>
              <a:t>)  n+(v</a:t>
            </a:r>
            <a:r>
              <a:rPr lang="en-US" altLang="he-IL" sz="2000" baseline="-25000">
                <a:solidFill>
                  <a:schemeClr val="bg1"/>
                </a:solidFill>
                <a:sym typeface="Symbol" pitchFamily="18" charset="2"/>
              </a:rPr>
              <a:t>2</a:t>
            </a:r>
            <a:r>
              <a:rPr lang="en-US" altLang="he-IL" sz="2000">
                <a:solidFill>
                  <a:schemeClr val="bg1"/>
                </a:solidFill>
                <a:sym typeface="Symbol" pitchFamily="18" charset="2"/>
              </a:rPr>
              <a:t>, v</a:t>
            </a:r>
            <a:r>
              <a:rPr lang="en-US" altLang="he-IL" sz="2000" baseline="-25000">
                <a:solidFill>
                  <a:schemeClr val="bg1"/>
                </a:solidFill>
                <a:sym typeface="Symbol" pitchFamily="18" charset="2"/>
              </a:rPr>
              <a:t>2</a:t>
            </a:r>
            <a:r>
              <a:rPr lang="en-US" altLang="he-IL" sz="2000">
                <a:solidFill>
                  <a:schemeClr val="bg1"/>
                </a:solidFill>
                <a:sym typeface="Symbol" pitchFamily="18" charset="2"/>
              </a:rPr>
              <a:t>)</a:t>
            </a:r>
            <a:endParaRPr lang="en-US" sz="2000">
              <a:solidFill>
                <a:schemeClr val="bg1"/>
              </a:solidFill>
              <a:sym typeface="Symbol" pitchFamily="18" charset="2"/>
            </a:endParaRPr>
          </a:p>
        </p:txBody>
      </p:sp>
      <p:sp>
        <p:nvSpPr>
          <p:cNvPr id="1645593" name="Text Box 25"/>
          <p:cNvSpPr txBox="1">
            <a:spLocks noChangeArrowheads="1"/>
          </p:cNvSpPr>
          <p:nvPr/>
        </p:nvSpPr>
        <p:spPr bwMode="auto">
          <a:xfrm>
            <a:off x="5791200" y="6019800"/>
            <a:ext cx="1619250"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1/2=Maybe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55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55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558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4558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455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4558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4558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4558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4558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4558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4558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4558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45590">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45590">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4559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45592">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45592">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455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5582" grpId="0" build="allAtOnce"/>
      <p:bldP spid="1645583" grpId="0"/>
      <p:bldP spid="1645584" grpId="0" build="allAtOnce"/>
      <p:bldP spid="1645585" grpId="0"/>
      <p:bldP spid="1645586" grpId="0" build="allAtOnce"/>
      <p:bldP spid="1645587" grpId="0"/>
      <p:bldP spid="1645588" grpId="0" build="allAtOnce"/>
      <p:bldP spid="1645589" grpId="0"/>
      <p:bldP spid="1645590" grpId="0" build="allAtOnce"/>
      <p:bldP spid="1645591" grpId="0"/>
      <p:bldP spid="1645592" grpId="0" build="allAtOnce"/>
      <p:bldP spid="164559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370" name="AutoShape 72"/>
          <p:cNvCxnSpPr>
            <a:cxnSpLocks noChangeShapeType="1"/>
          </p:cNvCxnSpPr>
          <p:nvPr/>
        </p:nvCxnSpPr>
        <p:spPr bwMode="auto">
          <a:xfrm>
            <a:off x="6826250" y="1849438"/>
            <a:ext cx="438150" cy="0"/>
          </a:xfrm>
          <a:prstGeom prst="straightConnector1">
            <a:avLst/>
          </a:prstGeom>
          <a:noFill/>
          <a:ln w="28575">
            <a:solidFill>
              <a:schemeClr val="bg1"/>
            </a:solidFill>
            <a:round/>
            <a:headEnd/>
            <a:tailEnd type="triangle" w="med" len="med"/>
          </a:ln>
        </p:spPr>
      </p:cxnSp>
      <p:sp>
        <p:nvSpPr>
          <p:cNvPr id="58371" name="Text Box 73"/>
          <p:cNvSpPr txBox="1">
            <a:spLocks noChangeArrowheads="1"/>
          </p:cNvSpPr>
          <p:nvPr/>
        </p:nvSpPr>
        <p:spPr bwMode="auto">
          <a:xfrm>
            <a:off x="6542088" y="1524000"/>
            <a:ext cx="395287" cy="519113"/>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58372" name="Oval 74"/>
          <p:cNvSpPr>
            <a:spLocks noChangeArrowheads="1"/>
          </p:cNvSpPr>
          <p:nvPr/>
        </p:nvSpPr>
        <p:spPr bwMode="auto">
          <a:xfrm>
            <a:off x="8202613" y="1773238"/>
            <a:ext cx="422275" cy="407987"/>
          </a:xfrm>
          <a:prstGeom prst="ellipse">
            <a:avLst/>
          </a:prstGeom>
          <a:noFill/>
          <a:ln w="63500" cmpd="dbl">
            <a:solidFill>
              <a:schemeClr val="bg1"/>
            </a:solidFill>
            <a:round/>
            <a:headEnd/>
            <a:tailEnd/>
          </a:ln>
        </p:spPr>
        <p:txBody>
          <a:bodyPr wrap="none" anchor="ctr"/>
          <a:lstStyle/>
          <a:p>
            <a:pPr algn="ctr"/>
            <a:endParaRPr lang="en-US" sz="2000">
              <a:solidFill>
                <a:schemeClr val="bg1"/>
              </a:solidFill>
            </a:endParaRPr>
          </a:p>
        </p:txBody>
      </p:sp>
      <p:sp>
        <p:nvSpPr>
          <p:cNvPr id="58373" name="Oval 75"/>
          <p:cNvSpPr>
            <a:spLocks noChangeArrowheads="1"/>
          </p:cNvSpPr>
          <p:nvPr/>
        </p:nvSpPr>
        <p:spPr bwMode="auto">
          <a:xfrm>
            <a:off x="7278688" y="1774825"/>
            <a:ext cx="423862" cy="407988"/>
          </a:xfrm>
          <a:prstGeom prst="ellipse">
            <a:avLst/>
          </a:prstGeom>
          <a:noFill/>
          <a:ln w="28575">
            <a:solidFill>
              <a:schemeClr val="bg1"/>
            </a:solidFill>
            <a:round/>
            <a:headEnd/>
            <a:tailEnd/>
          </a:ln>
        </p:spPr>
        <p:txBody>
          <a:bodyPr wrap="none" anchor="ctr"/>
          <a:lstStyle/>
          <a:p>
            <a:endParaRPr lang="en-US"/>
          </a:p>
        </p:txBody>
      </p:sp>
      <p:sp>
        <p:nvSpPr>
          <p:cNvPr id="58374" name="Freeform 76"/>
          <p:cNvSpPr>
            <a:spLocks/>
          </p:cNvSpPr>
          <p:nvPr/>
        </p:nvSpPr>
        <p:spPr bwMode="auto">
          <a:xfrm>
            <a:off x="8408988" y="1533525"/>
            <a:ext cx="466725" cy="449263"/>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
            <a:round/>
            <a:headEnd type="none" w="med" len="med"/>
            <a:tailEnd type="triangle" w="med" len="med"/>
          </a:ln>
        </p:spPr>
        <p:txBody>
          <a:bodyPr wrap="none" anchor="ctr"/>
          <a:lstStyle/>
          <a:p>
            <a:endParaRPr lang="en-US"/>
          </a:p>
        </p:txBody>
      </p:sp>
      <p:cxnSp>
        <p:nvCxnSpPr>
          <p:cNvPr id="58375" name="AutoShape 77"/>
          <p:cNvCxnSpPr>
            <a:cxnSpLocks noChangeShapeType="1"/>
          </p:cNvCxnSpPr>
          <p:nvPr/>
        </p:nvCxnSpPr>
        <p:spPr bwMode="auto">
          <a:xfrm>
            <a:off x="7515225" y="1979613"/>
            <a:ext cx="673100" cy="0"/>
          </a:xfrm>
          <a:prstGeom prst="straightConnector1">
            <a:avLst/>
          </a:prstGeom>
          <a:noFill/>
          <a:ln w="28575">
            <a:solidFill>
              <a:schemeClr val="bg1"/>
            </a:solidFill>
            <a:prstDash val="dash"/>
            <a:round/>
            <a:headEnd/>
            <a:tailEnd type="triangle" w="med" len="med"/>
          </a:ln>
        </p:spPr>
      </p:cxnSp>
      <p:sp>
        <p:nvSpPr>
          <p:cNvPr id="58376" name="Text Box 78"/>
          <p:cNvSpPr txBox="1">
            <a:spLocks noChangeArrowheads="1"/>
          </p:cNvSpPr>
          <p:nvPr/>
        </p:nvSpPr>
        <p:spPr bwMode="auto">
          <a:xfrm>
            <a:off x="6545263" y="1784350"/>
            <a:ext cx="395287"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cxnSp>
        <p:nvCxnSpPr>
          <p:cNvPr id="58377" name="AutoShape 79"/>
          <p:cNvCxnSpPr>
            <a:cxnSpLocks noChangeShapeType="1"/>
          </p:cNvCxnSpPr>
          <p:nvPr/>
        </p:nvCxnSpPr>
        <p:spPr bwMode="auto">
          <a:xfrm>
            <a:off x="6842125" y="2082800"/>
            <a:ext cx="438150" cy="0"/>
          </a:xfrm>
          <a:prstGeom prst="straightConnector1">
            <a:avLst/>
          </a:prstGeom>
          <a:noFill/>
          <a:ln w="28575">
            <a:solidFill>
              <a:schemeClr val="bg1"/>
            </a:solidFill>
            <a:round/>
            <a:headEnd/>
            <a:tailEnd type="triangle" w="med" len="med"/>
          </a:ln>
        </p:spPr>
      </p:cxnSp>
      <p:sp>
        <p:nvSpPr>
          <p:cNvPr id="58378" name="Text Box 80"/>
          <p:cNvSpPr txBox="1">
            <a:spLocks noChangeArrowheads="1"/>
          </p:cNvSpPr>
          <p:nvPr/>
        </p:nvSpPr>
        <p:spPr bwMode="auto">
          <a:xfrm>
            <a:off x="7016750" y="2133600"/>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8379" name="Text Box 81"/>
          <p:cNvSpPr txBox="1">
            <a:spLocks noChangeArrowheads="1"/>
          </p:cNvSpPr>
          <p:nvPr/>
        </p:nvSpPr>
        <p:spPr bwMode="auto">
          <a:xfrm>
            <a:off x="7924800" y="2117725"/>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58380" name="Rectangle 82"/>
          <p:cNvSpPr>
            <a:spLocks noGrp="1" noChangeArrowheads="1"/>
          </p:cNvSpPr>
          <p:nvPr>
            <p:ph type="title"/>
          </p:nvPr>
        </p:nvSpPr>
        <p:spPr>
          <a:noFill/>
        </p:spPr>
        <p:txBody>
          <a:bodyPr/>
          <a:lstStyle/>
          <a:p>
            <a:r>
              <a:rPr lang="en-US" altLang="en-US" smtClean="0"/>
              <a:t>Kleene Transformer (</a:t>
            </a:r>
            <a:r>
              <a:rPr lang="en-US" altLang="he-IL" i="1" smtClean="0">
                <a:sym typeface="Symbol" pitchFamily="18" charset="2"/>
              </a:rPr>
              <a:t>x</a:t>
            </a:r>
            <a:r>
              <a:rPr lang="en-US" altLang="he-IL" smtClean="0">
                <a:sym typeface="Symbol" pitchFamily="18" charset="2"/>
              </a:rPr>
              <a:t> = </a:t>
            </a:r>
            <a:r>
              <a:rPr lang="en-US" altLang="he-IL" i="1" smtClean="0">
                <a:sym typeface="Symbol" pitchFamily="18" charset="2"/>
              </a:rPr>
              <a:t>x</a:t>
            </a:r>
            <a:r>
              <a:rPr lang="en-US" altLang="he-IL" smtClean="0">
                <a:sym typeface="Symbol" pitchFamily="18" charset="2"/>
              </a:rPr>
              <a:t>  </a:t>
            </a:r>
            <a:r>
              <a:rPr lang="en-US" altLang="he-IL" i="1" smtClean="0">
                <a:sym typeface="Symbol" pitchFamily="18" charset="2"/>
              </a:rPr>
              <a:t>n</a:t>
            </a:r>
            <a:r>
              <a:rPr lang="en-US" altLang="he-IL" smtClean="0">
                <a:sym typeface="Symbol" pitchFamily="18" charset="2"/>
              </a:rPr>
              <a:t>)</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31838" y="200025"/>
            <a:ext cx="7772400" cy="944563"/>
          </a:xfrm>
        </p:spPr>
        <p:txBody>
          <a:bodyPr/>
          <a:lstStyle/>
          <a:p>
            <a:r>
              <a:rPr lang="en-US" sz="3600" smtClean="0"/>
              <a:t>Semantic Reduction</a:t>
            </a:r>
          </a:p>
        </p:txBody>
      </p:sp>
      <p:sp>
        <p:nvSpPr>
          <p:cNvPr id="1650691" name="Rectangle 3"/>
          <p:cNvSpPr>
            <a:spLocks noGrp="1" noChangeArrowheads="1"/>
          </p:cNvSpPr>
          <p:nvPr>
            <p:ph type="body" idx="1"/>
          </p:nvPr>
        </p:nvSpPr>
        <p:spPr>
          <a:xfrm>
            <a:off x="501650" y="1004888"/>
            <a:ext cx="7788275" cy="5226050"/>
          </a:xfrm>
        </p:spPr>
        <p:txBody>
          <a:bodyPr/>
          <a:lstStyle/>
          <a:p>
            <a:r>
              <a:rPr lang="en-US" smtClean="0"/>
              <a:t>Improve the precision of the analysis by recovering properties of the program semantics</a:t>
            </a:r>
          </a:p>
          <a:p>
            <a:r>
              <a:rPr lang="en-US" sz="3600" smtClean="0">
                <a:sym typeface="Symbol" pitchFamily="18" charset="2"/>
              </a:rPr>
              <a:t>A Galois connection </a:t>
            </a:r>
            <a:r>
              <a:rPr lang="en-US" smtClean="0">
                <a:sym typeface="Symbol" pitchFamily="18" charset="2"/>
              </a:rPr>
              <a:t>(L</a:t>
            </a:r>
            <a:r>
              <a:rPr lang="en-US" baseline="-25000" smtClean="0">
                <a:sym typeface="Symbol" pitchFamily="18" charset="2"/>
              </a:rPr>
              <a:t>1</a:t>
            </a:r>
            <a:r>
              <a:rPr lang="en-US" smtClean="0">
                <a:sym typeface="Symbol" pitchFamily="18" charset="2"/>
              </a:rPr>
              <a:t>, , , L</a:t>
            </a:r>
            <a:r>
              <a:rPr lang="en-US" baseline="-25000" smtClean="0">
                <a:sym typeface="Symbol" pitchFamily="18" charset="2"/>
              </a:rPr>
              <a:t>2</a:t>
            </a:r>
            <a:r>
              <a:rPr lang="en-US" smtClean="0">
                <a:sym typeface="Symbol" pitchFamily="18" charset="2"/>
              </a:rPr>
              <a:t>)</a:t>
            </a:r>
          </a:p>
          <a:p>
            <a:r>
              <a:rPr lang="en-US" smtClean="0">
                <a:sym typeface="Symbol" pitchFamily="18" charset="2"/>
              </a:rPr>
              <a:t>An operation op:L</a:t>
            </a:r>
            <a:r>
              <a:rPr lang="en-US" baseline="-25000" smtClean="0">
                <a:sym typeface="Symbol" pitchFamily="18" charset="2"/>
              </a:rPr>
              <a:t>2</a:t>
            </a:r>
            <a:r>
              <a:rPr lang="en-US" smtClean="0">
                <a:sym typeface="Symbol" pitchFamily="18" charset="2"/>
              </a:rPr>
              <a:t>L</a:t>
            </a:r>
            <a:r>
              <a:rPr lang="en-US" baseline="-25000" smtClean="0">
                <a:sym typeface="Symbol" pitchFamily="18" charset="2"/>
              </a:rPr>
              <a:t>2</a:t>
            </a:r>
            <a:r>
              <a:rPr lang="en-US" smtClean="0">
                <a:sym typeface="Symbol" pitchFamily="18" charset="2"/>
              </a:rPr>
              <a:t> is a </a:t>
            </a:r>
            <a:r>
              <a:rPr lang="en-US" smtClean="0">
                <a:solidFill>
                  <a:srgbClr val="FF0000"/>
                </a:solidFill>
                <a:sym typeface="Symbol" pitchFamily="18" charset="2"/>
              </a:rPr>
              <a:t>semantic reduction</a:t>
            </a:r>
          </a:p>
          <a:p>
            <a:pPr lvl="1"/>
            <a:r>
              <a:rPr lang="en-US" smtClean="0">
                <a:sym typeface="Symbol" pitchFamily="18" charset="2"/>
              </a:rPr>
              <a:t>lL</a:t>
            </a:r>
            <a:r>
              <a:rPr lang="en-US" baseline="-25000" smtClean="0">
                <a:sym typeface="Symbol" pitchFamily="18" charset="2"/>
              </a:rPr>
              <a:t>2  </a:t>
            </a:r>
            <a:r>
              <a:rPr lang="en-US" smtClean="0">
                <a:sym typeface="Symbol" pitchFamily="18" charset="2"/>
              </a:rPr>
              <a:t>op(l)</a:t>
            </a:r>
            <a:r>
              <a:rPr lang="en-US" smtClean="0">
                <a:sym typeface="Math B" pitchFamily="2" charset="2"/>
              </a:rPr>
              <a:t>l</a:t>
            </a:r>
          </a:p>
          <a:p>
            <a:pPr lvl="1"/>
            <a:r>
              <a:rPr lang="en-US" smtClean="0">
                <a:sym typeface="Symbol" pitchFamily="18" charset="2"/>
              </a:rPr>
              <a:t>(op(l)) = (l)</a:t>
            </a:r>
          </a:p>
          <a:p>
            <a:r>
              <a:rPr lang="en-US" smtClean="0">
                <a:sym typeface="Symbol" pitchFamily="18" charset="2"/>
              </a:rPr>
              <a:t>Can be applied before and </a:t>
            </a:r>
            <a:br>
              <a:rPr lang="en-US" smtClean="0">
                <a:sym typeface="Symbol" pitchFamily="18" charset="2"/>
              </a:rPr>
            </a:br>
            <a:r>
              <a:rPr lang="en-US" smtClean="0">
                <a:sym typeface="Symbol" pitchFamily="18" charset="2"/>
              </a:rPr>
              <a:t>after basic operations</a:t>
            </a:r>
            <a:endParaRPr lang="en-US" sz="2800" smtClean="0">
              <a:solidFill>
                <a:srgbClr val="FF0000"/>
              </a:solidFill>
            </a:endParaRPr>
          </a:p>
        </p:txBody>
      </p:sp>
      <p:grpSp>
        <p:nvGrpSpPr>
          <p:cNvPr id="2" name="Group 4"/>
          <p:cNvGrpSpPr>
            <a:grpSpLocks/>
          </p:cNvGrpSpPr>
          <p:nvPr/>
        </p:nvGrpSpPr>
        <p:grpSpPr bwMode="auto">
          <a:xfrm>
            <a:off x="4951413" y="3778250"/>
            <a:ext cx="3781425" cy="1641475"/>
            <a:chOff x="2897" y="2752"/>
            <a:chExt cx="2382" cy="1034"/>
          </a:xfrm>
        </p:grpSpPr>
        <p:sp>
          <p:nvSpPr>
            <p:cNvPr id="59397" name="Rectangle 5"/>
            <p:cNvSpPr>
              <a:spLocks noChangeArrowheads="1"/>
            </p:cNvSpPr>
            <p:nvPr/>
          </p:nvSpPr>
          <p:spPr bwMode="auto">
            <a:xfrm rot="2687728">
              <a:off x="4513" y="3053"/>
              <a:ext cx="614" cy="604"/>
            </a:xfrm>
            <a:prstGeom prst="rect">
              <a:avLst/>
            </a:prstGeom>
            <a:noFill/>
            <a:ln w="28575">
              <a:solidFill>
                <a:schemeClr val="bg1"/>
              </a:solidFill>
              <a:miter lim="800000"/>
              <a:headEnd/>
              <a:tailEnd/>
            </a:ln>
          </p:spPr>
          <p:txBody>
            <a:bodyPr wrap="none" anchor="ctr"/>
            <a:lstStyle/>
            <a:p>
              <a:endParaRPr lang="en-US"/>
            </a:p>
          </p:txBody>
        </p:sp>
        <p:sp>
          <p:nvSpPr>
            <p:cNvPr id="59398" name="Rectangle 6"/>
            <p:cNvSpPr>
              <a:spLocks noChangeArrowheads="1"/>
            </p:cNvSpPr>
            <p:nvPr/>
          </p:nvSpPr>
          <p:spPr bwMode="auto">
            <a:xfrm rot="2687728">
              <a:off x="2897" y="2884"/>
              <a:ext cx="967" cy="902"/>
            </a:xfrm>
            <a:prstGeom prst="rect">
              <a:avLst/>
            </a:prstGeom>
            <a:noFill/>
            <a:ln w="28575">
              <a:solidFill>
                <a:schemeClr val="bg1"/>
              </a:solidFill>
              <a:miter lim="800000"/>
              <a:headEnd/>
              <a:tailEnd/>
            </a:ln>
          </p:spPr>
          <p:txBody>
            <a:bodyPr wrap="none" anchor="ctr"/>
            <a:lstStyle/>
            <a:p>
              <a:endParaRPr lang="en-US"/>
            </a:p>
          </p:txBody>
        </p:sp>
        <p:sp>
          <p:nvSpPr>
            <p:cNvPr id="59399" name="Text Box 7"/>
            <p:cNvSpPr txBox="1">
              <a:spLocks noChangeArrowheads="1"/>
            </p:cNvSpPr>
            <p:nvPr/>
          </p:nvSpPr>
          <p:spPr bwMode="auto">
            <a:xfrm>
              <a:off x="4780" y="3130"/>
              <a:ext cx="116" cy="288"/>
            </a:xfrm>
            <a:prstGeom prst="rect">
              <a:avLst/>
            </a:prstGeom>
            <a:noFill/>
            <a:ln w="28575">
              <a:noFill/>
              <a:miter lim="800000"/>
              <a:headEnd/>
              <a:tailEnd/>
            </a:ln>
          </p:spPr>
          <p:txBody>
            <a:bodyPr>
              <a:spAutoFit/>
            </a:bodyPr>
            <a:lstStyle/>
            <a:p>
              <a:pPr>
                <a:spcBef>
                  <a:spcPct val="50000"/>
                </a:spcBef>
              </a:pPr>
              <a:r>
                <a:rPr lang="en-US" sz="2400">
                  <a:solidFill>
                    <a:schemeClr val="bg1"/>
                  </a:solidFill>
                </a:rPr>
                <a:t>l</a:t>
              </a:r>
            </a:p>
          </p:txBody>
        </p:sp>
        <p:sp>
          <p:nvSpPr>
            <p:cNvPr id="59400" name="Line 8"/>
            <p:cNvSpPr>
              <a:spLocks noChangeShapeType="1"/>
            </p:cNvSpPr>
            <p:nvPr/>
          </p:nvSpPr>
          <p:spPr bwMode="auto">
            <a:xfrm flipH="1" flipV="1">
              <a:off x="3476" y="3168"/>
              <a:ext cx="1304" cy="86"/>
            </a:xfrm>
            <a:prstGeom prst="line">
              <a:avLst/>
            </a:prstGeom>
            <a:noFill/>
            <a:ln w="28575">
              <a:solidFill>
                <a:schemeClr val="bg1"/>
              </a:solidFill>
              <a:round/>
              <a:headEnd/>
              <a:tailEnd type="triangle" w="med" len="med"/>
            </a:ln>
          </p:spPr>
          <p:txBody>
            <a:bodyPr wrap="none" anchor="ctr"/>
            <a:lstStyle/>
            <a:p>
              <a:endParaRPr lang="en-US"/>
            </a:p>
          </p:txBody>
        </p:sp>
        <p:sp>
          <p:nvSpPr>
            <p:cNvPr id="59401" name="Line 9"/>
            <p:cNvSpPr>
              <a:spLocks noChangeShapeType="1"/>
            </p:cNvSpPr>
            <p:nvPr/>
          </p:nvSpPr>
          <p:spPr bwMode="auto">
            <a:xfrm>
              <a:off x="4771" y="3245"/>
              <a:ext cx="0" cy="240"/>
            </a:xfrm>
            <a:prstGeom prst="line">
              <a:avLst/>
            </a:prstGeom>
            <a:noFill/>
            <a:ln w="28575">
              <a:solidFill>
                <a:schemeClr val="bg1"/>
              </a:solidFill>
              <a:round/>
              <a:headEnd/>
              <a:tailEnd type="triangle" w="med" len="med"/>
            </a:ln>
          </p:spPr>
          <p:txBody>
            <a:bodyPr wrap="none" anchor="ctr"/>
            <a:lstStyle/>
            <a:p>
              <a:endParaRPr lang="en-US"/>
            </a:p>
          </p:txBody>
        </p:sp>
        <p:sp>
          <p:nvSpPr>
            <p:cNvPr id="59402" name="Line 10"/>
            <p:cNvSpPr>
              <a:spLocks noChangeShapeType="1"/>
            </p:cNvSpPr>
            <p:nvPr/>
          </p:nvSpPr>
          <p:spPr bwMode="auto">
            <a:xfrm flipH="1" flipV="1">
              <a:off x="3456" y="3158"/>
              <a:ext cx="1296" cy="317"/>
            </a:xfrm>
            <a:prstGeom prst="line">
              <a:avLst/>
            </a:prstGeom>
            <a:noFill/>
            <a:ln w="28575">
              <a:solidFill>
                <a:schemeClr val="bg1"/>
              </a:solidFill>
              <a:round/>
              <a:headEnd/>
              <a:tailEnd type="triangle" w="med" len="med"/>
            </a:ln>
          </p:spPr>
          <p:txBody>
            <a:bodyPr wrap="none" anchor="ctr"/>
            <a:lstStyle/>
            <a:p>
              <a:endParaRPr lang="en-US"/>
            </a:p>
          </p:txBody>
        </p:sp>
        <p:sp>
          <p:nvSpPr>
            <p:cNvPr id="59403" name="Text Box 11"/>
            <p:cNvSpPr txBox="1">
              <a:spLocks noChangeArrowheads="1"/>
            </p:cNvSpPr>
            <p:nvPr/>
          </p:nvSpPr>
          <p:spPr bwMode="auto">
            <a:xfrm>
              <a:off x="3186" y="2752"/>
              <a:ext cx="297" cy="288"/>
            </a:xfrm>
            <a:prstGeom prst="rect">
              <a:avLst/>
            </a:prstGeom>
            <a:noFill/>
            <a:ln w="28575">
              <a:noFill/>
              <a:miter lim="800000"/>
              <a:headEnd/>
              <a:tailEnd/>
            </a:ln>
          </p:spPr>
          <p:txBody>
            <a:bodyPr wrap="none">
              <a:spAutoFit/>
            </a:bodyPr>
            <a:lstStyle/>
            <a:p>
              <a:r>
                <a:rPr lang="en-US" sz="2400">
                  <a:solidFill>
                    <a:schemeClr val="bg1"/>
                  </a:solidFill>
                </a:rPr>
                <a:t>L</a:t>
              </a:r>
              <a:r>
                <a:rPr lang="en-US" sz="2400" baseline="-25000">
                  <a:solidFill>
                    <a:schemeClr val="bg1"/>
                  </a:solidFill>
                </a:rPr>
                <a:t>1</a:t>
              </a:r>
            </a:p>
          </p:txBody>
        </p:sp>
        <p:sp>
          <p:nvSpPr>
            <p:cNvPr id="59404" name="Text Box 12"/>
            <p:cNvSpPr txBox="1">
              <a:spLocks noChangeArrowheads="1"/>
            </p:cNvSpPr>
            <p:nvPr/>
          </p:nvSpPr>
          <p:spPr bwMode="auto">
            <a:xfrm>
              <a:off x="4722" y="2963"/>
              <a:ext cx="297" cy="288"/>
            </a:xfrm>
            <a:prstGeom prst="rect">
              <a:avLst/>
            </a:prstGeom>
            <a:noFill/>
            <a:ln w="28575">
              <a:noFill/>
              <a:miter lim="800000"/>
              <a:headEnd/>
              <a:tailEnd/>
            </a:ln>
          </p:spPr>
          <p:txBody>
            <a:bodyPr wrap="none">
              <a:spAutoFit/>
            </a:bodyPr>
            <a:lstStyle/>
            <a:p>
              <a:r>
                <a:rPr lang="en-US" sz="2400">
                  <a:solidFill>
                    <a:schemeClr val="bg1"/>
                  </a:solidFill>
                </a:rPr>
                <a:t>L</a:t>
              </a:r>
              <a:r>
                <a:rPr lang="en-US" sz="2400" baseline="-25000">
                  <a:solidFill>
                    <a:schemeClr val="bg1"/>
                  </a:solidFill>
                </a:rPr>
                <a:t>2</a:t>
              </a:r>
            </a:p>
          </p:txBody>
        </p:sp>
        <p:sp>
          <p:nvSpPr>
            <p:cNvPr id="59405" name="Text Box 13"/>
            <p:cNvSpPr txBox="1">
              <a:spLocks noChangeArrowheads="1"/>
            </p:cNvSpPr>
            <p:nvPr/>
          </p:nvSpPr>
          <p:spPr bwMode="auto">
            <a:xfrm>
              <a:off x="4080" y="2995"/>
              <a:ext cx="249" cy="250"/>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p>
          </p:txBody>
        </p:sp>
        <p:sp>
          <p:nvSpPr>
            <p:cNvPr id="59406" name="Text Box 14"/>
            <p:cNvSpPr txBox="1">
              <a:spLocks noChangeArrowheads="1"/>
            </p:cNvSpPr>
            <p:nvPr/>
          </p:nvSpPr>
          <p:spPr bwMode="auto">
            <a:xfrm>
              <a:off x="4118" y="3226"/>
              <a:ext cx="249" cy="250"/>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a:t>
              </a:r>
            </a:p>
          </p:txBody>
        </p:sp>
        <p:sp>
          <p:nvSpPr>
            <p:cNvPr id="59407" name="Text Box 15"/>
            <p:cNvSpPr txBox="1">
              <a:spLocks noChangeArrowheads="1"/>
            </p:cNvSpPr>
            <p:nvPr/>
          </p:nvSpPr>
          <p:spPr bwMode="auto">
            <a:xfrm>
              <a:off x="4819" y="3283"/>
              <a:ext cx="460" cy="250"/>
            </a:xfrm>
            <a:prstGeom prst="rect">
              <a:avLst/>
            </a:prstGeom>
            <a:noFill/>
            <a:ln w="28575">
              <a:noFill/>
              <a:miter lim="800000"/>
              <a:headEnd/>
              <a:tailEnd/>
            </a:ln>
          </p:spPr>
          <p:txBody>
            <a:bodyPr>
              <a:spAutoFit/>
            </a:bodyPr>
            <a:lstStyle/>
            <a:p>
              <a:pPr>
                <a:spcBef>
                  <a:spcPct val="50000"/>
                </a:spcBef>
              </a:pPr>
              <a:r>
                <a:rPr lang="en-US" sz="2000">
                  <a:solidFill>
                    <a:schemeClr val="bg1"/>
                  </a:solidFill>
                  <a:sym typeface="Symbol" pitchFamily="18" charset="2"/>
                </a:rPr>
                <a:t>op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06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069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506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50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069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009" name="Rectangle 73"/>
          <p:cNvSpPr>
            <a:spLocks noChangeArrowheads="1"/>
          </p:cNvSpPr>
          <p:nvPr/>
        </p:nvSpPr>
        <p:spPr bwMode="auto">
          <a:xfrm>
            <a:off x="1501775" y="766763"/>
            <a:ext cx="839788" cy="2473325"/>
          </a:xfrm>
          <a:prstGeom prst="rect">
            <a:avLst/>
          </a:prstGeom>
          <a:noFill/>
          <a:ln w="38100">
            <a:solidFill>
              <a:srgbClr val="FFFF66"/>
            </a:solidFill>
            <a:miter lim="800000"/>
            <a:headEnd/>
            <a:tailEnd/>
          </a:ln>
        </p:spPr>
        <p:txBody>
          <a:bodyPr anchor="ctr">
            <a:spAutoFit/>
          </a:bodyPr>
          <a:lstStyle/>
          <a:p>
            <a:endParaRPr lang="en-US"/>
          </a:p>
        </p:txBody>
      </p:sp>
      <p:sp>
        <p:nvSpPr>
          <p:cNvPr id="60419" name="Rectangle 2"/>
          <p:cNvSpPr>
            <a:spLocks noGrp="1" noChangeArrowheads="1"/>
          </p:cNvSpPr>
          <p:nvPr>
            <p:ph type="title"/>
          </p:nvPr>
        </p:nvSpPr>
        <p:spPr>
          <a:xfrm>
            <a:off x="0" y="184150"/>
            <a:ext cx="9144000" cy="742950"/>
          </a:xfrm>
        </p:spPr>
        <p:txBody>
          <a:bodyPr/>
          <a:lstStyle/>
          <a:p>
            <a:r>
              <a:rPr lang="en-US" altLang="en-US" sz="3600" smtClean="0"/>
              <a:t>“Focus”-Based Transformer </a:t>
            </a:r>
            <a:r>
              <a:rPr lang="en-US" altLang="en-US" sz="3200" smtClean="0"/>
              <a:t>(</a:t>
            </a:r>
            <a:r>
              <a:rPr lang="en-US" altLang="he-IL" sz="3200" i="1" smtClean="0">
                <a:sym typeface="Symbol" pitchFamily="18" charset="2"/>
              </a:rPr>
              <a:t>x</a:t>
            </a:r>
            <a:r>
              <a:rPr lang="en-US" altLang="he-IL" sz="3200" smtClean="0">
                <a:sym typeface="Symbol" pitchFamily="18" charset="2"/>
              </a:rPr>
              <a:t> = </a:t>
            </a:r>
            <a:r>
              <a:rPr lang="en-US" altLang="he-IL" sz="3200" i="1" smtClean="0">
                <a:sym typeface="Symbol" pitchFamily="18" charset="2"/>
              </a:rPr>
              <a:t>x</a:t>
            </a:r>
            <a:r>
              <a:rPr lang="en-US" altLang="he-IL" sz="3200" smtClean="0">
                <a:sym typeface="Symbol" pitchFamily="18" charset="2"/>
              </a:rPr>
              <a:t>  </a:t>
            </a:r>
            <a:r>
              <a:rPr lang="en-US" altLang="he-IL" sz="3200" i="1" smtClean="0">
                <a:sym typeface="Symbol" pitchFamily="18" charset="2"/>
              </a:rPr>
              <a:t>n</a:t>
            </a:r>
            <a:r>
              <a:rPr lang="en-US" altLang="he-IL" sz="3200" smtClean="0">
                <a:sym typeface="Symbol" pitchFamily="18" charset="2"/>
              </a:rPr>
              <a:t>)</a:t>
            </a:r>
          </a:p>
        </p:txBody>
      </p:sp>
      <p:grpSp>
        <p:nvGrpSpPr>
          <p:cNvPr id="2" name="Group 129"/>
          <p:cNvGrpSpPr>
            <a:grpSpLocks/>
          </p:cNvGrpSpPr>
          <p:nvPr/>
        </p:nvGrpSpPr>
        <p:grpSpPr bwMode="auto">
          <a:xfrm>
            <a:off x="1066800" y="3057525"/>
            <a:ext cx="2919413" cy="1233488"/>
            <a:chOff x="672" y="1926"/>
            <a:chExt cx="1839" cy="777"/>
          </a:xfrm>
        </p:grpSpPr>
        <p:sp>
          <p:nvSpPr>
            <p:cNvPr id="60529" name="Line 24"/>
            <p:cNvSpPr>
              <a:spLocks noChangeShapeType="1"/>
            </p:cNvSpPr>
            <p:nvPr/>
          </p:nvSpPr>
          <p:spPr bwMode="auto">
            <a:xfrm flipH="1">
              <a:off x="672" y="1926"/>
              <a:ext cx="7" cy="777"/>
            </a:xfrm>
            <a:prstGeom prst="line">
              <a:avLst/>
            </a:prstGeom>
            <a:noFill/>
            <a:ln w="28575">
              <a:solidFill>
                <a:schemeClr val="bg1"/>
              </a:solidFill>
              <a:round/>
              <a:headEnd/>
              <a:tailEnd type="triangle" w="med" len="med"/>
            </a:ln>
          </p:spPr>
          <p:txBody>
            <a:bodyPr wrap="none" anchor="ctr"/>
            <a:lstStyle/>
            <a:p>
              <a:endParaRPr lang="en-US"/>
            </a:p>
          </p:txBody>
        </p:sp>
        <p:sp>
          <p:nvSpPr>
            <p:cNvPr id="60530" name="Text Box 25"/>
            <p:cNvSpPr txBox="1">
              <a:spLocks noChangeArrowheads="1"/>
            </p:cNvSpPr>
            <p:nvPr/>
          </p:nvSpPr>
          <p:spPr bwMode="auto">
            <a:xfrm>
              <a:off x="737" y="2071"/>
              <a:ext cx="1774" cy="273"/>
            </a:xfrm>
            <a:prstGeom prst="rect">
              <a:avLst/>
            </a:prstGeom>
            <a:noFill/>
            <a:ln w="28575">
              <a:noFill/>
              <a:miter lim="800000"/>
              <a:headEnd/>
              <a:tailEnd/>
            </a:ln>
          </p:spPr>
          <p:txBody>
            <a:bodyPr wrap="none">
              <a:spAutoFit/>
            </a:bodyPr>
            <a:lstStyle/>
            <a:p>
              <a:pPr>
                <a:lnSpc>
                  <a:spcPct val="80000"/>
                </a:lnSpc>
              </a:pPr>
              <a:r>
                <a:rPr lang="en-US" sz="2800">
                  <a:solidFill>
                    <a:schemeClr val="bg1"/>
                  </a:solidFill>
                </a:rPr>
                <a:t>Kleene Evaluation</a:t>
              </a:r>
            </a:p>
          </p:txBody>
        </p:sp>
      </p:grpSp>
      <p:grpSp>
        <p:nvGrpSpPr>
          <p:cNvPr id="3" name="Group 47"/>
          <p:cNvGrpSpPr>
            <a:grpSpLocks/>
          </p:cNvGrpSpPr>
          <p:nvPr/>
        </p:nvGrpSpPr>
        <p:grpSpPr bwMode="auto">
          <a:xfrm>
            <a:off x="3006725" y="5151438"/>
            <a:ext cx="2994025" cy="579437"/>
            <a:chOff x="1894" y="3245"/>
            <a:chExt cx="1886" cy="365"/>
          </a:xfrm>
        </p:grpSpPr>
        <p:sp>
          <p:nvSpPr>
            <p:cNvPr id="60527" name="Line 48"/>
            <p:cNvSpPr>
              <a:spLocks noChangeShapeType="1"/>
            </p:cNvSpPr>
            <p:nvPr/>
          </p:nvSpPr>
          <p:spPr bwMode="auto">
            <a:xfrm>
              <a:off x="1894" y="3583"/>
              <a:ext cx="1838" cy="0"/>
            </a:xfrm>
            <a:prstGeom prst="line">
              <a:avLst/>
            </a:prstGeom>
            <a:noFill/>
            <a:ln w="28575">
              <a:solidFill>
                <a:schemeClr val="bg1"/>
              </a:solidFill>
              <a:round/>
              <a:headEnd/>
              <a:tailEnd type="triangle" w="med" len="med"/>
            </a:ln>
          </p:spPr>
          <p:txBody>
            <a:bodyPr wrap="none" anchor="ctr"/>
            <a:lstStyle/>
            <a:p>
              <a:endParaRPr lang="en-US"/>
            </a:p>
          </p:txBody>
        </p:sp>
        <p:sp>
          <p:nvSpPr>
            <p:cNvPr id="60528" name="Text Box 49"/>
            <p:cNvSpPr txBox="1">
              <a:spLocks noChangeArrowheads="1"/>
            </p:cNvSpPr>
            <p:nvPr/>
          </p:nvSpPr>
          <p:spPr bwMode="auto">
            <a:xfrm>
              <a:off x="2682" y="3245"/>
              <a:ext cx="1098" cy="365"/>
            </a:xfrm>
            <a:prstGeom prst="rect">
              <a:avLst/>
            </a:prstGeom>
            <a:noFill/>
            <a:ln w="28575">
              <a:noFill/>
              <a:miter lim="800000"/>
              <a:headEnd/>
              <a:tailEnd/>
            </a:ln>
          </p:spPr>
          <p:txBody>
            <a:bodyPr wrap="none">
              <a:spAutoFit/>
            </a:bodyPr>
            <a:lstStyle/>
            <a:p>
              <a:r>
                <a:rPr lang="en-US" sz="3200">
                  <a:solidFill>
                    <a:schemeClr val="bg1"/>
                  </a:solidFill>
                  <a:sym typeface="Symbol" pitchFamily="18" charset="2"/>
                </a:rPr>
                <a:t>canonical</a:t>
              </a:r>
              <a:endParaRPr lang="en-US" sz="3200">
                <a:solidFill>
                  <a:schemeClr val="bg1"/>
                </a:solidFill>
              </a:endParaRPr>
            </a:p>
          </p:txBody>
        </p:sp>
      </p:grpSp>
      <p:grpSp>
        <p:nvGrpSpPr>
          <p:cNvPr id="4" name="Group 162"/>
          <p:cNvGrpSpPr>
            <a:grpSpLocks/>
          </p:cNvGrpSpPr>
          <p:nvPr/>
        </p:nvGrpSpPr>
        <p:grpSpPr bwMode="auto">
          <a:xfrm>
            <a:off x="3319463" y="1541463"/>
            <a:ext cx="3043237" cy="1039812"/>
            <a:chOff x="2091" y="971"/>
            <a:chExt cx="1917" cy="655"/>
          </a:xfrm>
        </p:grpSpPr>
        <p:sp>
          <p:nvSpPr>
            <p:cNvPr id="60524" name="Line 67"/>
            <p:cNvSpPr>
              <a:spLocks noChangeShapeType="1"/>
            </p:cNvSpPr>
            <p:nvPr/>
          </p:nvSpPr>
          <p:spPr bwMode="auto">
            <a:xfrm flipH="1">
              <a:off x="2091" y="1304"/>
              <a:ext cx="1917" cy="0"/>
            </a:xfrm>
            <a:prstGeom prst="line">
              <a:avLst/>
            </a:prstGeom>
            <a:noFill/>
            <a:ln w="28575">
              <a:solidFill>
                <a:schemeClr val="bg1"/>
              </a:solidFill>
              <a:round/>
              <a:headEnd/>
              <a:tailEnd type="triangle" w="med" len="med"/>
            </a:ln>
          </p:spPr>
          <p:txBody>
            <a:bodyPr wrap="none" anchor="ctr"/>
            <a:lstStyle/>
            <a:p>
              <a:endParaRPr lang="en-US"/>
            </a:p>
          </p:txBody>
        </p:sp>
        <p:sp>
          <p:nvSpPr>
            <p:cNvPr id="60525" name="Text Box 68"/>
            <p:cNvSpPr txBox="1">
              <a:spLocks noChangeArrowheads="1"/>
            </p:cNvSpPr>
            <p:nvPr/>
          </p:nvSpPr>
          <p:spPr bwMode="auto">
            <a:xfrm>
              <a:off x="2399" y="971"/>
              <a:ext cx="1345" cy="327"/>
            </a:xfrm>
            <a:prstGeom prst="rect">
              <a:avLst/>
            </a:prstGeom>
            <a:noFill/>
            <a:ln w="28575">
              <a:noFill/>
              <a:miter lim="800000"/>
              <a:headEnd/>
              <a:tailEnd/>
            </a:ln>
          </p:spPr>
          <p:txBody>
            <a:bodyPr wrap="none">
              <a:spAutoFit/>
            </a:bodyPr>
            <a:lstStyle/>
            <a:p>
              <a:r>
                <a:rPr lang="en-US" sz="2800">
                  <a:solidFill>
                    <a:schemeClr val="bg1"/>
                  </a:solidFill>
                </a:rPr>
                <a:t>Focus(</a:t>
              </a:r>
              <a:r>
                <a:rPr lang="en-US" altLang="he-IL" sz="2800" i="1">
                  <a:solidFill>
                    <a:schemeClr val="bg1"/>
                  </a:solidFill>
                  <a:sym typeface="Symbol" pitchFamily="18" charset="2"/>
                </a:rPr>
                <a:t>x</a:t>
              </a:r>
              <a:r>
                <a:rPr lang="en-US" altLang="he-IL" sz="2800">
                  <a:solidFill>
                    <a:schemeClr val="bg1"/>
                  </a:solidFill>
                  <a:sym typeface="Symbol" pitchFamily="18" charset="2"/>
                </a:rPr>
                <a:t>  </a:t>
              </a:r>
              <a:r>
                <a:rPr lang="en-US" altLang="he-IL" sz="2800" i="1">
                  <a:solidFill>
                    <a:schemeClr val="bg1"/>
                  </a:solidFill>
                  <a:sym typeface="Symbol" pitchFamily="18" charset="2"/>
                </a:rPr>
                <a:t>n</a:t>
              </a:r>
              <a:r>
                <a:rPr lang="en-US" altLang="he-IL" sz="2800">
                  <a:solidFill>
                    <a:schemeClr val="bg1"/>
                  </a:solidFill>
                  <a:sym typeface="Symbol" pitchFamily="18" charset="2"/>
                </a:rPr>
                <a:t>)</a:t>
              </a:r>
            </a:p>
          </p:txBody>
        </p:sp>
        <p:sp>
          <p:nvSpPr>
            <p:cNvPr id="60526" name="Text Box 69"/>
            <p:cNvSpPr txBox="1">
              <a:spLocks noChangeArrowheads="1"/>
            </p:cNvSpPr>
            <p:nvPr/>
          </p:nvSpPr>
          <p:spPr bwMode="auto">
            <a:xfrm>
              <a:off x="2559" y="1299"/>
              <a:ext cx="1046" cy="327"/>
            </a:xfrm>
            <a:prstGeom prst="rect">
              <a:avLst/>
            </a:prstGeom>
            <a:noFill/>
            <a:ln w="28575">
              <a:noFill/>
              <a:miter lim="800000"/>
              <a:headEnd/>
              <a:tailEnd/>
            </a:ln>
          </p:spPr>
          <p:txBody>
            <a:bodyPr wrap="none">
              <a:spAutoFit/>
            </a:bodyPr>
            <a:lstStyle/>
            <a:p>
              <a:r>
                <a:rPr lang="en-US" sz="2800">
                  <a:solidFill>
                    <a:srgbClr val="FFFF66"/>
                  </a:solidFill>
                </a:rPr>
                <a:t>“Partial </a:t>
              </a:r>
              <a:r>
                <a:rPr lang="en-US" sz="2800">
                  <a:solidFill>
                    <a:srgbClr val="FFFF66"/>
                  </a:solidFill>
                  <a:sym typeface="Symbol" pitchFamily="18" charset="2"/>
                </a:rPr>
                <a:t>”</a:t>
              </a:r>
              <a:endParaRPr lang="en-US" altLang="he-IL" sz="2800">
                <a:solidFill>
                  <a:srgbClr val="FFFF66"/>
                </a:solidFill>
                <a:sym typeface="Symbol" pitchFamily="18" charset="2"/>
              </a:endParaRPr>
            </a:p>
          </p:txBody>
        </p:sp>
      </p:grpSp>
      <p:cxnSp>
        <p:nvCxnSpPr>
          <p:cNvPr id="60423" name="AutoShape 74"/>
          <p:cNvCxnSpPr>
            <a:cxnSpLocks noChangeShapeType="1"/>
          </p:cNvCxnSpPr>
          <p:nvPr/>
        </p:nvCxnSpPr>
        <p:spPr bwMode="auto">
          <a:xfrm>
            <a:off x="6826250" y="1849438"/>
            <a:ext cx="438150" cy="0"/>
          </a:xfrm>
          <a:prstGeom prst="straightConnector1">
            <a:avLst/>
          </a:prstGeom>
          <a:noFill/>
          <a:ln w="28575">
            <a:solidFill>
              <a:schemeClr val="bg1"/>
            </a:solidFill>
            <a:round/>
            <a:headEnd/>
            <a:tailEnd type="triangle" w="med" len="med"/>
          </a:ln>
        </p:spPr>
      </p:cxnSp>
      <p:sp>
        <p:nvSpPr>
          <p:cNvPr id="60424" name="Text Box 75"/>
          <p:cNvSpPr txBox="1">
            <a:spLocks noChangeArrowheads="1"/>
          </p:cNvSpPr>
          <p:nvPr/>
        </p:nvSpPr>
        <p:spPr bwMode="auto">
          <a:xfrm>
            <a:off x="6542088" y="1524000"/>
            <a:ext cx="395287" cy="519113"/>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0425" name="Oval 76"/>
          <p:cNvSpPr>
            <a:spLocks noChangeArrowheads="1"/>
          </p:cNvSpPr>
          <p:nvPr/>
        </p:nvSpPr>
        <p:spPr bwMode="auto">
          <a:xfrm>
            <a:off x="8202613" y="1773238"/>
            <a:ext cx="422275" cy="407987"/>
          </a:xfrm>
          <a:prstGeom prst="ellipse">
            <a:avLst/>
          </a:prstGeom>
          <a:noFill/>
          <a:ln w="63500" cmpd="dbl">
            <a:solidFill>
              <a:schemeClr val="bg1"/>
            </a:solidFill>
            <a:round/>
            <a:headEnd/>
            <a:tailEnd/>
          </a:ln>
        </p:spPr>
        <p:txBody>
          <a:bodyPr wrap="none" anchor="ctr"/>
          <a:lstStyle/>
          <a:p>
            <a:pPr algn="ctr"/>
            <a:endParaRPr lang="en-US" sz="2000">
              <a:solidFill>
                <a:schemeClr val="bg1"/>
              </a:solidFill>
            </a:endParaRPr>
          </a:p>
        </p:txBody>
      </p:sp>
      <p:sp>
        <p:nvSpPr>
          <p:cNvPr id="60426" name="Oval 77"/>
          <p:cNvSpPr>
            <a:spLocks noChangeArrowheads="1"/>
          </p:cNvSpPr>
          <p:nvPr/>
        </p:nvSpPr>
        <p:spPr bwMode="auto">
          <a:xfrm>
            <a:off x="7278688" y="1774825"/>
            <a:ext cx="423862" cy="407988"/>
          </a:xfrm>
          <a:prstGeom prst="ellipse">
            <a:avLst/>
          </a:prstGeom>
          <a:noFill/>
          <a:ln w="28575">
            <a:solidFill>
              <a:schemeClr val="bg1"/>
            </a:solidFill>
            <a:round/>
            <a:headEnd/>
            <a:tailEnd/>
          </a:ln>
        </p:spPr>
        <p:txBody>
          <a:bodyPr wrap="none" anchor="ctr"/>
          <a:lstStyle/>
          <a:p>
            <a:endParaRPr lang="en-US"/>
          </a:p>
        </p:txBody>
      </p:sp>
      <p:sp>
        <p:nvSpPr>
          <p:cNvPr id="60427" name="Freeform 78"/>
          <p:cNvSpPr>
            <a:spLocks/>
          </p:cNvSpPr>
          <p:nvPr/>
        </p:nvSpPr>
        <p:spPr bwMode="auto">
          <a:xfrm>
            <a:off x="8408988" y="1533525"/>
            <a:ext cx="466725" cy="449263"/>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
            <a:round/>
            <a:headEnd type="none" w="med" len="med"/>
            <a:tailEnd type="triangle" w="med" len="med"/>
          </a:ln>
        </p:spPr>
        <p:txBody>
          <a:bodyPr wrap="none" anchor="ctr"/>
          <a:lstStyle/>
          <a:p>
            <a:endParaRPr lang="en-US"/>
          </a:p>
        </p:txBody>
      </p:sp>
      <p:cxnSp>
        <p:nvCxnSpPr>
          <p:cNvPr id="60428" name="AutoShape 79"/>
          <p:cNvCxnSpPr>
            <a:cxnSpLocks noChangeShapeType="1"/>
          </p:cNvCxnSpPr>
          <p:nvPr/>
        </p:nvCxnSpPr>
        <p:spPr bwMode="auto">
          <a:xfrm>
            <a:off x="7515225" y="1979613"/>
            <a:ext cx="673100" cy="0"/>
          </a:xfrm>
          <a:prstGeom prst="straightConnector1">
            <a:avLst/>
          </a:prstGeom>
          <a:noFill/>
          <a:ln w="28575">
            <a:solidFill>
              <a:schemeClr val="bg1"/>
            </a:solidFill>
            <a:prstDash val="dash"/>
            <a:round/>
            <a:headEnd/>
            <a:tailEnd type="triangle" w="med" len="med"/>
          </a:ln>
        </p:spPr>
      </p:cxnSp>
      <p:sp>
        <p:nvSpPr>
          <p:cNvPr id="60429" name="Text Box 80"/>
          <p:cNvSpPr txBox="1">
            <a:spLocks noChangeArrowheads="1"/>
          </p:cNvSpPr>
          <p:nvPr/>
        </p:nvSpPr>
        <p:spPr bwMode="auto">
          <a:xfrm>
            <a:off x="6545263" y="1784350"/>
            <a:ext cx="395287"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cxnSp>
        <p:nvCxnSpPr>
          <p:cNvPr id="60430" name="AutoShape 81"/>
          <p:cNvCxnSpPr>
            <a:cxnSpLocks noChangeShapeType="1"/>
          </p:cNvCxnSpPr>
          <p:nvPr/>
        </p:nvCxnSpPr>
        <p:spPr bwMode="auto">
          <a:xfrm>
            <a:off x="6842125" y="2082800"/>
            <a:ext cx="438150" cy="0"/>
          </a:xfrm>
          <a:prstGeom prst="straightConnector1">
            <a:avLst/>
          </a:prstGeom>
          <a:noFill/>
          <a:ln w="28575">
            <a:solidFill>
              <a:schemeClr val="bg1"/>
            </a:solidFill>
            <a:round/>
            <a:headEnd/>
            <a:tailEnd type="triangle" w="med" len="med"/>
          </a:ln>
        </p:spPr>
      </p:cxnSp>
      <p:sp>
        <p:nvSpPr>
          <p:cNvPr id="60431" name="Text Box 82"/>
          <p:cNvSpPr txBox="1">
            <a:spLocks noChangeArrowheads="1"/>
          </p:cNvSpPr>
          <p:nvPr/>
        </p:nvSpPr>
        <p:spPr bwMode="auto">
          <a:xfrm>
            <a:off x="7016750" y="2133600"/>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432" name="Text Box 83"/>
          <p:cNvSpPr txBox="1">
            <a:spLocks noChangeArrowheads="1"/>
          </p:cNvSpPr>
          <p:nvPr/>
        </p:nvSpPr>
        <p:spPr bwMode="auto">
          <a:xfrm>
            <a:off x="7924800" y="2117725"/>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grpSp>
        <p:nvGrpSpPr>
          <p:cNvPr id="5" name="Group 170"/>
          <p:cNvGrpSpPr>
            <a:grpSpLocks/>
          </p:cNvGrpSpPr>
          <p:nvPr/>
        </p:nvGrpSpPr>
        <p:grpSpPr bwMode="auto">
          <a:xfrm>
            <a:off x="109538" y="760413"/>
            <a:ext cx="2919412" cy="2525712"/>
            <a:chOff x="69" y="479"/>
            <a:chExt cx="1839" cy="1591"/>
          </a:xfrm>
        </p:grpSpPr>
        <p:sp>
          <p:nvSpPr>
            <p:cNvPr id="60495" name="Text Box 51"/>
            <p:cNvSpPr txBox="1">
              <a:spLocks noChangeArrowheads="1"/>
            </p:cNvSpPr>
            <p:nvPr/>
          </p:nvSpPr>
          <p:spPr bwMode="auto">
            <a:xfrm>
              <a:off x="1382" y="1830"/>
              <a:ext cx="412"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0496" name="Oval 53"/>
            <p:cNvSpPr>
              <a:spLocks noChangeArrowheads="1"/>
            </p:cNvSpPr>
            <p:nvPr/>
          </p:nvSpPr>
          <p:spPr bwMode="auto">
            <a:xfrm>
              <a:off x="557" y="1134"/>
              <a:ext cx="245" cy="255"/>
            </a:xfrm>
            <a:prstGeom prst="ellipse">
              <a:avLst/>
            </a:prstGeom>
            <a:noFill/>
            <a:ln w="28575">
              <a:solidFill>
                <a:schemeClr val="bg1"/>
              </a:solidFill>
              <a:round/>
              <a:headEnd/>
              <a:tailEnd/>
            </a:ln>
          </p:spPr>
          <p:txBody>
            <a:bodyPr wrap="none" anchor="ctr"/>
            <a:lstStyle/>
            <a:p>
              <a:endParaRPr lang="en-US"/>
            </a:p>
          </p:txBody>
        </p:sp>
        <p:cxnSp>
          <p:nvCxnSpPr>
            <p:cNvPr id="60497" name="AutoShape 54"/>
            <p:cNvCxnSpPr>
              <a:cxnSpLocks noChangeShapeType="1"/>
            </p:cNvCxnSpPr>
            <p:nvPr/>
          </p:nvCxnSpPr>
          <p:spPr bwMode="auto">
            <a:xfrm>
              <a:off x="694" y="1262"/>
              <a:ext cx="389" cy="0"/>
            </a:xfrm>
            <a:prstGeom prst="straightConnector1">
              <a:avLst/>
            </a:prstGeom>
            <a:noFill/>
            <a:ln w="28575">
              <a:solidFill>
                <a:schemeClr val="bg1"/>
              </a:solidFill>
              <a:round/>
              <a:headEnd/>
              <a:tailEnd type="triangle" w="med" len="med"/>
            </a:ln>
          </p:spPr>
        </p:cxnSp>
        <p:cxnSp>
          <p:nvCxnSpPr>
            <p:cNvPr id="60498" name="AutoShape 55"/>
            <p:cNvCxnSpPr>
              <a:cxnSpLocks noChangeShapeType="1"/>
            </p:cNvCxnSpPr>
            <p:nvPr/>
          </p:nvCxnSpPr>
          <p:spPr bwMode="auto">
            <a:xfrm>
              <a:off x="318" y="1332"/>
              <a:ext cx="254" cy="0"/>
            </a:xfrm>
            <a:prstGeom prst="straightConnector1">
              <a:avLst/>
            </a:prstGeom>
            <a:noFill/>
            <a:ln w="28575">
              <a:solidFill>
                <a:schemeClr val="bg1"/>
              </a:solidFill>
              <a:round/>
              <a:headEnd/>
              <a:tailEnd type="triangle" w="med" len="med"/>
            </a:ln>
          </p:spPr>
        </p:cxnSp>
        <p:cxnSp>
          <p:nvCxnSpPr>
            <p:cNvPr id="60499" name="AutoShape 57"/>
            <p:cNvCxnSpPr>
              <a:cxnSpLocks noChangeShapeType="1"/>
            </p:cNvCxnSpPr>
            <p:nvPr/>
          </p:nvCxnSpPr>
          <p:spPr bwMode="auto">
            <a:xfrm>
              <a:off x="298" y="1171"/>
              <a:ext cx="254" cy="0"/>
            </a:xfrm>
            <a:prstGeom prst="straightConnector1">
              <a:avLst/>
            </a:prstGeom>
            <a:noFill/>
            <a:ln w="28575">
              <a:solidFill>
                <a:schemeClr val="bg1"/>
              </a:solidFill>
              <a:round/>
              <a:headEnd/>
              <a:tailEnd type="triangle" w="med" len="med"/>
            </a:ln>
          </p:spPr>
        </p:cxnSp>
        <p:sp>
          <p:nvSpPr>
            <p:cNvPr id="60500" name="Text Box 59"/>
            <p:cNvSpPr txBox="1">
              <a:spLocks noChangeArrowheads="1"/>
            </p:cNvSpPr>
            <p:nvPr/>
          </p:nvSpPr>
          <p:spPr bwMode="auto">
            <a:xfrm>
              <a:off x="69" y="1718"/>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501" name="Oval 60"/>
            <p:cNvSpPr>
              <a:spLocks noChangeArrowheads="1"/>
            </p:cNvSpPr>
            <p:nvPr/>
          </p:nvSpPr>
          <p:spPr bwMode="auto">
            <a:xfrm>
              <a:off x="544" y="1622"/>
              <a:ext cx="231" cy="247"/>
            </a:xfrm>
            <a:prstGeom prst="ellipse">
              <a:avLst/>
            </a:prstGeom>
            <a:noFill/>
            <a:ln w="28575">
              <a:solidFill>
                <a:schemeClr val="bg1"/>
              </a:solidFill>
              <a:round/>
              <a:headEnd/>
              <a:tailEnd/>
            </a:ln>
          </p:spPr>
          <p:txBody>
            <a:bodyPr wrap="none" anchor="ctr"/>
            <a:lstStyle/>
            <a:p>
              <a:endParaRPr lang="en-US"/>
            </a:p>
          </p:txBody>
        </p:sp>
        <p:sp>
          <p:nvSpPr>
            <p:cNvPr id="60502" name="Text Box 61"/>
            <p:cNvSpPr txBox="1">
              <a:spLocks noChangeArrowheads="1"/>
            </p:cNvSpPr>
            <p:nvPr/>
          </p:nvSpPr>
          <p:spPr bwMode="auto">
            <a:xfrm>
              <a:off x="121" y="1631"/>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0503" name="Freeform 62"/>
            <p:cNvSpPr>
              <a:spLocks/>
            </p:cNvSpPr>
            <p:nvPr/>
          </p:nvSpPr>
          <p:spPr bwMode="auto">
            <a:xfrm>
              <a:off x="1654" y="1475"/>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504" name="Oval 63"/>
            <p:cNvSpPr>
              <a:spLocks noChangeArrowheads="1"/>
            </p:cNvSpPr>
            <p:nvPr/>
          </p:nvSpPr>
          <p:spPr bwMode="auto">
            <a:xfrm>
              <a:off x="1541" y="1619"/>
              <a:ext cx="231" cy="248"/>
            </a:xfrm>
            <a:prstGeom prst="ellipse">
              <a:avLst/>
            </a:prstGeom>
            <a:noFill/>
            <a:ln w="63500" cmpd="dbl">
              <a:solidFill>
                <a:srgbClr val="FFFFFF"/>
              </a:solidFill>
              <a:round/>
              <a:headEnd/>
              <a:tailEnd/>
            </a:ln>
          </p:spPr>
          <p:txBody>
            <a:bodyPr wrap="none" anchor="ctr"/>
            <a:lstStyle/>
            <a:p>
              <a:endParaRPr lang="en-US"/>
            </a:p>
          </p:txBody>
        </p:sp>
        <p:sp>
          <p:nvSpPr>
            <p:cNvPr id="60505" name="Oval 64"/>
            <p:cNvSpPr>
              <a:spLocks noChangeArrowheads="1"/>
            </p:cNvSpPr>
            <p:nvPr/>
          </p:nvSpPr>
          <p:spPr bwMode="auto">
            <a:xfrm>
              <a:off x="1046" y="1628"/>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0506" name="AutoShape 65"/>
            <p:cNvCxnSpPr>
              <a:cxnSpLocks noChangeShapeType="1"/>
            </p:cNvCxnSpPr>
            <p:nvPr/>
          </p:nvCxnSpPr>
          <p:spPr bwMode="auto">
            <a:xfrm>
              <a:off x="303" y="1668"/>
              <a:ext cx="239" cy="0"/>
            </a:xfrm>
            <a:prstGeom prst="straightConnector1">
              <a:avLst/>
            </a:prstGeom>
            <a:noFill/>
            <a:ln w="28575">
              <a:solidFill>
                <a:schemeClr val="bg1"/>
              </a:solidFill>
              <a:round/>
              <a:headEnd/>
              <a:tailEnd type="triangle" w="med" len="med"/>
            </a:ln>
          </p:spPr>
        </p:cxnSp>
        <p:sp>
          <p:nvSpPr>
            <p:cNvPr id="60507" name="Text Box 66"/>
            <p:cNvSpPr txBox="1">
              <a:spLocks noChangeArrowheads="1"/>
            </p:cNvSpPr>
            <p:nvPr/>
          </p:nvSpPr>
          <p:spPr bwMode="auto">
            <a:xfrm>
              <a:off x="126" y="1474"/>
              <a:ext cx="216"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cxnSp>
          <p:nvCxnSpPr>
            <p:cNvPr id="60508" name="AutoShape 70"/>
            <p:cNvCxnSpPr>
              <a:cxnSpLocks noChangeShapeType="1"/>
            </p:cNvCxnSpPr>
            <p:nvPr/>
          </p:nvCxnSpPr>
          <p:spPr bwMode="auto">
            <a:xfrm>
              <a:off x="306" y="1816"/>
              <a:ext cx="239" cy="0"/>
            </a:xfrm>
            <a:prstGeom prst="straightConnector1">
              <a:avLst/>
            </a:prstGeom>
            <a:noFill/>
            <a:ln w="28575">
              <a:solidFill>
                <a:schemeClr val="bg1"/>
              </a:solidFill>
              <a:round/>
              <a:headEnd/>
              <a:tailEnd type="triangle" w="med" len="med"/>
            </a:ln>
          </p:spPr>
        </p:cxnSp>
        <p:cxnSp>
          <p:nvCxnSpPr>
            <p:cNvPr id="60509" name="AutoShape 71"/>
            <p:cNvCxnSpPr>
              <a:cxnSpLocks noChangeShapeType="1"/>
            </p:cNvCxnSpPr>
            <p:nvPr/>
          </p:nvCxnSpPr>
          <p:spPr bwMode="auto">
            <a:xfrm>
              <a:off x="672" y="1745"/>
              <a:ext cx="367" cy="0"/>
            </a:xfrm>
            <a:prstGeom prst="straightConnector1">
              <a:avLst/>
            </a:prstGeom>
            <a:noFill/>
            <a:ln w="28575">
              <a:solidFill>
                <a:schemeClr val="bg1"/>
              </a:solidFill>
              <a:round/>
              <a:headEnd/>
              <a:tailEnd type="triangle" w="med" len="med"/>
            </a:ln>
          </p:spPr>
        </p:cxnSp>
        <p:cxnSp>
          <p:nvCxnSpPr>
            <p:cNvPr id="60510" name="AutoShape 72"/>
            <p:cNvCxnSpPr>
              <a:cxnSpLocks noChangeShapeType="1"/>
            </p:cNvCxnSpPr>
            <p:nvPr/>
          </p:nvCxnSpPr>
          <p:spPr bwMode="auto">
            <a:xfrm>
              <a:off x="1175" y="1745"/>
              <a:ext cx="366" cy="0"/>
            </a:xfrm>
            <a:prstGeom prst="straightConnector1">
              <a:avLst/>
            </a:prstGeom>
            <a:noFill/>
            <a:ln w="28575">
              <a:solidFill>
                <a:schemeClr val="bg1"/>
              </a:solidFill>
              <a:prstDash val="dashDot"/>
              <a:round/>
              <a:headEnd/>
              <a:tailEnd type="triangle" w="med" len="med"/>
            </a:ln>
          </p:spPr>
        </p:cxnSp>
        <p:sp>
          <p:nvSpPr>
            <p:cNvPr id="60511" name="Oval 84"/>
            <p:cNvSpPr>
              <a:spLocks noChangeArrowheads="1"/>
            </p:cNvSpPr>
            <p:nvPr/>
          </p:nvSpPr>
          <p:spPr bwMode="auto">
            <a:xfrm>
              <a:off x="1061" y="1132"/>
              <a:ext cx="231" cy="248"/>
            </a:xfrm>
            <a:prstGeom prst="ellipse">
              <a:avLst/>
            </a:prstGeom>
            <a:noFill/>
            <a:ln w="63500" cmpd="dbl">
              <a:solidFill>
                <a:srgbClr val="FFFFFF"/>
              </a:solidFill>
              <a:round/>
              <a:headEnd/>
              <a:tailEnd/>
            </a:ln>
          </p:spPr>
          <p:txBody>
            <a:bodyPr wrap="none" anchor="ctr"/>
            <a:lstStyle/>
            <a:p>
              <a:endParaRPr lang="en-US"/>
            </a:p>
          </p:txBody>
        </p:sp>
        <p:sp>
          <p:nvSpPr>
            <p:cNvPr id="60512" name="Freeform 85"/>
            <p:cNvSpPr>
              <a:spLocks/>
            </p:cNvSpPr>
            <p:nvPr/>
          </p:nvSpPr>
          <p:spPr bwMode="auto">
            <a:xfrm>
              <a:off x="1222" y="1001"/>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0513" name="AutoShape 87"/>
            <p:cNvCxnSpPr>
              <a:cxnSpLocks noChangeShapeType="1"/>
              <a:stCxn id="60504" idx="1"/>
              <a:endCxn id="60505" idx="0"/>
            </p:cNvCxnSpPr>
            <p:nvPr/>
          </p:nvCxnSpPr>
          <p:spPr bwMode="auto">
            <a:xfrm rot="5400000" flipH="1">
              <a:off x="1359" y="1419"/>
              <a:ext cx="19" cy="413"/>
            </a:xfrm>
            <a:prstGeom prst="curvedConnector3">
              <a:avLst>
                <a:gd name="adj1" fmla="val 842106"/>
              </a:avLst>
            </a:prstGeom>
            <a:noFill/>
            <a:ln w="28575">
              <a:solidFill>
                <a:schemeClr val="bg1"/>
              </a:solidFill>
              <a:prstDash val="dash"/>
              <a:round/>
              <a:headEnd/>
              <a:tailEnd type="triangle" w="med" len="med"/>
            </a:ln>
          </p:spPr>
        </p:cxnSp>
        <p:sp>
          <p:nvSpPr>
            <p:cNvPr id="60514" name="Oval 88"/>
            <p:cNvSpPr>
              <a:spLocks noChangeArrowheads="1"/>
            </p:cNvSpPr>
            <p:nvPr/>
          </p:nvSpPr>
          <p:spPr bwMode="auto">
            <a:xfrm>
              <a:off x="541" y="635"/>
              <a:ext cx="245" cy="255"/>
            </a:xfrm>
            <a:prstGeom prst="ellipse">
              <a:avLst/>
            </a:prstGeom>
            <a:noFill/>
            <a:ln w="28575">
              <a:solidFill>
                <a:schemeClr val="bg1"/>
              </a:solidFill>
              <a:round/>
              <a:headEnd/>
              <a:tailEnd/>
            </a:ln>
          </p:spPr>
          <p:txBody>
            <a:bodyPr wrap="none" anchor="ctr"/>
            <a:lstStyle/>
            <a:p>
              <a:endParaRPr lang="en-US"/>
            </a:p>
          </p:txBody>
        </p:sp>
        <p:cxnSp>
          <p:nvCxnSpPr>
            <p:cNvPr id="60515" name="AutoShape 90"/>
            <p:cNvCxnSpPr>
              <a:cxnSpLocks noChangeShapeType="1"/>
            </p:cNvCxnSpPr>
            <p:nvPr/>
          </p:nvCxnSpPr>
          <p:spPr bwMode="auto">
            <a:xfrm>
              <a:off x="288" y="836"/>
              <a:ext cx="254" cy="0"/>
            </a:xfrm>
            <a:prstGeom prst="straightConnector1">
              <a:avLst/>
            </a:prstGeom>
            <a:noFill/>
            <a:ln w="28575">
              <a:solidFill>
                <a:schemeClr val="bg1"/>
              </a:solidFill>
              <a:round/>
              <a:headEnd/>
              <a:tailEnd type="triangle" w="med" len="med"/>
            </a:ln>
          </p:spPr>
        </p:cxnSp>
        <p:cxnSp>
          <p:nvCxnSpPr>
            <p:cNvPr id="60516" name="AutoShape 91"/>
            <p:cNvCxnSpPr>
              <a:cxnSpLocks noChangeShapeType="1"/>
            </p:cNvCxnSpPr>
            <p:nvPr/>
          </p:nvCxnSpPr>
          <p:spPr bwMode="auto">
            <a:xfrm>
              <a:off x="282" y="672"/>
              <a:ext cx="254" cy="0"/>
            </a:xfrm>
            <a:prstGeom prst="straightConnector1">
              <a:avLst/>
            </a:prstGeom>
            <a:noFill/>
            <a:ln w="28575">
              <a:solidFill>
                <a:schemeClr val="bg1"/>
              </a:solidFill>
              <a:round/>
              <a:headEnd/>
              <a:tailEnd type="triangle" w="med" len="med"/>
            </a:ln>
          </p:spPr>
        </p:cxnSp>
        <p:sp>
          <p:nvSpPr>
            <p:cNvPr id="60517" name="Oval 92"/>
            <p:cNvSpPr>
              <a:spLocks noChangeArrowheads="1"/>
            </p:cNvSpPr>
            <p:nvPr/>
          </p:nvSpPr>
          <p:spPr bwMode="auto">
            <a:xfrm>
              <a:off x="1045" y="633"/>
              <a:ext cx="231" cy="248"/>
            </a:xfrm>
            <a:prstGeom prst="ellipse">
              <a:avLst/>
            </a:prstGeom>
            <a:noFill/>
            <a:ln w="63500" cmpd="dbl">
              <a:solidFill>
                <a:srgbClr val="FFFFFF"/>
              </a:solidFill>
              <a:round/>
              <a:headEnd/>
              <a:tailEnd/>
            </a:ln>
          </p:spPr>
          <p:txBody>
            <a:bodyPr wrap="none" anchor="ctr"/>
            <a:lstStyle/>
            <a:p>
              <a:endParaRPr lang="en-US"/>
            </a:p>
          </p:txBody>
        </p:sp>
        <p:sp>
          <p:nvSpPr>
            <p:cNvPr id="60518" name="Freeform 93"/>
            <p:cNvSpPr>
              <a:spLocks/>
            </p:cNvSpPr>
            <p:nvPr/>
          </p:nvSpPr>
          <p:spPr bwMode="auto">
            <a:xfrm>
              <a:off x="1206" y="50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519" name="Text Box 95"/>
            <p:cNvSpPr txBox="1">
              <a:spLocks noChangeArrowheads="1"/>
            </p:cNvSpPr>
            <p:nvPr/>
          </p:nvSpPr>
          <p:spPr bwMode="auto">
            <a:xfrm>
              <a:off x="108" y="1139"/>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0520" name="Text Box 96"/>
            <p:cNvSpPr txBox="1">
              <a:spLocks noChangeArrowheads="1"/>
            </p:cNvSpPr>
            <p:nvPr/>
          </p:nvSpPr>
          <p:spPr bwMode="auto">
            <a:xfrm>
              <a:off x="118" y="969"/>
              <a:ext cx="230"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0521" name="Text Box 97"/>
            <p:cNvSpPr txBox="1">
              <a:spLocks noChangeArrowheads="1"/>
            </p:cNvSpPr>
            <p:nvPr/>
          </p:nvSpPr>
          <p:spPr bwMode="auto">
            <a:xfrm>
              <a:off x="108" y="64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0522" name="Text Box 98"/>
            <p:cNvSpPr txBox="1">
              <a:spLocks noChangeArrowheads="1"/>
            </p:cNvSpPr>
            <p:nvPr/>
          </p:nvSpPr>
          <p:spPr bwMode="auto">
            <a:xfrm>
              <a:off x="118" y="479"/>
              <a:ext cx="230"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cxnSp>
          <p:nvCxnSpPr>
            <p:cNvPr id="60523" name="AutoShape 167"/>
            <p:cNvCxnSpPr>
              <a:cxnSpLocks noChangeShapeType="1"/>
              <a:stCxn id="60505" idx="3"/>
              <a:endCxn id="60505" idx="5"/>
            </p:cNvCxnSpPr>
            <p:nvPr/>
          </p:nvCxnSpPr>
          <p:spPr bwMode="auto">
            <a:xfrm rot="16200000" flipH="1">
              <a:off x="1161" y="1771"/>
              <a:ext cx="1" cy="163"/>
            </a:xfrm>
            <a:prstGeom prst="curvedConnector3">
              <a:avLst>
                <a:gd name="adj1" fmla="val 16800009"/>
              </a:avLst>
            </a:prstGeom>
            <a:noFill/>
            <a:ln w="28575">
              <a:solidFill>
                <a:schemeClr val="bg1"/>
              </a:solidFill>
              <a:prstDash val="dash"/>
              <a:round/>
              <a:headEnd/>
              <a:tailEnd type="triangle" w="med" len="med"/>
            </a:ln>
          </p:spPr>
        </p:cxnSp>
      </p:grpSp>
      <p:grpSp>
        <p:nvGrpSpPr>
          <p:cNvPr id="6" name="Group 171"/>
          <p:cNvGrpSpPr>
            <a:grpSpLocks/>
          </p:cNvGrpSpPr>
          <p:nvPr/>
        </p:nvGrpSpPr>
        <p:grpSpPr bwMode="auto">
          <a:xfrm>
            <a:off x="150813" y="4427538"/>
            <a:ext cx="2919412" cy="2489200"/>
            <a:chOff x="95" y="2789"/>
            <a:chExt cx="1839" cy="1568"/>
          </a:xfrm>
        </p:grpSpPr>
        <p:grpSp>
          <p:nvGrpSpPr>
            <p:cNvPr id="60465" name="Group 166"/>
            <p:cNvGrpSpPr>
              <a:grpSpLocks/>
            </p:cNvGrpSpPr>
            <p:nvPr/>
          </p:nvGrpSpPr>
          <p:grpSpPr bwMode="auto">
            <a:xfrm>
              <a:off x="95" y="2789"/>
              <a:ext cx="1839" cy="1568"/>
              <a:chOff x="95" y="2789"/>
              <a:chExt cx="1839" cy="1568"/>
            </a:xfrm>
          </p:grpSpPr>
          <p:sp>
            <p:nvSpPr>
              <p:cNvPr id="60467" name="Text Box 4"/>
              <p:cNvSpPr txBox="1">
                <a:spLocks noChangeArrowheads="1"/>
              </p:cNvSpPr>
              <p:nvPr/>
            </p:nvSpPr>
            <p:spPr bwMode="auto">
              <a:xfrm>
                <a:off x="1400" y="4080"/>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0468" name="Text Box 10"/>
              <p:cNvSpPr txBox="1">
                <a:spLocks noChangeArrowheads="1"/>
              </p:cNvSpPr>
              <p:nvPr/>
            </p:nvSpPr>
            <p:spPr bwMode="auto">
              <a:xfrm>
                <a:off x="567" y="3098"/>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0469" name="Line 11"/>
              <p:cNvSpPr>
                <a:spLocks noChangeShapeType="1"/>
              </p:cNvSpPr>
              <p:nvPr/>
            </p:nvSpPr>
            <p:spPr bwMode="auto">
              <a:xfrm>
                <a:off x="817" y="3294"/>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0470" name="Text Box 12"/>
              <p:cNvSpPr txBox="1">
                <a:spLocks noChangeArrowheads="1"/>
              </p:cNvSpPr>
              <p:nvPr/>
            </p:nvSpPr>
            <p:spPr bwMode="auto">
              <a:xfrm>
                <a:off x="104" y="3967"/>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471" name="Line 21"/>
              <p:cNvSpPr>
                <a:spLocks noChangeShapeType="1"/>
              </p:cNvSpPr>
              <p:nvPr/>
            </p:nvSpPr>
            <p:spPr bwMode="auto">
              <a:xfrm>
                <a:off x="873" y="3771"/>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0472" name="Text Box 22"/>
              <p:cNvSpPr txBox="1">
                <a:spLocks noChangeArrowheads="1"/>
              </p:cNvSpPr>
              <p:nvPr/>
            </p:nvSpPr>
            <p:spPr bwMode="auto">
              <a:xfrm>
                <a:off x="662" y="3511"/>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60473" name="Text Box 100"/>
              <p:cNvSpPr txBox="1">
                <a:spLocks noChangeArrowheads="1"/>
              </p:cNvSpPr>
              <p:nvPr/>
            </p:nvSpPr>
            <p:spPr bwMode="auto">
              <a:xfrm>
                <a:off x="1408" y="4117"/>
                <a:ext cx="412"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0474" name="Oval 101"/>
              <p:cNvSpPr>
                <a:spLocks noChangeArrowheads="1"/>
              </p:cNvSpPr>
              <p:nvPr/>
            </p:nvSpPr>
            <p:spPr bwMode="auto">
              <a:xfrm>
                <a:off x="583" y="3421"/>
                <a:ext cx="245" cy="255"/>
              </a:xfrm>
              <a:prstGeom prst="ellipse">
                <a:avLst/>
              </a:prstGeom>
              <a:noFill/>
              <a:ln w="28575">
                <a:solidFill>
                  <a:schemeClr val="bg1"/>
                </a:solidFill>
                <a:round/>
                <a:headEnd/>
                <a:tailEnd/>
              </a:ln>
            </p:spPr>
            <p:txBody>
              <a:bodyPr wrap="none" anchor="ctr"/>
              <a:lstStyle/>
              <a:p>
                <a:endParaRPr lang="en-US"/>
              </a:p>
            </p:txBody>
          </p:sp>
          <p:cxnSp>
            <p:nvCxnSpPr>
              <p:cNvPr id="60475" name="AutoShape 102"/>
              <p:cNvCxnSpPr>
                <a:cxnSpLocks noChangeShapeType="1"/>
              </p:cNvCxnSpPr>
              <p:nvPr/>
            </p:nvCxnSpPr>
            <p:spPr bwMode="auto">
              <a:xfrm>
                <a:off x="720" y="3549"/>
                <a:ext cx="389" cy="0"/>
              </a:xfrm>
              <a:prstGeom prst="straightConnector1">
                <a:avLst/>
              </a:prstGeom>
              <a:noFill/>
              <a:ln w="28575">
                <a:solidFill>
                  <a:schemeClr val="bg1"/>
                </a:solidFill>
                <a:round/>
                <a:headEnd/>
                <a:tailEnd type="triangle" w="med" len="med"/>
              </a:ln>
            </p:spPr>
          </p:cxnSp>
          <p:cxnSp>
            <p:nvCxnSpPr>
              <p:cNvPr id="60476" name="AutoShape 103"/>
              <p:cNvCxnSpPr>
                <a:cxnSpLocks noChangeShapeType="1"/>
              </p:cNvCxnSpPr>
              <p:nvPr/>
            </p:nvCxnSpPr>
            <p:spPr bwMode="auto">
              <a:xfrm>
                <a:off x="344" y="3619"/>
                <a:ext cx="254" cy="0"/>
              </a:xfrm>
              <a:prstGeom prst="straightConnector1">
                <a:avLst/>
              </a:prstGeom>
              <a:noFill/>
              <a:ln w="28575">
                <a:solidFill>
                  <a:schemeClr val="bg1"/>
                </a:solidFill>
                <a:round/>
                <a:headEnd/>
                <a:tailEnd type="triangle" w="med" len="med"/>
              </a:ln>
            </p:spPr>
          </p:cxnSp>
          <p:sp>
            <p:nvSpPr>
              <p:cNvPr id="60477" name="Text Box 105"/>
              <p:cNvSpPr txBox="1">
                <a:spLocks noChangeArrowheads="1"/>
              </p:cNvSpPr>
              <p:nvPr/>
            </p:nvSpPr>
            <p:spPr bwMode="auto">
              <a:xfrm>
                <a:off x="95" y="4005"/>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478" name="Oval 106"/>
              <p:cNvSpPr>
                <a:spLocks noChangeArrowheads="1"/>
              </p:cNvSpPr>
              <p:nvPr/>
            </p:nvSpPr>
            <p:spPr bwMode="auto">
              <a:xfrm>
                <a:off x="570" y="3909"/>
                <a:ext cx="231" cy="247"/>
              </a:xfrm>
              <a:prstGeom prst="ellipse">
                <a:avLst/>
              </a:prstGeom>
              <a:noFill/>
              <a:ln w="28575">
                <a:solidFill>
                  <a:schemeClr val="bg1"/>
                </a:solidFill>
                <a:round/>
                <a:headEnd/>
                <a:tailEnd/>
              </a:ln>
            </p:spPr>
            <p:txBody>
              <a:bodyPr wrap="none" anchor="ctr"/>
              <a:lstStyle/>
              <a:p>
                <a:endParaRPr lang="en-US"/>
              </a:p>
            </p:txBody>
          </p:sp>
          <p:sp>
            <p:nvSpPr>
              <p:cNvPr id="60479" name="Text Box 107"/>
              <p:cNvSpPr txBox="1">
                <a:spLocks noChangeArrowheads="1"/>
              </p:cNvSpPr>
              <p:nvPr/>
            </p:nvSpPr>
            <p:spPr bwMode="auto">
              <a:xfrm>
                <a:off x="147" y="3918"/>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0480" name="Freeform 108"/>
              <p:cNvSpPr>
                <a:spLocks/>
              </p:cNvSpPr>
              <p:nvPr/>
            </p:nvSpPr>
            <p:spPr bwMode="auto">
              <a:xfrm>
                <a:off x="1680" y="376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481" name="Oval 109"/>
              <p:cNvSpPr>
                <a:spLocks noChangeArrowheads="1"/>
              </p:cNvSpPr>
              <p:nvPr/>
            </p:nvSpPr>
            <p:spPr bwMode="auto">
              <a:xfrm>
                <a:off x="1567" y="3906"/>
                <a:ext cx="231" cy="248"/>
              </a:xfrm>
              <a:prstGeom prst="ellipse">
                <a:avLst/>
              </a:prstGeom>
              <a:noFill/>
              <a:ln w="63500" cmpd="dbl">
                <a:solidFill>
                  <a:srgbClr val="FFFFFF"/>
                </a:solidFill>
                <a:round/>
                <a:headEnd/>
                <a:tailEnd/>
              </a:ln>
            </p:spPr>
            <p:txBody>
              <a:bodyPr wrap="none" anchor="ctr"/>
              <a:lstStyle/>
              <a:p>
                <a:endParaRPr lang="en-US"/>
              </a:p>
            </p:txBody>
          </p:sp>
          <p:sp>
            <p:nvSpPr>
              <p:cNvPr id="60482" name="Oval 110"/>
              <p:cNvSpPr>
                <a:spLocks noChangeArrowheads="1"/>
              </p:cNvSpPr>
              <p:nvPr/>
            </p:nvSpPr>
            <p:spPr bwMode="auto">
              <a:xfrm>
                <a:off x="1072" y="3915"/>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0483" name="AutoShape 113"/>
              <p:cNvCxnSpPr>
                <a:cxnSpLocks noChangeShapeType="1"/>
              </p:cNvCxnSpPr>
              <p:nvPr/>
            </p:nvCxnSpPr>
            <p:spPr bwMode="auto">
              <a:xfrm>
                <a:off x="332" y="4103"/>
                <a:ext cx="239" cy="0"/>
              </a:xfrm>
              <a:prstGeom prst="straightConnector1">
                <a:avLst/>
              </a:prstGeom>
              <a:noFill/>
              <a:ln w="28575">
                <a:solidFill>
                  <a:schemeClr val="bg1"/>
                </a:solidFill>
                <a:round/>
                <a:headEnd/>
                <a:tailEnd type="triangle" w="med" len="med"/>
              </a:ln>
            </p:spPr>
          </p:cxnSp>
          <p:cxnSp>
            <p:nvCxnSpPr>
              <p:cNvPr id="60484" name="AutoShape 114"/>
              <p:cNvCxnSpPr>
                <a:cxnSpLocks noChangeShapeType="1"/>
              </p:cNvCxnSpPr>
              <p:nvPr/>
            </p:nvCxnSpPr>
            <p:spPr bwMode="auto">
              <a:xfrm>
                <a:off x="698" y="4032"/>
                <a:ext cx="367" cy="0"/>
              </a:xfrm>
              <a:prstGeom prst="straightConnector1">
                <a:avLst/>
              </a:prstGeom>
              <a:noFill/>
              <a:ln w="28575">
                <a:solidFill>
                  <a:schemeClr val="bg1"/>
                </a:solidFill>
                <a:round/>
                <a:headEnd/>
                <a:tailEnd type="triangle" w="med" len="med"/>
              </a:ln>
            </p:spPr>
          </p:cxnSp>
          <p:cxnSp>
            <p:nvCxnSpPr>
              <p:cNvPr id="60485" name="AutoShape 115"/>
              <p:cNvCxnSpPr>
                <a:cxnSpLocks noChangeShapeType="1"/>
              </p:cNvCxnSpPr>
              <p:nvPr/>
            </p:nvCxnSpPr>
            <p:spPr bwMode="auto">
              <a:xfrm>
                <a:off x="1201" y="4032"/>
                <a:ext cx="366" cy="0"/>
              </a:xfrm>
              <a:prstGeom prst="straightConnector1">
                <a:avLst/>
              </a:prstGeom>
              <a:noFill/>
              <a:ln w="28575">
                <a:solidFill>
                  <a:schemeClr val="bg1"/>
                </a:solidFill>
                <a:prstDash val="dashDot"/>
                <a:round/>
                <a:headEnd/>
                <a:tailEnd type="triangle" w="med" len="med"/>
              </a:ln>
            </p:spPr>
          </p:cxnSp>
          <p:sp>
            <p:nvSpPr>
              <p:cNvPr id="60486" name="Oval 117"/>
              <p:cNvSpPr>
                <a:spLocks noChangeArrowheads="1"/>
              </p:cNvSpPr>
              <p:nvPr/>
            </p:nvSpPr>
            <p:spPr bwMode="auto">
              <a:xfrm>
                <a:off x="1087" y="3419"/>
                <a:ext cx="231" cy="248"/>
              </a:xfrm>
              <a:prstGeom prst="ellipse">
                <a:avLst/>
              </a:prstGeom>
              <a:noFill/>
              <a:ln w="63500" cmpd="dbl">
                <a:solidFill>
                  <a:srgbClr val="FFFFFF"/>
                </a:solidFill>
                <a:round/>
                <a:headEnd/>
                <a:tailEnd/>
              </a:ln>
            </p:spPr>
            <p:txBody>
              <a:bodyPr wrap="none" anchor="ctr"/>
              <a:lstStyle/>
              <a:p>
                <a:endParaRPr lang="en-US"/>
              </a:p>
            </p:txBody>
          </p:sp>
          <p:sp>
            <p:nvSpPr>
              <p:cNvPr id="60487" name="Freeform 118"/>
              <p:cNvSpPr>
                <a:spLocks/>
              </p:cNvSpPr>
              <p:nvPr/>
            </p:nvSpPr>
            <p:spPr bwMode="auto">
              <a:xfrm>
                <a:off x="1248" y="3288"/>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0488" name="AutoShape 119"/>
              <p:cNvCxnSpPr>
                <a:cxnSpLocks noChangeShapeType="1"/>
                <a:stCxn id="60481" idx="1"/>
                <a:endCxn id="60482" idx="0"/>
              </p:cNvCxnSpPr>
              <p:nvPr/>
            </p:nvCxnSpPr>
            <p:spPr bwMode="auto">
              <a:xfrm rot="5400000" flipH="1">
                <a:off x="1385" y="3706"/>
                <a:ext cx="19" cy="413"/>
              </a:xfrm>
              <a:prstGeom prst="curvedConnector3">
                <a:avLst>
                  <a:gd name="adj1" fmla="val 842106"/>
                </a:avLst>
              </a:prstGeom>
              <a:noFill/>
              <a:ln w="28575">
                <a:solidFill>
                  <a:schemeClr val="bg1"/>
                </a:solidFill>
                <a:prstDash val="dash"/>
                <a:round/>
                <a:headEnd/>
                <a:tailEnd type="triangle" w="med" len="med"/>
              </a:ln>
            </p:spPr>
          </p:cxnSp>
          <p:sp>
            <p:nvSpPr>
              <p:cNvPr id="60489" name="Oval 120"/>
              <p:cNvSpPr>
                <a:spLocks noChangeArrowheads="1"/>
              </p:cNvSpPr>
              <p:nvPr/>
            </p:nvSpPr>
            <p:spPr bwMode="auto">
              <a:xfrm>
                <a:off x="567" y="2922"/>
                <a:ext cx="245" cy="255"/>
              </a:xfrm>
              <a:prstGeom prst="ellipse">
                <a:avLst/>
              </a:prstGeom>
              <a:noFill/>
              <a:ln w="28575">
                <a:solidFill>
                  <a:schemeClr val="bg1"/>
                </a:solidFill>
                <a:round/>
                <a:headEnd/>
                <a:tailEnd/>
              </a:ln>
            </p:spPr>
            <p:txBody>
              <a:bodyPr wrap="none" anchor="ctr"/>
              <a:lstStyle/>
              <a:p>
                <a:endParaRPr lang="en-US"/>
              </a:p>
            </p:txBody>
          </p:sp>
          <p:cxnSp>
            <p:nvCxnSpPr>
              <p:cNvPr id="60490" name="AutoShape 121"/>
              <p:cNvCxnSpPr>
                <a:cxnSpLocks noChangeShapeType="1"/>
              </p:cNvCxnSpPr>
              <p:nvPr/>
            </p:nvCxnSpPr>
            <p:spPr bwMode="auto">
              <a:xfrm>
                <a:off x="314" y="3123"/>
                <a:ext cx="254" cy="0"/>
              </a:xfrm>
              <a:prstGeom prst="straightConnector1">
                <a:avLst/>
              </a:prstGeom>
              <a:noFill/>
              <a:ln w="28575">
                <a:solidFill>
                  <a:schemeClr val="bg1"/>
                </a:solidFill>
                <a:round/>
                <a:headEnd/>
                <a:tailEnd type="triangle" w="med" len="med"/>
              </a:ln>
            </p:spPr>
          </p:cxnSp>
          <p:sp>
            <p:nvSpPr>
              <p:cNvPr id="60491" name="Oval 123"/>
              <p:cNvSpPr>
                <a:spLocks noChangeArrowheads="1"/>
              </p:cNvSpPr>
              <p:nvPr/>
            </p:nvSpPr>
            <p:spPr bwMode="auto">
              <a:xfrm>
                <a:off x="1071" y="2920"/>
                <a:ext cx="231" cy="248"/>
              </a:xfrm>
              <a:prstGeom prst="ellipse">
                <a:avLst/>
              </a:prstGeom>
              <a:noFill/>
              <a:ln w="63500" cmpd="dbl">
                <a:solidFill>
                  <a:srgbClr val="FFFFFF"/>
                </a:solidFill>
                <a:round/>
                <a:headEnd/>
                <a:tailEnd/>
              </a:ln>
            </p:spPr>
            <p:txBody>
              <a:bodyPr wrap="none" anchor="ctr"/>
              <a:lstStyle/>
              <a:p>
                <a:endParaRPr lang="en-US"/>
              </a:p>
            </p:txBody>
          </p:sp>
          <p:sp>
            <p:nvSpPr>
              <p:cNvPr id="60492" name="Freeform 124"/>
              <p:cNvSpPr>
                <a:spLocks/>
              </p:cNvSpPr>
              <p:nvPr/>
            </p:nvSpPr>
            <p:spPr bwMode="auto">
              <a:xfrm>
                <a:off x="1232" y="2789"/>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493" name="Text Box 125"/>
              <p:cNvSpPr txBox="1">
                <a:spLocks noChangeArrowheads="1"/>
              </p:cNvSpPr>
              <p:nvPr/>
            </p:nvSpPr>
            <p:spPr bwMode="auto">
              <a:xfrm>
                <a:off x="134" y="3426"/>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0494" name="Text Box 127"/>
              <p:cNvSpPr txBox="1">
                <a:spLocks noChangeArrowheads="1"/>
              </p:cNvSpPr>
              <p:nvPr/>
            </p:nvSpPr>
            <p:spPr bwMode="auto">
              <a:xfrm>
                <a:off x="134" y="2929"/>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grpSp>
        <p:cxnSp>
          <p:nvCxnSpPr>
            <p:cNvPr id="60466" name="AutoShape 168"/>
            <p:cNvCxnSpPr>
              <a:cxnSpLocks noChangeShapeType="1"/>
            </p:cNvCxnSpPr>
            <p:nvPr/>
          </p:nvCxnSpPr>
          <p:spPr bwMode="auto">
            <a:xfrm rot="16200000" flipH="1">
              <a:off x="1176" y="4036"/>
              <a:ext cx="1" cy="163"/>
            </a:xfrm>
            <a:prstGeom prst="curvedConnector3">
              <a:avLst>
                <a:gd name="adj1" fmla="val 16800009"/>
              </a:avLst>
            </a:prstGeom>
            <a:noFill/>
            <a:ln w="28575">
              <a:solidFill>
                <a:schemeClr val="bg1"/>
              </a:solidFill>
              <a:prstDash val="dash"/>
              <a:round/>
              <a:headEnd/>
              <a:tailEnd type="triangle" w="med" len="med"/>
            </a:ln>
          </p:spPr>
        </p:cxnSp>
      </p:grpSp>
      <p:grpSp>
        <p:nvGrpSpPr>
          <p:cNvPr id="8" name="Group 172"/>
          <p:cNvGrpSpPr>
            <a:grpSpLocks/>
          </p:cNvGrpSpPr>
          <p:nvPr/>
        </p:nvGrpSpPr>
        <p:grpSpPr bwMode="auto">
          <a:xfrm>
            <a:off x="6170613" y="4468813"/>
            <a:ext cx="2919412" cy="2430462"/>
            <a:chOff x="3887" y="2815"/>
            <a:chExt cx="1839" cy="1531"/>
          </a:xfrm>
        </p:grpSpPr>
        <p:grpSp>
          <p:nvGrpSpPr>
            <p:cNvPr id="60436" name="Group 164"/>
            <p:cNvGrpSpPr>
              <a:grpSpLocks/>
            </p:cNvGrpSpPr>
            <p:nvPr/>
          </p:nvGrpSpPr>
          <p:grpSpPr bwMode="auto">
            <a:xfrm>
              <a:off x="3887" y="2815"/>
              <a:ext cx="1839" cy="1531"/>
              <a:chOff x="3887" y="2815"/>
              <a:chExt cx="1839" cy="1531"/>
            </a:xfrm>
          </p:grpSpPr>
          <p:sp>
            <p:nvSpPr>
              <p:cNvPr id="60438" name="Text Box 130"/>
              <p:cNvSpPr txBox="1">
                <a:spLocks noChangeArrowheads="1"/>
              </p:cNvSpPr>
              <p:nvPr/>
            </p:nvSpPr>
            <p:spPr bwMode="auto">
              <a:xfrm>
                <a:off x="5192" y="4106"/>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0439" name="Text Box 131"/>
              <p:cNvSpPr txBox="1">
                <a:spLocks noChangeArrowheads="1"/>
              </p:cNvSpPr>
              <p:nvPr/>
            </p:nvSpPr>
            <p:spPr bwMode="auto">
              <a:xfrm>
                <a:off x="4359" y="3124"/>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0440" name="Line 132"/>
              <p:cNvSpPr>
                <a:spLocks noChangeShapeType="1"/>
              </p:cNvSpPr>
              <p:nvPr/>
            </p:nvSpPr>
            <p:spPr bwMode="auto">
              <a:xfrm>
                <a:off x="4609" y="3320"/>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0441" name="Text Box 133"/>
              <p:cNvSpPr txBox="1">
                <a:spLocks noChangeArrowheads="1"/>
              </p:cNvSpPr>
              <p:nvPr/>
            </p:nvSpPr>
            <p:spPr bwMode="auto">
              <a:xfrm>
                <a:off x="3896" y="3993"/>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442" name="Line 134"/>
              <p:cNvSpPr>
                <a:spLocks noChangeShapeType="1"/>
              </p:cNvSpPr>
              <p:nvPr/>
            </p:nvSpPr>
            <p:spPr bwMode="auto">
              <a:xfrm>
                <a:off x="4665" y="3797"/>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0443" name="Text Box 135"/>
              <p:cNvSpPr txBox="1">
                <a:spLocks noChangeArrowheads="1"/>
              </p:cNvSpPr>
              <p:nvPr/>
            </p:nvSpPr>
            <p:spPr bwMode="auto">
              <a:xfrm>
                <a:off x="4454" y="3537"/>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60444" name="Oval 136"/>
              <p:cNvSpPr>
                <a:spLocks noChangeArrowheads="1"/>
              </p:cNvSpPr>
              <p:nvPr/>
            </p:nvSpPr>
            <p:spPr bwMode="auto">
              <a:xfrm>
                <a:off x="4375" y="3447"/>
                <a:ext cx="245" cy="255"/>
              </a:xfrm>
              <a:prstGeom prst="ellipse">
                <a:avLst/>
              </a:prstGeom>
              <a:noFill/>
              <a:ln w="28575">
                <a:solidFill>
                  <a:schemeClr val="bg1"/>
                </a:solidFill>
                <a:round/>
                <a:headEnd/>
                <a:tailEnd/>
              </a:ln>
            </p:spPr>
            <p:txBody>
              <a:bodyPr wrap="none" anchor="ctr"/>
              <a:lstStyle/>
              <a:p>
                <a:endParaRPr lang="en-US"/>
              </a:p>
            </p:txBody>
          </p:sp>
          <p:cxnSp>
            <p:nvCxnSpPr>
              <p:cNvPr id="60445" name="AutoShape 137"/>
              <p:cNvCxnSpPr>
                <a:cxnSpLocks noChangeShapeType="1"/>
              </p:cNvCxnSpPr>
              <p:nvPr/>
            </p:nvCxnSpPr>
            <p:spPr bwMode="auto">
              <a:xfrm>
                <a:off x="4512" y="3575"/>
                <a:ext cx="389" cy="0"/>
              </a:xfrm>
              <a:prstGeom prst="straightConnector1">
                <a:avLst/>
              </a:prstGeom>
              <a:noFill/>
              <a:ln w="28575">
                <a:solidFill>
                  <a:schemeClr val="bg1"/>
                </a:solidFill>
                <a:round/>
                <a:headEnd/>
                <a:tailEnd type="triangle" w="med" len="med"/>
              </a:ln>
            </p:spPr>
          </p:cxnSp>
          <p:cxnSp>
            <p:nvCxnSpPr>
              <p:cNvPr id="60446" name="AutoShape 138"/>
              <p:cNvCxnSpPr>
                <a:cxnSpLocks noChangeShapeType="1"/>
              </p:cNvCxnSpPr>
              <p:nvPr/>
            </p:nvCxnSpPr>
            <p:spPr bwMode="auto">
              <a:xfrm>
                <a:off x="4136" y="3645"/>
                <a:ext cx="254" cy="0"/>
              </a:xfrm>
              <a:prstGeom prst="straightConnector1">
                <a:avLst/>
              </a:prstGeom>
              <a:noFill/>
              <a:ln w="28575">
                <a:solidFill>
                  <a:schemeClr val="bg1"/>
                </a:solidFill>
                <a:round/>
                <a:headEnd/>
                <a:tailEnd type="triangle" w="med" len="med"/>
              </a:ln>
            </p:spPr>
          </p:cxnSp>
          <p:sp>
            <p:nvSpPr>
              <p:cNvPr id="60447" name="Text Box 139"/>
              <p:cNvSpPr txBox="1">
                <a:spLocks noChangeArrowheads="1"/>
              </p:cNvSpPr>
              <p:nvPr/>
            </p:nvSpPr>
            <p:spPr bwMode="auto">
              <a:xfrm>
                <a:off x="3887" y="4031"/>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0448" name="Oval 140"/>
              <p:cNvSpPr>
                <a:spLocks noChangeArrowheads="1"/>
              </p:cNvSpPr>
              <p:nvPr/>
            </p:nvSpPr>
            <p:spPr bwMode="auto">
              <a:xfrm>
                <a:off x="4362" y="3935"/>
                <a:ext cx="231" cy="247"/>
              </a:xfrm>
              <a:prstGeom prst="ellipse">
                <a:avLst/>
              </a:prstGeom>
              <a:noFill/>
              <a:ln w="28575">
                <a:solidFill>
                  <a:schemeClr val="bg1"/>
                </a:solidFill>
                <a:round/>
                <a:headEnd/>
                <a:tailEnd/>
              </a:ln>
            </p:spPr>
            <p:txBody>
              <a:bodyPr wrap="none" anchor="ctr"/>
              <a:lstStyle/>
              <a:p>
                <a:endParaRPr lang="en-US"/>
              </a:p>
            </p:txBody>
          </p:sp>
          <p:sp>
            <p:nvSpPr>
              <p:cNvPr id="60449" name="Text Box 141"/>
              <p:cNvSpPr txBox="1">
                <a:spLocks noChangeArrowheads="1"/>
              </p:cNvSpPr>
              <p:nvPr/>
            </p:nvSpPr>
            <p:spPr bwMode="auto">
              <a:xfrm>
                <a:off x="3939" y="3944"/>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0450" name="Freeform 142"/>
              <p:cNvSpPr>
                <a:spLocks/>
              </p:cNvSpPr>
              <p:nvPr/>
            </p:nvSpPr>
            <p:spPr bwMode="auto">
              <a:xfrm>
                <a:off x="5472" y="3788"/>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451" name="Oval 143"/>
              <p:cNvSpPr>
                <a:spLocks noChangeArrowheads="1"/>
              </p:cNvSpPr>
              <p:nvPr/>
            </p:nvSpPr>
            <p:spPr bwMode="auto">
              <a:xfrm>
                <a:off x="5359" y="3932"/>
                <a:ext cx="231" cy="248"/>
              </a:xfrm>
              <a:prstGeom prst="ellipse">
                <a:avLst/>
              </a:prstGeom>
              <a:noFill/>
              <a:ln w="63500" cmpd="dbl">
                <a:solidFill>
                  <a:srgbClr val="FFFFFF"/>
                </a:solidFill>
                <a:round/>
                <a:headEnd/>
                <a:tailEnd/>
              </a:ln>
            </p:spPr>
            <p:txBody>
              <a:bodyPr wrap="none" anchor="ctr"/>
              <a:lstStyle/>
              <a:p>
                <a:endParaRPr lang="en-US"/>
              </a:p>
            </p:txBody>
          </p:sp>
          <p:sp>
            <p:nvSpPr>
              <p:cNvPr id="60452" name="Oval 144"/>
              <p:cNvSpPr>
                <a:spLocks noChangeArrowheads="1"/>
              </p:cNvSpPr>
              <p:nvPr/>
            </p:nvSpPr>
            <p:spPr bwMode="auto">
              <a:xfrm>
                <a:off x="4864" y="3941"/>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0453" name="AutoShape 145"/>
              <p:cNvCxnSpPr>
                <a:cxnSpLocks noChangeShapeType="1"/>
              </p:cNvCxnSpPr>
              <p:nvPr/>
            </p:nvCxnSpPr>
            <p:spPr bwMode="auto">
              <a:xfrm>
                <a:off x="4124" y="4129"/>
                <a:ext cx="239" cy="0"/>
              </a:xfrm>
              <a:prstGeom prst="straightConnector1">
                <a:avLst/>
              </a:prstGeom>
              <a:noFill/>
              <a:ln w="28575">
                <a:solidFill>
                  <a:schemeClr val="bg1"/>
                </a:solidFill>
                <a:round/>
                <a:headEnd/>
                <a:tailEnd type="triangle" w="med" len="med"/>
              </a:ln>
            </p:spPr>
          </p:cxnSp>
          <p:cxnSp>
            <p:nvCxnSpPr>
              <p:cNvPr id="60454" name="AutoShape 146"/>
              <p:cNvCxnSpPr>
                <a:cxnSpLocks noChangeShapeType="1"/>
              </p:cNvCxnSpPr>
              <p:nvPr/>
            </p:nvCxnSpPr>
            <p:spPr bwMode="auto">
              <a:xfrm>
                <a:off x="4490" y="4058"/>
                <a:ext cx="367" cy="0"/>
              </a:xfrm>
              <a:prstGeom prst="straightConnector1">
                <a:avLst/>
              </a:prstGeom>
              <a:noFill/>
              <a:ln w="28575">
                <a:solidFill>
                  <a:schemeClr val="bg1"/>
                </a:solidFill>
                <a:round/>
                <a:headEnd/>
                <a:tailEnd type="triangle" w="med" len="med"/>
              </a:ln>
            </p:spPr>
          </p:cxnSp>
          <p:cxnSp>
            <p:nvCxnSpPr>
              <p:cNvPr id="60455" name="AutoShape 147"/>
              <p:cNvCxnSpPr>
                <a:cxnSpLocks noChangeShapeType="1"/>
              </p:cNvCxnSpPr>
              <p:nvPr/>
            </p:nvCxnSpPr>
            <p:spPr bwMode="auto">
              <a:xfrm>
                <a:off x="4993" y="4058"/>
                <a:ext cx="366" cy="0"/>
              </a:xfrm>
              <a:prstGeom prst="straightConnector1">
                <a:avLst/>
              </a:prstGeom>
              <a:noFill/>
              <a:ln w="28575">
                <a:solidFill>
                  <a:schemeClr val="bg1"/>
                </a:solidFill>
                <a:prstDash val="dashDot"/>
                <a:round/>
                <a:headEnd/>
                <a:tailEnd type="triangle" w="med" len="med"/>
              </a:ln>
            </p:spPr>
          </p:cxnSp>
          <p:sp>
            <p:nvSpPr>
              <p:cNvPr id="60456" name="Oval 148"/>
              <p:cNvSpPr>
                <a:spLocks noChangeArrowheads="1"/>
              </p:cNvSpPr>
              <p:nvPr/>
            </p:nvSpPr>
            <p:spPr bwMode="auto">
              <a:xfrm>
                <a:off x="4879" y="3445"/>
                <a:ext cx="231" cy="248"/>
              </a:xfrm>
              <a:prstGeom prst="ellipse">
                <a:avLst/>
              </a:prstGeom>
              <a:noFill/>
              <a:ln w="63500" cmpd="dbl">
                <a:solidFill>
                  <a:srgbClr val="FFFFFF"/>
                </a:solidFill>
                <a:round/>
                <a:headEnd/>
                <a:tailEnd/>
              </a:ln>
            </p:spPr>
            <p:txBody>
              <a:bodyPr wrap="none" anchor="ctr"/>
              <a:lstStyle/>
              <a:p>
                <a:endParaRPr lang="en-US"/>
              </a:p>
            </p:txBody>
          </p:sp>
          <p:sp>
            <p:nvSpPr>
              <p:cNvPr id="60457" name="Freeform 149"/>
              <p:cNvSpPr>
                <a:spLocks/>
              </p:cNvSpPr>
              <p:nvPr/>
            </p:nvSpPr>
            <p:spPr bwMode="auto">
              <a:xfrm>
                <a:off x="5040" y="3314"/>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0458" name="AutoShape 150"/>
              <p:cNvCxnSpPr>
                <a:cxnSpLocks noChangeShapeType="1"/>
                <a:stCxn id="60451" idx="1"/>
                <a:endCxn id="60452" idx="0"/>
              </p:cNvCxnSpPr>
              <p:nvPr/>
            </p:nvCxnSpPr>
            <p:spPr bwMode="auto">
              <a:xfrm rot="5400000" flipH="1">
                <a:off x="5179" y="3733"/>
                <a:ext cx="16" cy="413"/>
              </a:xfrm>
              <a:prstGeom prst="curvedConnector3">
                <a:avLst>
                  <a:gd name="adj1" fmla="val 1000000"/>
                </a:avLst>
              </a:prstGeom>
              <a:noFill/>
              <a:ln w="28575">
                <a:solidFill>
                  <a:schemeClr val="bg1"/>
                </a:solidFill>
                <a:prstDash val="dash"/>
                <a:round/>
                <a:headEnd/>
                <a:tailEnd type="triangle" w="med" len="med"/>
              </a:ln>
            </p:spPr>
          </p:cxnSp>
          <p:sp>
            <p:nvSpPr>
              <p:cNvPr id="60459" name="Oval 151"/>
              <p:cNvSpPr>
                <a:spLocks noChangeArrowheads="1"/>
              </p:cNvSpPr>
              <p:nvPr/>
            </p:nvSpPr>
            <p:spPr bwMode="auto">
              <a:xfrm>
                <a:off x="4359" y="2948"/>
                <a:ext cx="245" cy="255"/>
              </a:xfrm>
              <a:prstGeom prst="ellipse">
                <a:avLst/>
              </a:prstGeom>
              <a:noFill/>
              <a:ln w="28575">
                <a:solidFill>
                  <a:schemeClr val="bg1"/>
                </a:solidFill>
                <a:round/>
                <a:headEnd/>
                <a:tailEnd/>
              </a:ln>
            </p:spPr>
            <p:txBody>
              <a:bodyPr wrap="none" anchor="ctr"/>
              <a:lstStyle/>
              <a:p>
                <a:endParaRPr lang="en-US"/>
              </a:p>
            </p:txBody>
          </p:sp>
          <p:cxnSp>
            <p:nvCxnSpPr>
              <p:cNvPr id="60460" name="AutoShape 152"/>
              <p:cNvCxnSpPr>
                <a:cxnSpLocks noChangeShapeType="1"/>
              </p:cNvCxnSpPr>
              <p:nvPr/>
            </p:nvCxnSpPr>
            <p:spPr bwMode="auto">
              <a:xfrm>
                <a:off x="4106" y="3149"/>
                <a:ext cx="254" cy="0"/>
              </a:xfrm>
              <a:prstGeom prst="straightConnector1">
                <a:avLst/>
              </a:prstGeom>
              <a:noFill/>
              <a:ln w="28575">
                <a:solidFill>
                  <a:schemeClr val="bg1"/>
                </a:solidFill>
                <a:round/>
                <a:headEnd/>
                <a:tailEnd type="triangle" w="med" len="med"/>
              </a:ln>
            </p:spPr>
          </p:cxnSp>
          <p:sp>
            <p:nvSpPr>
              <p:cNvPr id="60461" name="Oval 153"/>
              <p:cNvSpPr>
                <a:spLocks noChangeArrowheads="1"/>
              </p:cNvSpPr>
              <p:nvPr/>
            </p:nvSpPr>
            <p:spPr bwMode="auto">
              <a:xfrm>
                <a:off x="4863" y="2946"/>
                <a:ext cx="231" cy="248"/>
              </a:xfrm>
              <a:prstGeom prst="ellipse">
                <a:avLst/>
              </a:prstGeom>
              <a:noFill/>
              <a:ln w="63500" cmpd="dbl">
                <a:solidFill>
                  <a:srgbClr val="FFFFFF"/>
                </a:solidFill>
                <a:round/>
                <a:headEnd/>
                <a:tailEnd/>
              </a:ln>
            </p:spPr>
            <p:txBody>
              <a:bodyPr wrap="none" anchor="ctr"/>
              <a:lstStyle/>
              <a:p>
                <a:endParaRPr lang="en-US"/>
              </a:p>
            </p:txBody>
          </p:sp>
          <p:sp>
            <p:nvSpPr>
              <p:cNvPr id="60462" name="Freeform 154"/>
              <p:cNvSpPr>
                <a:spLocks/>
              </p:cNvSpPr>
              <p:nvPr/>
            </p:nvSpPr>
            <p:spPr bwMode="auto">
              <a:xfrm>
                <a:off x="5024" y="2815"/>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0463" name="Text Box 155"/>
              <p:cNvSpPr txBox="1">
                <a:spLocks noChangeArrowheads="1"/>
              </p:cNvSpPr>
              <p:nvPr/>
            </p:nvSpPr>
            <p:spPr bwMode="auto">
              <a:xfrm>
                <a:off x="3926" y="345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0464" name="Text Box 156"/>
              <p:cNvSpPr txBox="1">
                <a:spLocks noChangeArrowheads="1"/>
              </p:cNvSpPr>
              <p:nvPr/>
            </p:nvSpPr>
            <p:spPr bwMode="auto">
              <a:xfrm>
                <a:off x="3926" y="2955"/>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grpSp>
        <p:cxnSp>
          <p:nvCxnSpPr>
            <p:cNvPr id="60437" name="AutoShape 169"/>
            <p:cNvCxnSpPr>
              <a:cxnSpLocks noChangeShapeType="1"/>
            </p:cNvCxnSpPr>
            <p:nvPr/>
          </p:nvCxnSpPr>
          <p:spPr bwMode="auto">
            <a:xfrm rot="16200000" flipH="1">
              <a:off x="4980" y="4060"/>
              <a:ext cx="1" cy="163"/>
            </a:xfrm>
            <a:prstGeom prst="curvedConnector3">
              <a:avLst>
                <a:gd name="adj1" fmla="val 16800009"/>
              </a:avLst>
            </a:prstGeom>
            <a:noFill/>
            <a:ln w="28575">
              <a:solidFill>
                <a:schemeClr val="bg1"/>
              </a:solidFill>
              <a:prstDash val="dash"/>
              <a:round/>
              <a:headEnd/>
              <a:tailEnd type="triangl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760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00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The Focus Operation</a:t>
            </a:r>
          </a:p>
        </p:txBody>
      </p:sp>
      <p:sp>
        <p:nvSpPr>
          <p:cNvPr id="61443" name="Rectangle 3"/>
          <p:cNvSpPr>
            <a:spLocks noGrp="1" noChangeArrowheads="1"/>
          </p:cNvSpPr>
          <p:nvPr>
            <p:ph type="body" idx="1"/>
          </p:nvPr>
        </p:nvSpPr>
        <p:spPr/>
        <p:txBody>
          <a:bodyPr/>
          <a:lstStyle/>
          <a:p>
            <a:r>
              <a:rPr lang="en-US" sz="2800" smtClean="0"/>
              <a:t>Focus: Formula</a:t>
            </a:r>
            <a:r>
              <a:rPr lang="en-US" sz="2800" smtClean="0">
                <a:sym typeface="Symbol" pitchFamily="18" charset="2"/>
              </a:rPr>
              <a:t>(P(3-Struct) </a:t>
            </a:r>
            <a:r>
              <a:rPr lang="en-US" smtClean="0">
                <a:sym typeface="Math C" pitchFamily="2" charset="2"/>
              </a:rPr>
              <a:t></a:t>
            </a:r>
            <a:r>
              <a:rPr lang="en-US" sz="2800" smtClean="0">
                <a:sym typeface="Symbol" pitchFamily="18" charset="2"/>
              </a:rPr>
              <a:t>P(3-Struct))</a:t>
            </a:r>
          </a:p>
          <a:p>
            <a:r>
              <a:rPr lang="en-US" sz="2800" smtClean="0">
                <a:sym typeface="Symbol" pitchFamily="18" charset="2"/>
              </a:rPr>
              <a:t>Generalizes materialization</a:t>
            </a:r>
          </a:p>
          <a:p>
            <a:r>
              <a:rPr lang="en-US" sz="2800" smtClean="0">
                <a:sym typeface="Symbol" pitchFamily="18" charset="2"/>
              </a:rPr>
              <a:t>For every formula </a:t>
            </a:r>
          </a:p>
          <a:p>
            <a:pPr lvl="1"/>
            <a:r>
              <a:rPr lang="en-US" sz="2400" smtClean="0">
                <a:sym typeface="Symbol" pitchFamily="18" charset="2"/>
              </a:rPr>
              <a:t>Focus()(X) yields structure in which  evaluates to a definite values in all assignments</a:t>
            </a:r>
          </a:p>
          <a:p>
            <a:pPr lvl="1"/>
            <a:r>
              <a:rPr lang="en-US" sz="2400" smtClean="0">
                <a:sym typeface="Symbol" pitchFamily="18" charset="2"/>
              </a:rPr>
              <a:t>Only maximal in terms of embedding</a:t>
            </a:r>
          </a:p>
          <a:p>
            <a:pPr lvl="1"/>
            <a:r>
              <a:rPr lang="en-US" sz="2400" smtClean="0">
                <a:sym typeface="Symbol" pitchFamily="18" charset="2"/>
              </a:rPr>
              <a:t>Focus() is a semantic reduction</a:t>
            </a:r>
          </a:p>
          <a:p>
            <a:pPr lvl="1"/>
            <a:r>
              <a:rPr lang="en-US" sz="2400" smtClean="0">
                <a:sym typeface="Symbol" pitchFamily="18" charset="2"/>
              </a:rPr>
              <a:t>But Focus()(X)  may be undefined for some X</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82" name="Rectangle 2"/>
          <p:cNvSpPr>
            <a:spLocks noChangeArrowheads="1"/>
          </p:cNvSpPr>
          <p:nvPr/>
        </p:nvSpPr>
        <p:spPr bwMode="auto">
          <a:xfrm>
            <a:off x="1501775" y="766763"/>
            <a:ext cx="839788" cy="2473325"/>
          </a:xfrm>
          <a:prstGeom prst="rect">
            <a:avLst/>
          </a:prstGeom>
          <a:noFill/>
          <a:ln w="38100">
            <a:solidFill>
              <a:srgbClr val="FFFF66"/>
            </a:solidFill>
            <a:miter lim="800000"/>
            <a:headEnd/>
            <a:tailEnd/>
          </a:ln>
        </p:spPr>
        <p:txBody>
          <a:bodyPr anchor="ctr">
            <a:spAutoFit/>
          </a:bodyPr>
          <a:lstStyle/>
          <a:p>
            <a:endParaRPr lang="en-US"/>
          </a:p>
        </p:txBody>
      </p:sp>
      <p:sp>
        <p:nvSpPr>
          <p:cNvPr id="62467" name="Rectangle 3"/>
          <p:cNvSpPr>
            <a:spLocks noGrp="1" noChangeArrowheads="1"/>
          </p:cNvSpPr>
          <p:nvPr>
            <p:ph type="title"/>
          </p:nvPr>
        </p:nvSpPr>
        <p:spPr>
          <a:xfrm>
            <a:off x="0" y="184150"/>
            <a:ext cx="9144000" cy="742950"/>
          </a:xfrm>
        </p:spPr>
        <p:txBody>
          <a:bodyPr/>
          <a:lstStyle/>
          <a:p>
            <a:r>
              <a:rPr lang="en-US" altLang="en-US" sz="3600" smtClean="0"/>
              <a:t>“Focus”-Based Transformer </a:t>
            </a:r>
            <a:r>
              <a:rPr lang="en-US" altLang="en-US" sz="3200" smtClean="0"/>
              <a:t>(</a:t>
            </a:r>
            <a:r>
              <a:rPr lang="en-US" altLang="he-IL" sz="3200" i="1" smtClean="0">
                <a:sym typeface="Symbol" pitchFamily="18" charset="2"/>
              </a:rPr>
              <a:t>x</a:t>
            </a:r>
            <a:r>
              <a:rPr lang="en-US" altLang="he-IL" sz="3200" smtClean="0">
                <a:sym typeface="Symbol" pitchFamily="18" charset="2"/>
              </a:rPr>
              <a:t> = </a:t>
            </a:r>
            <a:r>
              <a:rPr lang="en-US" altLang="he-IL" sz="3200" i="1" smtClean="0">
                <a:sym typeface="Symbol" pitchFamily="18" charset="2"/>
              </a:rPr>
              <a:t>x</a:t>
            </a:r>
            <a:r>
              <a:rPr lang="en-US" altLang="he-IL" sz="3200" smtClean="0">
                <a:sym typeface="Symbol" pitchFamily="18" charset="2"/>
              </a:rPr>
              <a:t>  </a:t>
            </a:r>
            <a:r>
              <a:rPr lang="en-US" altLang="he-IL" sz="3200" i="1" smtClean="0">
                <a:sym typeface="Symbol" pitchFamily="18" charset="2"/>
              </a:rPr>
              <a:t>n</a:t>
            </a:r>
            <a:r>
              <a:rPr lang="en-US" altLang="he-IL" sz="3200" smtClean="0">
                <a:sym typeface="Symbol" pitchFamily="18" charset="2"/>
              </a:rPr>
              <a:t>)</a:t>
            </a:r>
          </a:p>
        </p:txBody>
      </p:sp>
      <p:grpSp>
        <p:nvGrpSpPr>
          <p:cNvPr id="2" name="Group 4"/>
          <p:cNvGrpSpPr>
            <a:grpSpLocks/>
          </p:cNvGrpSpPr>
          <p:nvPr/>
        </p:nvGrpSpPr>
        <p:grpSpPr bwMode="auto">
          <a:xfrm>
            <a:off x="1066800" y="3057525"/>
            <a:ext cx="2919413" cy="1233488"/>
            <a:chOff x="672" y="1926"/>
            <a:chExt cx="1839" cy="777"/>
          </a:xfrm>
        </p:grpSpPr>
        <p:sp>
          <p:nvSpPr>
            <p:cNvPr id="62578" name="Line 5"/>
            <p:cNvSpPr>
              <a:spLocks noChangeShapeType="1"/>
            </p:cNvSpPr>
            <p:nvPr/>
          </p:nvSpPr>
          <p:spPr bwMode="auto">
            <a:xfrm flipH="1">
              <a:off x="672" y="1926"/>
              <a:ext cx="7" cy="777"/>
            </a:xfrm>
            <a:prstGeom prst="line">
              <a:avLst/>
            </a:prstGeom>
            <a:noFill/>
            <a:ln w="28575">
              <a:solidFill>
                <a:schemeClr val="bg1"/>
              </a:solidFill>
              <a:round/>
              <a:headEnd/>
              <a:tailEnd type="triangle" w="med" len="med"/>
            </a:ln>
          </p:spPr>
          <p:txBody>
            <a:bodyPr wrap="none" anchor="ctr"/>
            <a:lstStyle/>
            <a:p>
              <a:endParaRPr lang="en-US"/>
            </a:p>
          </p:txBody>
        </p:sp>
        <p:sp>
          <p:nvSpPr>
            <p:cNvPr id="62579" name="Text Box 6"/>
            <p:cNvSpPr txBox="1">
              <a:spLocks noChangeArrowheads="1"/>
            </p:cNvSpPr>
            <p:nvPr/>
          </p:nvSpPr>
          <p:spPr bwMode="auto">
            <a:xfrm>
              <a:off x="737" y="2071"/>
              <a:ext cx="1774" cy="273"/>
            </a:xfrm>
            <a:prstGeom prst="rect">
              <a:avLst/>
            </a:prstGeom>
            <a:noFill/>
            <a:ln w="28575">
              <a:noFill/>
              <a:miter lim="800000"/>
              <a:headEnd/>
              <a:tailEnd/>
            </a:ln>
          </p:spPr>
          <p:txBody>
            <a:bodyPr wrap="none">
              <a:spAutoFit/>
            </a:bodyPr>
            <a:lstStyle/>
            <a:p>
              <a:pPr>
                <a:lnSpc>
                  <a:spcPct val="80000"/>
                </a:lnSpc>
              </a:pPr>
              <a:r>
                <a:rPr lang="en-US" sz="2800">
                  <a:solidFill>
                    <a:schemeClr val="bg1"/>
                  </a:solidFill>
                </a:rPr>
                <a:t>Kleene Evaluation</a:t>
              </a:r>
            </a:p>
          </p:txBody>
        </p:sp>
      </p:grpSp>
      <p:grpSp>
        <p:nvGrpSpPr>
          <p:cNvPr id="3" name="Group 7"/>
          <p:cNvGrpSpPr>
            <a:grpSpLocks/>
          </p:cNvGrpSpPr>
          <p:nvPr/>
        </p:nvGrpSpPr>
        <p:grpSpPr bwMode="auto">
          <a:xfrm>
            <a:off x="3006725" y="5151438"/>
            <a:ext cx="2994025" cy="579437"/>
            <a:chOff x="1894" y="3245"/>
            <a:chExt cx="1886" cy="365"/>
          </a:xfrm>
        </p:grpSpPr>
        <p:sp>
          <p:nvSpPr>
            <p:cNvPr id="62576" name="Line 8"/>
            <p:cNvSpPr>
              <a:spLocks noChangeShapeType="1"/>
            </p:cNvSpPr>
            <p:nvPr/>
          </p:nvSpPr>
          <p:spPr bwMode="auto">
            <a:xfrm>
              <a:off x="1894" y="3583"/>
              <a:ext cx="1838" cy="0"/>
            </a:xfrm>
            <a:prstGeom prst="line">
              <a:avLst/>
            </a:prstGeom>
            <a:noFill/>
            <a:ln w="28575">
              <a:solidFill>
                <a:schemeClr val="bg1"/>
              </a:solidFill>
              <a:round/>
              <a:headEnd/>
              <a:tailEnd type="triangle" w="med" len="med"/>
            </a:ln>
          </p:spPr>
          <p:txBody>
            <a:bodyPr wrap="none" anchor="ctr"/>
            <a:lstStyle/>
            <a:p>
              <a:endParaRPr lang="en-US"/>
            </a:p>
          </p:txBody>
        </p:sp>
        <p:sp>
          <p:nvSpPr>
            <p:cNvPr id="62577" name="Text Box 9"/>
            <p:cNvSpPr txBox="1">
              <a:spLocks noChangeArrowheads="1"/>
            </p:cNvSpPr>
            <p:nvPr/>
          </p:nvSpPr>
          <p:spPr bwMode="auto">
            <a:xfrm>
              <a:off x="2682" y="3245"/>
              <a:ext cx="1098" cy="365"/>
            </a:xfrm>
            <a:prstGeom prst="rect">
              <a:avLst/>
            </a:prstGeom>
            <a:noFill/>
            <a:ln w="28575">
              <a:noFill/>
              <a:miter lim="800000"/>
              <a:headEnd/>
              <a:tailEnd/>
            </a:ln>
          </p:spPr>
          <p:txBody>
            <a:bodyPr wrap="none">
              <a:spAutoFit/>
            </a:bodyPr>
            <a:lstStyle/>
            <a:p>
              <a:r>
                <a:rPr lang="en-US" sz="3200">
                  <a:solidFill>
                    <a:schemeClr val="bg1"/>
                  </a:solidFill>
                  <a:sym typeface="Symbol" pitchFamily="18" charset="2"/>
                </a:rPr>
                <a:t>canonical</a:t>
              </a:r>
              <a:endParaRPr lang="en-US" sz="3200">
                <a:solidFill>
                  <a:schemeClr val="bg1"/>
                </a:solidFill>
              </a:endParaRPr>
            </a:p>
          </p:txBody>
        </p:sp>
      </p:grpSp>
      <p:grpSp>
        <p:nvGrpSpPr>
          <p:cNvPr id="4" name="Group 10"/>
          <p:cNvGrpSpPr>
            <a:grpSpLocks/>
          </p:cNvGrpSpPr>
          <p:nvPr/>
        </p:nvGrpSpPr>
        <p:grpSpPr bwMode="auto">
          <a:xfrm>
            <a:off x="3319463" y="1541463"/>
            <a:ext cx="3043237" cy="1039812"/>
            <a:chOff x="2091" y="971"/>
            <a:chExt cx="1917" cy="655"/>
          </a:xfrm>
        </p:grpSpPr>
        <p:sp>
          <p:nvSpPr>
            <p:cNvPr id="62573" name="Line 11"/>
            <p:cNvSpPr>
              <a:spLocks noChangeShapeType="1"/>
            </p:cNvSpPr>
            <p:nvPr/>
          </p:nvSpPr>
          <p:spPr bwMode="auto">
            <a:xfrm flipH="1">
              <a:off x="2091" y="1304"/>
              <a:ext cx="1917" cy="0"/>
            </a:xfrm>
            <a:prstGeom prst="line">
              <a:avLst/>
            </a:prstGeom>
            <a:noFill/>
            <a:ln w="28575">
              <a:solidFill>
                <a:schemeClr val="bg1"/>
              </a:solidFill>
              <a:round/>
              <a:headEnd/>
              <a:tailEnd type="triangle" w="med" len="med"/>
            </a:ln>
          </p:spPr>
          <p:txBody>
            <a:bodyPr wrap="none" anchor="ctr"/>
            <a:lstStyle/>
            <a:p>
              <a:endParaRPr lang="en-US"/>
            </a:p>
          </p:txBody>
        </p:sp>
        <p:sp>
          <p:nvSpPr>
            <p:cNvPr id="62574" name="Text Box 12"/>
            <p:cNvSpPr txBox="1">
              <a:spLocks noChangeArrowheads="1"/>
            </p:cNvSpPr>
            <p:nvPr/>
          </p:nvSpPr>
          <p:spPr bwMode="auto">
            <a:xfrm>
              <a:off x="2399" y="971"/>
              <a:ext cx="1345" cy="327"/>
            </a:xfrm>
            <a:prstGeom prst="rect">
              <a:avLst/>
            </a:prstGeom>
            <a:noFill/>
            <a:ln w="28575">
              <a:noFill/>
              <a:miter lim="800000"/>
              <a:headEnd/>
              <a:tailEnd/>
            </a:ln>
          </p:spPr>
          <p:txBody>
            <a:bodyPr wrap="none">
              <a:spAutoFit/>
            </a:bodyPr>
            <a:lstStyle/>
            <a:p>
              <a:r>
                <a:rPr lang="en-US" sz="2800">
                  <a:solidFill>
                    <a:schemeClr val="bg1"/>
                  </a:solidFill>
                </a:rPr>
                <a:t>Focus(</a:t>
              </a:r>
              <a:r>
                <a:rPr lang="en-US" altLang="he-IL" sz="2800" i="1">
                  <a:solidFill>
                    <a:schemeClr val="bg1"/>
                  </a:solidFill>
                  <a:sym typeface="Symbol" pitchFamily="18" charset="2"/>
                </a:rPr>
                <a:t>x</a:t>
              </a:r>
              <a:r>
                <a:rPr lang="en-US" altLang="he-IL" sz="2800">
                  <a:solidFill>
                    <a:schemeClr val="bg1"/>
                  </a:solidFill>
                  <a:sym typeface="Symbol" pitchFamily="18" charset="2"/>
                </a:rPr>
                <a:t>  </a:t>
              </a:r>
              <a:r>
                <a:rPr lang="en-US" altLang="he-IL" sz="2800" i="1">
                  <a:solidFill>
                    <a:schemeClr val="bg1"/>
                  </a:solidFill>
                  <a:sym typeface="Symbol" pitchFamily="18" charset="2"/>
                </a:rPr>
                <a:t>n</a:t>
              </a:r>
              <a:r>
                <a:rPr lang="en-US" altLang="he-IL" sz="2800">
                  <a:solidFill>
                    <a:schemeClr val="bg1"/>
                  </a:solidFill>
                  <a:sym typeface="Symbol" pitchFamily="18" charset="2"/>
                </a:rPr>
                <a:t>)</a:t>
              </a:r>
            </a:p>
          </p:txBody>
        </p:sp>
        <p:sp>
          <p:nvSpPr>
            <p:cNvPr id="62575" name="Text Box 13"/>
            <p:cNvSpPr txBox="1">
              <a:spLocks noChangeArrowheads="1"/>
            </p:cNvSpPr>
            <p:nvPr/>
          </p:nvSpPr>
          <p:spPr bwMode="auto">
            <a:xfrm>
              <a:off x="2559" y="1299"/>
              <a:ext cx="1046" cy="327"/>
            </a:xfrm>
            <a:prstGeom prst="rect">
              <a:avLst/>
            </a:prstGeom>
            <a:noFill/>
            <a:ln w="28575">
              <a:noFill/>
              <a:miter lim="800000"/>
              <a:headEnd/>
              <a:tailEnd/>
            </a:ln>
          </p:spPr>
          <p:txBody>
            <a:bodyPr wrap="none">
              <a:spAutoFit/>
            </a:bodyPr>
            <a:lstStyle/>
            <a:p>
              <a:r>
                <a:rPr lang="en-US" sz="2800">
                  <a:solidFill>
                    <a:srgbClr val="FFFF66"/>
                  </a:solidFill>
                </a:rPr>
                <a:t>“Partial </a:t>
              </a:r>
              <a:r>
                <a:rPr lang="en-US" sz="2800">
                  <a:solidFill>
                    <a:srgbClr val="FFFF66"/>
                  </a:solidFill>
                  <a:sym typeface="Symbol" pitchFamily="18" charset="2"/>
                </a:rPr>
                <a:t>”</a:t>
              </a:r>
              <a:endParaRPr lang="en-US" altLang="he-IL" sz="2800">
                <a:solidFill>
                  <a:srgbClr val="FFFF66"/>
                </a:solidFill>
                <a:sym typeface="Symbol" pitchFamily="18" charset="2"/>
              </a:endParaRPr>
            </a:p>
          </p:txBody>
        </p:sp>
      </p:grpSp>
      <p:cxnSp>
        <p:nvCxnSpPr>
          <p:cNvPr id="62471" name="AutoShape 14"/>
          <p:cNvCxnSpPr>
            <a:cxnSpLocks noChangeShapeType="1"/>
          </p:cNvCxnSpPr>
          <p:nvPr/>
        </p:nvCxnSpPr>
        <p:spPr bwMode="auto">
          <a:xfrm>
            <a:off x="6826250" y="1849438"/>
            <a:ext cx="438150" cy="0"/>
          </a:xfrm>
          <a:prstGeom prst="straightConnector1">
            <a:avLst/>
          </a:prstGeom>
          <a:noFill/>
          <a:ln w="28575">
            <a:solidFill>
              <a:schemeClr val="bg1"/>
            </a:solidFill>
            <a:round/>
            <a:headEnd/>
            <a:tailEnd type="triangle" w="med" len="med"/>
          </a:ln>
        </p:spPr>
      </p:cxnSp>
      <p:sp>
        <p:nvSpPr>
          <p:cNvPr id="62472" name="Text Box 15"/>
          <p:cNvSpPr txBox="1">
            <a:spLocks noChangeArrowheads="1"/>
          </p:cNvSpPr>
          <p:nvPr/>
        </p:nvSpPr>
        <p:spPr bwMode="auto">
          <a:xfrm>
            <a:off x="6542088" y="1524000"/>
            <a:ext cx="395287" cy="519113"/>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2473" name="Oval 16"/>
          <p:cNvSpPr>
            <a:spLocks noChangeArrowheads="1"/>
          </p:cNvSpPr>
          <p:nvPr/>
        </p:nvSpPr>
        <p:spPr bwMode="auto">
          <a:xfrm>
            <a:off x="8202613" y="1773238"/>
            <a:ext cx="422275" cy="407987"/>
          </a:xfrm>
          <a:prstGeom prst="ellipse">
            <a:avLst/>
          </a:prstGeom>
          <a:noFill/>
          <a:ln w="63500" cmpd="dbl">
            <a:solidFill>
              <a:schemeClr val="bg1"/>
            </a:solidFill>
            <a:round/>
            <a:headEnd/>
            <a:tailEnd/>
          </a:ln>
        </p:spPr>
        <p:txBody>
          <a:bodyPr wrap="none" anchor="ctr"/>
          <a:lstStyle/>
          <a:p>
            <a:pPr algn="ctr"/>
            <a:endParaRPr lang="en-US" sz="2000">
              <a:solidFill>
                <a:schemeClr val="bg1"/>
              </a:solidFill>
            </a:endParaRPr>
          </a:p>
        </p:txBody>
      </p:sp>
      <p:sp>
        <p:nvSpPr>
          <p:cNvPr id="62474" name="Oval 17"/>
          <p:cNvSpPr>
            <a:spLocks noChangeArrowheads="1"/>
          </p:cNvSpPr>
          <p:nvPr/>
        </p:nvSpPr>
        <p:spPr bwMode="auto">
          <a:xfrm>
            <a:off x="7278688" y="1774825"/>
            <a:ext cx="423862" cy="407988"/>
          </a:xfrm>
          <a:prstGeom prst="ellipse">
            <a:avLst/>
          </a:prstGeom>
          <a:noFill/>
          <a:ln w="28575">
            <a:solidFill>
              <a:schemeClr val="bg1"/>
            </a:solidFill>
            <a:round/>
            <a:headEnd/>
            <a:tailEnd/>
          </a:ln>
        </p:spPr>
        <p:txBody>
          <a:bodyPr wrap="none" anchor="ctr"/>
          <a:lstStyle/>
          <a:p>
            <a:endParaRPr lang="en-US"/>
          </a:p>
        </p:txBody>
      </p:sp>
      <p:sp>
        <p:nvSpPr>
          <p:cNvPr id="62475" name="Freeform 18"/>
          <p:cNvSpPr>
            <a:spLocks/>
          </p:cNvSpPr>
          <p:nvPr/>
        </p:nvSpPr>
        <p:spPr bwMode="auto">
          <a:xfrm>
            <a:off x="8408988" y="1533525"/>
            <a:ext cx="466725" cy="449263"/>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
            <a:round/>
            <a:headEnd type="none" w="med" len="med"/>
            <a:tailEnd type="triangle" w="med" len="med"/>
          </a:ln>
        </p:spPr>
        <p:txBody>
          <a:bodyPr wrap="none" anchor="ctr"/>
          <a:lstStyle/>
          <a:p>
            <a:endParaRPr lang="en-US"/>
          </a:p>
        </p:txBody>
      </p:sp>
      <p:cxnSp>
        <p:nvCxnSpPr>
          <p:cNvPr id="62476" name="AutoShape 19"/>
          <p:cNvCxnSpPr>
            <a:cxnSpLocks noChangeShapeType="1"/>
          </p:cNvCxnSpPr>
          <p:nvPr/>
        </p:nvCxnSpPr>
        <p:spPr bwMode="auto">
          <a:xfrm>
            <a:off x="7515225" y="1979613"/>
            <a:ext cx="673100" cy="0"/>
          </a:xfrm>
          <a:prstGeom prst="straightConnector1">
            <a:avLst/>
          </a:prstGeom>
          <a:noFill/>
          <a:ln w="28575">
            <a:solidFill>
              <a:schemeClr val="bg1"/>
            </a:solidFill>
            <a:prstDash val="dash"/>
            <a:round/>
            <a:headEnd/>
            <a:tailEnd type="triangle" w="med" len="med"/>
          </a:ln>
        </p:spPr>
      </p:cxnSp>
      <p:sp>
        <p:nvSpPr>
          <p:cNvPr id="62477" name="Text Box 20"/>
          <p:cNvSpPr txBox="1">
            <a:spLocks noChangeArrowheads="1"/>
          </p:cNvSpPr>
          <p:nvPr/>
        </p:nvSpPr>
        <p:spPr bwMode="auto">
          <a:xfrm>
            <a:off x="6545263" y="1784350"/>
            <a:ext cx="395287"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cxnSp>
        <p:nvCxnSpPr>
          <p:cNvPr id="62478" name="AutoShape 21"/>
          <p:cNvCxnSpPr>
            <a:cxnSpLocks noChangeShapeType="1"/>
          </p:cNvCxnSpPr>
          <p:nvPr/>
        </p:nvCxnSpPr>
        <p:spPr bwMode="auto">
          <a:xfrm>
            <a:off x="6842125" y="2082800"/>
            <a:ext cx="438150" cy="0"/>
          </a:xfrm>
          <a:prstGeom prst="straightConnector1">
            <a:avLst/>
          </a:prstGeom>
          <a:noFill/>
          <a:ln w="28575">
            <a:solidFill>
              <a:schemeClr val="bg1"/>
            </a:solidFill>
            <a:round/>
            <a:headEnd/>
            <a:tailEnd type="triangle" w="med" len="med"/>
          </a:ln>
        </p:spPr>
      </p:cxnSp>
      <p:sp>
        <p:nvSpPr>
          <p:cNvPr id="62479" name="Text Box 22"/>
          <p:cNvSpPr txBox="1">
            <a:spLocks noChangeArrowheads="1"/>
          </p:cNvSpPr>
          <p:nvPr/>
        </p:nvSpPr>
        <p:spPr bwMode="auto">
          <a:xfrm>
            <a:off x="7016750" y="2133600"/>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480" name="Text Box 23"/>
          <p:cNvSpPr txBox="1">
            <a:spLocks noChangeArrowheads="1"/>
          </p:cNvSpPr>
          <p:nvPr/>
        </p:nvSpPr>
        <p:spPr bwMode="auto">
          <a:xfrm>
            <a:off x="7924800" y="2117725"/>
            <a:ext cx="646113"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grpSp>
        <p:nvGrpSpPr>
          <p:cNvPr id="5" name="Group 24"/>
          <p:cNvGrpSpPr>
            <a:grpSpLocks/>
          </p:cNvGrpSpPr>
          <p:nvPr/>
        </p:nvGrpSpPr>
        <p:grpSpPr bwMode="auto">
          <a:xfrm>
            <a:off x="109538" y="760413"/>
            <a:ext cx="2919412" cy="2525712"/>
            <a:chOff x="69" y="479"/>
            <a:chExt cx="1839" cy="1591"/>
          </a:xfrm>
        </p:grpSpPr>
        <p:sp>
          <p:nvSpPr>
            <p:cNvPr id="62544" name="Text Box 25"/>
            <p:cNvSpPr txBox="1">
              <a:spLocks noChangeArrowheads="1"/>
            </p:cNvSpPr>
            <p:nvPr/>
          </p:nvSpPr>
          <p:spPr bwMode="auto">
            <a:xfrm>
              <a:off x="1382" y="1830"/>
              <a:ext cx="412"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2545" name="Oval 26"/>
            <p:cNvSpPr>
              <a:spLocks noChangeArrowheads="1"/>
            </p:cNvSpPr>
            <p:nvPr/>
          </p:nvSpPr>
          <p:spPr bwMode="auto">
            <a:xfrm>
              <a:off x="557" y="1134"/>
              <a:ext cx="245" cy="255"/>
            </a:xfrm>
            <a:prstGeom prst="ellipse">
              <a:avLst/>
            </a:prstGeom>
            <a:noFill/>
            <a:ln w="28575">
              <a:solidFill>
                <a:schemeClr val="bg1"/>
              </a:solidFill>
              <a:round/>
              <a:headEnd/>
              <a:tailEnd/>
            </a:ln>
          </p:spPr>
          <p:txBody>
            <a:bodyPr wrap="none" anchor="ctr"/>
            <a:lstStyle/>
            <a:p>
              <a:endParaRPr lang="en-US"/>
            </a:p>
          </p:txBody>
        </p:sp>
        <p:cxnSp>
          <p:nvCxnSpPr>
            <p:cNvPr id="62546" name="AutoShape 27"/>
            <p:cNvCxnSpPr>
              <a:cxnSpLocks noChangeShapeType="1"/>
            </p:cNvCxnSpPr>
            <p:nvPr/>
          </p:nvCxnSpPr>
          <p:spPr bwMode="auto">
            <a:xfrm>
              <a:off x="694" y="1262"/>
              <a:ext cx="389" cy="0"/>
            </a:xfrm>
            <a:prstGeom prst="straightConnector1">
              <a:avLst/>
            </a:prstGeom>
            <a:noFill/>
            <a:ln w="28575">
              <a:solidFill>
                <a:schemeClr val="bg1"/>
              </a:solidFill>
              <a:round/>
              <a:headEnd/>
              <a:tailEnd type="triangle" w="med" len="med"/>
            </a:ln>
          </p:spPr>
        </p:cxnSp>
        <p:cxnSp>
          <p:nvCxnSpPr>
            <p:cNvPr id="62547" name="AutoShape 28"/>
            <p:cNvCxnSpPr>
              <a:cxnSpLocks noChangeShapeType="1"/>
            </p:cNvCxnSpPr>
            <p:nvPr/>
          </p:nvCxnSpPr>
          <p:spPr bwMode="auto">
            <a:xfrm>
              <a:off x="318" y="1332"/>
              <a:ext cx="254" cy="0"/>
            </a:xfrm>
            <a:prstGeom prst="straightConnector1">
              <a:avLst/>
            </a:prstGeom>
            <a:noFill/>
            <a:ln w="28575">
              <a:solidFill>
                <a:schemeClr val="bg1"/>
              </a:solidFill>
              <a:round/>
              <a:headEnd/>
              <a:tailEnd type="triangle" w="med" len="med"/>
            </a:ln>
          </p:spPr>
        </p:cxnSp>
        <p:cxnSp>
          <p:nvCxnSpPr>
            <p:cNvPr id="62548" name="AutoShape 29"/>
            <p:cNvCxnSpPr>
              <a:cxnSpLocks noChangeShapeType="1"/>
            </p:cNvCxnSpPr>
            <p:nvPr/>
          </p:nvCxnSpPr>
          <p:spPr bwMode="auto">
            <a:xfrm>
              <a:off x="298" y="1171"/>
              <a:ext cx="254" cy="0"/>
            </a:xfrm>
            <a:prstGeom prst="straightConnector1">
              <a:avLst/>
            </a:prstGeom>
            <a:noFill/>
            <a:ln w="28575">
              <a:solidFill>
                <a:schemeClr val="bg1"/>
              </a:solidFill>
              <a:round/>
              <a:headEnd/>
              <a:tailEnd type="triangle" w="med" len="med"/>
            </a:ln>
          </p:spPr>
        </p:cxnSp>
        <p:sp>
          <p:nvSpPr>
            <p:cNvPr id="62549" name="Text Box 30"/>
            <p:cNvSpPr txBox="1">
              <a:spLocks noChangeArrowheads="1"/>
            </p:cNvSpPr>
            <p:nvPr/>
          </p:nvSpPr>
          <p:spPr bwMode="auto">
            <a:xfrm>
              <a:off x="69" y="1718"/>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550" name="Oval 31"/>
            <p:cNvSpPr>
              <a:spLocks noChangeArrowheads="1"/>
            </p:cNvSpPr>
            <p:nvPr/>
          </p:nvSpPr>
          <p:spPr bwMode="auto">
            <a:xfrm>
              <a:off x="544" y="1622"/>
              <a:ext cx="231" cy="247"/>
            </a:xfrm>
            <a:prstGeom prst="ellipse">
              <a:avLst/>
            </a:prstGeom>
            <a:noFill/>
            <a:ln w="28575">
              <a:solidFill>
                <a:schemeClr val="bg1"/>
              </a:solidFill>
              <a:round/>
              <a:headEnd/>
              <a:tailEnd/>
            </a:ln>
          </p:spPr>
          <p:txBody>
            <a:bodyPr wrap="none" anchor="ctr"/>
            <a:lstStyle/>
            <a:p>
              <a:endParaRPr lang="en-US"/>
            </a:p>
          </p:txBody>
        </p:sp>
        <p:sp>
          <p:nvSpPr>
            <p:cNvPr id="62551" name="Text Box 32"/>
            <p:cNvSpPr txBox="1">
              <a:spLocks noChangeArrowheads="1"/>
            </p:cNvSpPr>
            <p:nvPr/>
          </p:nvSpPr>
          <p:spPr bwMode="auto">
            <a:xfrm>
              <a:off x="121" y="1631"/>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2552" name="Freeform 33"/>
            <p:cNvSpPr>
              <a:spLocks/>
            </p:cNvSpPr>
            <p:nvPr/>
          </p:nvSpPr>
          <p:spPr bwMode="auto">
            <a:xfrm>
              <a:off x="1654" y="1475"/>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53" name="Oval 34"/>
            <p:cNvSpPr>
              <a:spLocks noChangeArrowheads="1"/>
            </p:cNvSpPr>
            <p:nvPr/>
          </p:nvSpPr>
          <p:spPr bwMode="auto">
            <a:xfrm>
              <a:off x="1541" y="1619"/>
              <a:ext cx="231" cy="248"/>
            </a:xfrm>
            <a:prstGeom prst="ellipse">
              <a:avLst/>
            </a:prstGeom>
            <a:noFill/>
            <a:ln w="63500" cmpd="dbl">
              <a:solidFill>
                <a:srgbClr val="FFFFFF"/>
              </a:solidFill>
              <a:round/>
              <a:headEnd/>
              <a:tailEnd/>
            </a:ln>
          </p:spPr>
          <p:txBody>
            <a:bodyPr wrap="none" anchor="ctr"/>
            <a:lstStyle/>
            <a:p>
              <a:endParaRPr lang="en-US"/>
            </a:p>
          </p:txBody>
        </p:sp>
        <p:sp>
          <p:nvSpPr>
            <p:cNvPr id="62554" name="Oval 35"/>
            <p:cNvSpPr>
              <a:spLocks noChangeArrowheads="1"/>
            </p:cNvSpPr>
            <p:nvPr/>
          </p:nvSpPr>
          <p:spPr bwMode="auto">
            <a:xfrm>
              <a:off x="1046" y="1628"/>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2555" name="AutoShape 36"/>
            <p:cNvCxnSpPr>
              <a:cxnSpLocks noChangeShapeType="1"/>
            </p:cNvCxnSpPr>
            <p:nvPr/>
          </p:nvCxnSpPr>
          <p:spPr bwMode="auto">
            <a:xfrm>
              <a:off x="303" y="1668"/>
              <a:ext cx="239" cy="0"/>
            </a:xfrm>
            <a:prstGeom prst="straightConnector1">
              <a:avLst/>
            </a:prstGeom>
            <a:noFill/>
            <a:ln w="28575">
              <a:solidFill>
                <a:schemeClr val="bg1"/>
              </a:solidFill>
              <a:round/>
              <a:headEnd/>
              <a:tailEnd type="triangle" w="med" len="med"/>
            </a:ln>
          </p:spPr>
        </p:cxnSp>
        <p:sp>
          <p:nvSpPr>
            <p:cNvPr id="62556" name="Text Box 37"/>
            <p:cNvSpPr txBox="1">
              <a:spLocks noChangeArrowheads="1"/>
            </p:cNvSpPr>
            <p:nvPr/>
          </p:nvSpPr>
          <p:spPr bwMode="auto">
            <a:xfrm>
              <a:off x="126" y="1474"/>
              <a:ext cx="216"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cxnSp>
          <p:nvCxnSpPr>
            <p:cNvPr id="62557" name="AutoShape 38"/>
            <p:cNvCxnSpPr>
              <a:cxnSpLocks noChangeShapeType="1"/>
            </p:cNvCxnSpPr>
            <p:nvPr/>
          </p:nvCxnSpPr>
          <p:spPr bwMode="auto">
            <a:xfrm>
              <a:off x="306" y="1816"/>
              <a:ext cx="239" cy="0"/>
            </a:xfrm>
            <a:prstGeom prst="straightConnector1">
              <a:avLst/>
            </a:prstGeom>
            <a:noFill/>
            <a:ln w="28575">
              <a:solidFill>
                <a:schemeClr val="bg1"/>
              </a:solidFill>
              <a:round/>
              <a:headEnd/>
              <a:tailEnd type="triangle" w="med" len="med"/>
            </a:ln>
          </p:spPr>
        </p:cxnSp>
        <p:cxnSp>
          <p:nvCxnSpPr>
            <p:cNvPr id="62558" name="AutoShape 39"/>
            <p:cNvCxnSpPr>
              <a:cxnSpLocks noChangeShapeType="1"/>
            </p:cNvCxnSpPr>
            <p:nvPr/>
          </p:nvCxnSpPr>
          <p:spPr bwMode="auto">
            <a:xfrm>
              <a:off x="672" y="1745"/>
              <a:ext cx="367" cy="0"/>
            </a:xfrm>
            <a:prstGeom prst="straightConnector1">
              <a:avLst/>
            </a:prstGeom>
            <a:noFill/>
            <a:ln w="28575">
              <a:solidFill>
                <a:schemeClr val="bg1"/>
              </a:solidFill>
              <a:round/>
              <a:headEnd/>
              <a:tailEnd type="triangle" w="med" len="med"/>
            </a:ln>
          </p:spPr>
        </p:cxnSp>
        <p:cxnSp>
          <p:nvCxnSpPr>
            <p:cNvPr id="62559" name="AutoShape 40"/>
            <p:cNvCxnSpPr>
              <a:cxnSpLocks noChangeShapeType="1"/>
            </p:cNvCxnSpPr>
            <p:nvPr/>
          </p:nvCxnSpPr>
          <p:spPr bwMode="auto">
            <a:xfrm>
              <a:off x="1175" y="1745"/>
              <a:ext cx="366" cy="0"/>
            </a:xfrm>
            <a:prstGeom prst="straightConnector1">
              <a:avLst/>
            </a:prstGeom>
            <a:noFill/>
            <a:ln w="28575">
              <a:solidFill>
                <a:schemeClr val="bg1"/>
              </a:solidFill>
              <a:prstDash val="dashDot"/>
              <a:round/>
              <a:headEnd/>
              <a:tailEnd type="triangle" w="med" len="med"/>
            </a:ln>
          </p:spPr>
        </p:cxnSp>
        <p:sp>
          <p:nvSpPr>
            <p:cNvPr id="62560" name="Oval 41"/>
            <p:cNvSpPr>
              <a:spLocks noChangeArrowheads="1"/>
            </p:cNvSpPr>
            <p:nvPr/>
          </p:nvSpPr>
          <p:spPr bwMode="auto">
            <a:xfrm>
              <a:off x="1061" y="1132"/>
              <a:ext cx="231" cy="248"/>
            </a:xfrm>
            <a:prstGeom prst="ellipse">
              <a:avLst/>
            </a:prstGeom>
            <a:noFill/>
            <a:ln w="63500" cmpd="dbl">
              <a:solidFill>
                <a:srgbClr val="FFFFFF"/>
              </a:solidFill>
              <a:round/>
              <a:headEnd/>
              <a:tailEnd/>
            </a:ln>
          </p:spPr>
          <p:txBody>
            <a:bodyPr wrap="none" anchor="ctr"/>
            <a:lstStyle/>
            <a:p>
              <a:endParaRPr lang="en-US"/>
            </a:p>
          </p:txBody>
        </p:sp>
        <p:sp>
          <p:nvSpPr>
            <p:cNvPr id="62561" name="Freeform 42"/>
            <p:cNvSpPr>
              <a:spLocks/>
            </p:cNvSpPr>
            <p:nvPr/>
          </p:nvSpPr>
          <p:spPr bwMode="auto">
            <a:xfrm>
              <a:off x="1222" y="1001"/>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2562" name="AutoShape 43"/>
            <p:cNvCxnSpPr>
              <a:cxnSpLocks noChangeShapeType="1"/>
              <a:stCxn id="62553" idx="1"/>
              <a:endCxn id="62554" idx="0"/>
            </p:cNvCxnSpPr>
            <p:nvPr/>
          </p:nvCxnSpPr>
          <p:spPr bwMode="auto">
            <a:xfrm rot="5400000" flipH="1">
              <a:off x="1359" y="1419"/>
              <a:ext cx="19" cy="413"/>
            </a:xfrm>
            <a:prstGeom prst="curvedConnector3">
              <a:avLst>
                <a:gd name="adj1" fmla="val 842106"/>
              </a:avLst>
            </a:prstGeom>
            <a:noFill/>
            <a:ln w="28575">
              <a:solidFill>
                <a:schemeClr val="bg1"/>
              </a:solidFill>
              <a:prstDash val="dash"/>
              <a:round/>
              <a:headEnd/>
              <a:tailEnd type="triangle" w="med" len="med"/>
            </a:ln>
          </p:spPr>
        </p:cxnSp>
        <p:sp>
          <p:nvSpPr>
            <p:cNvPr id="62563" name="Oval 44"/>
            <p:cNvSpPr>
              <a:spLocks noChangeArrowheads="1"/>
            </p:cNvSpPr>
            <p:nvPr/>
          </p:nvSpPr>
          <p:spPr bwMode="auto">
            <a:xfrm>
              <a:off x="541" y="635"/>
              <a:ext cx="245" cy="255"/>
            </a:xfrm>
            <a:prstGeom prst="ellipse">
              <a:avLst/>
            </a:prstGeom>
            <a:noFill/>
            <a:ln w="28575">
              <a:solidFill>
                <a:schemeClr val="bg1"/>
              </a:solidFill>
              <a:round/>
              <a:headEnd/>
              <a:tailEnd/>
            </a:ln>
          </p:spPr>
          <p:txBody>
            <a:bodyPr wrap="none" anchor="ctr"/>
            <a:lstStyle/>
            <a:p>
              <a:endParaRPr lang="en-US"/>
            </a:p>
          </p:txBody>
        </p:sp>
        <p:cxnSp>
          <p:nvCxnSpPr>
            <p:cNvPr id="62564" name="AutoShape 45"/>
            <p:cNvCxnSpPr>
              <a:cxnSpLocks noChangeShapeType="1"/>
            </p:cNvCxnSpPr>
            <p:nvPr/>
          </p:nvCxnSpPr>
          <p:spPr bwMode="auto">
            <a:xfrm>
              <a:off x="288" y="836"/>
              <a:ext cx="254" cy="0"/>
            </a:xfrm>
            <a:prstGeom prst="straightConnector1">
              <a:avLst/>
            </a:prstGeom>
            <a:noFill/>
            <a:ln w="28575">
              <a:solidFill>
                <a:schemeClr val="bg1"/>
              </a:solidFill>
              <a:round/>
              <a:headEnd/>
              <a:tailEnd type="triangle" w="med" len="med"/>
            </a:ln>
          </p:spPr>
        </p:cxnSp>
        <p:cxnSp>
          <p:nvCxnSpPr>
            <p:cNvPr id="62565" name="AutoShape 46"/>
            <p:cNvCxnSpPr>
              <a:cxnSpLocks noChangeShapeType="1"/>
            </p:cNvCxnSpPr>
            <p:nvPr/>
          </p:nvCxnSpPr>
          <p:spPr bwMode="auto">
            <a:xfrm>
              <a:off x="282" y="672"/>
              <a:ext cx="254" cy="0"/>
            </a:xfrm>
            <a:prstGeom prst="straightConnector1">
              <a:avLst/>
            </a:prstGeom>
            <a:noFill/>
            <a:ln w="28575">
              <a:solidFill>
                <a:schemeClr val="bg1"/>
              </a:solidFill>
              <a:round/>
              <a:headEnd/>
              <a:tailEnd type="triangle" w="med" len="med"/>
            </a:ln>
          </p:spPr>
        </p:cxnSp>
        <p:sp>
          <p:nvSpPr>
            <p:cNvPr id="62566" name="Oval 47"/>
            <p:cNvSpPr>
              <a:spLocks noChangeArrowheads="1"/>
            </p:cNvSpPr>
            <p:nvPr/>
          </p:nvSpPr>
          <p:spPr bwMode="auto">
            <a:xfrm>
              <a:off x="1045" y="633"/>
              <a:ext cx="231" cy="248"/>
            </a:xfrm>
            <a:prstGeom prst="ellipse">
              <a:avLst/>
            </a:prstGeom>
            <a:noFill/>
            <a:ln w="63500" cmpd="dbl">
              <a:solidFill>
                <a:srgbClr val="FFFFFF"/>
              </a:solidFill>
              <a:round/>
              <a:headEnd/>
              <a:tailEnd/>
            </a:ln>
          </p:spPr>
          <p:txBody>
            <a:bodyPr wrap="none" anchor="ctr"/>
            <a:lstStyle/>
            <a:p>
              <a:endParaRPr lang="en-US"/>
            </a:p>
          </p:txBody>
        </p:sp>
        <p:sp>
          <p:nvSpPr>
            <p:cNvPr id="62567" name="Freeform 48"/>
            <p:cNvSpPr>
              <a:spLocks/>
            </p:cNvSpPr>
            <p:nvPr/>
          </p:nvSpPr>
          <p:spPr bwMode="auto">
            <a:xfrm>
              <a:off x="1206" y="50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68" name="Text Box 49"/>
            <p:cNvSpPr txBox="1">
              <a:spLocks noChangeArrowheads="1"/>
            </p:cNvSpPr>
            <p:nvPr/>
          </p:nvSpPr>
          <p:spPr bwMode="auto">
            <a:xfrm>
              <a:off x="108" y="1139"/>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2569" name="Text Box 50"/>
            <p:cNvSpPr txBox="1">
              <a:spLocks noChangeArrowheads="1"/>
            </p:cNvSpPr>
            <p:nvPr/>
          </p:nvSpPr>
          <p:spPr bwMode="auto">
            <a:xfrm>
              <a:off x="118" y="969"/>
              <a:ext cx="230"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2570" name="Text Box 51"/>
            <p:cNvSpPr txBox="1">
              <a:spLocks noChangeArrowheads="1"/>
            </p:cNvSpPr>
            <p:nvPr/>
          </p:nvSpPr>
          <p:spPr bwMode="auto">
            <a:xfrm>
              <a:off x="108" y="64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2571" name="Text Box 52"/>
            <p:cNvSpPr txBox="1">
              <a:spLocks noChangeArrowheads="1"/>
            </p:cNvSpPr>
            <p:nvPr/>
          </p:nvSpPr>
          <p:spPr bwMode="auto">
            <a:xfrm>
              <a:off x="118" y="479"/>
              <a:ext cx="230"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cxnSp>
          <p:nvCxnSpPr>
            <p:cNvPr id="62572" name="AutoShape 53"/>
            <p:cNvCxnSpPr>
              <a:cxnSpLocks noChangeShapeType="1"/>
              <a:stCxn id="62554" idx="3"/>
              <a:endCxn id="62554" idx="5"/>
            </p:cNvCxnSpPr>
            <p:nvPr/>
          </p:nvCxnSpPr>
          <p:spPr bwMode="auto">
            <a:xfrm rot="16200000" flipH="1">
              <a:off x="1161" y="1771"/>
              <a:ext cx="1" cy="163"/>
            </a:xfrm>
            <a:prstGeom prst="curvedConnector3">
              <a:avLst>
                <a:gd name="adj1" fmla="val 16800009"/>
              </a:avLst>
            </a:prstGeom>
            <a:noFill/>
            <a:ln w="28575">
              <a:solidFill>
                <a:schemeClr val="bg1"/>
              </a:solidFill>
              <a:prstDash val="dash"/>
              <a:round/>
              <a:headEnd/>
              <a:tailEnd type="triangle" w="med" len="med"/>
            </a:ln>
          </p:spPr>
        </p:cxnSp>
      </p:grpSp>
      <p:grpSp>
        <p:nvGrpSpPr>
          <p:cNvPr id="6" name="Group 54"/>
          <p:cNvGrpSpPr>
            <a:grpSpLocks/>
          </p:cNvGrpSpPr>
          <p:nvPr/>
        </p:nvGrpSpPr>
        <p:grpSpPr bwMode="auto">
          <a:xfrm>
            <a:off x="150813" y="4427538"/>
            <a:ext cx="2919412" cy="2489200"/>
            <a:chOff x="95" y="2789"/>
            <a:chExt cx="1839" cy="1568"/>
          </a:xfrm>
        </p:grpSpPr>
        <p:grpSp>
          <p:nvGrpSpPr>
            <p:cNvPr id="62514" name="Group 55"/>
            <p:cNvGrpSpPr>
              <a:grpSpLocks/>
            </p:cNvGrpSpPr>
            <p:nvPr/>
          </p:nvGrpSpPr>
          <p:grpSpPr bwMode="auto">
            <a:xfrm>
              <a:off x="95" y="2789"/>
              <a:ext cx="1839" cy="1568"/>
              <a:chOff x="95" y="2789"/>
              <a:chExt cx="1839" cy="1568"/>
            </a:xfrm>
          </p:grpSpPr>
          <p:sp>
            <p:nvSpPr>
              <p:cNvPr id="62516" name="Text Box 56"/>
              <p:cNvSpPr txBox="1">
                <a:spLocks noChangeArrowheads="1"/>
              </p:cNvSpPr>
              <p:nvPr/>
            </p:nvSpPr>
            <p:spPr bwMode="auto">
              <a:xfrm>
                <a:off x="1400" y="4080"/>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2517" name="Text Box 57"/>
              <p:cNvSpPr txBox="1">
                <a:spLocks noChangeArrowheads="1"/>
              </p:cNvSpPr>
              <p:nvPr/>
            </p:nvSpPr>
            <p:spPr bwMode="auto">
              <a:xfrm>
                <a:off x="567" y="3098"/>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2518" name="Line 58"/>
              <p:cNvSpPr>
                <a:spLocks noChangeShapeType="1"/>
              </p:cNvSpPr>
              <p:nvPr/>
            </p:nvSpPr>
            <p:spPr bwMode="auto">
              <a:xfrm>
                <a:off x="817" y="3294"/>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2519" name="Text Box 59"/>
              <p:cNvSpPr txBox="1">
                <a:spLocks noChangeArrowheads="1"/>
              </p:cNvSpPr>
              <p:nvPr/>
            </p:nvSpPr>
            <p:spPr bwMode="auto">
              <a:xfrm>
                <a:off x="104" y="3967"/>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520" name="Line 60"/>
              <p:cNvSpPr>
                <a:spLocks noChangeShapeType="1"/>
              </p:cNvSpPr>
              <p:nvPr/>
            </p:nvSpPr>
            <p:spPr bwMode="auto">
              <a:xfrm>
                <a:off x="873" y="3771"/>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2521" name="Text Box 61"/>
              <p:cNvSpPr txBox="1">
                <a:spLocks noChangeArrowheads="1"/>
              </p:cNvSpPr>
              <p:nvPr/>
            </p:nvSpPr>
            <p:spPr bwMode="auto">
              <a:xfrm>
                <a:off x="662" y="3511"/>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62522" name="Text Box 62"/>
              <p:cNvSpPr txBox="1">
                <a:spLocks noChangeArrowheads="1"/>
              </p:cNvSpPr>
              <p:nvPr/>
            </p:nvSpPr>
            <p:spPr bwMode="auto">
              <a:xfrm>
                <a:off x="1408" y="4117"/>
                <a:ext cx="412"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2523" name="Oval 63"/>
              <p:cNvSpPr>
                <a:spLocks noChangeArrowheads="1"/>
              </p:cNvSpPr>
              <p:nvPr/>
            </p:nvSpPr>
            <p:spPr bwMode="auto">
              <a:xfrm>
                <a:off x="583" y="3421"/>
                <a:ext cx="245" cy="255"/>
              </a:xfrm>
              <a:prstGeom prst="ellipse">
                <a:avLst/>
              </a:prstGeom>
              <a:noFill/>
              <a:ln w="28575">
                <a:solidFill>
                  <a:schemeClr val="bg1"/>
                </a:solidFill>
                <a:round/>
                <a:headEnd/>
                <a:tailEnd/>
              </a:ln>
            </p:spPr>
            <p:txBody>
              <a:bodyPr wrap="none" anchor="ctr"/>
              <a:lstStyle/>
              <a:p>
                <a:endParaRPr lang="en-US"/>
              </a:p>
            </p:txBody>
          </p:sp>
          <p:cxnSp>
            <p:nvCxnSpPr>
              <p:cNvPr id="62524" name="AutoShape 64"/>
              <p:cNvCxnSpPr>
                <a:cxnSpLocks noChangeShapeType="1"/>
              </p:cNvCxnSpPr>
              <p:nvPr/>
            </p:nvCxnSpPr>
            <p:spPr bwMode="auto">
              <a:xfrm>
                <a:off x="720" y="3549"/>
                <a:ext cx="389" cy="0"/>
              </a:xfrm>
              <a:prstGeom prst="straightConnector1">
                <a:avLst/>
              </a:prstGeom>
              <a:noFill/>
              <a:ln w="28575">
                <a:solidFill>
                  <a:schemeClr val="bg1"/>
                </a:solidFill>
                <a:round/>
                <a:headEnd/>
                <a:tailEnd type="triangle" w="med" len="med"/>
              </a:ln>
            </p:spPr>
          </p:cxnSp>
          <p:cxnSp>
            <p:nvCxnSpPr>
              <p:cNvPr id="62525" name="AutoShape 65"/>
              <p:cNvCxnSpPr>
                <a:cxnSpLocks noChangeShapeType="1"/>
              </p:cNvCxnSpPr>
              <p:nvPr/>
            </p:nvCxnSpPr>
            <p:spPr bwMode="auto">
              <a:xfrm>
                <a:off x="344" y="3619"/>
                <a:ext cx="254" cy="0"/>
              </a:xfrm>
              <a:prstGeom prst="straightConnector1">
                <a:avLst/>
              </a:prstGeom>
              <a:noFill/>
              <a:ln w="28575">
                <a:solidFill>
                  <a:schemeClr val="bg1"/>
                </a:solidFill>
                <a:round/>
                <a:headEnd/>
                <a:tailEnd type="triangle" w="med" len="med"/>
              </a:ln>
            </p:spPr>
          </p:cxnSp>
          <p:sp>
            <p:nvSpPr>
              <p:cNvPr id="62526" name="Text Box 66"/>
              <p:cNvSpPr txBox="1">
                <a:spLocks noChangeArrowheads="1"/>
              </p:cNvSpPr>
              <p:nvPr/>
            </p:nvSpPr>
            <p:spPr bwMode="auto">
              <a:xfrm>
                <a:off x="95" y="4005"/>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527" name="Oval 67"/>
              <p:cNvSpPr>
                <a:spLocks noChangeArrowheads="1"/>
              </p:cNvSpPr>
              <p:nvPr/>
            </p:nvSpPr>
            <p:spPr bwMode="auto">
              <a:xfrm>
                <a:off x="570" y="3909"/>
                <a:ext cx="231" cy="247"/>
              </a:xfrm>
              <a:prstGeom prst="ellipse">
                <a:avLst/>
              </a:prstGeom>
              <a:noFill/>
              <a:ln w="28575">
                <a:solidFill>
                  <a:schemeClr val="bg1"/>
                </a:solidFill>
                <a:round/>
                <a:headEnd/>
                <a:tailEnd/>
              </a:ln>
            </p:spPr>
            <p:txBody>
              <a:bodyPr wrap="none" anchor="ctr"/>
              <a:lstStyle/>
              <a:p>
                <a:endParaRPr lang="en-US"/>
              </a:p>
            </p:txBody>
          </p:sp>
          <p:sp>
            <p:nvSpPr>
              <p:cNvPr id="62528" name="Text Box 68"/>
              <p:cNvSpPr txBox="1">
                <a:spLocks noChangeArrowheads="1"/>
              </p:cNvSpPr>
              <p:nvPr/>
            </p:nvSpPr>
            <p:spPr bwMode="auto">
              <a:xfrm>
                <a:off x="147" y="3918"/>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2529" name="Freeform 69"/>
              <p:cNvSpPr>
                <a:spLocks/>
              </p:cNvSpPr>
              <p:nvPr/>
            </p:nvSpPr>
            <p:spPr bwMode="auto">
              <a:xfrm>
                <a:off x="1680" y="376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30" name="Oval 70"/>
              <p:cNvSpPr>
                <a:spLocks noChangeArrowheads="1"/>
              </p:cNvSpPr>
              <p:nvPr/>
            </p:nvSpPr>
            <p:spPr bwMode="auto">
              <a:xfrm>
                <a:off x="1567" y="3906"/>
                <a:ext cx="231" cy="248"/>
              </a:xfrm>
              <a:prstGeom prst="ellipse">
                <a:avLst/>
              </a:prstGeom>
              <a:noFill/>
              <a:ln w="63500" cmpd="dbl">
                <a:solidFill>
                  <a:srgbClr val="FFFFFF"/>
                </a:solidFill>
                <a:round/>
                <a:headEnd/>
                <a:tailEnd/>
              </a:ln>
            </p:spPr>
            <p:txBody>
              <a:bodyPr wrap="none" anchor="ctr"/>
              <a:lstStyle/>
              <a:p>
                <a:endParaRPr lang="en-US"/>
              </a:p>
            </p:txBody>
          </p:sp>
          <p:sp>
            <p:nvSpPr>
              <p:cNvPr id="62531" name="Oval 71"/>
              <p:cNvSpPr>
                <a:spLocks noChangeArrowheads="1"/>
              </p:cNvSpPr>
              <p:nvPr/>
            </p:nvSpPr>
            <p:spPr bwMode="auto">
              <a:xfrm>
                <a:off x="1072" y="3915"/>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2532" name="AutoShape 72"/>
              <p:cNvCxnSpPr>
                <a:cxnSpLocks noChangeShapeType="1"/>
              </p:cNvCxnSpPr>
              <p:nvPr/>
            </p:nvCxnSpPr>
            <p:spPr bwMode="auto">
              <a:xfrm>
                <a:off x="332" y="4103"/>
                <a:ext cx="239" cy="0"/>
              </a:xfrm>
              <a:prstGeom prst="straightConnector1">
                <a:avLst/>
              </a:prstGeom>
              <a:noFill/>
              <a:ln w="28575">
                <a:solidFill>
                  <a:schemeClr val="bg1"/>
                </a:solidFill>
                <a:round/>
                <a:headEnd/>
                <a:tailEnd type="triangle" w="med" len="med"/>
              </a:ln>
            </p:spPr>
          </p:cxnSp>
          <p:cxnSp>
            <p:nvCxnSpPr>
              <p:cNvPr id="62533" name="AutoShape 73"/>
              <p:cNvCxnSpPr>
                <a:cxnSpLocks noChangeShapeType="1"/>
              </p:cNvCxnSpPr>
              <p:nvPr/>
            </p:nvCxnSpPr>
            <p:spPr bwMode="auto">
              <a:xfrm>
                <a:off x="698" y="4032"/>
                <a:ext cx="367" cy="0"/>
              </a:xfrm>
              <a:prstGeom prst="straightConnector1">
                <a:avLst/>
              </a:prstGeom>
              <a:noFill/>
              <a:ln w="28575">
                <a:solidFill>
                  <a:schemeClr val="bg1"/>
                </a:solidFill>
                <a:round/>
                <a:headEnd/>
                <a:tailEnd type="triangle" w="med" len="med"/>
              </a:ln>
            </p:spPr>
          </p:cxnSp>
          <p:cxnSp>
            <p:nvCxnSpPr>
              <p:cNvPr id="62534" name="AutoShape 74"/>
              <p:cNvCxnSpPr>
                <a:cxnSpLocks noChangeShapeType="1"/>
              </p:cNvCxnSpPr>
              <p:nvPr/>
            </p:nvCxnSpPr>
            <p:spPr bwMode="auto">
              <a:xfrm>
                <a:off x="1201" y="4032"/>
                <a:ext cx="366" cy="0"/>
              </a:xfrm>
              <a:prstGeom prst="straightConnector1">
                <a:avLst/>
              </a:prstGeom>
              <a:noFill/>
              <a:ln w="28575">
                <a:solidFill>
                  <a:schemeClr val="bg1"/>
                </a:solidFill>
                <a:prstDash val="dashDot"/>
                <a:round/>
                <a:headEnd/>
                <a:tailEnd type="triangle" w="med" len="med"/>
              </a:ln>
            </p:spPr>
          </p:cxnSp>
          <p:sp>
            <p:nvSpPr>
              <p:cNvPr id="62535" name="Oval 75"/>
              <p:cNvSpPr>
                <a:spLocks noChangeArrowheads="1"/>
              </p:cNvSpPr>
              <p:nvPr/>
            </p:nvSpPr>
            <p:spPr bwMode="auto">
              <a:xfrm>
                <a:off x="1087" y="3419"/>
                <a:ext cx="231" cy="248"/>
              </a:xfrm>
              <a:prstGeom prst="ellipse">
                <a:avLst/>
              </a:prstGeom>
              <a:noFill/>
              <a:ln w="63500" cmpd="dbl">
                <a:solidFill>
                  <a:srgbClr val="FFFFFF"/>
                </a:solidFill>
                <a:round/>
                <a:headEnd/>
                <a:tailEnd/>
              </a:ln>
            </p:spPr>
            <p:txBody>
              <a:bodyPr wrap="none" anchor="ctr"/>
              <a:lstStyle/>
              <a:p>
                <a:endParaRPr lang="en-US"/>
              </a:p>
            </p:txBody>
          </p:sp>
          <p:sp>
            <p:nvSpPr>
              <p:cNvPr id="62536" name="Freeform 76"/>
              <p:cNvSpPr>
                <a:spLocks/>
              </p:cNvSpPr>
              <p:nvPr/>
            </p:nvSpPr>
            <p:spPr bwMode="auto">
              <a:xfrm>
                <a:off x="1248" y="3288"/>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2537" name="AutoShape 77"/>
              <p:cNvCxnSpPr>
                <a:cxnSpLocks noChangeShapeType="1"/>
                <a:stCxn id="62530" idx="1"/>
                <a:endCxn id="62531" idx="0"/>
              </p:cNvCxnSpPr>
              <p:nvPr/>
            </p:nvCxnSpPr>
            <p:spPr bwMode="auto">
              <a:xfrm rot="5400000" flipH="1">
                <a:off x="1385" y="3706"/>
                <a:ext cx="19" cy="413"/>
              </a:xfrm>
              <a:prstGeom prst="curvedConnector3">
                <a:avLst>
                  <a:gd name="adj1" fmla="val 842106"/>
                </a:avLst>
              </a:prstGeom>
              <a:noFill/>
              <a:ln w="28575">
                <a:solidFill>
                  <a:schemeClr val="bg1"/>
                </a:solidFill>
                <a:prstDash val="dash"/>
                <a:round/>
                <a:headEnd/>
                <a:tailEnd type="triangle" w="med" len="med"/>
              </a:ln>
            </p:spPr>
          </p:cxnSp>
          <p:sp>
            <p:nvSpPr>
              <p:cNvPr id="62538" name="Oval 78"/>
              <p:cNvSpPr>
                <a:spLocks noChangeArrowheads="1"/>
              </p:cNvSpPr>
              <p:nvPr/>
            </p:nvSpPr>
            <p:spPr bwMode="auto">
              <a:xfrm>
                <a:off x="567" y="2922"/>
                <a:ext cx="245" cy="255"/>
              </a:xfrm>
              <a:prstGeom prst="ellipse">
                <a:avLst/>
              </a:prstGeom>
              <a:noFill/>
              <a:ln w="28575">
                <a:solidFill>
                  <a:schemeClr val="bg1"/>
                </a:solidFill>
                <a:round/>
                <a:headEnd/>
                <a:tailEnd/>
              </a:ln>
            </p:spPr>
            <p:txBody>
              <a:bodyPr wrap="none" anchor="ctr"/>
              <a:lstStyle/>
              <a:p>
                <a:endParaRPr lang="en-US"/>
              </a:p>
            </p:txBody>
          </p:sp>
          <p:cxnSp>
            <p:nvCxnSpPr>
              <p:cNvPr id="62539" name="AutoShape 79"/>
              <p:cNvCxnSpPr>
                <a:cxnSpLocks noChangeShapeType="1"/>
              </p:cNvCxnSpPr>
              <p:nvPr/>
            </p:nvCxnSpPr>
            <p:spPr bwMode="auto">
              <a:xfrm>
                <a:off x="314" y="3123"/>
                <a:ext cx="254" cy="0"/>
              </a:xfrm>
              <a:prstGeom prst="straightConnector1">
                <a:avLst/>
              </a:prstGeom>
              <a:noFill/>
              <a:ln w="28575">
                <a:solidFill>
                  <a:schemeClr val="bg1"/>
                </a:solidFill>
                <a:round/>
                <a:headEnd/>
                <a:tailEnd type="triangle" w="med" len="med"/>
              </a:ln>
            </p:spPr>
          </p:cxnSp>
          <p:sp>
            <p:nvSpPr>
              <p:cNvPr id="62540" name="Oval 80"/>
              <p:cNvSpPr>
                <a:spLocks noChangeArrowheads="1"/>
              </p:cNvSpPr>
              <p:nvPr/>
            </p:nvSpPr>
            <p:spPr bwMode="auto">
              <a:xfrm>
                <a:off x="1071" y="2920"/>
                <a:ext cx="231" cy="248"/>
              </a:xfrm>
              <a:prstGeom prst="ellipse">
                <a:avLst/>
              </a:prstGeom>
              <a:noFill/>
              <a:ln w="63500" cmpd="dbl">
                <a:solidFill>
                  <a:srgbClr val="FFFFFF"/>
                </a:solidFill>
                <a:round/>
                <a:headEnd/>
                <a:tailEnd/>
              </a:ln>
            </p:spPr>
            <p:txBody>
              <a:bodyPr wrap="none" anchor="ctr"/>
              <a:lstStyle/>
              <a:p>
                <a:endParaRPr lang="en-US"/>
              </a:p>
            </p:txBody>
          </p:sp>
          <p:sp>
            <p:nvSpPr>
              <p:cNvPr id="62541" name="Freeform 81"/>
              <p:cNvSpPr>
                <a:spLocks/>
              </p:cNvSpPr>
              <p:nvPr/>
            </p:nvSpPr>
            <p:spPr bwMode="auto">
              <a:xfrm>
                <a:off x="1232" y="2789"/>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42" name="Text Box 82"/>
              <p:cNvSpPr txBox="1">
                <a:spLocks noChangeArrowheads="1"/>
              </p:cNvSpPr>
              <p:nvPr/>
            </p:nvSpPr>
            <p:spPr bwMode="auto">
              <a:xfrm>
                <a:off x="134" y="3426"/>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2543" name="Text Box 83"/>
              <p:cNvSpPr txBox="1">
                <a:spLocks noChangeArrowheads="1"/>
              </p:cNvSpPr>
              <p:nvPr/>
            </p:nvSpPr>
            <p:spPr bwMode="auto">
              <a:xfrm>
                <a:off x="134" y="2929"/>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grpSp>
        <p:cxnSp>
          <p:nvCxnSpPr>
            <p:cNvPr id="62515" name="AutoShape 84"/>
            <p:cNvCxnSpPr>
              <a:cxnSpLocks noChangeShapeType="1"/>
            </p:cNvCxnSpPr>
            <p:nvPr/>
          </p:nvCxnSpPr>
          <p:spPr bwMode="auto">
            <a:xfrm rot="16200000" flipH="1">
              <a:off x="1176" y="4036"/>
              <a:ext cx="1" cy="163"/>
            </a:xfrm>
            <a:prstGeom prst="curvedConnector3">
              <a:avLst>
                <a:gd name="adj1" fmla="val 16800009"/>
              </a:avLst>
            </a:prstGeom>
            <a:noFill/>
            <a:ln w="28575">
              <a:solidFill>
                <a:schemeClr val="bg1"/>
              </a:solidFill>
              <a:prstDash val="dash"/>
              <a:round/>
              <a:headEnd/>
              <a:tailEnd type="triangle" w="med" len="med"/>
            </a:ln>
          </p:spPr>
        </p:cxnSp>
      </p:grpSp>
      <p:grpSp>
        <p:nvGrpSpPr>
          <p:cNvPr id="8" name="Group 85"/>
          <p:cNvGrpSpPr>
            <a:grpSpLocks/>
          </p:cNvGrpSpPr>
          <p:nvPr/>
        </p:nvGrpSpPr>
        <p:grpSpPr bwMode="auto">
          <a:xfrm>
            <a:off x="6170613" y="4468813"/>
            <a:ext cx="2919412" cy="2430462"/>
            <a:chOff x="3887" y="2815"/>
            <a:chExt cx="1839" cy="1531"/>
          </a:xfrm>
        </p:grpSpPr>
        <p:grpSp>
          <p:nvGrpSpPr>
            <p:cNvPr id="62485" name="Group 86"/>
            <p:cNvGrpSpPr>
              <a:grpSpLocks/>
            </p:cNvGrpSpPr>
            <p:nvPr/>
          </p:nvGrpSpPr>
          <p:grpSpPr bwMode="auto">
            <a:xfrm>
              <a:off x="3887" y="2815"/>
              <a:ext cx="1839" cy="1531"/>
              <a:chOff x="3887" y="2815"/>
              <a:chExt cx="1839" cy="1531"/>
            </a:xfrm>
          </p:grpSpPr>
          <p:sp>
            <p:nvSpPr>
              <p:cNvPr id="62487" name="Text Box 87"/>
              <p:cNvSpPr txBox="1">
                <a:spLocks noChangeArrowheads="1"/>
              </p:cNvSpPr>
              <p:nvPr/>
            </p:nvSpPr>
            <p:spPr bwMode="auto">
              <a:xfrm>
                <a:off x="5192" y="4106"/>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2488" name="Text Box 88"/>
              <p:cNvSpPr txBox="1">
                <a:spLocks noChangeArrowheads="1"/>
              </p:cNvSpPr>
              <p:nvPr/>
            </p:nvSpPr>
            <p:spPr bwMode="auto">
              <a:xfrm>
                <a:off x="4359" y="3124"/>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2489" name="Line 89"/>
              <p:cNvSpPr>
                <a:spLocks noChangeShapeType="1"/>
              </p:cNvSpPr>
              <p:nvPr/>
            </p:nvSpPr>
            <p:spPr bwMode="auto">
              <a:xfrm>
                <a:off x="4609" y="3320"/>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2490" name="Text Box 90"/>
              <p:cNvSpPr txBox="1">
                <a:spLocks noChangeArrowheads="1"/>
              </p:cNvSpPr>
              <p:nvPr/>
            </p:nvSpPr>
            <p:spPr bwMode="auto">
              <a:xfrm>
                <a:off x="3896" y="3993"/>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491" name="Line 91"/>
              <p:cNvSpPr>
                <a:spLocks noChangeShapeType="1"/>
              </p:cNvSpPr>
              <p:nvPr/>
            </p:nvSpPr>
            <p:spPr bwMode="auto">
              <a:xfrm>
                <a:off x="4665" y="3797"/>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2492" name="Text Box 92"/>
              <p:cNvSpPr txBox="1">
                <a:spLocks noChangeArrowheads="1"/>
              </p:cNvSpPr>
              <p:nvPr/>
            </p:nvSpPr>
            <p:spPr bwMode="auto">
              <a:xfrm>
                <a:off x="4454" y="3537"/>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62493" name="Oval 93"/>
              <p:cNvSpPr>
                <a:spLocks noChangeArrowheads="1"/>
              </p:cNvSpPr>
              <p:nvPr/>
            </p:nvSpPr>
            <p:spPr bwMode="auto">
              <a:xfrm>
                <a:off x="4375" y="3447"/>
                <a:ext cx="245" cy="255"/>
              </a:xfrm>
              <a:prstGeom prst="ellipse">
                <a:avLst/>
              </a:prstGeom>
              <a:noFill/>
              <a:ln w="28575">
                <a:solidFill>
                  <a:schemeClr val="bg1"/>
                </a:solidFill>
                <a:round/>
                <a:headEnd/>
                <a:tailEnd/>
              </a:ln>
            </p:spPr>
            <p:txBody>
              <a:bodyPr wrap="none" anchor="ctr"/>
              <a:lstStyle/>
              <a:p>
                <a:endParaRPr lang="en-US"/>
              </a:p>
            </p:txBody>
          </p:sp>
          <p:cxnSp>
            <p:nvCxnSpPr>
              <p:cNvPr id="62494" name="AutoShape 94"/>
              <p:cNvCxnSpPr>
                <a:cxnSpLocks noChangeShapeType="1"/>
              </p:cNvCxnSpPr>
              <p:nvPr/>
            </p:nvCxnSpPr>
            <p:spPr bwMode="auto">
              <a:xfrm>
                <a:off x="4512" y="3575"/>
                <a:ext cx="389" cy="0"/>
              </a:xfrm>
              <a:prstGeom prst="straightConnector1">
                <a:avLst/>
              </a:prstGeom>
              <a:noFill/>
              <a:ln w="28575">
                <a:solidFill>
                  <a:schemeClr val="bg1"/>
                </a:solidFill>
                <a:round/>
                <a:headEnd/>
                <a:tailEnd type="triangle" w="med" len="med"/>
              </a:ln>
            </p:spPr>
          </p:cxnSp>
          <p:cxnSp>
            <p:nvCxnSpPr>
              <p:cNvPr id="62495" name="AutoShape 95"/>
              <p:cNvCxnSpPr>
                <a:cxnSpLocks noChangeShapeType="1"/>
              </p:cNvCxnSpPr>
              <p:nvPr/>
            </p:nvCxnSpPr>
            <p:spPr bwMode="auto">
              <a:xfrm>
                <a:off x="4136" y="3645"/>
                <a:ext cx="254" cy="0"/>
              </a:xfrm>
              <a:prstGeom prst="straightConnector1">
                <a:avLst/>
              </a:prstGeom>
              <a:noFill/>
              <a:ln w="28575">
                <a:solidFill>
                  <a:schemeClr val="bg1"/>
                </a:solidFill>
                <a:round/>
                <a:headEnd/>
                <a:tailEnd type="triangle" w="med" len="med"/>
              </a:ln>
            </p:spPr>
          </p:cxnSp>
          <p:sp>
            <p:nvSpPr>
              <p:cNvPr id="62496" name="Text Box 96"/>
              <p:cNvSpPr txBox="1">
                <a:spLocks noChangeArrowheads="1"/>
              </p:cNvSpPr>
              <p:nvPr/>
            </p:nvSpPr>
            <p:spPr bwMode="auto">
              <a:xfrm>
                <a:off x="3887" y="4031"/>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2497" name="Oval 97"/>
              <p:cNvSpPr>
                <a:spLocks noChangeArrowheads="1"/>
              </p:cNvSpPr>
              <p:nvPr/>
            </p:nvSpPr>
            <p:spPr bwMode="auto">
              <a:xfrm>
                <a:off x="4362" y="3935"/>
                <a:ext cx="231" cy="247"/>
              </a:xfrm>
              <a:prstGeom prst="ellipse">
                <a:avLst/>
              </a:prstGeom>
              <a:noFill/>
              <a:ln w="28575">
                <a:solidFill>
                  <a:schemeClr val="bg1"/>
                </a:solidFill>
                <a:round/>
                <a:headEnd/>
                <a:tailEnd/>
              </a:ln>
            </p:spPr>
            <p:txBody>
              <a:bodyPr wrap="none" anchor="ctr"/>
              <a:lstStyle/>
              <a:p>
                <a:endParaRPr lang="en-US"/>
              </a:p>
            </p:txBody>
          </p:sp>
          <p:sp>
            <p:nvSpPr>
              <p:cNvPr id="62498" name="Text Box 98"/>
              <p:cNvSpPr txBox="1">
                <a:spLocks noChangeArrowheads="1"/>
              </p:cNvSpPr>
              <p:nvPr/>
            </p:nvSpPr>
            <p:spPr bwMode="auto">
              <a:xfrm>
                <a:off x="3939" y="3944"/>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2499" name="Freeform 99"/>
              <p:cNvSpPr>
                <a:spLocks/>
              </p:cNvSpPr>
              <p:nvPr/>
            </p:nvSpPr>
            <p:spPr bwMode="auto">
              <a:xfrm>
                <a:off x="5472" y="3788"/>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00" name="Oval 100"/>
              <p:cNvSpPr>
                <a:spLocks noChangeArrowheads="1"/>
              </p:cNvSpPr>
              <p:nvPr/>
            </p:nvSpPr>
            <p:spPr bwMode="auto">
              <a:xfrm>
                <a:off x="5359" y="3932"/>
                <a:ext cx="231" cy="248"/>
              </a:xfrm>
              <a:prstGeom prst="ellipse">
                <a:avLst/>
              </a:prstGeom>
              <a:noFill/>
              <a:ln w="63500" cmpd="dbl">
                <a:solidFill>
                  <a:srgbClr val="FFFFFF"/>
                </a:solidFill>
                <a:round/>
                <a:headEnd/>
                <a:tailEnd/>
              </a:ln>
            </p:spPr>
            <p:txBody>
              <a:bodyPr wrap="none" anchor="ctr"/>
              <a:lstStyle/>
              <a:p>
                <a:endParaRPr lang="en-US"/>
              </a:p>
            </p:txBody>
          </p:sp>
          <p:sp>
            <p:nvSpPr>
              <p:cNvPr id="62501" name="Oval 101"/>
              <p:cNvSpPr>
                <a:spLocks noChangeArrowheads="1"/>
              </p:cNvSpPr>
              <p:nvPr/>
            </p:nvSpPr>
            <p:spPr bwMode="auto">
              <a:xfrm>
                <a:off x="4864" y="3941"/>
                <a:ext cx="231" cy="248"/>
              </a:xfrm>
              <a:prstGeom prst="ellipse">
                <a:avLst/>
              </a:prstGeom>
              <a:noFill/>
              <a:ln w="38100" cmpd="dbl">
                <a:solidFill>
                  <a:schemeClr val="bg1"/>
                </a:solidFill>
                <a:round/>
                <a:headEnd/>
                <a:tailEnd/>
              </a:ln>
            </p:spPr>
            <p:txBody>
              <a:bodyPr wrap="none" anchor="ctr"/>
              <a:lstStyle/>
              <a:p>
                <a:pPr algn="ctr"/>
                <a:endParaRPr lang="en-US" altLang="en-US" sz="2400" b="1">
                  <a:solidFill>
                    <a:schemeClr val="bg1"/>
                  </a:solidFill>
                </a:endParaRPr>
              </a:p>
            </p:txBody>
          </p:sp>
          <p:cxnSp>
            <p:nvCxnSpPr>
              <p:cNvPr id="62502" name="AutoShape 102"/>
              <p:cNvCxnSpPr>
                <a:cxnSpLocks noChangeShapeType="1"/>
              </p:cNvCxnSpPr>
              <p:nvPr/>
            </p:nvCxnSpPr>
            <p:spPr bwMode="auto">
              <a:xfrm>
                <a:off x="4124" y="4129"/>
                <a:ext cx="239" cy="0"/>
              </a:xfrm>
              <a:prstGeom prst="straightConnector1">
                <a:avLst/>
              </a:prstGeom>
              <a:noFill/>
              <a:ln w="28575">
                <a:solidFill>
                  <a:schemeClr val="bg1"/>
                </a:solidFill>
                <a:round/>
                <a:headEnd/>
                <a:tailEnd type="triangle" w="med" len="med"/>
              </a:ln>
            </p:spPr>
          </p:cxnSp>
          <p:cxnSp>
            <p:nvCxnSpPr>
              <p:cNvPr id="62503" name="AutoShape 103"/>
              <p:cNvCxnSpPr>
                <a:cxnSpLocks noChangeShapeType="1"/>
              </p:cNvCxnSpPr>
              <p:nvPr/>
            </p:nvCxnSpPr>
            <p:spPr bwMode="auto">
              <a:xfrm>
                <a:off x="4490" y="4058"/>
                <a:ext cx="367" cy="0"/>
              </a:xfrm>
              <a:prstGeom prst="straightConnector1">
                <a:avLst/>
              </a:prstGeom>
              <a:noFill/>
              <a:ln w="28575">
                <a:solidFill>
                  <a:schemeClr val="bg1"/>
                </a:solidFill>
                <a:round/>
                <a:headEnd/>
                <a:tailEnd type="triangle" w="med" len="med"/>
              </a:ln>
            </p:spPr>
          </p:cxnSp>
          <p:cxnSp>
            <p:nvCxnSpPr>
              <p:cNvPr id="62504" name="AutoShape 104"/>
              <p:cNvCxnSpPr>
                <a:cxnSpLocks noChangeShapeType="1"/>
              </p:cNvCxnSpPr>
              <p:nvPr/>
            </p:nvCxnSpPr>
            <p:spPr bwMode="auto">
              <a:xfrm>
                <a:off x="4993" y="4058"/>
                <a:ext cx="366" cy="0"/>
              </a:xfrm>
              <a:prstGeom prst="straightConnector1">
                <a:avLst/>
              </a:prstGeom>
              <a:noFill/>
              <a:ln w="28575">
                <a:solidFill>
                  <a:schemeClr val="bg1"/>
                </a:solidFill>
                <a:prstDash val="dashDot"/>
                <a:round/>
                <a:headEnd/>
                <a:tailEnd type="triangle" w="med" len="med"/>
              </a:ln>
            </p:spPr>
          </p:cxnSp>
          <p:sp>
            <p:nvSpPr>
              <p:cNvPr id="62505" name="Oval 105"/>
              <p:cNvSpPr>
                <a:spLocks noChangeArrowheads="1"/>
              </p:cNvSpPr>
              <p:nvPr/>
            </p:nvSpPr>
            <p:spPr bwMode="auto">
              <a:xfrm>
                <a:off x="4879" y="3445"/>
                <a:ext cx="231" cy="248"/>
              </a:xfrm>
              <a:prstGeom prst="ellipse">
                <a:avLst/>
              </a:prstGeom>
              <a:noFill/>
              <a:ln w="63500" cmpd="dbl">
                <a:solidFill>
                  <a:srgbClr val="FFFFFF"/>
                </a:solidFill>
                <a:round/>
                <a:headEnd/>
                <a:tailEnd/>
              </a:ln>
            </p:spPr>
            <p:txBody>
              <a:bodyPr wrap="none" anchor="ctr"/>
              <a:lstStyle/>
              <a:p>
                <a:endParaRPr lang="en-US"/>
              </a:p>
            </p:txBody>
          </p:sp>
          <p:sp>
            <p:nvSpPr>
              <p:cNvPr id="62506" name="Freeform 106"/>
              <p:cNvSpPr>
                <a:spLocks/>
              </p:cNvSpPr>
              <p:nvPr/>
            </p:nvSpPr>
            <p:spPr bwMode="auto">
              <a:xfrm>
                <a:off x="5040" y="3314"/>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cxnSp>
            <p:nvCxnSpPr>
              <p:cNvPr id="62507" name="AutoShape 107"/>
              <p:cNvCxnSpPr>
                <a:cxnSpLocks noChangeShapeType="1"/>
                <a:stCxn id="62500" idx="1"/>
                <a:endCxn id="62501" idx="0"/>
              </p:cNvCxnSpPr>
              <p:nvPr/>
            </p:nvCxnSpPr>
            <p:spPr bwMode="auto">
              <a:xfrm rot="5400000" flipH="1">
                <a:off x="5179" y="3733"/>
                <a:ext cx="16" cy="413"/>
              </a:xfrm>
              <a:prstGeom prst="curvedConnector3">
                <a:avLst>
                  <a:gd name="adj1" fmla="val 1000000"/>
                </a:avLst>
              </a:prstGeom>
              <a:noFill/>
              <a:ln w="28575">
                <a:solidFill>
                  <a:schemeClr val="bg1"/>
                </a:solidFill>
                <a:prstDash val="dash"/>
                <a:round/>
                <a:headEnd/>
                <a:tailEnd type="triangle" w="med" len="med"/>
              </a:ln>
            </p:spPr>
          </p:cxnSp>
          <p:sp>
            <p:nvSpPr>
              <p:cNvPr id="62508" name="Oval 108"/>
              <p:cNvSpPr>
                <a:spLocks noChangeArrowheads="1"/>
              </p:cNvSpPr>
              <p:nvPr/>
            </p:nvSpPr>
            <p:spPr bwMode="auto">
              <a:xfrm>
                <a:off x="4359" y="2948"/>
                <a:ext cx="245" cy="255"/>
              </a:xfrm>
              <a:prstGeom prst="ellipse">
                <a:avLst/>
              </a:prstGeom>
              <a:noFill/>
              <a:ln w="28575">
                <a:solidFill>
                  <a:schemeClr val="bg1"/>
                </a:solidFill>
                <a:round/>
                <a:headEnd/>
                <a:tailEnd/>
              </a:ln>
            </p:spPr>
            <p:txBody>
              <a:bodyPr wrap="none" anchor="ctr"/>
              <a:lstStyle/>
              <a:p>
                <a:endParaRPr lang="en-US"/>
              </a:p>
            </p:txBody>
          </p:sp>
          <p:cxnSp>
            <p:nvCxnSpPr>
              <p:cNvPr id="62509" name="AutoShape 109"/>
              <p:cNvCxnSpPr>
                <a:cxnSpLocks noChangeShapeType="1"/>
              </p:cNvCxnSpPr>
              <p:nvPr/>
            </p:nvCxnSpPr>
            <p:spPr bwMode="auto">
              <a:xfrm>
                <a:off x="4106" y="3149"/>
                <a:ext cx="254" cy="0"/>
              </a:xfrm>
              <a:prstGeom prst="straightConnector1">
                <a:avLst/>
              </a:prstGeom>
              <a:noFill/>
              <a:ln w="28575">
                <a:solidFill>
                  <a:schemeClr val="bg1"/>
                </a:solidFill>
                <a:round/>
                <a:headEnd/>
                <a:tailEnd type="triangle" w="med" len="med"/>
              </a:ln>
            </p:spPr>
          </p:cxnSp>
          <p:sp>
            <p:nvSpPr>
              <p:cNvPr id="62510" name="Oval 110"/>
              <p:cNvSpPr>
                <a:spLocks noChangeArrowheads="1"/>
              </p:cNvSpPr>
              <p:nvPr/>
            </p:nvSpPr>
            <p:spPr bwMode="auto">
              <a:xfrm>
                <a:off x="4863" y="2946"/>
                <a:ext cx="231" cy="248"/>
              </a:xfrm>
              <a:prstGeom prst="ellipse">
                <a:avLst/>
              </a:prstGeom>
              <a:noFill/>
              <a:ln w="63500" cmpd="dbl">
                <a:solidFill>
                  <a:srgbClr val="FFFFFF"/>
                </a:solidFill>
                <a:round/>
                <a:headEnd/>
                <a:tailEnd/>
              </a:ln>
            </p:spPr>
            <p:txBody>
              <a:bodyPr wrap="none" anchor="ctr"/>
              <a:lstStyle/>
              <a:p>
                <a:endParaRPr lang="en-US"/>
              </a:p>
            </p:txBody>
          </p:sp>
          <p:sp>
            <p:nvSpPr>
              <p:cNvPr id="62511" name="Freeform 111"/>
              <p:cNvSpPr>
                <a:spLocks/>
              </p:cNvSpPr>
              <p:nvPr/>
            </p:nvSpPr>
            <p:spPr bwMode="auto">
              <a:xfrm>
                <a:off x="5024" y="2815"/>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2512" name="Text Box 112"/>
              <p:cNvSpPr txBox="1">
                <a:spLocks noChangeArrowheads="1"/>
              </p:cNvSpPr>
              <p:nvPr/>
            </p:nvSpPr>
            <p:spPr bwMode="auto">
              <a:xfrm>
                <a:off x="3926" y="345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2513" name="Text Box 113"/>
              <p:cNvSpPr txBox="1">
                <a:spLocks noChangeArrowheads="1"/>
              </p:cNvSpPr>
              <p:nvPr/>
            </p:nvSpPr>
            <p:spPr bwMode="auto">
              <a:xfrm>
                <a:off x="3926" y="2955"/>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grpSp>
        <p:cxnSp>
          <p:nvCxnSpPr>
            <p:cNvPr id="62486" name="AutoShape 114"/>
            <p:cNvCxnSpPr>
              <a:cxnSpLocks noChangeShapeType="1"/>
            </p:cNvCxnSpPr>
            <p:nvPr/>
          </p:nvCxnSpPr>
          <p:spPr bwMode="auto">
            <a:xfrm rot="16200000" flipH="1">
              <a:off x="4980" y="4060"/>
              <a:ext cx="1" cy="163"/>
            </a:xfrm>
            <a:prstGeom prst="curvedConnector3">
              <a:avLst>
                <a:gd name="adj1" fmla="val 16800009"/>
              </a:avLst>
            </a:prstGeom>
            <a:noFill/>
            <a:ln w="28575">
              <a:solidFill>
                <a:schemeClr val="bg1"/>
              </a:solidFill>
              <a:prstDash val="dash"/>
              <a:round/>
              <a:headEnd/>
              <a:tailEnd type="triangle" w="med" len="med"/>
            </a:ln>
          </p:spPr>
        </p:cxnSp>
      </p:grpSp>
      <p:sp>
        <p:nvSpPr>
          <p:cNvPr id="62484" name="Text Box 115"/>
          <p:cNvSpPr txBox="1">
            <a:spLocks noChangeArrowheads="1"/>
          </p:cNvSpPr>
          <p:nvPr/>
        </p:nvSpPr>
        <p:spPr bwMode="auto">
          <a:xfrm>
            <a:off x="3425825" y="812800"/>
            <a:ext cx="4079875" cy="641350"/>
          </a:xfrm>
          <a:prstGeom prst="rect">
            <a:avLst/>
          </a:prstGeom>
          <a:noFill/>
          <a:ln w="28575">
            <a:noFill/>
            <a:miter lim="800000"/>
            <a:headEnd/>
            <a:tailEnd/>
          </a:ln>
        </p:spPr>
        <p:txBody>
          <a:bodyPr>
            <a:spAutoFit/>
          </a:bodyPr>
          <a:lstStyle/>
          <a:p>
            <a:pPr>
              <a:spcBef>
                <a:spcPct val="50000"/>
              </a:spcBef>
            </a:pPr>
            <a:r>
              <a:rPr lang="en-US">
                <a:solidFill>
                  <a:schemeClr val="bg1"/>
                </a:solidFill>
                <a:sym typeface="Symbol" pitchFamily="18" charset="2"/>
              </a:rPr>
              <a:t></a:t>
            </a:r>
            <a:r>
              <a:rPr lang="en-US">
                <a:solidFill>
                  <a:schemeClr val="bg1"/>
                </a:solidFill>
                <a:cs typeface="Times New Roman" pitchFamily="18" charset="0"/>
                <a:sym typeface="Symbol" pitchFamily="18" charset="2"/>
              </a:rPr>
              <a:t>w: x(w) n(w, 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88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88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30250" y="244475"/>
            <a:ext cx="7772400" cy="1143000"/>
          </a:xfrm>
        </p:spPr>
        <p:txBody>
          <a:bodyPr/>
          <a:lstStyle/>
          <a:p>
            <a:r>
              <a:rPr lang="en-US" altLang="he-IL" smtClean="0"/>
              <a:t>The Coercion Principle</a:t>
            </a:r>
            <a:endParaRPr lang="en-US" altLang="he-IL" sz="3600" smtClean="0"/>
          </a:p>
        </p:txBody>
      </p:sp>
      <p:sp>
        <p:nvSpPr>
          <p:cNvPr id="63491" name="Rectangle 3"/>
          <p:cNvSpPr>
            <a:spLocks noGrp="1" noChangeArrowheads="1"/>
          </p:cNvSpPr>
          <p:nvPr>
            <p:ph type="body" idx="1"/>
          </p:nvPr>
        </p:nvSpPr>
        <p:spPr>
          <a:xfrm>
            <a:off x="0" y="1770063"/>
            <a:ext cx="9144000" cy="4264025"/>
          </a:xfrm>
        </p:spPr>
        <p:txBody>
          <a:bodyPr/>
          <a:lstStyle/>
          <a:p>
            <a:pPr>
              <a:lnSpc>
                <a:spcPct val="90000"/>
              </a:lnSpc>
            </a:pPr>
            <a:r>
              <a:rPr lang="en-US" altLang="he-IL" smtClean="0"/>
              <a:t>Another Semantic Reduction</a:t>
            </a:r>
          </a:p>
          <a:p>
            <a:pPr>
              <a:lnSpc>
                <a:spcPct val="90000"/>
              </a:lnSpc>
            </a:pPr>
            <a:r>
              <a:rPr lang="en-US" altLang="he-IL" smtClean="0"/>
              <a:t>Can be applied after Focus or after Update or both</a:t>
            </a:r>
          </a:p>
          <a:p>
            <a:pPr>
              <a:lnSpc>
                <a:spcPct val="90000"/>
              </a:lnSpc>
            </a:pPr>
            <a:r>
              <a:rPr lang="en-US" altLang="he-IL" smtClean="0"/>
              <a:t>Increase precision by exploiting some structural properties possessed by all stores </a:t>
            </a:r>
            <a:br>
              <a:rPr lang="en-US" altLang="he-IL" smtClean="0"/>
            </a:br>
            <a:r>
              <a:rPr lang="en-US" altLang="he-IL" smtClean="0"/>
              <a:t>(Global invariants)</a:t>
            </a:r>
          </a:p>
          <a:p>
            <a:pPr>
              <a:lnSpc>
                <a:spcPct val="130000"/>
              </a:lnSpc>
            </a:pPr>
            <a:r>
              <a:rPr lang="en-US" altLang="he-IL" smtClean="0"/>
              <a:t>Structural properties captured by </a:t>
            </a:r>
            <a:r>
              <a:rPr lang="en-US" altLang="he-IL" smtClean="0">
                <a:solidFill>
                  <a:srgbClr val="FF3399"/>
                </a:solidFill>
              </a:rPr>
              <a:t>constraints</a:t>
            </a:r>
            <a:endParaRPr lang="en-US" altLang="he-IL" smtClean="0"/>
          </a:p>
          <a:p>
            <a:pPr>
              <a:lnSpc>
                <a:spcPct val="130000"/>
              </a:lnSpc>
            </a:pPr>
            <a:r>
              <a:rPr lang="en-US" altLang="he-IL" smtClean="0"/>
              <a:t>Apply a constraint solver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en-US" smtClean="0"/>
              <a:t>Apply Constraint Solver</a:t>
            </a:r>
          </a:p>
        </p:txBody>
      </p:sp>
      <p:grpSp>
        <p:nvGrpSpPr>
          <p:cNvPr id="2" name="Group 79"/>
          <p:cNvGrpSpPr>
            <a:grpSpLocks/>
          </p:cNvGrpSpPr>
          <p:nvPr/>
        </p:nvGrpSpPr>
        <p:grpSpPr bwMode="auto">
          <a:xfrm>
            <a:off x="5462588" y="3078163"/>
            <a:ext cx="1920875" cy="1039812"/>
            <a:chOff x="3441" y="1939"/>
            <a:chExt cx="1210" cy="655"/>
          </a:xfrm>
        </p:grpSpPr>
        <p:sp>
          <p:nvSpPr>
            <p:cNvPr id="64565" name="Text Box 46"/>
            <p:cNvSpPr txBox="1">
              <a:spLocks noChangeArrowheads="1"/>
            </p:cNvSpPr>
            <p:nvPr/>
          </p:nvSpPr>
          <p:spPr bwMode="auto">
            <a:xfrm>
              <a:off x="3874" y="1939"/>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4566" name="Line 47"/>
            <p:cNvSpPr>
              <a:spLocks noChangeShapeType="1"/>
            </p:cNvSpPr>
            <p:nvPr/>
          </p:nvSpPr>
          <p:spPr bwMode="auto">
            <a:xfrm>
              <a:off x="4124" y="2135"/>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4567" name="Oval 51"/>
            <p:cNvSpPr>
              <a:spLocks noChangeArrowheads="1"/>
            </p:cNvSpPr>
            <p:nvPr/>
          </p:nvSpPr>
          <p:spPr bwMode="auto">
            <a:xfrm>
              <a:off x="3890" y="2262"/>
              <a:ext cx="245" cy="255"/>
            </a:xfrm>
            <a:prstGeom prst="ellipse">
              <a:avLst/>
            </a:prstGeom>
            <a:noFill/>
            <a:ln w="28575">
              <a:solidFill>
                <a:schemeClr val="bg1"/>
              </a:solidFill>
              <a:round/>
              <a:headEnd/>
              <a:tailEnd/>
            </a:ln>
          </p:spPr>
          <p:txBody>
            <a:bodyPr wrap="none" anchor="ctr"/>
            <a:lstStyle/>
            <a:p>
              <a:endParaRPr lang="en-US"/>
            </a:p>
          </p:txBody>
        </p:sp>
        <p:cxnSp>
          <p:nvCxnSpPr>
            <p:cNvPr id="64568" name="AutoShape 52"/>
            <p:cNvCxnSpPr>
              <a:cxnSpLocks noChangeShapeType="1"/>
            </p:cNvCxnSpPr>
            <p:nvPr/>
          </p:nvCxnSpPr>
          <p:spPr bwMode="auto">
            <a:xfrm>
              <a:off x="4027" y="2390"/>
              <a:ext cx="389" cy="0"/>
            </a:xfrm>
            <a:prstGeom prst="straightConnector1">
              <a:avLst/>
            </a:prstGeom>
            <a:noFill/>
            <a:ln w="28575">
              <a:solidFill>
                <a:schemeClr val="bg1"/>
              </a:solidFill>
              <a:round/>
              <a:headEnd/>
              <a:tailEnd type="triangle" w="med" len="med"/>
            </a:ln>
          </p:spPr>
        </p:cxnSp>
        <p:cxnSp>
          <p:nvCxnSpPr>
            <p:cNvPr id="64569" name="AutoShape 53"/>
            <p:cNvCxnSpPr>
              <a:cxnSpLocks noChangeShapeType="1"/>
            </p:cNvCxnSpPr>
            <p:nvPr/>
          </p:nvCxnSpPr>
          <p:spPr bwMode="auto">
            <a:xfrm>
              <a:off x="3624" y="2387"/>
              <a:ext cx="254" cy="0"/>
            </a:xfrm>
            <a:prstGeom prst="straightConnector1">
              <a:avLst/>
            </a:prstGeom>
            <a:noFill/>
            <a:ln w="28575">
              <a:solidFill>
                <a:schemeClr val="bg1"/>
              </a:solidFill>
              <a:round/>
              <a:headEnd/>
              <a:tailEnd type="triangle" w="med" len="med"/>
            </a:ln>
          </p:spPr>
        </p:cxnSp>
        <p:sp>
          <p:nvSpPr>
            <p:cNvPr id="64570" name="Text Box 70"/>
            <p:cNvSpPr txBox="1">
              <a:spLocks noChangeArrowheads="1"/>
            </p:cNvSpPr>
            <p:nvPr/>
          </p:nvSpPr>
          <p:spPr bwMode="auto">
            <a:xfrm>
              <a:off x="3441" y="2267"/>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4571" name="Oval 72"/>
            <p:cNvSpPr>
              <a:spLocks noChangeArrowheads="1"/>
            </p:cNvSpPr>
            <p:nvPr/>
          </p:nvSpPr>
          <p:spPr bwMode="auto">
            <a:xfrm>
              <a:off x="4406" y="2267"/>
              <a:ext cx="245" cy="255"/>
            </a:xfrm>
            <a:prstGeom prst="ellipse">
              <a:avLst/>
            </a:prstGeom>
            <a:noFill/>
            <a:ln w="28575">
              <a:solidFill>
                <a:schemeClr val="bg1"/>
              </a:solidFill>
              <a:round/>
              <a:headEnd/>
              <a:tailEnd/>
            </a:ln>
          </p:spPr>
          <p:txBody>
            <a:bodyPr wrap="none" anchor="ctr"/>
            <a:lstStyle/>
            <a:p>
              <a:endParaRPr lang="en-US"/>
            </a:p>
          </p:txBody>
        </p:sp>
      </p:grpSp>
      <p:grpSp>
        <p:nvGrpSpPr>
          <p:cNvPr id="3" name="Group 74"/>
          <p:cNvGrpSpPr>
            <a:grpSpLocks/>
          </p:cNvGrpSpPr>
          <p:nvPr/>
        </p:nvGrpSpPr>
        <p:grpSpPr bwMode="auto">
          <a:xfrm>
            <a:off x="1320800" y="1924050"/>
            <a:ext cx="3354388" cy="1158875"/>
            <a:chOff x="832" y="1212"/>
            <a:chExt cx="1984" cy="730"/>
          </a:xfrm>
        </p:grpSpPr>
        <p:sp>
          <p:nvSpPr>
            <p:cNvPr id="64559" name="Oval 39"/>
            <p:cNvSpPr>
              <a:spLocks noChangeArrowheads="1"/>
            </p:cNvSpPr>
            <p:nvPr/>
          </p:nvSpPr>
          <p:spPr bwMode="auto">
            <a:xfrm>
              <a:off x="1265" y="1345"/>
              <a:ext cx="245" cy="255"/>
            </a:xfrm>
            <a:prstGeom prst="ellipse">
              <a:avLst/>
            </a:prstGeom>
            <a:noFill/>
            <a:ln w="28575">
              <a:solidFill>
                <a:schemeClr val="bg1"/>
              </a:solidFill>
              <a:round/>
              <a:headEnd/>
              <a:tailEnd/>
            </a:ln>
          </p:spPr>
          <p:txBody>
            <a:bodyPr wrap="none" anchor="ctr"/>
            <a:lstStyle/>
            <a:p>
              <a:endParaRPr lang="en-US"/>
            </a:p>
          </p:txBody>
        </p:sp>
        <p:cxnSp>
          <p:nvCxnSpPr>
            <p:cNvPr id="64560" name="AutoShape 40"/>
            <p:cNvCxnSpPr>
              <a:cxnSpLocks noChangeShapeType="1"/>
            </p:cNvCxnSpPr>
            <p:nvPr/>
          </p:nvCxnSpPr>
          <p:spPr bwMode="auto">
            <a:xfrm>
              <a:off x="1012" y="1546"/>
              <a:ext cx="254" cy="0"/>
            </a:xfrm>
            <a:prstGeom prst="straightConnector1">
              <a:avLst/>
            </a:prstGeom>
            <a:noFill/>
            <a:ln w="28575">
              <a:solidFill>
                <a:schemeClr val="bg1"/>
              </a:solidFill>
              <a:round/>
              <a:headEnd/>
              <a:tailEnd type="triangle" w="med" len="med"/>
            </a:ln>
          </p:spPr>
        </p:cxnSp>
        <p:sp>
          <p:nvSpPr>
            <p:cNvPr id="64561" name="Oval 41"/>
            <p:cNvSpPr>
              <a:spLocks noChangeArrowheads="1"/>
            </p:cNvSpPr>
            <p:nvPr/>
          </p:nvSpPr>
          <p:spPr bwMode="auto">
            <a:xfrm>
              <a:off x="1769" y="1343"/>
              <a:ext cx="231" cy="248"/>
            </a:xfrm>
            <a:prstGeom prst="ellipse">
              <a:avLst/>
            </a:prstGeom>
            <a:noFill/>
            <a:ln w="63500" cmpd="dbl">
              <a:solidFill>
                <a:srgbClr val="FFFFFF"/>
              </a:solidFill>
              <a:round/>
              <a:headEnd/>
              <a:tailEnd/>
            </a:ln>
          </p:spPr>
          <p:txBody>
            <a:bodyPr wrap="none" anchor="ctr"/>
            <a:lstStyle/>
            <a:p>
              <a:endParaRPr lang="en-US"/>
            </a:p>
          </p:txBody>
        </p:sp>
        <p:sp>
          <p:nvSpPr>
            <p:cNvPr id="64562" name="Freeform 42"/>
            <p:cNvSpPr>
              <a:spLocks/>
            </p:cNvSpPr>
            <p:nvPr/>
          </p:nvSpPr>
          <p:spPr bwMode="auto">
            <a:xfrm>
              <a:off x="1930" y="121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4563" name="Text Box 44"/>
            <p:cNvSpPr txBox="1">
              <a:spLocks noChangeArrowheads="1"/>
            </p:cNvSpPr>
            <p:nvPr/>
          </p:nvSpPr>
          <p:spPr bwMode="auto">
            <a:xfrm>
              <a:off x="832" y="135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4564" name="Text Box 73"/>
            <p:cNvSpPr txBox="1">
              <a:spLocks noChangeArrowheads="1"/>
            </p:cNvSpPr>
            <p:nvPr/>
          </p:nvSpPr>
          <p:spPr bwMode="auto">
            <a:xfrm>
              <a:off x="1668" y="1596"/>
              <a:ext cx="1148" cy="346"/>
            </a:xfrm>
            <a:prstGeom prst="rect">
              <a:avLst/>
            </a:prstGeom>
            <a:solidFill>
              <a:schemeClr val="bg1"/>
            </a:solidFill>
            <a:ln w="28575">
              <a:noFill/>
              <a:miter lim="800000"/>
              <a:headEnd/>
              <a:tailEnd/>
            </a:ln>
          </p:spPr>
          <p:txBody>
            <a:bodyPr>
              <a:spAutoFit/>
            </a:bodyPr>
            <a:lstStyle/>
            <a:p>
              <a:pPr>
                <a:spcBef>
                  <a:spcPct val="50000"/>
                </a:spcBef>
              </a:pPr>
              <a:r>
                <a:rPr lang="en-US" sz="3000"/>
                <a:t>r[n,y](v)=1</a:t>
              </a:r>
            </a:p>
          </p:txBody>
        </p:sp>
      </p:grpSp>
      <p:grpSp>
        <p:nvGrpSpPr>
          <p:cNvPr id="4" name="Group 78"/>
          <p:cNvGrpSpPr>
            <a:grpSpLocks/>
          </p:cNvGrpSpPr>
          <p:nvPr/>
        </p:nvGrpSpPr>
        <p:grpSpPr bwMode="auto">
          <a:xfrm>
            <a:off x="1320800" y="3252788"/>
            <a:ext cx="2792413" cy="2081212"/>
            <a:chOff x="832" y="2049"/>
            <a:chExt cx="1759" cy="1311"/>
          </a:xfrm>
        </p:grpSpPr>
        <p:sp>
          <p:nvSpPr>
            <p:cNvPr id="64549" name="Text Box 19"/>
            <p:cNvSpPr txBox="1">
              <a:spLocks noChangeArrowheads="1"/>
            </p:cNvSpPr>
            <p:nvPr/>
          </p:nvSpPr>
          <p:spPr bwMode="auto">
            <a:xfrm>
              <a:off x="1197" y="2049"/>
              <a:ext cx="227" cy="327"/>
            </a:xfrm>
            <a:prstGeom prst="rect">
              <a:avLst/>
            </a:prstGeom>
            <a:noFill/>
            <a:ln w="9525">
              <a:noFill/>
              <a:miter lim="800000"/>
              <a:headEnd/>
              <a:tailEnd/>
            </a:ln>
          </p:spPr>
          <p:txBody>
            <a:bodyPr>
              <a:spAutoFit/>
            </a:bodyPr>
            <a:lstStyle/>
            <a:p>
              <a:r>
                <a:rPr lang="en-US" altLang="he-IL" sz="2800" i="1">
                  <a:solidFill>
                    <a:schemeClr val="bg1"/>
                  </a:solidFill>
                </a:rPr>
                <a:t>x</a:t>
              </a:r>
              <a:endParaRPr lang="en-US" altLang="he-IL" sz="2800" i="1" baseline="-25000">
                <a:solidFill>
                  <a:schemeClr val="bg1"/>
                </a:solidFill>
              </a:endParaRPr>
            </a:p>
          </p:txBody>
        </p:sp>
        <p:sp>
          <p:nvSpPr>
            <p:cNvPr id="64550" name="Line 20"/>
            <p:cNvSpPr>
              <a:spLocks noChangeShapeType="1"/>
            </p:cNvSpPr>
            <p:nvPr/>
          </p:nvSpPr>
          <p:spPr bwMode="auto">
            <a:xfrm>
              <a:off x="1515" y="2270"/>
              <a:ext cx="259" cy="143"/>
            </a:xfrm>
            <a:prstGeom prst="line">
              <a:avLst/>
            </a:prstGeom>
            <a:noFill/>
            <a:ln w="28575">
              <a:solidFill>
                <a:schemeClr val="bg1"/>
              </a:solidFill>
              <a:round/>
              <a:headEnd/>
              <a:tailEnd type="triangle" w="med" len="med"/>
            </a:ln>
          </p:spPr>
          <p:txBody>
            <a:bodyPr wrap="none" anchor="ctr"/>
            <a:lstStyle/>
            <a:p>
              <a:endParaRPr lang="en-US"/>
            </a:p>
          </p:txBody>
        </p:sp>
        <p:sp>
          <p:nvSpPr>
            <p:cNvPr id="64551" name="Text Box 23"/>
            <p:cNvSpPr txBox="1">
              <a:spLocks noChangeArrowheads="1"/>
            </p:cNvSpPr>
            <p:nvPr/>
          </p:nvSpPr>
          <p:spPr bwMode="auto">
            <a:xfrm>
              <a:off x="1360" y="3033"/>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sp>
          <p:nvSpPr>
            <p:cNvPr id="64552" name="Oval 24"/>
            <p:cNvSpPr>
              <a:spLocks noChangeArrowheads="1"/>
            </p:cNvSpPr>
            <p:nvPr/>
          </p:nvSpPr>
          <p:spPr bwMode="auto">
            <a:xfrm>
              <a:off x="1281" y="2397"/>
              <a:ext cx="245" cy="255"/>
            </a:xfrm>
            <a:prstGeom prst="ellipse">
              <a:avLst/>
            </a:prstGeom>
            <a:noFill/>
            <a:ln w="28575">
              <a:solidFill>
                <a:schemeClr val="bg1"/>
              </a:solidFill>
              <a:round/>
              <a:headEnd/>
              <a:tailEnd/>
            </a:ln>
          </p:spPr>
          <p:txBody>
            <a:bodyPr wrap="none" anchor="ctr"/>
            <a:lstStyle/>
            <a:p>
              <a:endParaRPr lang="en-US"/>
            </a:p>
          </p:txBody>
        </p:sp>
        <p:cxnSp>
          <p:nvCxnSpPr>
            <p:cNvPr id="64553" name="AutoShape 25"/>
            <p:cNvCxnSpPr>
              <a:cxnSpLocks noChangeShapeType="1"/>
            </p:cNvCxnSpPr>
            <p:nvPr/>
          </p:nvCxnSpPr>
          <p:spPr bwMode="auto">
            <a:xfrm>
              <a:off x="1411" y="2554"/>
              <a:ext cx="389" cy="0"/>
            </a:xfrm>
            <a:prstGeom prst="straightConnector1">
              <a:avLst/>
            </a:prstGeom>
            <a:noFill/>
            <a:ln w="28575">
              <a:solidFill>
                <a:schemeClr val="bg1"/>
              </a:solidFill>
              <a:round/>
              <a:headEnd/>
              <a:tailEnd type="triangle" w="med" len="med"/>
            </a:ln>
          </p:spPr>
        </p:cxnSp>
        <p:cxnSp>
          <p:nvCxnSpPr>
            <p:cNvPr id="64554" name="AutoShape 26"/>
            <p:cNvCxnSpPr>
              <a:cxnSpLocks noChangeShapeType="1"/>
            </p:cNvCxnSpPr>
            <p:nvPr/>
          </p:nvCxnSpPr>
          <p:spPr bwMode="auto">
            <a:xfrm>
              <a:off x="1015" y="2570"/>
              <a:ext cx="254" cy="0"/>
            </a:xfrm>
            <a:prstGeom prst="straightConnector1">
              <a:avLst/>
            </a:prstGeom>
            <a:noFill/>
            <a:ln w="28575">
              <a:solidFill>
                <a:schemeClr val="bg1"/>
              </a:solidFill>
              <a:round/>
              <a:headEnd/>
              <a:tailEnd type="triangle" w="med" len="med"/>
            </a:ln>
          </p:spPr>
        </p:cxnSp>
        <p:sp>
          <p:nvSpPr>
            <p:cNvPr id="64555" name="Oval 36"/>
            <p:cNvSpPr>
              <a:spLocks noChangeArrowheads="1"/>
            </p:cNvSpPr>
            <p:nvPr/>
          </p:nvSpPr>
          <p:spPr bwMode="auto">
            <a:xfrm>
              <a:off x="1785" y="2395"/>
              <a:ext cx="231" cy="248"/>
            </a:xfrm>
            <a:prstGeom prst="ellipse">
              <a:avLst/>
            </a:prstGeom>
            <a:noFill/>
            <a:ln w="63500" cmpd="dbl">
              <a:solidFill>
                <a:srgbClr val="FFFFFF"/>
              </a:solidFill>
              <a:round/>
              <a:headEnd/>
              <a:tailEnd/>
            </a:ln>
          </p:spPr>
          <p:txBody>
            <a:bodyPr wrap="none" anchor="ctr"/>
            <a:lstStyle/>
            <a:p>
              <a:endParaRPr lang="en-US"/>
            </a:p>
          </p:txBody>
        </p:sp>
        <p:sp>
          <p:nvSpPr>
            <p:cNvPr id="64556" name="Freeform 37"/>
            <p:cNvSpPr>
              <a:spLocks/>
            </p:cNvSpPr>
            <p:nvPr/>
          </p:nvSpPr>
          <p:spPr bwMode="auto">
            <a:xfrm>
              <a:off x="1946" y="2264"/>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4557" name="Text Box 43"/>
            <p:cNvSpPr txBox="1">
              <a:spLocks noChangeArrowheads="1"/>
            </p:cNvSpPr>
            <p:nvPr/>
          </p:nvSpPr>
          <p:spPr bwMode="auto">
            <a:xfrm>
              <a:off x="832" y="2402"/>
              <a:ext cx="230"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i="1" baseline="-25000">
                <a:solidFill>
                  <a:schemeClr val="bg1"/>
                </a:solidFill>
              </a:endParaRPr>
            </a:p>
          </p:txBody>
        </p:sp>
        <p:sp>
          <p:nvSpPr>
            <p:cNvPr id="64558" name="Text Box 75"/>
            <p:cNvSpPr txBox="1">
              <a:spLocks noChangeArrowheads="1"/>
            </p:cNvSpPr>
            <p:nvPr/>
          </p:nvSpPr>
          <p:spPr bwMode="auto">
            <a:xfrm>
              <a:off x="1633" y="2716"/>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grpSp>
      <p:grpSp>
        <p:nvGrpSpPr>
          <p:cNvPr id="5" name="Group 83"/>
          <p:cNvGrpSpPr>
            <a:grpSpLocks/>
          </p:cNvGrpSpPr>
          <p:nvPr/>
        </p:nvGrpSpPr>
        <p:grpSpPr bwMode="auto">
          <a:xfrm>
            <a:off x="5400675" y="4433888"/>
            <a:ext cx="2919413" cy="1406525"/>
            <a:chOff x="3402" y="2793"/>
            <a:chExt cx="1839" cy="886"/>
          </a:xfrm>
        </p:grpSpPr>
        <p:sp>
          <p:nvSpPr>
            <p:cNvPr id="64535" name="Text Box 50"/>
            <p:cNvSpPr txBox="1">
              <a:spLocks noChangeArrowheads="1"/>
            </p:cNvSpPr>
            <p:nvPr/>
          </p:nvSpPr>
          <p:spPr bwMode="auto">
            <a:xfrm>
              <a:off x="4030" y="2793"/>
              <a:ext cx="218" cy="327"/>
            </a:xfrm>
            <a:prstGeom prst="rect">
              <a:avLst/>
            </a:prstGeom>
            <a:noFill/>
            <a:ln w="69850">
              <a:noFill/>
              <a:miter lim="800000"/>
              <a:headEnd/>
              <a:tailEnd/>
            </a:ln>
          </p:spPr>
          <p:txBody>
            <a:bodyPr anchor="ctr">
              <a:spAutoFit/>
            </a:bodyPr>
            <a:lstStyle/>
            <a:p>
              <a:pPr algn="ctr"/>
              <a:r>
                <a:rPr lang="en-US" altLang="he-IL" sz="2800" i="1">
                  <a:solidFill>
                    <a:schemeClr val="bg1"/>
                  </a:solidFill>
                </a:rPr>
                <a:t>x</a:t>
              </a:r>
              <a:endParaRPr lang="en-US" altLang="en-US" sz="3200">
                <a:latin typeface="Symbol" pitchFamily="18" charset="2"/>
              </a:endParaRPr>
            </a:p>
          </p:txBody>
        </p:sp>
        <p:grpSp>
          <p:nvGrpSpPr>
            <p:cNvPr id="64536" name="Group 81"/>
            <p:cNvGrpSpPr>
              <a:grpSpLocks/>
            </p:cNvGrpSpPr>
            <p:nvPr/>
          </p:nvGrpSpPr>
          <p:grpSpPr bwMode="auto">
            <a:xfrm>
              <a:off x="3639" y="3121"/>
              <a:ext cx="1602" cy="558"/>
              <a:chOff x="3639" y="3072"/>
              <a:chExt cx="1602" cy="558"/>
            </a:xfrm>
          </p:grpSpPr>
          <p:sp>
            <p:nvSpPr>
              <p:cNvPr id="64540" name="Text Box 45"/>
              <p:cNvSpPr txBox="1">
                <a:spLocks noChangeArrowheads="1"/>
              </p:cNvSpPr>
              <p:nvPr/>
            </p:nvSpPr>
            <p:spPr bwMode="auto">
              <a:xfrm>
                <a:off x="4707" y="3390"/>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4541" name="Line 49"/>
              <p:cNvSpPr>
                <a:spLocks noChangeShapeType="1"/>
              </p:cNvSpPr>
              <p:nvPr/>
            </p:nvSpPr>
            <p:spPr bwMode="auto">
              <a:xfrm>
                <a:off x="4180" y="3081"/>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4542" name="Oval 55"/>
              <p:cNvSpPr>
                <a:spLocks noChangeArrowheads="1"/>
              </p:cNvSpPr>
              <p:nvPr/>
            </p:nvSpPr>
            <p:spPr bwMode="auto">
              <a:xfrm>
                <a:off x="3877" y="3219"/>
                <a:ext cx="231" cy="247"/>
              </a:xfrm>
              <a:prstGeom prst="ellipse">
                <a:avLst/>
              </a:prstGeom>
              <a:noFill/>
              <a:ln w="28575">
                <a:solidFill>
                  <a:schemeClr val="bg1"/>
                </a:solidFill>
                <a:round/>
                <a:headEnd/>
                <a:tailEnd/>
              </a:ln>
            </p:spPr>
            <p:txBody>
              <a:bodyPr wrap="none" anchor="ctr"/>
              <a:lstStyle/>
              <a:p>
                <a:endParaRPr lang="en-US"/>
              </a:p>
            </p:txBody>
          </p:sp>
          <p:sp>
            <p:nvSpPr>
              <p:cNvPr id="64543" name="Freeform 57"/>
              <p:cNvSpPr>
                <a:spLocks/>
              </p:cNvSpPr>
              <p:nvPr/>
            </p:nvSpPr>
            <p:spPr bwMode="auto">
              <a:xfrm>
                <a:off x="4987" y="3072"/>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4544" name="Oval 58"/>
              <p:cNvSpPr>
                <a:spLocks noChangeArrowheads="1"/>
              </p:cNvSpPr>
              <p:nvPr/>
            </p:nvSpPr>
            <p:spPr bwMode="auto">
              <a:xfrm>
                <a:off x="4874" y="3216"/>
                <a:ext cx="231" cy="248"/>
              </a:xfrm>
              <a:prstGeom prst="ellipse">
                <a:avLst/>
              </a:prstGeom>
              <a:noFill/>
              <a:ln w="63500" cmpd="dbl">
                <a:solidFill>
                  <a:srgbClr val="FFFFFF"/>
                </a:solidFill>
                <a:round/>
                <a:headEnd/>
                <a:tailEnd/>
              </a:ln>
            </p:spPr>
            <p:txBody>
              <a:bodyPr wrap="none" anchor="ctr"/>
              <a:lstStyle/>
              <a:p>
                <a:endParaRPr lang="en-US"/>
              </a:p>
            </p:txBody>
          </p:sp>
          <p:sp>
            <p:nvSpPr>
              <p:cNvPr id="64545" name="Oval 59"/>
              <p:cNvSpPr>
                <a:spLocks noChangeArrowheads="1"/>
              </p:cNvSpPr>
              <p:nvPr/>
            </p:nvSpPr>
            <p:spPr bwMode="auto">
              <a:xfrm>
                <a:off x="4379" y="3225"/>
                <a:ext cx="231" cy="248"/>
              </a:xfrm>
              <a:prstGeom prst="ellipse">
                <a:avLst/>
              </a:prstGeom>
              <a:noFill/>
              <a:ln w="28575">
                <a:solidFill>
                  <a:schemeClr val="bg1"/>
                </a:solidFill>
                <a:round/>
                <a:headEnd/>
                <a:tailEnd/>
              </a:ln>
            </p:spPr>
            <p:txBody>
              <a:bodyPr wrap="none" anchor="ctr"/>
              <a:lstStyle/>
              <a:p>
                <a:pPr algn="ctr"/>
                <a:endParaRPr lang="en-US" altLang="en-US" sz="2400" b="1">
                  <a:solidFill>
                    <a:schemeClr val="bg1"/>
                  </a:solidFill>
                </a:endParaRPr>
              </a:p>
            </p:txBody>
          </p:sp>
          <p:cxnSp>
            <p:nvCxnSpPr>
              <p:cNvPr id="64546" name="AutoShape 60"/>
              <p:cNvCxnSpPr>
                <a:cxnSpLocks noChangeShapeType="1"/>
              </p:cNvCxnSpPr>
              <p:nvPr/>
            </p:nvCxnSpPr>
            <p:spPr bwMode="auto">
              <a:xfrm>
                <a:off x="3639" y="3413"/>
                <a:ext cx="239" cy="0"/>
              </a:xfrm>
              <a:prstGeom prst="straightConnector1">
                <a:avLst/>
              </a:prstGeom>
              <a:noFill/>
              <a:ln w="28575">
                <a:solidFill>
                  <a:schemeClr val="bg1"/>
                </a:solidFill>
                <a:round/>
                <a:headEnd/>
                <a:tailEnd type="triangle" w="med" len="med"/>
              </a:ln>
            </p:spPr>
          </p:cxnSp>
          <p:cxnSp>
            <p:nvCxnSpPr>
              <p:cNvPr id="64547" name="AutoShape 61"/>
              <p:cNvCxnSpPr>
                <a:cxnSpLocks noChangeShapeType="1"/>
              </p:cNvCxnSpPr>
              <p:nvPr/>
            </p:nvCxnSpPr>
            <p:spPr bwMode="auto">
              <a:xfrm>
                <a:off x="4005" y="3342"/>
                <a:ext cx="367" cy="0"/>
              </a:xfrm>
              <a:prstGeom prst="straightConnector1">
                <a:avLst/>
              </a:prstGeom>
              <a:noFill/>
              <a:ln w="28575">
                <a:solidFill>
                  <a:schemeClr val="bg1"/>
                </a:solidFill>
                <a:round/>
                <a:headEnd/>
                <a:tailEnd type="triangle" w="med" len="med"/>
              </a:ln>
            </p:spPr>
          </p:cxnSp>
          <p:cxnSp>
            <p:nvCxnSpPr>
              <p:cNvPr id="64548" name="AutoShape 62"/>
              <p:cNvCxnSpPr>
                <a:cxnSpLocks noChangeShapeType="1"/>
              </p:cNvCxnSpPr>
              <p:nvPr/>
            </p:nvCxnSpPr>
            <p:spPr bwMode="auto">
              <a:xfrm>
                <a:off x="4508" y="3342"/>
                <a:ext cx="366" cy="0"/>
              </a:xfrm>
              <a:prstGeom prst="straightConnector1">
                <a:avLst/>
              </a:prstGeom>
              <a:noFill/>
              <a:ln w="28575">
                <a:solidFill>
                  <a:schemeClr val="bg1"/>
                </a:solidFill>
                <a:prstDash val="dashDot"/>
                <a:round/>
                <a:headEnd/>
                <a:tailEnd type="triangle" w="med" len="med"/>
              </a:ln>
            </p:spPr>
          </p:cxnSp>
        </p:grpSp>
        <p:sp>
          <p:nvSpPr>
            <p:cNvPr id="64537" name="Text Box 48"/>
            <p:cNvSpPr txBox="1">
              <a:spLocks noChangeArrowheads="1"/>
            </p:cNvSpPr>
            <p:nvPr/>
          </p:nvSpPr>
          <p:spPr bwMode="auto">
            <a:xfrm>
              <a:off x="3411" y="3277"/>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4538" name="Text Box 54"/>
            <p:cNvSpPr txBox="1">
              <a:spLocks noChangeArrowheads="1"/>
            </p:cNvSpPr>
            <p:nvPr/>
          </p:nvSpPr>
          <p:spPr bwMode="auto">
            <a:xfrm>
              <a:off x="3402" y="3315"/>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4539" name="Text Box 56"/>
            <p:cNvSpPr txBox="1">
              <a:spLocks noChangeArrowheads="1"/>
            </p:cNvSpPr>
            <p:nvPr/>
          </p:nvSpPr>
          <p:spPr bwMode="auto">
            <a:xfrm>
              <a:off x="3454" y="3228"/>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grpSp>
      <p:grpSp>
        <p:nvGrpSpPr>
          <p:cNvPr id="7" name="Group 87"/>
          <p:cNvGrpSpPr>
            <a:grpSpLocks/>
          </p:cNvGrpSpPr>
          <p:nvPr/>
        </p:nvGrpSpPr>
        <p:grpSpPr bwMode="auto">
          <a:xfrm>
            <a:off x="1258888" y="5213350"/>
            <a:ext cx="2919412" cy="1612900"/>
            <a:chOff x="793" y="3284"/>
            <a:chExt cx="1839" cy="1016"/>
          </a:xfrm>
        </p:grpSpPr>
        <p:sp>
          <p:nvSpPr>
            <p:cNvPr id="64520" name="Text Box 18"/>
            <p:cNvSpPr txBox="1">
              <a:spLocks noChangeArrowheads="1"/>
            </p:cNvSpPr>
            <p:nvPr/>
          </p:nvSpPr>
          <p:spPr bwMode="auto">
            <a:xfrm>
              <a:off x="2098" y="3602"/>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4521" name="Text Box 21"/>
            <p:cNvSpPr txBox="1">
              <a:spLocks noChangeArrowheads="1"/>
            </p:cNvSpPr>
            <p:nvPr/>
          </p:nvSpPr>
          <p:spPr bwMode="auto">
            <a:xfrm>
              <a:off x="802" y="3489"/>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4522" name="Line 22"/>
            <p:cNvSpPr>
              <a:spLocks noChangeShapeType="1"/>
            </p:cNvSpPr>
            <p:nvPr/>
          </p:nvSpPr>
          <p:spPr bwMode="auto">
            <a:xfrm>
              <a:off x="1571" y="3293"/>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4523" name="Text Box 27"/>
            <p:cNvSpPr txBox="1">
              <a:spLocks noChangeArrowheads="1"/>
            </p:cNvSpPr>
            <p:nvPr/>
          </p:nvSpPr>
          <p:spPr bwMode="auto">
            <a:xfrm>
              <a:off x="793" y="3527"/>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4524" name="Oval 28"/>
            <p:cNvSpPr>
              <a:spLocks noChangeArrowheads="1"/>
            </p:cNvSpPr>
            <p:nvPr/>
          </p:nvSpPr>
          <p:spPr bwMode="auto">
            <a:xfrm>
              <a:off x="1268" y="3431"/>
              <a:ext cx="231" cy="247"/>
            </a:xfrm>
            <a:prstGeom prst="ellipse">
              <a:avLst/>
            </a:prstGeom>
            <a:noFill/>
            <a:ln w="28575">
              <a:solidFill>
                <a:schemeClr val="bg1"/>
              </a:solidFill>
              <a:round/>
              <a:headEnd/>
              <a:tailEnd/>
            </a:ln>
          </p:spPr>
          <p:txBody>
            <a:bodyPr wrap="none" anchor="ctr"/>
            <a:lstStyle/>
            <a:p>
              <a:endParaRPr lang="en-US"/>
            </a:p>
          </p:txBody>
        </p:sp>
        <p:sp>
          <p:nvSpPr>
            <p:cNvPr id="64525" name="Text Box 29"/>
            <p:cNvSpPr txBox="1">
              <a:spLocks noChangeArrowheads="1"/>
            </p:cNvSpPr>
            <p:nvPr/>
          </p:nvSpPr>
          <p:spPr bwMode="auto">
            <a:xfrm>
              <a:off x="845" y="3440"/>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4526" name="Freeform 30"/>
            <p:cNvSpPr>
              <a:spLocks/>
            </p:cNvSpPr>
            <p:nvPr/>
          </p:nvSpPr>
          <p:spPr bwMode="auto">
            <a:xfrm>
              <a:off x="2378" y="3284"/>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4527" name="Oval 31"/>
            <p:cNvSpPr>
              <a:spLocks noChangeArrowheads="1"/>
            </p:cNvSpPr>
            <p:nvPr/>
          </p:nvSpPr>
          <p:spPr bwMode="auto">
            <a:xfrm>
              <a:off x="2265" y="3428"/>
              <a:ext cx="231" cy="248"/>
            </a:xfrm>
            <a:prstGeom prst="ellipse">
              <a:avLst/>
            </a:prstGeom>
            <a:noFill/>
            <a:ln w="63500" cmpd="dbl">
              <a:solidFill>
                <a:srgbClr val="FFFFFF"/>
              </a:solidFill>
              <a:round/>
              <a:headEnd/>
              <a:tailEnd/>
            </a:ln>
          </p:spPr>
          <p:txBody>
            <a:bodyPr wrap="none" anchor="ctr"/>
            <a:lstStyle/>
            <a:p>
              <a:endParaRPr lang="en-US"/>
            </a:p>
          </p:txBody>
        </p:sp>
        <p:sp>
          <p:nvSpPr>
            <p:cNvPr id="64528" name="Oval 32"/>
            <p:cNvSpPr>
              <a:spLocks noChangeArrowheads="1"/>
            </p:cNvSpPr>
            <p:nvPr/>
          </p:nvSpPr>
          <p:spPr bwMode="auto">
            <a:xfrm>
              <a:off x="1770" y="3437"/>
              <a:ext cx="231" cy="248"/>
            </a:xfrm>
            <a:prstGeom prst="ellipse">
              <a:avLst/>
            </a:prstGeom>
            <a:noFill/>
            <a:ln w="76200" cmpd="tri">
              <a:solidFill>
                <a:schemeClr val="bg1"/>
              </a:solidFill>
              <a:round/>
              <a:headEnd/>
              <a:tailEnd/>
            </a:ln>
          </p:spPr>
          <p:txBody>
            <a:bodyPr wrap="none" anchor="ctr"/>
            <a:lstStyle/>
            <a:p>
              <a:pPr algn="ctr"/>
              <a:endParaRPr lang="en-US" altLang="en-US" sz="2400" b="1">
                <a:solidFill>
                  <a:schemeClr val="bg1"/>
                </a:solidFill>
              </a:endParaRPr>
            </a:p>
          </p:txBody>
        </p:sp>
        <p:cxnSp>
          <p:nvCxnSpPr>
            <p:cNvPr id="64529" name="AutoShape 33"/>
            <p:cNvCxnSpPr>
              <a:cxnSpLocks noChangeShapeType="1"/>
            </p:cNvCxnSpPr>
            <p:nvPr/>
          </p:nvCxnSpPr>
          <p:spPr bwMode="auto">
            <a:xfrm>
              <a:off x="1030" y="3625"/>
              <a:ext cx="239" cy="0"/>
            </a:xfrm>
            <a:prstGeom prst="straightConnector1">
              <a:avLst/>
            </a:prstGeom>
            <a:noFill/>
            <a:ln w="28575">
              <a:solidFill>
                <a:schemeClr val="bg1"/>
              </a:solidFill>
              <a:round/>
              <a:headEnd/>
              <a:tailEnd type="triangle" w="med" len="med"/>
            </a:ln>
          </p:spPr>
        </p:cxnSp>
        <p:cxnSp>
          <p:nvCxnSpPr>
            <p:cNvPr id="64530" name="AutoShape 34"/>
            <p:cNvCxnSpPr>
              <a:cxnSpLocks noChangeShapeType="1"/>
            </p:cNvCxnSpPr>
            <p:nvPr/>
          </p:nvCxnSpPr>
          <p:spPr bwMode="auto">
            <a:xfrm>
              <a:off x="1396" y="3554"/>
              <a:ext cx="367" cy="0"/>
            </a:xfrm>
            <a:prstGeom prst="straightConnector1">
              <a:avLst/>
            </a:prstGeom>
            <a:noFill/>
            <a:ln w="28575">
              <a:solidFill>
                <a:schemeClr val="bg1"/>
              </a:solidFill>
              <a:round/>
              <a:headEnd/>
              <a:tailEnd type="triangle" w="med" len="med"/>
            </a:ln>
          </p:spPr>
        </p:cxnSp>
        <p:cxnSp>
          <p:nvCxnSpPr>
            <p:cNvPr id="64531" name="AutoShape 35"/>
            <p:cNvCxnSpPr>
              <a:cxnSpLocks noChangeShapeType="1"/>
            </p:cNvCxnSpPr>
            <p:nvPr/>
          </p:nvCxnSpPr>
          <p:spPr bwMode="auto">
            <a:xfrm>
              <a:off x="1899" y="3554"/>
              <a:ext cx="366" cy="0"/>
            </a:xfrm>
            <a:prstGeom prst="straightConnector1">
              <a:avLst/>
            </a:prstGeom>
            <a:noFill/>
            <a:ln w="28575">
              <a:solidFill>
                <a:schemeClr val="bg1"/>
              </a:solidFill>
              <a:prstDash val="dashDot"/>
              <a:round/>
              <a:headEnd/>
              <a:tailEnd type="triangle" w="med" len="med"/>
            </a:ln>
          </p:spPr>
        </p:cxnSp>
        <p:cxnSp>
          <p:nvCxnSpPr>
            <p:cNvPr id="64532" name="AutoShape 38"/>
            <p:cNvCxnSpPr>
              <a:cxnSpLocks noChangeShapeType="1"/>
              <a:stCxn id="64527" idx="1"/>
              <a:endCxn id="64528" idx="0"/>
            </p:cNvCxnSpPr>
            <p:nvPr/>
          </p:nvCxnSpPr>
          <p:spPr bwMode="auto">
            <a:xfrm rot="5400000" flipH="1">
              <a:off x="2085" y="3229"/>
              <a:ext cx="16" cy="413"/>
            </a:xfrm>
            <a:prstGeom prst="curvedConnector3">
              <a:avLst>
                <a:gd name="adj1" fmla="val 1000000"/>
              </a:avLst>
            </a:prstGeom>
            <a:noFill/>
            <a:ln w="28575">
              <a:solidFill>
                <a:schemeClr val="bg1"/>
              </a:solidFill>
              <a:prstDash val="dash"/>
              <a:round/>
              <a:headEnd/>
              <a:tailEnd type="triangle" w="med" len="med"/>
            </a:ln>
          </p:spPr>
        </p:cxnSp>
        <p:sp>
          <p:nvSpPr>
            <p:cNvPr id="64533" name="Text Box 76"/>
            <p:cNvSpPr txBox="1">
              <a:spLocks noChangeArrowheads="1"/>
            </p:cNvSpPr>
            <p:nvPr/>
          </p:nvSpPr>
          <p:spPr bwMode="auto">
            <a:xfrm>
              <a:off x="1436" y="3954"/>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cxnSp>
          <p:nvCxnSpPr>
            <p:cNvPr id="64534" name="AutoShape 86"/>
            <p:cNvCxnSpPr>
              <a:cxnSpLocks noChangeShapeType="1"/>
              <a:stCxn id="64528" idx="3"/>
              <a:endCxn id="64528" idx="5"/>
            </p:cNvCxnSpPr>
            <p:nvPr/>
          </p:nvCxnSpPr>
          <p:spPr bwMode="auto">
            <a:xfrm rot="16200000" flipH="1">
              <a:off x="1885" y="3592"/>
              <a:ext cx="1" cy="163"/>
            </a:xfrm>
            <a:prstGeom prst="curvedConnector3">
              <a:avLst>
                <a:gd name="adj1" fmla="val 15600005"/>
              </a:avLst>
            </a:prstGeom>
            <a:noFill/>
            <a:ln w="28575">
              <a:solidFill>
                <a:schemeClr val="bg1"/>
              </a:solidFill>
              <a:prstDash val="dashDot"/>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Sources of Constraints</a:t>
            </a:r>
          </a:p>
        </p:txBody>
      </p:sp>
      <p:sp>
        <p:nvSpPr>
          <p:cNvPr id="65539" name="Rectangle 3"/>
          <p:cNvSpPr>
            <a:spLocks noGrp="1" noChangeArrowheads="1"/>
          </p:cNvSpPr>
          <p:nvPr>
            <p:ph type="body" idx="1"/>
          </p:nvPr>
        </p:nvSpPr>
        <p:spPr/>
        <p:txBody>
          <a:bodyPr/>
          <a:lstStyle/>
          <a:p>
            <a:r>
              <a:rPr lang="en-US" smtClean="0"/>
              <a:t>Properties of the operational semantics</a:t>
            </a:r>
          </a:p>
          <a:p>
            <a:r>
              <a:rPr lang="en-US" smtClean="0"/>
              <a:t>Domain specific knowledge</a:t>
            </a:r>
          </a:p>
          <a:p>
            <a:pPr lvl="1"/>
            <a:r>
              <a:rPr lang="en-US" smtClean="0"/>
              <a:t>Instrumentation predicates</a:t>
            </a:r>
          </a:p>
          <a:p>
            <a:r>
              <a:rPr lang="en-US" smtClean="0"/>
              <a:t>User supplied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88" y="71438"/>
            <a:ext cx="8458200" cy="1143000"/>
          </a:xfrm>
        </p:spPr>
        <p:txBody>
          <a:bodyPr/>
          <a:lstStyle/>
          <a:p>
            <a:r>
              <a:rPr lang="en-US" sz="4000" smtClean="0"/>
              <a:t>Example</a:t>
            </a:r>
          </a:p>
        </p:txBody>
      </p:sp>
      <p:sp>
        <p:nvSpPr>
          <p:cNvPr id="14339" name="Rectangle 3"/>
          <p:cNvSpPr>
            <a:spLocks noGrp="1" noChangeArrowheads="1"/>
          </p:cNvSpPr>
          <p:nvPr>
            <p:ph type="body" idx="1"/>
          </p:nvPr>
        </p:nvSpPr>
        <p:spPr>
          <a:xfrm>
            <a:off x="185738" y="1409700"/>
            <a:ext cx="4737100" cy="5245100"/>
          </a:xfrm>
        </p:spPr>
        <p:txBody>
          <a:bodyPr/>
          <a:lstStyle/>
          <a:p>
            <a:pPr>
              <a:buFontTx/>
              <a:buNone/>
            </a:pPr>
            <a:r>
              <a:rPr lang="en-US" smtClean="0"/>
              <a:t>rotate(List first, List last) {</a:t>
            </a:r>
          </a:p>
          <a:p>
            <a:pPr lvl="1">
              <a:buFontTx/>
              <a:buNone/>
            </a:pPr>
            <a:r>
              <a:rPr lang="en-US" smtClean="0"/>
              <a:t>if ( first != NULL) {</a:t>
            </a:r>
          </a:p>
          <a:p>
            <a:pPr lvl="1">
              <a:buFontTx/>
              <a:buNone/>
            </a:pPr>
            <a:r>
              <a:rPr lang="en-US" smtClean="0"/>
              <a:t>	last </a:t>
            </a:r>
            <a:r>
              <a:rPr lang="en-US" smtClean="0">
                <a:sym typeface="Symbol" pitchFamily="18" charset="2"/>
              </a:rPr>
              <a:t> </a:t>
            </a:r>
            <a:r>
              <a:rPr lang="en-US" smtClean="0"/>
              <a:t>next = first;</a:t>
            </a:r>
          </a:p>
          <a:p>
            <a:pPr lvl="1">
              <a:buFontTx/>
              <a:buNone/>
            </a:pPr>
            <a:r>
              <a:rPr lang="en-US" smtClean="0"/>
              <a:t>	first = first </a:t>
            </a:r>
            <a:r>
              <a:rPr lang="en-US" smtClean="0">
                <a:sym typeface="Symbol" pitchFamily="18" charset="2"/>
              </a:rPr>
              <a:t></a:t>
            </a:r>
            <a:r>
              <a:rPr lang="en-US" smtClean="0"/>
              <a:t> next;</a:t>
            </a:r>
          </a:p>
          <a:p>
            <a:pPr lvl="1">
              <a:buFontTx/>
              <a:buNone/>
            </a:pPr>
            <a:r>
              <a:rPr lang="en-US" smtClean="0"/>
              <a:t>	last = last </a:t>
            </a:r>
            <a:r>
              <a:rPr lang="en-US" smtClean="0">
                <a:sym typeface="Symbol" pitchFamily="18" charset="2"/>
              </a:rPr>
              <a:t></a:t>
            </a:r>
            <a:r>
              <a:rPr lang="en-US" smtClean="0"/>
              <a:t> next;</a:t>
            </a:r>
          </a:p>
          <a:p>
            <a:pPr lvl="1">
              <a:buFontTx/>
              <a:buNone/>
            </a:pPr>
            <a:r>
              <a:rPr lang="en-US" smtClean="0"/>
              <a:t>	last </a:t>
            </a:r>
            <a:r>
              <a:rPr lang="en-US" smtClean="0">
                <a:sym typeface="Symbol" pitchFamily="18" charset="2"/>
              </a:rPr>
              <a:t></a:t>
            </a:r>
            <a:r>
              <a:rPr lang="en-US" smtClean="0"/>
              <a:t> next = NULL;</a:t>
            </a:r>
          </a:p>
          <a:p>
            <a:pPr lvl="1">
              <a:buFontTx/>
              <a:buNone/>
            </a:pPr>
            <a:r>
              <a:rPr lang="en-US" smtClean="0"/>
              <a:t>}</a:t>
            </a:r>
          </a:p>
          <a:p>
            <a:pPr>
              <a:buFontTx/>
              <a:buNone/>
            </a:pPr>
            <a:r>
              <a:rPr lang="en-US" smtClean="0"/>
              <a:t>}</a:t>
            </a:r>
          </a:p>
        </p:txBody>
      </p:sp>
      <p:grpSp>
        <p:nvGrpSpPr>
          <p:cNvPr id="2" name="Group 4"/>
          <p:cNvGrpSpPr>
            <a:grpSpLocks/>
          </p:cNvGrpSpPr>
          <p:nvPr/>
        </p:nvGrpSpPr>
        <p:grpSpPr bwMode="auto">
          <a:xfrm>
            <a:off x="4859338" y="1241425"/>
            <a:ext cx="3949700" cy="855663"/>
            <a:chOff x="3061" y="782"/>
            <a:chExt cx="2488" cy="539"/>
          </a:xfrm>
        </p:grpSpPr>
        <p:cxnSp>
          <p:nvCxnSpPr>
            <p:cNvPr id="14416" name="AutoShape 5"/>
            <p:cNvCxnSpPr>
              <a:cxnSpLocks noChangeShapeType="1"/>
              <a:stCxn id="14418" idx="6"/>
              <a:endCxn id="14428" idx="2"/>
            </p:cNvCxnSpPr>
            <p:nvPr/>
          </p:nvCxnSpPr>
          <p:spPr bwMode="auto">
            <a:xfrm>
              <a:off x="4156" y="1125"/>
              <a:ext cx="160" cy="6"/>
            </a:xfrm>
            <a:prstGeom prst="straightConnector1">
              <a:avLst/>
            </a:prstGeom>
            <a:noFill/>
            <a:ln w="28575">
              <a:solidFill>
                <a:schemeClr val="bg1"/>
              </a:solidFill>
              <a:round/>
              <a:headEnd/>
              <a:tailEnd type="triangle" w="med" len="med"/>
            </a:ln>
          </p:spPr>
        </p:cxnSp>
        <p:sp>
          <p:nvSpPr>
            <p:cNvPr id="14417" name="Text Box 6"/>
            <p:cNvSpPr txBox="1">
              <a:spLocks noChangeArrowheads="1"/>
            </p:cNvSpPr>
            <p:nvPr/>
          </p:nvSpPr>
          <p:spPr bwMode="auto">
            <a:xfrm>
              <a:off x="5114" y="880"/>
              <a:ext cx="435"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last</a:t>
              </a:r>
            </a:p>
          </p:txBody>
        </p:sp>
        <p:sp>
          <p:nvSpPr>
            <p:cNvPr id="14418" name="Oval 7"/>
            <p:cNvSpPr>
              <a:spLocks noChangeArrowheads="1"/>
            </p:cNvSpPr>
            <p:nvPr/>
          </p:nvSpPr>
          <p:spPr bwMode="auto">
            <a:xfrm>
              <a:off x="3968" y="1041"/>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19" name="Line 8"/>
            <p:cNvSpPr>
              <a:spLocks noChangeShapeType="1"/>
            </p:cNvSpPr>
            <p:nvPr/>
          </p:nvSpPr>
          <p:spPr bwMode="auto">
            <a:xfrm flipH="1">
              <a:off x="4895" y="1021"/>
              <a:ext cx="234" cy="83"/>
            </a:xfrm>
            <a:prstGeom prst="line">
              <a:avLst/>
            </a:prstGeom>
            <a:noFill/>
            <a:ln w="28575">
              <a:solidFill>
                <a:schemeClr val="bg1"/>
              </a:solidFill>
              <a:round/>
              <a:headEnd/>
              <a:tailEnd type="triangle" w="med" len="med"/>
            </a:ln>
          </p:spPr>
          <p:txBody>
            <a:bodyPr anchor="ctr"/>
            <a:lstStyle/>
            <a:p>
              <a:endParaRPr lang="en-US"/>
            </a:p>
          </p:txBody>
        </p:sp>
        <p:sp>
          <p:nvSpPr>
            <p:cNvPr id="14420" name="Oval 9"/>
            <p:cNvSpPr>
              <a:spLocks noChangeArrowheads="1"/>
            </p:cNvSpPr>
            <p:nvPr/>
          </p:nvSpPr>
          <p:spPr bwMode="auto">
            <a:xfrm>
              <a:off x="3638" y="1035"/>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21" name="Text Box 10"/>
            <p:cNvSpPr txBox="1">
              <a:spLocks noChangeArrowheads="1"/>
            </p:cNvSpPr>
            <p:nvPr/>
          </p:nvSpPr>
          <p:spPr bwMode="auto">
            <a:xfrm>
              <a:off x="3143" y="837"/>
              <a:ext cx="46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first</a:t>
              </a:r>
            </a:p>
          </p:txBody>
        </p:sp>
        <p:sp>
          <p:nvSpPr>
            <p:cNvPr id="14422" name="Line 11"/>
            <p:cNvSpPr>
              <a:spLocks noChangeShapeType="1"/>
            </p:cNvSpPr>
            <p:nvPr/>
          </p:nvSpPr>
          <p:spPr bwMode="auto">
            <a:xfrm>
              <a:off x="3493" y="984"/>
              <a:ext cx="144" cy="110"/>
            </a:xfrm>
            <a:prstGeom prst="line">
              <a:avLst/>
            </a:prstGeom>
            <a:noFill/>
            <a:ln w="28575">
              <a:solidFill>
                <a:schemeClr val="bg1"/>
              </a:solidFill>
              <a:round/>
              <a:headEnd/>
              <a:tailEnd type="triangle" w="med" len="med"/>
            </a:ln>
          </p:spPr>
          <p:txBody>
            <a:bodyPr anchor="ctr"/>
            <a:lstStyle/>
            <a:p>
              <a:endParaRPr lang="en-US"/>
            </a:p>
          </p:txBody>
        </p:sp>
        <p:cxnSp>
          <p:nvCxnSpPr>
            <p:cNvPr id="14423" name="AutoShape 12"/>
            <p:cNvCxnSpPr>
              <a:cxnSpLocks noChangeShapeType="1"/>
              <a:stCxn id="14420" idx="6"/>
            </p:cNvCxnSpPr>
            <p:nvPr/>
          </p:nvCxnSpPr>
          <p:spPr bwMode="auto">
            <a:xfrm flipV="1">
              <a:off x="3826" y="1118"/>
              <a:ext cx="114" cy="1"/>
            </a:xfrm>
            <a:prstGeom prst="straightConnector1">
              <a:avLst/>
            </a:prstGeom>
            <a:noFill/>
            <a:ln w="28575">
              <a:solidFill>
                <a:schemeClr val="bg1"/>
              </a:solidFill>
              <a:round/>
              <a:headEnd/>
              <a:tailEnd type="triangle" w="med" len="med"/>
            </a:ln>
          </p:spPr>
        </p:cxnSp>
        <p:sp>
          <p:nvSpPr>
            <p:cNvPr id="14424" name="Text Box 13"/>
            <p:cNvSpPr txBox="1">
              <a:spLocks noChangeArrowheads="1"/>
            </p:cNvSpPr>
            <p:nvPr/>
          </p:nvSpPr>
          <p:spPr bwMode="auto">
            <a:xfrm>
              <a:off x="3767" y="85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25" name="Text Box 14"/>
            <p:cNvSpPr txBox="1">
              <a:spLocks noChangeArrowheads="1"/>
            </p:cNvSpPr>
            <p:nvPr/>
          </p:nvSpPr>
          <p:spPr bwMode="auto">
            <a:xfrm>
              <a:off x="4124" y="86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26" name="Rectangle 15"/>
            <p:cNvSpPr>
              <a:spLocks noChangeArrowheads="1"/>
            </p:cNvSpPr>
            <p:nvPr/>
          </p:nvSpPr>
          <p:spPr bwMode="auto">
            <a:xfrm>
              <a:off x="3061" y="782"/>
              <a:ext cx="2414" cy="539"/>
            </a:xfrm>
            <a:prstGeom prst="rect">
              <a:avLst/>
            </a:prstGeom>
            <a:noFill/>
            <a:ln w="6350" algn="ctr">
              <a:solidFill>
                <a:schemeClr val="bg1"/>
              </a:solidFill>
              <a:miter lim="800000"/>
              <a:headEnd/>
              <a:tailEnd/>
            </a:ln>
          </p:spPr>
          <p:txBody>
            <a:bodyPr wrap="none" anchor="ctr"/>
            <a:lstStyle/>
            <a:p>
              <a:endParaRPr lang="en-US"/>
            </a:p>
          </p:txBody>
        </p:sp>
        <p:cxnSp>
          <p:nvCxnSpPr>
            <p:cNvPr id="14427" name="AutoShape 16"/>
            <p:cNvCxnSpPr>
              <a:cxnSpLocks noChangeShapeType="1"/>
              <a:stCxn id="14428" idx="6"/>
              <a:endCxn id="14430" idx="2"/>
            </p:cNvCxnSpPr>
            <p:nvPr/>
          </p:nvCxnSpPr>
          <p:spPr bwMode="auto">
            <a:xfrm flipV="1">
              <a:off x="4513" y="1125"/>
              <a:ext cx="184" cy="6"/>
            </a:xfrm>
            <a:prstGeom prst="straightConnector1">
              <a:avLst/>
            </a:prstGeom>
            <a:noFill/>
            <a:ln w="28575">
              <a:solidFill>
                <a:schemeClr val="bg1"/>
              </a:solidFill>
              <a:round/>
              <a:headEnd/>
              <a:tailEnd type="triangle" w="med" len="med"/>
            </a:ln>
          </p:spPr>
        </p:cxnSp>
        <p:sp>
          <p:nvSpPr>
            <p:cNvPr id="14428" name="Oval 17"/>
            <p:cNvSpPr>
              <a:spLocks noChangeArrowheads="1"/>
            </p:cNvSpPr>
            <p:nvPr/>
          </p:nvSpPr>
          <p:spPr bwMode="auto">
            <a:xfrm>
              <a:off x="4325" y="104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29" name="Text Box 18"/>
            <p:cNvSpPr txBox="1">
              <a:spLocks noChangeArrowheads="1"/>
            </p:cNvSpPr>
            <p:nvPr/>
          </p:nvSpPr>
          <p:spPr bwMode="auto">
            <a:xfrm>
              <a:off x="4502" y="86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30" name="Oval 19"/>
            <p:cNvSpPr>
              <a:spLocks noChangeArrowheads="1"/>
            </p:cNvSpPr>
            <p:nvPr/>
          </p:nvSpPr>
          <p:spPr bwMode="auto">
            <a:xfrm>
              <a:off x="4706" y="1041"/>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grpSp>
      <p:grpSp>
        <p:nvGrpSpPr>
          <p:cNvPr id="3" name="Group 20"/>
          <p:cNvGrpSpPr>
            <a:grpSpLocks/>
          </p:cNvGrpSpPr>
          <p:nvPr/>
        </p:nvGrpSpPr>
        <p:grpSpPr bwMode="auto">
          <a:xfrm>
            <a:off x="4854575" y="2179638"/>
            <a:ext cx="3935413" cy="1030287"/>
            <a:chOff x="3058" y="1679"/>
            <a:chExt cx="2479" cy="649"/>
          </a:xfrm>
        </p:grpSpPr>
        <p:cxnSp>
          <p:nvCxnSpPr>
            <p:cNvPr id="14399" name="AutoShape 21"/>
            <p:cNvCxnSpPr>
              <a:cxnSpLocks noChangeShapeType="1"/>
              <a:stCxn id="14401" idx="6"/>
              <a:endCxn id="14410" idx="2"/>
            </p:cNvCxnSpPr>
            <p:nvPr/>
          </p:nvCxnSpPr>
          <p:spPr bwMode="auto">
            <a:xfrm>
              <a:off x="4144" y="2022"/>
              <a:ext cx="160" cy="6"/>
            </a:xfrm>
            <a:prstGeom prst="straightConnector1">
              <a:avLst/>
            </a:prstGeom>
            <a:noFill/>
            <a:ln w="28575">
              <a:solidFill>
                <a:schemeClr val="bg1"/>
              </a:solidFill>
              <a:round/>
              <a:headEnd/>
              <a:tailEnd type="triangle" w="med" len="med"/>
            </a:ln>
          </p:spPr>
        </p:cxnSp>
        <p:sp>
          <p:nvSpPr>
            <p:cNvPr id="14400" name="Text Box 22"/>
            <p:cNvSpPr txBox="1">
              <a:spLocks noChangeArrowheads="1"/>
            </p:cNvSpPr>
            <p:nvPr/>
          </p:nvSpPr>
          <p:spPr bwMode="auto">
            <a:xfrm>
              <a:off x="5102" y="1777"/>
              <a:ext cx="435"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last</a:t>
              </a:r>
            </a:p>
          </p:txBody>
        </p:sp>
        <p:sp>
          <p:nvSpPr>
            <p:cNvPr id="14401" name="Oval 23"/>
            <p:cNvSpPr>
              <a:spLocks noChangeArrowheads="1"/>
            </p:cNvSpPr>
            <p:nvPr/>
          </p:nvSpPr>
          <p:spPr bwMode="auto">
            <a:xfrm>
              <a:off x="3956" y="1938"/>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02" name="Line 24"/>
            <p:cNvSpPr>
              <a:spLocks noChangeShapeType="1"/>
            </p:cNvSpPr>
            <p:nvPr/>
          </p:nvSpPr>
          <p:spPr bwMode="auto">
            <a:xfrm flipH="1">
              <a:off x="4901" y="1918"/>
              <a:ext cx="216" cy="93"/>
            </a:xfrm>
            <a:prstGeom prst="line">
              <a:avLst/>
            </a:prstGeom>
            <a:noFill/>
            <a:ln w="28575">
              <a:solidFill>
                <a:schemeClr val="bg1"/>
              </a:solidFill>
              <a:round/>
              <a:headEnd/>
              <a:tailEnd type="triangle" w="med" len="med"/>
            </a:ln>
          </p:spPr>
          <p:txBody>
            <a:bodyPr anchor="ctr"/>
            <a:lstStyle/>
            <a:p>
              <a:endParaRPr lang="en-US"/>
            </a:p>
          </p:txBody>
        </p:sp>
        <p:sp>
          <p:nvSpPr>
            <p:cNvPr id="14403" name="Text Box 25"/>
            <p:cNvSpPr txBox="1">
              <a:spLocks noChangeArrowheads="1"/>
            </p:cNvSpPr>
            <p:nvPr/>
          </p:nvSpPr>
          <p:spPr bwMode="auto">
            <a:xfrm>
              <a:off x="3131" y="1734"/>
              <a:ext cx="46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first</a:t>
              </a:r>
            </a:p>
          </p:txBody>
        </p:sp>
        <p:sp>
          <p:nvSpPr>
            <p:cNvPr id="14404" name="Line 26"/>
            <p:cNvSpPr>
              <a:spLocks noChangeShapeType="1"/>
            </p:cNvSpPr>
            <p:nvPr/>
          </p:nvSpPr>
          <p:spPr bwMode="auto">
            <a:xfrm>
              <a:off x="3481" y="1881"/>
              <a:ext cx="144" cy="110"/>
            </a:xfrm>
            <a:prstGeom prst="line">
              <a:avLst/>
            </a:prstGeom>
            <a:noFill/>
            <a:ln w="28575">
              <a:solidFill>
                <a:schemeClr val="bg1"/>
              </a:solidFill>
              <a:round/>
              <a:headEnd/>
              <a:tailEnd type="triangle" w="med" len="med"/>
            </a:ln>
          </p:spPr>
          <p:txBody>
            <a:bodyPr anchor="ctr"/>
            <a:lstStyle/>
            <a:p>
              <a:endParaRPr lang="en-US"/>
            </a:p>
          </p:txBody>
        </p:sp>
        <p:cxnSp>
          <p:nvCxnSpPr>
            <p:cNvPr id="14405" name="AutoShape 27"/>
            <p:cNvCxnSpPr>
              <a:cxnSpLocks noChangeShapeType="1"/>
              <a:stCxn id="14414" idx="6"/>
            </p:cNvCxnSpPr>
            <p:nvPr/>
          </p:nvCxnSpPr>
          <p:spPr bwMode="auto">
            <a:xfrm flipV="1">
              <a:off x="3814" y="2015"/>
              <a:ext cx="114" cy="1"/>
            </a:xfrm>
            <a:prstGeom prst="straightConnector1">
              <a:avLst/>
            </a:prstGeom>
            <a:noFill/>
            <a:ln w="28575">
              <a:solidFill>
                <a:schemeClr val="bg1"/>
              </a:solidFill>
              <a:round/>
              <a:headEnd/>
              <a:tailEnd type="triangle" w="med" len="med"/>
            </a:ln>
          </p:spPr>
        </p:cxnSp>
        <p:sp>
          <p:nvSpPr>
            <p:cNvPr id="14406" name="Text Box 28"/>
            <p:cNvSpPr txBox="1">
              <a:spLocks noChangeArrowheads="1"/>
            </p:cNvSpPr>
            <p:nvPr/>
          </p:nvSpPr>
          <p:spPr bwMode="auto">
            <a:xfrm>
              <a:off x="3755" y="1755"/>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07" name="Text Box 29"/>
            <p:cNvSpPr txBox="1">
              <a:spLocks noChangeArrowheads="1"/>
            </p:cNvSpPr>
            <p:nvPr/>
          </p:nvSpPr>
          <p:spPr bwMode="auto">
            <a:xfrm>
              <a:off x="4112" y="176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08" name="Rectangle 30"/>
            <p:cNvSpPr>
              <a:spLocks noChangeArrowheads="1"/>
            </p:cNvSpPr>
            <p:nvPr/>
          </p:nvSpPr>
          <p:spPr bwMode="auto">
            <a:xfrm>
              <a:off x="3058" y="1679"/>
              <a:ext cx="2414" cy="649"/>
            </a:xfrm>
            <a:prstGeom prst="rect">
              <a:avLst/>
            </a:prstGeom>
            <a:noFill/>
            <a:ln w="6350" algn="ctr">
              <a:solidFill>
                <a:schemeClr val="bg1"/>
              </a:solidFill>
              <a:miter lim="800000"/>
              <a:headEnd/>
              <a:tailEnd/>
            </a:ln>
          </p:spPr>
          <p:txBody>
            <a:bodyPr wrap="none" anchor="ctr"/>
            <a:lstStyle/>
            <a:p>
              <a:endParaRPr lang="en-US"/>
            </a:p>
          </p:txBody>
        </p:sp>
        <p:cxnSp>
          <p:nvCxnSpPr>
            <p:cNvPr id="14409" name="AutoShape 31"/>
            <p:cNvCxnSpPr>
              <a:cxnSpLocks noChangeShapeType="1"/>
              <a:stCxn id="14410" idx="6"/>
              <a:endCxn id="14412" idx="2"/>
            </p:cNvCxnSpPr>
            <p:nvPr/>
          </p:nvCxnSpPr>
          <p:spPr bwMode="auto">
            <a:xfrm flipV="1">
              <a:off x="4501" y="2022"/>
              <a:ext cx="184" cy="6"/>
            </a:xfrm>
            <a:prstGeom prst="straightConnector1">
              <a:avLst/>
            </a:prstGeom>
            <a:noFill/>
            <a:ln w="28575">
              <a:solidFill>
                <a:schemeClr val="bg1"/>
              </a:solidFill>
              <a:round/>
              <a:headEnd/>
              <a:tailEnd type="triangle" w="med" len="med"/>
            </a:ln>
          </p:spPr>
        </p:cxnSp>
        <p:sp>
          <p:nvSpPr>
            <p:cNvPr id="14410" name="Oval 32"/>
            <p:cNvSpPr>
              <a:spLocks noChangeArrowheads="1"/>
            </p:cNvSpPr>
            <p:nvPr/>
          </p:nvSpPr>
          <p:spPr bwMode="auto">
            <a:xfrm>
              <a:off x="4313" y="1944"/>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11" name="Text Box 33"/>
            <p:cNvSpPr txBox="1">
              <a:spLocks noChangeArrowheads="1"/>
            </p:cNvSpPr>
            <p:nvPr/>
          </p:nvSpPr>
          <p:spPr bwMode="auto">
            <a:xfrm>
              <a:off x="4490" y="1757"/>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412" name="Oval 34"/>
            <p:cNvSpPr>
              <a:spLocks noChangeArrowheads="1"/>
            </p:cNvSpPr>
            <p:nvPr/>
          </p:nvSpPr>
          <p:spPr bwMode="auto">
            <a:xfrm>
              <a:off x="4694" y="1938"/>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cxnSp>
          <p:nvCxnSpPr>
            <p:cNvPr id="14413" name="AutoShape 35"/>
            <p:cNvCxnSpPr>
              <a:cxnSpLocks noChangeShapeType="1"/>
              <a:stCxn id="14412" idx="4"/>
              <a:endCxn id="14414" idx="4"/>
            </p:cNvCxnSpPr>
            <p:nvPr/>
          </p:nvCxnSpPr>
          <p:spPr bwMode="auto">
            <a:xfrm rot="16200000" flipV="1">
              <a:off x="4247" y="1578"/>
              <a:ext cx="6" cy="1068"/>
            </a:xfrm>
            <a:prstGeom prst="curvedConnector3">
              <a:avLst>
                <a:gd name="adj1" fmla="val -2250000"/>
              </a:avLst>
            </a:prstGeom>
            <a:noFill/>
            <a:ln w="28575">
              <a:solidFill>
                <a:schemeClr val="bg1"/>
              </a:solidFill>
              <a:round/>
              <a:headEnd/>
              <a:tailEnd type="triangle" w="med" len="med"/>
            </a:ln>
          </p:spPr>
        </p:cxnSp>
        <p:sp>
          <p:nvSpPr>
            <p:cNvPr id="14414" name="Oval 36"/>
            <p:cNvSpPr>
              <a:spLocks noChangeArrowheads="1"/>
            </p:cNvSpPr>
            <p:nvPr/>
          </p:nvSpPr>
          <p:spPr bwMode="auto">
            <a:xfrm>
              <a:off x="3626" y="1932"/>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415" name="Text Box 37"/>
            <p:cNvSpPr txBox="1">
              <a:spLocks noChangeArrowheads="1"/>
            </p:cNvSpPr>
            <p:nvPr/>
          </p:nvSpPr>
          <p:spPr bwMode="auto">
            <a:xfrm>
              <a:off x="4126" y="202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4" name="Group 38"/>
          <p:cNvGrpSpPr>
            <a:grpSpLocks/>
          </p:cNvGrpSpPr>
          <p:nvPr/>
        </p:nvGrpSpPr>
        <p:grpSpPr bwMode="auto">
          <a:xfrm>
            <a:off x="4849813" y="3248025"/>
            <a:ext cx="3935412" cy="1187450"/>
            <a:chOff x="3055" y="2352"/>
            <a:chExt cx="2479" cy="748"/>
          </a:xfrm>
        </p:grpSpPr>
        <p:cxnSp>
          <p:nvCxnSpPr>
            <p:cNvPr id="14382" name="AutoShape 39"/>
            <p:cNvCxnSpPr>
              <a:cxnSpLocks noChangeShapeType="1"/>
              <a:stCxn id="14384" idx="6"/>
              <a:endCxn id="14393" idx="2"/>
            </p:cNvCxnSpPr>
            <p:nvPr/>
          </p:nvCxnSpPr>
          <p:spPr bwMode="auto">
            <a:xfrm>
              <a:off x="4141" y="2793"/>
              <a:ext cx="160" cy="6"/>
            </a:xfrm>
            <a:prstGeom prst="straightConnector1">
              <a:avLst/>
            </a:prstGeom>
            <a:noFill/>
            <a:ln w="28575">
              <a:solidFill>
                <a:schemeClr val="bg1"/>
              </a:solidFill>
              <a:round/>
              <a:headEnd/>
              <a:tailEnd type="triangle" w="med" len="med"/>
            </a:ln>
          </p:spPr>
        </p:cxnSp>
        <p:sp>
          <p:nvSpPr>
            <p:cNvPr id="14383" name="Text Box 40"/>
            <p:cNvSpPr txBox="1">
              <a:spLocks noChangeArrowheads="1"/>
            </p:cNvSpPr>
            <p:nvPr/>
          </p:nvSpPr>
          <p:spPr bwMode="auto">
            <a:xfrm>
              <a:off x="5099" y="2548"/>
              <a:ext cx="435"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last</a:t>
              </a:r>
            </a:p>
          </p:txBody>
        </p:sp>
        <p:sp>
          <p:nvSpPr>
            <p:cNvPr id="14384" name="Oval 41"/>
            <p:cNvSpPr>
              <a:spLocks noChangeArrowheads="1"/>
            </p:cNvSpPr>
            <p:nvPr/>
          </p:nvSpPr>
          <p:spPr bwMode="auto">
            <a:xfrm>
              <a:off x="3953" y="2709"/>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85" name="Line 42"/>
            <p:cNvSpPr>
              <a:spLocks noChangeShapeType="1"/>
            </p:cNvSpPr>
            <p:nvPr/>
          </p:nvSpPr>
          <p:spPr bwMode="auto">
            <a:xfrm flipH="1">
              <a:off x="4898" y="2689"/>
              <a:ext cx="216" cy="93"/>
            </a:xfrm>
            <a:prstGeom prst="line">
              <a:avLst/>
            </a:prstGeom>
            <a:noFill/>
            <a:ln w="28575">
              <a:solidFill>
                <a:schemeClr val="bg1"/>
              </a:solidFill>
              <a:round/>
              <a:headEnd/>
              <a:tailEnd type="triangle" w="med" len="med"/>
            </a:ln>
          </p:spPr>
          <p:txBody>
            <a:bodyPr anchor="ctr"/>
            <a:lstStyle/>
            <a:p>
              <a:endParaRPr lang="en-US"/>
            </a:p>
          </p:txBody>
        </p:sp>
        <p:sp>
          <p:nvSpPr>
            <p:cNvPr id="14386" name="Text Box 43"/>
            <p:cNvSpPr txBox="1">
              <a:spLocks noChangeArrowheads="1"/>
            </p:cNvSpPr>
            <p:nvPr/>
          </p:nvSpPr>
          <p:spPr bwMode="auto">
            <a:xfrm>
              <a:off x="3542" y="2352"/>
              <a:ext cx="46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first</a:t>
              </a:r>
            </a:p>
          </p:txBody>
        </p:sp>
        <p:sp>
          <p:nvSpPr>
            <p:cNvPr id="14387" name="Line 44"/>
            <p:cNvSpPr>
              <a:spLocks noChangeShapeType="1"/>
            </p:cNvSpPr>
            <p:nvPr/>
          </p:nvSpPr>
          <p:spPr bwMode="auto">
            <a:xfrm>
              <a:off x="3898" y="2507"/>
              <a:ext cx="117" cy="183"/>
            </a:xfrm>
            <a:prstGeom prst="line">
              <a:avLst/>
            </a:prstGeom>
            <a:noFill/>
            <a:ln w="28575">
              <a:solidFill>
                <a:schemeClr val="bg1"/>
              </a:solidFill>
              <a:round/>
              <a:headEnd/>
              <a:tailEnd type="triangle" w="med" len="med"/>
            </a:ln>
          </p:spPr>
          <p:txBody>
            <a:bodyPr anchor="ctr"/>
            <a:lstStyle/>
            <a:p>
              <a:endParaRPr lang="en-US"/>
            </a:p>
          </p:txBody>
        </p:sp>
        <p:cxnSp>
          <p:nvCxnSpPr>
            <p:cNvPr id="14388" name="AutoShape 45"/>
            <p:cNvCxnSpPr>
              <a:cxnSpLocks noChangeShapeType="1"/>
              <a:stCxn id="14397" idx="6"/>
            </p:cNvCxnSpPr>
            <p:nvPr/>
          </p:nvCxnSpPr>
          <p:spPr bwMode="auto">
            <a:xfrm flipV="1">
              <a:off x="3811" y="2786"/>
              <a:ext cx="114" cy="1"/>
            </a:xfrm>
            <a:prstGeom prst="straightConnector1">
              <a:avLst/>
            </a:prstGeom>
            <a:noFill/>
            <a:ln w="28575">
              <a:solidFill>
                <a:schemeClr val="bg1"/>
              </a:solidFill>
              <a:round/>
              <a:headEnd/>
              <a:tailEnd type="triangle" w="med" len="med"/>
            </a:ln>
          </p:spPr>
        </p:cxnSp>
        <p:sp>
          <p:nvSpPr>
            <p:cNvPr id="14389" name="Text Box 46"/>
            <p:cNvSpPr txBox="1">
              <a:spLocks noChangeArrowheads="1"/>
            </p:cNvSpPr>
            <p:nvPr/>
          </p:nvSpPr>
          <p:spPr bwMode="auto">
            <a:xfrm>
              <a:off x="3770" y="2526"/>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90" name="Text Box 47"/>
            <p:cNvSpPr txBox="1">
              <a:spLocks noChangeArrowheads="1"/>
            </p:cNvSpPr>
            <p:nvPr/>
          </p:nvSpPr>
          <p:spPr bwMode="auto">
            <a:xfrm>
              <a:off x="4109" y="2532"/>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91" name="Rectangle 48"/>
            <p:cNvSpPr>
              <a:spLocks noChangeArrowheads="1"/>
            </p:cNvSpPr>
            <p:nvPr/>
          </p:nvSpPr>
          <p:spPr bwMode="auto">
            <a:xfrm>
              <a:off x="3055" y="2378"/>
              <a:ext cx="2414" cy="722"/>
            </a:xfrm>
            <a:prstGeom prst="rect">
              <a:avLst/>
            </a:prstGeom>
            <a:noFill/>
            <a:ln w="6350" algn="ctr">
              <a:solidFill>
                <a:schemeClr val="bg1"/>
              </a:solidFill>
              <a:miter lim="800000"/>
              <a:headEnd/>
              <a:tailEnd/>
            </a:ln>
          </p:spPr>
          <p:txBody>
            <a:bodyPr wrap="none" anchor="ctr"/>
            <a:lstStyle/>
            <a:p>
              <a:endParaRPr lang="en-US"/>
            </a:p>
          </p:txBody>
        </p:sp>
        <p:cxnSp>
          <p:nvCxnSpPr>
            <p:cNvPr id="14392" name="AutoShape 49"/>
            <p:cNvCxnSpPr>
              <a:cxnSpLocks noChangeShapeType="1"/>
              <a:stCxn id="14393" idx="6"/>
              <a:endCxn id="14395" idx="2"/>
            </p:cNvCxnSpPr>
            <p:nvPr/>
          </p:nvCxnSpPr>
          <p:spPr bwMode="auto">
            <a:xfrm flipV="1">
              <a:off x="4498" y="2793"/>
              <a:ext cx="184" cy="6"/>
            </a:xfrm>
            <a:prstGeom prst="straightConnector1">
              <a:avLst/>
            </a:prstGeom>
            <a:noFill/>
            <a:ln w="28575">
              <a:solidFill>
                <a:schemeClr val="bg1"/>
              </a:solidFill>
              <a:round/>
              <a:headEnd/>
              <a:tailEnd type="triangle" w="med" len="med"/>
            </a:ln>
          </p:spPr>
        </p:cxnSp>
        <p:sp>
          <p:nvSpPr>
            <p:cNvPr id="14393" name="Oval 50"/>
            <p:cNvSpPr>
              <a:spLocks noChangeArrowheads="1"/>
            </p:cNvSpPr>
            <p:nvPr/>
          </p:nvSpPr>
          <p:spPr bwMode="auto">
            <a:xfrm>
              <a:off x="4310" y="2715"/>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94" name="Text Box 51"/>
            <p:cNvSpPr txBox="1">
              <a:spLocks noChangeArrowheads="1"/>
            </p:cNvSpPr>
            <p:nvPr/>
          </p:nvSpPr>
          <p:spPr bwMode="auto">
            <a:xfrm>
              <a:off x="4487" y="252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95" name="Oval 52"/>
            <p:cNvSpPr>
              <a:spLocks noChangeArrowheads="1"/>
            </p:cNvSpPr>
            <p:nvPr/>
          </p:nvSpPr>
          <p:spPr bwMode="auto">
            <a:xfrm>
              <a:off x="4691" y="2709"/>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cxnSp>
          <p:nvCxnSpPr>
            <p:cNvPr id="14396" name="AutoShape 53"/>
            <p:cNvCxnSpPr>
              <a:cxnSpLocks noChangeShapeType="1"/>
              <a:stCxn id="14395" idx="4"/>
              <a:endCxn id="14397" idx="4"/>
            </p:cNvCxnSpPr>
            <p:nvPr/>
          </p:nvCxnSpPr>
          <p:spPr bwMode="auto">
            <a:xfrm rot="16200000" flipV="1">
              <a:off x="4244" y="2349"/>
              <a:ext cx="6" cy="1068"/>
            </a:xfrm>
            <a:prstGeom prst="curvedConnector3">
              <a:avLst>
                <a:gd name="adj1" fmla="val -2250000"/>
              </a:avLst>
            </a:prstGeom>
            <a:noFill/>
            <a:ln w="28575">
              <a:solidFill>
                <a:schemeClr val="bg1"/>
              </a:solidFill>
              <a:round/>
              <a:headEnd/>
              <a:tailEnd type="triangle" w="med" len="med"/>
            </a:ln>
          </p:spPr>
        </p:cxnSp>
        <p:sp>
          <p:nvSpPr>
            <p:cNvPr id="14397" name="Oval 54"/>
            <p:cNvSpPr>
              <a:spLocks noChangeArrowheads="1"/>
            </p:cNvSpPr>
            <p:nvPr/>
          </p:nvSpPr>
          <p:spPr bwMode="auto">
            <a:xfrm>
              <a:off x="3623" y="270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98" name="Text Box 55"/>
            <p:cNvSpPr txBox="1">
              <a:spLocks noChangeArrowheads="1"/>
            </p:cNvSpPr>
            <p:nvPr/>
          </p:nvSpPr>
          <p:spPr bwMode="auto">
            <a:xfrm>
              <a:off x="4123" y="2799"/>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5" name="Group 56"/>
          <p:cNvGrpSpPr>
            <a:grpSpLocks/>
          </p:cNvGrpSpPr>
          <p:nvPr/>
        </p:nvGrpSpPr>
        <p:grpSpPr bwMode="auto">
          <a:xfrm>
            <a:off x="4859338" y="4486275"/>
            <a:ext cx="3832225" cy="1187450"/>
            <a:chOff x="3061" y="2826"/>
            <a:chExt cx="2414" cy="748"/>
          </a:xfrm>
        </p:grpSpPr>
        <p:cxnSp>
          <p:nvCxnSpPr>
            <p:cNvPr id="14365" name="AutoShape 57"/>
            <p:cNvCxnSpPr>
              <a:cxnSpLocks noChangeShapeType="1"/>
              <a:stCxn id="14367" idx="6"/>
              <a:endCxn id="14376" idx="2"/>
            </p:cNvCxnSpPr>
            <p:nvPr/>
          </p:nvCxnSpPr>
          <p:spPr bwMode="auto">
            <a:xfrm>
              <a:off x="4147" y="3267"/>
              <a:ext cx="160" cy="6"/>
            </a:xfrm>
            <a:prstGeom prst="straightConnector1">
              <a:avLst/>
            </a:prstGeom>
            <a:noFill/>
            <a:ln w="28575">
              <a:solidFill>
                <a:schemeClr val="bg1"/>
              </a:solidFill>
              <a:round/>
              <a:headEnd/>
              <a:tailEnd type="triangle" w="med" len="med"/>
            </a:ln>
          </p:spPr>
        </p:cxnSp>
        <p:sp>
          <p:nvSpPr>
            <p:cNvPr id="14366" name="Text Box 58"/>
            <p:cNvSpPr txBox="1">
              <a:spLocks noChangeArrowheads="1"/>
            </p:cNvSpPr>
            <p:nvPr/>
          </p:nvSpPr>
          <p:spPr bwMode="auto">
            <a:xfrm>
              <a:off x="3158" y="2986"/>
              <a:ext cx="435"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last</a:t>
              </a:r>
            </a:p>
          </p:txBody>
        </p:sp>
        <p:sp>
          <p:nvSpPr>
            <p:cNvPr id="14367" name="Oval 59"/>
            <p:cNvSpPr>
              <a:spLocks noChangeArrowheads="1"/>
            </p:cNvSpPr>
            <p:nvPr/>
          </p:nvSpPr>
          <p:spPr bwMode="auto">
            <a:xfrm>
              <a:off x="3959" y="318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68" name="Line 60"/>
            <p:cNvSpPr>
              <a:spLocks noChangeShapeType="1"/>
            </p:cNvSpPr>
            <p:nvPr/>
          </p:nvSpPr>
          <p:spPr bwMode="auto">
            <a:xfrm>
              <a:off x="3474" y="3163"/>
              <a:ext cx="150" cy="93"/>
            </a:xfrm>
            <a:prstGeom prst="line">
              <a:avLst/>
            </a:prstGeom>
            <a:noFill/>
            <a:ln w="28575">
              <a:solidFill>
                <a:schemeClr val="bg1"/>
              </a:solidFill>
              <a:round/>
              <a:headEnd/>
              <a:tailEnd type="triangle" w="med" len="med"/>
            </a:ln>
          </p:spPr>
          <p:txBody>
            <a:bodyPr anchor="ctr"/>
            <a:lstStyle/>
            <a:p>
              <a:endParaRPr lang="en-US"/>
            </a:p>
          </p:txBody>
        </p:sp>
        <p:sp>
          <p:nvSpPr>
            <p:cNvPr id="14369" name="Text Box 61"/>
            <p:cNvSpPr txBox="1">
              <a:spLocks noChangeArrowheads="1"/>
            </p:cNvSpPr>
            <p:nvPr/>
          </p:nvSpPr>
          <p:spPr bwMode="auto">
            <a:xfrm>
              <a:off x="3548" y="2826"/>
              <a:ext cx="46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first</a:t>
              </a:r>
            </a:p>
          </p:txBody>
        </p:sp>
        <p:sp>
          <p:nvSpPr>
            <p:cNvPr id="14370" name="Line 62"/>
            <p:cNvSpPr>
              <a:spLocks noChangeShapeType="1"/>
            </p:cNvSpPr>
            <p:nvPr/>
          </p:nvSpPr>
          <p:spPr bwMode="auto">
            <a:xfrm>
              <a:off x="3904" y="2981"/>
              <a:ext cx="117" cy="183"/>
            </a:xfrm>
            <a:prstGeom prst="line">
              <a:avLst/>
            </a:prstGeom>
            <a:noFill/>
            <a:ln w="28575">
              <a:solidFill>
                <a:schemeClr val="bg1"/>
              </a:solidFill>
              <a:round/>
              <a:headEnd/>
              <a:tailEnd type="triangle" w="med" len="med"/>
            </a:ln>
          </p:spPr>
          <p:txBody>
            <a:bodyPr anchor="ctr"/>
            <a:lstStyle/>
            <a:p>
              <a:endParaRPr lang="en-US"/>
            </a:p>
          </p:txBody>
        </p:sp>
        <p:cxnSp>
          <p:nvCxnSpPr>
            <p:cNvPr id="14371" name="AutoShape 63"/>
            <p:cNvCxnSpPr>
              <a:cxnSpLocks noChangeShapeType="1"/>
              <a:stCxn id="14380" idx="6"/>
            </p:cNvCxnSpPr>
            <p:nvPr/>
          </p:nvCxnSpPr>
          <p:spPr bwMode="auto">
            <a:xfrm flipV="1">
              <a:off x="3817" y="3260"/>
              <a:ext cx="114" cy="1"/>
            </a:xfrm>
            <a:prstGeom prst="straightConnector1">
              <a:avLst/>
            </a:prstGeom>
            <a:noFill/>
            <a:ln w="28575">
              <a:solidFill>
                <a:schemeClr val="bg1"/>
              </a:solidFill>
              <a:round/>
              <a:headEnd/>
              <a:tailEnd type="triangle" w="med" len="med"/>
            </a:ln>
          </p:spPr>
        </p:cxnSp>
        <p:sp>
          <p:nvSpPr>
            <p:cNvPr id="14372" name="Text Box 64"/>
            <p:cNvSpPr txBox="1">
              <a:spLocks noChangeArrowheads="1"/>
            </p:cNvSpPr>
            <p:nvPr/>
          </p:nvSpPr>
          <p:spPr bwMode="auto">
            <a:xfrm>
              <a:off x="3776" y="300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73" name="Text Box 65"/>
            <p:cNvSpPr txBox="1">
              <a:spLocks noChangeArrowheads="1"/>
            </p:cNvSpPr>
            <p:nvPr/>
          </p:nvSpPr>
          <p:spPr bwMode="auto">
            <a:xfrm>
              <a:off x="4115" y="3006"/>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74" name="Rectangle 66"/>
            <p:cNvSpPr>
              <a:spLocks noChangeArrowheads="1"/>
            </p:cNvSpPr>
            <p:nvPr/>
          </p:nvSpPr>
          <p:spPr bwMode="auto">
            <a:xfrm>
              <a:off x="3061" y="2852"/>
              <a:ext cx="2414" cy="722"/>
            </a:xfrm>
            <a:prstGeom prst="rect">
              <a:avLst/>
            </a:prstGeom>
            <a:noFill/>
            <a:ln w="6350" algn="ctr">
              <a:solidFill>
                <a:schemeClr val="bg1"/>
              </a:solidFill>
              <a:miter lim="800000"/>
              <a:headEnd/>
              <a:tailEnd/>
            </a:ln>
          </p:spPr>
          <p:txBody>
            <a:bodyPr wrap="none" anchor="ctr"/>
            <a:lstStyle/>
            <a:p>
              <a:endParaRPr lang="en-US"/>
            </a:p>
          </p:txBody>
        </p:sp>
        <p:cxnSp>
          <p:nvCxnSpPr>
            <p:cNvPr id="14375" name="AutoShape 67"/>
            <p:cNvCxnSpPr>
              <a:cxnSpLocks noChangeShapeType="1"/>
              <a:stCxn id="14376" idx="6"/>
              <a:endCxn id="14378" idx="2"/>
            </p:cNvCxnSpPr>
            <p:nvPr/>
          </p:nvCxnSpPr>
          <p:spPr bwMode="auto">
            <a:xfrm flipV="1">
              <a:off x="4504" y="3267"/>
              <a:ext cx="184" cy="6"/>
            </a:xfrm>
            <a:prstGeom prst="straightConnector1">
              <a:avLst/>
            </a:prstGeom>
            <a:noFill/>
            <a:ln w="28575">
              <a:solidFill>
                <a:schemeClr val="bg1"/>
              </a:solidFill>
              <a:round/>
              <a:headEnd/>
              <a:tailEnd type="triangle" w="med" len="med"/>
            </a:ln>
          </p:spPr>
        </p:cxnSp>
        <p:sp>
          <p:nvSpPr>
            <p:cNvPr id="14376" name="Oval 68"/>
            <p:cNvSpPr>
              <a:spLocks noChangeArrowheads="1"/>
            </p:cNvSpPr>
            <p:nvPr/>
          </p:nvSpPr>
          <p:spPr bwMode="auto">
            <a:xfrm>
              <a:off x="4316" y="3189"/>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77" name="Text Box 69"/>
            <p:cNvSpPr txBox="1">
              <a:spLocks noChangeArrowheads="1"/>
            </p:cNvSpPr>
            <p:nvPr/>
          </p:nvSpPr>
          <p:spPr bwMode="auto">
            <a:xfrm>
              <a:off x="4493" y="3002"/>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78" name="Oval 70"/>
            <p:cNvSpPr>
              <a:spLocks noChangeArrowheads="1"/>
            </p:cNvSpPr>
            <p:nvPr/>
          </p:nvSpPr>
          <p:spPr bwMode="auto">
            <a:xfrm>
              <a:off x="4697" y="318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cxnSp>
          <p:nvCxnSpPr>
            <p:cNvPr id="14379" name="AutoShape 71"/>
            <p:cNvCxnSpPr>
              <a:cxnSpLocks noChangeShapeType="1"/>
              <a:stCxn id="14378" idx="4"/>
              <a:endCxn id="14380" idx="4"/>
            </p:cNvCxnSpPr>
            <p:nvPr/>
          </p:nvCxnSpPr>
          <p:spPr bwMode="auto">
            <a:xfrm rot="16200000" flipV="1">
              <a:off x="4250" y="2823"/>
              <a:ext cx="6" cy="1068"/>
            </a:xfrm>
            <a:prstGeom prst="curvedConnector3">
              <a:avLst>
                <a:gd name="adj1" fmla="val -2250000"/>
              </a:avLst>
            </a:prstGeom>
            <a:noFill/>
            <a:ln w="28575">
              <a:solidFill>
                <a:schemeClr val="bg1"/>
              </a:solidFill>
              <a:round/>
              <a:headEnd/>
              <a:tailEnd type="triangle" w="med" len="med"/>
            </a:ln>
          </p:spPr>
        </p:cxnSp>
        <p:sp>
          <p:nvSpPr>
            <p:cNvPr id="14380" name="Oval 72"/>
            <p:cNvSpPr>
              <a:spLocks noChangeArrowheads="1"/>
            </p:cNvSpPr>
            <p:nvPr/>
          </p:nvSpPr>
          <p:spPr bwMode="auto">
            <a:xfrm>
              <a:off x="3629" y="3177"/>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81" name="Text Box 73"/>
            <p:cNvSpPr txBox="1">
              <a:spLocks noChangeArrowheads="1"/>
            </p:cNvSpPr>
            <p:nvPr/>
          </p:nvSpPr>
          <p:spPr bwMode="auto">
            <a:xfrm>
              <a:off x="4129" y="3273"/>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grpSp>
        <p:nvGrpSpPr>
          <p:cNvPr id="6" name="Group 74"/>
          <p:cNvGrpSpPr>
            <a:grpSpLocks/>
          </p:cNvGrpSpPr>
          <p:nvPr/>
        </p:nvGrpSpPr>
        <p:grpSpPr bwMode="auto">
          <a:xfrm>
            <a:off x="4854575" y="5710238"/>
            <a:ext cx="3832225" cy="1087437"/>
            <a:chOff x="3058" y="3597"/>
            <a:chExt cx="2414" cy="685"/>
          </a:xfrm>
        </p:grpSpPr>
        <p:cxnSp>
          <p:nvCxnSpPr>
            <p:cNvPr id="14350" name="AutoShape 75"/>
            <p:cNvCxnSpPr>
              <a:cxnSpLocks noChangeShapeType="1"/>
              <a:stCxn id="14352" idx="6"/>
              <a:endCxn id="14359" idx="2"/>
            </p:cNvCxnSpPr>
            <p:nvPr/>
          </p:nvCxnSpPr>
          <p:spPr bwMode="auto">
            <a:xfrm>
              <a:off x="4144" y="3993"/>
              <a:ext cx="160" cy="6"/>
            </a:xfrm>
            <a:prstGeom prst="straightConnector1">
              <a:avLst/>
            </a:prstGeom>
            <a:noFill/>
            <a:ln w="28575">
              <a:solidFill>
                <a:schemeClr val="bg1"/>
              </a:solidFill>
              <a:round/>
              <a:headEnd/>
              <a:tailEnd type="triangle" w="med" len="med"/>
            </a:ln>
          </p:spPr>
        </p:cxnSp>
        <p:sp>
          <p:nvSpPr>
            <p:cNvPr id="14351" name="Text Box 76"/>
            <p:cNvSpPr txBox="1">
              <a:spLocks noChangeArrowheads="1"/>
            </p:cNvSpPr>
            <p:nvPr/>
          </p:nvSpPr>
          <p:spPr bwMode="auto">
            <a:xfrm>
              <a:off x="3155" y="3712"/>
              <a:ext cx="435"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last</a:t>
              </a:r>
            </a:p>
          </p:txBody>
        </p:sp>
        <p:sp>
          <p:nvSpPr>
            <p:cNvPr id="14352" name="Oval 77"/>
            <p:cNvSpPr>
              <a:spLocks noChangeArrowheads="1"/>
            </p:cNvSpPr>
            <p:nvPr/>
          </p:nvSpPr>
          <p:spPr bwMode="auto">
            <a:xfrm>
              <a:off x="3956" y="3909"/>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53" name="Line 78"/>
            <p:cNvSpPr>
              <a:spLocks noChangeShapeType="1"/>
            </p:cNvSpPr>
            <p:nvPr/>
          </p:nvSpPr>
          <p:spPr bwMode="auto">
            <a:xfrm>
              <a:off x="3471" y="3889"/>
              <a:ext cx="150" cy="93"/>
            </a:xfrm>
            <a:prstGeom prst="line">
              <a:avLst/>
            </a:prstGeom>
            <a:noFill/>
            <a:ln w="28575">
              <a:solidFill>
                <a:schemeClr val="bg1"/>
              </a:solidFill>
              <a:round/>
              <a:headEnd/>
              <a:tailEnd type="triangle" w="med" len="med"/>
            </a:ln>
          </p:spPr>
          <p:txBody>
            <a:bodyPr anchor="ctr"/>
            <a:lstStyle/>
            <a:p>
              <a:endParaRPr lang="en-US"/>
            </a:p>
          </p:txBody>
        </p:sp>
        <p:sp>
          <p:nvSpPr>
            <p:cNvPr id="14354" name="Text Box 79"/>
            <p:cNvSpPr txBox="1">
              <a:spLocks noChangeArrowheads="1"/>
            </p:cNvSpPr>
            <p:nvPr/>
          </p:nvSpPr>
          <p:spPr bwMode="auto">
            <a:xfrm>
              <a:off x="3617" y="3597"/>
              <a:ext cx="46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first</a:t>
              </a:r>
            </a:p>
          </p:txBody>
        </p:sp>
        <p:sp>
          <p:nvSpPr>
            <p:cNvPr id="14355" name="Line 80"/>
            <p:cNvSpPr>
              <a:spLocks noChangeShapeType="1"/>
            </p:cNvSpPr>
            <p:nvPr/>
          </p:nvSpPr>
          <p:spPr bwMode="auto">
            <a:xfrm>
              <a:off x="3819" y="3817"/>
              <a:ext cx="171" cy="91"/>
            </a:xfrm>
            <a:prstGeom prst="line">
              <a:avLst/>
            </a:prstGeom>
            <a:noFill/>
            <a:ln w="28575">
              <a:solidFill>
                <a:schemeClr val="bg1"/>
              </a:solidFill>
              <a:round/>
              <a:headEnd/>
              <a:tailEnd type="triangle" w="med" len="med"/>
            </a:ln>
          </p:spPr>
          <p:txBody>
            <a:bodyPr anchor="ctr"/>
            <a:lstStyle/>
            <a:p>
              <a:endParaRPr lang="en-US"/>
            </a:p>
          </p:txBody>
        </p:sp>
        <p:sp>
          <p:nvSpPr>
            <p:cNvPr id="14356" name="Text Box 81"/>
            <p:cNvSpPr txBox="1">
              <a:spLocks noChangeArrowheads="1"/>
            </p:cNvSpPr>
            <p:nvPr/>
          </p:nvSpPr>
          <p:spPr bwMode="auto">
            <a:xfrm>
              <a:off x="4112" y="3732"/>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57" name="Rectangle 82"/>
            <p:cNvSpPr>
              <a:spLocks noChangeArrowheads="1"/>
            </p:cNvSpPr>
            <p:nvPr/>
          </p:nvSpPr>
          <p:spPr bwMode="auto">
            <a:xfrm>
              <a:off x="3058" y="3624"/>
              <a:ext cx="2414" cy="658"/>
            </a:xfrm>
            <a:prstGeom prst="rect">
              <a:avLst/>
            </a:prstGeom>
            <a:noFill/>
            <a:ln w="6350" algn="ctr">
              <a:solidFill>
                <a:schemeClr val="bg1"/>
              </a:solidFill>
              <a:miter lim="800000"/>
              <a:headEnd/>
              <a:tailEnd/>
            </a:ln>
          </p:spPr>
          <p:txBody>
            <a:bodyPr wrap="none" anchor="ctr"/>
            <a:lstStyle/>
            <a:p>
              <a:endParaRPr lang="en-US"/>
            </a:p>
          </p:txBody>
        </p:sp>
        <p:cxnSp>
          <p:nvCxnSpPr>
            <p:cNvPr id="14358" name="AutoShape 83"/>
            <p:cNvCxnSpPr>
              <a:cxnSpLocks noChangeShapeType="1"/>
              <a:stCxn id="14359" idx="6"/>
              <a:endCxn id="14361" idx="2"/>
            </p:cNvCxnSpPr>
            <p:nvPr/>
          </p:nvCxnSpPr>
          <p:spPr bwMode="auto">
            <a:xfrm flipV="1">
              <a:off x="4501" y="3993"/>
              <a:ext cx="184" cy="6"/>
            </a:xfrm>
            <a:prstGeom prst="straightConnector1">
              <a:avLst/>
            </a:prstGeom>
            <a:noFill/>
            <a:ln w="28575">
              <a:solidFill>
                <a:schemeClr val="bg1"/>
              </a:solidFill>
              <a:round/>
              <a:headEnd/>
              <a:tailEnd type="triangle" w="med" len="med"/>
            </a:ln>
          </p:spPr>
        </p:cxnSp>
        <p:sp>
          <p:nvSpPr>
            <p:cNvPr id="14359" name="Oval 84"/>
            <p:cNvSpPr>
              <a:spLocks noChangeArrowheads="1"/>
            </p:cNvSpPr>
            <p:nvPr/>
          </p:nvSpPr>
          <p:spPr bwMode="auto">
            <a:xfrm>
              <a:off x="4313" y="3915"/>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60" name="Text Box 85"/>
            <p:cNvSpPr txBox="1">
              <a:spLocks noChangeArrowheads="1"/>
            </p:cNvSpPr>
            <p:nvPr/>
          </p:nvSpPr>
          <p:spPr bwMode="auto">
            <a:xfrm>
              <a:off x="4490" y="3728"/>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14361" name="Oval 86"/>
            <p:cNvSpPr>
              <a:spLocks noChangeArrowheads="1"/>
            </p:cNvSpPr>
            <p:nvPr/>
          </p:nvSpPr>
          <p:spPr bwMode="auto">
            <a:xfrm>
              <a:off x="4694" y="3909"/>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cxnSp>
          <p:nvCxnSpPr>
            <p:cNvPr id="14362" name="AutoShape 87"/>
            <p:cNvCxnSpPr>
              <a:cxnSpLocks noChangeShapeType="1"/>
              <a:stCxn id="14361" idx="4"/>
              <a:endCxn id="14363" idx="4"/>
            </p:cNvCxnSpPr>
            <p:nvPr/>
          </p:nvCxnSpPr>
          <p:spPr bwMode="auto">
            <a:xfrm rot="16200000" flipV="1">
              <a:off x="4247" y="3549"/>
              <a:ext cx="6" cy="1068"/>
            </a:xfrm>
            <a:prstGeom prst="curvedConnector3">
              <a:avLst>
                <a:gd name="adj1" fmla="val -2250000"/>
              </a:avLst>
            </a:prstGeom>
            <a:noFill/>
            <a:ln w="28575">
              <a:solidFill>
                <a:schemeClr val="bg1"/>
              </a:solidFill>
              <a:round/>
              <a:headEnd/>
              <a:tailEnd type="triangle" w="med" len="med"/>
            </a:ln>
          </p:spPr>
        </p:cxnSp>
        <p:sp>
          <p:nvSpPr>
            <p:cNvPr id="14363" name="Oval 88"/>
            <p:cNvSpPr>
              <a:spLocks noChangeArrowheads="1"/>
            </p:cNvSpPr>
            <p:nvPr/>
          </p:nvSpPr>
          <p:spPr bwMode="auto">
            <a:xfrm>
              <a:off x="3626" y="3903"/>
              <a:ext cx="179" cy="168"/>
            </a:xfrm>
            <a:prstGeom prst="ellipse">
              <a:avLst/>
            </a:prstGeom>
            <a:noFill/>
            <a:ln w="28575">
              <a:solidFill>
                <a:schemeClr val="bg1"/>
              </a:solidFill>
              <a:round/>
              <a:headEnd/>
              <a:tailEnd/>
            </a:ln>
          </p:spPr>
          <p:txBody>
            <a:bodyPr anchor="ctr"/>
            <a:lstStyle/>
            <a:p>
              <a:endParaRPr lang="en-US" sz="2000">
                <a:solidFill>
                  <a:schemeClr val="bg1"/>
                </a:solidFill>
              </a:endParaRPr>
            </a:p>
          </p:txBody>
        </p:sp>
        <p:sp>
          <p:nvSpPr>
            <p:cNvPr id="14364" name="Text Box 89"/>
            <p:cNvSpPr txBox="1">
              <a:spLocks noChangeArrowheads="1"/>
            </p:cNvSpPr>
            <p:nvPr/>
          </p:nvSpPr>
          <p:spPr bwMode="auto">
            <a:xfrm>
              <a:off x="4126" y="3999"/>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sp>
        <p:nvSpPr>
          <p:cNvPr id="1377370" name="AutoShape 90"/>
          <p:cNvSpPr>
            <a:spLocks noChangeArrowheads="1"/>
          </p:cNvSpPr>
          <p:nvPr/>
        </p:nvSpPr>
        <p:spPr bwMode="auto">
          <a:xfrm>
            <a:off x="279400" y="2470150"/>
            <a:ext cx="593725" cy="288925"/>
          </a:xfrm>
          <a:prstGeom prst="rightArrow">
            <a:avLst>
              <a:gd name="adj1" fmla="val 50000"/>
              <a:gd name="adj2" fmla="val 51374"/>
            </a:avLst>
          </a:prstGeom>
          <a:solidFill>
            <a:srgbClr val="FFFF00"/>
          </a:solidFill>
          <a:ln w="28575" algn="ctr">
            <a:solidFill>
              <a:srgbClr val="FFCC00"/>
            </a:solidFill>
            <a:miter lim="800000"/>
            <a:headEnd/>
            <a:tailEnd/>
          </a:ln>
        </p:spPr>
        <p:txBody>
          <a:bodyPr wrap="none" anchor="ctr"/>
          <a:lstStyle/>
          <a:p>
            <a:endParaRPr lang="en-US"/>
          </a:p>
        </p:txBody>
      </p:sp>
      <p:sp>
        <p:nvSpPr>
          <p:cNvPr id="1377371" name="AutoShape 91"/>
          <p:cNvSpPr>
            <a:spLocks noChangeArrowheads="1"/>
          </p:cNvSpPr>
          <p:nvPr/>
        </p:nvSpPr>
        <p:spPr bwMode="auto">
          <a:xfrm>
            <a:off x="279400" y="3008313"/>
            <a:ext cx="593725" cy="288925"/>
          </a:xfrm>
          <a:prstGeom prst="rightArrow">
            <a:avLst>
              <a:gd name="adj1" fmla="val 50000"/>
              <a:gd name="adj2" fmla="val 51374"/>
            </a:avLst>
          </a:prstGeom>
          <a:solidFill>
            <a:srgbClr val="FFFF00"/>
          </a:solidFill>
          <a:ln w="28575" algn="ctr">
            <a:solidFill>
              <a:srgbClr val="FFCC00"/>
            </a:solidFill>
            <a:miter lim="800000"/>
            <a:headEnd/>
            <a:tailEnd/>
          </a:ln>
        </p:spPr>
        <p:txBody>
          <a:bodyPr wrap="none" anchor="ctr"/>
          <a:lstStyle/>
          <a:p>
            <a:endParaRPr lang="en-US"/>
          </a:p>
        </p:txBody>
      </p:sp>
      <p:sp>
        <p:nvSpPr>
          <p:cNvPr id="1377372" name="AutoShape 92"/>
          <p:cNvSpPr>
            <a:spLocks noChangeArrowheads="1"/>
          </p:cNvSpPr>
          <p:nvPr/>
        </p:nvSpPr>
        <p:spPr bwMode="auto">
          <a:xfrm>
            <a:off x="279400" y="3465513"/>
            <a:ext cx="593725" cy="288925"/>
          </a:xfrm>
          <a:prstGeom prst="rightArrow">
            <a:avLst>
              <a:gd name="adj1" fmla="val 50000"/>
              <a:gd name="adj2" fmla="val 51374"/>
            </a:avLst>
          </a:prstGeom>
          <a:solidFill>
            <a:srgbClr val="FFFF00"/>
          </a:solidFill>
          <a:ln w="28575" algn="ctr">
            <a:solidFill>
              <a:srgbClr val="FFCC00"/>
            </a:solidFill>
            <a:miter lim="800000"/>
            <a:headEnd/>
            <a:tailEnd/>
          </a:ln>
        </p:spPr>
        <p:txBody>
          <a:bodyPr wrap="none" anchor="ctr"/>
          <a:lstStyle/>
          <a:p>
            <a:endParaRPr lang="en-US"/>
          </a:p>
        </p:txBody>
      </p:sp>
      <p:sp>
        <p:nvSpPr>
          <p:cNvPr id="1377373" name="AutoShape 93"/>
          <p:cNvSpPr>
            <a:spLocks noChangeArrowheads="1"/>
          </p:cNvSpPr>
          <p:nvPr/>
        </p:nvSpPr>
        <p:spPr bwMode="auto">
          <a:xfrm>
            <a:off x="279400" y="3967163"/>
            <a:ext cx="593725" cy="288925"/>
          </a:xfrm>
          <a:prstGeom prst="rightArrow">
            <a:avLst>
              <a:gd name="adj1" fmla="val 50000"/>
              <a:gd name="adj2" fmla="val 51374"/>
            </a:avLst>
          </a:prstGeom>
          <a:solidFill>
            <a:srgbClr val="FFFF00"/>
          </a:solidFill>
          <a:ln w="28575" algn="ctr">
            <a:solidFill>
              <a:srgbClr val="FFCC00"/>
            </a:solidFill>
            <a:miter lim="800000"/>
            <a:headEnd/>
            <a:tailEnd/>
          </a:ln>
        </p:spPr>
        <p:txBody>
          <a:bodyPr wrap="none" anchor="ctr"/>
          <a:lstStyle/>
          <a:p>
            <a:endParaRPr lang="en-US"/>
          </a:p>
        </p:txBody>
      </p:sp>
      <p:sp>
        <p:nvSpPr>
          <p:cNvPr id="1377374" name="AutoShape 94"/>
          <p:cNvSpPr>
            <a:spLocks noChangeArrowheads="1"/>
          </p:cNvSpPr>
          <p:nvPr/>
        </p:nvSpPr>
        <p:spPr bwMode="auto">
          <a:xfrm>
            <a:off x="279400" y="4410075"/>
            <a:ext cx="593725" cy="288925"/>
          </a:xfrm>
          <a:prstGeom prst="rightArrow">
            <a:avLst>
              <a:gd name="adj1" fmla="val 50000"/>
              <a:gd name="adj2" fmla="val 51374"/>
            </a:avLst>
          </a:prstGeom>
          <a:solidFill>
            <a:srgbClr val="FFFF00"/>
          </a:solidFill>
          <a:ln w="28575" algn="ctr">
            <a:solidFill>
              <a:srgbClr val="FFCC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73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377370"/>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737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377371"/>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773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37737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773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377373"/>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77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7370" grpId="0" animBg="1"/>
      <p:bldP spid="1377370" grpId="1" animBg="1"/>
      <p:bldP spid="1377371" grpId="0" animBg="1"/>
      <p:bldP spid="1377371" grpId="1" animBg="1"/>
      <p:bldP spid="1377372" grpId="0" animBg="1"/>
      <p:bldP spid="1377372" grpId="1" animBg="1"/>
      <p:bldP spid="1377373" grpId="0" animBg="1"/>
      <p:bldP spid="1377373" grpId="1" animBg="1"/>
      <p:bldP spid="137737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sz="quarter"/>
          </p:nvPr>
        </p:nvSpPr>
        <p:spPr/>
        <p:txBody>
          <a:bodyPr/>
          <a:lstStyle/>
          <a:p>
            <a:r>
              <a:rPr lang="en-US" smtClean="0"/>
              <a:t>Example Constraints</a:t>
            </a:r>
          </a:p>
        </p:txBody>
      </p:sp>
      <p:sp>
        <p:nvSpPr>
          <p:cNvPr id="66563" name="Text Box 3"/>
          <p:cNvSpPr txBox="1">
            <a:spLocks noChangeArrowheads="1"/>
          </p:cNvSpPr>
          <p:nvPr/>
        </p:nvSpPr>
        <p:spPr bwMode="auto">
          <a:xfrm>
            <a:off x="1425575" y="1782763"/>
            <a:ext cx="5973763" cy="641350"/>
          </a:xfrm>
          <a:prstGeom prst="rect">
            <a:avLst/>
          </a:prstGeom>
          <a:noFill/>
          <a:ln w="28575">
            <a:noFill/>
            <a:miter lim="800000"/>
            <a:headEnd/>
            <a:tailEnd/>
          </a:ln>
        </p:spPr>
        <p:txBody>
          <a:bodyPr>
            <a:spAutoFit/>
          </a:bodyPr>
          <a:lstStyle/>
          <a:p>
            <a:pPr>
              <a:spcBef>
                <a:spcPct val="50000"/>
              </a:spcBef>
            </a:pPr>
            <a:r>
              <a:rPr lang="en-US">
                <a:solidFill>
                  <a:schemeClr val="bg1"/>
                </a:solidFill>
              </a:rPr>
              <a:t>x(v1) </a:t>
            </a:r>
            <a:r>
              <a:rPr lang="en-US">
                <a:solidFill>
                  <a:schemeClr val="bg1"/>
                </a:solidFill>
                <a:sym typeface="Math B" pitchFamily="2" charset="2"/>
              </a:rPr>
              <a:t>x(v2)</a:t>
            </a:r>
            <a:r>
              <a:rPr lang="en-US">
                <a:solidFill>
                  <a:schemeClr val="bg1"/>
                </a:solidFill>
                <a:sym typeface="Symbol" pitchFamily="18" charset="2"/>
              </a:rPr>
              <a:t>eq(v1, v2)</a:t>
            </a:r>
          </a:p>
        </p:txBody>
      </p:sp>
      <p:sp>
        <p:nvSpPr>
          <p:cNvPr id="66564" name="Text Box 4"/>
          <p:cNvSpPr txBox="1">
            <a:spLocks noChangeArrowheads="1"/>
          </p:cNvSpPr>
          <p:nvPr/>
        </p:nvSpPr>
        <p:spPr bwMode="auto">
          <a:xfrm>
            <a:off x="1212850" y="2757488"/>
            <a:ext cx="6399213" cy="641350"/>
          </a:xfrm>
          <a:prstGeom prst="rect">
            <a:avLst/>
          </a:prstGeom>
          <a:noFill/>
          <a:ln w="28575">
            <a:noFill/>
            <a:miter lim="800000"/>
            <a:headEnd/>
            <a:tailEnd/>
          </a:ln>
        </p:spPr>
        <p:txBody>
          <a:bodyPr>
            <a:spAutoFit/>
          </a:bodyPr>
          <a:lstStyle/>
          <a:p>
            <a:pPr>
              <a:spcBef>
                <a:spcPct val="50000"/>
              </a:spcBef>
            </a:pPr>
            <a:r>
              <a:rPr lang="en-US">
                <a:solidFill>
                  <a:schemeClr val="bg1"/>
                </a:solidFill>
              </a:rPr>
              <a:t>n(v, v1) </a:t>
            </a:r>
            <a:r>
              <a:rPr lang="en-US">
                <a:solidFill>
                  <a:schemeClr val="bg1"/>
                </a:solidFill>
                <a:sym typeface="Math B" pitchFamily="2" charset="2"/>
              </a:rPr>
              <a:t>n(v,v2)</a:t>
            </a:r>
            <a:r>
              <a:rPr lang="en-US">
                <a:solidFill>
                  <a:schemeClr val="bg1"/>
                </a:solidFill>
                <a:sym typeface="Symbol" pitchFamily="18" charset="2"/>
              </a:rPr>
              <a:t>eq(v1, v2)</a:t>
            </a:r>
          </a:p>
        </p:txBody>
      </p:sp>
      <p:sp>
        <p:nvSpPr>
          <p:cNvPr id="66565" name="Text Box 5"/>
          <p:cNvSpPr txBox="1">
            <a:spLocks noChangeArrowheads="1"/>
          </p:cNvSpPr>
          <p:nvPr/>
        </p:nvSpPr>
        <p:spPr bwMode="auto">
          <a:xfrm>
            <a:off x="352425" y="3806825"/>
            <a:ext cx="8121650" cy="641350"/>
          </a:xfrm>
          <a:prstGeom prst="rect">
            <a:avLst/>
          </a:prstGeom>
          <a:noFill/>
          <a:ln w="28575">
            <a:noFill/>
            <a:miter lim="800000"/>
            <a:headEnd/>
            <a:tailEnd/>
          </a:ln>
        </p:spPr>
        <p:txBody>
          <a:bodyPr>
            <a:spAutoFit/>
          </a:bodyPr>
          <a:lstStyle/>
          <a:p>
            <a:pPr>
              <a:spcBef>
                <a:spcPct val="50000"/>
              </a:spcBef>
            </a:pPr>
            <a:r>
              <a:rPr lang="en-US">
                <a:solidFill>
                  <a:schemeClr val="bg1"/>
                </a:solidFill>
              </a:rPr>
              <a:t>n(v1, v) </a:t>
            </a:r>
            <a:r>
              <a:rPr lang="en-US">
                <a:solidFill>
                  <a:schemeClr val="bg1"/>
                </a:solidFill>
                <a:sym typeface="Math B" pitchFamily="2" charset="2"/>
              </a:rPr>
              <a:t>n(v2,v)</a:t>
            </a:r>
            <a:r>
              <a:rPr lang="en-US">
                <a:solidFill>
                  <a:schemeClr val="bg1"/>
                </a:solidFill>
                <a:sym typeface="Symbol" pitchFamily="18" charset="2"/>
              </a:rPr>
              <a:t>eq(v1, v2)</a:t>
            </a:r>
            <a:r>
              <a:rPr lang="en-US">
                <a:solidFill>
                  <a:schemeClr val="bg1"/>
                </a:solidFill>
                <a:sym typeface="Math C" pitchFamily="2" charset="2"/>
              </a:rPr>
              <a:t>is</a:t>
            </a:r>
            <a:r>
              <a:rPr lang="en-US">
                <a:solidFill>
                  <a:schemeClr val="bg1"/>
                </a:solidFill>
                <a:sym typeface="Symbol" pitchFamily="18" charset="2"/>
              </a:rPr>
              <a:t>(v)</a:t>
            </a:r>
          </a:p>
        </p:txBody>
      </p:sp>
      <p:sp>
        <p:nvSpPr>
          <p:cNvPr id="66566" name="Text Box 6"/>
          <p:cNvSpPr txBox="1">
            <a:spLocks noChangeArrowheads="1"/>
          </p:cNvSpPr>
          <p:nvPr/>
        </p:nvSpPr>
        <p:spPr bwMode="auto">
          <a:xfrm>
            <a:off x="0" y="4689475"/>
            <a:ext cx="8824913" cy="641350"/>
          </a:xfrm>
          <a:prstGeom prst="rect">
            <a:avLst/>
          </a:prstGeom>
          <a:noFill/>
          <a:ln w="28575">
            <a:noFill/>
            <a:miter lim="800000"/>
            <a:headEnd/>
            <a:tailEnd/>
          </a:ln>
        </p:spPr>
        <p:txBody>
          <a:bodyPr>
            <a:spAutoFit/>
          </a:bodyPr>
          <a:lstStyle/>
          <a:p>
            <a:pPr algn="ctr">
              <a:spcBef>
                <a:spcPct val="50000"/>
              </a:spcBef>
            </a:pPr>
            <a:r>
              <a:rPr lang="en-US">
                <a:solidFill>
                  <a:schemeClr val="bg1"/>
                </a:solidFill>
              </a:rPr>
              <a:t>n*(v3, v4)</a:t>
            </a:r>
            <a:r>
              <a:rPr lang="en-US">
                <a:solidFill>
                  <a:schemeClr val="bg1"/>
                </a:solidFill>
                <a:sym typeface="Math C" pitchFamily="2" charset="2"/>
              </a:rPr>
              <a:t>t[n]</a:t>
            </a:r>
            <a:r>
              <a:rPr lang="en-US">
                <a:solidFill>
                  <a:schemeClr val="bg1"/>
                </a:solidFill>
                <a:sym typeface="Symbol" pitchFamily="18" charset="2"/>
              </a:rPr>
              <a:t>(v1, v2)</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Apply Constraint Solver</a:t>
            </a:r>
          </a:p>
        </p:txBody>
      </p:sp>
      <p:sp>
        <p:nvSpPr>
          <p:cNvPr id="67587" name="Text Box 45"/>
          <p:cNvSpPr txBox="1">
            <a:spLocks noChangeArrowheads="1"/>
          </p:cNvSpPr>
          <p:nvPr/>
        </p:nvSpPr>
        <p:spPr bwMode="auto">
          <a:xfrm>
            <a:off x="4144963" y="2717800"/>
            <a:ext cx="646112" cy="38100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7588" name="Text Box 46"/>
          <p:cNvSpPr txBox="1">
            <a:spLocks noChangeArrowheads="1"/>
          </p:cNvSpPr>
          <p:nvPr/>
        </p:nvSpPr>
        <p:spPr bwMode="auto">
          <a:xfrm>
            <a:off x="2087563" y="2538413"/>
            <a:ext cx="338137"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7589" name="Line 47"/>
          <p:cNvSpPr>
            <a:spLocks noChangeShapeType="1"/>
          </p:cNvSpPr>
          <p:nvPr/>
        </p:nvSpPr>
        <p:spPr bwMode="auto">
          <a:xfrm>
            <a:off x="3308350" y="2227263"/>
            <a:ext cx="387350" cy="254000"/>
          </a:xfrm>
          <a:prstGeom prst="line">
            <a:avLst/>
          </a:prstGeom>
          <a:noFill/>
          <a:ln w="28575">
            <a:solidFill>
              <a:schemeClr val="bg1"/>
            </a:solidFill>
            <a:round/>
            <a:headEnd/>
            <a:tailEnd type="triangle" w="med" len="med"/>
          </a:ln>
        </p:spPr>
        <p:txBody>
          <a:bodyPr wrap="none" anchor="ctr"/>
          <a:lstStyle/>
          <a:p>
            <a:endParaRPr lang="en-US"/>
          </a:p>
        </p:txBody>
      </p:sp>
      <p:sp>
        <p:nvSpPr>
          <p:cNvPr id="67590" name="Text Box 48"/>
          <p:cNvSpPr txBox="1">
            <a:spLocks noChangeArrowheads="1"/>
          </p:cNvSpPr>
          <p:nvPr/>
        </p:nvSpPr>
        <p:spPr bwMode="auto">
          <a:xfrm>
            <a:off x="2073275" y="2598738"/>
            <a:ext cx="342900"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7591" name="Oval 49"/>
          <p:cNvSpPr>
            <a:spLocks noChangeArrowheads="1"/>
          </p:cNvSpPr>
          <p:nvPr/>
        </p:nvSpPr>
        <p:spPr bwMode="auto">
          <a:xfrm>
            <a:off x="2827338" y="2446338"/>
            <a:ext cx="366712" cy="392112"/>
          </a:xfrm>
          <a:prstGeom prst="ellipse">
            <a:avLst/>
          </a:prstGeom>
          <a:noFill/>
          <a:ln w="28575">
            <a:solidFill>
              <a:schemeClr val="bg1"/>
            </a:solidFill>
            <a:round/>
            <a:headEnd/>
            <a:tailEnd/>
          </a:ln>
        </p:spPr>
        <p:txBody>
          <a:bodyPr wrap="none" anchor="ctr"/>
          <a:lstStyle/>
          <a:p>
            <a:endParaRPr lang="en-US"/>
          </a:p>
        </p:txBody>
      </p:sp>
      <p:sp>
        <p:nvSpPr>
          <p:cNvPr id="67592" name="Text Box 50"/>
          <p:cNvSpPr txBox="1">
            <a:spLocks noChangeArrowheads="1"/>
          </p:cNvSpPr>
          <p:nvPr/>
        </p:nvSpPr>
        <p:spPr bwMode="auto">
          <a:xfrm>
            <a:off x="2155825" y="2460625"/>
            <a:ext cx="342900"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7593" name="Freeform 51"/>
          <p:cNvSpPr>
            <a:spLocks/>
          </p:cNvSpPr>
          <p:nvPr/>
        </p:nvSpPr>
        <p:spPr bwMode="auto">
          <a:xfrm>
            <a:off x="4589463" y="2212975"/>
            <a:ext cx="403225" cy="431800"/>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7594" name="Oval 52"/>
          <p:cNvSpPr>
            <a:spLocks noChangeArrowheads="1"/>
          </p:cNvSpPr>
          <p:nvPr/>
        </p:nvSpPr>
        <p:spPr bwMode="auto">
          <a:xfrm>
            <a:off x="4410075" y="2441575"/>
            <a:ext cx="366713" cy="393700"/>
          </a:xfrm>
          <a:prstGeom prst="ellipse">
            <a:avLst/>
          </a:prstGeom>
          <a:noFill/>
          <a:ln w="63500" cmpd="dbl">
            <a:solidFill>
              <a:srgbClr val="FFFFFF"/>
            </a:solidFill>
            <a:round/>
            <a:headEnd/>
            <a:tailEnd/>
          </a:ln>
        </p:spPr>
        <p:txBody>
          <a:bodyPr wrap="none" anchor="ctr"/>
          <a:lstStyle/>
          <a:p>
            <a:endParaRPr lang="en-US"/>
          </a:p>
        </p:txBody>
      </p:sp>
      <p:sp>
        <p:nvSpPr>
          <p:cNvPr id="67595" name="Oval 53"/>
          <p:cNvSpPr>
            <a:spLocks noChangeArrowheads="1"/>
          </p:cNvSpPr>
          <p:nvPr/>
        </p:nvSpPr>
        <p:spPr bwMode="auto">
          <a:xfrm>
            <a:off x="3624263" y="2455863"/>
            <a:ext cx="366712" cy="393700"/>
          </a:xfrm>
          <a:prstGeom prst="ellipse">
            <a:avLst/>
          </a:prstGeom>
          <a:noFill/>
          <a:ln w="76200" cmpd="tri">
            <a:solidFill>
              <a:schemeClr val="bg1"/>
            </a:solidFill>
            <a:round/>
            <a:headEnd/>
            <a:tailEnd/>
          </a:ln>
        </p:spPr>
        <p:txBody>
          <a:bodyPr wrap="none" anchor="ctr"/>
          <a:lstStyle/>
          <a:p>
            <a:pPr algn="ctr"/>
            <a:endParaRPr lang="en-US" altLang="en-US" sz="2400" b="1">
              <a:solidFill>
                <a:schemeClr val="bg1"/>
              </a:solidFill>
            </a:endParaRPr>
          </a:p>
        </p:txBody>
      </p:sp>
      <p:cxnSp>
        <p:nvCxnSpPr>
          <p:cNvPr id="67596" name="AutoShape 54"/>
          <p:cNvCxnSpPr>
            <a:cxnSpLocks noChangeShapeType="1"/>
          </p:cNvCxnSpPr>
          <p:nvPr/>
        </p:nvCxnSpPr>
        <p:spPr bwMode="auto">
          <a:xfrm>
            <a:off x="2449513" y="2754313"/>
            <a:ext cx="379412" cy="0"/>
          </a:xfrm>
          <a:prstGeom prst="straightConnector1">
            <a:avLst/>
          </a:prstGeom>
          <a:noFill/>
          <a:ln w="28575">
            <a:solidFill>
              <a:schemeClr val="bg1"/>
            </a:solidFill>
            <a:round/>
            <a:headEnd/>
            <a:tailEnd type="triangle" w="med" len="med"/>
          </a:ln>
        </p:spPr>
      </p:cxnSp>
      <p:cxnSp>
        <p:nvCxnSpPr>
          <p:cNvPr id="67597" name="AutoShape 55"/>
          <p:cNvCxnSpPr>
            <a:cxnSpLocks noChangeShapeType="1"/>
          </p:cNvCxnSpPr>
          <p:nvPr/>
        </p:nvCxnSpPr>
        <p:spPr bwMode="auto">
          <a:xfrm>
            <a:off x="3030538" y="2641600"/>
            <a:ext cx="582612" cy="0"/>
          </a:xfrm>
          <a:prstGeom prst="straightConnector1">
            <a:avLst/>
          </a:prstGeom>
          <a:noFill/>
          <a:ln w="28575">
            <a:solidFill>
              <a:schemeClr val="bg1"/>
            </a:solidFill>
            <a:round/>
            <a:headEnd/>
            <a:tailEnd type="triangle" w="med" len="med"/>
          </a:ln>
        </p:spPr>
      </p:cxnSp>
      <p:cxnSp>
        <p:nvCxnSpPr>
          <p:cNvPr id="67598" name="AutoShape 56"/>
          <p:cNvCxnSpPr>
            <a:cxnSpLocks noChangeShapeType="1"/>
          </p:cNvCxnSpPr>
          <p:nvPr/>
        </p:nvCxnSpPr>
        <p:spPr bwMode="auto">
          <a:xfrm>
            <a:off x="3829050" y="2641600"/>
            <a:ext cx="581025" cy="0"/>
          </a:xfrm>
          <a:prstGeom prst="straightConnector1">
            <a:avLst/>
          </a:prstGeom>
          <a:noFill/>
          <a:ln w="28575">
            <a:solidFill>
              <a:schemeClr val="bg1"/>
            </a:solidFill>
            <a:prstDash val="dashDot"/>
            <a:round/>
            <a:headEnd/>
            <a:tailEnd type="triangle" w="med" len="med"/>
          </a:ln>
        </p:spPr>
      </p:cxnSp>
      <p:cxnSp>
        <p:nvCxnSpPr>
          <p:cNvPr id="67599" name="AutoShape 57"/>
          <p:cNvCxnSpPr>
            <a:cxnSpLocks noChangeShapeType="1"/>
            <a:stCxn id="67594" idx="1"/>
            <a:endCxn id="67595" idx="0"/>
          </p:cNvCxnSpPr>
          <p:nvPr/>
        </p:nvCxnSpPr>
        <p:spPr bwMode="auto">
          <a:xfrm rot="5400000" flipH="1">
            <a:off x="4123532" y="2126456"/>
            <a:ext cx="25400" cy="655637"/>
          </a:xfrm>
          <a:prstGeom prst="curvedConnector3">
            <a:avLst>
              <a:gd name="adj1" fmla="val 1000000"/>
            </a:avLst>
          </a:prstGeom>
          <a:noFill/>
          <a:ln w="28575">
            <a:solidFill>
              <a:schemeClr val="bg1"/>
            </a:solidFill>
            <a:prstDash val="dash"/>
            <a:round/>
            <a:headEnd/>
            <a:tailEnd type="triangle" w="med" len="med"/>
          </a:ln>
        </p:spPr>
      </p:cxnSp>
      <p:sp>
        <p:nvSpPr>
          <p:cNvPr id="67600" name="Text Box 58"/>
          <p:cNvSpPr txBox="1">
            <a:spLocks noChangeArrowheads="1"/>
          </p:cNvSpPr>
          <p:nvPr/>
        </p:nvSpPr>
        <p:spPr bwMode="auto">
          <a:xfrm>
            <a:off x="3035300" y="1565275"/>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cxnSp>
        <p:nvCxnSpPr>
          <p:cNvPr id="67601" name="AutoShape 59"/>
          <p:cNvCxnSpPr>
            <a:cxnSpLocks noChangeShapeType="1"/>
            <a:stCxn id="67595" idx="3"/>
            <a:endCxn id="67595" idx="5"/>
          </p:cNvCxnSpPr>
          <p:nvPr/>
        </p:nvCxnSpPr>
        <p:spPr bwMode="auto">
          <a:xfrm rot="16200000" flipH="1">
            <a:off x="3806825" y="2701926"/>
            <a:ext cx="1587" cy="258762"/>
          </a:xfrm>
          <a:prstGeom prst="curvedConnector3">
            <a:avLst>
              <a:gd name="adj1" fmla="val 15600005"/>
            </a:avLst>
          </a:prstGeom>
          <a:noFill/>
          <a:ln w="28575">
            <a:solidFill>
              <a:schemeClr val="bg1"/>
            </a:solidFill>
            <a:prstDash val="dashDot"/>
            <a:round/>
            <a:headEnd/>
            <a:tailEnd type="triangle" w="med" len="med"/>
          </a:ln>
        </p:spPr>
      </p:cxnSp>
      <p:sp>
        <p:nvSpPr>
          <p:cNvPr id="67602" name="Text Box 60"/>
          <p:cNvSpPr txBox="1">
            <a:spLocks noChangeArrowheads="1"/>
          </p:cNvSpPr>
          <p:nvPr/>
        </p:nvSpPr>
        <p:spPr bwMode="auto">
          <a:xfrm>
            <a:off x="2960688" y="1800225"/>
            <a:ext cx="392112" cy="641350"/>
          </a:xfrm>
          <a:prstGeom prst="rect">
            <a:avLst/>
          </a:prstGeom>
          <a:noFill/>
          <a:ln w="28575">
            <a:noFill/>
            <a:miter lim="800000"/>
            <a:headEnd/>
            <a:tailEnd/>
          </a:ln>
        </p:spPr>
        <p:txBody>
          <a:bodyPr>
            <a:spAutoFit/>
          </a:bodyPr>
          <a:lstStyle/>
          <a:p>
            <a:pPr>
              <a:spcBef>
                <a:spcPct val="50000"/>
              </a:spcBef>
            </a:pPr>
            <a:r>
              <a:rPr lang="en-US">
                <a:solidFill>
                  <a:schemeClr val="bg1"/>
                </a:solidFill>
              </a:rPr>
              <a:t>x</a:t>
            </a:r>
          </a:p>
        </p:txBody>
      </p:sp>
      <p:sp>
        <p:nvSpPr>
          <p:cNvPr id="1656893" name="Text Box 61"/>
          <p:cNvSpPr txBox="1">
            <a:spLocks noChangeArrowheads="1"/>
          </p:cNvSpPr>
          <p:nvPr/>
        </p:nvSpPr>
        <p:spPr bwMode="auto">
          <a:xfrm>
            <a:off x="1425575" y="3311525"/>
            <a:ext cx="5973763" cy="641350"/>
          </a:xfrm>
          <a:prstGeom prst="rect">
            <a:avLst/>
          </a:prstGeom>
          <a:noFill/>
          <a:ln w="28575">
            <a:noFill/>
            <a:miter lim="800000"/>
            <a:headEnd/>
            <a:tailEnd/>
          </a:ln>
        </p:spPr>
        <p:txBody>
          <a:bodyPr>
            <a:spAutoFit/>
          </a:bodyPr>
          <a:lstStyle/>
          <a:p>
            <a:pPr>
              <a:spcBef>
                <a:spcPct val="50000"/>
              </a:spcBef>
            </a:pPr>
            <a:r>
              <a:rPr lang="en-US">
                <a:solidFill>
                  <a:schemeClr val="bg1"/>
                </a:solidFill>
              </a:rPr>
              <a:t>x(v1) </a:t>
            </a:r>
            <a:r>
              <a:rPr lang="en-US">
                <a:solidFill>
                  <a:schemeClr val="bg1"/>
                </a:solidFill>
                <a:sym typeface="Math B" pitchFamily="2" charset="2"/>
              </a:rPr>
              <a:t>x(v2)</a:t>
            </a:r>
            <a:r>
              <a:rPr lang="en-US">
                <a:solidFill>
                  <a:schemeClr val="bg1"/>
                </a:solidFill>
                <a:sym typeface="Symbol" pitchFamily="18" charset="2"/>
              </a:rPr>
              <a:t>eq(v1, v2)</a:t>
            </a:r>
          </a:p>
        </p:txBody>
      </p:sp>
      <p:grpSp>
        <p:nvGrpSpPr>
          <p:cNvPr id="2" name="Group 78"/>
          <p:cNvGrpSpPr>
            <a:grpSpLocks/>
          </p:cNvGrpSpPr>
          <p:nvPr/>
        </p:nvGrpSpPr>
        <p:grpSpPr bwMode="auto">
          <a:xfrm>
            <a:off x="2225675" y="4295775"/>
            <a:ext cx="2919413" cy="2070100"/>
            <a:chOff x="1402" y="2706"/>
            <a:chExt cx="1839" cy="1304"/>
          </a:xfrm>
        </p:grpSpPr>
        <p:sp>
          <p:nvSpPr>
            <p:cNvPr id="67605" name="Text Box 62"/>
            <p:cNvSpPr txBox="1">
              <a:spLocks noChangeArrowheads="1"/>
            </p:cNvSpPr>
            <p:nvPr/>
          </p:nvSpPr>
          <p:spPr bwMode="auto">
            <a:xfrm>
              <a:off x="2707" y="3284"/>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7606" name="Text Box 63"/>
            <p:cNvSpPr txBox="1">
              <a:spLocks noChangeArrowheads="1"/>
            </p:cNvSpPr>
            <p:nvPr/>
          </p:nvSpPr>
          <p:spPr bwMode="auto">
            <a:xfrm>
              <a:off x="1411" y="3171"/>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7607" name="Line 64"/>
            <p:cNvSpPr>
              <a:spLocks noChangeShapeType="1"/>
            </p:cNvSpPr>
            <p:nvPr/>
          </p:nvSpPr>
          <p:spPr bwMode="auto">
            <a:xfrm>
              <a:off x="2180" y="2975"/>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7608" name="Text Box 65"/>
            <p:cNvSpPr txBox="1">
              <a:spLocks noChangeArrowheads="1"/>
            </p:cNvSpPr>
            <p:nvPr/>
          </p:nvSpPr>
          <p:spPr bwMode="auto">
            <a:xfrm>
              <a:off x="1402" y="3209"/>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7609" name="Oval 66"/>
            <p:cNvSpPr>
              <a:spLocks noChangeArrowheads="1"/>
            </p:cNvSpPr>
            <p:nvPr/>
          </p:nvSpPr>
          <p:spPr bwMode="auto">
            <a:xfrm>
              <a:off x="1877" y="3113"/>
              <a:ext cx="231" cy="247"/>
            </a:xfrm>
            <a:prstGeom prst="ellipse">
              <a:avLst/>
            </a:prstGeom>
            <a:noFill/>
            <a:ln w="28575">
              <a:solidFill>
                <a:schemeClr val="bg1"/>
              </a:solidFill>
              <a:round/>
              <a:headEnd/>
              <a:tailEnd/>
            </a:ln>
          </p:spPr>
          <p:txBody>
            <a:bodyPr wrap="none" anchor="ctr"/>
            <a:lstStyle/>
            <a:p>
              <a:endParaRPr lang="en-US"/>
            </a:p>
          </p:txBody>
        </p:sp>
        <p:sp>
          <p:nvSpPr>
            <p:cNvPr id="67610" name="Text Box 67"/>
            <p:cNvSpPr txBox="1">
              <a:spLocks noChangeArrowheads="1"/>
            </p:cNvSpPr>
            <p:nvPr/>
          </p:nvSpPr>
          <p:spPr bwMode="auto">
            <a:xfrm>
              <a:off x="1454" y="3122"/>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7611" name="Freeform 68"/>
            <p:cNvSpPr>
              <a:spLocks/>
            </p:cNvSpPr>
            <p:nvPr/>
          </p:nvSpPr>
          <p:spPr bwMode="auto">
            <a:xfrm>
              <a:off x="2987" y="2966"/>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7612" name="Oval 69"/>
            <p:cNvSpPr>
              <a:spLocks noChangeArrowheads="1"/>
            </p:cNvSpPr>
            <p:nvPr/>
          </p:nvSpPr>
          <p:spPr bwMode="auto">
            <a:xfrm>
              <a:off x="2874" y="3110"/>
              <a:ext cx="231" cy="248"/>
            </a:xfrm>
            <a:prstGeom prst="ellipse">
              <a:avLst/>
            </a:prstGeom>
            <a:noFill/>
            <a:ln w="63500" cmpd="dbl">
              <a:solidFill>
                <a:srgbClr val="FFFFFF"/>
              </a:solidFill>
              <a:round/>
              <a:headEnd/>
              <a:tailEnd/>
            </a:ln>
          </p:spPr>
          <p:txBody>
            <a:bodyPr wrap="none" anchor="ctr"/>
            <a:lstStyle/>
            <a:p>
              <a:endParaRPr lang="en-US"/>
            </a:p>
          </p:txBody>
        </p:sp>
        <p:sp>
          <p:nvSpPr>
            <p:cNvPr id="67613" name="Oval 70"/>
            <p:cNvSpPr>
              <a:spLocks noChangeArrowheads="1"/>
            </p:cNvSpPr>
            <p:nvPr/>
          </p:nvSpPr>
          <p:spPr bwMode="auto">
            <a:xfrm>
              <a:off x="2379" y="3119"/>
              <a:ext cx="231" cy="248"/>
            </a:xfrm>
            <a:prstGeom prst="ellipse">
              <a:avLst/>
            </a:prstGeom>
            <a:noFill/>
            <a:ln w="3175">
              <a:solidFill>
                <a:schemeClr val="bg1"/>
              </a:solidFill>
              <a:round/>
              <a:headEnd/>
              <a:tailEnd/>
            </a:ln>
          </p:spPr>
          <p:txBody>
            <a:bodyPr wrap="none" anchor="ctr"/>
            <a:lstStyle/>
            <a:p>
              <a:pPr algn="ctr"/>
              <a:endParaRPr lang="en-US" altLang="en-US" sz="2400" b="1">
                <a:solidFill>
                  <a:schemeClr val="bg1"/>
                </a:solidFill>
              </a:endParaRPr>
            </a:p>
          </p:txBody>
        </p:sp>
        <p:cxnSp>
          <p:nvCxnSpPr>
            <p:cNvPr id="67614" name="AutoShape 71"/>
            <p:cNvCxnSpPr>
              <a:cxnSpLocks noChangeShapeType="1"/>
            </p:cNvCxnSpPr>
            <p:nvPr/>
          </p:nvCxnSpPr>
          <p:spPr bwMode="auto">
            <a:xfrm>
              <a:off x="1639" y="3307"/>
              <a:ext cx="239" cy="0"/>
            </a:xfrm>
            <a:prstGeom prst="straightConnector1">
              <a:avLst/>
            </a:prstGeom>
            <a:noFill/>
            <a:ln w="28575">
              <a:solidFill>
                <a:schemeClr val="bg1"/>
              </a:solidFill>
              <a:round/>
              <a:headEnd/>
              <a:tailEnd type="triangle" w="med" len="med"/>
            </a:ln>
          </p:spPr>
        </p:cxnSp>
        <p:cxnSp>
          <p:nvCxnSpPr>
            <p:cNvPr id="67615" name="AutoShape 72"/>
            <p:cNvCxnSpPr>
              <a:cxnSpLocks noChangeShapeType="1"/>
            </p:cNvCxnSpPr>
            <p:nvPr/>
          </p:nvCxnSpPr>
          <p:spPr bwMode="auto">
            <a:xfrm>
              <a:off x="2005" y="3236"/>
              <a:ext cx="367" cy="0"/>
            </a:xfrm>
            <a:prstGeom prst="straightConnector1">
              <a:avLst/>
            </a:prstGeom>
            <a:noFill/>
            <a:ln w="28575">
              <a:solidFill>
                <a:schemeClr val="bg1"/>
              </a:solidFill>
              <a:round/>
              <a:headEnd/>
              <a:tailEnd type="triangle" w="med" len="med"/>
            </a:ln>
          </p:spPr>
        </p:cxnSp>
        <p:cxnSp>
          <p:nvCxnSpPr>
            <p:cNvPr id="67616" name="AutoShape 73"/>
            <p:cNvCxnSpPr>
              <a:cxnSpLocks noChangeShapeType="1"/>
            </p:cNvCxnSpPr>
            <p:nvPr/>
          </p:nvCxnSpPr>
          <p:spPr bwMode="auto">
            <a:xfrm>
              <a:off x="2508" y="3236"/>
              <a:ext cx="366" cy="0"/>
            </a:xfrm>
            <a:prstGeom prst="straightConnector1">
              <a:avLst/>
            </a:prstGeom>
            <a:noFill/>
            <a:ln w="28575">
              <a:solidFill>
                <a:schemeClr val="bg1"/>
              </a:solidFill>
              <a:prstDash val="dashDot"/>
              <a:round/>
              <a:headEnd/>
              <a:tailEnd type="triangle" w="med" len="med"/>
            </a:ln>
          </p:spPr>
        </p:cxnSp>
        <p:cxnSp>
          <p:nvCxnSpPr>
            <p:cNvPr id="67617" name="AutoShape 74"/>
            <p:cNvCxnSpPr>
              <a:cxnSpLocks noChangeShapeType="1"/>
              <a:stCxn id="67612" idx="1"/>
              <a:endCxn id="67613" idx="0"/>
            </p:cNvCxnSpPr>
            <p:nvPr/>
          </p:nvCxnSpPr>
          <p:spPr bwMode="auto">
            <a:xfrm rot="5400000" flipH="1">
              <a:off x="2698" y="2916"/>
              <a:ext cx="7" cy="413"/>
            </a:xfrm>
            <a:prstGeom prst="curvedConnector3">
              <a:avLst>
                <a:gd name="adj1" fmla="val 2285713"/>
              </a:avLst>
            </a:prstGeom>
            <a:noFill/>
            <a:ln w="28575">
              <a:solidFill>
                <a:schemeClr val="bg1"/>
              </a:solidFill>
              <a:prstDash val="dash"/>
              <a:round/>
              <a:headEnd/>
              <a:tailEnd type="triangle" w="med" len="med"/>
            </a:ln>
          </p:spPr>
        </p:cxnSp>
        <p:sp>
          <p:nvSpPr>
            <p:cNvPr id="67618" name="Text Box 75"/>
            <p:cNvSpPr txBox="1">
              <a:spLocks noChangeArrowheads="1"/>
            </p:cNvSpPr>
            <p:nvPr/>
          </p:nvSpPr>
          <p:spPr bwMode="auto">
            <a:xfrm>
              <a:off x="2063" y="3664"/>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cxnSp>
          <p:nvCxnSpPr>
            <p:cNvPr id="67619" name="AutoShape 76"/>
            <p:cNvCxnSpPr>
              <a:cxnSpLocks noChangeShapeType="1"/>
              <a:stCxn id="67613" idx="3"/>
              <a:endCxn id="67613" idx="5"/>
            </p:cNvCxnSpPr>
            <p:nvPr/>
          </p:nvCxnSpPr>
          <p:spPr bwMode="auto">
            <a:xfrm rot="16200000" flipH="1">
              <a:off x="2494" y="3250"/>
              <a:ext cx="1" cy="163"/>
            </a:xfrm>
            <a:prstGeom prst="curvedConnector3">
              <a:avLst>
                <a:gd name="adj1" fmla="val 18000009"/>
              </a:avLst>
            </a:prstGeom>
            <a:noFill/>
            <a:ln w="28575">
              <a:solidFill>
                <a:schemeClr val="bg1"/>
              </a:solidFill>
              <a:prstDash val="dashDot"/>
              <a:round/>
              <a:headEnd/>
              <a:tailEnd type="triangle" w="med" len="med"/>
            </a:ln>
          </p:spPr>
        </p:cxnSp>
        <p:sp>
          <p:nvSpPr>
            <p:cNvPr id="67620" name="Text Box 77"/>
            <p:cNvSpPr txBox="1">
              <a:spLocks noChangeArrowheads="1"/>
            </p:cNvSpPr>
            <p:nvPr/>
          </p:nvSpPr>
          <p:spPr bwMode="auto">
            <a:xfrm>
              <a:off x="1961" y="2706"/>
              <a:ext cx="247" cy="404"/>
            </a:xfrm>
            <a:prstGeom prst="rect">
              <a:avLst/>
            </a:prstGeom>
            <a:noFill/>
            <a:ln w="28575">
              <a:noFill/>
              <a:miter lim="800000"/>
              <a:headEnd/>
              <a:tailEnd/>
            </a:ln>
          </p:spPr>
          <p:txBody>
            <a:bodyPr>
              <a:spAutoFit/>
            </a:bodyPr>
            <a:lstStyle/>
            <a:p>
              <a:pPr>
                <a:spcBef>
                  <a:spcPct val="50000"/>
                </a:spcBef>
              </a:pPr>
              <a:r>
                <a:rPr lang="en-US">
                  <a:solidFill>
                    <a:schemeClr val="bg1"/>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68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689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t>Apply Constraint Solver</a:t>
            </a:r>
          </a:p>
        </p:txBody>
      </p:sp>
      <p:sp>
        <p:nvSpPr>
          <p:cNvPr id="68611" name="Text Box 36"/>
          <p:cNvSpPr txBox="1">
            <a:spLocks noChangeArrowheads="1"/>
          </p:cNvSpPr>
          <p:nvPr/>
        </p:nvSpPr>
        <p:spPr bwMode="auto">
          <a:xfrm>
            <a:off x="4297363" y="2813050"/>
            <a:ext cx="646112" cy="38100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8612" name="Text Box 37"/>
          <p:cNvSpPr txBox="1">
            <a:spLocks noChangeArrowheads="1"/>
          </p:cNvSpPr>
          <p:nvPr/>
        </p:nvSpPr>
        <p:spPr bwMode="auto">
          <a:xfrm>
            <a:off x="2239963" y="2633663"/>
            <a:ext cx="338137"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8613" name="Line 38"/>
          <p:cNvSpPr>
            <a:spLocks noChangeShapeType="1"/>
          </p:cNvSpPr>
          <p:nvPr/>
        </p:nvSpPr>
        <p:spPr bwMode="auto">
          <a:xfrm>
            <a:off x="3460750" y="2322513"/>
            <a:ext cx="387350" cy="254000"/>
          </a:xfrm>
          <a:prstGeom prst="line">
            <a:avLst/>
          </a:prstGeom>
          <a:noFill/>
          <a:ln w="28575">
            <a:solidFill>
              <a:schemeClr val="bg1"/>
            </a:solidFill>
            <a:round/>
            <a:headEnd/>
            <a:tailEnd type="triangle" w="med" len="med"/>
          </a:ln>
        </p:spPr>
        <p:txBody>
          <a:bodyPr wrap="none" anchor="ctr"/>
          <a:lstStyle/>
          <a:p>
            <a:endParaRPr lang="en-US"/>
          </a:p>
        </p:txBody>
      </p:sp>
      <p:sp>
        <p:nvSpPr>
          <p:cNvPr id="68614" name="Text Box 39"/>
          <p:cNvSpPr txBox="1">
            <a:spLocks noChangeArrowheads="1"/>
          </p:cNvSpPr>
          <p:nvPr/>
        </p:nvSpPr>
        <p:spPr bwMode="auto">
          <a:xfrm>
            <a:off x="2225675" y="2693988"/>
            <a:ext cx="342900" cy="38100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8615" name="Oval 40"/>
          <p:cNvSpPr>
            <a:spLocks noChangeArrowheads="1"/>
          </p:cNvSpPr>
          <p:nvPr/>
        </p:nvSpPr>
        <p:spPr bwMode="auto">
          <a:xfrm>
            <a:off x="2979738" y="2541588"/>
            <a:ext cx="366712" cy="392112"/>
          </a:xfrm>
          <a:prstGeom prst="ellipse">
            <a:avLst/>
          </a:prstGeom>
          <a:noFill/>
          <a:ln w="28575">
            <a:solidFill>
              <a:schemeClr val="bg1"/>
            </a:solidFill>
            <a:round/>
            <a:headEnd/>
            <a:tailEnd/>
          </a:ln>
        </p:spPr>
        <p:txBody>
          <a:bodyPr wrap="none" anchor="ctr"/>
          <a:lstStyle/>
          <a:p>
            <a:endParaRPr lang="en-US"/>
          </a:p>
        </p:txBody>
      </p:sp>
      <p:sp>
        <p:nvSpPr>
          <p:cNvPr id="68616" name="Text Box 41"/>
          <p:cNvSpPr txBox="1">
            <a:spLocks noChangeArrowheads="1"/>
          </p:cNvSpPr>
          <p:nvPr/>
        </p:nvSpPr>
        <p:spPr bwMode="auto">
          <a:xfrm>
            <a:off x="2308225" y="2555875"/>
            <a:ext cx="342900" cy="519113"/>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8617" name="Freeform 42"/>
          <p:cNvSpPr>
            <a:spLocks/>
          </p:cNvSpPr>
          <p:nvPr/>
        </p:nvSpPr>
        <p:spPr bwMode="auto">
          <a:xfrm>
            <a:off x="4741863" y="2308225"/>
            <a:ext cx="403225" cy="431800"/>
          </a:xfrm>
          <a:custGeom>
            <a:avLst/>
            <a:gdLst>
              <a:gd name="T0" fmla="*/ 2147483647 w 358"/>
              <a:gd name="T1" fmla="*/ 2147483647 h 370"/>
              <a:gd name="T2" fmla="*/ 2147483647 w 358"/>
              <a:gd name="T3" fmla="*/ 2147483647 h 370"/>
              <a:gd name="T4" fmla="*/ 2147483647 w 358"/>
              <a:gd name="T5" fmla="*/ 2147483647 h 370"/>
              <a:gd name="T6" fmla="*/ 2147483647 w 358"/>
              <a:gd name="T7" fmla="*/ 2147483647 h 370"/>
              <a:gd name="T8" fmla="*/ 2147483647 w 358"/>
              <a:gd name="T9" fmla="*/ 2147483647 h 370"/>
              <a:gd name="T10" fmla="*/ 2147483647 w 358"/>
              <a:gd name="T11" fmla="*/ 2147483647 h 370"/>
              <a:gd name="T12" fmla="*/ 2147483647 w 358"/>
              <a:gd name="T13" fmla="*/ 2147483647 h 370"/>
              <a:gd name="T14" fmla="*/ 2147483647 w 358"/>
              <a:gd name="T15" fmla="*/ 2147483647 h 370"/>
              <a:gd name="T16" fmla="*/ 2147483647 w 358"/>
              <a:gd name="T17" fmla="*/ 2147483647 h 370"/>
              <a:gd name="T18" fmla="*/ 2147483647 w 358"/>
              <a:gd name="T19" fmla="*/ 2147483647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8618" name="Oval 43"/>
          <p:cNvSpPr>
            <a:spLocks noChangeArrowheads="1"/>
          </p:cNvSpPr>
          <p:nvPr/>
        </p:nvSpPr>
        <p:spPr bwMode="auto">
          <a:xfrm>
            <a:off x="4562475" y="2536825"/>
            <a:ext cx="366713" cy="393700"/>
          </a:xfrm>
          <a:prstGeom prst="ellipse">
            <a:avLst/>
          </a:prstGeom>
          <a:noFill/>
          <a:ln w="63500" cmpd="dbl">
            <a:solidFill>
              <a:srgbClr val="FFFFFF"/>
            </a:solidFill>
            <a:round/>
            <a:headEnd/>
            <a:tailEnd/>
          </a:ln>
        </p:spPr>
        <p:txBody>
          <a:bodyPr wrap="none" anchor="ctr"/>
          <a:lstStyle/>
          <a:p>
            <a:endParaRPr lang="en-US"/>
          </a:p>
        </p:txBody>
      </p:sp>
      <p:sp>
        <p:nvSpPr>
          <p:cNvPr id="68619" name="Oval 44"/>
          <p:cNvSpPr>
            <a:spLocks noChangeArrowheads="1"/>
          </p:cNvSpPr>
          <p:nvPr/>
        </p:nvSpPr>
        <p:spPr bwMode="auto">
          <a:xfrm>
            <a:off x="3776663" y="2551113"/>
            <a:ext cx="366712" cy="393700"/>
          </a:xfrm>
          <a:prstGeom prst="ellipse">
            <a:avLst/>
          </a:prstGeom>
          <a:noFill/>
          <a:ln w="3175">
            <a:solidFill>
              <a:schemeClr val="bg1"/>
            </a:solidFill>
            <a:round/>
            <a:headEnd/>
            <a:tailEnd/>
          </a:ln>
        </p:spPr>
        <p:txBody>
          <a:bodyPr wrap="none" anchor="ctr"/>
          <a:lstStyle/>
          <a:p>
            <a:pPr algn="ctr"/>
            <a:endParaRPr lang="en-US" altLang="en-US" sz="2400" b="1">
              <a:solidFill>
                <a:schemeClr val="bg1"/>
              </a:solidFill>
            </a:endParaRPr>
          </a:p>
        </p:txBody>
      </p:sp>
      <p:cxnSp>
        <p:nvCxnSpPr>
          <p:cNvPr id="68620" name="AutoShape 45"/>
          <p:cNvCxnSpPr>
            <a:cxnSpLocks noChangeShapeType="1"/>
          </p:cNvCxnSpPr>
          <p:nvPr/>
        </p:nvCxnSpPr>
        <p:spPr bwMode="auto">
          <a:xfrm>
            <a:off x="2601913" y="2849563"/>
            <a:ext cx="379412" cy="0"/>
          </a:xfrm>
          <a:prstGeom prst="straightConnector1">
            <a:avLst/>
          </a:prstGeom>
          <a:noFill/>
          <a:ln w="28575">
            <a:solidFill>
              <a:schemeClr val="bg1"/>
            </a:solidFill>
            <a:round/>
            <a:headEnd/>
            <a:tailEnd type="triangle" w="med" len="med"/>
          </a:ln>
        </p:spPr>
      </p:cxnSp>
      <p:cxnSp>
        <p:nvCxnSpPr>
          <p:cNvPr id="68621" name="AutoShape 46"/>
          <p:cNvCxnSpPr>
            <a:cxnSpLocks noChangeShapeType="1"/>
          </p:cNvCxnSpPr>
          <p:nvPr/>
        </p:nvCxnSpPr>
        <p:spPr bwMode="auto">
          <a:xfrm>
            <a:off x="3182938" y="2736850"/>
            <a:ext cx="582612" cy="0"/>
          </a:xfrm>
          <a:prstGeom prst="straightConnector1">
            <a:avLst/>
          </a:prstGeom>
          <a:noFill/>
          <a:ln w="28575">
            <a:solidFill>
              <a:schemeClr val="bg1"/>
            </a:solidFill>
            <a:round/>
            <a:headEnd/>
            <a:tailEnd type="triangle" w="med" len="med"/>
          </a:ln>
        </p:spPr>
      </p:cxnSp>
      <p:cxnSp>
        <p:nvCxnSpPr>
          <p:cNvPr id="68622" name="AutoShape 47"/>
          <p:cNvCxnSpPr>
            <a:cxnSpLocks noChangeShapeType="1"/>
          </p:cNvCxnSpPr>
          <p:nvPr/>
        </p:nvCxnSpPr>
        <p:spPr bwMode="auto">
          <a:xfrm>
            <a:off x="3981450" y="2736850"/>
            <a:ext cx="581025" cy="0"/>
          </a:xfrm>
          <a:prstGeom prst="straightConnector1">
            <a:avLst/>
          </a:prstGeom>
          <a:noFill/>
          <a:ln w="28575">
            <a:solidFill>
              <a:schemeClr val="bg1"/>
            </a:solidFill>
            <a:prstDash val="dashDot"/>
            <a:round/>
            <a:headEnd/>
            <a:tailEnd type="triangle" w="med" len="med"/>
          </a:ln>
        </p:spPr>
      </p:cxnSp>
      <p:cxnSp>
        <p:nvCxnSpPr>
          <p:cNvPr id="68623" name="AutoShape 48"/>
          <p:cNvCxnSpPr>
            <a:cxnSpLocks noChangeShapeType="1"/>
            <a:stCxn id="68618" idx="1"/>
            <a:endCxn id="68619" idx="0"/>
          </p:cNvCxnSpPr>
          <p:nvPr/>
        </p:nvCxnSpPr>
        <p:spPr bwMode="auto">
          <a:xfrm rot="5400000" flipH="1">
            <a:off x="4283076" y="2228850"/>
            <a:ext cx="11112" cy="655637"/>
          </a:xfrm>
          <a:prstGeom prst="curvedConnector3">
            <a:avLst>
              <a:gd name="adj1" fmla="val 2285713"/>
            </a:avLst>
          </a:prstGeom>
          <a:noFill/>
          <a:ln w="28575">
            <a:solidFill>
              <a:schemeClr val="bg1"/>
            </a:solidFill>
            <a:prstDash val="dash"/>
            <a:round/>
            <a:headEnd/>
            <a:tailEnd type="triangle" w="med" len="med"/>
          </a:ln>
        </p:spPr>
      </p:cxnSp>
      <p:sp>
        <p:nvSpPr>
          <p:cNvPr id="68624" name="Text Box 49"/>
          <p:cNvSpPr txBox="1">
            <a:spLocks noChangeArrowheads="1"/>
          </p:cNvSpPr>
          <p:nvPr/>
        </p:nvSpPr>
        <p:spPr bwMode="auto">
          <a:xfrm>
            <a:off x="3187700" y="1660525"/>
            <a:ext cx="1520825" cy="549275"/>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cxnSp>
        <p:nvCxnSpPr>
          <p:cNvPr id="68625" name="AutoShape 50"/>
          <p:cNvCxnSpPr>
            <a:cxnSpLocks noChangeShapeType="1"/>
            <a:stCxn id="68619" idx="3"/>
            <a:endCxn id="68619" idx="5"/>
          </p:cNvCxnSpPr>
          <p:nvPr/>
        </p:nvCxnSpPr>
        <p:spPr bwMode="auto">
          <a:xfrm rot="16200000" flipH="1">
            <a:off x="3959225" y="2759076"/>
            <a:ext cx="1587" cy="258762"/>
          </a:xfrm>
          <a:prstGeom prst="curvedConnector3">
            <a:avLst>
              <a:gd name="adj1" fmla="val 18000009"/>
            </a:avLst>
          </a:prstGeom>
          <a:noFill/>
          <a:ln w="28575">
            <a:solidFill>
              <a:schemeClr val="bg1"/>
            </a:solidFill>
            <a:prstDash val="dashDot"/>
            <a:round/>
            <a:headEnd/>
            <a:tailEnd type="triangle" w="med" len="med"/>
          </a:ln>
        </p:spPr>
      </p:cxnSp>
      <p:sp>
        <p:nvSpPr>
          <p:cNvPr id="68626" name="Text Box 51"/>
          <p:cNvSpPr txBox="1">
            <a:spLocks noChangeArrowheads="1"/>
          </p:cNvSpPr>
          <p:nvPr/>
        </p:nvSpPr>
        <p:spPr bwMode="auto">
          <a:xfrm>
            <a:off x="3113088" y="1895475"/>
            <a:ext cx="392112" cy="641350"/>
          </a:xfrm>
          <a:prstGeom prst="rect">
            <a:avLst/>
          </a:prstGeom>
          <a:noFill/>
          <a:ln w="28575">
            <a:noFill/>
            <a:miter lim="800000"/>
            <a:headEnd/>
            <a:tailEnd/>
          </a:ln>
        </p:spPr>
        <p:txBody>
          <a:bodyPr>
            <a:spAutoFit/>
          </a:bodyPr>
          <a:lstStyle/>
          <a:p>
            <a:pPr>
              <a:spcBef>
                <a:spcPct val="50000"/>
              </a:spcBef>
            </a:pPr>
            <a:r>
              <a:rPr lang="en-US">
                <a:solidFill>
                  <a:schemeClr val="bg1"/>
                </a:solidFill>
              </a:rPr>
              <a:t>x</a:t>
            </a:r>
          </a:p>
        </p:txBody>
      </p:sp>
      <p:sp>
        <p:nvSpPr>
          <p:cNvPr id="1657908" name="Text Box 52"/>
          <p:cNvSpPr txBox="1">
            <a:spLocks noChangeArrowheads="1"/>
          </p:cNvSpPr>
          <p:nvPr/>
        </p:nvSpPr>
        <p:spPr bwMode="auto">
          <a:xfrm>
            <a:off x="352425" y="3292475"/>
            <a:ext cx="8121650" cy="641350"/>
          </a:xfrm>
          <a:prstGeom prst="rect">
            <a:avLst/>
          </a:prstGeom>
          <a:noFill/>
          <a:ln w="28575">
            <a:noFill/>
            <a:miter lim="800000"/>
            <a:headEnd/>
            <a:tailEnd/>
          </a:ln>
        </p:spPr>
        <p:txBody>
          <a:bodyPr>
            <a:spAutoFit/>
          </a:bodyPr>
          <a:lstStyle/>
          <a:p>
            <a:pPr>
              <a:spcBef>
                <a:spcPct val="50000"/>
              </a:spcBef>
            </a:pPr>
            <a:r>
              <a:rPr lang="en-US">
                <a:solidFill>
                  <a:schemeClr val="bg1"/>
                </a:solidFill>
              </a:rPr>
              <a:t>n(v1, v) </a:t>
            </a:r>
            <a:r>
              <a:rPr lang="en-US">
                <a:solidFill>
                  <a:schemeClr val="bg1"/>
                </a:solidFill>
                <a:sym typeface="Math B" pitchFamily="2" charset="2"/>
              </a:rPr>
              <a:t>n(v2,v)</a:t>
            </a:r>
            <a:r>
              <a:rPr lang="en-US">
                <a:solidFill>
                  <a:schemeClr val="bg1"/>
                </a:solidFill>
                <a:sym typeface="Symbol" pitchFamily="18" charset="2"/>
              </a:rPr>
              <a:t>eq(v1, v2)</a:t>
            </a:r>
            <a:r>
              <a:rPr lang="en-US">
                <a:solidFill>
                  <a:schemeClr val="bg1"/>
                </a:solidFill>
                <a:sym typeface="Math C" pitchFamily="2" charset="2"/>
              </a:rPr>
              <a:t>is</a:t>
            </a:r>
            <a:r>
              <a:rPr lang="en-US">
                <a:solidFill>
                  <a:schemeClr val="bg1"/>
                </a:solidFill>
                <a:sym typeface="Symbol" pitchFamily="18" charset="2"/>
              </a:rPr>
              <a:t>(v)</a:t>
            </a:r>
          </a:p>
        </p:txBody>
      </p:sp>
      <p:sp>
        <p:nvSpPr>
          <p:cNvPr id="1657909" name="Text Box 53"/>
          <p:cNvSpPr txBox="1">
            <a:spLocks noChangeArrowheads="1"/>
          </p:cNvSpPr>
          <p:nvPr/>
        </p:nvSpPr>
        <p:spPr bwMode="auto">
          <a:xfrm>
            <a:off x="361950" y="3830638"/>
            <a:ext cx="8121650" cy="641350"/>
          </a:xfrm>
          <a:prstGeom prst="rect">
            <a:avLst/>
          </a:prstGeom>
          <a:noFill/>
          <a:ln w="28575">
            <a:noFill/>
            <a:miter lim="800000"/>
            <a:headEnd/>
            <a:tailEnd/>
          </a:ln>
        </p:spPr>
        <p:txBody>
          <a:bodyPr>
            <a:spAutoFit/>
          </a:bodyPr>
          <a:lstStyle/>
          <a:p>
            <a:pPr>
              <a:spcBef>
                <a:spcPct val="50000"/>
              </a:spcBef>
            </a:pPr>
            <a:r>
              <a:rPr lang="en-US">
                <a:solidFill>
                  <a:schemeClr val="bg1"/>
                </a:solidFill>
              </a:rPr>
              <a:t>n(v1, v) </a:t>
            </a:r>
            <a:r>
              <a:rPr lang="en-US">
                <a:solidFill>
                  <a:schemeClr val="bg1"/>
                </a:solidFill>
                <a:sym typeface="Math B" pitchFamily="2" charset="2"/>
              </a:rPr>
              <a:t></a:t>
            </a:r>
            <a:r>
              <a:rPr lang="en-US">
                <a:solidFill>
                  <a:schemeClr val="bg1"/>
                </a:solidFill>
                <a:sym typeface="Symbol" pitchFamily="18" charset="2"/>
              </a:rPr>
              <a:t>is(v)</a:t>
            </a:r>
            <a:r>
              <a:rPr lang="en-US">
                <a:solidFill>
                  <a:schemeClr val="bg1"/>
                </a:solidFill>
                <a:sym typeface="Math B" pitchFamily="2" charset="2"/>
              </a:rPr>
              <a:t></a:t>
            </a:r>
            <a:r>
              <a:rPr lang="en-US">
                <a:solidFill>
                  <a:schemeClr val="bg1"/>
                </a:solidFill>
                <a:sym typeface="Symbol" pitchFamily="18" charset="2"/>
              </a:rPr>
              <a:t>eq(v1, v2) n(v2, v)</a:t>
            </a:r>
          </a:p>
        </p:txBody>
      </p:sp>
      <p:grpSp>
        <p:nvGrpSpPr>
          <p:cNvPr id="2" name="Group 70"/>
          <p:cNvGrpSpPr>
            <a:grpSpLocks/>
          </p:cNvGrpSpPr>
          <p:nvPr/>
        </p:nvGrpSpPr>
        <p:grpSpPr bwMode="auto">
          <a:xfrm>
            <a:off x="2378075" y="4602163"/>
            <a:ext cx="2919413" cy="1687512"/>
            <a:chOff x="1498" y="2899"/>
            <a:chExt cx="1839" cy="1063"/>
          </a:xfrm>
        </p:grpSpPr>
        <p:sp>
          <p:nvSpPr>
            <p:cNvPr id="68630" name="Text Box 54"/>
            <p:cNvSpPr txBox="1">
              <a:spLocks noChangeArrowheads="1"/>
            </p:cNvSpPr>
            <p:nvPr/>
          </p:nvSpPr>
          <p:spPr bwMode="auto">
            <a:xfrm>
              <a:off x="2803" y="3722"/>
              <a:ext cx="407" cy="240"/>
            </a:xfrm>
            <a:prstGeom prst="rect">
              <a:avLst/>
            </a:prstGeom>
            <a:noFill/>
            <a:ln w="9525">
              <a:noFill/>
              <a:miter lim="800000"/>
              <a:headEnd/>
              <a:tailEnd/>
            </a:ln>
          </p:spPr>
          <p:txBody>
            <a:bodyPr>
              <a:spAutoFit/>
            </a:bodyPr>
            <a:lstStyle/>
            <a:p>
              <a:endParaRPr lang="en-US" altLang="he-IL" sz="2800" b="1" i="1" baseline="-25000">
                <a:solidFill>
                  <a:schemeClr val="bg1"/>
                </a:solidFill>
              </a:endParaRPr>
            </a:p>
          </p:txBody>
        </p:sp>
        <p:sp>
          <p:nvSpPr>
            <p:cNvPr id="68631" name="Text Box 55"/>
            <p:cNvSpPr txBox="1">
              <a:spLocks noChangeArrowheads="1"/>
            </p:cNvSpPr>
            <p:nvPr/>
          </p:nvSpPr>
          <p:spPr bwMode="auto">
            <a:xfrm>
              <a:off x="1507" y="3609"/>
              <a:ext cx="213"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8632" name="Line 56"/>
            <p:cNvSpPr>
              <a:spLocks noChangeShapeType="1"/>
            </p:cNvSpPr>
            <p:nvPr/>
          </p:nvSpPr>
          <p:spPr bwMode="auto">
            <a:xfrm>
              <a:off x="2276" y="3413"/>
              <a:ext cx="244" cy="160"/>
            </a:xfrm>
            <a:prstGeom prst="line">
              <a:avLst/>
            </a:prstGeom>
            <a:noFill/>
            <a:ln w="28575">
              <a:solidFill>
                <a:schemeClr val="bg1"/>
              </a:solidFill>
              <a:round/>
              <a:headEnd/>
              <a:tailEnd type="triangle" w="med" len="med"/>
            </a:ln>
          </p:spPr>
          <p:txBody>
            <a:bodyPr wrap="none" anchor="ctr"/>
            <a:lstStyle/>
            <a:p>
              <a:endParaRPr lang="en-US"/>
            </a:p>
          </p:txBody>
        </p:sp>
        <p:sp>
          <p:nvSpPr>
            <p:cNvPr id="68633" name="Text Box 57"/>
            <p:cNvSpPr txBox="1">
              <a:spLocks noChangeArrowheads="1"/>
            </p:cNvSpPr>
            <p:nvPr/>
          </p:nvSpPr>
          <p:spPr bwMode="auto">
            <a:xfrm>
              <a:off x="1498" y="3647"/>
              <a:ext cx="216" cy="240"/>
            </a:xfrm>
            <a:prstGeom prst="rect">
              <a:avLst/>
            </a:prstGeom>
            <a:noFill/>
            <a:ln w="9525">
              <a:noFill/>
              <a:miter lim="800000"/>
              <a:headEnd/>
              <a:tailEnd/>
            </a:ln>
          </p:spPr>
          <p:txBody>
            <a:bodyPr>
              <a:spAutoFit/>
            </a:bodyPr>
            <a:lstStyle/>
            <a:p>
              <a:endParaRPr lang="en-US" altLang="he-IL" sz="2800" i="1" baseline="-25000">
                <a:solidFill>
                  <a:schemeClr val="bg1"/>
                </a:solidFill>
              </a:endParaRPr>
            </a:p>
          </p:txBody>
        </p:sp>
        <p:sp>
          <p:nvSpPr>
            <p:cNvPr id="68634" name="Oval 58"/>
            <p:cNvSpPr>
              <a:spLocks noChangeArrowheads="1"/>
            </p:cNvSpPr>
            <p:nvPr/>
          </p:nvSpPr>
          <p:spPr bwMode="auto">
            <a:xfrm>
              <a:off x="1973" y="3551"/>
              <a:ext cx="231" cy="247"/>
            </a:xfrm>
            <a:prstGeom prst="ellipse">
              <a:avLst/>
            </a:prstGeom>
            <a:noFill/>
            <a:ln w="28575">
              <a:solidFill>
                <a:schemeClr val="bg1"/>
              </a:solidFill>
              <a:round/>
              <a:headEnd/>
              <a:tailEnd/>
            </a:ln>
          </p:spPr>
          <p:txBody>
            <a:bodyPr wrap="none" anchor="ctr"/>
            <a:lstStyle/>
            <a:p>
              <a:endParaRPr lang="en-US"/>
            </a:p>
          </p:txBody>
        </p:sp>
        <p:sp>
          <p:nvSpPr>
            <p:cNvPr id="68635" name="Text Box 59"/>
            <p:cNvSpPr txBox="1">
              <a:spLocks noChangeArrowheads="1"/>
            </p:cNvSpPr>
            <p:nvPr/>
          </p:nvSpPr>
          <p:spPr bwMode="auto">
            <a:xfrm>
              <a:off x="1550" y="3560"/>
              <a:ext cx="216" cy="327"/>
            </a:xfrm>
            <a:prstGeom prst="rect">
              <a:avLst/>
            </a:prstGeom>
            <a:noFill/>
            <a:ln w="9525">
              <a:noFill/>
              <a:miter lim="800000"/>
              <a:headEnd/>
              <a:tailEnd/>
            </a:ln>
          </p:spPr>
          <p:txBody>
            <a:bodyPr>
              <a:spAutoFit/>
            </a:bodyPr>
            <a:lstStyle/>
            <a:p>
              <a:r>
                <a:rPr lang="en-US" altLang="he-IL" sz="2800" i="1">
                  <a:solidFill>
                    <a:schemeClr val="bg1"/>
                  </a:solidFill>
                </a:rPr>
                <a:t>y</a:t>
              </a:r>
              <a:endParaRPr lang="en-US" altLang="he-IL" sz="2800" b="1" i="1" baseline="-25000">
                <a:solidFill>
                  <a:schemeClr val="bg1"/>
                </a:solidFill>
              </a:endParaRPr>
            </a:p>
          </p:txBody>
        </p:sp>
        <p:sp>
          <p:nvSpPr>
            <p:cNvPr id="68636" name="Freeform 60"/>
            <p:cNvSpPr>
              <a:spLocks/>
            </p:cNvSpPr>
            <p:nvPr/>
          </p:nvSpPr>
          <p:spPr bwMode="auto">
            <a:xfrm>
              <a:off x="3083" y="3404"/>
              <a:ext cx="254" cy="272"/>
            </a:xfrm>
            <a:custGeom>
              <a:avLst/>
              <a:gdLst>
                <a:gd name="T0" fmla="*/ 1 w 358"/>
                <a:gd name="T1" fmla="*/ 23 h 370"/>
                <a:gd name="T2" fmla="*/ 8 w 358"/>
                <a:gd name="T3" fmla="*/ 23 h 370"/>
                <a:gd name="T4" fmla="*/ 13 w 358"/>
                <a:gd name="T5" fmla="*/ 20 h 370"/>
                <a:gd name="T6" fmla="*/ 16 w 358"/>
                <a:gd name="T7" fmla="*/ 14 h 370"/>
                <a:gd name="T8" fmla="*/ 16 w 358"/>
                <a:gd name="T9" fmla="*/ 7 h 370"/>
                <a:gd name="T10" fmla="*/ 11 w 358"/>
                <a:gd name="T11" fmla="*/ 1 h 370"/>
                <a:gd name="T12" fmla="*/ 6 w 358"/>
                <a:gd name="T13" fmla="*/ 1 h 370"/>
                <a:gd name="T14" fmla="*/ 2 w 358"/>
                <a:gd name="T15" fmla="*/ 2 h 370"/>
                <a:gd name="T16" fmla="*/ 1 w 358"/>
                <a:gd name="T17" fmla="*/ 6 h 370"/>
                <a:gd name="T18" fmla="*/ 1 w 358"/>
                <a:gd name="T19" fmla="*/ 12 h 3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370"/>
                <a:gd name="T32" fmla="*/ 358 w 358"/>
                <a:gd name="T33" fmla="*/ 370 h 3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370">
                  <a:moveTo>
                    <a:pt x="1" y="363"/>
                  </a:moveTo>
                  <a:cubicBezTo>
                    <a:pt x="28" y="363"/>
                    <a:pt x="117" y="370"/>
                    <a:pt x="165" y="363"/>
                  </a:cubicBezTo>
                  <a:cubicBezTo>
                    <a:pt x="213" y="356"/>
                    <a:pt x="258" y="346"/>
                    <a:pt x="289" y="323"/>
                  </a:cubicBezTo>
                  <a:cubicBezTo>
                    <a:pt x="320" y="300"/>
                    <a:pt x="340" y="260"/>
                    <a:pt x="349" y="227"/>
                  </a:cubicBezTo>
                  <a:cubicBezTo>
                    <a:pt x="358" y="194"/>
                    <a:pt x="357" y="157"/>
                    <a:pt x="341" y="123"/>
                  </a:cubicBezTo>
                  <a:cubicBezTo>
                    <a:pt x="325" y="89"/>
                    <a:pt x="288" y="43"/>
                    <a:pt x="253" y="23"/>
                  </a:cubicBezTo>
                  <a:cubicBezTo>
                    <a:pt x="218" y="3"/>
                    <a:pt x="168" y="0"/>
                    <a:pt x="133" y="3"/>
                  </a:cubicBezTo>
                  <a:cubicBezTo>
                    <a:pt x="98" y="6"/>
                    <a:pt x="62" y="23"/>
                    <a:pt x="41" y="39"/>
                  </a:cubicBezTo>
                  <a:cubicBezTo>
                    <a:pt x="20" y="55"/>
                    <a:pt x="10" y="73"/>
                    <a:pt x="5" y="99"/>
                  </a:cubicBezTo>
                  <a:cubicBezTo>
                    <a:pt x="0" y="125"/>
                    <a:pt x="8" y="175"/>
                    <a:pt x="9" y="195"/>
                  </a:cubicBezTo>
                </a:path>
              </a:pathLst>
            </a:custGeom>
            <a:noFill/>
            <a:ln w="28575" cap="flat" cmpd="sng">
              <a:solidFill>
                <a:schemeClr val="bg1"/>
              </a:solidFill>
              <a:prstDash val="dashDot"/>
              <a:round/>
              <a:headEnd type="none" w="med" len="med"/>
              <a:tailEnd type="triangle" w="med" len="med"/>
            </a:ln>
          </p:spPr>
          <p:txBody>
            <a:bodyPr wrap="none" anchor="ctr"/>
            <a:lstStyle/>
            <a:p>
              <a:endParaRPr lang="en-US"/>
            </a:p>
          </p:txBody>
        </p:sp>
        <p:sp>
          <p:nvSpPr>
            <p:cNvPr id="68637" name="Oval 61"/>
            <p:cNvSpPr>
              <a:spLocks noChangeArrowheads="1"/>
            </p:cNvSpPr>
            <p:nvPr/>
          </p:nvSpPr>
          <p:spPr bwMode="auto">
            <a:xfrm>
              <a:off x="2970" y="3548"/>
              <a:ext cx="231" cy="248"/>
            </a:xfrm>
            <a:prstGeom prst="ellipse">
              <a:avLst/>
            </a:prstGeom>
            <a:noFill/>
            <a:ln w="63500" cmpd="dbl">
              <a:solidFill>
                <a:srgbClr val="FFFFFF"/>
              </a:solidFill>
              <a:round/>
              <a:headEnd/>
              <a:tailEnd/>
            </a:ln>
          </p:spPr>
          <p:txBody>
            <a:bodyPr wrap="none" anchor="ctr"/>
            <a:lstStyle/>
            <a:p>
              <a:endParaRPr lang="en-US"/>
            </a:p>
          </p:txBody>
        </p:sp>
        <p:sp>
          <p:nvSpPr>
            <p:cNvPr id="68638" name="Oval 62"/>
            <p:cNvSpPr>
              <a:spLocks noChangeArrowheads="1"/>
            </p:cNvSpPr>
            <p:nvPr/>
          </p:nvSpPr>
          <p:spPr bwMode="auto">
            <a:xfrm>
              <a:off x="2475" y="3557"/>
              <a:ext cx="231" cy="248"/>
            </a:xfrm>
            <a:prstGeom prst="ellipse">
              <a:avLst/>
            </a:prstGeom>
            <a:noFill/>
            <a:ln w="3175">
              <a:solidFill>
                <a:schemeClr val="bg1"/>
              </a:solidFill>
              <a:round/>
              <a:headEnd/>
              <a:tailEnd/>
            </a:ln>
          </p:spPr>
          <p:txBody>
            <a:bodyPr wrap="none" anchor="ctr"/>
            <a:lstStyle/>
            <a:p>
              <a:pPr algn="ctr"/>
              <a:endParaRPr lang="en-US" altLang="en-US" sz="2400" b="1">
                <a:solidFill>
                  <a:schemeClr val="bg1"/>
                </a:solidFill>
              </a:endParaRPr>
            </a:p>
          </p:txBody>
        </p:sp>
        <p:cxnSp>
          <p:nvCxnSpPr>
            <p:cNvPr id="68639" name="AutoShape 63"/>
            <p:cNvCxnSpPr>
              <a:cxnSpLocks noChangeShapeType="1"/>
            </p:cNvCxnSpPr>
            <p:nvPr/>
          </p:nvCxnSpPr>
          <p:spPr bwMode="auto">
            <a:xfrm>
              <a:off x="1735" y="3745"/>
              <a:ext cx="239" cy="0"/>
            </a:xfrm>
            <a:prstGeom prst="straightConnector1">
              <a:avLst/>
            </a:prstGeom>
            <a:noFill/>
            <a:ln w="28575">
              <a:solidFill>
                <a:schemeClr val="bg1"/>
              </a:solidFill>
              <a:round/>
              <a:headEnd/>
              <a:tailEnd type="triangle" w="med" len="med"/>
            </a:ln>
          </p:spPr>
        </p:cxnSp>
        <p:cxnSp>
          <p:nvCxnSpPr>
            <p:cNvPr id="68640" name="AutoShape 64"/>
            <p:cNvCxnSpPr>
              <a:cxnSpLocks noChangeShapeType="1"/>
            </p:cNvCxnSpPr>
            <p:nvPr/>
          </p:nvCxnSpPr>
          <p:spPr bwMode="auto">
            <a:xfrm>
              <a:off x="2101" y="3674"/>
              <a:ext cx="367" cy="0"/>
            </a:xfrm>
            <a:prstGeom prst="straightConnector1">
              <a:avLst/>
            </a:prstGeom>
            <a:noFill/>
            <a:ln w="28575">
              <a:solidFill>
                <a:schemeClr val="bg1"/>
              </a:solidFill>
              <a:round/>
              <a:headEnd/>
              <a:tailEnd type="triangle" w="med" len="med"/>
            </a:ln>
          </p:spPr>
        </p:cxnSp>
        <p:cxnSp>
          <p:nvCxnSpPr>
            <p:cNvPr id="68641" name="AutoShape 65"/>
            <p:cNvCxnSpPr>
              <a:cxnSpLocks noChangeShapeType="1"/>
            </p:cNvCxnSpPr>
            <p:nvPr/>
          </p:nvCxnSpPr>
          <p:spPr bwMode="auto">
            <a:xfrm>
              <a:off x="2604" y="3674"/>
              <a:ext cx="366" cy="0"/>
            </a:xfrm>
            <a:prstGeom prst="straightConnector1">
              <a:avLst/>
            </a:prstGeom>
            <a:noFill/>
            <a:ln w="28575">
              <a:solidFill>
                <a:schemeClr val="bg1"/>
              </a:solidFill>
              <a:prstDash val="dashDot"/>
              <a:round/>
              <a:headEnd/>
              <a:tailEnd type="triangle" w="med" len="med"/>
            </a:ln>
          </p:spPr>
        </p:cxnSp>
        <p:sp>
          <p:nvSpPr>
            <p:cNvPr id="68642" name="Text Box 67"/>
            <p:cNvSpPr txBox="1">
              <a:spLocks noChangeArrowheads="1"/>
            </p:cNvSpPr>
            <p:nvPr/>
          </p:nvSpPr>
          <p:spPr bwMode="auto">
            <a:xfrm>
              <a:off x="2095" y="2899"/>
              <a:ext cx="958" cy="346"/>
            </a:xfrm>
            <a:prstGeom prst="rect">
              <a:avLst/>
            </a:prstGeom>
            <a:solidFill>
              <a:schemeClr val="bg1"/>
            </a:solidFill>
            <a:ln w="28575">
              <a:noFill/>
              <a:miter lim="800000"/>
              <a:headEnd/>
              <a:tailEnd/>
            </a:ln>
          </p:spPr>
          <p:txBody>
            <a:bodyPr>
              <a:spAutoFit/>
            </a:bodyPr>
            <a:lstStyle/>
            <a:p>
              <a:pPr>
                <a:spcBef>
                  <a:spcPct val="50000"/>
                </a:spcBef>
              </a:pPr>
              <a:r>
                <a:rPr lang="en-US" sz="3000"/>
                <a:t>is(v)=0</a:t>
              </a:r>
            </a:p>
          </p:txBody>
        </p:sp>
        <p:sp>
          <p:nvSpPr>
            <p:cNvPr id="68643" name="Text Box 69"/>
            <p:cNvSpPr txBox="1">
              <a:spLocks noChangeArrowheads="1"/>
            </p:cNvSpPr>
            <p:nvPr/>
          </p:nvSpPr>
          <p:spPr bwMode="auto">
            <a:xfrm>
              <a:off x="2057" y="3144"/>
              <a:ext cx="247" cy="404"/>
            </a:xfrm>
            <a:prstGeom prst="rect">
              <a:avLst/>
            </a:prstGeom>
            <a:noFill/>
            <a:ln w="28575">
              <a:noFill/>
              <a:miter lim="800000"/>
              <a:headEnd/>
              <a:tailEnd/>
            </a:ln>
          </p:spPr>
          <p:txBody>
            <a:bodyPr>
              <a:spAutoFit/>
            </a:bodyPr>
            <a:lstStyle/>
            <a:p>
              <a:pPr>
                <a:spcBef>
                  <a:spcPct val="50000"/>
                </a:spcBef>
              </a:pPr>
              <a:r>
                <a:rPr lang="en-US">
                  <a:solidFill>
                    <a:schemeClr val="bg1"/>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79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79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65790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65790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7908" grpId="0"/>
      <p:bldP spid="1657908" grpId="1"/>
      <p:bldP spid="1657909" grpId="0"/>
      <p:bldP spid="1657909"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Summary Transformers</a:t>
            </a:r>
          </a:p>
        </p:txBody>
      </p:sp>
      <p:sp>
        <p:nvSpPr>
          <p:cNvPr id="69635" name="Rectangle 3"/>
          <p:cNvSpPr>
            <a:spLocks noGrp="1" noChangeArrowheads="1"/>
          </p:cNvSpPr>
          <p:nvPr>
            <p:ph type="body" idx="1"/>
          </p:nvPr>
        </p:nvSpPr>
        <p:spPr/>
        <p:txBody>
          <a:bodyPr/>
          <a:lstStyle/>
          <a:p>
            <a:r>
              <a:rPr lang="en-US" smtClean="0"/>
              <a:t>Kleene evaluation yields sound solution</a:t>
            </a:r>
          </a:p>
          <a:p>
            <a:r>
              <a:rPr lang="en-US" smtClean="0"/>
              <a:t>Focus is statement specific implements partial concretization</a:t>
            </a:r>
          </a:p>
          <a:p>
            <a:r>
              <a:rPr lang="en-US" smtClean="0"/>
              <a:t>Coerce applies global constraints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600" smtClean="0"/>
              <a:t>Three Valued Logic Analysis (TVLA)</a:t>
            </a:r>
            <a:br>
              <a:rPr lang="en-US" sz="3600" smtClean="0"/>
            </a:br>
            <a:r>
              <a:rPr lang="en-US" sz="3600" smtClean="0"/>
              <a:t>T. Lev-Ami &amp; R. Manevich</a:t>
            </a:r>
          </a:p>
        </p:txBody>
      </p:sp>
      <p:sp>
        <p:nvSpPr>
          <p:cNvPr id="70659" name="Rectangle 3"/>
          <p:cNvSpPr>
            <a:spLocks noGrp="1" noChangeArrowheads="1"/>
          </p:cNvSpPr>
          <p:nvPr>
            <p:ph type="body" idx="1"/>
          </p:nvPr>
        </p:nvSpPr>
        <p:spPr/>
        <p:txBody>
          <a:bodyPr/>
          <a:lstStyle/>
          <a:p>
            <a:r>
              <a:rPr lang="en-US" sz="2800" smtClean="0"/>
              <a:t>Input (FO</a:t>
            </a:r>
            <a:r>
              <a:rPr lang="en-US" sz="2800" baseline="30000" smtClean="0"/>
              <a:t>TC)</a:t>
            </a:r>
            <a:endParaRPr lang="en-US" sz="2800" smtClean="0"/>
          </a:p>
          <a:p>
            <a:pPr lvl="1"/>
            <a:r>
              <a:rPr lang="en-US" sz="2400" smtClean="0"/>
              <a:t>Concrete interpretation rules</a:t>
            </a:r>
            <a:endParaRPr lang="en-US" sz="2400" baseline="30000" smtClean="0"/>
          </a:p>
          <a:p>
            <a:pPr lvl="1"/>
            <a:r>
              <a:rPr lang="en-US" sz="2400" smtClean="0"/>
              <a:t>Definition of instrumentation relations</a:t>
            </a:r>
          </a:p>
          <a:p>
            <a:pPr lvl="1"/>
            <a:r>
              <a:rPr lang="en-US" sz="2400" smtClean="0"/>
              <a:t>Definition of safety properties</a:t>
            </a:r>
          </a:p>
          <a:p>
            <a:pPr lvl="1"/>
            <a:r>
              <a:rPr lang="en-US" sz="2400" smtClean="0"/>
              <a:t>First Order Transition System (TVP)</a:t>
            </a:r>
          </a:p>
          <a:p>
            <a:r>
              <a:rPr lang="en-US" sz="2800" smtClean="0"/>
              <a:t>Output</a:t>
            </a:r>
          </a:p>
          <a:p>
            <a:pPr lvl="1"/>
            <a:r>
              <a:rPr lang="en-US" sz="2400" smtClean="0"/>
              <a:t>Warnings (text)</a:t>
            </a:r>
          </a:p>
          <a:p>
            <a:pPr lvl="1"/>
            <a:r>
              <a:rPr lang="en-US" sz="2400" smtClean="0"/>
              <a:t>The 3-valued structure at every node (invariants)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he-IL" smtClean="0"/>
              <a:t>TVLA inputs</a:t>
            </a:r>
          </a:p>
        </p:txBody>
      </p:sp>
      <p:sp>
        <p:nvSpPr>
          <p:cNvPr id="71683" name="Rectangle 3"/>
          <p:cNvSpPr>
            <a:spLocks noGrp="1" noChangeArrowheads="1"/>
          </p:cNvSpPr>
          <p:nvPr>
            <p:ph type="body" idx="1"/>
          </p:nvPr>
        </p:nvSpPr>
        <p:spPr/>
        <p:txBody>
          <a:bodyPr/>
          <a:lstStyle/>
          <a:p>
            <a:r>
              <a:rPr lang="en-US" altLang="he-IL" smtClean="0">
                <a:hlinkClick r:id="rId2" action="ppaction://program"/>
              </a:rPr>
              <a:t>TVP - </a:t>
            </a:r>
            <a:r>
              <a:rPr lang="en-US" altLang="he-IL" b="1" smtClean="0">
                <a:hlinkClick r:id="rId2" action="ppaction://program"/>
              </a:rPr>
              <a:t>T</a:t>
            </a:r>
            <a:r>
              <a:rPr lang="en-US" altLang="he-IL" smtClean="0">
                <a:hlinkClick r:id="rId2" action="ppaction://program"/>
              </a:rPr>
              <a:t>hree </a:t>
            </a:r>
            <a:r>
              <a:rPr lang="en-US" altLang="he-IL" b="1" smtClean="0">
                <a:hlinkClick r:id="rId2" action="ppaction://program"/>
              </a:rPr>
              <a:t>V</a:t>
            </a:r>
            <a:r>
              <a:rPr lang="en-US" altLang="he-IL" smtClean="0">
                <a:hlinkClick r:id="rId2" action="ppaction://program"/>
              </a:rPr>
              <a:t>alued </a:t>
            </a:r>
            <a:r>
              <a:rPr lang="en-US" altLang="he-IL" b="1" smtClean="0">
                <a:hlinkClick r:id="rId2" action="ppaction://program"/>
              </a:rPr>
              <a:t>P</a:t>
            </a:r>
            <a:r>
              <a:rPr lang="en-US" altLang="he-IL" smtClean="0">
                <a:hlinkClick r:id="rId2" action="ppaction://program"/>
              </a:rPr>
              <a:t>rogram</a:t>
            </a:r>
            <a:endParaRPr lang="en-US" altLang="he-IL" smtClean="0"/>
          </a:p>
          <a:p>
            <a:pPr lvl="1"/>
            <a:r>
              <a:rPr lang="en-US" altLang="he-IL" smtClean="0">
                <a:hlinkClick r:id="rId3" action="ppaction://program"/>
              </a:rPr>
              <a:t>Predicate declaration</a:t>
            </a:r>
            <a:endParaRPr lang="en-US" altLang="he-IL" smtClean="0"/>
          </a:p>
          <a:p>
            <a:pPr lvl="1"/>
            <a:r>
              <a:rPr lang="en-US" altLang="he-IL" smtClean="0"/>
              <a:t>Action definitions  SOS</a:t>
            </a:r>
          </a:p>
          <a:p>
            <a:pPr lvl="2"/>
            <a:r>
              <a:rPr lang="en-US" altLang="he-IL" smtClean="0">
                <a:hlinkClick r:id="rId4" action="ppaction://program"/>
              </a:rPr>
              <a:t>Statements</a:t>
            </a:r>
            <a:endParaRPr lang="en-US" altLang="he-IL" smtClean="0">
              <a:hlinkClick r:id="rId5" action="ppaction://program"/>
            </a:endParaRPr>
          </a:p>
          <a:p>
            <a:pPr lvl="2"/>
            <a:r>
              <a:rPr lang="en-US" altLang="he-IL" smtClean="0">
                <a:hlinkClick r:id="rId6" action="ppaction://program"/>
              </a:rPr>
              <a:t>Conditions</a:t>
            </a:r>
            <a:endParaRPr lang="en-US" altLang="he-IL" smtClean="0"/>
          </a:p>
          <a:p>
            <a:pPr lvl="1"/>
            <a:r>
              <a:rPr lang="en-US" altLang="he-IL" smtClean="0"/>
              <a:t>Control flow graph</a:t>
            </a:r>
          </a:p>
          <a:p>
            <a:r>
              <a:rPr lang="en-US" altLang="he-IL" smtClean="0">
                <a:hlinkClick r:id="rId7" action="ppaction://program"/>
              </a:rPr>
              <a:t>TVS - </a:t>
            </a:r>
            <a:r>
              <a:rPr lang="en-US" altLang="he-IL" b="1" smtClean="0">
                <a:hlinkClick r:id="rId7" action="ppaction://program"/>
              </a:rPr>
              <a:t>T</a:t>
            </a:r>
            <a:r>
              <a:rPr lang="en-US" altLang="he-IL" smtClean="0">
                <a:hlinkClick r:id="rId7" action="ppaction://program"/>
              </a:rPr>
              <a:t>hree </a:t>
            </a:r>
            <a:r>
              <a:rPr lang="en-US" altLang="he-IL" b="1" smtClean="0">
                <a:hlinkClick r:id="rId7" action="ppaction://program"/>
              </a:rPr>
              <a:t>V</a:t>
            </a:r>
            <a:r>
              <a:rPr lang="en-US" altLang="he-IL" smtClean="0">
                <a:hlinkClick r:id="rId7" action="ppaction://program"/>
              </a:rPr>
              <a:t>alued </a:t>
            </a:r>
            <a:r>
              <a:rPr lang="en-US" altLang="he-IL" b="1" smtClean="0">
                <a:hlinkClick r:id="rId7" action="ppaction://program"/>
              </a:rPr>
              <a:t>S</a:t>
            </a:r>
            <a:r>
              <a:rPr lang="en-US" altLang="he-IL" smtClean="0">
                <a:hlinkClick r:id="rId7" action="ppaction://program"/>
              </a:rPr>
              <a:t>tructure</a:t>
            </a:r>
            <a:endParaRPr lang="en-US" altLang="he-IL" smtClean="0"/>
          </a:p>
        </p:txBody>
      </p:sp>
      <p:grpSp>
        <p:nvGrpSpPr>
          <p:cNvPr id="2" name="Group 4"/>
          <p:cNvGrpSpPr>
            <a:grpSpLocks/>
          </p:cNvGrpSpPr>
          <p:nvPr/>
        </p:nvGrpSpPr>
        <p:grpSpPr bwMode="auto">
          <a:xfrm>
            <a:off x="4944566" y="2438400"/>
            <a:ext cx="3048000" cy="2311400"/>
            <a:chOff x="2592" y="1536"/>
            <a:chExt cx="1920" cy="518"/>
          </a:xfrm>
        </p:grpSpPr>
        <p:sp>
          <p:nvSpPr>
            <p:cNvPr id="71685" name="AutoShape 5"/>
            <p:cNvSpPr>
              <a:spLocks/>
            </p:cNvSpPr>
            <p:nvPr/>
          </p:nvSpPr>
          <p:spPr bwMode="auto">
            <a:xfrm>
              <a:off x="2592" y="1584"/>
              <a:ext cx="336" cy="384"/>
            </a:xfrm>
            <a:prstGeom prst="rightBrace">
              <a:avLst>
                <a:gd name="adj1" fmla="val 9524"/>
                <a:gd name="adj2" fmla="val 50000"/>
              </a:avLst>
            </a:prstGeom>
            <a:noFill/>
            <a:ln w="9525">
              <a:solidFill>
                <a:schemeClr val="bg1"/>
              </a:solidFill>
              <a:round/>
              <a:headEnd/>
              <a:tailEnd/>
            </a:ln>
          </p:spPr>
          <p:txBody>
            <a:bodyPr wrap="none" anchor="ctr"/>
            <a:lstStyle/>
            <a:p>
              <a:endParaRPr lang="en-US"/>
            </a:p>
          </p:txBody>
        </p:sp>
        <p:sp>
          <p:nvSpPr>
            <p:cNvPr id="71686" name="Text Box 6"/>
            <p:cNvSpPr txBox="1">
              <a:spLocks noChangeArrowheads="1"/>
            </p:cNvSpPr>
            <p:nvPr/>
          </p:nvSpPr>
          <p:spPr bwMode="auto">
            <a:xfrm>
              <a:off x="2928" y="1536"/>
              <a:ext cx="1584" cy="518"/>
            </a:xfrm>
            <a:prstGeom prst="rect">
              <a:avLst/>
            </a:prstGeom>
            <a:noFill/>
            <a:ln w="9525">
              <a:noFill/>
              <a:miter lim="800000"/>
              <a:headEnd/>
              <a:tailEnd/>
            </a:ln>
          </p:spPr>
          <p:txBody>
            <a:bodyPr>
              <a:spAutoFit/>
            </a:bodyPr>
            <a:lstStyle/>
            <a:p>
              <a:pPr>
                <a:spcBef>
                  <a:spcPct val="50000"/>
                </a:spcBef>
              </a:pPr>
              <a:r>
                <a:rPr lang="en-US" sz="2400">
                  <a:solidFill>
                    <a:schemeClr val="bg1"/>
                  </a:solidFill>
                </a:rPr>
                <a:t>Program independent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466" name="Rectangle 2"/>
          <p:cNvSpPr>
            <a:spLocks noGrp="1" noChangeArrowheads="1"/>
          </p:cNvSpPr>
          <p:nvPr>
            <p:ph type="body" idx="1"/>
          </p:nvPr>
        </p:nvSpPr>
        <p:spPr>
          <a:xfrm>
            <a:off x="608013" y="1257300"/>
            <a:ext cx="5267325" cy="5311775"/>
          </a:xfrm>
        </p:spPr>
        <p:txBody>
          <a:bodyPr/>
          <a:lstStyle/>
          <a:p>
            <a:pPr>
              <a:lnSpc>
                <a:spcPct val="90000"/>
              </a:lnSpc>
              <a:buFontTx/>
              <a:buNone/>
            </a:pPr>
            <a:r>
              <a:rPr lang="en-US" sz="2400" dirty="0"/>
              <a:t>List reverse(Element </a:t>
            </a:r>
            <a:r>
              <a:rPr lang="en-US" sz="2400" dirty="0">
                <a:sym typeface="Symbol" pitchFamily="18" charset="2"/>
              </a:rPr>
              <a:t></a:t>
            </a:r>
            <a:r>
              <a:rPr lang="en-US" sz="2400" dirty="0"/>
              <a:t>head)</a:t>
            </a:r>
          </a:p>
          <a:p>
            <a:pPr>
              <a:lnSpc>
                <a:spcPct val="90000"/>
              </a:lnSpc>
              <a:buFontTx/>
              <a:buNone/>
            </a:pPr>
            <a:r>
              <a:rPr lang="en-US" sz="2400" dirty="0"/>
              <a:t>{</a:t>
            </a:r>
          </a:p>
          <a:p>
            <a:pPr>
              <a:lnSpc>
                <a:spcPct val="115000"/>
              </a:lnSpc>
              <a:buFontTx/>
              <a:buNone/>
            </a:pPr>
            <a:r>
              <a:rPr lang="en-US" sz="2400" dirty="0"/>
              <a:t>     List rev, </a:t>
            </a:r>
            <a:r>
              <a:rPr lang="en-US" sz="2400" dirty="0" smtClean="0"/>
              <a:t>ne;</a:t>
            </a:r>
            <a:r>
              <a:rPr lang="en-US" sz="2400" dirty="0"/>
              <a:t/>
            </a:r>
            <a:br>
              <a:rPr lang="en-US" sz="2400" dirty="0"/>
            </a:br>
            <a:r>
              <a:rPr lang="en-US" sz="2400" dirty="0"/>
              <a:t>rev = NULL;</a:t>
            </a:r>
          </a:p>
          <a:p>
            <a:pPr>
              <a:lnSpc>
                <a:spcPct val="115000"/>
              </a:lnSpc>
              <a:buFontTx/>
              <a:buNone/>
            </a:pPr>
            <a:r>
              <a:rPr lang="en-US" sz="2400" dirty="0"/>
              <a:t>	while (head != NULL) {</a:t>
            </a:r>
            <a:br>
              <a:rPr lang="en-US" sz="2400" dirty="0"/>
            </a:br>
            <a:r>
              <a:rPr lang="en-US" sz="2400" dirty="0"/>
              <a:t>	</a:t>
            </a:r>
            <a:r>
              <a:rPr lang="en-US" sz="2400" dirty="0" smtClean="0"/>
              <a:t>ne </a:t>
            </a:r>
            <a:r>
              <a:rPr lang="en-US" sz="2400" dirty="0"/>
              <a:t>= head </a:t>
            </a:r>
            <a:r>
              <a:rPr lang="en-US" sz="2400" dirty="0">
                <a:sym typeface="Symbol" pitchFamily="18" charset="2"/>
              </a:rPr>
              <a:t></a:t>
            </a:r>
            <a:r>
              <a:rPr lang="en-US" sz="2400" dirty="0"/>
              <a:t>next;</a:t>
            </a:r>
          </a:p>
          <a:p>
            <a:pPr>
              <a:lnSpc>
                <a:spcPct val="115000"/>
              </a:lnSpc>
              <a:buFontTx/>
              <a:buNone/>
            </a:pPr>
            <a:r>
              <a:rPr lang="en-US" sz="2400" dirty="0"/>
              <a:t>		head </a:t>
            </a:r>
            <a:r>
              <a:rPr lang="en-US" sz="2400" dirty="0">
                <a:sym typeface="Symbol" pitchFamily="18" charset="2"/>
              </a:rPr>
              <a:t></a:t>
            </a:r>
            <a:r>
              <a:rPr lang="en-US" sz="2400" dirty="0"/>
              <a:t> next = rev; </a:t>
            </a:r>
            <a:br>
              <a:rPr lang="en-US" sz="2400" dirty="0"/>
            </a:br>
            <a:r>
              <a:rPr lang="en-US" sz="2400" dirty="0"/>
              <a:t>	head = </a:t>
            </a:r>
            <a:r>
              <a:rPr lang="en-US" sz="2400" dirty="0" smtClean="0"/>
              <a:t>ne; </a:t>
            </a:r>
            <a:endParaRPr lang="en-US" sz="2400" dirty="0"/>
          </a:p>
          <a:p>
            <a:pPr>
              <a:lnSpc>
                <a:spcPct val="115000"/>
              </a:lnSpc>
              <a:buFontTx/>
              <a:buNone/>
            </a:pPr>
            <a:r>
              <a:rPr lang="en-US" sz="2400" dirty="0"/>
              <a:t>		rev = head; </a:t>
            </a:r>
          </a:p>
          <a:p>
            <a:pPr>
              <a:lnSpc>
                <a:spcPct val="115000"/>
              </a:lnSpc>
              <a:buFontTx/>
              <a:buNone/>
            </a:pPr>
            <a:r>
              <a:rPr lang="en-US" sz="2400" dirty="0"/>
              <a:t>    }</a:t>
            </a:r>
            <a:br>
              <a:rPr lang="en-US" sz="2400" dirty="0"/>
            </a:br>
            <a:r>
              <a:rPr lang="en-US" sz="2400" dirty="0"/>
              <a:t>return rev; </a:t>
            </a:r>
          </a:p>
          <a:p>
            <a:pPr>
              <a:lnSpc>
                <a:spcPct val="115000"/>
              </a:lnSpc>
              <a:buFontTx/>
              <a:buNone/>
            </a:pPr>
            <a:r>
              <a:rPr lang="en-US" sz="2400" dirty="0"/>
              <a:t>}</a:t>
            </a:r>
          </a:p>
        </p:txBody>
      </p:sp>
      <p:sp>
        <p:nvSpPr>
          <p:cNvPr id="1342500" name="Rectangle 36"/>
          <p:cNvSpPr>
            <a:spLocks noGrp="1" noChangeArrowheads="1"/>
          </p:cNvSpPr>
          <p:nvPr>
            <p:ph type="title"/>
          </p:nvPr>
        </p:nvSpPr>
        <p:spPr>
          <a:xfrm>
            <a:off x="381000" y="304800"/>
            <a:ext cx="7772400" cy="723900"/>
          </a:xfrm>
          <a:noFill/>
          <a:ln/>
        </p:spPr>
        <p:txBody>
          <a:bodyPr lIns="92075" tIns="46038" rIns="92075" bIns="46038" anchor="b"/>
          <a:lstStyle/>
          <a:p>
            <a:r>
              <a:rPr lang="en-US" sz="4000"/>
              <a:t>Memory Leakage</a:t>
            </a:r>
          </a:p>
        </p:txBody>
      </p:sp>
      <p:grpSp>
        <p:nvGrpSpPr>
          <p:cNvPr id="2" name="Group 41"/>
          <p:cNvGrpSpPr>
            <a:grpSpLocks/>
          </p:cNvGrpSpPr>
          <p:nvPr/>
        </p:nvGrpSpPr>
        <p:grpSpPr bwMode="auto">
          <a:xfrm>
            <a:off x="762000" y="4362448"/>
            <a:ext cx="8131175" cy="2495552"/>
            <a:chOff x="480" y="2748"/>
            <a:chExt cx="5122" cy="1572"/>
          </a:xfrm>
        </p:grpSpPr>
        <p:sp>
          <p:nvSpPr>
            <p:cNvPr id="1342502" name="Oval 38"/>
            <p:cNvSpPr>
              <a:spLocks noChangeArrowheads="1"/>
            </p:cNvSpPr>
            <p:nvPr/>
          </p:nvSpPr>
          <p:spPr bwMode="auto">
            <a:xfrm>
              <a:off x="480" y="2748"/>
              <a:ext cx="1737" cy="288"/>
            </a:xfrm>
            <a:prstGeom prst="ellipse">
              <a:avLst/>
            </a:prstGeom>
            <a:noFill/>
            <a:ln w="38100">
              <a:solidFill>
                <a:schemeClr val="bg1"/>
              </a:solidFill>
              <a:round/>
              <a:headEnd/>
              <a:tailEnd/>
            </a:ln>
            <a:effectLst/>
          </p:spPr>
          <p:txBody>
            <a:bodyPr wrap="none" anchor="ctr"/>
            <a:lstStyle/>
            <a:p>
              <a:endParaRPr lang="en-US"/>
            </a:p>
          </p:txBody>
        </p:sp>
        <p:sp>
          <p:nvSpPr>
            <p:cNvPr id="1342503" name="Text Box 39"/>
            <p:cNvSpPr txBox="1">
              <a:spLocks noChangeArrowheads="1"/>
            </p:cNvSpPr>
            <p:nvPr/>
          </p:nvSpPr>
          <p:spPr bwMode="auto">
            <a:xfrm>
              <a:off x="2108" y="3797"/>
              <a:ext cx="3494" cy="523"/>
            </a:xfrm>
            <a:prstGeom prst="rect">
              <a:avLst/>
            </a:prstGeom>
            <a:noFill/>
            <a:ln w="22225">
              <a:noFill/>
              <a:miter lim="800000"/>
              <a:headEnd/>
              <a:tailEnd/>
            </a:ln>
            <a:effectLst/>
          </p:spPr>
          <p:txBody>
            <a:bodyPr anchor="ctr">
              <a:spAutoFit/>
            </a:bodyPr>
            <a:lstStyle/>
            <a:p>
              <a:r>
                <a:rPr lang="en-US" sz="2400" b="0" i="1" dirty="0">
                  <a:solidFill>
                    <a:schemeClr val="bg1"/>
                  </a:solidFill>
                  <a:latin typeface="Arial Rounded MT Bold" pitchFamily="42" charset="0"/>
                  <a:cs typeface="David Backslanted" pitchFamily="2" charset="-79"/>
                </a:rPr>
                <a:t>leakage of address pointed to by head</a:t>
              </a:r>
              <a:endParaRPr lang="en-US" sz="2400" b="0" dirty="0">
                <a:solidFill>
                  <a:schemeClr val="bg1"/>
                </a:solidFill>
                <a:latin typeface="Arial" charset="0"/>
              </a:endParaRPr>
            </a:p>
          </p:txBody>
        </p:sp>
      </p:grpSp>
      <p:sp>
        <p:nvSpPr>
          <p:cNvPr id="7" name="Oval 15"/>
          <p:cNvSpPr>
            <a:spLocks noChangeArrowheads="1"/>
          </p:cNvSpPr>
          <p:nvPr/>
        </p:nvSpPr>
        <p:spPr bwMode="auto">
          <a:xfrm>
            <a:off x="5664313" y="1690064"/>
            <a:ext cx="259766" cy="562630"/>
          </a:xfrm>
          <a:prstGeom prst="ellipse">
            <a:avLst/>
          </a:prstGeom>
          <a:noFill/>
          <a:ln w="28575">
            <a:solidFill>
              <a:schemeClr val="bg1"/>
            </a:solidFill>
            <a:round/>
            <a:headEnd/>
            <a:tailEnd/>
          </a:ln>
          <a:effectLst/>
        </p:spPr>
        <p:txBody>
          <a:bodyPr wrap="none" anchor="ctr">
            <a:spAutoFit/>
          </a:bodyPr>
          <a:lstStyle/>
          <a:p>
            <a:pPr algn="ctr"/>
            <a:endParaRPr lang="en-US" sz="2000" dirty="0" smtClean="0">
              <a:solidFill>
                <a:srgbClr val="FFFFFF"/>
              </a:solidFill>
            </a:endParaRPr>
          </a:p>
        </p:txBody>
      </p:sp>
      <p:sp>
        <p:nvSpPr>
          <p:cNvPr id="8" name="Text Box 16"/>
          <p:cNvSpPr txBox="1">
            <a:spLocks noChangeArrowheads="1"/>
          </p:cNvSpPr>
          <p:nvPr/>
        </p:nvSpPr>
        <p:spPr bwMode="auto">
          <a:xfrm>
            <a:off x="4419600" y="1763459"/>
            <a:ext cx="803097" cy="400110"/>
          </a:xfrm>
          <a:prstGeom prst="rect">
            <a:avLst/>
          </a:prstGeom>
          <a:noFill/>
          <a:ln w="28575">
            <a:noFill/>
            <a:miter lim="800000"/>
            <a:headEnd/>
            <a:tailEnd/>
          </a:ln>
          <a:effectLst/>
        </p:spPr>
        <p:txBody>
          <a:bodyPr wrap="square">
            <a:spAutoFit/>
          </a:bodyPr>
          <a:lstStyle/>
          <a:p>
            <a:pPr>
              <a:spcBef>
                <a:spcPct val="50000"/>
              </a:spcBef>
            </a:pPr>
            <a:r>
              <a:rPr lang="en-US" sz="2000" dirty="0" smtClean="0">
                <a:solidFill>
                  <a:srgbClr val="FFFFFF"/>
                </a:solidFill>
              </a:rPr>
              <a:t>head</a:t>
            </a:r>
          </a:p>
        </p:txBody>
      </p:sp>
      <p:cxnSp>
        <p:nvCxnSpPr>
          <p:cNvPr id="9" name="AutoShape 17"/>
          <p:cNvCxnSpPr>
            <a:cxnSpLocks noChangeShapeType="1"/>
            <a:stCxn id="8" idx="3"/>
            <a:endCxn id="7" idx="2"/>
          </p:cNvCxnSpPr>
          <p:nvPr/>
        </p:nvCxnSpPr>
        <p:spPr bwMode="auto">
          <a:xfrm>
            <a:off x="5222697" y="1963514"/>
            <a:ext cx="441616" cy="7865"/>
          </a:xfrm>
          <a:prstGeom prst="straightConnector1">
            <a:avLst/>
          </a:prstGeom>
          <a:noFill/>
          <a:ln w="28575">
            <a:solidFill>
              <a:schemeClr val="bg1"/>
            </a:solidFill>
            <a:round/>
            <a:headEnd/>
            <a:tailEnd type="triangle" w="med" len="med"/>
          </a:ln>
          <a:effectLst/>
        </p:spPr>
      </p:cxnSp>
      <p:sp>
        <p:nvSpPr>
          <p:cNvPr id="12" name="Oval 20"/>
          <p:cNvSpPr>
            <a:spLocks noChangeArrowheads="1"/>
          </p:cNvSpPr>
          <p:nvPr/>
        </p:nvSpPr>
        <p:spPr bwMode="auto">
          <a:xfrm>
            <a:off x="6727349" y="1660353"/>
            <a:ext cx="914399" cy="562630"/>
          </a:xfrm>
          <a:prstGeom prst="ellipse">
            <a:avLst/>
          </a:prstGeom>
          <a:noFill/>
          <a:ln w="63500" cmpd="dbl">
            <a:solidFill>
              <a:schemeClr val="bg1"/>
            </a:solidFill>
            <a:round/>
            <a:headEnd/>
            <a:tailEnd/>
          </a:ln>
          <a:effectLst/>
        </p:spPr>
        <p:txBody>
          <a:bodyPr wrap="square" anchor="ctr">
            <a:spAutoFit/>
          </a:bodyPr>
          <a:lstStyle/>
          <a:p>
            <a:pPr algn="ctr"/>
            <a:endParaRPr lang="en-US" sz="2000" dirty="0" smtClean="0">
              <a:solidFill>
                <a:srgbClr val="FFFFFF"/>
              </a:solidFill>
            </a:endParaRPr>
          </a:p>
        </p:txBody>
      </p:sp>
      <p:cxnSp>
        <p:nvCxnSpPr>
          <p:cNvPr id="14" name="AutoShape 27"/>
          <p:cNvCxnSpPr>
            <a:cxnSpLocks noChangeShapeType="1"/>
          </p:cNvCxnSpPr>
          <p:nvPr/>
        </p:nvCxnSpPr>
        <p:spPr bwMode="auto">
          <a:xfrm flipV="1">
            <a:off x="5976235" y="1959401"/>
            <a:ext cx="772886" cy="21772"/>
          </a:xfrm>
          <a:prstGeom prst="straightConnector1">
            <a:avLst/>
          </a:prstGeom>
          <a:noFill/>
          <a:ln w="28575">
            <a:solidFill>
              <a:schemeClr val="bg1"/>
            </a:solidFill>
            <a:prstDash val="dashDot"/>
            <a:round/>
            <a:headEnd/>
            <a:tailEnd type="triangle" w="med" len="med"/>
          </a:ln>
          <a:effectLst/>
        </p:spPr>
      </p:cxnSp>
      <p:sp>
        <p:nvSpPr>
          <p:cNvPr id="15" name="Text Box 28"/>
          <p:cNvSpPr txBox="1">
            <a:spLocks noChangeArrowheads="1"/>
          </p:cNvSpPr>
          <p:nvPr/>
        </p:nvSpPr>
        <p:spPr bwMode="auto">
          <a:xfrm>
            <a:off x="6272305" y="1584254"/>
            <a:ext cx="519119" cy="396875"/>
          </a:xfrm>
          <a:prstGeom prst="rect">
            <a:avLst/>
          </a:prstGeom>
          <a:noFill/>
          <a:ln w="28575">
            <a:noFill/>
            <a:miter lim="800000"/>
            <a:headEnd/>
            <a:tailEnd/>
          </a:ln>
          <a:effectLst/>
        </p:spPr>
        <p:txBody>
          <a:bodyPr>
            <a:spAutoFit/>
          </a:bodyPr>
          <a:lstStyle/>
          <a:p>
            <a:pPr>
              <a:spcBef>
                <a:spcPct val="50000"/>
              </a:spcBef>
            </a:pPr>
            <a:r>
              <a:rPr lang="en-US" sz="2000" dirty="0" smtClean="0">
                <a:solidFill>
                  <a:srgbClr val="FFFFFF"/>
                </a:solidFill>
              </a:rPr>
              <a:t>n</a:t>
            </a:r>
          </a:p>
        </p:txBody>
      </p:sp>
      <p:grpSp>
        <p:nvGrpSpPr>
          <p:cNvPr id="3" name="Group 33"/>
          <p:cNvGrpSpPr>
            <a:grpSpLocks/>
          </p:cNvGrpSpPr>
          <p:nvPr/>
        </p:nvGrpSpPr>
        <p:grpSpPr bwMode="auto">
          <a:xfrm>
            <a:off x="6851912" y="2129447"/>
            <a:ext cx="652462" cy="571500"/>
            <a:chOff x="3267" y="3042"/>
            <a:chExt cx="411" cy="360"/>
          </a:xfrm>
        </p:grpSpPr>
        <p:cxnSp>
          <p:nvCxnSpPr>
            <p:cNvPr id="17" name="AutoShape 30"/>
            <p:cNvCxnSpPr>
              <a:cxnSpLocks noChangeShapeType="1"/>
            </p:cNvCxnSpPr>
            <p:nvPr/>
          </p:nvCxnSpPr>
          <p:spPr bwMode="auto">
            <a:xfrm rot="16200000" flipH="1">
              <a:off x="3453" y="2856"/>
              <a:ext cx="1" cy="374"/>
            </a:xfrm>
            <a:prstGeom prst="curvedConnector3">
              <a:avLst>
                <a:gd name="adj1" fmla="val 18600000"/>
              </a:avLst>
            </a:prstGeom>
            <a:noFill/>
            <a:ln w="28575">
              <a:solidFill>
                <a:schemeClr val="bg1"/>
              </a:solidFill>
              <a:prstDash val="dash"/>
              <a:round/>
              <a:headEnd/>
              <a:tailEnd type="triangle" w="med" len="med"/>
            </a:ln>
            <a:effectLst/>
          </p:spPr>
        </p:cxnSp>
        <p:sp>
          <p:nvSpPr>
            <p:cNvPr id="18" name="Text Box 31"/>
            <p:cNvSpPr txBox="1">
              <a:spLocks noChangeArrowheads="1"/>
            </p:cNvSpPr>
            <p:nvPr/>
          </p:nvSpPr>
          <p:spPr bwMode="auto">
            <a:xfrm>
              <a:off x="3351" y="3152"/>
              <a:ext cx="327" cy="250"/>
            </a:xfrm>
            <a:prstGeom prst="rect">
              <a:avLst/>
            </a:prstGeom>
            <a:noFill/>
            <a:ln w="28575">
              <a:noFill/>
              <a:miter lim="800000"/>
              <a:headEnd/>
              <a:tailEnd/>
            </a:ln>
            <a:effectLst/>
          </p:spPr>
          <p:txBody>
            <a:bodyPr>
              <a:spAutoFit/>
            </a:bodyPr>
            <a:lstStyle/>
            <a:p>
              <a:pPr>
                <a:spcBef>
                  <a:spcPct val="50000"/>
                </a:spcBef>
              </a:pPr>
              <a:r>
                <a:rPr lang="en-US" sz="2000" smtClean="0">
                  <a:solidFill>
                    <a:srgbClr val="FFFFFF"/>
                  </a:solidFill>
                </a:rPr>
                <a:t>n</a:t>
              </a:r>
            </a:p>
          </p:txBody>
        </p:sp>
      </p:grpSp>
      <p:sp>
        <p:nvSpPr>
          <p:cNvPr id="26" name="Oval 15"/>
          <p:cNvSpPr>
            <a:spLocks noChangeArrowheads="1"/>
          </p:cNvSpPr>
          <p:nvPr/>
        </p:nvSpPr>
        <p:spPr bwMode="auto">
          <a:xfrm>
            <a:off x="5718739" y="3039924"/>
            <a:ext cx="259766" cy="562630"/>
          </a:xfrm>
          <a:prstGeom prst="ellipse">
            <a:avLst/>
          </a:prstGeom>
          <a:noFill/>
          <a:ln w="28575">
            <a:solidFill>
              <a:schemeClr val="bg1"/>
            </a:solidFill>
            <a:round/>
            <a:headEnd/>
            <a:tailEnd/>
          </a:ln>
          <a:effectLst/>
        </p:spPr>
        <p:txBody>
          <a:bodyPr wrap="none" anchor="ctr">
            <a:spAutoFit/>
          </a:bodyPr>
          <a:lstStyle/>
          <a:p>
            <a:pPr algn="ctr"/>
            <a:endParaRPr lang="en-US" sz="2000" dirty="0" smtClean="0">
              <a:solidFill>
                <a:srgbClr val="FFFFFF"/>
              </a:solidFill>
            </a:endParaRPr>
          </a:p>
        </p:txBody>
      </p:sp>
      <p:sp>
        <p:nvSpPr>
          <p:cNvPr id="27" name="Text Box 16"/>
          <p:cNvSpPr txBox="1">
            <a:spLocks noChangeArrowheads="1"/>
          </p:cNvSpPr>
          <p:nvPr/>
        </p:nvSpPr>
        <p:spPr bwMode="auto">
          <a:xfrm>
            <a:off x="4474026" y="3113319"/>
            <a:ext cx="803097" cy="400110"/>
          </a:xfrm>
          <a:prstGeom prst="rect">
            <a:avLst/>
          </a:prstGeom>
          <a:noFill/>
          <a:ln w="28575">
            <a:noFill/>
            <a:miter lim="800000"/>
            <a:headEnd/>
            <a:tailEnd/>
          </a:ln>
          <a:effectLst/>
        </p:spPr>
        <p:txBody>
          <a:bodyPr wrap="square">
            <a:spAutoFit/>
          </a:bodyPr>
          <a:lstStyle/>
          <a:p>
            <a:pPr>
              <a:spcBef>
                <a:spcPct val="50000"/>
              </a:spcBef>
            </a:pPr>
            <a:r>
              <a:rPr lang="en-US" sz="2000" dirty="0" smtClean="0">
                <a:solidFill>
                  <a:srgbClr val="FFFFFF"/>
                </a:solidFill>
              </a:rPr>
              <a:t>head</a:t>
            </a:r>
          </a:p>
        </p:txBody>
      </p:sp>
      <p:cxnSp>
        <p:nvCxnSpPr>
          <p:cNvPr id="28" name="AutoShape 17"/>
          <p:cNvCxnSpPr>
            <a:cxnSpLocks noChangeShapeType="1"/>
            <a:stCxn id="27" idx="3"/>
            <a:endCxn id="26" idx="2"/>
          </p:cNvCxnSpPr>
          <p:nvPr/>
        </p:nvCxnSpPr>
        <p:spPr bwMode="auto">
          <a:xfrm>
            <a:off x="5277123" y="3313374"/>
            <a:ext cx="441616" cy="7865"/>
          </a:xfrm>
          <a:prstGeom prst="straightConnector1">
            <a:avLst/>
          </a:prstGeom>
          <a:noFill/>
          <a:ln w="28575">
            <a:solidFill>
              <a:schemeClr val="bg1"/>
            </a:solidFill>
            <a:round/>
            <a:headEnd/>
            <a:tailEnd type="triangle" w="med" len="med"/>
          </a:ln>
          <a:effectLst/>
        </p:spPr>
      </p:cxnSp>
      <p:cxnSp>
        <p:nvCxnSpPr>
          <p:cNvPr id="30" name="AutoShape 19"/>
          <p:cNvCxnSpPr>
            <a:cxnSpLocks noChangeShapeType="1"/>
          </p:cNvCxnSpPr>
          <p:nvPr/>
        </p:nvCxnSpPr>
        <p:spPr bwMode="auto">
          <a:xfrm flipV="1">
            <a:off x="6224634" y="3574587"/>
            <a:ext cx="609833" cy="471006"/>
          </a:xfrm>
          <a:prstGeom prst="straightConnector1">
            <a:avLst/>
          </a:prstGeom>
          <a:noFill/>
          <a:ln w="28575">
            <a:solidFill>
              <a:schemeClr val="bg1"/>
            </a:solidFill>
            <a:round/>
            <a:headEnd/>
            <a:tailEnd type="triangle" w="med" len="med"/>
          </a:ln>
          <a:effectLst/>
        </p:spPr>
      </p:cxnSp>
      <p:sp>
        <p:nvSpPr>
          <p:cNvPr id="31" name="Oval 20"/>
          <p:cNvSpPr>
            <a:spLocks noChangeArrowheads="1"/>
          </p:cNvSpPr>
          <p:nvPr/>
        </p:nvSpPr>
        <p:spPr bwMode="auto">
          <a:xfrm>
            <a:off x="7630883" y="3053757"/>
            <a:ext cx="914399" cy="562630"/>
          </a:xfrm>
          <a:prstGeom prst="ellipse">
            <a:avLst/>
          </a:prstGeom>
          <a:noFill/>
          <a:ln w="63500" cmpd="dbl">
            <a:solidFill>
              <a:schemeClr val="bg1"/>
            </a:solidFill>
            <a:round/>
            <a:headEnd/>
            <a:tailEnd/>
          </a:ln>
          <a:effectLst/>
        </p:spPr>
        <p:txBody>
          <a:bodyPr wrap="square" anchor="ctr">
            <a:spAutoFit/>
          </a:bodyPr>
          <a:lstStyle/>
          <a:p>
            <a:pPr algn="ctr"/>
            <a:endParaRPr lang="en-US" sz="2000" dirty="0" smtClean="0">
              <a:solidFill>
                <a:srgbClr val="FFFFFF"/>
              </a:solidFill>
            </a:endParaRPr>
          </a:p>
        </p:txBody>
      </p:sp>
      <p:cxnSp>
        <p:nvCxnSpPr>
          <p:cNvPr id="32" name="AutoShape 27"/>
          <p:cNvCxnSpPr>
            <a:cxnSpLocks noChangeShapeType="1"/>
          </p:cNvCxnSpPr>
          <p:nvPr/>
        </p:nvCxnSpPr>
        <p:spPr bwMode="auto">
          <a:xfrm flipV="1">
            <a:off x="6879769" y="3352805"/>
            <a:ext cx="772886" cy="21772"/>
          </a:xfrm>
          <a:prstGeom prst="straightConnector1">
            <a:avLst/>
          </a:prstGeom>
          <a:noFill/>
          <a:ln w="28575">
            <a:solidFill>
              <a:schemeClr val="bg1"/>
            </a:solidFill>
            <a:prstDash val="dashDot"/>
            <a:round/>
            <a:headEnd/>
            <a:tailEnd type="triangle" w="med" len="med"/>
          </a:ln>
          <a:effectLst/>
        </p:spPr>
      </p:cxnSp>
      <p:sp>
        <p:nvSpPr>
          <p:cNvPr id="33" name="Text Box 28"/>
          <p:cNvSpPr txBox="1">
            <a:spLocks noChangeArrowheads="1"/>
          </p:cNvSpPr>
          <p:nvPr/>
        </p:nvSpPr>
        <p:spPr bwMode="auto">
          <a:xfrm>
            <a:off x="7175839" y="2977658"/>
            <a:ext cx="519119" cy="396875"/>
          </a:xfrm>
          <a:prstGeom prst="rect">
            <a:avLst/>
          </a:prstGeom>
          <a:noFill/>
          <a:ln w="28575">
            <a:noFill/>
            <a:miter lim="800000"/>
            <a:headEnd/>
            <a:tailEnd/>
          </a:ln>
          <a:effectLst/>
        </p:spPr>
        <p:txBody>
          <a:bodyPr>
            <a:spAutoFit/>
          </a:bodyPr>
          <a:lstStyle/>
          <a:p>
            <a:pPr>
              <a:spcBef>
                <a:spcPct val="50000"/>
              </a:spcBef>
            </a:pPr>
            <a:r>
              <a:rPr lang="en-US" sz="2000" dirty="0" smtClean="0">
                <a:solidFill>
                  <a:srgbClr val="FFFFFF"/>
                </a:solidFill>
              </a:rPr>
              <a:t>n</a:t>
            </a:r>
          </a:p>
        </p:txBody>
      </p:sp>
      <p:grpSp>
        <p:nvGrpSpPr>
          <p:cNvPr id="4" name="Group 33"/>
          <p:cNvGrpSpPr>
            <a:grpSpLocks/>
          </p:cNvGrpSpPr>
          <p:nvPr/>
        </p:nvGrpSpPr>
        <p:grpSpPr bwMode="auto">
          <a:xfrm>
            <a:off x="7755446" y="3522851"/>
            <a:ext cx="652462" cy="571500"/>
            <a:chOff x="3267" y="3042"/>
            <a:chExt cx="411" cy="360"/>
          </a:xfrm>
        </p:grpSpPr>
        <p:cxnSp>
          <p:nvCxnSpPr>
            <p:cNvPr id="35" name="AutoShape 30"/>
            <p:cNvCxnSpPr>
              <a:cxnSpLocks noChangeShapeType="1"/>
            </p:cNvCxnSpPr>
            <p:nvPr/>
          </p:nvCxnSpPr>
          <p:spPr bwMode="auto">
            <a:xfrm rot="16200000" flipH="1">
              <a:off x="3453" y="2856"/>
              <a:ext cx="1" cy="374"/>
            </a:xfrm>
            <a:prstGeom prst="curvedConnector3">
              <a:avLst>
                <a:gd name="adj1" fmla="val 18600000"/>
              </a:avLst>
            </a:prstGeom>
            <a:noFill/>
            <a:ln w="28575">
              <a:solidFill>
                <a:schemeClr val="bg1"/>
              </a:solidFill>
              <a:prstDash val="dash"/>
              <a:round/>
              <a:headEnd/>
              <a:tailEnd type="triangle" w="med" len="med"/>
            </a:ln>
            <a:effectLst/>
          </p:spPr>
        </p:cxnSp>
        <p:sp>
          <p:nvSpPr>
            <p:cNvPr id="36" name="Text Box 31"/>
            <p:cNvSpPr txBox="1">
              <a:spLocks noChangeArrowheads="1"/>
            </p:cNvSpPr>
            <p:nvPr/>
          </p:nvSpPr>
          <p:spPr bwMode="auto">
            <a:xfrm>
              <a:off x="3351" y="3152"/>
              <a:ext cx="327" cy="250"/>
            </a:xfrm>
            <a:prstGeom prst="rect">
              <a:avLst/>
            </a:prstGeom>
            <a:noFill/>
            <a:ln w="28575">
              <a:noFill/>
              <a:miter lim="800000"/>
              <a:headEnd/>
              <a:tailEnd/>
            </a:ln>
            <a:effectLst/>
          </p:spPr>
          <p:txBody>
            <a:bodyPr>
              <a:spAutoFit/>
            </a:bodyPr>
            <a:lstStyle/>
            <a:p>
              <a:pPr>
                <a:spcBef>
                  <a:spcPct val="50000"/>
                </a:spcBef>
              </a:pPr>
              <a:r>
                <a:rPr lang="en-US" sz="2000" smtClean="0">
                  <a:solidFill>
                    <a:srgbClr val="FFFFFF"/>
                  </a:solidFill>
                </a:rPr>
                <a:t>n</a:t>
              </a:r>
            </a:p>
          </p:txBody>
        </p:sp>
      </p:grpSp>
      <p:sp>
        <p:nvSpPr>
          <p:cNvPr id="37" name="Oval 15"/>
          <p:cNvSpPr>
            <a:spLocks noChangeArrowheads="1"/>
          </p:cNvSpPr>
          <p:nvPr/>
        </p:nvSpPr>
        <p:spPr bwMode="auto">
          <a:xfrm>
            <a:off x="6774677" y="3061692"/>
            <a:ext cx="259766" cy="562630"/>
          </a:xfrm>
          <a:prstGeom prst="ellipse">
            <a:avLst/>
          </a:prstGeom>
          <a:noFill/>
          <a:ln w="28575">
            <a:solidFill>
              <a:schemeClr val="bg1"/>
            </a:solidFill>
            <a:round/>
            <a:headEnd/>
            <a:tailEnd/>
          </a:ln>
          <a:effectLst/>
        </p:spPr>
        <p:txBody>
          <a:bodyPr wrap="none" anchor="ctr">
            <a:spAutoFit/>
          </a:bodyPr>
          <a:lstStyle/>
          <a:p>
            <a:pPr algn="ctr"/>
            <a:endParaRPr lang="en-US" sz="2000" dirty="0" smtClean="0">
              <a:solidFill>
                <a:srgbClr val="FFFFFF"/>
              </a:solidFill>
            </a:endParaRPr>
          </a:p>
        </p:txBody>
      </p:sp>
      <p:cxnSp>
        <p:nvCxnSpPr>
          <p:cNvPr id="38" name="Straight Arrow Connector 37"/>
          <p:cNvCxnSpPr>
            <a:stCxn id="26" idx="6"/>
            <a:endCxn id="37" idx="2"/>
          </p:cNvCxnSpPr>
          <p:nvPr/>
        </p:nvCxnSpPr>
        <p:spPr bwMode="auto">
          <a:xfrm>
            <a:off x="5978505" y="3321239"/>
            <a:ext cx="796172" cy="21768"/>
          </a:xfrm>
          <a:prstGeom prst="straightConnector1">
            <a:avLst/>
          </a:prstGeom>
          <a:solidFill>
            <a:schemeClr val="accent1"/>
          </a:solidFill>
          <a:ln w="28575" cap="flat" cmpd="sng" algn="ctr">
            <a:solidFill>
              <a:schemeClr val="bg1"/>
            </a:solidFill>
            <a:prstDash val="solid"/>
            <a:round/>
            <a:headEnd type="none" w="med" len="med"/>
            <a:tailEnd type="arrow"/>
          </a:ln>
          <a:effectLst/>
        </p:spPr>
      </p:cxnSp>
      <p:sp>
        <p:nvSpPr>
          <p:cNvPr id="39" name="Text Box 18"/>
          <p:cNvSpPr txBox="1">
            <a:spLocks noChangeArrowheads="1"/>
          </p:cNvSpPr>
          <p:nvPr/>
        </p:nvSpPr>
        <p:spPr bwMode="auto">
          <a:xfrm>
            <a:off x="5823859" y="3730809"/>
            <a:ext cx="624844" cy="400110"/>
          </a:xfrm>
          <a:prstGeom prst="rect">
            <a:avLst/>
          </a:prstGeom>
          <a:noFill/>
          <a:ln w="28575">
            <a:noFill/>
            <a:miter lim="800000"/>
            <a:headEnd/>
            <a:tailEnd/>
          </a:ln>
          <a:effectLst/>
        </p:spPr>
        <p:txBody>
          <a:bodyPr wrap="square">
            <a:spAutoFit/>
          </a:bodyPr>
          <a:lstStyle/>
          <a:p>
            <a:pPr>
              <a:spcBef>
                <a:spcPct val="50000"/>
              </a:spcBef>
            </a:pPr>
            <a:r>
              <a:rPr lang="en-US" sz="2000" dirty="0" smtClean="0">
                <a:solidFill>
                  <a:srgbClr val="FFFFFF"/>
                </a:solidFill>
              </a:rPr>
              <a:t>ne</a:t>
            </a:r>
          </a:p>
        </p:txBody>
      </p:sp>
      <p:sp>
        <p:nvSpPr>
          <p:cNvPr id="40" name="Oval 15"/>
          <p:cNvSpPr>
            <a:spLocks noChangeArrowheads="1"/>
          </p:cNvSpPr>
          <p:nvPr/>
        </p:nvSpPr>
        <p:spPr bwMode="auto">
          <a:xfrm>
            <a:off x="5794937" y="4433328"/>
            <a:ext cx="259766" cy="562630"/>
          </a:xfrm>
          <a:prstGeom prst="ellipse">
            <a:avLst/>
          </a:prstGeom>
          <a:noFill/>
          <a:ln w="28575">
            <a:solidFill>
              <a:schemeClr val="bg1"/>
            </a:solidFill>
            <a:round/>
            <a:headEnd/>
            <a:tailEnd/>
          </a:ln>
          <a:effectLst/>
        </p:spPr>
        <p:txBody>
          <a:bodyPr wrap="none" anchor="ctr">
            <a:spAutoFit/>
          </a:bodyPr>
          <a:lstStyle/>
          <a:p>
            <a:pPr algn="ctr"/>
            <a:endParaRPr lang="en-US" sz="2000" dirty="0" smtClean="0">
              <a:solidFill>
                <a:srgbClr val="FFFFFF"/>
              </a:solidFill>
            </a:endParaRPr>
          </a:p>
        </p:txBody>
      </p:sp>
      <p:sp>
        <p:nvSpPr>
          <p:cNvPr id="41" name="Text Box 16"/>
          <p:cNvSpPr txBox="1">
            <a:spLocks noChangeArrowheads="1"/>
          </p:cNvSpPr>
          <p:nvPr/>
        </p:nvSpPr>
        <p:spPr bwMode="auto">
          <a:xfrm>
            <a:off x="4550224" y="4506723"/>
            <a:ext cx="803097" cy="400110"/>
          </a:xfrm>
          <a:prstGeom prst="rect">
            <a:avLst/>
          </a:prstGeom>
          <a:noFill/>
          <a:ln w="28575">
            <a:noFill/>
            <a:miter lim="800000"/>
            <a:headEnd/>
            <a:tailEnd/>
          </a:ln>
          <a:effectLst/>
        </p:spPr>
        <p:txBody>
          <a:bodyPr wrap="square">
            <a:spAutoFit/>
          </a:bodyPr>
          <a:lstStyle/>
          <a:p>
            <a:pPr>
              <a:spcBef>
                <a:spcPct val="50000"/>
              </a:spcBef>
            </a:pPr>
            <a:r>
              <a:rPr lang="en-US" sz="2000" dirty="0" smtClean="0">
                <a:solidFill>
                  <a:srgbClr val="FFFFFF"/>
                </a:solidFill>
              </a:rPr>
              <a:t>head</a:t>
            </a:r>
          </a:p>
        </p:txBody>
      </p:sp>
      <p:cxnSp>
        <p:nvCxnSpPr>
          <p:cNvPr id="42" name="AutoShape 17"/>
          <p:cNvCxnSpPr>
            <a:cxnSpLocks noChangeShapeType="1"/>
            <a:stCxn id="41" idx="3"/>
            <a:endCxn id="40" idx="2"/>
          </p:cNvCxnSpPr>
          <p:nvPr/>
        </p:nvCxnSpPr>
        <p:spPr bwMode="auto">
          <a:xfrm>
            <a:off x="5353321" y="4706778"/>
            <a:ext cx="441616" cy="7865"/>
          </a:xfrm>
          <a:prstGeom prst="straightConnector1">
            <a:avLst/>
          </a:prstGeom>
          <a:noFill/>
          <a:ln w="28575">
            <a:solidFill>
              <a:schemeClr val="bg1"/>
            </a:solidFill>
            <a:round/>
            <a:headEnd/>
            <a:tailEnd type="triangle" w="med" len="med"/>
          </a:ln>
          <a:effectLst/>
        </p:spPr>
      </p:cxnSp>
      <p:sp>
        <p:nvSpPr>
          <p:cNvPr id="43" name="Text Box 18"/>
          <p:cNvSpPr txBox="1">
            <a:spLocks noChangeArrowheads="1"/>
          </p:cNvSpPr>
          <p:nvPr/>
        </p:nvSpPr>
        <p:spPr bwMode="auto">
          <a:xfrm>
            <a:off x="5725881" y="5320161"/>
            <a:ext cx="624844" cy="400110"/>
          </a:xfrm>
          <a:prstGeom prst="rect">
            <a:avLst/>
          </a:prstGeom>
          <a:noFill/>
          <a:ln w="28575">
            <a:noFill/>
            <a:miter lim="800000"/>
            <a:headEnd/>
            <a:tailEnd/>
          </a:ln>
          <a:effectLst/>
        </p:spPr>
        <p:txBody>
          <a:bodyPr wrap="square">
            <a:spAutoFit/>
          </a:bodyPr>
          <a:lstStyle/>
          <a:p>
            <a:pPr>
              <a:spcBef>
                <a:spcPct val="50000"/>
              </a:spcBef>
            </a:pPr>
            <a:r>
              <a:rPr lang="en-US" sz="2000" dirty="0" smtClean="0">
                <a:solidFill>
                  <a:srgbClr val="FFFFFF"/>
                </a:solidFill>
              </a:rPr>
              <a:t>ne</a:t>
            </a:r>
          </a:p>
        </p:txBody>
      </p:sp>
      <p:cxnSp>
        <p:nvCxnSpPr>
          <p:cNvPr id="44" name="AutoShape 19"/>
          <p:cNvCxnSpPr>
            <a:cxnSpLocks noChangeShapeType="1"/>
          </p:cNvCxnSpPr>
          <p:nvPr/>
        </p:nvCxnSpPr>
        <p:spPr bwMode="auto">
          <a:xfrm flipV="1">
            <a:off x="6300832" y="4967991"/>
            <a:ext cx="609833" cy="471006"/>
          </a:xfrm>
          <a:prstGeom prst="straightConnector1">
            <a:avLst/>
          </a:prstGeom>
          <a:noFill/>
          <a:ln w="28575">
            <a:solidFill>
              <a:schemeClr val="bg1"/>
            </a:solidFill>
            <a:round/>
            <a:headEnd/>
            <a:tailEnd type="triangle" w="med" len="med"/>
          </a:ln>
          <a:effectLst/>
        </p:spPr>
      </p:cxnSp>
      <p:sp>
        <p:nvSpPr>
          <p:cNvPr id="45" name="Oval 20"/>
          <p:cNvSpPr>
            <a:spLocks noChangeArrowheads="1"/>
          </p:cNvSpPr>
          <p:nvPr/>
        </p:nvSpPr>
        <p:spPr bwMode="auto">
          <a:xfrm>
            <a:off x="7707081" y="4447161"/>
            <a:ext cx="914399" cy="562630"/>
          </a:xfrm>
          <a:prstGeom prst="ellipse">
            <a:avLst/>
          </a:prstGeom>
          <a:noFill/>
          <a:ln w="63500" cmpd="dbl">
            <a:solidFill>
              <a:schemeClr val="bg1"/>
            </a:solidFill>
            <a:round/>
            <a:headEnd/>
            <a:tailEnd/>
          </a:ln>
          <a:effectLst/>
        </p:spPr>
        <p:txBody>
          <a:bodyPr wrap="square" anchor="ctr">
            <a:spAutoFit/>
          </a:bodyPr>
          <a:lstStyle/>
          <a:p>
            <a:pPr algn="ctr"/>
            <a:endParaRPr lang="en-US" sz="2000" dirty="0" smtClean="0">
              <a:solidFill>
                <a:srgbClr val="FFFFFF"/>
              </a:solidFill>
            </a:endParaRPr>
          </a:p>
        </p:txBody>
      </p:sp>
      <p:cxnSp>
        <p:nvCxnSpPr>
          <p:cNvPr id="46" name="AutoShape 27"/>
          <p:cNvCxnSpPr>
            <a:cxnSpLocks noChangeShapeType="1"/>
          </p:cNvCxnSpPr>
          <p:nvPr/>
        </p:nvCxnSpPr>
        <p:spPr bwMode="auto">
          <a:xfrm flipV="1">
            <a:off x="6955967" y="4746209"/>
            <a:ext cx="772886" cy="21772"/>
          </a:xfrm>
          <a:prstGeom prst="straightConnector1">
            <a:avLst/>
          </a:prstGeom>
          <a:noFill/>
          <a:ln w="28575">
            <a:solidFill>
              <a:schemeClr val="bg1"/>
            </a:solidFill>
            <a:prstDash val="dashDot"/>
            <a:round/>
            <a:headEnd/>
            <a:tailEnd type="triangle" w="med" len="med"/>
          </a:ln>
          <a:effectLst/>
        </p:spPr>
      </p:cxnSp>
      <p:sp>
        <p:nvSpPr>
          <p:cNvPr id="47" name="Text Box 28"/>
          <p:cNvSpPr txBox="1">
            <a:spLocks noChangeArrowheads="1"/>
          </p:cNvSpPr>
          <p:nvPr/>
        </p:nvSpPr>
        <p:spPr bwMode="auto">
          <a:xfrm>
            <a:off x="7252037" y="4371062"/>
            <a:ext cx="519119" cy="396875"/>
          </a:xfrm>
          <a:prstGeom prst="rect">
            <a:avLst/>
          </a:prstGeom>
          <a:noFill/>
          <a:ln w="28575">
            <a:noFill/>
            <a:miter lim="800000"/>
            <a:headEnd/>
            <a:tailEnd/>
          </a:ln>
          <a:effectLst/>
        </p:spPr>
        <p:txBody>
          <a:bodyPr>
            <a:spAutoFit/>
          </a:bodyPr>
          <a:lstStyle/>
          <a:p>
            <a:pPr>
              <a:spcBef>
                <a:spcPct val="50000"/>
              </a:spcBef>
            </a:pPr>
            <a:r>
              <a:rPr lang="en-US" sz="2000" dirty="0" smtClean="0">
                <a:solidFill>
                  <a:srgbClr val="FFFFFF"/>
                </a:solidFill>
              </a:rPr>
              <a:t>n</a:t>
            </a:r>
          </a:p>
        </p:txBody>
      </p:sp>
      <p:grpSp>
        <p:nvGrpSpPr>
          <p:cNvPr id="5" name="Group 47"/>
          <p:cNvGrpSpPr>
            <a:grpSpLocks/>
          </p:cNvGrpSpPr>
          <p:nvPr/>
        </p:nvGrpSpPr>
        <p:grpSpPr bwMode="auto">
          <a:xfrm>
            <a:off x="7831644" y="4916255"/>
            <a:ext cx="652462" cy="571500"/>
            <a:chOff x="3267" y="3042"/>
            <a:chExt cx="411" cy="360"/>
          </a:xfrm>
        </p:grpSpPr>
        <p:cxnSp>
          <p:nvCxnSpPr>
            <p:cNvPr id="49" name="AutoShape 30"/>
            <p:cNvCxnSpPr>
              <a:cxnSpLocks noChangeShapeType="1"/>
            </p:cNvCxnSpPr>
            <p:nvPr/>
          </p:nvCxnSpPr>
          <p:spPr bwMode="auto">
            <a:xfrm rot="16200000" flipH="1">
              <a:off x="3453" y="2856"/>
              <a:ext cx="1" cy="374"/>
            </a:xfrm>
            <a:prstGeom prst="curvedConnector3">
              <a:avLst>
                <a:gd name="adj1" fmla="val 18600000"/>
              </a:avLst>
            </a:prstGeom>
            <a:noFill/>
            <a:ln w="28575">
              <a:solidFill>
                <a:schemeClr val="bg1"/>
              </a:solidFill>
              <a:prstDash val="dash"/>
              <a:round/>
              <a:headEnd/>
              <a:tailEnd type="triangle" w="med" len="med"/>
            </a:ln>
            <a:effectLst/>
          </p:spPr>
        </p:cxnSp>
        <p:sp>
          <p:nvSpPr>
            <p:cNvPr id="50" name="Text Box 31"/>
            <p:cNvSpPr txBox="1">
              <a:spLocks noChangeArrowheads="1"/>
            </p:cNvSpPr>
            <p:nvPr/>
          </p:nvSpPr>
          <p:spPr bwMode="auto">
            <a:xfrm>
              <a:off x="3351" y="3152"/>
              <a:ext cx="327" cy="250"/>
            </a:xfrm>
            <a:prstGeom prst="rect">
              <a:avLst/>
            </a:prstGeom>
            <a:noFill/>
            <a:ln w="28575">
              <a:noFill/>
              <a:miter lim="800000"/>
              <a:headEnd/>
              <a:tailEnd/>
            </a:ln>
            <a:effectLst/>
          </p:spPr>
          <p:txBody>
            <a:bodyPr>
              <a:spAutoFit/>
            </a:bodyPr>
            <a:lstStyle/>
            <a:p>
              <a:pPr>
                <a:spcBef>
                  <a:spcPct val="50000"/>
                </a:spcBef>
              </a:pPr>
              <a:r>
                <a:rPr lang="en-US" sz="2000" smtClean="0">
                  <a:solidFill>
                    <a:srgbClr val="FFFFFF"/>
                  </a:solidFill>
                </a:rPr>
                <a:t>n</a:t>
              </a:r>
            </a:p>
          </p:txBody>
        </p:sp>
      </p:grpSp>
      <p:sp>
        <p:nvSpPr>
          <p:cNvPr id="51" name="Oval 15"/>
          <p:cNvSpPr>
            <a:spLocks noChangeArrowheads="1"/>
          </p:cNvSpPr>
          <p:nvPr/>
        </p:nvSpPr>
        <p:spPr bwMode="auto">
          <a:xfrm>
            <a:off x="6850875" y="4455096"/>
            <a:ext cx="259766" cy="562630"/>
          </a:xfrm>
          <a:prstGeom prst="ellipse">
            <a:avLst/>
          </a:prstGeom>
          <a:noFill/>
          <a:ln w="28575">
            <a:solidFill>
              <a:schemeClr val="bg1"/>
            </a:solidFill>
            <a:round/>
            <a:headEnd/>
            <a:tailEnd/>
          </a:ln>
          <a:effectLst/>
        </p:spPr>
        <p:txBody>
          <a:bodyPr wrap="none" anchor="ctr">
            <a:spAutoFit/>
          </a:bodyPr>
          <a:lstStyle/>
          <a:p>
            <a:pPr algn="ctr"/>
            <a:endParaRPr lang="en-US" sz="2000" dirty="0" smtClean="0">
              <a:solidFill>
                <a:srgbClr val="FFFFFF"/>
              </a:solidFill>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490" name="Rectangle 2"/>
          <p:cNvSpPr>
            <a:spLocks noGrp="1" noChangeArrowheads="1"/>
          </p:cNvSpPr>
          <p:nvPr>
            <p:ph type="title"/>
          </p:nvPr>
        </p:nvSpPr>
        <p:spPr>
          <a:xfrm>
            <a:off x="381000" y="190500"/>
            <a:ext cx="7772400" cy="781050"/>
          </a:xfrm>
        </p:spPr>
        <p:txBody>
          <a:bodyPr/>
          <a:lstStyle/>
          <a:p>
            <a:r>
              <a:rPr lang="en-US" sz="4000"/>
              <a:t>Memory Leakage</a:t>
            </a:r>
          </a:p>
        </p:txBody>
      </p:sp>
      <p:sp>
        <p:nvSpPr>
          <p:cNvPr id="1343491" name="Rectangle 3"/>
          <p:cNvSpPr>
            <a:spLocks noGrp="1" noChangeArrowheads="1"/>
          </p:cNvSpPr>
          <p:nvPr>
            <p:ph type="body" idx="1"/>
          </p:nvPr>
        </p:nvSpPr>
        <p:spPr>
          <a:xfrm>
            <a:off x="1446028" y="839972"/>
            <a:ext cx="6299385" cy="5348103"/>
          </a:xfrm>
        </p:spPr>
        <p:txBody>
          <a:bodyPr/>
          <a:lstStyle/>
          <a:p>
            <a:pPr>
              <a:lnSpc>
                <a:spcPct val="90000"/>
              </a:lnSpc>
              <a:buFontTx/>
              <a:buNone/>
            </a:pPr>
            <a:r>
              <a:rPr lang="en-US" sz="2800" dirty="0"/>
              <a:t>Element</a:t>
            </a:r>
            <a:r>
              <a:rPr lang="en-US" sz="2800" dirty="0">
                <a:sym typeface="Symbol" pitchFamily="18" charset="2"/>
              </a:rPr>
              <a:t></a:t>
            </a:r>
            <a:r>
              <a:rPr lang="en-US" sz="2800" dirty="0"/>
              <a:t> reverse(Element </a:t>
            </a:r>
            <a:r>
              <a:rPr lang="en-US" sz="2800" dirty="0">
                <a:sym typeface="Symbol" pitchFamily="18" charset="2"/>
              </a:rPr>
              <a:t></a:t>
            </a:r>
            <a:r>
              <a:rPr lang="en-US" sz="2800" dirty="0"/>
              <a:t>head) </a:t>
            </a:r>
          </a:p>
          <a:p>
            <a:pPr>
              <a:lnSpc>
                <a:spcPct val="90000"/>
              </a:lnSpc>
              <a:buFontTx/>
              <a:buNone/>
            </a:pPr>
            <a:r>
              <a:rPr lang="en-US" sz="2800" dirty="0"/>
              <a:t>{</a:t>
            </a:r>
          </a:p>
          <a:p>
            <a:pPr>
              <a:lnSpc>
                <a:spcPct val="115000"/>
              </a:lnSpc>
              <a:buFontTx/>
              <a:buNone/>
            </a:pPr>
            <a:r>
              <a:rPr lang="en-US" sz="2800" dirty="0"/>
              <a:t>   Element </a:t>
            </a:r>
            <a:r>
              <a:rPr lang="en-US" sz="2800" dirty="0">
                <a:sym typeface="Symbol" pitchFamily="18" charset="2"/>
              </a:rPr>
              <a:t></a:t>
            </a:r>
            <a:r>
              <a:rPr lang="en-US" sz="2800" dirty="0"/>
              <a:t>rev, </a:t>
            </a:r>
            <a:r>
              <a:rPr lang="en-US" sz="2800" dirty="0">
                <a:sym typeface="Symbol" pitchFamily="18" charset="2"/>
              </a:rPr>
              <a:t></a:t>
            </a:r>
            <a:r>
              <a:rPr lang="en-US" sz="2800" dirty="0" smtClean="0"/>
              <a:t>ne;</a:t>
            </a:r>
            <a:r>
              <a:rPr lang="en-US" sz="2800" dirty="0"/>
              <a:t/>
            </a:r>
            <a:br>
              <a:rPr lang="en-US" sz="2800" dirty="0"/>
            </a:br>
            <a:r>
              <a:rPr lang="en-US" sz="2800" dirty="0"/>
              <a:t>rev = NULL;</a:t>
            </a:r>
          </a:p>
          <a:p>
            <a:pPr>
              <a:lnSpc>
                <a:spcPct val="115000"/>
              </a:lnSpc>
              <a:buFontTx/>
              <a:buNone/>
            </a:pPr>
            <a:r>
              <a:rPr lang="en-US" sz="2800" dirty="0"/>
              <a:t>	while (head != NULL) {</a:t>
            </a:r>
            <a:br>
              <a:rPr lang="en-US" sz="2800" dirty="0"/>
            </a:br>
            <a:r>
              <a:rPr lang="en-US" sz="2800" dirty="0"/>
              <a:t>	</a:t>
            </a:r>
            <a:r>
              <a:rPr lang="en-US" sz="2800" dirty="0" smtClean="0"/>
              <a:t>ne </a:t>
            </a:r>
            <a:r>
              <a:rPr lang="en-US" sz="2800" dirty="0"/>
              <a:t>= head </a:t>
            </a:r>
            <a:r>
              <a:rPr lang="en-US" sz="2400" dirty="0">
                <a:sym typeface="Symbol" pitchFamily="18" charset="2"/>
              </a:rPr>
              <a:t></a:t>
            </a:r>
            <a:r>
              <a:rPr lang="en-US" sz="2400" dirty="0"/>
              <a:t> next;</a:t>
            </a:r>
            <a:br>
              <a:rPr lang="en-US" sz="2400" dirty="0"/>
            </a:br>
            <a:r>
              <a:rPr lang="en-US" sz="2400" dirty="0"/>
              <a:t>	head </a:t>
            </a:r>
            <a:r>
              <a:rPr lang="en-US" sz="2400" dirty="0">
                <a:sym typeface="Symbol" pitchFamily="18" charset="2"/>
              </a:rPr>
              <a:t></a:t>
            </a:r>
            <a:r>
              <a:rPr lang="en-US" sz="2800" dirty="0"/>
              <a:t> next = rev; </a:t>
            </a:r>
          </a:p>
          <a:p>
            <a:pPr>
              <a:lnSpc>
                <a:spcPct val="115000"/>
              </a:lnSpc>
              <a:buFontTx/>
              <a:buNone/>
            </a:pPr>
            <a:r>
              <a:rPr lang="en-US" sz="2800" dirty="0"/>
              <a:t>		rev = head;</a:t>
            </a:r>
          </a:p>
          <a:p>
            <a:pPr>
              <a:lnSpc>
                <a:spcPct val="115000"/>
              </a:lnSpc>
              <a:buFontTx/>
              <a:buNone/>
            </a:pPr>
            <a:r>
              <a:rPr lang="en-US" sz="2800" dirty="0"/>
              <a:t>		head = </a:t>
            </a:r>
            <a:r>
              <a:rPr lang="en-US" sz="2800" dirty="0" smtClean="0"/>
              <a:t>ne; </a:t>
            </a:r>
            <a:endParaRPr lang="en-US" sz="2800" dirty="0"/>
          </a:p>
          <a:p>
            <a:pPr>
              <a:lnSpc>
                <a:spcPct val="115000"/>
              </a:lnSpc>
              <a:buFontTx/>
              <a:buNone/>
            </a:pPr>
            <a:r>
              <a:rPr lang="en-US" sz="2800" dirty="0"/>
              <a:t>    }</a:t>
            </a:r>
            <a:br>
              <a:rPr lang="en-US" sz="2800" dirty="0"/>
            </a:br>
            <a:r>
              <a:rPr lang="en-US" sz="2800" dirty="0"/>
              <a:t>return rev; </a:t>
            </a:r>
          </a:p>
          <a:p>
            <a:pPr>
              <a:lnSpc>
                <a:spcPct val="115000"/>
              </a:lnSpc>
              <a:buFontTx/>
              <a:buNone/>
            </a:pPr>
            <a:r>
              <a:rPr lang="en-US" sz="2800" dirty="0"/>
              <a:t>}</a:t>
            </a:r>
          </a:p>
        </p:txBody>
      </p:sp>
      <p:sp>
        <p:nvSpPr>
          <p:cNvPr id="1343492" name="AutoShape 4"/>
          <p:cNvSpPr>
            <a:spLocks noChangeArrowheads="1"/>
          </p:cNvSpPr>
          <p:nvPr/>
        </p:nvSpPr>
        <p:spPr bwMode="auto">
          <a:xfrm>
            <a:off x="4800600" y="4648200"/>
            <a:ext cx="668338" cy="663575"/>
          </a:xfrm>
          <a:prstGeom prst="curvedLeftArrow">
            <a:avLst>
              <a:gd name="adj1" fmla="val 20000"/>
              <a:gd name="adj2" fmla="val 40000"/>
              <a:gd name="adj3" fmla="val 33573"/>
            </a:avLst>
          </a:prstGeom>
          <a:solidFill>
            <a:srgbClr val="CC0000"/>
          </a:solidFill>
          <a:ln w="9525">
            <a:solidFill>
              <a:srgbClr val="CC0000"/>
            </a:solidFill>
            <a:miter lim="800000"/>
            <a:headEnd/>
            <a:tailEnd/>
          </a:ln>
          <a:effectLst/>
        </p:spPr>
        <p:txBody>
          <a:bodyPr wrap="none" lIns="92075" tIns="46038" rIns="92075" bIns="46038" anchor="ctr"/>
          <a:lstStyle/>
          <a:p>
            <a:endParaRPr lang="en-US"/>
          </a:p>
        </p:txBody>
      </p:sp>
      <p:sp>
        <p:nvSpPr>
          <p:cNvPr id="1343493" name="Text Box 5"/>
          <p:cNvSpPr txBox="1">
            <a:spLocks noChangeArrowheads="1"/>
          </p:cNvSpPr>
          <p:nvPr/>
        </p:nvSpPr>
        <p:spPr bwMode="auto">
          <a:xfrm>
            <a:off x="5646738" y="4789488"/>
            <a:ext cx="3109912" cy="1200329"/>
          </a:xfrm>
          <a:prstGeom prst="rect">
            <a:avLst/>
          </a:prstGeom>
          <a:noFill/>
          <a:ln w="28575">
            <a:noFill/>
            <a:miter lim="800000"/>
            <a:headEnd/>
            <a:tailEnd/>
          </a:ln>
          <a:effectLst/>
        </p:spPr>
        <p:txBody>
          <a:bodyPr>
            <a:spAutoFit/>
          </a:bodyPr>
          <a:lstStyle/>
          <a:p>
            <a:pPr algn="l">
              <a:spcBef>
                <a:spcPct val="50000"/>
              </a:spcBef>
            </a:pPr>
            <a:r>
              <a:rPr lang="en-US" b="0" dirty="0">
                <a:solidFill>
                  <a:schemeClr val="bg1"/>
                </a:solidFill>
                <a:latin typeface="Arial Unicode MS" pitchFamily="34" charset="-128"/>
                <a:ea typeface="Arial Unicode MS" pitchFamily="34" charset="-128"/>
                <a:cs typeface="Arial Unicode MS" pitchFamily="34" charset="-128"/>
                <a:sym typeface="Wingdings" pitchFamily="2" charset="2"/>
              </a:rPr>
              <a:t>✔</a:t>
            </a:r>
            <a:r>
              <a:rPr lang="en-US" b="0" dirty="0">
                <a:solidFill>
                  <a:schemeClr val="bg1"/>
                </a:solidFill>
                <a:sym typeface="Wingdings" pitchFamily="2" charset="2"/>
              </a:rPr>
              <a:t> </a:t>
            </a:r>
            <a:r>
              <a:rPr lang="en-US" b="0" dirty="0">
                <a:solidFill>
                  <a:schemeClr val="bg1"/>
                </a:solidFill>
              </a:rPr>
              <a:t>No memory leaks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34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Mark and Sweep</a:t>
            </a:r>
          </a:p>
        </p:txBody>
      </p:sp>
      <p:sp>
        <p:nvSpPr>
          <p:cNvPr id="4099" name="Text Box 3"/>
          <p:cNvSpPr txBox="1">
            <a:spLocks noChangeArrowheads="1"/>
          </p:cNvSpPr>
          <p:nvPr/>
        </p:nvSpPr>
        <p:spPr bwMode="auto">
          <a:xfrm>
            <a:off x="250825" y="777875"/>
            <a:ext cx="4360863" cy="5584825"/>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right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rgbClr val="FFFF00"/>
                </a:solidFill>
              </a:rPr>
              <a:t>   assert(marked =</a:t>
            </a:r>
            <a:r>
              <a:rPr lang="en-US" altLang="he-IL" sz="1200">
                <a:solidFill>
                  <a:srgbClr val="FFFF00"/>
                </a:solidFill>
              </a:rPr>
              <a:t> </a:t>
            </a:r>
            <a:r>
              <a:rPr lang="en-US" altLang="he-IL" sz="2000">
                <a:solidFill>
                  <a:srgbClr val="FFFF00"/>
                </a:solidFill>
              </a:rPr>
              <a:t>= Reachset(root))</a:t>
            </a:r>
          </a:p>
          <a:p>
            <a:pPr>
              <a:lnSpc>
                <a:spcPct val="90000"/>
              </a:lnSpc>
            </a:pPr>
            <a:r>
              <a:rPr lang="en-US" altLang="he-IL" sz="2000">
                <a:solidFill>
                  <a:srgbClr val="FFFF00"/>
                </a:solidFill>
              </a:rPr>
              <a:t>}</a:t>
            </a:r>
          </a:p>
        </p:txBody>
      </p:sp>
      <p:sp>
        <p:nvSpPr>
          <p:cNvPr id="4100" name="Text Box 5"/>
          <p:cNvSpPr txBox="1">
            <a:spLocks noChangeArrowheads="1"/>
          </p:cNvSpPr>
          <p:nvPr/>
        </p:nvSpPr>
        <p:spPr bwMode="auto">
          <a:xfrm>
            <a:off x="928688" y="6216650"/>
            <a:ext cx="2179637" cy="641350"/>
          </a:xfrm>
          <a:prstGeom prst="rect">
            <a:avLst/>
          </a:prstGeom>
          <a:noFill/>
          <a:ln w="28575">
            <a:noFill/>
            <a:miter lim="800000"/>
            <a:headEnd/>
            <a:tailEnd/>
          </a:ln>
        </p:spPr>
        <p:txBody>
          <a:bodyPr>
            <a:spAutoFit/>
          </a:bodyPr>
          <a:lstStyle/>
          <a:p>
            <a:pPr>
              <a:spcBef>
                <a:spcPct val="50000"/>
              </a:spcBef>
            </a:pPr>
            <a:endParaRPr lang="en-US" sz="3600"/>
          </a:p>
        </p:txBody>
      </p:sp>
      <p:sp>
        <p:nvSpPr>
          <p:cNvPr id="4101" name="Text Box 10"/>
          <p:cNvSpPr txBox="1">
            <a:spLocks noChangeArrowheads="1"/>
          </p:cNvSpPr>
          <p:nvPr/>
        </p:nvSpPr>
        <p:spPr bwMode="auto">
          <a:xfrm>
            <a:off x="4829175" y="1030288"/>
            <a:ext cx="4092575" cy="3749675"/>
          </a:xfrm>
          <a:prstGeom prst="rect">
            <a:avLst/>
          </a:prstGeom>
          <a:noFill/>
          <a:ln w="9525">
            <a:noFill/>
            <a:miter lim="800000"/>
            <a:headEnd/>
            <a:tailEnd/>
          </a:ln>
        </p:spPr>
        <p:txBody>
          <a:bodyPr>
            <a:spAutoFit/>
          </a:bodyPr>
          <a:lstStyle/>
          <a:p>
            <a:r>
              <a:rPr lang="en-US" altLang="he-IL" sz="2000">
                <a:solidFill>
                  <a:schemeClr val="bg1"/>
                </a:solidFill>
              </a:rPr>
              <a:t>void Sweep() {</a:t>
            </a:r>
          </a:p>
          <a:p>
            <a:r>
              <a:rPr lang="en-US" altLang="he-IL" sz="2000">
                <a:solidFill>
                  <a:schemeClr val="bg1"/>
                </a:solidFill>
              </a:rPr>
              <a:t>  unexplored = Universe</a:t>
            </a:r>
          </a:p>
          <a:p>
            <a:r>
              <a:rPr lang="en-US" altLang="he-IL" sz="2000">
                <a:solidFill>
                  <a:schemeClr val="bg1"/>
                </a:solidFill>
              </a:rPr>
              <a:t>  collected = </a:t>
            </a:r>
            <a:r>
              <a:rPr lang="en-US" altLang="he-IL" sz="2000">
                <a:solidFill>
                  <a:schemeClr val="bg1"/>
                </a:solidFill>
                <a:sym typeface="Symbol" pitchFamily="18" charset="2"/>
              </a:rPr>
              <a:t></a:t>
            </a:r>
            <a:endParaRPr lang="en-US" altLang="he-IL" sz="2000">
              <a:solidFill>
                <a:schemeClr val="bg1"/>
              </a:solidFill>
            </a:endParaRPr>
          </a:p>
          <a:p>
            <a:r>
              <a:rPr lang="en-US" altLang="he-IL" sz="2000">
                <a:solidFill>
                  <a:schemeClr val="bg1"/>
                </a:solidFill>
              </a:rPr>
              <a:t>  while (unexplored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r>
              <a:rPr lang="en-US" altLang="he-IL" sz="2000">
                <a:solidFill>
                  <a:schemeClr val="bg1"/>
                </a:solidFill>
              </a:rPr>
              <a:t>    x = SelectAndRemove(unexplored)</a:t>
            </a:r>
          </a:p>
          <a:p>
            <a:r>
              <a:rPr lang="en-US" altLang="he-IL" sz="2000">
                <a:solidFill>
                  <a:schemeClr val="bg1"/>
                </a:solidFill>
              </a:rPr>
              <a:t>    if (x </a:t>
            </a:r>
            <a:r>
              <a:rPr lang="en-US" altLang="he-IL" sz="2000">
                <a:solidFill>
                  <a:schemeClr val="bg1"/>
                </a:solidFill>
                <a:sym typeface="Symbol" pitchFamily="18" charset="2"/>
              </a:rPr>
              <a:t> </a:t>
            </a:r>
            <a:r>
              <a:rPr lang="en-US" altLang="he-IL" sz="2000">
                <a:solidFill>
                  <a:schemeClr val="bg1"/>
                </a:solidFill>
              </a:rPr>
              <a:t>marked)</a:t>
            </a:r>
          </a:p>
          <a:p>
            <a:r>
              <a:rPr lang="en-US" altLang="he-IL" sz="2000">
                <a:solidFill>
                  <a:schemeClr val="bg1"/>
                </a:solidFill>
              </a:rPr>
              <a:t>      collected = collected </a:t>
            </a:r>
            <a:r>
              <a:rPr lang="en-US" altLang="he-IL" sz="2000">
                <a:solidFill>
                  <a:schemeClr val="bg1"/>
                </a:solidFill>
                <a:sym typeface="Symbol" pitchFamily="18" charset="2"/>
              </a:rPr>
              <a:t> {x}</a:t>
            </a:r>
            <a:endParaRPr lang="en-US" altLang="he-IL" sz="2000">
              <a:solidFill>
                <a:schemeClr val="bg1"/>
              </a:solidFill>
            </a:endParaRPr>
          </a:p>
          <a:p>
            <a:r>
              <a:rPr lang="en-US" altLang="he-IL" sz="2000">
                <a:solidFill>
                  <a:schemeClr val="bg1"/>
                </a:solidFill>
              </a:rPr>
              <a:t>  }</a:t>
            </a:r>
          </a:p>
          <a:p>
            <a:r>
              <a:rPr lang="en-US" altLang="he-IL" sz="2000">
                <a:solidFill>
                  <a:schemeClr val="bg1"/>
                </a:solidFill>
              </a:rPr>
              <a:t>  </a:t>
            </a:r>
            <a:r>
              <a:rPr lang="en-US" altLang="he-IL" sz="2000">
                <a:solidFill>
                  <a:srgbClr val="FFFF00"/>
                </a:solidFill>
              </a:rPr>
              <a:t>assert(collected =</a:t>
            </a:r>
            <a:r>
              <a:rPr lang="en-US" altLang="he-IL" sz="1200">
                <a:solidFill>
                  <a:srgbClr val="FFFF00"/>
                </a:solidFill>
              </a:rPr>
              <a:t> </a:t>
            </a:r>
            <a:r>
              <a:rPr lang="en-US" altLang="he-IL" sz="2000">
                <a:solidFill>
                  <a:srgbClr val="FFFF00"/>
                </a:solidFill>
              </a:rPr>
              <a:t>=</a:t>
            </a:r>
          </a:p>
          <a:p>
            <a:r>
              <a:rPr lang="en-US" altLang="he-IL" sz="2000">
                <a:solidFill>
                  <a:srgbClr val="FFFF00"/>
                </a:solidFill>
              </a:rPr>
              <a:t>             Universe </a:t>
            </a:r>
            <a:r>
              <a:rPr lang="en-US" altLang="he-IL" sz="2000">
                <a:solidFill>
                  <a:srgbClr val="FFFF00"/>
                </a:solidFill>
                <a:cs typeface="Times New Roman" pitchFamily="18" charset="0"/>
              </a:rPr>
              <a:t>– </a:t>
            </a:r>
            <a:r>
              <a:rPr lang="en-US" altLang="he-IL" sz="2000">
                <a:solidFill>
                  <a:srgbClr val="FFFF00"/>
                </a:solidFill>
              </a:rPr>
              <a:t>Reachset(root</a:t>
            </a:r>
            <a:r>
              <a:rPr lang="en-US" altLang="he-IL" sz="2000">
                <a:solidFill>
                  <a:schemeClr val="bg1"/>
                </a:solidFill>
              </a:rPr>
              <a:t>)</a:t>
            </a:r>
          </a:p>
          <a:p>
            <a:r>
              <a:rPr lang="en-US" altLang="he-IL" sz="2000">
                <a:solidFill>
                  <a:schemeClr val="bg1"/>
                </a:solidFill>
              </a:rPr>
              <a:t>           )</a:t>
            </a:r>
          </a:p>
          <a:p>
            <a:r>
              <a:rPr lang="en-US" altLang="he-IL" sz="2000">
                <a:solidFill>
                  <a:schemeClr val="bg1"/>
                </a:solidFill>
              </a:rPr>
              <a:t>}</a:t>
            </a:r>
          </a:p>
        </p:txBody>
      </p:sp>
      <p:sp>
        <p:nvSpPr>
          <p:cNvPr id="7" name="TextBox 6"/>
          <p:cNvSpPr txBox="1">
            <a:spLocks noChangeArrowheads="1"/>
          </p:cNvSpPr>
          <p:nvPr/>
        </p:nvSpPr>
        <p:spPr bwMode="auto">
          <a:xfrm>
            <a:off x="1546225" y="6149975"/>
            <a:ext cx="5845175" cy="461963"/>
          </a:xfrm>
          <a:prstGeom prst="rect">
            <a:avLst/>
          </a:prstGeom>
          <a:noFill/>
          <a:ln w="9525">
            <a:noFill/>
            <a:miter lim="800000"/>
            <a:headEnd/>
            <a:tailEnd/>
          </a:ln>
        </p:spPr>
        <p:txBody>
          <a:bodyPr>
            <a:spAutoFit/>
          </a:bodyPr>
          <a:lstStyle/>
          <a:p>
            <a:r>
              <a:rPr lang="en-US" sz="2400">
                <a:solidFill>
                  <a:srgbClr val="FFFF00"/>
                </a:solidFill>
                <a:sym typeface="Symbol" pitchFamily="18" charset="2"/>
              </a:rPr>
              <a:t>v: marked(v) reach[root](v) </a:t>
            </a:r>
            <a:endParaRPr lang="en-US" sz="24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Mark</a:t>
            </a:r>
          </a:p>
        </p:txBody>
      </p:sp>
      <p:sp>
        <p:nvSpPr>
          <p:cNvPr id="5123" name="Text Box 3"/>
          <p:cNvSpPr txBox="1">
            <a:spLocks noChangeArrowheads="1"/>
          </p:cNvSpPr>
          <p:nvPr/>
        </p:nvSpPr>
        <p:spPr bwMode="auto">
          <a:xfrm>
            <a:off x="250825" y="777875"/>
            <a:ext cx="4360863" cy="5354638"/>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right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chemeClr val="bg1"/>
                </a:solidFill>
              </a:rPr>
              <a:t> }</a:t>
            </a:r>
          </a:p>
        </p:txBody>
      </p:sp>
      <p:sp>
        <p:nvSpPr>
          <p:cNvPr id="5124" name="Text Box 5"/>
          <p:cNvSpPr txBox="1">
            <a:spLocks noChangeArrowheads="1"/>
          </p:cNvSpPr>
          <p:nvPr/>
        </p:nvSpPr>
        <p:spPr bwMode="auto">
          <a:xfrm>
            <a:off x="928688" y="6216650"/>
            <a:ext cx="2179637" cy="641350"/>
          </a:xfrm>
          <a:prstGeom prst="rect">
            <a:avLst/>
          </a:prstGeom>
          <a:noFill/>
          <a:ln w="28575">
            <a:noFill/>
            <a:miter lim="800000"/>
            <a:headEnd/>
            <a:tailEnd/>
          </a:ln>
        </p:spPr>
        <p:txBody>
          <a:bodyPr>
            <a:spAutoFit/>
          </a:bodyPr>
          <a:lstStyle/>
          <a:p>
            <a:pPr>
              <a:spcBef>
                <a:spcPct val="50000"/>
              </a:spcBef>
            </a:pPr>
            <a:endParaRPr lang="en-US" sz="3600"/>
          </a:p>
        </p:txBody>
      </p:sp>
      <p:sp>
        <p:nvSpPr>
          <p:cNvPr id="5125" name="TextBox 6"/>
          <p:cNvSpPr txBox="1">
            <a:spLocks noChangeArrowheads="1"/>
          </p:cNvSpPr>
          <p:nvPr/>
        </p:nvSpPr>
        <p:spPr bwMode="auto">
          <a:xfrm>
            <a:off x="174625" y="6396038"/>
            <a:ext cx="5845175" cy="461962"/>
          </a:xfrm>
          <a:prstGeom prst="rect">
            <a:avLst/>
          </a:prstGeom>
          <a:noFill/>
          <a:ln w="9525">
            <a:noFill/>
            <a:miter lim="800000"/>
            <a:headEnd/>
            <a:tailEnd/>
          </a:ln>
        </p:spPr>
        <p:txBody>
          <a:bodyPr>
            <a:spAutoFit/>
          </a:bodyPr>
          <a:lstStyle/>
          <a:p>
            <a:r>
              <a:rPr lang="en-US" sz="2400">
                <a:solidFill>
                  <a:srgbClr val="FFFF00"/>
                </a:solidFill>
                <a:sym typeface="Symbol" pitchFamily="18" charset="2"/>
              </a:rPr>
              <a:t>v: marked(v) reach[root](v) </a:t>
            </a:r>
            <a:endParaRPr lang="en-US" sz="2400">
              <a:solidFill>
                <a:srgbClr val="FFFF00"/>
              </a:solidFill>
            </a:endParaRPr>
          </a:p>
        </p:txBody>
      </p:sp>
      <p:sp>
        <p:nvSpPr>
          <p:cNvPr id="5126" name="Rectangle 7"/>
          <p:cNvSpPr>
            <a:spLocks noChangeArrowheads="1"/>
          </p:cNvSpPr>
          <p:nvPr/>
        </p:nvSpPr>
        <p:spPr bwMode="auto">
          <a:xfrm>
            <a:off x="3981450" y="2682875"/>
            <a:ext cx="5162550" cy="1938338"/>
          </a:xfrm>
          <a:prstGeom prst="rect">
            <a:avLst/>
          </a:prstGeom>
          <a:noFill/>
          <a:ln w="9525">
            <a:noFill/>
            <a:miter lim="800000"/>
            <a:headEnd/>
            <a:tailEnd/>
          </a:ln>
        </p:spPr>
        <p:txBody>
          <a:bodyPr>
            <a:spAutoFit/>
          </a:bodyPr>
          <a:lstStyle/>
          <a:p>
            <a:r>
              <a:rPr lang="en-US" sz="2400" dirty="0">
                <a:solidFill>
                  <a:srgbClr val="FFFF00"/>
                </a:solidFill>
                <a:sym typeface="Symbol" pitchFamily="18" charset="2"/>
              </a:rPr>
              <a:t>r: root(r) (p(r)m(r))  </a:t>
            </a:r>
            <a:br>
              <a:rPr lang="en-US" sz="2400" dirty="0">
                <a:solidFill>
                  <a:srgbClr val="FFFF00"/>
                </a:solidFill>
                <a:sym typeface="Symbol" pitchFamily="18" charset="2"/>
              </a:rPr>
            </a:br>
            <a:r>
              <a:rPr lang="en-US" sz="2400" dirty="0">
                <a:solidFill>
                  <a:srgbClr val="FFFF00"/>
                </a:solidFill>
                <a:sym typeface="Symbol" pitchFamily="18" charset="2"/>
              </a:rPr>
              <a:t>v: ((m(v) </a:t>
            </a:r>
            <a:r>
              <a:rPr lang="en-US" sz="2400" dirty="0">
                <a:solidFill>
                  <a:srgbClr val="FFFF00"/>
                </a:solidFill>
                <a:latin typeface="Calibri" pitchFamily="34" charset="0"/>
              </a:rPr>
              <a:t> </a:t>
            </a:r>
            <a:r>
              <a:rPr lang="en-US" sz="2400" dirty="0">
                <a:solidFill>
                  <a:srgbClr val="FFFF00"/>
                </a:solidFill>
                <a:latin typeface="Calibri" pitchFamily="34" charset="0"/>
                <a:sym typeface="Symbol" pitchFamily="18" charset="2"/>
              </a:rPr>
              <a:t></a:t>
            </a:r>
            <a:r>
              <a:rPr lang="en-US" sz="2400" dirty="0">
                <a:solidFill>
                  <a:srgbClr val="FFFF00"/>
                </a:solidFill>
                <a:latin typeface="Calibri" pitchFamily="34" charset="0"/>
              </a:rPr>
              <a:t> p(v)) </a:t>
            </a:r>
            <a:r>
              <a:rPr lang="en-US" sz="2400" dirty="0">
                <a:solidFill>
                  <a:srgbClr val="FFFF00"/>
                </a:solidFill>
                <a:latin typeface="Calibri" pitchFamily="34" charset="0"/>
                <a:sym typeface="Symbol" pitchFamily="18" charset="2"/>
              </a:rPr>
              <a:t></a:t>
            </a:r>
            <a:r>
              <a:rPr lang="en-US" sz="2400" dirty="0">
                <a:solidFill>
                  <a:srgbClr val="FFFF00"/>
                </a:solidFill>
                <a:latin typeface="Calibri" pitchFamily="34" charset="0"/>
                <a:sym typeface="Wingdings" pitchFamily="2" charset="2"/>
              </a:rPr>
              <a:t> </a:t>
            </a:r>
            <a:r>
              <a:rPr lang="en-US" sz="2400" dirty="0">
                <a:solidFill>
                  <a:srgbClr val="FFFF00"/>
                </a:solidFill>
                <a:latin typeface="Calibri" pitchFamily="34" charset="0"/>
              </a:rPr>
              <a:t>reach[root](v)) </a:t>
            </a:r>
            <a:r>
              <a:rPr lang="en-US" sz="2400" dirty="0">
                <a:solidFill>
                  <a:srgbClr val="FFFF00"/>
                </a:solidFill>
                <a:latin typeface="Calibri" pitchFamily="34" charset="0"/>
                <a:sym typeface="Symbol" pitchFamily="18" charset="2"/>
              </a:rPr>
              <a:t>  (</a:t>
            </a:r>
            <a:r>
              <a:rPr lang="en-US" sz="2400" dirty="0">
                <a:solidFill>
                  <a:srgbClr val="FFFF00"/>
                </a:solidFill>
                <a:latin typeface="Calibri" pitchFamily="34" charset="0"/>
              </a:rPr>
              <a:t>p(v) </a:t>
            </a:r>
            <a:r>
              <a:rPr lang="en-US" sz="2400" dirty="0">
                <a:solidFill>
                  <a:srgbClr val="FFFF00"/>
                </a:solidFill>
                <a:latin typeface="Calibri" pitchFamily="34" charset="0"/>
                <a:sym typeface="Symbol" pitchFamily="18" charset="2"/>
              </a:rPr>
              <a:t> m(v)) </a:t>
            </a:r>
            <a:br>
              <a:rPr lang="en-US" sz="2400" dirty="0">
                <a:solidFill>
                  <a:srgbClr val="FFFF00"/>
                </a:solidFill>
                <a:latin typeface="Calibri" pitchFamily="34" charset="0"/>
                <a:sym typeface="Symbol" pitchFamily="18" charset="2"/>
              </a:rPr>
            </a:br>
            <a:r>
              <a:rPr lang="en-US" sz="2400" dirty="0">
                <a:solidFill>
                  <a:srgbClr val="FFFF00"/>
                </a:solidFill>
                <a:latin typeface="Calibri" pitchFamily="34" charset="0"/>
                <a:sym typeface="Symbol" pitchFamily="18" charset="2"/>
              </a:rPr>
              <a:t>  v</a:t>
            </a:r>
            <a:r>
              <a:rPr lang="en-US" sz="2400" dirty="0">
                <a:solidFill>
                  <a:srgbClr val="FFFF00"/>
                </a:solidFill>
                <a:latin typeface="Calibri" pitchFamily="34" charset="0"/>
              </a:rPr>
              <a:t>, w:   ((m(v)</a:t>
            </a:r>
            <a:r>
              <a:rPr lang="en-US" sz="2400" dirty="0">
                <a:solidFill>
                  <a:srgbClr val="FFFF00"/>
                </a:solidFill>
                <a:latin typeface="Calibri" pitchFamily="34" charset="0"/>
                <a:sym typeface="Symbol" pitchFamily="18" charset="2"/>
              </a:rPr>
              <a:t>  m(w)   p(w)) </a:t>
            </a:r>
            <a:r>
              <a:rPr lang="en-US" sz="2400" dirty="0">
                <a:solidFill>
                  <a:srgbClr val="FFFF00"/>
                </a:solidFill>
                <a:latin typeface="Calibri" pitchFamily="34" charset="0"/>
                <a:sym typeface="Wingdings" pitchFamily="2" charset="2"/>
              </a:rPr>
              <a:t> </a:t>
            </a:r>
            <a:r>
              <a:rPr lang="en-US" sz="2400" dirty="0">
                <a:solidFill>
                  <a:srgbClr val="FFFF00"/>
                </a:solidFill>
                <a:latin typeface="Calibri" pitchFamily="34" charset="0"/>
                <a:sym typeface="Symbol" pitchFamily="18" charset="2"/>
              </a:rPr>
              <a:t></a:t>
            </a:r>
            <a:r>
              <a:rPr lang="en-US" sz="2400" dirty="0">
                <a:solidFill>
                  <a:srgbClr val="FFFF00"/>
                </a:solidFill>
                <a:latin typeface="Calibri" pitchFamily="34" charset="0"/>
                <a:sym typeface="Wingdings" pitchFamily="2" charset="2"/>
              </a:rPr>
              <a:t>successor(v, w)) </a:t>
            </a:r>
            <a:endParaRPr lang="en-US" sz="2400" dirty="0">
              <a:solidFill>
                <a:srgbClr val="FFFF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57188" y="71438"/>
            <a:ext cx="8458200" cy="1143000"/>
          </a:xfrm>
        </p:spPr>
        <p:txBody>
          <a:bodyPr/>
          <a:lstStyle/>
          <a:p>
            <a:r>
              <a:rPr lang="en-US" sz="4000" smtClean="0"/>
              <a:t>Interesting Properties</a:t>
            </a:r>
          </a:p>
        </p:txBody>
      </p:sp>
      <p:sp>
        <p:nvSpPr>
          <p:cNvPr id="15363" name="Rectangle 3"/>
          <p:cNvSpPr>
            <a:spLocks noGrp="1" noChangeArrowheads="1"/>
          </p:cNvSpPr>
          <p:nvPr>
            <p:ph type="body" idx="1"/>
          </p:nvPr>
        </p:nvSpPr>
        <p:spPr>
          <a:xfrm>
            <a:off x="185738" y="1409700"/>
            <a:ext cx="4737100" cy="5245100"/>
          </a:xfrm>
        </p:spPr>
        <p:txBody>
          <a:bodyPr/>
          <a:lstStyle/>
          <a:p>
            <a:pPr>
              <a:buFontTx/>
              <a:buNone/>
            </a:pPr>
            <a:r>
              <a:rPr lang="en-US" smtClean="0"/>
              <a:t>rotate(List first, List last) {</a:t>
            </a:r>
          </a:p>
          <a:p>
            <a:pPr lvl="1">
              <a:buFontTx/>
              <a:buNone/>
            </a:pPr>
            <a:r>
              <a:rPr lang="en-US" smtClean="0"/>
              <a:t>if ( first != NULL) {</a:t>
            </a:r>
          </a:p>
          <a:p>
            <a:pPr lvl="1">
              <a:buFontTx/>
              <a:buNone/>
            </a:pPr>
            <a:r>
              <a:rPr lang="en-US" smtClean="0"/>
              <a:t>	</a:t>
            </a:r>
            <a:r>
              <a:rPr lang="en-US" smtClean="0">
                <a:solidFill>
                  <a:srgbClr val="FFFF66"/>
                </a:solidFill>
              </a:rPr>
              <a:t>last </a:t>
            </a:r>
            <a:r>
              <a:rPr lang="en-US" smtClean="0">
                <a:solidFill>
                  <a:srgbClr val="FFFF66"/>
                </a:solidFill>
                <a:sym typeface="Symbol" pitchFamily="18" charset="2"/>
              </a:rPr>
              <a:t></a:t>
            </a:r>
            <a:r>
              <a:rPr lang="en-US" smtClean="0">
                <a:sym typeface="Symbol" pitchFamily="18" charset="2"/>
              </a:rPr>
              <a:t> </a:t>
            </a:r>
            <a:r>
              <a:rPr lang="en-US" smtClean="0">
                <a:solidFill>
                  <a:srgbClr val="FFFF66"/>
                </a:solidFill>
              </a:rPr>
              <a:t>next</a:t>
            </a:r>
            <a:r>
              <a:rPr lang="en-US" smtClean="0"/>
              <a:t> = first;</a:t>
            </a:r>
          </a:p>
          <a:p>
            <a:pPr lvl="1">
              <a:buFontTx/>
              <a:buNone/>
            </a:pPr>
            <a:r>
              <a:rPr lang="en-US" smtClean="0"/>
              <a:t>	first = first </a:t>
            </a:r>
            <a:r>
              <a:rPr lang="en-US" smtClean="0">
                <a:sym typeface="Symbol" pitchFamily="18" charset="2"/>
              </a:rPr>
              <a:t></a:t>
            </a:r>
            <a:r>
              <a:rPr lang="en-US" smtClean="0"/>
              <a:t> next;</a:t>
            </a:r>
          </a:p>
          <a:p>
            <a:pPr lvl="1">
              <a:buFontTx/>
              <a:buNone/>
            </a:pPr>
            <a:r>
              <a:rPr lang="en-US" smtClean="0"/>
              <a:t>	last = </a:t>
            </a:r>
            <a:r>
              <a:rPr lang="en-US" smtClean="0">
                <a:solidFill>
                  <a:srgbClr val="FFFF66"/>
                </a:solidFill>
              </a:rPr>
              <a:t>last </a:t>
            </a:r>
            <a:r>
              <a:rPr lang="en-US" smtClean="0">
                <a:solidFill>
                  <a:srgbClr val="FFFF66"/>
                </a:solidFill>
                <a:sym typeface="Symbol" pitchFamily="18" charset="2"/>
              </a:rPr>
              <a:t></a:t>
            </a:r>
            <a:r>
              <a:rPr lang="en-US" smtClean="0">
                <a:solidFill>
                  <a:srgbClr val="FFFF66"/>
                </a:solidFill>
              </a:rPr>
              <a:t> next</a:t>
            </a:r>
            <a:r>
              <a:rPr lang="en-US" smtClean="0"/>
              <a:t>;</a:t>
            </a:r>
          </a:p>
          <a:p>
            <a:pPr lvl="1">
              <a:buFontTx/>
              <a:buNone/>
            </a:pPr>
            <a:r>
              <a:rPr lang="en-US" smtClean="0">
                <a:solidFill>
                  <a:srgbClr val="FFFF66"/>
                </a:solidFill>
              </a:rPr>
              <a:t>	last </a:t>
            </a:r>
            <a:r>
              <a:rPr lang="en-US" smtClean="0">
                <a:solidFill>
                  <a:srgbClr val="FFFF66"/>
                </a:solidFill>
                <a:sym typeface="Symbol" pitchFamily="18" charset="2"/>
              </a:rPr>
              <a:t></a:t>
            </a:r>
            <a:r>
              <a:rPr lang="en-US" smtClean="0">
                <a:solidFill>
                  <a:srgbClr val="FFFF66"/>
                </a:solidFill>
              </a:rPr>
              <a:t> next</a:t>
            </a:r>
            <a:r>
              <a:rPr lang="en-US" smtClean="0"/>
              <a:t> = NULL;</a:t>
            </a:r>
          </a:p>
          <a:p>
            <a:pPr lvl="1">
              <a:buFontTx/>
              <a:buNone/>
            </a:pPr>
            <a:r>
              <a:rPr lang="en-US" smtClean="0"/>
              <a:t>}</a:t>
            </a:r>
          </a:p>
          <a:p>
            <a:pPr>
              <a:buFontTx/>
              <a:buNone/>
            </a:pPr>
            <a:r>
              <a:rPr lang="en-US" smtClean="0"/>
              <a:t>}</a:t>
            </a:r>
          </a:p>
        </p:txBody>
      </p:sp>
      <p:sp>
        <p:nvSpPr>
          <p:cNvPr id="15364" name="Text Box 96"/>
          <p:cNvSpPr txBox="1">
            <a:spLocks noChangeArrowheads="1"/>
          </p:cNvSpPr>
          <p:nvPr/>
        </p:nvSpPr>
        <p:spPr bwMode="auto">
          <a:xfrm>
            <a:off x="4803775" y="1641475"/>
            <a:ext cx="3943350" cy="457200"/>
          </a:xfrm>
          <a:prstGeom prst="rect">
            <a:avLst/>
          </a:prstGeom>
          <a:noFill/>
          <a:ln w="28575">
            <a:noFill/>
            <a:miter lim="800000"/>
            <a:headEnd/>
            <a:tailEnd/>
          </a:ln>
        </p:spPr>
        <p:txBody>
          <a:bodyPr>
            <a:spAutoFit/>
          </a:bodyPr>
          <a:lstStyle/>
          <a:p>
            <a:pPr>
              <a:spcBef>
                <a:spcPct val="50000"/>
              </a:spcBef>
              <a:buFont typeface="Wingdings" pitchFamily="2" charset="2"/>
              <a:buChar char="ü"/>
            </a:pPr>
            <a:r>
              <a:rPr lang="en-US" sz="2400">
                <a:solidFill>
                  <a:schemeClr val="bg1"/>
                </a:solidFill>
              </a:rPr>
              <a:t>No null-de references</a:t>
            </a:r>
            <a:endParaRPr lang="en-US" sz="240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Example: Mark</a:t>
            </a:r>
          </a:p>
        </p:txBody>
      </p:sp>
      <p:sp>
        <p:nvSpPr>
          <p:cNvPr id="6147" name="Text Box 4"/>
          <p:cNvSpPr txBox="1">
            <a:spLocks noChangeArrowheads="1"/>
          </p:cNvSpPr>
          <p:nvPr/>
        </p:nvSpPr>
        <p:spPr bwMode="auto">
          <a:xfrm>
            <a:off x="96838" y="1030288"/>
            <a:ext cx="4360862" cy="5584825"/>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rgbClr val="FFFF00"/>
                </a:solidFill>
              </a:rPr>
              <a:t>/*      t = x </a:t>
            </a:r>
            <a:r>
              <a:rPr lang="en-US" altLang="he-IL" sz="2000">
                <a:solidFill>
                  <a:srgbClr val="FFFF00"/>
                </a:solidFill>
                <a:sym typeface="Symbol" pitchFamily="18" charset="2"/>
              </a:rPr>
              <a:t> </a:t>
            </a:r>
            <a:r>
              <a:rPr lang="en-US" altLang="he-IL" sz="2000">
                <a:solidFill>
                  <a:srgbClr val="FFFF00"/>
                </a:solidFill>
              </a:rPr>
              <a:t>right</a:t>
            </a:r>
          </a:p>
          <a:p>
            <a:pPr>
              <a:lnSpc>
                <a:spcPct val="90000"/>
              </a:lnSpc>
            </a:pPr>
            <a:r>
              <a:rPr lang="en-US" altLang="he-IL" sz="2000">
                <a:solidFill>
                  <a:srgbClr val="FFFF00"/>
                </a:solidFill>
              </a:rPr>
              <a:t> *      if (t </a:t>
            </a:r>
            <a:r>
              <a:rPr lang="en-US" altLang="he-IL" sz="2000">
                <a:solidFill>
                  <a:srgbClr val="FFFF00"/>
                </a:solidFill>
                <a:sym typeface="Symbol" pitchFamily="18" charset="2"/>
              </a:rPr>
              <a:t></a:t>
            </a:r>
            <a:r>
              <a:rPr lang="en-US" altLang="he-IL" sz="2000">
                <a:solidFill>
                  <a:srgbClr val="FFFF00"/>
                </a:solidFill>
              </a:rPr>
              <a:t> NULL)</a:t>
            </a:r>
          </a:p>
          <a:p>
            <a:pPr>
              <a:lnSpc>
                <a:spcPct val="90000"/>
              </a:lnSpc>
            </a:pPr>
            <a:r>
              <a:rPr lang="en-US" altLang="he-IL" sz="2000">
                <a:solidFill>
                  <a:srgbClr val="FFFF00"/>
                </a:solidFill>
              </a:rPr>
              <a:t> *         if (t </a:t>
            </a:r>
            <a:r>
              <a:rPr lang="en-US" altLang="he-IL" sz="2000">
                <a:solidFill>
                  <a:srgbClr val="FFFF00"/>
                </a:solidFill>
                <a:sym typeface="Symbol" pitchFamily="18" charset="2"/>
              </a:rPr>
              <a:t> </a:t>
            </a:r>
            <a:r>
              <a:rPr lang="en-US" altLang="he-IL" sz="2000">
                <a:solidFill>
                  <a:srgbClr val="FFFF00"/>
                </a:solidFill>
              </a:rPr>
              <a:t>marked)</a:t>
            </a:r>
          </a:p>
          <a:p>
            <a:pPr>
              <a:lnSpc>
                <a:spcPct val="90000"/>
              </a:lnSpc>
            </a:pPr>
            <a:r>
              <a:rPr lang="en-US" altLang="he-IL" sz="2000">
                <a:solidFill>
                  <a:srgbClr val="FFFF00"/>
                </a:solidFill>
              </a:rPr>
              <a:t> *            pending = pending </a:t>
            </a:r>
            <a:r>
              <a:rPr lang="en-US" altLang="he-IL" sz="2000">
                <a:solidFill>
                  <a:srgbClr val="FFFF00"/>
                </a:solidFill>
                <a:sym typeface="Symbol" pitchFamily="18" charset="2"/>
              </a:rPr>
              <a:t> {</a:t>
            </a:r>
            <a:r>
              <a:rPr lang="en-US" altLang="he-IL" sz="2000">
                <a:solidFill>
                  <a:srgbClr val="FFFF00"/>
                </a:solidFill>
              </a:rPr>
              <a:t>t}</a:t>
            </a:r>
          </a:p>
          <a:p>
            <a:pPr>
              <a:lnSpc>
                <a:spcPct val="90000"/>
              </a:lnSpc>
            </a:pPr>
            <a:r>
              <a:rPr lang="en-US" altLang="he-IL" sz="2000">
                <a:solidFill>
                  <a:srgbClr val="FFFF00"/>
                </a:solidFill>
              </a:rPr>
              <a:t> */ </a:t>
            </a: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chemeClr val="bg1"/>
                </a:solidFill>
              </a:rPr>
              <a:t>   assert(marked =</a:t>
            </a:r>
            <a:r>
              <a:rPr lang="en-US" altLang="he-IL" sz="1200">
                <a:solidFill>
                  <a:schemeClr val="bg1"/>
                </a:solidFill>
              </a:rPr>
              <a:t> </a:t>
            </a:r>
            <a:r>
              <a:rPr lang="en-US" altLang="he-IL" sz="2000">
                <a:solidFill>
                  <a:schemeClr val="bg1"/>
                </a:solidFill>
              </a:rPr>
              <a:t>= Reachset(root))</a:t>
            </a:r>
          </a:p>
          <a:p>
            <a:pPr>
              <a:lnSpc>
                <a:spcPct val="90000"/>
              </a:lnSpc>
            </a:pPr>
            <a:r>
              <a:rPr lang="en-US" altLang="he-IL" sz="2000">
                <a:solidFill>
                  <a:schemeClr val="bg1"/>
                </a:solidFill>
              </a:rPr>
              <a:t>}</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486150" y="4106863"/>
            <a:ext cx="5268913" cy="1692275"/>
          </a:xfrm>
          <a:prstGeom prst="rect">
            <a:avLst/>
          </a:prstGeom>
          <a:noFill/>
          <a:ln w="9525">
            <a:noFill/>
            <a:miter lim="800000"/>
            <a:headEnd/>
            <a:tailEnd/>
          </a:ln>
        </p:spPr>
        <p:txBody>
          <a:bodyPr>
            <a:spAutoFit/>
          </a:bodyPr>
          <a:lstStyle/>
          <a:p>
            <a:r>
              <a:rPr lang="en-US" sz="2400" dirty="0">
                <a:solidFill>
                  <a:srgbClr val="FFFF00"/>
                </a:solidFill>
                <a:sym typeface="Symbol" pitchFamily="18" charset="2"/>
              </a:rPr>
              <a:t>     </a:t>
            </a:r>
            <a:r>
              <a:rPr lang="en-US" sz="2000" dirty="0">
                <a:solidFill>
                  <a:srgbClr val="FFFF00"/>
                </a:solidFill>
                <a:sym typeface="Symbol" pitchFamily="18" charset="2"/>
              </a:rPr>
              <a:t>r: root(r)  </a:t>
            </a:r>
            <a:r>
              <a:rPr lang="en-US" sz="2000" dirty="0">
                <a:solidFill>
                  <a:srgbClr val="FFFF00"/>
                </a:solidFill>
                <a:latin typeface="Calibri" pitchFamily="34" charset="0"/>
                <a:sym typeface="Symbol" pitchFamily="18" charset="2"/>
              </a:rPr>
              <a:t>r[root](r)</a:t>
            </a:r>
            <a:r>
              <a:rPr lang="en-US" sz="2000" dirty="0">
                <a:solidFill>
                  <a:srgbClr val="FFFF00"/>
                </a:solidFill>
                <a:sym typeface="Symbol" pitchFamily="18" charset="2"/>
              </a:rPr>
              <a:t> </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p(r) </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m(r) </a:t>
            </a:r>
          </a:p>
          <a:p>
            <a:r>
              <a:rPr lang="en-US" sz="2000" dirty="0">
                <a:solidFill>
                  <a:srgbClr val="FFFF00"/>
                </a:solidFill>
                <a:sym typeface="Symbol" pitchFamily="18" charset="2"/>
              </a:rPr>
              <a:t>      e: </a:t>
            </a:r>
            <a:r>
              <a:rPr lang="en-US" sz="2000" dirty="0">
                <a:solidFill>
                  <a:srgbClr val="FFFF00"/>
                </a:solidFill>
                <a:latin typeface="Calibri" pitchFamily="34" charset="0"/>
                <a:sym typeface="Symbol" pitchFamily="18" charset="2"/>
              </a:rPr>
              <a:t>r[root](e)</a:t>
            </a:r>
            <a:r>
              <a:rPr lang="en-US" sz="2000" dirty="0">
                <a:solidFill>
                  <a:srgbClr val="FFFF00"/>
                </a:solidFill>
                <a:sym typeface="Symbol" pitchFamily="18" charset="2"/>
              </a:rPr>
              <a:t>m(e)root(e)</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p(e) </a:t>
            </a:r>
            <a:br>
              <a:rPr lang="en-US" sz="2000" dirty="0">
                <a:solidFill>
                  <a:srgbClr val="FFFF00"/>
                </a:solidFill>
                <a:sym typeface="Symbol" pitchFamily="18" charset="2"/>
              </a:rPr>
            </a:br>
            <a:r>
              <a:rPr lang="en-US" sz="2000" dirty="0">
                <a:solidFill>
                  <a:srgbClr val="FFFF00"/>
                </a:solidFill>
                <a:sym typeface="Symbol" pitchFamily="18" charset="2"/>
              </a:rPr>
              <a:t>r, e:  </a:t>
            </a:r>
            <a:r>
              <a:rPr lang="en-US" sz="2000" dirty="0">
                <a:solidFill>
                  <a:srgbClr val="FFFF00"/>
                </a:solidFill>
                <a:latin typeface="Calibri" pitchFamily="34" charset="0"/>
              </a:rPr>
              <a:t>(</a:t>
            </a:r>
            <a:r>
              <a:rPr lang="en-US" sz="2000" dirty="0">
                <a:solidFill>
                  <a:srgbClr val="FFFF00"/>
                </a:solidFill>
                <a:sym typeface="Symbol" pitchFamily="18" charset="2"/>
              </a:rPr>
              <a:t>root(r)  r[root](</a:t>
            </a:r>
            <a:r>
              <a:rPr lang="en-US" sz="2000" dirty="0">
                <a:solidFill>
                  <a:srgbClr val="FFFF00"/>
                </a:solidFill>
                <a:latin typeface="Calibri" pitchFamily="34" charset="0"/>
                <a:sym typeface="Symbol" pitchFamily="18" charset="2"/>
              </a:rPr>
              <a:t>r)</a:t>
            </a:r>
            <a:r>
              <a:rPr lang="en-US" sz="2000" dirty="0">
                <a:solidFill>
                  <a:srgbClr val="FFFF00"/>
                </a:solidFill>
                <a:sym typeface="Symbol" pitchFamily="18" charset="2"/>
              </a:rPr>
              <a:t></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p(r) </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m(r)  </a:t>
            </a:r>
            <a:r>
              <a:rPr lang="en-US" sz="2000" dirty="0">
                <a:solidFill>
                  <a:srgbClr val="FFFF00"/>
                </a:solidFill>
                <a:latin typeface="Calibri" pitchFamily="34" charset="0"/>
              </a:rPr>
              <a:t/>
            </a:r>
            <a:br>
              <a:rPr lang="en-US" sz="2000" dirty="0">
                <a:solidFill>
                  <a:srgbClr val="FFFF00"/>
                </a:solidFill>
                <a:latin typeface="Calibri" pitchFamily="34" charset="0"/>
              </a:rPr>
            </a:br>
            <a:r>
              <a:rPr lang="en-US" sz="2000" dirty="0">
                <a:solidFill>
                  <a:srgbClr val="FFFF00"/>
                </a:solidFill>
                <a:latin typeface="Calibri" pitchFamily="34" charset="0"/>
              </a:rPr>
              <a:t>            r[root]( e) </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m(e))  root(e) </a:t>
            </a:r>
            <a:r>
              <a:rPr lang="en-US" sz="2000" dirty="0">
                <a:solidFill>
                  <a:srgbClr val="FFFF00"/>
                </a:solidFill>
                <a:latin typeface="Calibri" pitchFamily="34" charset="0"/>
                <a:sym typeface="Symbol" pitchFamily="18" charset="2"/>
              </a:rPr>
              <a:t> </a:t>
            </a:r>
            <a:r>
              <a:rPr lang="en-US" sz="2000" dirty="0">
                <a:solidFill>
                  <a:srgbClr val="FFFF00"/>
                </a:solidFill>
                <a:sym typeface="Symbol" pitchFamily="18" charset="2"/>
              </a:rPr>
              <a:t>p(e)) </a:t>
            </a:r>
            <a:r>
              <a:rPr lang="en-US" sz="2000" dirty="0">
                <a:solidFill>
                  <a:srgbClr val="FFFF00"/>
                </a:solidFill>
                <a:latin typeface="Calibri" pitchFamily="34" charset="0"/>
                <a:sym typeface="Symbol" pitchFamily="18" charset="2"/>
              </a:rPr>
              <a:t/>
            </a:r>
            <a:br>
              <a:rPr lang="en-US" sz="2000" dirty="0">
                <a:solidFill>
                  <a:srgbClr val="FFFF00"/>
                </a:solidFill>
                <a:latin typeface="Calibri" pitchFamily="34" charset="0"/>
                <a:sym typeface="Symbol" pitchFamily="18" charset="2"/>
              </a:rPr>
            </a:br>
            <a:r>
              <a:rPr lang="en-US" sz="2000" dirty="0">
                <a:solidFill>
                  <a:srgbClr val="FFFF00"/>
                </a:solidFill>
                <a:latin typeface="Calibri" pitchFamily="34" charset="0"/>
                <a:sym typeface="Symbol" pitchFamily="18" charset="2"/>
              </a:rPr>
              <a:t>            </a:t>
            </a:r>
            <a:r>
              <a:rPr lang="en-US" sz="2000" dirty="0">
                <a:solidFill>
                  <a:srgbClr val="FFFF00"/>
                </a:solidFill>
                <a:latin typeface="Calibri" pitchFamily="34" charset="0"/>
                <a:sym typeface="Wingdings" pitchFamily="2" charset="2"/>
              </a:rPr>
              <a:t> </a:t>
            </a:r>
            <a:r>
              <a:rPr lang="en-US" sz="2000" dirty="0">
                <a:solidFill>
                  <a:srgbClr val="FFFF00"/>
                </a:solidFill>
                <a:latin typeface="Calibri" pitchFamily="34" charset="0"/>
                <a:sym typeface="Symbol" pitchFamily="18" charset="2"/>
              </a:rPr>
              <a:t>left</a:t>
            </a:r>
            <a:r>
              <a:rPr lang="en-US" sz="2000" dirty="0">
                <a:solidFill>
                  <a:srgbClr val="FFFF00"/>
                </a:solidFill>
                <a:latin typeface="Calibri" pitchFamily="34" charset="0"/>
                <a:sym typeface="Wingdings" pitchFamily="2" charset="2"/>
              </a:rPr>
              <a:t>(</a:t>
            </a:r>
            <a:r>
              <a:rPr lang="en-US" sz="2000" dirty="0" err="1">
                <a:solidFill>
                  <a:srgbClr val="FFFF00"/>
                </a:solidFill>
                <a:latin typeface="Calibri" pitchFamily="34" charset="0"/>
                <a:sym typeface="Wingdings" pitchFamily="2" charset="2"/>
              </a:rPr>
              <a:t>r,e</a:t>
            </a:r>
            <a:r>
              <a:rPr lang="en-US" sz="2000" dirty="0">
                <a:solidFill>
                  <a:srgbClr val="FFFF00"/>
                </a:solidFill>
                <a:latin typeface="Calibri" pitchFamily="34" charset="0"/>
                <a:sym typeface="Wingdings" pitchFamily="2" charset="2"/>
              </a:rPr>
              <a:t>) </a:t>
            </a:r>
            <a:endParaRPr lang="en-US" sz="2000" dirty="0">
              <a:solidFill>
                <a:srgbClr val="FFFF00"/>
              </a:solidFill>
            </a:endParaRPr>
          </a:p>
        </p:txBody>
      </p:sp>
      <p:sp>
        <p:nvSpPr>
          <p:cNvPr id="7172" name="Text Box 105"/>
          <p:cNvSpPr txBox="1">
            <a:spLocks noChangeArrowheads="1"/>
          </p:cNvSpPr>
          <p:nvPr/>
        </p:nvSpPr>
        <p:spPr bwMode="auto">
          <a:xfrm>
            <a:off x="449263" y="1050925"/>
            <a:ext cx="414337" cy="396875"/>
          </a:xfrm>
          <a:prstGeom prst="rect">
            <a:avLst/>
          </a:prstGeom>
          <a:noFill/>
          <a:ln w="28575">
            <a:noFill/>
            <a:miter lim="800000"/>
            <a:headEnd/>
            <a:tailEnd/>
          </a:ln>
        </p:spPr>
        <p:txBody>
          <a:bodyPr anchor="ctr" anchorCtr="1">
            <a:spAutoFit/>
          </a:bodyPr>
          <a:lstStyle/>
          <a:p>
            <a:pPr>
              <a:spcBef>
                <a:spcPct val="50000"/>
              </a:spcBef>
            </a:pPr>
            <a:r>
              <a:rPr lang="en-US" sz="2000" dirty="0">
                <a:solidFill>
                  <a:schemeClr val="bg1"/>
                </a:solidFill>
              </a:rPr>
              <a:t>x</a:t>
            </a:r>
          </a:p>
        </p:txBody>
      </p:sp>
      <p:sp>
        <p:nvSpPr>
          <p:cNvPr id="7173" name="Oval 107"/>
          <p:cNvSpPr>
            <a:spLocks noChangeArrowheads="1"/>
          </p:cNvSpPr>
          <p:nvPr/>
        </p:nvSpPr>
        <p:spPr bwMode="auto">
          <a:xfrm>
            <a:off x="514350" y="2162175"/>
            <a:ext cx="1314449" cy="995422"/>
          </a:xfrm>
          <a:prstGeom prst="ellipse">
            <a:avLst/>
          </a:prstGeom>
          <a:noFill/>
          <a:ln w="28575">
            <a:solidFill>
              <a:schemeClr val="bg1"/>
            </a:solidFill>
            <a:round/>
            <a:headEnd/>
            <a:tailEnd/>
          </a:ln>
        </p:spPr>
        <p:txBody>
          <a:bodyPr wrap="square" anchor="ctr">
            <a:spAutoFit/>
          </a:bodyPr>
          <a:lstStyle/>
          <a:p>
            <a:r>
              <a:rPr lang="en-US" sz="2000">
                <a:solidFill>
                  <a:schemeClr val="bg1"/>
                </a:solidFill>
              </a:rPr>
              <a:t>r[root]</a:t>
            </a:r>
          </a:p>
          <a:p>
            <a:r>
              <a:rPr lang="en-US" sz="2000">
                <a:solidFill>
                  <a:schemeClr val="bg1"/>
                </a:solidFill>
              </a:rPr>
              <a:t>    m</a:t>
            </a:r>
            <a:endParaRPr lang="he-IL" sz="2000">
              <a:solidFill>
                <a:schemeClr val="bg1"/>
              </a:solidFill>
            </a:endParaRPr>
          </a:p>
        </p:txBody>
      </p:sp>
      <p:sp>
        <p:nvSpPr>
          <p:cNvPr id="7174" name="Text Box 108"/>
          <p:cNvSpPr txBox="1">
            <a:spLocks noChangeArrowheads="1"/>
          </p:cNvSpPr>
          <p:nvPr/>
        </p:nvSpPr>
        <p:spPr bwMode="auto">
          <a:xfrm>
            <a:off x="1612900" y="1119188"/>
            <a:ext cx="958850" cy="400050"/>
          </a:xfrm>
          <a:prstGeom prst="rect">
            <a:avLst/>
          </a:prstGeom>
          <a:noFill/>
          <a:ln w="28575">
            <a:noFill/>
            <a:miter lim="800000"/>
            <a:headEnd/>
            <a:tailEnd/>
          </a:ln>
        </p:spPr>
        <p:txBody>
          <a:bodyPr anchor="ctr" anchorCtr="1">
            <a:spAutoFit/>
          </a:bodyPr>
          <a:lstStyle/>
          <a:p>
            <a:pPr>
              <a:spcBef>
                <a:spcPct val="50000"/>
              </a:spcBef>
            </a:pPr>
            <a:r>
              <a:rPr lang="en-US" sz="2000" dirty="0">
                <a:solidFill>
                  <a:schemeClr val="bg1"/>
                </a:solidFill>
              </a:rPr>
              <a:t>root</a:t>
            </a:r>
          </a:p>
        </p:txBody>
      </p:sp>
      <p:cxnSp>
        <p:nvCxnSpPr>
          <p:cNvPr id="7175" name="AutoShape 110"/>
          <p:cNvCxnSpPr>
            <a:cxnSpLocks noChangeShapeType="1"/>
            <a:stCxn id="7173" idx="4"/>
            <a:endCxn id="7176" idx="0"/>
          </p:cNvCxnSpPr>
          <p:nvPr/>
        </p:nvCxnSpPr>
        <p:spPr bwMode="auto">
          <a:xfrm rot="16200000" flipH="1">
            <a:off x="893395" y="3435776"/>
            <a:ext cx="1290578" cy="734219"/>
          </a:xfrm>
          <a:prstGeom prst="straightConnector1">
            <a:avLst/>
          </a:prstGeom>
          <a:noFill/>
          <a:ln w="28575">
            <a:solidFill>
              <a:schemeClr val="bg1"/>
            </a:solidFill>
            <a:prstDash val="dashDot"/>
            <a:round/>
            <a:headEnd/>
            <a:tailEnd type="triangle" w="med" len="med"/>
          </a:ln>
        </p:spPr>
      </p:cxnSp>
      <p:sp>
        <p:nvSpPr>
          <p:cNvPr id="7176" name="Oval 113"/>
          <p:cNvSpPr>
            <a:spLocks noChangeArrowheads="1"/>
          </p:cNvSpPr>
          <p:nvPr/>
        </p:nvSpPr>
        <p:spPr bwMode="auto">
          <a:xfrm>
            <a:off x="1271588" y="4448175"/>
            <a:ext cx="1268412" cy="957263"/>
          </a:xfrm>
          <a:prstGeom prst="ellipse">
            <a:avLst/>
          </a:prstGeom>
          <a:noFill/>
          <a:ln w="38100" cmpd="dbl">
            <a:solidFill>
              <a:schemeClr val="bg1"/>
            </a:solidFill>
            <a:round/>
            <a:headEnd/>
            <a:tailEnd/>
          </a:ln>
        </p:spPr>
        <p:txBody>
          <a:bodyPr anchor="ctr"/>
          <a:lstStyle/>
          <a:p>
            <a:r>
              <a:rPr lang="en-US" sz="2000">
                <a:solidFill>
                  <a:schemeClr val="bg1"/>
                </a:solidFill>
              </a:rPr>
              <a:t>r[root]</a:t>
            </a:r>
            <a:endParaRPr lang="he-IL" sz="2000">
              <a:solidFill>
                <a:schemeClr val="bg1"/>
              </a:solidFill>
            </a:endParaRPr>
          </a:p>
        </p:txBody>
      </p:sp>
      <p:cxnSp>
        <p:nvCxnSpPr>
          <p:cNvPr id="7177" name="AutoShape 114"/>
          <p:cNvCxnSpPr>
            <a:cxnSpLocks noChangeShapeType="1"/>
            <a:stCxn id="7176" idx="5"/>
            <a:endCxn id="7176" idx="3"/>
          </p:cNvCxnSpPr>
          <p:nvPr/>
        </p:nvCxnSpPr>
        <p:spPr bwMode="auto">
          <a:xfrm rot="5400000">
            <a:off x="1905794" y="4816799"/>
            <a:ext cx="1588" cy="896902"/>
          </a:xfrm>
          <a:prstGeom prst="curvedConnector3">
            <a:avLst>
              <a:gd name="adj1" fmla="val 23223426"/>
            </a:avLst>
          </a:prstGeom>
          <a:noFill/>
          <a:ln w="28575">
            <a:solidFill>
              <a:schemeClr val="bg1"/>
            </a:solidFill>
            <a:prstDash val="dashDot"/>
            <a:round/>
            <a:headEnd/>
            <a:tailEnd type="triangle" w="med" len="med"/>
          </a:ln>
        </p:spPr>
      </p:cxnSp>
      <p:sp>
        <p:nvSpPr>
          <p:cNvPr id="7178" name="Text Box 115"/>
          <p:cNvSpPr txBox="1">
            <a:spLocks noChangeArrowheads="1"/>
          </p:cNvSpPr>
          <p:nvPr/>
        </p:nvSpPr>
        <p:spPr bwMode="auto">
          <a:xfrm>
            <a:off x="1562100" y="5754688"/>
            <a:ext cx="747713" cy="707886"/>
          </a:xfrm>
          <a:prstGeom prst="rect">
            <a:avLst/>
          </a:prstGeom>
          <a:noFill/>
          <a:ln w="28575">
            <a:noFill/>
            <a:miter lim="800000"/>
            <a:headEnd/>
            <a:tailEnd/>
          </a:ln>
        </p:spPr>
        <p:txBody>
          <a:bodyPr>
            <a:spAutoFit/>
          </a:bodyPr>
          <a:lstStyle/>
          <a:p>
            <a:pPr>
              <a:spcBef>
                <a:spcPct val="50000"/>
              </a:spcBef>
            </a:pPr>
            <a:r>
              <a:rPr lang="en-US" sz="2000" dirty="0" smtClean="0">
                <a:solidFill>
                  <a:schemeClr val="bg1"/>
                </a:solidFill>
              </a:rPr>
              <a:t>left</a:t>
            </a:r>
            <a:br>
              <a:rPr lang="en-US" sz="2000" dirty="0" smtClean="0">
                <a:solidFill>
                  <a:schemeClr val="bg1"/>
                </a:solidFill>
              </a:rPr>
            </a:br>
            <a:r>
              <a:rPr lang="en-US" sz="2000" dirty="0" smtClean="0">
                <a:solidFill>
                  <a:schemeClr val="bg1"/>
                </a:solidFill>
              </a:rPr>
              <a:t>right</a:t>
            </a:r>
            <a:endParaRPr lang="en-US" sz="2000" dirty="0">
              <a:solidFill>
                <a:schemeClr val="bg1"/>
              </a:solidFill>
            </a:endParaRPr>
          </a:p>
        </p:txBody>
      </p:sp>
      <p:cxnSp>
        <p:nvCxnSpPr>
          <p:cNvPr id="7179" name="Straight Arrow Connector 26"/>
          <p:cNvCxnSpPr>
            <a:cxnSpLocks noChangeShapeType="1"/>
            <a:stCxn id="7174" idx="2"/>
          </p:cNvCxnSpPr>
          <p:nvPr/>
        </p:nvCxnSpPr>
        <p:spPr bwMode="auto">
          <a:xfrm rot="5400000">
            <a:off x="1456531" y="1574008"/>
            <a:ext cx="690565" cy="581025"/>
          </a:xfrm>
          <a:prstGeom prst="straightConnector1">
            <a:avLst/>
          </a:prstGeom>
          <a:noFill/>
          <a:ln w="28575" algn="ctr">
            <a:solidFill>
              <a:schemeClr val="bg1"/>
            </a:solidFill>
            <a:round/>
            <a:headEnd/>
            <a:tailEnd type="arrow" w="med" len="med"/>
          </a:ln>
        </p:spPr>
      </p:cxnSp>
      <p:cxnSp>
        <p:nvCxnSpPr>
          <p:cNvPr id="7180" name="Straight Arrow Connector 28"/>
          <p:cNvCxnSpPr>
            <a:cxnSpLocks noChangeShapeType="1"/>
            <a:stCxn id="7172" idx="2"/>
          </p:cNvCxnSpPr>
          <p:nvPr/>
        </p:nvCxnSpPr>
        <p:spPr bwMode="auto">
          <a:xfrm rot="16200000" flipH="1">
            <a:off x="436166" y="1668066"/>
            <a:ext cx="749300" cy="308768"/>
          </a:xfrm>
          <a:prstGeom prst="straightConnector1">
            <a:avLst/>
          </a:prstGeom>
          <a:noFill/>
          <a:ln w="28575" algn="ctr">
            <a:solidFill>
              <a:schemeClr val="bg1"/>
            </a:solidFill>
            <a:round/>
            <a:headEnd/>
            <a:tailEnd type="arrow" w="med" len="med"/>
          </a:ln>
        </p:spPr>
      </p:cxnSp>
      <p:sp>
        <p:nvSpPr>
          <p:cNvPr id="7181" name="TextBox 29"/>
          <p:cNvSpPr txBox="1">
            <a:spLocks noChangeArrowheads="1"/>
          </p:cNvSpPr>
          <p:nvPr/>
        </p:nvSpPr>
        <p:spPr bwMode="auto">
          <a:xfrm>
            <a:off x="728663" y="3660775"/>
            <a:ext cx="1427162" cy="461963"/>
          </a:xfrm>
          <a:prstGeom prst="rect">
            <a:avLst/>
          </a:prstGeom>
          <a:noFill/>
          <a:ln w="9525">
            <a:noFill/>
            <a:miter lim="800000"/>
            <a:headEnd/>
            <a:tailEnd/>
          </a:ln>
        </p:spPr>
        <p:txBody>
          <a:bodyPr>
            <a:spAutoFit/>
          </a:bodyPr>
          <a:lstStyle/>
          <a:p>
            <a:r>
              <a:rPr lang="en-US" sz="2400" dirty="0">
                <a:solidFill>
                  <a:schemeClr val="bg1"/>
                </a:solidFill>
              </a:rPr>
              <a:t>right</a:t>
            </a:r>
          </a:p>
        </p:txBody>
      </p:sp>
      <p:cxnSp>
        <p:nvCxnSpPr>
          <p:cNvPr id="7182" name="Curved Connector 39"/>
          <p:cNvCxnSpPr>
            <a:cxnSpLocks noChangeShapeType="1"/>
            <a:stCxn id="7176" idx="6"/>
            <a:endCxn id="7173" idx="6"/>
          </p:cNvCxnSpPr>
          <p:nvPr/>
        </p:nvCxnSpPr>
        <p:spPr bwMode="auto">
          <a:xfrm flipH="1" flipV="1">
            <a:off x="1828799" y="2659886"/>
            <a:ext cx="711201" cy="2266921"/>
          </a:xfrm>
          <a:prstGeom prst="curvedConnector3">
            <a:avLst>
              <a:gd name="adj1" fmla="val -32143"/>
            </a:avLst>
          </a:prstGeom>
          <a:noFill/>
          <a:ln w="28575" algn="ctr">
            <a:solidFill>
              <a:schemeClr val="bg1"/>
            </a:solidFill>
            <a:prstDash val="dash"/>
            <a:round/>
            <a:headEnd/>
            <a:tailEnd type="arrow" w="med" len="med"/>
          </a:ln>
        </p:spPr>
      </p:cxnSp>
      <p:sp>
        <p:nvSpPr>
          <p:cNvPr id="7183" name="TextBox 40"/>
          <p:cNvSpPr txBox="1">
            <a:spLocks noChangeArrowheads="1"/>
          </p:cNvSpPr>
          <p:nvPr/>
        </p:nvSpPr>
        <p:spPr bwMode="auto">
          <a:xfrm>
            <a:off x="1684338" y="2957513"/>
            <a:ext cx="1427162" cy="830262"/>
          </a:xfrm>
          <a:prstGeom prst="rect">
            <a:avLst/>
          </a:prstGeom>
          <a:noFill/>
          <a:ln w="9525">
            <a:noFill/>
            <a:miter lim="800000"/>
            <a:headEnd/>
            <a:tailEnd/>
          </a:ln>
        </p:spPr>
        <p:txBody>
          <a:bodyPr anchor="ctr" anchorCtr="1">
            <a:spAutoFit/>
          </a:bodyPr>
          <a:lstStyle/>
          <a:p>
            <a:r>
              <a:rPr lang="en-US" sz="2400" dirty="0">
                <a:solidFill>
                  <a:schemeClr val="bg1"/>
                </a:solidFill>
              </a:rPr>
              <a:t>left</a:t>
            </a:r>
          </a:p>
          <a:p>
            <a:r>
              <a:rPr lang="en-US" sz="2400" dirty="0">
                <a:solidFill>
                  <a:schemeClr val="bg1"/>
                </a:solidFill>
              </a:rPr>
              <a:t> right</a:t>
            </a:r>
          </a:p>
        </p:txBody>
      </p:sp>
      <p:sp>
        <p:nvSpPr>
          <p:cNvPr id="16" name="Title 15"/>
          <p:cNvSpPr>
            <a:spLocks noGrp="1"/>
          </p:cNvSpPr>
          <p:nvPr>
            <p:ph type="title"/>
          </p:nvPr>
        </p:nvSpPr>
        <p:spPr>
          <a:xfrm>
            <a:off x="698500" y="0"/>
            <a:ext cx="7772400" cy="1143000"/>
          </a:xfrm>
        </p:spPr>
        <p:txBody>
          <a:bodyPr/>
          <a:lstStyle/>
          <a:p>
            <a:r>
              <a:rPr lang="en-US" dirty="0" smtClean="0"/>
              <a:t>Bug Found</a:t>
            </a:r>
            <a:endParaRPr lang="en-US" dirty="0"/>
          </a:p>
        </p:txBody>
      </p:sp>
      <p:sp>
        <p:nvSpPr>
          <p:cNvPr id="17" name="Content Placeholder 16"/>
          <p:cNvSpPr>
            <a:spLocks noGrp="1"/>
          </p:cNvSpPr>
          <p:nvPr>
            <p:ph idx="1"/>
          </p:nvPr>
        </p:nvSpPr>
        <p:spPr>
          <a:xfrm>
            <a:off x="3238500" y="1231900"/>
            <a:ext cx="5753100" cy="2324100"/>
          </a:xfrm>
        </p:spPr>
        <p:txBody>
          <a:bodyPr/>
          <a:lstStyle/>
          <a:p>
            <a:r>
              <a:rPr lang="en-US" dirty="0" smtClean="0">
                <a:solidFill>
                  <a:schemeClr val="bg1"/>
                </a:solidFill>
              </a:rPr>
              <a:t>There may exist an individual that is reachable from the root, but not marked</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74663" y="215900"/>
            <a:ext cx="7772400" cy="1143000"/>
          </a:xfrm>
        </p:spPr>
        <p:txBody>
          <a:bodyPr/>
          <a:lstStyle/>
          <a:p>
            <a:r>
              <a:rPr lang="en-US" altLang="he-IL" smtClean="0"/>
              <a:t>Null Dereferences</a:t>
            </a:r>
          </a:p>
        </p:txBody>
      </p:sp>
      <p:sp>
        <p:nvSpPr>
          <p:cNvPr id="72707" name="Text Box 3">
            <a:hlinkClick r:id="rId2" action="ppaction://program" highlightClick="1"/>
          </p:cNvPr>
          <p:cNvSpPr txBox="1">
            <a:spLocks noChangeArrowheads="1"/>
          </p:cNvSpPr>
          <p:nvPr/>
        </p:nvSpPr>
        <p:spPr bwMode="auto">
          <a:xfrm>
            <a:off x="1066800" y="5562600"/>
            <a:ext cx="2590800" cy="641350"/>
          </a:xfrm>
          <a:prstGeom prst="rect">
            <a:avLst/>
          </a:prstGeom>
          <a:solidFill>
            <a:srgbClr val="FFFFFF"/>
          </a:solidFill>
          <a:ln w="9525">
            <a:noFill/>
            <a:miter lim="800000"/>
            <a:headEnd/>
            <a:tailEnd/>
          </a:ln>
        </p:spPr>
        <p:txBody>
          <a:bodyPr>
            <a:spAutoFit/>
          </a:bodyPr>
          <a:lstStyle/>
          <a:p>
            <a:pPr algn="ctr">
              <a:spcBef>
                <a:spcPct val="50000"/>
              </a:spcBef>
            </a:pPr>
            <a:r>
              <a:rPr lang="en-US">
                <a:solidFill>
                  <a:schemeClr val="bg2"/>
                </a:solidFill>
              </a:rPr>
              <a:t>Demo</a:t>
            </a:r>
            <a:endParaRPr lang="en-US">
              <a:solidFill>
                <a:schemeClr val="bg2"/>
              </a:solidFill>
              <a:hlinkClick r:id="rId3" action="ppaction://program"/>
            </a:endParaRPr>
          </a:p>
        </p:txBody>
      </p:sp>
      <p:sp>
        <p:nvSpPr>
          <p:cNvPr id="72708" name="Rectangle 4"/>
          <p:cNvSpPr>
            <a:spLocks noChangeArrowheads="1"/>
          </p:cNvSpPr>
          <p:nvPr/>
        </p:nvSpPr>
        <p:spPr bwMode="auto">
          <a:xfrm>
            <a:off x="304800" y="1600200"/>
            <a:ext cx="3576638" cy="2459038"/>
          </a:xfrm>
          <a:prstGeom prst="rect">
            <a:avLst/>
          </a:prstGeom>
          <a:noFill/>
          <a:ln w="9525">
            <a:noFill/>
            <a:miter lim="800000"/>
            <a:headEnd/>
            <a:tailEnd/>
          </a:ln>
        </p:spPr>
        <p:txBody>
          <a:bodyPr/>
          <a:lstStyle/>
          <a:p>
            <a:pPr marL="342900" indent="-342900" algn="just">
              <a:spcBef>
                <a:spcPct val="20000"/>
              </a:spcBef>
            </a:pPr>
            <a:r>
              <a:rPr lang="en-US" sz="2800">
                <a:solidFill>
                  <a:schemeClr val="bg1"/>
                </a:solidFill>
              </a:rPr>
              <a:t>typedef struct element </a:t>
            </a:r>
          </a:p>
          <a:p>
            <a:pPr marL="342900" indent="-342900" algn="just">
              <a:spcBef>
                <a:spcPct val="20000"/>
              </a:spcBef>
            </a:pPr>
            <a:r>
              <a:rPr lang="en-US" sz="2800">
                <a:solidFill>
                  <a:schemeClr val="bg1"/>
                </a:solidFill>
              </a:rPr>
              <a:t>{</a:t>
            </a:r>
          </a:p>
          <a:p>
            <a:pPr marL="342900" indent="-342900" algn="just">
              <a:spcBef>
                <a:spcPct val="20000"/>
              </a:spcBef>
            </a:pPr>
            <a:r>
              <a:rPr lang="en-US" sz="2800">
                <a:solidFill>
                  <a:schemeClr val="bg1"/>
                </a:solidFill>
              </a:rPr>
              <a:t>	int value;</a:t>
            </a:r>
          </a:p>
          <a:p>
            <a:pPr marL="342900" indent="-342900" algn="just">
              <a:spcBef>
                <a:spcPct val="20000"/>
              </a:spcBef>
            </a:pPr>
            <a:r>
              <a:rPr lang="en-US" sz="2800">
                <a:solidFill>
                  <a:schemeClr val="bg1"/>
                </a:solidFill>
              </a:rPr>
              <a:t>	struct element </a:t>
            </a:r>
            <a:r>
              <a:rPr lang="en-US" sz="2400">
                <a:solidFill>
                  <a:schemeClr val="bg1"/>
                </a:solidFill>
                <a:sym typeface="Symbol" pitchFamily="18" charset="2"/>
              </a:rPr>
              <a:t></a:t>
            </a:r>
            <a:r>
              <a:rPr lang="en-US" sz="2800">
                <a:solidFill>
                  <a:schemeClr val="bg1"/>
                </a:solidFill>
              </a:rPr>
              <a:t>n; </a:t>
            </a:r>
          </a:p>
          <a:p>
            <a:pPr marL="342900" indent="-342900" algn="just">
              <a:spcBef>
                <a:spcPct val="20000"/>
              </a:spcBef>
            </a:pPr>
            <a:r>
              <a:rPr lang="en-US" sz="2800">
                <a:solidFill>
                  <a:schemeClr val="bg1"/>
                </a:solidFill>
              </a:rPr>
              <a:t>} Element</a:t>
            </a:r>
          </a:p>
          <a:p>
            <a:pPr marL="342900" indent="-342900" algn="just">
              <a:spcBef>
                <a:spcPct val="20000"/>
              </a:spcBef>
            </a:pPr>
            <a:endParaRPr lang="en-US" sz="2400">
              <a:solidFill>
                <a:schemeClr val="bg1"/>
              </a:solidFill>
            </a:endParaRPr>
          </a:p>
        </p:txBody>
      </p:sp>
      <p:sp>
        <p:nvSpPr>
          <p:cNvPr id="72709" name="Rectangle 5"/>
          <p:cNvSpPr>
            <a:spLocks noChangeArrowheads="1"/>
          </p:cNvSpPr>
          <p:nvPr/>
        </p:nvSpPr>
        <p:spPr bwMode="auto">
          <a:xfrm>
            <a:off x="3962400" y="1143000"/>
            <a:ext cx="4957763" cy="4953000"/>
          </a:xfrm>
          <a:prstGeom prst="rect">
            <a:avLst/>
          </a:prstGeom>
          <a:noFill/>
          <a:ln w="9525">
            <a:noFill/>
            <a:miter lim="800000"/>
            <a:headEnd/>
            <a:tailEnd/>
          </a:ln>
        </p:spPr>
        <p:txBody>
          <a:bodyPr lIns="92075" tIns="46038" rIns="92075" bIns="46038"/>
          <a:lstStyle/>
          <a:p>
            <a:pPr marL="342900" indent="-342900">
              <a:spcBef>
                <a:spcPct val="20000"/>
              </a:spcBef>
            </a:pPr>
            <a:r>
              <a:rPr lang="en-US" sz="2800">
                <a:solidFill>
                  <a:schemeClr val="bg1"/>
                </a:solidFill>
              </a:rPr>
              <a:t>bool search(  int value, </a:t>
            </a:r>
            <a:br>
              <a:rPr lang="en-US" sz="2800">
                <a:solidFill>
                  <a:schemeClr val="bg1"/>
                </a:solidFill>
              </a:rPr>
            </a:br>
            <a:r>
              <a:rPr lang="en-US" sz="2800">
                <a:solidFill>
                  <a:schemeClr val="bg1"/>
                </a:solidFill>
              </a:rPr>
              <a:t>		Element </a:t>
            </a:r>
            <a:r>
              <a:rPr lang="en-US" sz="2800">
                <a:solidFill>
                  <a:schemeClr val="bg1"/>
                </a:solidFill>
                <a:sym typeface="Symbol" pitchFamily="18" charset="2"/>
              </a:rPr>
              <a:t></a:t>
            </a:r>
            <a:r>
              <a:rPr lang="en-US" sz="2800">
                <a:solidFill>
                  <a:schemeClr val="bg1"/>
                </a:solidFill>
              </a:rPr>
              <a:t>x)</a:t>
            </a:r>
          </a:p>
          <a:p>
            <a:pPr marL="342900" indent="-342900">
              <a:spcBef>
                <a:spcPct val="20000"/>
              </a:spcBef>
            </a:pPr>
            <a:r>
              <a:rPr lang="en-US" sz="2800">
                <a:solidFill>
                  <a:schemeClr val="bg1"/>
                </a:solidFill>
              </a:rPr>
              <a:t>{</a:t>
            </a:r>
          </a:p>
          <a:p>
            <a:pPr marL="342900" indent="-342900">
              <a:spcBef>
                <a:spcPct val="20000"/>
              </a:spcBef>
            </a:pPr>
            <a:r>
              <a:rPr lang="en-US" sz="2800">
                <a:solidFill>
                  <a:schemeClr val="bg1"/>
                </a:solidFill>
              </a:rPr>
              <a:t>Element </a:t>
            </a:r>
            <a:r>
              <a:rPr lang="en-US" sz="2800">
                <a:solidFill>
                  <a:schemeClr val="bg1"/>
                </a:solidFill>
                <a:sym typeface="Symbol" pitchFamily="18" charset="2"/>
              </a:rPr>
              <a:t> c</a:t>
            </a:r>
            <a:r>
              <a:rPr lang="en-US" sz="2800">
                <a:solidFill>
                  <a:schemeClr val="bg1"/>
                </a:solidFill>
              </a:rPr>
              <a:t> = x</a:t>
            </a:r>
            <a:br>
              <a:rPr lang="en-US" sz="2800">
                <a:solidFill>
                  <a:schemeClr val="bg1"/>
                </a:solidFill>
              </a:rPr>
            </a:br>
            <a:endParaRPr lang="en-US" sz="900">
              <a:solidFill>
                <a:schemeClr val="bg1"/>
              </a:solidFill>
            </a:endParaRPr>
          </a:p>
          <a:p>
            <a:pPr marL="342900" indent="-342900">
              <a:spcBef>
                <a:spcPct val="20000"/>
              </a:spcBef>
            </a:pPr>
            <a:r>
              <a:rPr lang="en-US" sz="900">
                <a:solidFill>
                  <a:schemeClr val="bg1"/>
                </a:solidFill>
              </a:rPr>
              <a:t>	</a:t>
            </a:r>
            <a:r>
              <a:rPr lang="en-US" sz="2800">
                <a:solidFill>
                  <a:schemeClr val="bg1"/>
                </a:solidFill>
              </a:rPr>
              <a:t>while (  x != NULL )</a:t>
            </a:r>
            <a:br>
              <a:rPr lang="en-US" sz="2800">
                <a:solidFill>
                  <a:schemeClr val="bg1"/>
                </a:solidFill>
              </a:rPr>
            </a:br>
            <a:r>
              <a:rPr lang="en-US" sz="2800">
                <a:solidFill>
                  <a:schemeClr val="bg1"/>
                </a:solidFill>
              </a:rPr>
              <a:t>{</a:t>
            </a:r>
          </a:p>
          <a:p>
            <a:pPr marL="342900" indent="-342900">
              <a:spcBef>
                <a:spcPct val="20000"/>
              </a:spcBef>
            </a:pPr>
            <a:r>
              <a:rPr lang="en-US" sz="2800">
                <a:solidFill>
                  <a:schemeClr val="bg1"/>
                </a:solidFill>
              </a:rPr>
              <a:t>		if (c</a:t>
            </a:r>
            <a:r>
              <a:rPr lang="en-US" sz="2800">
                <a:solidFill>
                  <a:schemeClr val="bg1"/>
                </a:solidFill>
                <a:sym typeface="Symbol" pitchFamily="18" charset="2"/>
              </a:rPr>
              <a:t></a:t>
            </a:r>
            <a:r>
              <a:rPr lang="en-US" sz="2000">
                <a:solidFill>
                  <a:schemeClr val="accent2"/>
                </a:solidFill>
              </a:rPr>
              <a:t> </a:t>
            </a:r>
            <a:r>
              <a:rPr lang="en-US" sz="2800">
                <a:solidFill>
                  <a:schemeClr val="bg1"/>
                </a:solidFill>
              </a:rPr>
              <a:t>val == value)</a:t>
            </a:r>
          </a:p>
          <a:p>
            <a:pPr marL="342900" indent="-342900">
              <a:spcBef>
                <a:spcPct val="20000"/>
              </a:spcBef>
            </a:pPr>
            <a:r>
              <a:rPr lang="en-US" sz="2800">
                <a:solidFill>
                  <a:schemeClr val="bg1"/>
                </a:solidFill>
              </a:rPr>
              <a:t>			return TRUE;</a:t>
            </a:r>
          </a:p>
          <a:p>
            <a:pPr marL="342900" indent="-342900">
              <a:spcBef>
                <a:spcPct val="20000"/>
              </a:spcBef>
            </a:pPr>
            <a:r>
              <a:rPr lang="en-US" sz="2800">
                <a:solidFill>
                  <a:schemeClr val="bg1"/>
                </a:solidFill>
              </a:rPr>
              <a:t>	  	c = c </a:t>
            </a:r>
            <a:r>
              <a:rPr lang="en-US" sz="2800">
                <a:solidFill>
                  <a:schemeClr val="bg1"/>
                </a:solidFill>
                <a:sym typeface="Symbol" pitchFamily="18" charset="2"/>
              </a:rPr>
              <a:t></a:t>
            </a:r>
            <a:r>
              <a:rPr lang="en-US" sz="2800">
                <a:solidFill>
                  <a:schemeClr val="bg1"/>
                </a:solidFill>
              </a:rPr>
              <a:t> n; </a:t>
            </a:r>
          </a:p>
          <a:p>
            <a:pPr marL="342900" indent="-342900">
              <a:spcBef>
                <a:spcPct val="20000"/>
              </a:spcBef>
            </a:pPr>
            <a:r>
              <a:rPr lang="en-US" sz="2800">
                <a:solidFill>
                  <a:schemeClr val="bg1"/>
                </a:solidFill>
              </a:rPr>
              <a:t>	}</a:t>
            </a:r>
          </a:p>
          <a:p>
            <a:pPr marL="342900" indent="-342900">
              <a:spcBef>
                <a:spcPct val="20000"/>
              </a:spcBef>
            </a:pPr>
            <a:r>
              <a:rPr lang="en-US" sz="2800">
                <a:solidFill>
                  <a:schemeClr val="bg1"/>
                </a:solidFill>
              </a:rPr>
              <a:t>	return FALSE; }</a:t>
            </a:r>
          </a:p>
          <a:p>
            <a:pPr marL="342900" indent="-342900">
              <a:spcBef>
                <a:spcPct val="20000"/>
              </a:spcBef>
            </a:pPr>
            <a:endParaRPr lang="en-US" sz="2800">
              <a:solidFill>
                <a:schemeClr val="bg1"/>
              </a:solidFill>
            </a:endParaRPr>
          </a:p>
        </p:txBody>
      </p:sp>
      <p:sp>
        <p:nvSpPr>
          <p:cNvPr id="72710" name="Text Box 6"/>
          <p:cNvSpPr txBox="1">
            <a:spLocks noChangeArrowheads="1"/>
          </p:cNvSpPr>
          <p:nvPr/>
        </p:nvSpPr>
        <p:spPr bwMode="auto">
          <a:xfrm>
            <a:off x="7543800" y="6096000"/>
            <a:ext cx="10668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276</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smtClean="0"/>
              <a:t>Proving Correctness of Sorting Implementations (Lev-Ami, Reps, S, Wilhelm ISSTA 2000)</a:t>
            </a:r>
          </a:p>
        </p:txBody>
      </p:sp>
      <p:sp>
        <p:nvSpPr>
          <p:cNvPr id="1665027" name="Rectangle 3"/>
          <p:cNvSpPr>
            <a:spLocks noGrp="1" noChangeArrowheads="1"/>
          </p:cNvSpPr>
          <p:nvPr>
            <p:ph type="body" idx="1"/>
          </p:nvPr>
        </p:nvSpPr>
        <p:spPr/>
        <p:txBody>
          <a:bodyPr/>
          <a:lstStyle/>
          <a:p>
            <a:r>
              <a:rPr lang="en-US" smtClean="0"/>
              <a:t>Partial correctness</a:t>
            </a:r>
          </a:p>
          <a:p>
            <a:pPr lvl="1"/>
            <a:r>
              <a:rPr lang="en-US" smtClean="0"/>
              <a:t>The elements are sorted</a:t>
            </a:r>
          </a:p>
          <a:p>
            <a:pPr lvl="1"/>
            <a:r>
              <a:rPr lang="en-US" smtClean="0"/>
              <a:t>The list is a permutation of the original list</a:t>
            </a:r>
          </a:p>
          <a:p>
            <a:r>
              <a:rPr lang="en-US" smtClean="0"/>
              <a:t>Termination</a:t>
            </a:r>
          </a:p>
          <a:p>
            <a:pPr lvl="1"/>
            <a:r>
              <a:rPr lang="en-US" smtClean="0"/>
              <a:t>At every loop iterations the set of elements reachable from the head is decreased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5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5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650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50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65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5027"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50800"/>
            <a:ext cx="7772400" cy="877888"/>
          </a:xfrm>
        </p:spPr>
        <p:txBody>
          <a:bodyPr/>
          <a:lstStyle/>
          <a:p>
            <a:r>
              <a:rPr lang="en-US" altLang="he-IL" smtClean="0"/>
              <a:t>Sortedness</a:t>
            </a:r>
          </a:p>
        </p:txBody>
      </p:sp>
      <p:sp>
        <p:nvSpPr>
          <p:cNvPr id="74755" name="Oval 3"/>
          <p:cNvSpPr>
            <a:spLocks noChangeArrowheads="1"/>
          </p:cNvSpPr>
          <p:nvPr/>
        </p:nvSpPr>
        <p:spPr bwMode="auto">
          <a:xfrm>
            <a:off x="2908300" y="212090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74756" name="Text Box 4"/>
          <p:cNvSpPr txBox="1">
            <a:spLocks noChangeArrowheads="1"/>
          </p:cNvSpPr>
          <p:nvPr/>
        </p:nvSpPr>
        <p:spPr bwMode="auto">
          <a:xfrm>
            <a:off x="2178050" y="220027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74757" name="AutoShape 5"/>
          <p:cNvCxnSpPr>
            <a:cxnSpLocks noChangeShapeType="1"/>
            <a:stCxn id="74756" idx="3"/>
            <a:endCxn id="74755" idx="2"/>
          </p:cNvCxnSpPr>
          <p:nvPr/>
        </p:nvCxnSpPr>
        <p:spPr bwMode="auto">
          <a:xfrm flipV="1">
            <a:off x="2592388" y="2397125"/>
            <a:ext cx="266700" cy="1588"/>
          </a:xfrm>
          <a:prstGeom prst="straightConnector1">
            <a:avLst/>
          </a:prstGeom>
          <a:noFill/>
          <a:ln w="28575">
            <a:solidFill>
              <a:schemeClr val="bg1"/>
            </a:solidFill>
            <a:round/>
            <a:headEnd/>
            <a:tailEnd type="triangle" w="med" len="med"/>
          </a:ln>
        </p:spPr>
      </p:cxnSp>
      <p:sp>
        <p:nvSpPr>
          <p:cNvPr id="74758" name="Text Box 6"/>
          <p:cNvSpPr txBox="1">
            <a:spLocks noChangeArrowheads="1"/>
          </p:cNvSpPr>
          <p:nvPr/>
        </p:nvSpPr>
        <p:spPr bwMode="auto">
          <a:xfrm>
            <a:off x="2282825" y="26543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74759" name="AutoShape 7"/>
          <p:cNvCxnSpPr>
            <a:cxnSpLocks noChangeShapeType="1"/>
            <a:endCxn id="74755" idx="3"/>
          </p:cNvCxnSpPr>
          <p:nvPr/>
        </p:nvCxnSpPr>
        <p:spPr bwMode="auto">
          <a:xfrm flipV="1">
            <a:off x="2484438" y="2606675"/>
            <a:ext cx="498475" cy="460375"/>
          </a:xfrm>
          <a:prstGeom prst="straightConnector1">
            <a:avLst/>
          </a:prstGeom>
          <a:noFill/>
          <a:ln w="28575">
            <a:solidFill>
              <a:schemeClr val="bg1"/>
            </a:solidFill>
            <a:round/>
            <a:headEnd/>
            <a:tailEnd type="triangle" w="med" len="med"/>
          </a:ln>
        </p:spPr>
      </p:cxnSp>
      <p:sp>
        <p:nvSpPr>
          <p:cNvPr id="74760" name="Oval 8"/>
          <p:cNvSpPr>
            <a:spLocks noChangeArrowheads="1"/>
          </p:cNvSpPr>
          <p:nvPr/>
        </p:nvSpPr>
        <p:spPr bwMode="auto">
          <a:xfrm>
            <a:off x="3775075" y="21145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74761" name="AutoShape 9"/>
          <p:cNvCxnSpPr>
            <a:cxnSpLocks noChangeShapeType="1"/>
            <a:stCxn id="74755" idx="6"/>
            <a:endCxn id="74760" idx="2"/>
          </p:cNvCxnSpPr>
          <p:nvPr/>
        </p:nvCxnSpPr>
        <p:spPr bwMode="auto">
          <a:xfrm flipV="1">
            <a:off x="3465513" y="2390775"/>
            <a:ext cx="263525" cy="6350"/>
          </a:xfrm>
          <a:prstGeom prst="straightConnector1">
            <a:avLst/>
          </a:prstGeom>
          <a:noFill/>
          <a:ln w="28575">
            <a:solidFill>
              <a:schemeClr val="bg1"/>
            </a:solidFill>
            <a:round/>
            <a:headEnd/>
            <a:tailEnd type="triangle" w="med" len="med"/>
          </a:ln>
        </p:spPr>
      </p:cxnSp>
      <p:sp>
        <p:nvSpPr>
          <p:cNvPr id="74762" name="Oval 10"/>
          <p:cNvSpPr>
            <a:spLocks noChangeArrowheads="1"/>
          </p:cNvSpPr>
          <p:nvPr/>
        </p:nvSpPr>
        <p:spPr bwMode="auto">
          <a:xfrm>
            <a:off x="5245100" y="2139950"/>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74763" name="Line 11"/>
          <p:cNvSpPr>
            <a:spLocks noChangeShapeType="1"/>
          </p:cNvSpPr>
          <p:nvPr/>
        </p:nvSpPr>
        <p:spPr bwMode="auto">
          <a:xfrm flipV="1">
            <a:off x="4321175" y="2401888"/>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74764" name="Line 12"/>
          <p:cNvSpPr>
            <a:spLocks noChangeShapeType="1"/>
          </p:cNvSpPr>
          <p:nvPr/>
        </p:nvSpPr>
        <p:spPr bwMode="auto">
          <a:xfrm flipV="1">
            <a:off x="5029200" y="2425700"/>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74765" name="Text Box 13"/>
          <p:cNvSpPr txBox="1">
            <a:spLocks noChangeArrowheads="1"/>
          </p:cNvSpPr>
          <p:nvPr/>
        </p:nvSpPr>
        <p:spPr bwMode="auto">
          <a:xfrm>
            <a:off x="3316288" y="24542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4766" name="Text Box 14"/>
          <p:cNvSpPr txBox="1">
            <a:spLocks noChangeArrowheads="1"/>
          </p:cNvSpPr>
          <p:nvPr/>
        </p:nvSpPr>
        <p:spPr bwMode="auto">
          <a:xfrm>
            <a:off x="4211638" y="23971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4767" name="Text Box 15"/>
          <p:cNvSpPr txBox="1">
            <a:spLocks noChangeArrowheads="1"/>
          </p:cNvSpPr>
          <p:nvPr/>
        </p:nvSpPr>
        <p:spPr bwMode="auto">
          <a:xfrm>
            <a:off x="4916488" y="2363788"/>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2" name="Group 16"/>
          <p:cNvGrpSpPr>
            <a:grpSpLocks/>
          </p:cNvGrpSpPr>
          <p:nvPr/>
        </p:nvGrpSpPr>
        <p:grpSpPr bwMode="auto">
          <a:xfrm>
            <a:off x="2466975" y="1454150"/>
            <a:ext cx="3698875" cy="2339975"/>
            <a:chOff x="1554" y="916"/>
            <a:chExt cx="2330" cy="1474"/>
          </a:xfrm>
        </p:grpSpPr>
        <p:cxnSp>
          <p:nvCxnSpPr>
            <p:cNvPr id="74789" name="AutoShape 17"/>
            <p:cNvCxnSpPr>
              <a:cxnSpLocks noChangeShapeType="1"/>
            </p:cNvCxnSpPr>
            <p:nvPr/>
          </p:nvCxnSpPr>
          <p:spPr bwMode="auto">
            <a:xfrm rot="16200000" flipH="1">
              <a:off x="2960" y="1232"/>
              <a:ext cx="95" cy="722"/>
            </a:xfrm>
            <a:prstGeom prst="curvedConnector3">
              <a:avLst>
                <a:gd name="adj1" fmla="val 251579"/>
              </a:avLst>
            </a:prstGeom>
            <a:noFill/>
            <a:ln w="28575">
              <a:solidFill>
                <a:schemeClr val="bg1"/>
              </a:solidFill>
              <a:round/>
              <a:headEnd/>
              <a:tailEnd type="triangle" w="med" len="med"/>
            </a:ln>
          </p:spPr>
        </p:cxnSp>
        <p:grpSp>
          <p:nvGrpSpPr>
            <p:cNvPr id="74790" name="Group 18"/>
            <p:cNvGrpSpPr>
              <a:grpSpLocks/>
            </p:cNvGrpSpPr>
            <p:nvPr/>
          </p:nvGrpSpPr>
          <p:grpSpPr bwMode="auto">
            <a:xfrm>
              <a:off x="1554" y="916"/>
              <a:ext cx="2330" cy="1474"/>
              <a:chOff x="1554" y="916"/>
              <a:chExt cx="2330" cy="1474"/>
            </a:xfrm>
          </p:grpSpPr>
          <p:cxnSp>
            <p:nvCxnSpPr>
              <p:cNvPr id="74791" name="AutoShape 19"/>
              <p:cNvCxnSpPr>
                <a:cxnSpLocks noChangeShapeType="1"/>
                <a:stCxn id="74755" idx="4"/>
                <a:endCxn id="74760" idx="4"/>
              </p:cNvCxnSpPr>
              <p:nvPr/>
            </p:nvCxnSpPr>
            <p:spPr bwMode="auto">
              <a:xfrm rot="5400000" flipH="1" flipV="1">
                <a:off x="2264" y="1418"/>
                <a:ext cx="4" cy="546"/>
              </a:xfrm>
              <a:prstGeom prst="curvedConnector3">
                <a:avLst>
                  <a:gd name="adj1" fmla="val -3375000"/>
                </a:avLst>
              </a:prstGeom>
              <a:noFill/>
              <a:ln w="28575">
                <a:solidFill>
                  <a:schemeClr val="bg1"/>
                </a:solidFill>
                <a:round/>
                <a:headEnd/>
                <a:tailEnd type="triangle" w="med" len="med"/>
              </a:ln>
            </p:spPr>
          </p:cxnSp>
          <p:grpSp>
            <p:nvGrpSpPr>
              <p:cNvPr id="74792" name="Group 20"/>
              <p:cNvGrpSpPr>
                <a:grpSpLocks/>
              </p:cNvGrpSpPr>
              <p:nvPr/>
            </p:nvGrpSpPr>
            <p:grpSpPr bwMode="auto">
              <a:xfrm>
                <a:off x="1554" y="916"/>
                <a:ext cx="2330" cy="1474"/>
                <a:chOff x="1554" y="916"/>
                <a:chExt cx="2330" cy="1474"/>
              </a:xfrm>
            </p:grpSpPr>
            <p:sp>
              <p:nvSpPr>
                <p:cNvPr id="74793" name="Text Box 21"/>
                <p:cNvSpPr txBox="1">
                  <a:spLocks noChangeArrowheads="1"/>
                </p:cNvSpPr>
                <p:nvPr/>
              </p:nvSpPr>
              <p:spPr bwMode="auto">
                <a:xfrm>
                  <a:off x="1554" y="916"/>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cxnSp>
              <p:nvCxnSpPr>
                <p:cNvPr id="74794" name="AutoShape 22"/>
                <p:cNvCxnSpPr>
                  <a:cxnSpLocks noChangeShapeType="1"/>
                  <a:stCxn id="74755" idx="1"/>
                  <a:endCxn id="74755" idx="7"/>
                </p:cNvCxnSpPr>
                <p:nvPr/>
              </p:nvCxnSpPr>
              <p:spPr bwMode="auto">
                <a:xfrm rot="5400000" flipV="1">
                  <a:off x="1992" y="1265"/>
                  <a:ext cx="1" cy="228"/>
                </a:xfrm>
                <a:prstGeom prst="curvedConnector3">
                  <a:avLst>
                    <a:gd name="adj1" fmla="val -18600009"/>
                  </a:avLst>
                </a:prstGeom>
                <a:noFill/>
                <a:ln w="28575">
                  <a:solidFill>
                    <a:schemeClr val="bg1"/>
                  </a:solidFill>
                  <a:round/>
                  <a:headEnd/>
                  <a:tailEnd type="triangle" w="med" len="med"/>
                </a:ln>
              </p:spPr>
            </p:cxnSp>
            <p:cxnSp>
              <p:nvCxnSpPr>
                <p:cNvPr id="74795" name="AutoShape 23"/>
                <p:cNvCxnSpPr>
                  <a:cxnSpLocks noChangeShapeType="1"/>
                </p:cNvCxnSpPr>
                <p:nvPr/>
              </p:nvCxnSpPr>
              <p:spPr bwMode="auto">
                <a:xfrm rot="5400000" flipV="1">
                  <a:off x="2532" y="1241"/>
                  <a:ext cx="1" cy="228"/>
                </a:xfrm>
                <a:prstGeom prst="curvedConnector3">
                  <a:avLst>
                    <a:gd name="adj1" fmla="val -18600009"/>
                  </a:avLst>
                </a:prstGeom>
                <a:noFill/>
                <a:ln w="28575">
                  <a:solidFill>
                    <a:schemeClr val="bg1"/>
                  </a:solidFill>
                  <a:round/>
                  <a:headEnd/>
                  <a:tailEnd type="triangle" w="med" len="med"/>
                </a:ln>
              </p:spPr>
            </p:cxnSp>
            <p:cxnSp>
              <p:nvCxnSpPr>
                <p:cNvPr id="74796" name="AutoShape 24"/>
                <p:cNvCxnSpPr>
                  <a:cxnSpLocks noChangeShapeType="1"/>
                </p:cNvCxnSpPr>
                <p:nvPr/>
              </p:nvCxnSpPr>
              <p:spPr bwMode="auto">
                <a:xfrm rot="5400000" flipV="1">
                  <a:off x="3468" y="1265"/>
                  <a:ext cx="1" cy="228"/>
                </a:xfrm>
                <a:prstGeom prst="curvedConnector3">
                  <a:avLst>
                    <a:gd name="adj1" fmla="val -18600009"/>
                  </a:avLst>
                </a:prstGeom>
                <a:noFill/>
                <a:ln w="28575">
                  <a:solidFill>
                    <a:schemeClr val="bg1"/>
                  </a:solidFill>
                  <a:round/>
                  <a:headEnd/>
                  <a:tailEnd type="triangle" w="med" len="med"/>
                </a:ln>
              </p:spPr>
            </p:cxnSp>
            <p:sp>
              <p:nvSpPr>
                <p:cNvPr id="74797" name="Text Box 25"/>
                <p:cNvSpPr txBox="1">
                  <a:spLocks noChangeArrowheads="1"/>
                </p:cNvSpPr>
                <p:nvPr/>
              </p:nvSpPr>
              <p:spPr bwMode="auto">
                <a:xfrm>
                  <a:off x="2106" y="92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4798" name="Text Box 26"/>
                <p:cNvSpPr txBox="1">
                  <a:spLocks noChangeArrowheads="1"/>
                </p:cNvSpPr>
                <p:nvPr/>
              </p:nvSpPr>
              <p:spPr bwMode="auto">
                <a:xfrm>
                  <a:off x="3078" y="9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4799" name="Text Box 27"/>
                <p:cNvSpPr txBox="1">
                  <a:spLocks noChangeArrowheads="1"/>
                </p:cNvSpPr>
                <p:nvPr/>
              </p:nvSpPr>
              <p:spPr bwMode="auto">
                <a:xfrm>
                  <a:off x="1902" y="178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cxnSp>
              <p:nvCxnSpPr>
                <p:cNvPr id="74800" name="AutoShape 28"/>
                <p:cNvCxnSpPr>
                  <a:cxnSpLocks noChangeShapeType="1"/>
                  <a:stCxn id="74755" idx="3"/>
                  <a:endCxn id="74762" idx="4"/>
                </p:cNvCxnSpPr>
                <p:nvPr/>
              </p:nvCxnSpPr>
              <p:spPr bwMode="auto">
                <a:xfrm rot="16200000" flipH="1">
                  <a:off x="2640" y="881"/>
                  <a:ext cx="63" cy="1586"/>
                </a:xfrm>
                <a:prstGeom prst="curvedConnector3">
                  <a:avLst>
                    <a:gd name="adj1" fmla="val 904759"/>
                  </a:avLst>
                </a:prstGeom>
                <a:noFill/>
                <a:ln w="28575">
                  <a:solidFill>
                    <a:schemeClr val="bg1"/>
                  </a:solidFill>
                  <a:round/>
                  <a:headEnd/>
                  <a:tailEnd type="triangle" w="med" len="med"/>
                </a:ln>
              </p:spPr>
            </p:cxnSp>
            <p:sp>
              <p:nvSpPr>
                <p:cNvPr id="74801" name="Text Box 29"/>
                <p:cNvSpPr txBox="1">
                  <a:spLocks noChangeArrowheads="1"/>
                </p:cNvSpPr>
                <p:nvPr/>
              </p:nvSpPr>
              <p:spPr bwMode="auto">
                <a:xfrm>
                  <a:off x="2274" y="21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4802" name="Text Box 30"/>
                <p:cNvSpPr txBox="1">
                  <a:spLocks noChangeArrowheads="1"/>
                </p:cNvSpPr>
                <p:nvPr/>
              </p:nvSpPr>
              <p:spPr bwMode="auto">
                <a:xfrm>
                  <a:off x="2622" y="176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grpSp>
        </p:grpSp>
      </p:grpSp>
      <p:sp>
        <p:nvSpPr>
          <p:cNvPr id="74769" name="Oval 31"/>
          <p:cNvSpPr>
            <a:spLocks noChangeArrowheads="1"/>
          </p:cNvSpPr>
          <p:nvPr/>
        </p:nvSpPr>
        <p:spPr bwMode="auto">
          <a:xfrm>
            <a:off x="3590925" y="4370388"/>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74770" name="Text Box 32"/>
          <p:cNvSpPr txBox="1">
            <a:spLocks noChangeArrowheads="1"/>
          </p:cNvSpPr>
          <p:nvPr/>
        </p:nvSpPr>
        <p:spPr bwMode="auto">
          <a:xfrm>
            <a:off x="2892425" y="444976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74771" name="AutoShape 33"/>
          <p:cNvCxnSpPr>
            <a:cxnSpLocks noChangeShapeType="1"/>
            <a:stCxn id="74770" idx="3"/>
            <a:endCxn id="74769" idx="2"/>
          </p:cNvCxnSpPr>
          <p:nvPr/>
        </p:nvCxnSpPr>
        <p:spPr bwMode="auto">
          <a:xfrm flipV="1">
            <a:off x="3306763" y="4646613"/>
            <a:ext cx="266700" cy="1587"/>
          </a:xfrm>
          <a:prstGeom prst="straightConnector1">
            <a:avLst/>
          </a:prstGeom>
          <a:noFill/>
          <a:ln w="28575">
            <a:solidFill>
              <a:schemeClr val="bg1"/>
            </a:solidFill>
            <a:round/>
            <a:headEnd/>
            <a:tailEnd type="triangle" w="med" len="med"/>
          </a:ln>
        </p:spPr>
      </p:cxnSp>
      <p:sp>
        <p:nvSpPr>
          <p:cNvPr id="74772" name="Text Box 34"/>
          <p:cNvSpPr txBox="1">
            <a:spLocks noChangeArrowheads="1"/>
          </p:cNvSpPr>
          <p:nvPr/>
        </p:nvSpPr>
        <p:spPr bwMode="auto">
          <a:xfrm>
            <a:off x="2997200" y="490378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74773" name="AutoShape 35"/>
          <p:cNvCxnSpPr>
            <a:cxnSpLocks noChangeShapeType="1"/>
            <a:endCxn id="74769" idx="3"/>
          </p:cNvCxnSpPr>
          <p:nvPr/>
        </p:nvCxnSpPr>
        <p:spPr bwMode="auto">
          <a:xfrm flipV="1">
            <a:off x="3176588" y="4856163"/>
            <a:ext cx="498475" cy="460375"/>
          </a:xfrm>
          <a:prstGeom prst="straightConnector1">
            <a:avLst/>
          </a:prstGeom>
          <a:noFill/>
          <a:ln w="28575">
            <a:solidFill>
              <a:schemeClr val="bg1"/>
            </a:solidFill>
            <a:round/>
            <a:headEnd/>
            <a:tailEnd type="triangle" w="med" len="med"/>
          </a:ln>
        </p:spPr>
      </p:cxnSp>
      <p:sp>
        <p:nvSpPr>
          <p:cNvPr id="74774" name="Oval 36"/>
          <p:cNvSpPr>
            <a:spLocks noChangeArrowheads="1"/>
          </p:cNvSpPr>
          <p:nvPr/>
        </p:nvSpPr>
        <p:spPr bwMode="auto">
          <a:xfrm>
            <a:off x="4865688" y="4344988"/>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74775" name="AutoShape 37"/>
          <p:cNvCxnSpPr>
            <a:cxnSpLocks noChangeShapeType="1"/>
            <a:stCxn id="74769" idx="6"/>
            <a:endCxn id="74774" idx="2"/>
          </p:cNvCxnSpPr>
          <p:nvPr/>
        </p:nvCxnSpPr>
        <p:spPr bwMode="auto">
          <a:xfrm flipV="1">
            <a:off x="4179888" y="4638675"/>
            <a:ext cx="654050" cy="7938"/>
          </a:xfrm>
          <a:prstGeom prst="straightConnector1">
            <a:avLst/>
          </a:prstGeom>
          <a:noFill/>
          <a:ln w="28575">
            <a:solidFill>
              <a:schemeClr val="bg1"/>
            </a:solidFill>
            <a:prstDash val="dashDot"/>
            <a:round/>
            <a:headEnd/>
            <a:tailEnd type="triangle" w="med" len="med"/>
          </a:ln>
        </p:spPr>
      </p:cxnSp>
      <p:cxnSp>
        <p:nvCxnSpPr>
          <p:cNvPr id="74776" name="AutoShape 38"/>
          <p:cNvCxnSpPr>
            <a:cxnSpLocks noChangeShapeType="1"/>
            <a:stCxn id="74774" idx="3"/>
            <a:endCxn id="74774" idx="5"/>
          </p:cNvCxnSpPr>
          <p:nvPr/>
        </p:nvCxnSpPr>
        <p:spPr bwMode="auto">
          <a:xfrm rot="16200000" flipH="1">
            <a:off x="5253832" y="4569619"/>
            <a:ext cx="1587" cy="619125"/>
          </a:xfrm>
          <a:prstGeom prst="curvedConnector3">
            <a:avLst>
              <a:gd name="adj1" fmla="val 17800009"/>
            </a:avLst>
          </a:prstGeom>
          <a:noFill/>
          <a:ln w="28575">
            <a:solidFill>
              <a:schemeClr val="bg1"/>
            </a:solidFill>
            <a:prstDash val="dash"/>
            <a:round/>
            <a:headEnd/>
            <a:tailEnd type="triangle" w="med" len="med"/>
          </a:ln>
        </p:spPr>
      </p:cxnSp>
      <p:sp>
        <p:nvSpPr>
          <p:cNvPr id="74777" name="Text Box 39"/>
          <p:cNvSpPr txBox="1">
            <a:spLocks noChangeArrowheads="1"/>
          </p:cNvSpPr>
          <p:nvPr/>
        </p:nvSpPr>
        <p:spPr bwMode="auto">
          <a:xfrm>
            <a:off x="4287838" y="416877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4778" name="Text Box 40"/>
          <p:cNvSpPr txBox="1">
            <a:spLocks noChangeArrowheads="1"/>
          </p:cNvSpPr>
          <p:nvPr/>
        </p:nvSpPr>
        <p:spPr bwMode="auto">
          <a:xfrm>
            <a:off x="5097463" y="5026025"/>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5" name="Group 41"/>
          <p:cNvGrpSpPr>
            <a:grpSpLocks/>
          </p:cNvGrpSpPr>
          <p:nvPr/>
        </p:nvGrpSpPr>
        <p:grpSpPr bwMode="auto">
          <a:xfrm>
            <a:off x="3878263" y="3695700"/>
            <a:ext cx="1651000" cy="703263"/>
            <a:chOff x="2443" y="2328"/>
            <a:chExt cx="1040" cy="443"/>
          </a:xfrm>
        </p:grpSpPr>
        <p:cxnSp>
          <p:nvCxnSpPr>
            <p:cNvPr id="74787" name="AutoShape 42"/>
            <p:cNvCxnSpPr>
              <a:cxnSpLocks noChangeShapeType="1"/>
              <a:stCxn id="74769" idx="0"/>
              <a:endCxn id="74774" idx="7"/>
            </p:cNvCxnSpPr>
            <p:nvPr/>
          </p:nvCxnSpPr>
          <p:spPr bwMode="auto">
            <a:xfrm rot="5400000" flipV="1">
              <a:off x="2949" y="2238"/>
              <a:ext cx="27" cy="1040"/>
            </a:xfrm>
            <a:prstGeom prst="curvedConnector3">
              <a:avLst>
                <a:gd name="adj1" fmla="val -559259"/>
              </a:avLst>
            </a:prstGeom>
            <a:noFill/>
            <a:ln w="28575">
              <a:solidFill>
                <a:schemeClr val="bg1"/>
              </a:solidFill>
              <a:round/>
              <a:headEnd/>
              <a:tailEnd type="triangle" w="med" len="med"/>
            </a:ln>
          </p:spPr>
        </p:cxnSp>
        <p:sp>
          <p:nvSpPr>
            <p:cNvPr id="74788" name="Text Box 43"/>
            <p:cNvSpPr txBox="1">
              <a:spLocks noChangeArrowheads="1"/>
            </p:cNvSpPr>
            <p:nvPr/>
          </p:nvSpPr>
          <p:spPr bwMode="auto">
            <a:xfrm>
              <a:off x="2616" y="23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grpSp>
        <p:nvGrpSpPr>
          <p:cNvPr id="6" name="Group 44"/>
          <p:cNvGrpSpPr>
            <a:grpSpLocks/>
          </p:cNvGrpSpPr>
          <p:nvPr/>
        </p:nvGrpSpPr>
        <p:grpSpPr bwMode="auto">
          <a:xfrm>
            <a:off x="3390900" y="4856163"/>
            <a:ext cx="1028700" cy="665162"/>
            <a:chOff x="2136" y="3059"/>
            <a:chExt cx="648" cy="419"/>
          </a:xfrm>
        </p:grpSpPr>
        <p:cxnSp>
          <p:nvCxnSpPr>
            <p:cNvPr id="74785" name="AutoShape 45"/>
            <p:cNvCxnSpPr>
              <a:cxnSpLocks noChangeShapeType="1"/>
              <a:stCxn id="74769" idx="3"/>
              <a:endCxn id="74769" idx="5"/>
            </p:cNvCxnSpPr>
            <p:nvPr/>
          </p:nvCxnSpPr>
          <p:spPr bwMode="auto">
            <a:xfrm rot="16200000" flipH="1">
              <a:off x="2442" y="2932"/>
              <a:ext cx="1" cy="256"/>
            </a:xfrm>
            <a:prstGeom prst="curvedConnector3">
              <a:avLst>
                <a:gd name="adj1" fmla="val 18600009"/>
              </a:avLst>
            </a:prstGeom>
            <a:noFill/>
            <a:ln w="28575">
              <a:solidFill>
                <a:schemeClr val="bg1"/>
              </a:solidFill>
              <a:round/>
              <a:headEnd/>
              <a:tailEnd type="triangle" w="med" len="med"/>
            </a:ln>
          </p:spPr>
        </p:cxnSp>
        <p:sp>
          <p:nvSpPr>
            <p:cNvPr id="74786" name="Text Box 46"/>
            <p:cNvSpPr txBox="1">
              <a:spLocks noChangeArrowheads="1"/>
            </p:cNvSpPr>
            <p:nvPr/>
          </p:nvSpPr>
          <p:spPr bwMode="auto">
            <a:xfrm>
              <a:off x="2136" y="32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grpSp>
        <p:nvGrpSpPr>
          <p:cNvPr id="7" name="Group 47"/>
          <p:cNvGrpSpPr>
            <a:grpSpLocks/>
          </p:cNvGrpSpPr>
          <p:nvPr/>
        </p:nvGrpSpPr>
        <p:grpSpPr bwMode="auto">
          <a:xfrm>
            <a:off x="4857750" y="4638675"/>
            <a:ext cx="1047750" cy="1568450"/>
            <a:chOff x="3060" y="2922"/>
            <a:chExt cx="660" cy="988"/>
          </a:xfrm>
        </p:grpSpPr>
        <p:cxnSp>
          <p:nvCxnSpPr>
            <p:cNvPr id="74783" name="AutoShape 48"/>
            <p:cNvCxnSpPr>
              <a:cxnSpLocks noChangeShapeType="1"/>
              <a:endCxn id="74774" idx="6"/>
            </p:cNvCxnSpPr>
            <p:nvPr/>
          </p:nvCxnSpPr>
          <p:spPr bwMode="auto">
            <a:xfrm flipV="1">
              <a:off x="3060" y="2922"/>
              <a:ext cx="515" cy="150"/>
            </a:xfrm>
            <a:prstGeom prst="curvedConnector5">
              <a:avLst>
                <a:gd name="adj1" fmla="val 389"/>
                <a:gd name="adj2" fmla="val -407333"/>
                <a:gd name="adj3" fmla="val 124079"/>
              </a:avLst>
            </a:prstGeom>
            <a:noFill/>
            <a:ln w="28575">
              <a:solidFill>
                <a:schemeClr val="bg1"/>
              </a:solidFill>
              <a:prstDash val="lgDashDot"/>
              <a:round/>
              <a:headEnd/>
              <a:tailEnd type="triangle" w="med" len="med"/>
            </a:ln>
          </p:spPr>
        </p:cxnSp>
        <p:sp>
          <p:nvSpPr>
            <p:cNvPr id="74784" name="Text Box 49"/>
            <p:cNvSpPr txBox="1">
              <a:spLocks noChangeArrowheads="1"/>
            </p:cNvSpPr>
            <p:nvPr/>
          </p:nvSpPr>
          <p:spPr bwMode="auto">
            <a:xfrm>
              <a:off x="3072" y="3660"/>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sp>
        <p:nvSpPr>
          <p:cNvPr id="74782" name="Text Box 50"/>
          <p:cNvSpPr txBox="1">
            <a:spLocks noChangeArrowheads="1"/>
          </p:cNvSpPr>
          <p:nvPr/>
        </p:nvSpPr>
        <p:spPr bwMode="auto">
          <a:xfrm>
            <a:off x="4522788" y="1949450"/>
            <a:ext cx="527050" cy="641350"/>
          </a:xfrm>
          <a:prstGeom prst="rect">
            <a:avLst/>
          </a:prstGeom>
          <a:noFill/>
          <a:ln w="28575">
            <a:noFill/>
            <a:miter lim="800000"/>
            <a:headEnd/>
            <a:tailEnd/>
          </a:ln>
        </p:spPr>
        <p:txBody>
          <a:bodyPr wrap="none">
            <a:spAutoFit/>
          </a:bodyPr>
          <a:lstStyle/>
          <a:p>
            <a:r>
              <a:rPr lang="en-US">
                <a:solidFill>
                  <a:schemeClr val="bg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50800"/>
            <a:ext cx="7772400" cy="877888"/>
          </a:xfrm>
        </p:spPr>
        <p:txBody>
          <a:bodyPr/>
          <a:lstStyle/>
          <a:p>
            <a:r>
              <a:rPr lang="en-US" altLang="he-IL" smtClean="0"/>
              <a:t>Example: Sortedness</a:t>
            </a:r>
          </a:p>
        </p:txBody>
      </p:sp>
      <p:sp>
        <p:nvSpPr>
          <p:cNvPr id="75779" name="Text Box 3"/>
          <p:cNvSpPr txBox="1">
            <a:spLocks noChangeArrowheads="1"/>
          </p:cNvSpPr>
          <p:nvPr/>
        </p:nvSpPr>
        <p:spPr bwMode="auto">
          <a:xfrm>
            <a:off x="412750" y="906463"/>
            <a:ext cx="8247063" cy="641350"/>
          </a:xfrm>
          <a:prstGeom prst="rect">
            <a:avLst/>
          </a:prstGeom>
          <a:noFill/>
          <a:ln w="38100">
            <a:noFill/>
            <a:miter lim="800000"/>
            <a:headEnd/>
            <a:tailEnd/>
          </a:ln>
        </p:spPr>
        <p:txBody>
          <a:bodyPr anchor="ctr">
            <a:spAutoFit/>
          </a:bodyPr>
          <a:lstStyle/>
          <a:p>
            <a:pPr algn="ctr"/>
            <a:r>
              <a:rPr lang="en-US" altLang="he-IL">
                <a:solidFill>
                  <a:schemeClr val="bg1"/>
                </a:solidFill>
              </a:rPr>
              <a:t>inOrder(v) </a:t>
            </a:r>
            <a:r>
              <a:rPr lang="en-US" altLang="he-IL">
                <a:solidFill>
                  <a:schemeClr val="bg1"/>
                </a:solidFill>
                <a:sym typeface="Symbol" pitchFamily="18" charset="2"/>
              </a:rPr>
              <a:t>= v1: n(v,v1)  dle(v, v1)</a:t>
            </a:r>
            <a:endParaRPr lang="en-US" altLang="he-IL" sz="4000">
              <a:latin typeface="Symbol" pitchFamily="18" charset="2"/>
              <a:sym typeface="Symbol" pitchFamily="18" charset="2"/>
            </a:endParaRPr>
          </a:p>
        </p:txBody>
      </p:sp>
      <p:sp>
        <p:nvSpPr>
          <p:cNvPr id="75780" name="Oval 4"/>
          <p:cNvSpPr>
            <a:spLocks noChangeArrowheads="1"/>
          </p:cNvSpPr>
          <p:nvPr/>
        </p:nvSpPr>
        <p:spPr bwMode="auto">
          <a:xfrm>
            <a:off x="2908300" y="267652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1</a:t>
            </a:r>
          </a:p>
        </p:txBody>
      </p:sp>
      <p:sp>
        <p:nvSpPr>
          <p:cNvPr id="75781" name="Text Box 5"/>
          <p:cNvSpPr txBox="1">
            <a:spLocks noChangeArrowheads="1"/>
          </p:cNvSpPr>
          <p:nvPr/>
        </p:nvSpPr>
        <p:spPr bwMode="auto">
          <a:xfrm>
            <a:off x="2178050" y="2755900"/>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75782" name="AutoShape 6"/>
          <p:cNvCxnSpPr>
            <a:cxnSpLocks noChangeShapeType="1"/>
            <a:stCxn id="75781" idx="3"/>
            <a:endCxn id="75780" idx="2"/>
          </p:cNvCxnSpPr>
          <p:nvPr/>
        </p:nvCxnSpPr>
        <p:spPr bwMode="auto">
          <a:xfrm flipV="1">
            <a:off x="2592388" y="2952750"/>
            <a:ext cx="266700" cy="1588"/>
          </a:xfrm>
          <a:prstGeom prst="straightConnector1">
            <a:avLst/>
          </a:prstGeom>
          <a:noFill/>
          <a:ln w="28575">
            <a:solidFill>
              <a:schemeClr val="bg1"/>
            </a:solidFill>
            <a:round/>
            <a:headEnd/>
            <a:tailEnd type="triangle" w="med" len="med"/>
          </a:ln>
        </p:spPr>
      </p:cxnSp>
      <p:sp>
        <p:nvSpPr>
          <p:cNvPr id="75783" name="Text Box 7"/>
          <p:cNvSpPr txBox="1">
            <a:spLocks noChangeArrowheads="1"/>
          </p:cNvSpPr>
          <p:nvPr/>
        </p:nvSpPr>
        <p:spPr bwMode="auto">
          <a:xfrm>
            <a:off x="2282825" y="3209925"/>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75784" name="AutoShape 8"/>
          <p:cNvCxnSpPr>
            <a:cxnSpLocks noChangeShapeType="1"/>
            <a:endCxn id="75780" idx="3"/>
          </p:cNvCxnSpPr>
          <p:nvPr/>
        </p:nvCxnSpPr>
        <p:spPr bwMode="auto">
          <a:xfrm flipV="1">
            <a:off x="2484438" y="3162300"/>
            <a:ext cx="498475" cy="460375"/>
          </a:xfrm>
          <a:prstGeom prst="straightConnector1">
            <a:avLst/>
          </a:prstGeom>
          <a:noFill/>
          <a:ln w="28575">
            <a:solidFill>
              <a:schemeClr val="bg1"/>
            </a:solidFill>
            <a:round/>
            <a:headEnd/>
            <a:tailEnd type="triangle" w="med" len="med"/>
          </a:ln>
        </p:spPr>
      </p:cxnSp>
      <p:sp>
        <p:nvSpPr>
          <p:cNvPr id="75785" name="Oval 9"/>
          <p:cNvSpPr>
            <a:spLocks noChangeArrowheads="1"/>
          </p:cNvSpPr>
          <p:nvPr/>
        </p:nvSpPr>
        <p:spPr bwMode="auto">
          <a:xfrm>
            <a:off x="3775075" y="26701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a:t>
            </a:r>
          </a:p>
        </p:txBody>
      </p:sp>
      <p:cxnSp>
        <p:nvCxnSpPr>
          <p:cNvPr id="75786" name="AutoShape 10"/>
          <p:cNvCxnSpPr>
            <a:cxnSpLocks noChangeShapeType="1"/>
            <a:stCxn id="75780" idx="6"/>
            <a:endCxn id="75785" idx="2"/>
          </p:cNvCxnSpPr>
          <p:nvPr/>
        </p:nvCxnSpPr>
        <p:spPr bwMode="auto">
          <a:xfrm flipV="1">
            <a:off x="3465513" y="2946400"/>
            <a:ext cx="263525" cy="6350"/>
          </a:xfrm>
          <a:prstGeom prst="straightConnector1">
            <a:avLst/>
          </a:prstGeom>
          <a:noFill/>
          <a:ln w="28575">
            <a:solidFill>
              <a:schemeClr val="bg1"/>
            </a:solidFill>
            <a:round/>
            <a:headEnd/>
            <a:tailEnd type="triangle" w="med" len="med"/>
          </a:ln>
        </p:spPr>
      </p:cxnSp>
      <p:sp>
        <p:nvSpPr>
          <p:cNvPr id="75787" name="Oval 11"/>
          <p:cNvSpPr>
            <a:spLocks noChangeArrowheads="1"/>
          </p:cNvSpPr>
          <p:nvPr/>
        </p:nvSpPr>
        <p:spPr bwMode="auto">
          <a:xfrm>
            <a:off x="5245100" y="2695575"/>
            <a:ext cx="5111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n</a:t>
            </a:r>
          </a:p>
        </p:txBody>
      </p:sp>
      <p:sp>
        <p:nvSpPr>
          <p:cNvPr id="75788" name="Line 12"/>
          <p:cNvSpPr>
            <a:spLocks noChangeShapeType="1"/>
          </p:cNvSpPr>
          <p:nvPr/>
        </p:nvSpPr>
        <p:spPr bwMode="auto">
          <a:xfrm flipV="1">
            <a:off x="4321175" y="2957513"/>
            <a:ext cx="204788" cy="15875"/>
          </a:xfrm>
          <a:prstGeom prst="line">
            <a:avLst/>
          </a:prstGeom>
          <a:noFill/>
          <a:ln w="28575">
            <a:solidFill>
              <a:schemeClr val="bg1"/>
            </a:solidFill>
            <a:round/>
            <a:headEnd/>
            <a:tailEnd type="triangle" w="med" len="med"/>
          </a:ln>
        </p:spPr>
        <p:txBody>
          <a:bodyPr wrap="none">
            <a:spAutoFit/>
          </a:bodyPr>
          <a:lstStyle/>
          <a:p>
            <a:endParaRPr lang="en-US"/>
          </a:p>
        </p:txBody>
      </p:sp>
      <p:sp>
        <p:nvSpPr>
          <p:cNvPr id="75789" name="Text Box 13"/>
          <p:cNvSpPr txBox="1">
            <a:spLocks noChangeArrowheads="1"/>
          </p:cNvSpPr>
          <p:nvPr/>
        </p:nvSpPr>
        <p:spPr bwMode="auto">
          <a:xfrm>
            <a:off x="3316288" y="300990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5790" name="Text Box 14"/>
          <p:cNvSpPr txBox="1">
            <a:spLocks noChangeArrowheads="1"/>
          </p:cNvSpPr>
          <p:nvPr/>
        </p:nvSpPr>
        <p:spPr bwMode="auto">
          <a:xfrm>
            <a:off x="4211638" y="29527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75791" name="Group 15"/>
          <p:cNvGrpSpPr>
            <a:grpSpLocks/>
          </p:cNvGrpSpPr>
          <p:nvPr/>
        </p:nvGrpSpPr>
        <p:grpSpPr bwMode="auto">
          <a:xfrm>
            <a:off x="2466975" y="2009775"/>
            <a:ext cx="3698875" cy="2339975"/>
            <a:chOff x="1554" y="916"/>
            <a:chExt cx="2330" cy="1474"/>
          </a:xfrm>
        </p:grpSpPr>
        <p:cxnSp>
          <p:nvCxnSpPr>
            <p:cNvPr id="75819" name="AutoShape 16"/>
            <p:cNvCxnSpPr>
              <a:cxnSpLocks noChangeShapeType="1"/>
            </p:cNvCxnSpPr>
            <p:nvPr/>
          </p:nvCxnSpPr>
          <p:spPr bwMode="auto">
            <a:xfrm rot="16200000" flipH="1">
              <a:off x="2960" y="1232"/>
              <a:ext cx="95" cy="722"/>
            </a:xfrm>
            <a:prstGeom prst="curvedConnector3">
              <a:avLst>
                <a:gd name="adj1" fmla="val 251579"/>
              </a:avLst>
            </a:prstGeom>
            <a:noFill/>
            <a:ln w="28575">
              <a:solidFill>
                <a:schemeClr val="bg1"/>
              </a:solidFill>
              <a:round/>
              <a:headEnd/>
              <a:tailEnd type="triangle" w="med" len="med"/>
            </a:ln>
          </p:spPr>
        </p:cxnSp>
        <p:grpSp>
          <p:nvGrpSpPr>
            <p:cNvPr id="75820" name="Group 17"/>
            <p:cNvGrpSpPr>
              <a:grpSpLocks/>
            </p:cNvGrpSpPr>
            <p:nvPr/>
          </p:nvGrpSpPr>
          <p:grpSpPr bwMode="auto">
            <a:xfrm>
              <a:off x="1554" y="916"/>
              <a:ext cx="2330" cy="1474"/>
              <a:chOff x="1554" y="916"/>
              <a:chExt cx="2330" cy="1474"/>
            </a:xfrm>
          </p:grpSpPr>
          <p:cxnSp>
            <p:nvCxnSpPr>
              <p:cNvPr id="75821" name="AutoShape 18"/>
              <p:cNvCxnSpPr>
                <a:cxnSpLocks noChangeShapeType="1"/>
                <a:stCxn id="75780" idx="4"/>
                <a:endCxn id="75785" idx="4"/>
              </p:cNvCxnSpPr>
              <p:nvPr/>
            </p:nvCxnSpPr>
            <p:spPr bwMode="auto">
              <a:xfrm rot="5400000" flipH="1" flipV="1">
                <a:off x="2264" y="1418"/>
                <a:ext cx="4" cy="546"/>
              </a:xfrm>
              <a:prstGeom prst="curvedConnector3">
                <a:avLst>
                  <a:gd name="adj1" fmla="val -3375000"/>
                </a:avLst>
              </a:prstGeom>
              <a:noFill/>
              <a:ln w="28575">
                <a:solidFill>
                  <a:schemeClr val="bg1"/>
                </a:solidFill>
                <a:round/>
                <a:headEnd/>
                <a:tailEnd type="triangle" w="med" len="med"/>
              </a:ln>
            </p:spPr>
          </p:cxnSp>
          <p:grpSp>
            <p:nvGrpSpPr>
              <p:cNvPr id="75822" name="Group 19"/>
              <p:cNvGrpSpPr>
                <a:grpSpLocks/>
              </p:cNvGrpSpPr>
              <p:nvPr/>
            </p:nvGrpSpPr>
            <p:grpSpPr bwMode="auto">
              <a:xfrm>
                <a:off x="1554" y="916"/>
                <a:ext cx="2330" cy="1474"/>
                <a:chOff x="1554" y="916"/>
                <a:chExt cx="2330" cy="1474"/>
              </a:xfrm>
            </p:grpSpPr>
            <p:sp>
              <p:nvSpPr>
                <p:cNvPr id="75823" name="Text Box 20"/>
                <p:cNvSpPr txBox="1">
                  <a:spLocks noChangeArrowheads="1"/>
                </p:cNvSpPr>
                <p:nvPr/>
              </p:nvSpPr>
              <p:spPr bwMode="auto">
                <a:xfrm>
                  <a:off x="1554" y="916"/>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cxnSp>
              <p:nvCxnSpPr>
                <p:cNvPr id="75824" name="AutoShape 21"/>
                <p:cNvCxnSpPr>
                  <a:cxnSpLocks noChangeShapeType="1"/>
                  <a:stCxn id="75780" idx="1"/>
                  <a:endCxn id="75780" idx="7"/>
                </p:cNvCxnSpPr>
                <p:nvPr/>
              </p:nvCxnSpPr>
              <p:spPr bwMode="auto">
                <a:xfrm rot="5400000" flipV="1">
                  <a:off x="1992" y="1265"/>
                  <a:ext cx="1" cy="228"/>
                </a:xfrm>
                <a:prstGeom prst="curvedConnector3">
                  <a:avLst>
                    <a:gd name="adj1" fmla="val -18600009"/>
                  </a:avLst>
                </a:prstGeom>
                <a:noFill/>
                <a:ln w="28575">
                  <a:solidFill>
                    <a:schemeClr val="bg1"/>
                  </a:solidFill>
                  <a:round/>
                  <a:headEnd/>
                  <a:tailEnd type="triangle" w="med" len="med"/>
                </a:ln>
              </p:spPr>
            </p:cxnSp>
            <p:cxnSp>
              <p:nvCxnSpPr>
                <p:cNvPr id="75825" name="AutoShape 22"/>
                <p:cNvCxnSpPr>
                  <a:cxnSpLocks noChangeShapeType="1"/>
                </p:cNvCxnSpPr>
                <p:nvPr/>
              </p:nvCxnSpPr>
              <p:spPr bwMode="auto">
                <a:xfrm rot="5400000" flipV="1">
                  <a:off x="2532" y="1241"/>
                  <a:ext cx="1" cy="228"/>
                </a:xfrm>
                <a:prstGeom prst="curvedConnector3">
                  <a:avLst>
                    <a:gd name="adj1" fmla="val -18600009"/>
                  </a:avLst>
                </a:prstGeom>
                <a:noFill/>
                <a:ln w="28575">
                  <a:solidFill>
                    <a:schemeClr val="bg1"/>
                  </a:solidFill>
                  <a:round/>
                  <a:headEnd/>
                  <a:tailEnd type="triangle" w="med" len="med"/>
                </a:ln>
              </p:spPr>
            </p:cxnSp>
            <p:cxnSp>
              <p:nvCxnSpPr>
                <p:cNvPr id="75826" name="AutoShape 23"/>
                <p:cNvCxnSpPr>
                  <a:cxnSpLocks noChangeShapeType="1"/>
                </p:cNvCxnSpPr>
                <p:nvPr/>
              </p:nvCxnSpPr>
              <p:spPr bwMode="auto">
                <a:xfrm rot="5400000" flipV="1">
                  <a:off x="3468" y="1265"/>
                  <a:ext cx="1" cy="228"/>
                </a:xfrm>
                <a:prstGeom prst="curvedConnector3">
                  <a:avLst>
                    <a:gd name="adj1" fmla="val -18600009"/>
                  </a:avLst>
                </a:prstGeom>
                <a:noFill/>
                <a:ln w="28575">
                  <a:solidFill>
                    <a:schemeClr val="bg1"/>
                  </a:solidFill>
                  <a:round/>
                  <a:headEnd/>
                  <a:tailEnd type="triangle" w="med" len="med"/>
                </a:ln>
              </p:spPr>
            </p:cxnSp>
            <p:sp>
              <p:nvSpPr>
                <p:cNvPr id="75827" name="Text Box 24"/>
                <p:cNvSpPr txBox="1">
                  <a:spLocks noChangeArrowheads="1"/>
                </p:cNvSpPr>
                <p:nvPr/>
              </p:nvSpPr>
              <p:spPr bwMode="auto">
                <a:xfrm>
                  <a:off x="2106" y="92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5828" name="Text Box 25"/>
                <p:cNvSpPr txBox="1">
                  <a:spLocks noChangeArrowheads="1"/>
                </p:cNvSpPr>
                <p:nvPr/>
              </p:nvSpPr>
              <p:spPr bwMode="auto">
                <a:xfrm>
                  <a:off x="3078" y="9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5829" name="Text Box 26"/>
                <p:cNvSpPr txBox="1">
                  <a:spLocks noChangeArrowheads="1"/>
                </p:cNvSpPr>
                <p:nvPr/>
              </p:nvSpPr>
              <p:spPr bwMode="auto">
                <a:xfrm>
                  <a:off x="1902" y="178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cxnSp>
              <p:nvCxnSpPr>
                <p:cNvPr id="75830" name="AutoShape 27"/>
                <p:cNvCxnSpPr>
                  <a:cxnSpLocks noChangeShapeType="1"/>
                  <a:stCxn id="75780" idx="3"/>
                  <a:endCxn id="75787" idx="4"/>
                </p:cNvCxnSpPr>
                <p:nvPr/>
              </p:nvCxnSpPr>
              <p:spPr bwMode="auto">
                <a:xfrm rot="16200000" flipH="1">
                  <a:off x="2640" y="881"/>
                  <a:ext cx="63" cy="1586"/>
                </a:xfrm>
                <a:prstGeom prst="curvedConnector3">
                  <a:avLst>
                    <a:gd name="adj1" fmla="val 904759"/>
                  </a:avLst>
                </a:prstGeom>
                <a:noFill/>
                <a:ln w="28575">
                  <a:solidFill>
                    <a:schemeClr val="bg1"/>
                  </a:solidFill>
                  <a:round/>
                  <a:headEnd/>
                  <a:tailEnd type="triangle" w="med" len="med"/>
                </a:ln>
              </p:spPr>
            </p:cxnSp>
            <p:sp>
              <p:nvSpPr>
                <p:cNvPr id="75831" name="Text Box 28"/>
                <p:cNvSpPr txBox="1">
                  <a:spLocks noChangeArrowheads="1"/>
                </p:cNvSpPr>
                <p:nvPr/>
              </p:nvSpPr>
              <p:spPr bwMode="auto">
                <a:xfrm>
                  <a:off x="2274" y="2140"/>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sp>
              <p:nvSpPr>
                <p:cNvPr id="75832" name="Text Box 29"/>
                <p:cNvSpPr txBox="1">
                  <a:spLocks noChangeArrowheads="1"/>
                </p:cNvSpPr>
                <p:nvPr/>
              </p:nvSpPr>
              <p:spPr bwMode="auto">
                <a:xfrm>
                  <a:off x="2622" y="1768"/>
                  <a:ext cx="806" cy="250"/>
                </a:xfrm>
                <a:prstGeom prst="rect">
                  <a:avLst/>
                </a:prstGeom>
                <a:noFill/>
                <a:ln w="28575">
                  <a:noFill/>
                  <a:miter lim="800000"/>
                  <a:headEnd/>
                  <a:tailEnd/>
                </a:ln>
              </p:spPr>
              <p:txBody>
                <a:bodyPr>
                  <a:spAutoFit/>
                </a:bodyPr>
                <a:lstStyle/>
                <a:p>
                  <a:pPr algn="ctr">
                    <a:spcBef>
                      <a:spcPct val="50000"/>
                    </a:spcBef>
                  </a:pPr>
                  <a:r>
                    <a:rPr lang="en-US" sz="2000" b="1">
                      <a:solidFill>
                        <a:schemeClr val="bg1"/>
                      </a:solidFill>
                      <a:sym typeface="Math B" pitchFamily="2" charset="2"/>
                    </a:rPr>
                    <a:t>dle</a:t>
                  </a:r>
                </a:p>
              </p:txBody>
            </p:sp>
          </p:grpSp>
        </p:grpSp>
      </p:grpSp>
      <p:sp>
        <p:nvSpPr>
          <p:cNvPr id="75792" name="Oval 30"/>
          <p:cNvSpPr>
            <a:spLocks noChangeArrowheads="1"/>
          </p:cNvSpPr>
          <p:nvPr/>
        </p:nvSpPr>
        <p:spPr bwMode="auto">
          <a:xfrm>
            <a:off x="3590925" y="4989513"/>
            <a:ext cx="574675" cy="552450"/>
          </a:xfrm>
          <a:prstGeom prst="ellipse">
            <a:avLst/>
          </a:prstGeom>
          <a:noFill/>
          <a:ln w="28575">
            <a:solidFill>
              <a:schemeClr val="bg1"/>
            </a:solidFill>
            <a:round/>
            <a:headEnd/>
            <a:tailEnd/>
          </a:ln>
        </p:spPr>
        <p:txBody>
          <a:bodyPr wrap="none" anchor="ctr">
            <a:spAutoFit/>
          </a:bodyPr>
          <a:lstStyle/>
          <a:p>
            <a:pPr algn="ctr"/>
            <a:r>
              <a:rPr lang="en-US" sz="2000">
                <a:solidFill>
                  <a:schemeClr val="bg1"/>
                </a:solidFill>
              </a:rPr>
              <a:t>u1</a:t>
            </a:r>
          </a:p>
        </p:txBody>
      </p:sp>
      <p:sp>
        <p:nvSpPr>
          <p:cNvPr id="75793" name="Text Box 31"/>
          <p:cNvSpPr txBox="1">
            <a:spLocks noChangeArrowheads="1"/>
          </p:cNvSpPr>
          <p:nvPr/>
        </p:nvSpPr>
        <p:spPr bwMode="auto">
          <a:xfrm>
            <a:off x="2892425" y="5068888"/>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cxnSp>
        <p:nvCxnSpPr>
          <p:cNvPr id="75794" name="AutoShape 32"/>
          <p:cNvCxnSpPr>
            <a:cxnSpLocks noChangeShapeType="1"/>
            <a:stCxn id="75793" idx="3"/>
            <a:endCxn id="75792" idx="2"/>
          </p:cNvCxnSpPr>
          <p:nvPr/>
        </p:nvCxnSpPr>
        <p:spPr bwMode="auto">
          <a:xfrm flipV="1">
            <a:off x="3306763" y="5265738"/>
            <a:ext cx="266700" cy="1587"/>
          </a:xfrm>
          <a:prstGeom prst="straightConnector1">
            <a:avLst/>
          </a:prstGeom>
          <a:noFill/>
          <a:ln w="28575">
            <a:solidFill>
              <a:schemeClr val="bg1"/>
            </a:solidFill>
            <a:round/>
            <a:headEnd/>
            <a:tailEnd type="triangle" w="med" len="med"/>
          </a:ln>
        </p:spPr>
      </p:cxnSp>
      <p:sp>
        <p:nvSpPr>
          <p:cNvPr id="75795" name="Text Box 33"/>
          <p:cNvSpPr txBox="1">
            <a:spLocks noChangeArrowheads="1"/>
          </p:cNvSpPr>
          <p:nvPr/>
        </p:nvSpPr>
        <p:spPr bwMode="auto">
          <a:xfrm>
            <a:off x="2997200" y="5522913"/>
            <a:ext cx="414338"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cxnSp>
        <p:nvCxnSpPr>
          <p:cNvPr id="75796" name="AutoShape 34"/>
          <p:cNvCxnSpPr>
            <a:cxnSpLocks noChangeShapeType="1"/>
            <a:endCxn id="75792" idx="3"/>
          </p:cNvCxnSpPr>
          <p:nvPr/>
        </p:nvCxnSpPr>
        <p:spPr bwMode="auto">
          <a:xfrm flipV="1">
            <a:off x="3176588" y="5475288"/>
            <a:ext cx="498475" cy="460375"/>
          </a:xfrm>
          <a:prstGeom prst="straightConnector1">
            <a:avLst/>
          </a:prstGeom>
          <a:noFill/>
          <a:ln w="28575">
            <a:solidFill>
              <a:schemeClr val="bg1"/>
            </a:solidFill>
            <a:round/>
            <a:headEnd/>
            <a:tailEnd type="triangle" w="med" len="med"/>
          </a:ln>
        </p:spPr>
      </p:cxnSp>
      <p:sp>
        <p:nvSpPr>
          <p:cNvPr id="75797" name="Oval 35"/>
          <p:cNvSpPr>
            <a:spLocks noChangeArrowheads="1"/>
          </p:cNvSpPr>
          <p:nvPr/>
        </p:nvSpPr>
        <p:spPr bwMode="auto">
          <a:xfrm>
            <a:off x="4865688" y="4964113"/>
            <a:ext cx="777875" cy="587375"/>
          </a:xfrm>
          <a:prstGeom prst="ellipse">
            <a:avLst/>
          </a:prstGeom>
          <a:noFill/>
          <a:ln w="63500" cmpd="dbl">
            <a:solidFill>
              <a:schemeClr val="bg1"/>
            </a:solidFill>
            <a:round/>
            <a:headEnd/>
            <a:tailEnd/>
          </a:ln>
        </p:spPr>
        <p:txBody>
          <a:bodyPr wrap="none" anchor="ctr">
            <a:spAutoFit/>
          </a:bodyPr>
          <a:lstStyle/>
          <a:p>
            <a:pPr algn="ctr"/>
            <a:r>
              <a:rPr lang="en-US" sz="2000">
                <a:solidFill>
                  <a:schemeClr val="bg1"/>
                </a:solidFill>
              </a:rPr>
              <a:t>u</a:t>
            </a:r>
            <a:r>
              <a:rPr lang="en-US" sz="2000" baseline="-25000">
                <a:solidFill>
                  <a:schemeClr val="bg1"/>
                </a:solidFill>
              </a:rPr>
              <a:t>2..n</a:t>
            </a:r>
          </a:p>
        </p:txBody>
      </p:sp>
      <p:cxnSp>
        <p:nvCxnSpPr>
          <p:cNvPr id="75798" name="AutoShape 36"/>
          <p:cNvCxnSpPr>
            <a:cxnSpLocks noChangeShapeType="1"/>
            <a:stCxn id="75792" idx="6"/>
            <a:endCxn id="75797" idx="2"/>
          </p:cNvCxnSpPr>
          <p:nvPr/>
        </p:nvCxnSpPr>
        <p:spPr bwMode="auto">
          <a:xfrm flipV="1">
            <a:off x="4179888" y="5257800"/>
            <a:ext cx="654050" cy="7938"/>
          </a:xfrm>
          <a:prstGeom prst="straightConnector1">
            <a:avLst/>
          </a:prstGeom>
          <a:noFill/>
          <a:ln w="28575">
            <a:solidFill>
              <a:schemeClr val="bg1"/>
            </a:solidFill>
            <a:prstDash val="dashDot"/>
            <a:round/>
            <a:headEnd/>
            <a:tailEnd type="triangle" w="med" len="med"/>
          </a:ln>
        </p:spPr>
      </p:cxnSp>
      <p:cxnSp>
        <p:nvCxnSpPr>
          <p:cNvPr id="75799" name="AutoShape 37"/>
          <p:cNvCxnSpPr>
            <a:cxnSpLocks noChangeShapeType="1"/>
            <a:stCxn id="75797" idx="3"/>
            <a:endCxn id="75797" idx="5"/>
          </p:cNvCxnSpPr>
          <p:nvPr/>
        </p:nvCxnSpPr>
        <p:spPr bwMode="auto">
          <a:xfrm rot="16200000" flipH="1">
            <a:off x="5253832" y="5188744"/>
            <a:ext cx="1587" cy="619125"/>
          </a:xfrm>
          <a:prstGeom prst="curvedConnector3">
            <a:avLst>
              <a:gd name="adj1" fmla="val 17800009"/>
            </a:avLst>
          </a:prstGeom>
          <a:noFill/>
          <a:ln w="28575">
            <a:solidFill>
              <a:schemeClr val="bg1"/>
            </a:solidFill>
            <a:prstDash val="dash"/>
            <a:round/>
            <a:headEnd/>
            <a:tailEnd type="triangle" w="med" len="med"/>
          </a:ln>
        </p:spPr>
      </p:cxnSp>
      <p:sp>
        <p:nvSpPr>
          <p:cNvPr id="75800" name="Text Box 38"/>
          <p:cNvSpPr txBox="1">
            <a:spLocks noChangeArrowheads="1"/>
          </p:cNvSpPr>
          <p:nvPr/>
        </p:nvSpPr>
        <p:spPr bwMode="auto">
          <a:xfrm>
            <a:off x="4287838" y="478790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5801" name="Text Box 39"/>
          <p:cNvSpPr txBox="1">
            <a:spLocks noChangeArrowheads="1"/>
          </p:cNvSpPr>
          <p:nvPr/>
        </p:nvSpPr>
        <p:spPr bwMode="auto">
          <a:xfrm>
            <a:off x="5097463" y="5645150"/>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grpSp>
        <p:nvGrpSpPr>
          <p:cNvPr id="75802" name="Group 40"/>
          <p:cNvGrpSpPr>
            <a:grpSpLocks/>
          </p:cNvGrpSpPr>
          <p:nvPr/>
        </p:nvGrpSpPr>
        <p:grpSpPr bwMode="auto">
          <a:xfrm>
            <a:off x="3878263" y="4314825"/>
            <a:ext cx="1651000" cy="703263"/>
            <a:chOff x="2443" y="2328"/>
            <a:chExt cx="1040" cy="443"/>
          </a:xfrm>
        </p:grpSpPr>
        <p:cxnSp>
          <p:nvCxnSpPr>
            <p:cNvPr id="75817" name="AutoShape 41"/>
            <p:cNvCxnSpPr>
              <a:cxnSpLocks noChangeShapeType="1"/>
              <a:stCxn id="75792" idx="0"/>
              <a:endCxn id="75797" idx="7"/>
            </p:cNvCxnSpPr>
            <p:nvPr/>
          </p:nvCxnSpPr>
          <p:spPr bwMode="auto">
            <a:xfrm rot="5400000" flipV="1">
              <a:off x="2949" y="2238"/>
              <a:ext cx="27" cy="1040"/>
            </a:xfrm>
            <a:prstGeom prst="curvedConnector3">
              <a:avLst>
                <a:gd name="adj1" fmla="val -559259"/>
              </a:avLst>
            </a:prstGeom>
            <a:noFill/>
            <a:ln w="28575">
              <a:solidFill>
                <a:schemeClr val="bg1"/>
              </a:solidFill>
              <a:round/>
              <a:headEnd/>
              <a:tailEnd type="triangle" w="med" len="med"/>
            </a:ln>
          </p:spPr>
        </p:cxnSp>
        <p:sp>
          <p:nvSpPr>
            <p:cNvPr id="75818" name="Text Box 42"/>
            <p:cNvSpPr txBox="1">
              <a:spLocks noChangeArrowheads="1"/>
            </p:cNvSpPr>
            <p:nvPr/>
          </p:nvSpPr>
          <p:spPr bwMode="auto">
            <a:xfrm>
              <a:off x="2616" y="23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grpSp>
        <p:nvGrpSpPr>
          <p:cNvPr id="75803" name="Group 43"/>
          <p:cNvGrpSpPr>
            <a:grpSpLocks/>
          </p:cNvGrpSpPr>
          <p:nvPr/>
        </p:nvGrpSpPr>
        <p:grpSpPr bwMode="auto">
          <a:xfrm>
            <a:off x="3390900" y="5475288"/>
            <a:ext cx="1028700" cy="665162"/>
            <a:chOff x="2136" y="3059"/>
            <a:chExt cx="648" cy="419"/>
          </a:xfrm>
        </p:grpSpPr>
        <p:cxnSp>
          <p:nvCxnSpPr>
            <p:cNvPr id="75815" name="AutoShape 44"/>
            <p:cNvCxnSpPr>
              <a:cxnSpLocks noChangeShapeType="1"/>
              <a:stCxn id="75792" idx="3"/>
              <a:endCxn id="75792" idx="5"/>
            </p:cNvCxnSpPr>
            <p:nvPr/>
          </p:nvCxnSpPr>
          <p:spPr bwMode="auto">
            <a:xfrm rot="16200000" flipH="1">
              <a:off x="2442" y="2932"/>
              <a:ext cx="1" cy="256"/>
            </a:xfrm>
            <a:prstGeom prst="curvedConnector3">
              <a:avLst>
                <a:gd name="adj1" fmla="val 18600009"/>
              </a:avLst>
            </a:prstGeom>
            <a:noFill/>
            <a:ln w="28575">
              <a:solidFill>
                <a:schemeClr val="bg1"/>
              </a:solidFill>
              <a:round/>
              <a:headEnd/>
              <a:tailEnd type="triangle" w="med" len="med"/>
            </a:ln>
          </p:spPr>
        </p:cxnSp>
        <p:sp>
          <p:nvSpPr>
            <p:cNvPr id="75816" name="Text Box 45"/>
            <p:cNvSpPr txBox="1">
              <a:spLocks noChangeArrowheads="1"/>
            </p:cNvSpPr>
            <p:nvPr/>
          </p:nvSpPr>
          <p:spPr bwMode="auto">
            <a:xfrm>
              <a:off x="2136" y="3228"/>
              <a:ext cx="648" cy="250"/>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grpSp>
        <p:nvGrpSpPr>
          <p:cNvPr id="75804" name="Group 46"/>
          <p:cNvGrpSpPr>
            <a:grpSpLocks/>
          </p:cNvGrpSpPr>
          <p:nvPr/>
        </p:nvGrpSpPr>
        <p:grpSpPr bwMode="auto">
          <a:xfrm>
            <a:off x="4857750" y="5257800"/>
            <a:ext cx="1047750" cy="1177925"/>
            <a:chOff x="3060" y="2922"/>
            <a:chExt cx="660" cy="1114"/>
          </a:xfrm>
        </p:grpSpPr>
        <p:cxnSp>
          <p:nvCxnSpPr>
            <p:cNvPr id="75813" name="AutoShape 47"/>
            <p:cNvCxnSpPr>
              <a:cxnSpLocks noChangeShapeType="1"/>
              <a:endCxn id="75797" idx="6"/>
            </p:cNvCxnSpPr>
            <p:nvPr/>
          </p:nvCxnSpPr>
          <p:spPr bwMode="auto">
            <a:xfrm flipV="1">
              <a:off x="3060" y="2922"/>
              <a:ext cx="515" cy="150"/>
            </a:xfrm>
            <a:prstGeom prst="curvedConnector5">
              <a:avLst>
                <a:gd name="adj1" fmla="val 389"/>
                <a:gd name="adj2" fmla="val -407333"/>
                <a:gd name="adj3" fmla="val 124079"/>
              </a:avLst>
            </a:prstGeom>
            <a:noFill/>
            <a:ln w="28575">
              <a:solidFill>
                <a:schemeClr val="bg1"/>
              </a:solidFill>
              <a:prstDash val="lgDashDot"/>
              <a:round/>
              <a:headEnd/>
              <a:tailEnd type="triangle" w="med" len="med"/>
            </a:ln>
          </p:spPr>
        </p:cxnSp>
        <p:sp>
          <p:nvSpPr>
            <p:cNvPr id="75814" name="Text Box 48"/>
            <p:cNvSpPr txBox="1">
              <a:spLocks noChangeArrowheads="1"/>
            </p:cNvSpPr>
            <p:nvPr/>
          </p:nvSpPr>
          <p:spPr bwMode="auto">
            <a:xfrm>
              <a:off x="3072" y="3661"/>
              <a:ext cx="648" cy="375"/>
            </a:xfrm>
            <a:prstGeom prst="rect">
              <a:avLst/>
            </a:prstGeom>
            <a:noFill/>
            <a:ln w="28575">
              <a:noFill/>
              <a:miter lim="800000"/>
              <a:headEnd/>
              <a:tailEnd/>
            </a:ln>
          </p:spPr>
          <p:txBody>
            <a:bodyPr>
              <a:spAutoFit/>
            </a:bodyPr>
            <a:lstStyle/>
            <a:p>
              <a:pPr algn="ctr">
                <a:spcBef>
                  <a:spcPct val="50000"/>
                </a:spcBef>
              </a:pPr>
              <a:r>
                <a:rPr lang="en-US" sz="2000">
                  <a:solidFill>
                    <a:schemeClr val="bg1"/>
                  </a:solidFill>
                </a:rPr>
                <a:t>dle</a:t>
              </a:r>
            </a:p>
          </p:txBody>
        </p:sp>
      </p:grpSp>
      <p:sp>
        <p:nvSpPr>
          <p:cNvPr id="75805" name="Rectangle 49"/>
          <p:cNvSpPr>
            <a:spLocks noChangeArrowheads="1"/>
          </p:cNvSpPr>
          <p:nvPr/>
        </p:nvSpPr>
        <p:spPr bwMode="auto">
          <a:xfrm>
            <a:off x="1474788" y="1625600"/>
            <a:ext cx="1608137" cy="457200"/>
          </a:xfrm>
          <a:prstGeom prst="rect">
            <a:avLst/>
          </a:prstGeom>
          <a:solidFill>
            <a:schemeClr val="bg1"/>
          </a:solidFill>
          <a:ln w="63500">
            <a:noFill/>
            <a:miter lim="800000"/>
            <a:headEnd/>
            <a:tailEnd/>
          </a:ln>
        </p:spPr>
        <p:txBody>
          <a:bodyPr wrap="none" anchor="ctr">
            <a:spAutoFit/>
          </a:bodyPr>
          <a:lstStyle/>
          <a:p>
            <a:pPr algn="ctr"/>
            <a:r>
              <a:rPr lang="en-US" altLang="he-IL" sz="2400"/>
              <a:t>inOrder = 1</a:t>
            </a:r>
          </a:p>
        </p:txBody>
      </p:sp>
      <p:sp>
        <p:nvSpPr>
          <p:cNvPr id="75806" name="Rectangle 50"/>
          <p:cNvSpPr>
            <a:spLocks noChangeArrowheads="1"/>
          </p:cNvSpPr>
          <p:nvPr/>
        </p:nvSpPr>
        <p:spPr bwMode="auto">
          <a:xfrm>
            <a:off x="3468688" y="1639888"/>
            <a:ext cx="1608137" cy="457200"/>
          </a:xfrm>
          <a:prstGeom prst="rect">
            <a:avLst/>
          </a:prstGeom>
          <a:solidFill>
            <a:schemeClr val="bg1"/>
          </a:solidFill>
          <a:ln w="63500">
            <a:noFill/>
            <a:miter lim="800000"/>
            <a:headEnd/>
            <a:tailEnd/>
          </a:ln>
        </p:spPr>
        <p:txBody>
          <a:bodyPr wrap="none" anchor="ctr">
            <a:spAutoFit/>
          </a:bodyPr>
          <a:lstStyle/>
          <a:p>
            <a:pPr algn="ctr"/>
            <a:r>
              <a:rPr lang="en-US" altLang="he-IL" sz="2400"/>
              <a:t>inOrder = 1</a:t>
            </a:r>
          </a:p>
        </p:txBody>
      </p:sp>
      <p:sp>
        <p:nvSpPr>
          <p:cNvPr id="75807" name="Rectangle 51"/>
          <p:cNvSpPr>
            <a:spLocks noChangeArrowheads="1"/>
          </p:cNvSpPr>
          <p:nvPr/>
        </p:nvSpPr>
        <p:spPr bwMode="auto">
          <a:xfrm>
            <a:off x="5222875" y="1649413"/>
            <a:ext cx="1608138" cy="457200"/>
          </a:xfrm>
          <a:prstGeom prst="rect">
            <a:avLst/>
          </a:prstGeom>
          <a:solidFill>
            <a:schemeClr val="bg1"/>
          </a:solidFill>
          <a:ln w="63500">
            <a:noFill/>
            <a:miter lim="800000"/>
            <a:headEnd/>
            <a:tailEnd/>
          </a:ln>
        </p:spPr>
        <p:txBody>
          <a:bodyPr wrap="none" anchor="ctr">
            <a:spAutoFit/>
          </a:bodyPr>
          <a:lstStyle/>
          <a:p>
            <a:pPr algn="ctr"/>
            <a:r>
              <a:rPr lang="en-US" altLang="he-IL" sz="2400"/>
              <a:t>inOrder = 1</a:t>
            </a:r>
          </a:p>
        </p:txBody>
      </p:sp>
      <p:sp>
        <p:nvSpPr>
          <p:cNvPr id="75808" name="Rectangle 52"/>
          <p:cNvSpPr>
            <a:spLocks noChangeArrowheads="1"/>
          </p:cNvSpPr>
          <p:nvPr/>
        </p:nvSpPr>
        <p:spPr bwMode="auto">
          <a:xfrm>
            <a:off x="2630488" y="6402388"/>
            <a:ext cx="1608137" cy="457200"/>
          </a:xfrm>
          <a:prstGeom prst="rect">
            <a:avLst/>
          </a:prstGeom>
          <a:solidFill>
            <a:schemeClr val="bg1"/>
          </a:solidFill>
          <a:ln w="63500">
            <a:noFill/>
            <a:miter lim="800000"/>
            <a:headEnd/>
            <a:tailEnd/>
          </a:ln>
        </p:spPr>
        <p:txBody>
          <a:bodyPr wrap="none" anchor="ctr">
            <a:spAutoFit/>
          </a:bodyPr>
          <a:lstStyle/>
          <a:p>
            <a:pPr algn="ctr"/>
            <a:r>
              <a:rPr lang="en-US" altLang="he-IL" sz="2400"/>
              <a:t>inOrder = 1</a:t>
            </a:r>
          </a:p>
        </p:txBody>
      </p:sp>
      <p:sp>
        <p:nvSpPr>
          <p:cNvPr id="75809" name="Rectangle 53"/>
          <p:cNvSpPr>
            <a:spLocks noChangeArrowheads="1"/>
          </p:cNvSpPr>
          <p:nvPr/>
        </p:nvSpPr>
        <p:spPr bwMode="auto">
          <a:xfrm>
            <a:off x="4503738" y="6402388"/>
            <a:ext cx="1608137" cy="457200"/>
          </a:xfrm>
          <a:prstGeom prst="rect">
            <a:avLst/>
          </a:prstGeom>
          <a:solidFill>
            <a:schemeClr val="bg1"/>
          </a:solidFill>
          <a:ln w="63500">
            <a:noFill/>
            <a:miter lim="800000"/>
            <a:headEnd/>
            <a:tailEnd/>
          </a:ln>
        </p:spPr>
        <p:txBody>
          <a:bodyPr wrap="none" anchor="ctr">
            <a:spAutoFit/>
          </a:bodyPr>
          <a:lstStyle/>
          <a:p>
            <a:pPr algn="ctr"/>
            <a:r>
              <a:rPr lang="en-US" altLang="he-IL" sz="2400"/>
              <a:t>inOrder = 1</a:t>
            </a:r>
          </a:p>
        </p:txBody>
      </p:sp>
      <p:sp>
        <p:nvSpPr>
          <p:cNvPr id="75810" name="Line 54"/>
          <p:cNvSpPr>
            <a:spLocks noChangeShapeType="1"/>
          </p:cNvSpPr>
          <p:nvPr/>
        </p:nvSpPr>
        <p:spPr bwMode="auto">
          <a:xfrm flipV="1">
            <a:off x="5029200" y="2968625"/>
            <a:ext cx="220663" cy="0"/>
          </a:xfrm>
          <a:prstGeom prst="line">
            <a:avLst/>
          </a:prstGeom>
          <a:noFill/>
          <a:ln w="28575">
            <a:solidFill>
              <a:schemeClr val="bg1"/>
            </a:solidFill>
            <a:round/>
            <a:headEnd/>
            <a:tailEnd type="triangle" w="med" len="med"/>
          </a:ln>
        </p:spPr>
        <p:txBody>
          <a:bodyPr>
            <a:spAutoFit/>
          </a:bodyPr>
          <a:lstStyle/>
          <a:p>
            <a:endParaRPr lang="en-US"/>
          </a:p>
        </p:txBody>
      </p:sp>
      <p:sp>
        <p:nvSpPr>
          <p:cNvPr id="75811" name="Text Box 55"/>
          <p:cNvSpPr txBox="1">
            <a:spLocks noChangeArrowheads="1"/>
          </p:cNvSpPr>
          <p:nvPr/>
        </p:nvSpPr>
        <p:spPr bwMode="auto">
          <a:xfrm>
            <a:off x="4916488" y="2906713"/>
            <a:ext cx="519112" cy="396875"/>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75812" name="Text Box 56"/>
          <p:cNvSpPr txBox="1">
            <a:spLocks noChangeArrowheads="1"/>
          </p:cNvSpPr>
          <p:nvPr/>
        </p:nvSpPr>
        <p:spPr bwMode="auto">
          <a:xfrm>
            <a:off x="4522788" y="2492375"/>
            <a:ext cx="527050" cy="641350"/>
          </a:xfrm>
          <a:prstGeom prst="rect">
            <a:avLst/>
          </a:prstGeom>
          <a:noFill/>
          <a:ln w="28575">
            <a:noFill/>
            <a:miter lim="800000"/>
            <a:headEnd/>
            <a:tailEnd/>
          </a:ln>
        </p:spPr>
        <p:txBody>
          <a:bodyPr wrap="none">
            <a:spAutoFit/>
          </a:bodyPr>
          <a:lstStyle/>
          <a:p>
            <a:r>
              <a:rPr lang="en-US">
                <a:solidFill>
                  <a:schemeClr val="bg1"/>
                </a:solidFill>
              </a:rPr>
              <a:t>...</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12725" y="158750"/>
            <a:ext cx="8718550" cy="776288"/>
          </a:xfrm>
          <a:noFill/>
        </p:spPr>
        <p:txBody>
          <a:bodyPr lIns="92075" tIns="46038" rIns="92075" bIns="46038" anchor="b"/>
          <a:lstStyle/>
          <a:p>
            <a:r>
              <a:rPr lang="en-US" smtClean="0"/>
              <a:t>Example: InsertSort</a:t>
            </a:r>
          </a:p>
        </p:txBody>
      </p:sp>
      <p:sp>
        <p:nvSpPr>
          <p:cNvPr id="76803" name="Text Box 3">
            <a:hlinkClick r:id="rId2" action="ppaction://program" highlightClick="1"/>
          </p:cNvPr>
          <p:cNvSpPr txBox="1">
            <a:spLocks noChangeArrowheads="1"/>
          </p:cNvSpPr>
          <p:nvPr/>
        </p:nvSpPr>
        <p:spPr bwMode="auto">
          <a:xfrm>
            <a:off x="609600" y="5486400"/>
            <a:ext cx="2590800" cy="617538"/>
          </a:xfrm>
          <a:prstGeom prst="rect">
            <a:avLst/>
          </a:prstGeom>
          <a:noFill/>
          <a:ln w="38100">
            <a:solidFill>
              <a:srgbClr val="FFFF00"/>
            </a:solidFill>
            <a:miter lim="800000"/>
            <a:headEnd/>
            <a:tailEnd/>
          </a:ln>
        </p:spPr>
        <p:txBody>
          <a:bodyPr>
            <a:spAutoFit/>
          </a:bodyPr>
          <a:lstStyle/>
          <a:p>
            <a:pPr algn="ctr">
              <a:spcBef>
                <a:spcPct val="50000"/>
              </a:spcBef>
            </a:pPr>
            <a:r>
              <a:rPr lang="en-US" sz="3200">
                <a:solidFill>
                  <a:srgbClr val="FFFF00"/>
                </a:solidFill>
              </a:rPr>
              <a:t>Run Demo</a:t>
            </a:r>
            <a:endParaRPr lang="en-US" sz="3200">
              <a:solidFill>
                <a:srgbClr val="FFFF00"/>
              </a:solidFill>
              <a:hlinkClick r:id="rId3" action="ppaction://program"/>
            </a:endParaRPr>
          </a:p>
        </p:txBody>
      </p:sp>
      <p:sp>
        <p:nvSpPr>
          <p:cNvPr id="76804" name="Text Box 4"/>
          <p:cNvSpPr txBox="1">
            <a:spLocks noChangeArrowheads="1"/>
          </p:cNvSpPr>
          <p:nvPr/>
        </p:nvSpPr>
        <p:spPr bwMode="auto">
          <a:xfrm>
            <a:off x="4624388" y="1114425"/>
            <a:ext cx="4362450" cy="5688013"/>
          </a:xfrm>
          <a:prstGeom prst="rect">
            <a:avLst/>
          </a:prstGeom>
          <a:noFill/>
          <a:ln w="9525">
            <a:noFill/>
            <a:miter lim="800000"/>
            <a:headEnd/>
            <a:tailEnd/>
          </a:ln>
        </p:spPr>
        <p:txBody>
          <a:bodyPr anchor="ctr">
            <a:spAutoFit/>
          </a:bodyPr>
          <a:lstStyle/>
          <a:p>
            <a:r>
              <a:rPr lang="en-US" altLang="he-IL" sz="2200">
                <a:solidFill>
                  <a:schemeClr val="bg1"/>
                </a:solidFill>
              </a:rPr>
              <a:t>List InsertSort(List x) {  </a:t>
            </a:r>
          </a:p>
          <a:p>
            <a:r>
              <a:rPr lang="en-US" altLang="he-IL" sz="2200">
                <a:solidFill>
                  <a:schemeClr val="bg1"/>
                </a:solidFill>
              </a:rPr>
              <a:t>List r, pr, rn, l, pl; r = x; pr = NULL;</a:t>
            </a:r>
          </a:p>
          <a:p>
            <a:r>
              <a:rPr lang="en-US" altLang="he-IL" sz="2200">
                <a:solidFill>
                  <a:schemeClr val="bg1"/>
                </a:solidFill>
              </a:rPr>
              <a:t>   while  (r != NULL) { </a:t>
            </a:r>
          </a:p>
          <a:p>
            <a:pPr>
              <a:lnSpc>
                <a:spcPct val="90000"/>
              </a:lnSpc>
            </a:pPr>
            <a:r>
              <a:rPr lang="en-US" altLang="he-IL" sz="2200">
                <a:solidFill>
                  <a:schemeClr val="bg1"/>
                </a:solidFill>
              </a:rPr>
              <a:t>      l = x; rn = r </a:t>
            </a:r>
            <a:r>
              <a:rPr lang="en-US" altLang="he-IL" sz="2200">
                <a:solidFill>
                  <a:schemeClr val="bg1"/>
                </a:solidFill>
                <a:sym typeface="Symbol" pitchFamily="18" charset="2"/>
              </a:rPr>
              <a:t> </a:t>
            </a:r>
            <a:r>
              <a:rPr lang="en-US" altLang="he-IL" sz="2200">
                <a:solidFill>
                  <a:schemeClr val="bg1"/>
                </a:solidFill>
              </a:rPr>
              <a:t>n; pl = NULL;  </a:t>
            </a:r>
          </a:p>
          <a:p>
            <a:pPr>
              <a:lnSpc>
                <a:spcPct val="90000"/>
              </a:lnSpc>
            </a:pPr>
            <a:r>
              <a:rPr lang="en-US" altLang="he-IL" sz="2200">
                <a:solidFill>
                  <a:schemeClr val="bg1"/>
                </a:solidFill>
              </a:rPr>
              <a:t>      while  (l != r) { </a:t>
            </a:r>
          </a:p>
          <a:p>
            <a:r>
              <a:rPr lang="en-US" altLang="he-IL" sz="2200">
                <a:solidFill>
                  <a:schemeClr val="bg1"/>
                </a:solidFill>
              </a:rPr>
              <a:t>         if  (l </a:t>
            </a:r>
            <a:r>
              <a:rPr lang="en-US" altLang="he-IL" sz="2200">
                <a:solidFill>
                  <a:schemeClr val="bg1"/>
                </a:solidFill>
                <a:sym typeface="Symbol" pitchFamily="18" charset="2"/>
              </a:rPr>
              <a:t></a:t>
            </a:r>
            <a:r>
              <a:rPr lang="en-US" altLang="he-IL" sz="2200">
                <a:solidFill>
                  <a:schemeClr val="bg1"/>
                </a:solidFill>
              </a:rPr>
              <a:t> data &gt; r </a:t>
            </a:r>
            <a:r>
              <a:rPr lang="en-US" altLang="he-IL" sz="2200">
                <a:solidFill>
                  <a:schemeClr val="bg1"/>
                </a:solidFill>
                <a:sym typeface="Symbol" pitchFamily="18" charset="2"/>
              </a:rPr>
              <a:t></a:t>
            </a:r>
            <a:r>
              <a:rPr lang="en-US" altLang="he-IL" sz="2200">
                <a:solidFill>
                  <a:schemeClr val="bg1"/>
                </a:solidFill>
              </a:rPr>
              <a:t> data) { </a:t>
            </a:r>
          </a:p>
          <a:p>
            <a:pPr>
              <a:lnSpc>
                <a:spcPct val="90000"/>
              </a:lnSpc>
            </a:pPr>
            <a:r>
              <a:rPr lang="en-US" altLang="he-IL" sz="2200">
                <a:solidFill>
                  <a:schemeClr val="bg1"/>
                </a:solidFill>
              </a:rPr>
              <a:t>            pr </a:t>
            </a:r>
            <a:r>
              <a:rPr lang="en-US" altLang="he-IL" sz="2200">
                <a:solidFill>
                  <a:schemeClr val="bg1"/>
                </a:solidFill>
                <a:sym typeface="Symbol" pitchFamily="18" charset="2"/>
              </a:rPr>
              <a:t></a:t>
            </a:r>
            <a:r>
              <a:rPr lang="en-US" altLang="he-IL" sz="2200">
                <a:solidFill>
                  <a:schemeClr val="bg1"/>
                </a:solidFill>
              </a:rPr>
              <a:t> n = rn; r </a:t>
            </a:r>
            <a:r>
              <a:rPr lang="en-US" altLang="he-IL" sz="2200">
                <a:solidFill>
                  <a:schemeClr val="bg1"/>
                </a:solidFill>
                <a:sym typeface="Symbol" pitchFamily="18" charset="2"/>
              </a:rPr>
              <a:t></a:t>
            </a:r>
            <a:r>
              <a:rPr lang="en-US" altLang="he-IL" sz="2200">
                <a:solidFill>
                  <a:schemeClr val="bg1"/>
                </a:solidFill>
              </a:rPr>
              <a:t> n = l; </a:t>
            </a:r>
          </a:p>
          <a:p>
            <a:r>
              <a:rPr lang="en-US" altLang="he-IL" sz="2200">
                <a:solidFill>
                  <a:schemeClr val="bg1"/>
                </a:solidFill>
              </a:rPr>
              <a:t>            if  (pl =</a:t>
            </a:r>
            <a:r>
              <a:rPr lang="en-US" altLang="he-IL" sz="800">
                <a:solidFill>
                  <a:schemeClr val="bg1"/>
                </a:solidFill>
              </a:rPr>
              <a:t> </a:t>
            </a:r>
            <a:r>
              <a:rPr lang="en-US" altLang="he-IL" sz="2200">
                <a:solidFill>
                  <a:schemeClr val="bg1"/>
                </a:solidFill>
              </a:rPr>
              <a:t>= NULL) x = r; </a:t>
            </a:r>
          </a:p>
          <a:p>
            <a:pPr>
              <a:lnSpc>
                <a:spcPct val="90000"/>
              </a:lnSpc>
            </a:pPr>
            <a:r>
              <a:rPr lang="en-US" altLang="he-IL" sz="2200">
                <a:solidFill>
                  <a:schemeClr val="bg1"/>
                </a:solidFill>
              </a:rPr>
              <a:t>            else pl </a:t>
            </a:r>
            <a:r>
              <a:rPr lang="en-US" altLang="he-IL" sz="2200">
                <a:solidFill>
                  <a:schemeClr val="bg1"/>
                </a:solidFill>
                <a:sym typeface="Symbol" pitchFamily="18" charset="2"/>
              </a:rPr>
              <a:t></a:t>
            </a:r>
            <a:r>
              <a:rPr lang="en-US" altLang="he-IL" sz="2200">
                <a:solidFill>
                  <a:schemeClr val="bg1"/>
                </a:solidFill>
              </a:rPr>
              <a:t> n = r; </a:t>
            </a:r>
          </a:p>
          <a:p>
            <a:pPr>
              <a:lnSpc>
                <a:spcPct val="90000"/>
              </a:lnSpc>
            </a:pPr>
            <a:r>
              <a:rPr lang="en-US" altLang="he-IL" sz="2200">
                <a:solidFill>
                  <a:schemeClr val="bg1"/>
                </a:solidFill>
              </a:rPr>
              <a:t>            r = pr; </a:t>
            </a:r>
          </a:p>
          <a:p>
            <a:pPr>
              <a:lnSpc>
                <a:spcPct val="90000"/>
              </a:lnSpc>
            </a:pPr>
            <a:r>
              <a:rPr lang="en-US" altLang="he-IL" sz="2200">
                <a:solidFill>
                  <a:schemeClr val="bg1"/>
                </a:solidFill>
              </a:rPr>
              <a:t>            break;</a:t>
            </a:r>
          </a:p>
          <a:p>
            <a:pPr>
              <a:lnSpc>
                <a:spcPct val="90000"/>
              </a:lnSpc>
            </a:pPr>
            <a:r>
              <a:rPr lang="en-US" altLang="he-IL" sz="2200">
                <a:solidFill>
                  <a:schemeClr val="bg1"/>
                </a:solidFill>
              </a:rPr>
              <a:t>         }  </a:t>
            </a:r>
          </a:p>
          <a:p>
            <a:pPr>
              <a:lnSpc>
                <a:spcPct val="90000"/>
              </a:lnSpc>
            </a:pPr>
            <a:r>
              <a:rPr lang="en-US" altLang="he-IL" sz="2200">
                <a:solidFill>
                  <a:schemeClr val="bg1"/>
                </a:solidFill>
              </a:rPr>
              <a:t>         pl = l; l = l </a:t>
            </a:r>
            <a:r>
              <a:rPr lang="en-US" altLang="he-IL" sz="2200">
                <a:solidFill>
                  <a:schemeClr val="bg1"/>
                </a:solidFill>
                <a:sym typeface="Symbol" pitchFamily="18" charset="2"/>
              </a:rPr>
              <a:t></a:t>
            </a:r>
            <a:r>
              <a:rPr lang="en-US" altLang="he-IL" sz="2200">
                <a:solidFill>
                  <a:schemeClr val="bg1"/>
                </a:solidFill>
              </a:rPr>
              <a:t> n; </a:t>
            </a:r>
          </a:p>
          <a:p>
            <a:pPr>
              <a:lnSpc>
                <a:spcPct val="90000"/>
              </a:lnSpc>
            </a:pPr>
            <a:r>
              <a:rPr lang="en-US" altLang="he-IL" sz="2200">
                <a:solidFill>
                  <a:schemeClr val="bg1"/>
                </a:solidFill>
              </a:rPr>
              <a:t>      }</a:t>
            </a:r>
          </a:p>
          <a:p>
            <a:pPr>
              <a:lnSpc>
                <a:spcPct val="90000"/>
              </a:lnSpc>
            </a:pPr>
            <a:r>
              <a:rPr lang="en-US" altLang="he-IL" sz="2200">
                <a:solidFill>
                  <a:schemeClr val="bg1"/>
                </a:solidFill>
              </a:rPr>
              <a:t>      pr = r; r = rn; </a:t>
            </a:r>
          </a:p>
          <a:p>
            <a:pPr>
              <a:lnSpc>
                <a:spcPct val="90000"/>
              </a:lnSpc>
            </a:pPr>
            <a:r>
              <a:rPr lang="en-US" altLang="he-IL" sz="2200">
                <a:solidFill>
                  <a:schemeClr val="bg1"/>
                </a:solidFill>
              </a:rPr>
              <a:t>   }</a:t>
            </a:r>
          </a:p>
          <a:p>
            <a:pPr>
              <a:lnSpc>
                <a:spcPct val="90000"/>
              </a:lnSpc>
            </a:pPr>
            <a:r>
              <a:rPr lang="en-US" altLang="he-IL" sz="2200">
                <a:solidFill>
                  <a:schemeClr val="bg1"/>
                </a:solidFill>
              </a:rPr>
              <a:t>   return x;                                                   </a:t>
            </a:r>
          </a:p>
          <a:p>
            <a:pPr>
              <a:lnSpc>
                <a:spcPct val="90000"/>
              </a:lnSpc>
            </a:pPr>
            <a:r>
              <a:rPr lang="en-US" altLang="he-IL" sz="2200">
                <a:solidFill>
                  <a:schemeClr val="bg1"/>
                </a:solidFill>
              </a:rPr>
              <a:t>} </a:t>
            </a:r>
            <a:endParaRPr lang="en-US" altLang="en-US" sz="2200">
              <a:solidFill>
                <a:schemeClr val="bg1"/>
              </a:solidFill>
            </a:endParaRPr>
          </a:p>
        </p:txBody>
      </p:sp>
      <p:sp>
        <p:nvSpPr>
          <p:cNvPr id="76805" name="Text Box 5"/>
          <p:cNvSpPr txBox="1">
            <a:spLocks noChangeArrowheads="1"/>
          </p:cNvSpPr>
          <p:nvPr/>
        </p:nvSpPr>
        <p:spPr bwMode="auto">
          <a:xfrm>
            <a:off x="673100" y="1231900"/>
            <a:ext cx="3021013" cy="1298575"/>
          </a:xfrm>
          <a:prstGeom prst="rect">
            <a:avLst/>
          </a:prstGeom>
          <a:noFill/>
          <a:ln w="9525">
            <a:noFill/>
            <a:miter lim="800000"/>
            <a:headEnd/>
            <a:tailEnd/>
          </a:ln>
        </p:spPr>
        <p:txBody>
          <a:bodyPr>
            <a:spAutoFit/>
          </a:bodyPr>
          <a:lstStyle/>
          <a:p>
            <a:pPr>
              <a:lnSpc>
                <a:spcPct val="90000"/>
              </a:lnSpc>
            </a:pPr>
            <a:r>
              <a:rPr lang="en-US" altLang="he-IL" sz="2200">
                <a:solidFill>
                  <a:schemeClr val="bg1"/>
                </a:solidFill>
              </a:rPr>
              <a:t>typedef struct list_cell {</a:t>
            </a:r>
          </a:p>
          <a:p>
            <a:pPr>
              <a:lnSpc>
                <a:spcPct val="90000"/>
              </a:lnSpc>
            </a:pPr>
            <a:r>
              <a:rPr lang="en-US" altLang="he-IL" sz="2200">
                <a:solidFill>
                  <a:schemeClr val="bg1"/>
                </a:solidFill>
              </a:rPr>
              <a:t>    int data;</a:t>
            </a:r>
          </a:p>
          <a:p>
            <a:pPr>
              <a:lnSpc>
                <a:spcPct val="90000"/>
              </a:lnSpc>
            </a:pPr>
            <a:r>
              <a:rPr lang="en-US" altLang="he-IL" sz="2200">
                <a:solidFill>
                  <a:schemeClr val="bg1"/>
                </a:solidFill>
              </a:rPr>
              <a:t>    struct list_cell *n;</a:t>
            </a:r>
          </a:p>
          <a:p>
            <a:pPr>
              <a:lnSpc>
                <a:spcPct val="90000"/>
              </a:lnSpc>
            </a:pPr>
            <a:r>
              <a:rPr lang="en-US" altLang="he-IL" sz="2200">
                <a:solidFill>
                  <a:schemeClr val="bg1"/>
                </a:solidFill>
              </a:rPr>
              <a:t>} *List;</a:t>
            </a:r>
          </a:p>
        </p:txBody>
      </p:sp>
      <p:sp>
        <p:nvSpPr>
          <p:cNvPr id="76806" name="Text Box 6">
            <a:hlinkClick r:id="rId4" action="ppaction://program"/>
          </p:cNvPr>
          <p:cNvSpPr txBox="1">
            <a:spLocks noChangeArrowheads="1"/>
          </p:cNvSpPr>
          <p:nvPr/>
        </p:nvSpPr>
        <p:spPr bwMode="auto">
          <a:xfrm>
            <a:off x="685800" y="3200400"/>
            <a:ext cx="2514600" cy="466725"/>
          </a:xfrm>
          <a:prstGeom prst="rect">
            <a:avLst/>
          </a:prstGeom>
          <a:noFill/>
          <a:ln w="9525">
            <a:solidFill>
              <a:schemeClr val="bg1"/>
            </a:solidFill>
            <a:miter lim="800000"/>
            <a:headEnd/>
            <a:tailEnd/>
          </a:ln>
        </p:spPr>
        <p:txBody>
          <a:bodyPr>
            <a:spAutoFit/>
          </a:bodyPr>
          <a:lstStyle/>
          <a:p>
            <a:pPr>
              <a:spcBef>
                <a:spcPct val="50000"/>
              </a:spcBef>
            </a:pPr>
            <a:r>
              <a:rPr lang="en-US" sz="2400">
                <a:solidFill>
                  <a:schemeClr val="bg1"/>
                </a:solidFill>
              </a:rPr>
              <a:t>pred.tvp</a:t>
            </a:r>
          </a:p>
        </p:txBody>
      </p:sp>
      <p:sp>
        <p:nvSpPr>
          <p:cNvPr id="76807" name="Text Box 7">
            <a:hlinkClick r:id="rId5" action="ppaction://program"/>
          </p:cNvPr>
          <p:cNvSpPr txBox="1">
            <a:spLocks noChangeArrowheads="1"/>
          </p:cNvSpPr>
          <p:nvPr/>
        </p:nvSpPr>
        <p:spPr bwMode="auto">
          <a:xfrm>
            <a:off x="685800" y="4010025"/>
            <a:ext cx="2514600" cy="466725"/>
          </a:xfrm>
          <a:prstGeom prst="rect">
            <a:avLst/>
          </a:prstGeom>
          <a:noFill/>
          <a:ln w="9525">
            <a:solidFill>
              <a:schemeClr val="bg1"/>
            </a:solidFill>
            <a:miter lim="800000"/>
            <a:headEnd/>
            <a:tailEnd/>
          </a:ln>
        </p:spPr>
        <p:txBody>
          <a:bodyPr>
            <a:spAutoFit/>
          </a:bodyPr>
          <a:lstStyle/>
          <a:p>
            <a:pPr>
              <a:spcBef>
                <a:spcPct val="50000"/>
              </a:spcBef>
            </a:pPr>
            <a:r>
              <a:rPr lang="en-US" sz="2400">
                <a:solidFill>
                  <a:schemeClr val="bg1"/>
                </a:solidFill>
              </a:rPr>
              <a:t>actions.tvp</a:t>
            </a:r>
          </a:p>
        </p:txBody>
      </p:sp>
      <p:sp>
        <p:nvSpPr>
          <p:cNvPr id="76808" name="Text Box 7">
            <a:hlinkClick r:id="rId6" action="ppaction://program"/>
          </p:cNvPr>
          <p:cNvSpPr txBox="1">
            <a:spLocks noChangeArrowheads="1"/>
          </p:cNvSpPr>
          <p:nvPr/>
        </p:nvSpPr>
        <p:spPr bwMode="auto">
          <a:xfrm>
            <a:off x="652463" y="4776788"/>
            <a:ext cx="2514600" cy="466725"/>
          </a:xfrm>
          <a:prstGeom prst="rect">
            <a:avLst/>
          </a:prstGeom>
          <a:noFill/>
          <a:ln w="9525">
            <a:solidFill>
              <a:schemeClr val="bg1"/>
            </a:solidFill>
            <a:miter lim="800000"/>
            <a:headEnd/>
            <a:tailEnd/>
          </a:ln>
        </p:spPr>
        <p:txBody>
          <a:bodyPr>
            <a:spAutoFit/>
          </a:bodyPr>
          <a:lstStyle/>
          <a:p>
            <a:pPr>
              <a:spcBef>
                <a:spcPct val="50000"/>
              </a:spcBef>
            </a:pPr>
            <a:r>
              <a:rPr lang="en-US" sz="2400">
                <a:solidFill>
                  <a:schemeClr val="bg1"/>
                </a:solidFill>
              </a:rPr>
              <a:t>insertSort.tvp</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12725" y="158750"/>
            <a:ext cx="8718550" cy="776288"/>
          </a:xfrm>
          <a:noFill/>
        </p:spPr>
        <p:txBody>
          <a:bodyPr lIns="92075" tIns="46038" rIns="92075" bIns="46038" anchor="b"/>
          <a:lstStyle/>
          <a:p>
            <a:r>
              <a:rPr lang="en-US" smtClean="0"/>
              <a:t>Example: InsertSort</a:t>
            </a:r>
          </a:p>
        </p:txBody>
      </p:sp>
      <p:sp>
        <p:nvSpPr>
          <p:cNvPr id="77827" name="Text Box 3">
            <a:hlinkClick r:id="rId2" action="ppaction://program" highlightClick="1"/>
          </p:cNvPr>
          <p:cNvSpPr txBox="1">
            <a:spLocks noChangeArrowheads="1"/>
          </p:cNvSpPr>
          <p:nvPr/>
        </p:nvSpPr>
        <p:spPr bwMode="auto">
          <a:xfrm>
            <a:off x="609600" y="5486400"/>
            <a:ext cx="2590800" cy="617538"/>
          </a:xfrm>
          <a:prstGeom prst="rect">
            <a:avLst/>
          </a:prstGeom>
          <a:noFill/>
          <a:ln w="38100">
            <a:solidFill>
              <a:srgbClr val="FFFF00"/>
            </a:solidFill>
            <a:miter lim="800000"/>
            <a:headEnd/>
            <a:tailEnd/>
          </a:ln>
        </p:spPr>
        <p:txBody>
          <a:bodyPr>
            <a:spAutoFit/>
          </a:bodyPr>
          <a:lstStyle/>
          <a:p>
            <a:pPr algn="ctr">
              <a:spcBef>
                <a:spcPct val="50000"/>
              </a:spcBef>
            </a:pPr>
            <a:r>
              <a:rPr lang="en-US" sz="3200">
                <a:solidFill>
                  <a:srgbClr val="FFFF00"/>
                </a:solidFill>
              </a:rPr>
              <a:t>Run Demo</a:t>
            </a:r>
            <a:endParaRPr lang="en-US" sz="3200">
              <a:solidFill>
                <a:srgbClr val="FFFF00"/>
              </a:solidFill>
              <a:hlinkClick r:id="rId3" action="ppaction://program"/>
            </a:endParaRPr>
          </a:p>
        </p:txBody>
      </p:sp>
      <p:sp>
        <p:nvSpPr>
          <p:cNvPr id="77828" name="Text Box 4"/>
          <p:cNvSpPr txBox="1">
            <a:spLocks noChangeArrowheads="1"/>
          </p:cNvSpPr>
          <p:nvPr/>
        </p:nvSpPr>
        <p:spPr bwMode="auto">
          <a:xfrm>
            <a:off x="3962400" y="1127125"/>
            <a:ext cx="4362450" cy="5578475"/>
          </a:xfrm>
          <a:prstGeom prst="rect">
            <a:avLst/>
          </a:prstGeom>
          <a:noFill/>
          <a:ln w="9525">
            <a:noFill/>
            <a:miter lim="800000"/>
            <a:headEnd/>
            <a:tailEnd/>
          </a:ln>
        </p:spPr>
        <p:txBody>
          <a:bodyPr anchor="ctr">
            <a:spAutoFit/>
          </a:bodyPr>
          <a:lstStyle/>
          <a:p>
            <a:r>
              <a:rPr lang="en-US" altLang="he-IL" sz="2000">
                <a:solidFill>
                  <a:schemeClr val="bg1"/>
                </a:solidFill>
              </a:rPr>
              <a:t>List InsertSort(List x) {  </a:t>
            </a:r>
          </a:p>
          <a:p>
            <a:r>
              <a:rPr lang="pt-BR" altLang="he-IL" sz="2000">
                <a:solidFill>
                  <a:schemeClr val="bg1"/>
                </a:solidFill>
              </a:rPr>
              <a:t> if (x == NULL) 	 return NULL </a:t>
            </a:r>
          </a:p>
          <a:p>
            <a:r>
              <a:rPr lang="pt-BR" altLang="he-IL" sz="2000">
                <a:solidFill>
                  <a:schemeClr val="bg1"/>
                </a:solidFill>
              </a:rPr>
              <a:t> pr = x;  r = x-&gt;n;</a:t>
            </a:r>
          </a:p>
          <a:p>
            <a:r>
              <a:rPr lang="pt-BR" altLang="he-IL" sz="2000">
                <a:solidFill>
                  <a:schemeClr val="bg1"/>
                </a:solidFill>
              </a:rPr>
              <a:t> while (r != NULL) {</a:t>
            </a:r>
          </a:p>
          <a:p>
            <a:r>
              <a:rPr lang="pt-BR" altLang="he-IL" sz="2000">
                <a:solidFill>
                  <a:schemeClr val="bg1"/>
                </a:solidFill>
              </a:rPr>
              <a:t>	pl = x; rn = r-&gt;n; l = x-&gt;n; </a:t>
            </a:r>
          </a:p>
          <a:p>
            <a:r>
              <a:rPr lang="pt-BR" altLang="he-IL" sz="2000">
                <a:solidFill>
                  <a:schemeClr val="bg1"/>
                </a:solidFill>
              </a:rPr>
              <a:t>	while (l != r) {</a:t>
            </a:r>
          </a:p>
          <a:p>
            <a:r>
              <a:rPr lang="pt-BR" altLang="he-IL" sz="2000">
                <a:solidFill>
                  <a:schemeClr val="bg1"/>
                </a:solidFill>
              </a:rPr>
              <a:t>               	  pr-&gt;n = rn ; </a:t>
            </a:r>
          </a:p>
          <a:p>
            <a:r>
              <a:rPr lang="pt-BR" altLang="he-IL" sz="2000">
                <a:solidFill>
                  <a:schemeClr val="bg1"/>
                </a:solidFill>
              </a:rPr>
              <a:t> 		  r-&gt;n = l; </a:t>
            </a:r>
          </a:p>
          <a:p>
            <a:r>
              <a:rPr lang="pt-BR" altLang="he-IL" sz="2000">
                <a:solidFill>
                  <a:schemeClr val="bg1"/>
                </a:solidFill>
              </a:rPr>
              <a:t>	                pl-&gt;n = r; </a:t>
            </a:r>
          </a:p>
          <a:p>
            <a:r>
              <a:rPr lang="pt-BR" altLang="he-IL" sz="2000">
                <a:solidFill>
                  <a:schemeClr val="bg1"/>
                </a:solidFill>
              </a:rPr>
              <a:t>		  r = pr; </a:t>
            </a:r>
          </a:p>
          <a:p>
            <a:r>
              <a:rPr lang="pt-BR" altLang="he-IL" sz="2000">
                <a:solidFill>
                  <a:schemeClr val="bg1"/>
                </a:solidFill>
              </a:rPr>
              <a:t>		  break; </a:t>
            </a:r>
          </a:p>
          <a:p>
            <a:r>
              <a:rPr lang="pt-BR" altLang="he-IL" sz="2000">
                <a:solidFill>
                  <a:schemeClr val="bg1"/>
                </a:solidFill>
              </a:rPr>
              <a:t>		        } </a:t>
            </a:r>
          </a:p>
          <a:p>
            <a:r>
              <a:rPr lang="pt-BR" altLang="he-IL" sz="2000">
                <a:solidFill>
                  <a:schemeClr val="bg1"/>
                </a:solidFill>
              </a:rPr>
              <a:t> 		pl = l; </a:t>
            </a:r>
          </a:p>
          <a:p>
            <a:r>
              <a:rPr lang="pt-BR" altLang="he-IL" sz="2000">
                <a:solidFill>
                  <a:schemeClr val="bg1"/>
                </a:solidFill>
              </a:rPr>
              <a:t> 		l = l-&gt;n; </a:t>
            </a:r>
          </a:p>
          <a:p>
            <a:r>
              <a:rPr lang="pt-BR" altLang="he-IL" sz="2000">
                <a:solidFill>
                  <a:schemeClr val="bg1"/>
                </a:solidFill>
              </a:rPr>
              <a:t>		} </a:t>
            </a:r>
          </a:p>
          <a:p>
            <a:r>
              <a:rPr lang="pt-BR" altLang="he-IL" sz="2000">
                <a:solidFill>
                  <a:schemeClr val="bg1"/>
                </a:solidFill>
              </a:rPr>
              <a:t> 	pr = r;</a:t>
            </a:r>
          </a:p>
          <a:p>
            <a:r>
              <a:rPr lang="pt-BR" altLang="he-IL" sz="2000">
                <a:solidFill>
                  <a:schemeClr val="bg1"/>
                </a:solidFill>
              </a:rPr>
              <a:t> 	r = rn;</a:t>
            </a:r>
          </a:p>
          <a:p>
            <a:r>
              <a:rPr lang="pt-BR" altLang="he-IL" sz="2000">
                <a:solidFill>
                  <a:schemeClr val="bg1"/>
                </a:solidFill>
              </a:rPr>
              <a:t>	 }</a:t>
            </a:r>
            <a:endParaRPr lang="en-US" altLang="he-IL" sz="2000">
              <a:solidFill>
                <a:schemeClr val="bg1"/>
              </a:solidFill>
            </a:endParaRPr>
          </a:p>
        </p:txBody>
      </p:sp>
      <p:sp>
        <p:nvSpPr>
          <p:cNvPr id="77829" name="Text Box 5"/>
          <p:cNvSpPr txBox="1">
            <a:spLocks noChangeArrowheads="1"/>
          </p:cNvSpPr>
          <p:nvPr/>
        </p:nvSpPr>
        <p:spPr bwMode="auto">
          <a:xfrm>
            <a:off x="673100" y="1231900"/>
            <a:ext cx="3021013" cy="1298575"/>
          </a:xfrm>
          <a:prstGeom prst="rect">
            <a:avLst/>
          </a:prstGeom>
          <a:noFill/>
          <a:ln w="9525">
            <a:noFill/>
            <a:miter lim="800000"/>
            <a:headEnd/>
            <a:tailEnd/>
          </a:ln>
        </p:spPr>
        <p:txBody>
          <a:bodyPr>
            <a:spAutoFit/>
          </a:bodyPr>
          <a:lstStyle/>
          <a:p>
            <a:pPr>
              <a:lnSpc>
                <a:spcPct val="90000"/>
              </a:lnSpc>
            </a:pPr>
            <a:r>
              <a:rPr lang="en-US" altLang="he-IL" sz="2200">
                <a:solidFill>
                  <a:schemeClr val="bg1"/>
                </a:solidFill>
              </a:rPr>
              <a:t>typedef struct list_cell {</a:t>
            </a:r>
          </a:p>
          <a:p>
            <a:pPr>
              <a:lnSpc>
                <a:spcPct val="90000"/>
              </a:lnSpc>
            </a:pPr>
            <a:r>
              <a:rPr lang="en-US" altLang="he-IL" sz="2200">
                <a:solidFill>
                  <a:schemeClr val="bg1"/>
                </a:solidFill>
              </a:rPr>
              <a:t>    int data;</a:t>
            </a:r>
          </a:p>
          <a:p>
            <a:pPr>
              <a:lnSpc>
                <a:spcPct val="90000"/>
              </a:lnSpc>
            </a:pPr>
            <a:r>
              <a:rPr lang="en-US" altLang="he-IL" sz="2200">
                <a:solidFill>
                  <a:schemeClr val="bg1"/>
                </a:solidFill>
              </a:rPr>
              <a:t>    struct list_cell *n;</a:t>
            </a:r>
          </a:p>
          <a:p>
            <a:pPr>
              <a:lnSpc>
                <a:spcPct val="90000"/>
              </a:lnSpc>
            </a:pPr>
            <a:r>
              <a:rPr lang="en-US" altLang="he-IL" sz="2200">
                <a:solidFill>
                  <a:schemeClr val="bg1"/>
                </a:solidFill>
              </a:rPr>
              <a:t>} *List;</a:t>
            </a:r>
          </a:p>
        </p:txBody>
      </p:sp>
      <p:sp>
        <p:nvSpPr>
          <p:cNvPr id="77830" name="Text Box 6"/>
          <p:cNvSpPr txBox="1">
            <a:spLocks noChangeArrowheads="1"/>
          </p:cNvSpPr>
          <p:nvPr/>
        </p:nvSpPr>
        <p:spPr bwMode="auto">
          <a:xfrm>
            <a:off x="8001000" y="6172200"/>
            <a:ext cx="609600" cy="457200"/>
          </a:xfrm>
          <a:prstGeom prst="rect">
            <a:avLst/>
          </a:prstGeom>
          <a:noFill/>
          <a:ln w="9525">
            <a:noFill/>
            <a:miter lim="800000"/>
            <a:headEnd/>
            <a:tailEnd/>
          </a:ln>
        </p:spPr>
        <p:txBody>
          <a:bodyPr>
            <a:spAutoFit/>
          </a:bodyPr>
          <a:lstStyle/>
          <a:p>
            <a:pPr>
              <a:spcBef>
                <a:spcPct val="50000"/>
              </a:spcBef>
            </a:pPr>
            <a:r>
              <a:rPr lang="en-US" sz="2400"/>
              <a:t>14</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Example: Mark and Sweep</a:t>
            </a:r>
          </a:p>
        </p:txBody>
      </p:sp>
      <p:sp>
        <p:nvSpPr>
          <p:cNvPr id="78851" name="Text Box 3"/>
          <p:cNvSpPr txBox="1">
            <a:spLocks noChangeArrowheads="1"/>
          </p:cNvSpPr>
          <p:nvPr/>
        </p:nvSpPr>
        <p:spPr bwMode="auto">
          <a:xfrm>
            <a:off x="4829175" y="1030288"/>
            <a:ext cx="4092575" cy="3749675"/>
          </a:xfrm>
          <a:prstGeom prst="rect">
            <a:avLst/>
          </a:prstGeom>
          <a:noFill/>
          <a:ln w="9525">
            <a:noFill/>
            <a:miter lim="800000"/>
            <a:headEnd/>
            <a:tailEnd/>
          </a:ln>
        </p:spPr>
        <p:txBody>
          <a:bodyPr>
            <a:spAutoFit/>
          </a:bodyPr>
          <a:lstStyle/>
          <a:p>
            <a:r>
              <a:rPr lang="en-US" altLang="he-IL" sz="2000">
                <a:solidFill>
                  <a:schemeClr val="bg1"/>
                </a:solidFill>
              </a:rPr>
              <a:t>void Sweep() {</a:t>
            </a:r>
          </a:p>
          <a:p>
            <a:r>
              <a:rPr lang="en-US" altLang="he-IL" sz="2000">
                <a:solidFill>
                  <a:schemeClr val="bg1"/>
                </a:solidFill>
              </a:rPr>
              <a:t>  unexplored = Universe</a:t>
            </a:r>
          </a:p>
          <a:p>
            <a:r>
              <a:rPr lang="en-US" altLang="he-IL" sz="2000">
                <a:solidFill>
                  <a:schemeClr val="bg1"/>
                </a:solidFill>
              </a:rPr>
              <a:t>  collected = </a:t>
            </a:r>
            <a:r>
              <a:rPr lang="en-US" altLang="he-IL" sz="2000">
                <a:solidFill>
                  <a:schemeClr val="bg1"/>
                </a:solidFill>
                <a:sym typeface="Symbol" pitchFamily="18" charset="2"/>
              </a:rPr>
              <a:t></a:t>
            </a:r>
            <a:endParaRPr lang="en-US" altLang="he-IL" sz="2000">
              <a:solidFill>
                <a:schemeClr val="bg1"/>
              </a:solidFill>
            </a:endParaRPr>
          </a:p>
          <a:p>
            <a:r>
              <a:rPr lang="en-US" altLang="he-IL" sz="2000">
                <a:solidFill>
                  <a:schemeClr val="bg1"/>
                </a:solidFill>
              </a:rPr>
              <a:t>  while (unexplored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r>
              <a:rPr lang="en-US" altLang="he-IL" sz="2000">
                <a:solidFill>
                  <a:schemeClr val="bg1"/>
                </a:solidFill>
              </a:rPr>
              <a:t>    x = SelectAndRemove(unexplored)</a:t>
            </a:r>
          </a:p>
          <a:p>
            <a:r>
              <a:rPr lang="en-US" altLang="he-IL" sz="2000">
                <a:solidFill>
                  <a:schemeClr val="bg1"/>
                </a:solidFill>
              </a:rPr>
              <a:t>    if (x </a:t>
            </a:r>
            <a:r>
              <a:rPr lang="en-US" altLang="he-IL" sz="2000">
                <a:solidFill>
                  <a:schemeClr val="bg1"/>
                </a:solidFill>
                <a:sym typeface="Symbol" pitchFamily="18" charset="2"/>
              </a:rPr>
              <a:t> </a:t>
            </a:r>
            <a:r>
              <a:rPr lang="en-US" altLang="he-IL" sz="2000">
                <a:solidFill>
                  <a:schemeClr val="bg1"/>
                </a:solidFill>
              </a:rPr>
              <a:t>marked)</a:t>
            </a:r>
          </a:p>
          <a:p>
            <a:r>
              <a:rPr lang="en-US" altLang="he-IL" sz="2000">
                <a:solidFill>
                  <a:schemeClr val="bg1"/>
                </a:solidFill>
              </a:rPr>
              <a:t>      collected = collected </a:t>
            </a:r>
            <a:r>
              <a:rPr lang="en-US" altLang="he-IL" sz="2000">
                <a:solidFill>
                  <a:schemeClr val="bg1"/>
                </a:solidFill>
                <a:sym typeface="Symbol" pitchFamily="18" charset="2"/>
              </a:rPr>
              <a:t> {x}</a:t>
            </a:r>
            <a:endParaRPr lang="en-US" altLang="he-IL" sz="2000">
              <a:solidFill>
                <a:schemeClr val="bg1"/>
              </a:solidFill>
            </a:endParaRPr>
          </a:p>
          <a:p>
            <a:r>
              <a:rPr lang="en-US" altLang="he-IL" sz="2000">
                <a:solidFill>
                  <a:schemeClr val="bg1"/>
                </a:solidFill>
              </a:rPr>
              <a:t>  }</a:t>
            </a:r>
          </a:p>
          <a:p>
            <a:r>
              <a:rPr lang="en-US" altLang="he-IL" sz="2000">
                <a:solidFill>
                  <a:schemeClr val="bg1"/>
                </a:solidFill>
              </a:rPr>
              <a:t>  assert(collected =</a:t>
            </a:r>
            <a:r>
              <a:rPr lang="en-US" altLang="he-IL" sz="1200">
                <a:solidFill>
                  <a:schemeClr val="bg1"/>
                </a:solidFill>
              </a:rPr>
              <a:t> </a:t>
            </a:r>
            <a:r>
              <a:rPr lang="en-US" altLang="he-IL" sz="2000">
                <a:solidFill>
                  <a:schemeClr val="bg1"/>
                </a:solidFill>
              </a:rPr>
              <a:t>=</a:t>
            </a:r>
          </a:p>
          <a:p>
            <a:r>
              <a:rPr lang="en-US" altLang="he-IL" sz="2000">
                <a:solidFill>
                  <a:schemeClr val="bg1"/>
                </a:solidFill>
              </a:rPr>
              <a:t>             Universe </a:t>
            </a:r>
            <a:r>
              <a:rPr lang="en-US" altLang="he-IL" sz="2000">
                <a:solidFill>
                  <a:schemeClr val="bg1"/>
                </a:solidFill>
                <a:cs typeface="Times New Roman" pitchFamily="18" charset="0"/>
              </a:rPr>
              <a:t>– </a:t>
            </a:r>
            <a:r>
              <a:rPr lang="en-US" altLang="he-IL" sz="2000">
                <a:solidFill>
                  <a:schemeClr val="bg1"/>
                </a:solidFill>
              </a:rPr>
              <a:t>Reachset(root)</a:t>
            </a:r>
          </a:p>
          <a:p>
            <a:r>
              <a:rPr lang="en-US" altLang="he-IL" sz="2000">
                <a:solidFill>
                  <a:schemeClr val="bg1"/>
                </a:solidFill>
              </a:rPr>
              <a:t>           )</a:t>
            </a:r>
          </a:p>
          <a:p>
            <a:r>
              <a:rPr lang="en-US" altLang="he-IL" sz="2000">
                <a:solidFill>
                  <a:schemeClr val="bg1"/>
                </a:solidFill>
              </a:rPr>
              <a:t>}</a:t>
            </a:r>
          </a:p>
        </p:txBody>
      </p:sp>
      <p:sp>
        <p:nvSpPr>
          <p:cNvPr id="78852" name="Text Box 4"/>
          <p:cNvSpPr txBox="1">
            <a:spLocks noChangeArrowheads="1"/>
          </p:cNvSpPr>
          <p:nvPr/>
        </p:nvSpPr>
        <p:spPr bwMode="auto">
          <a:xfrm>
            <a:off x="250825" y="777875"/>
            <a:ext cx="4360863" cy="5584825"/>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right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chemeClr val="bg1"/>
                </a:solidFill>
              </a:rPr>
              <a:t>   assert(marked =</a:t>
            </a:r>
            <a:r>
              <a:rPr lang="en-US" altLang="he-IL" sz="1200">
                <a:solidFill>
                  <a:schemeClr val="bg1"/>
                </a:solidFill>
              </a:rPr>
              <a:t> </a:t>
            </a:r>
            <a:r>
              <a:rPr lang="en-US" altLang="he-IL" sz="2000">
                <a:solidFill>
                  <a:schemeClr val="bg1"/>
                </a:solidFill>
              </a:rPr>
              <a:t>= Reachset(root))</a:t>
            </a:r>
          </a:p>
          <a:p>
            <a:pPr>
              <a:lnSpc>
                <a:spcPct val="90000"/>
              </a:lnSpc>
            </a:pPr>
            <a:r>
              <a:rPr lang="en-US" altLang="he-IL" sz="2000">
                <a:solidFill>
                  <a:schemeClr val="bg1"/>
                </a:solidFill>
              </a:rPr>
              <a:t>}</a:t>
            </a:r>
          </a:p>
        </p:txBody>
      </p:sp>
      <p:sp>
        <p:nvSpPr>
          <p:cNvPr id="78853" name="Text Box 5"/>
          <p:cNvSpPr txBox="1">
            <a:spLocks noChangeArrowheads="1"/>
          </p:cNvSpPr>
          <p:nvPr/>
        </p:nvSpPr>
        <p:spPr bwMode="auto">
          <a:xfrm>
            <a:off x="928688" y="6216650"/>
            <a:ext cx="2179637" cy="641350"/>
          </a:xfrm>
          <a:prstGeom prst="rect">
            <a:avLst/>
          </a:prstGeom>
          <a:noFill/>
          <a:ln w="28575">
            <a:noFill/>
            <a:miter lim="800000"/>
            <a:headEnd/>
            <a:tailEnd/>
          </a:ln>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Example: Mark and Sweep</a:t>
            </a:r>
          </a:p>
        </p:txBody>
      </p:sp>
      <p:sp>
        <p:nvSpPr>
          <p:cNvPr id="79875" name="Text Box 3"/>
          <p:cNvSpPr txBox="1">
            <a:spLocks noChangeArrowheads="1"/>
          </p:cNvSpPr>
          <p:nvPr/>
        </p:nvSpPr>
        <p:spPr bwMode="auto">
          <a:xfrm>
            <a:off x="250825" y="777875"/>
            <a:ext cx="4360863" cy="5584825"/>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right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chemeClr val="bg1"/>
                </a:solidFill>
              </a:rPr>
              <a:t>   assert(marked =</a:t>
            </a:r>
            <a:r>
              <a:rPr lang="en-US" altLang="he-IL" sz="1200">
                <a:solidFill>
                  <a:schemeClr val="bg1"/>
                </a:solidFill>
              </a:rPr>
              <a:t> </a:t>
            </a:r>
            <a:r>
              <a:rPr lang="en-US" altLang="he-IL" sz="2000">
                <a:solidFill>
                  <a:schemeClr val="bg1"/>
                </a:solidFill>
              </a:rPr>
              <a:t>= Reachset(root))</a:t>
            </a:r>
          </a:p>
          <a:p>
            <a:pPr>
              <a:lnSpc>
                <a:spcPct val="90000"/>
              </a:lnSpc>
            </a:pPr>
            <a:r>
              <a:rPr lang="en-US" altLang="he-IL" sz="2000">
                <a:solidFill>
                  <a:schemeClr val="bg1"/>
                </a:solidFill>
              </a:rPr>
              <a:t>}</a:t>
            </a:r>
          </a:p>
        </p:txBody>
      </p:sp>
      <p:sp>
        <p:nvSpPr>
          <p:cNvPr id="79876" name="Text Box 4">
            <a:hlinkClick r:id="rId2" action="ppaction://program" highlightClick="1"/>
          </p:cNvPr>
          <p:cNvSpPr txBox="1">
            <a:spLocks noChangeArrowheads="1"/>
          </p:cNvSpPr>
          <p:nvPr/>
        </p:nvSpPr>
        <p:spPr bwMode="auto">
          <a:xfrm>
            <a:off x="5700713" y="5673725"/>
            <a:ext cx="2590800" cy="584200"/>
          </a:xfrm>
          <a:prstGeom prst="rect">
            <a:avLst/>
          </a:prstGeom>
          <a:noFill/>
          <a:ln w="38100">
            <a:solidFill>
              <a:srgbClr val="FFFF00"/>
            </a:solidFill>
            <a:miter lim="800000"/>
            <a:headEnd/>
            <a:tailEnd/>
          </a:ln>
        </p:spPr>
        <p:txBody>
          <a:bodyPr anchor="ctr">
            <a:spAutoFit/>
          </a:bodyPr>
          <a:lstStyle/>
          <a:p>
            <a:pPr algn="ctr">
              <a:spcBef>
                <a:spcPct val="50000"/>
              </a:spcBef>
            </a:pPr>
            <a:r>
              <a:rPr lang="en-US" sz="3200">
                <a:solidFill>
                  <a:srgbClr val="FFFF00"/>
                </a:solidFill>
              </a:rPr>
              <a:t>Run Demo</a:t>
            </a:r>
            <a:endParaRPr lang="en-US" sz="3200">
              <a:solidFill>
                <a:srgbClr val="FFFF00"/>
              </a:solidFill>
              <a:hlinkClick r:id="rId3" action="ppaction://program"/>
            </a:endParaRPr>
          </a:p>
        </p:txBody>
      </p:sp>
      <p:sp>
        <p:nvSpPr>
          <p:cNvPr id="79877" name="Text Box 5"/>
          <p:cNvSpPr txBox="1">
            <a:spLocks noChangeArrowheads="1"/>
          </p:cNvSpPr>
          <p:nvPr/>
        </p:nvSpPr>
        <p:spPr bwMode="auto">
          <a:xfrm>
            <a:off x="928688" y="6216650"/>
            <a:ext cx="2179637" cy="641350"/>
          </a:xfrm>
          <a:prstGeom prst="rect">
            <a:avLst/>
          </a:prstGeom>
          <a:noFill/>
          <a:ln w="28575">
            <a:noFill/>
            <a:miter lim="800000"/>
            <a:headEnd/>
            <a:tailEnd/>
          </a:ln>
        </p:spPr>
        <p:txBody>
          <a:bodyPr>
            <a:spAutoFit/>
          </a:bodyPr>
          <a:lstStyle/>
          <a:p>
            <a:pPr>
              <a:spcBef>
                <a:spcPct val="50000"/>
              </a:spcBef>
            </a:pPr>
            <a:endParaRPr lang="en-US"/>
          </a:p>
        </p:txBody>
      </p:sp>
      <p:sp>
        <p:nvSpPr>
          <p:cNvPr id="79878" name="Text Box 6">
            <a:hlinkClick r:id="rId4" action="ppaction://program"/>
          </p:cNvPr>
          <p:cNvSpPr txBox="1">
            <a:spLocks noChangeArrowheads="1"/>
          </p:cNvSpPr>
          <p:nvPr/>
        </p:nvSpPr>
        <p:spPr bwMode="auto">
          <a:xfrm>
            <a:off x="5451475" y="968375"/>
            <a:ext cx="3228975" cy="646113"/>
          </a:xfrm>
          <a:prstGeom prst="rect">
            <a:avLst/>
          </a:prstGeom>
          <a:noFill/>
          <a:ln w="28575">
            <a:solidFill>
              <a:schemeClr val="bg1"/>
            </a:solidFill>
            <a:miter lim="800000"/>
            <a:headEnd/>
            <a:tailEnd/>
          </a:ln>
        </p:spPr>
        <p:txBody>
          <a:bodyPr anchor="ctr">
            <a:spAutoFit/>
          </a:bodyPr>
          <a:lstStyle/>
          <a:p>
            <a:pPr>
              <a:spcBef>
                <a:spcPct val="50000"/>
              </a:spcBef>
            </a:pPr>
            <a:r>
              <a:rPr lang="en-US">
                <a:solidFill>
                  <a:schemeClr val="bg1"/>
                </a:solidFill>
                <a:cs typeface="Times New Roman" pitchFamily="18" charset="0"/>
              </a:rPr>
              <a:t>predicates.tvp</a:t>
            </a:r>
          </a:p>
        </p:txBody>
      </p:sp>
      <p:sp>
        <p:nvSpPr>
          <p:cNvPr id="79879" name="Text Box 7">
            <a:hlinkClick r:id="rId5" action="ppaction://program"/>
          </p:cNvPr>
          <p:cNvSpPr txBox="1">
            <a:spLocks noChangeArrowheads="1"/>
          </p:cNvSpPr>
          <p:nvPr/>
        </p:nvSpPr>
        <p:spPr bwMode="auto">
          <a:xfrm>
            <a:off x="4987925" y="2832100"/>
            <a:ext cx="3892550" cy="646113"/>
          </a:xfrm>
          <a:prstGeom prst="rect">
            <a:avLst/>
          </a:prstGeom>
          <a:noFill/>
          <a:ln w="28575">
            <a:solidFill>
              <a:schemeClr val="bg1"/>
            </a:solidFill>
            <a:miter lim="800000"/>
            <a:headEnd/>
            <a:tailEnd/>
          </a:ln>
        </p:spPr>
        <p:txBody>
          <a:bodyPr anchor="ctr">
            <a:spAutoFit/>
          </a:bodyPr>
          <a:lstStyle/>
          <a:p>
            <a:pPr>
              <a:spcBef>
                <a:spcPct val="50000"/>
              </a:spcBef>
            </a:pPr>
            <a:r>
              <a:rPr lang="en-US">
                <a:solidFill>
                  <a:schemeClr val="bg1"/>
                </a:solidFill>
                <a:cs typeface="Times New Roman" pitchFamily="18" charset="0"/>
              </a:rPr>
              <a:t>predicates_set.tvp</a:t>
            </a:r>
          </a:p>
        </p:txBody>
      </p:sp>
      <p:sp>
        <p:nvSpPr>
          <p:cNvPr id="79880" name="Text Box 8">
            <a:hlinkClick r:id="rId6" action="ppaction://program"/>
          </p:cNvPr>
          <p:cNvSpPr txBox="1">
            <a:spLocks noChangeArrowheads="1"/>
          </p:cNvSpPr>
          <p:nvPr/>
        </p:nvSpPr>
        <p:spPr bwMode="auto">
          <a:xfrm>
            <a:off x="5138738" y="1900238"/>
            <a:ext cx="3819525" cy="646112"/>
          </a:xfrm>
          <a:prstGeom prst="rect">
            <a:avLst/>
          </a:prstGeom>
          <a:noFill/>
          <a:ln w="28575">
            <a:solidFill>
              <a:schemeClr val="bg1"/>
            </a:solidFill>
            <a:miter lim="800000"/>
            <a:headEnd/>
            <a:tailEnd/>
          </a:ln>
        </p:spPr>
        <p:txBody>
          <a:bodyPr anchor="ctr">
            <a:spAutoFit/>
          </a:bodyPr>
          <a:lstStyle/>
          <a:p>
            <a:pPr>
              <a:spcBef>
                <a:spcPct val="50000"/>
              </a:spcBef>
            </a:pPr>
            <a:r>
              <a:rPr lang="en-US">
                <a:solidFill>
                  <a:schemeClr val="bg1"/>
                </a:solidFill>
                <a:cs typeface="Times New Roman" pitchFamily="18" charset="0"/>
              </a:rPr>
              <a:t>actions_shape.tvp</a:t>
            </a:r>
          </a:p>
        </p:txBody>
      </p:sp>
      <p:sp>
        <p:nvSpPr>
          <p:cNvPr id="79881" name="Text Box 9">
            <a:hlinkClick r:id="rId7" action="ppaction://program"/>
          </p:cNvPr>
          <p:cNvSpPr txBox="1">
            <a:spLocks noChangeArrowheads="1"/>
          </p:cNvSpPr>
          <p:nvPr/>
        </p:nvSpPr>
        <p:spPr bwMode="auto">
          <a:xfrm>
            <a:off x="5259388" y="3762375"/>
            <a:ext cx="3221037" cy="669925"/>
          </a:xfrm>
          <a:prstGeom prst="rect">
            <a:avLst/>
          </a:prstGeom>
          <a:noFill/>
          <a:ln w="28575">
            <a:solidFill>
              <a:schemeClr val="bg1"/>
            </a:solidFill>
            <a:miter lim="800000"/>
            <a:headEnd/>
            <a:tailEnd/>
          </a:ln>
        </p:spPr>
        <p:txBody>
          <a:bodyPr anchor="ctr">
            <a:spAutoFit/>
          </a:bodyPr>
          <a:lstStyle/>
          <a:p>
            <a:pPr>
              <a:spcBef>
                <a:spcPct val="50000"/>
              </a:spcBef>
            </a:pPr>
            <a:r>
              <a:rPr lang="en-US">
                <a:solidFill>
                  <a:schemeClr val="bg1"/>
                </a:solidFill>
                <a:cs typeface="Times New Roman" pitchFamily="18" charset="0"/>
              </a:rPr>
              <a:t>actions_set.tvp</a:t>
            </a:r>
          </a:p>
        </p:txBody>
      </p:sp>
      <p:sp>
        <p:nvSpPr>
          <p:cNvPr id="79882" name="Text Box 9">
            <a:hlinkClick r:id="rId8" action="ppaction://program"/>
          </p:cNvPr>
          <p:cNvSpPr txBox="1">
            <a:spLocks noChangeArrowheads="1"/>
          </p:cNvSpPr>
          <p:nvPr/>
        </p:nvSpPr>
        <p:spPr bwMode="auto">
          <a:xfrm>
            <a:off x="5411788" y="4718050"/>
            <a:ext cx="3221037" cy="669925"/>
          </a:xfrm>
          <a:prstGeom prst="rect">
            <a:avLst/>
          </a:prstGeom>
          <a:noFill/>
          <a:ln w="28575">
            <a:solidFill>
              <a:schemeClr val="bg1"/>
            </a:solidFill>
            <a:miter lim="800000"/>
            <a:headEnd/>
            <a:tailEnd/>
          </a:ln>
        </p:spPr>
        <p:txBody>
          <a:bodyPr anchor="ctr">
            <a:spAutoFit/>
          </a:bodyPr>
          <a:lstStyle/>
          <a:p>
            <a:pPr>
              <a:spcBef>
                <a:spcPct val="50000"/>
              </a:spcBef>
            </a:pPr>
            <a:r>
              <a:rPr lang="en-US">
                <a:solidFill>
                  <a:schemeClr val="bg1"/>
                </a:solidFill>
                <a:cs typeface="Times New Roman" pitchFamily="18" charset="0"/>
              </a:rPr>
              <a:t>mark.tvp</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7188" y="71438"/>
            <a:ext cx="8458200" cy="1143000"/>
          </a:xfrm>
        </p:spPr>
        <p:txBody>
          <a:bodyPr/>
          <a:lstStyle/>
          <a:p>
            <a:r>
              <a:rPr lang="en-US" sz="4000" smtClean="0"/>
              <a:t>Interesting Properties</a:t>
            </a:r>
          </a:p>
        </p:txBody>
      </p:sp>
      <p:sp>
        <p:nvSpPr>
          <p:cNvPr id="16387" name="Rectangle 3"/>
          <p:cNvSpPr>
            <a:spLocks noGrp="1" noChangeArrowheads="1"/>
          </p:cNvSpPr>
          <p:nvPr>
            <p:ph type="body" idx="1"/>
          </p:nvPr>
        </p:nvSpPr>
        <p:spPr>
          <a:xfrm>
            <a:off x="185738" y="1409700"/>
            <a:ext cx="4737100" cy="5245100"/>
          </a:xfrm>
        </p:spPr>
        <p:txBody>
          <a:bodyPr/>
          <a:lstStyle/>
          <a:p>
            <a:pPr>
              <a:buFontTx/>
              <a:buNone/>
            </a:pPr>
            <a:r>
              <a:rPr lang="en-US" smtClean="0"/>
              <a:t>rotate(List first, List last) {</a:t>
            </a:r>
          </a:p>
          <a:p>
            <a:pPr lvl="1">
              <a:buFontTx/>
              <a:buNone/>
            </a:pPr>
            <a:r>
              <a:rPr lang="en-US" smtClean="0"/>
              <a:t>if ( first != NULL) {</a:t>
            </a:r>
          </a:p>
          <a:p>
            <a:pPr lvl="1">
              <a:buFontTx/>
              <a:buNone/>
            </a:pPr>
            <a:r>
              <a:rPr lang="en-US" smtClean="0"/>
              <a:t>	</a:t>
            </a:r>
            <a:r>
              <a:rPr lang="en-US" smtClean="0">
                <a:solidFill>
                  <a:srgbClr val="FFFF66"/>
                </a:solidFill>
              </a:rPr>
              <a:t>last </a:t>
            </a:r>
            <a:r>
              <a:rPr lang="en-US" smtClean="0">
                <a:solidFill>
                  <a:srgbClr val="FFFF66"/>
                </a:solidFill>
                <a:sym typeface="Symbol" pitchFamily="18" charset="2"/>
              </a:rPr>
              <a:t></a:t>
            </a:r>
            <a:r>
              <a:rPr lang="en-US" smtClean="0">
                <a:sym typeface="Symbol" pitchFamily="18" charset="2"/>
              </a:rPr>
              <a:t> </a:t>
            </a:r>
            <a:r>
              <a:rPr lang="en-US" smtClean="0">
                <a:solidFill>
                  <a:srgbClr val="FFFF66"/>
                </a:solidFill>
              </a:rPr>
              <a:t>next</a:t>
            </a:r>
            <a:r>
              <a:rPr lang="en-US" smtClean="0"/>
              <a:t> = first;</a:t>
            </a:r>
          </a:p>
          <a:p>
            <a:pPr lvl="1">
              <a:buFontTx/>
              <a:buNone/>
            </a:pPr>
            <a:r>
              <a:rPr lang="en-US" smtClean="0"/>
              <a:t>	first = first </a:t>
            </a:r>
            <a:r>
              <a:rPr lang="en-US" smtClean="0">
                <a:sym typeface="Symbol" pitchFamily="18" charset="2"/>
              </a:rPr>
              <a:t></a:t>
            </a:r>
            <a:r>
              <a:rPr lang="en-US" smtClean="0"/>
              <a:t> next;</a:t>
            </a:r>
          </a:p>
          <a:p>
            <a:pPr lvl="1">
              <a:buFontTx/>
              <a:buNone/>
            </a:pPr>
            <a:r>
              <a:rPr lang="en-US" smtClean="0"/>
              <a:t>	last = last </a:t>
            </a:r>
            <a:r>
              <a:rPr lang="en-US" smtClean="0">
                <a:sym typeface="Symbol" pitchFamily="18" charset="2"/>
              </a:rPr>
              <a:t></a:t>
            </a:r>
            <a:r>
              <a:rPr lang="en-US" smtClean="0"/>
              <a:t> next;</a:t>
            </a:r>
          </a:p>
          <a:p>
            <a:pPr lvl="1">
              <a:buFontTx/>
              <a:buNone/>
            </a:pPr>
            <a:r>
              <a:rPr lang="en-US" smtClean="0">
                <a:solidFill>
                  <a:srgbClr val="FFFF66"/>
                </a:solidFill>
              </a:rPr>
              <a:t>	last </a:t>
            </a:r>
            <a:r>
              <a:rPr lang="en-US" smtClean="0">
                <a:solidFill>
                  <a:srgbClr val="FFFF66"/>
                </a:solidFill>
                <a:sym typeface="Symbol" pitchFamily="18" charset="2"/>
              </a:rPr>
              <a:t></a:t>
            </a:r>
            <a:r>
              <a:rPr lang="en-US" smtClean="0">
                <a:solidFill>
                  <a:srgbClr val="FFFF66"/>
                </a:solidFill>
              </a:rPr>
              <a:t> next</a:t>
            </a:r>
            <a:r>
              <a:rPr lang="en-US" smtClean="0"/>
              <a:t> = NULL;</a:t>
            </a:r>
          </a:p>
          <a:p>
            <a:pPr lvl="1">
              <a:buFontTx/>
              <a:buNone/>
            </a:pPr>
            <a:r>
              <a:rPr lang="en-US" smtClean="0"/>
              <a:t>}</a:t>
            </a:r>
          </a:p>
          <a:p>
            <a:pPr>
              <a:buFontTx/>
              <a:buNone/>
            </a:pPr>
            <a:r>
              <a:rPr lang="en-US" smtClean="0"/>
              <a:t>}</a:t>
            </a:r>
          </a:p>
        </p:txBody>
      </p:sp>
      <p:sp>
        <p:nvSpPr>
          <p:cNvPr id="16388" name="Text Box 4"/>
          <p:cNvSpPr txBox="1">
            <a:spLocks noChangeArrowheads="1"/>
          </p:cNvSpPr>
          <p:nvPr/>
        </p:nvSpPr>
        <p:spPr bwMode="auto">
          <a:xfrm>
            <a:off x="4803775" y="1641475"/>
            <a:ext cx="3943350" cy="1004888"/>
          </a:xfrm>
          <a:prstGeom prst="rect">
            <a:avLst/>
          </a:prstGeom>
          <a:noFill/>
          <a:ln w="28575">
            <a:noFill/>
            <a:miter lim="800000"/>
            <a:headEnd/>
            <a:tailEnd/>
          </a:ln>
        </p:spPr>
        <p:txBody>
          <a:bodyPr>
            <a:spAutoFit/>
          </a:bodyPr>
          <a:lstStyle/>
          <a:p>
            <a:pPr>
              <a:spcBef>
                <a:spcPct val="50000"/>
              </a:spcBef>
              <a:buFont typeface="Wingdings" pitchFamily="2" charset="2"/>
              <a:buChar char="ü"/>
            </a:pPr>
            <a:r>
              <a:rPr lang="en-US" sz="2400">
                <a:solidFill>
                  <a:schemeClr val="bg1"/>
                </a:solidFill>
              </a:rPr>
              <a:t>No null-de references</a:t>
            </a:r>
          </a:p>
          <a:p>
            <a:pPr>
              <a:spcBef>
                <a:spcPct val="50000"/>
              </a:spcBef>
              <a:buFont typeface="Wingdings" pitchFamily="2" charset="2"/>
              <a:buChar char="ü"/>
            </a:pPr>
            <a:r>
              <a:rPr lang="en-US" sz="2400">
                <a:solidFill>
                  <a:schemeClr val="bg1"/>
                </a:solidFill>
              </a:rPr>
              <a:t>No memory leaks</a:t>
            </a:r>
            <a:endParaRPr lang="en-US" sz="240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69850"/>
            <a:ext cx="7772400" cy="763588"/>
          </a:xfrm>
          <a:noFill/>
        </p:spPr>
        <p:txBody>
          <a:bodyPr lIns="92075" tIns="46038" rIns="92075" bIns="46038" anchor="b"/>
          <a:lstStyle/>
          <a:p>
            <a:r>
              <a:rPr lang="en-US" smtClean="0"/>
              <a:t>Example: Mark and Sweep</a:t>
            </a:r>
          </a:p>
        </p:txBody>
      </p:sp>
      <p:sp>
        <p:nvSpPr>
          <p:cNvPr id="80899" name="Text Box 3"/>
          <p:cNvSpPr txBox="1">
            <a:spLocks noChangeArrowheads="1"/>
          </p:cNvSpPr>
          <p:nvPr/>
        </p:nvSpPr>
        <p:spPr bwMode="auto">
          <a:xfrm>
            <a:off x="4829175" y="1030288"/>
            <a:ext cx="4092575" cy="3749675"/>
          </a:xfrm>
          <a:prstGeom prst="rect">
            <a:avLst/>
          </a:prstGeom>
          <a:noFill/>
          <a:ln w="9525">
            <a:noFill/>
            <a:miter lim="800000"/>
            <a:headEnd/>
            <a:tailEnd/>
          </a:ln>
        </p:spPr>
        <p:txBody>
          <a:bodyPr>
            <a:spAutoFit/>
          </a:bodyPr>
          <a:lstStyle/>
          <a:p>
            <a:r>
              <a:rPr lang="en-US" altLang="he-IL" sz="2000">
                <a:solidFill>
                  <a:schemeClr val="bg1"/>
                </a:solidFill>
              </a:rPr>
              <a:t>void Sweep() {</a:t>
            </a:r>
          </a:p>
          <a:p>
            <a:r>
              <a:rPr lang="en-US" altLang="he-IL" sz="2000">
                <a:solidFill>
                  <a:schemeClr val="bg1"/>
                </a:solidFill>
              </a:rPr>
              <a:t>  unexplored = Universe</a:t>
            </a:r>
          </a:p>
          <a:p>
            <a:r>
              <a:rPr lang="en-US" altLang="he-IL" sz="2000">
                <a:solidFill>
                  <a:schemeClr val="bg1"/>
                </a:solidFill>
              </a:rPr>
              <a:t>  collected = </a:t>
            </a:r>
            <a:r>
              <a:rPr lang="en-US" altLang="he-IL" sz="2000">
                <a:solidFill>
                  <a:schemeClr val="bg1"/>
                </a:solidFill>
                <a:sym typeface="Symbol" pitchFamily="18" charset="2"/>
              </a:rPr>
              <a:t></a:t>
            </a:r>
            <a:endParaRPr lang="en-US" altLang="he-IL" sz="2000">
              <a:solidFill>
                <a:schemeClr val="bg1"/>
              </a:solidFill>
            </a:endParaRPr>
          </a:p>
          <a:p>
            <a:r>
              <a:rPr lang="en-US" altLang="he-IL" sz="2000">
                <a:solidFill>
                  <a:schemeClr val="bg1"/>
                </a:solidFill>
              </a:rPr>
              <a:t>  while (unexplored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r>
              <a:rPr lang="en-US" altLang="he-IL" sz="2000">
                <a:solidFill>
                  <a:schemeClr val="bg1"/>
                </a:solidFill>
              </a:rPr>
              <a:t>    x = SelectAndRemove(unexplored)</a:t>
            </a:r>
          </a:p>
          <a:p>
            <a:r>
              <a:rPr lang="en-US" altLang="he-IL" sz="2000">
                <a:solidFill>
                  <a:schemeClr val="bg1"/>
                </a:solidFill>
              </a:rPr>
              <a:t>    if (x </a:t>
            </a:r>
            <a:r>
              <a:rPr lang="en-US" altLang="he-IL" sz="2000">
                <a:solidFill>
                  <a:schemeClr val="bg1"/>
                </a:solidFill>
                <a:sym typeface="Symbol" pitchFamily="18" charset="2"/>
              </a:rPr>
              <a:t> </a:t>
            </a:r>
            <a:r>
              <a:rPr lang="en-US" altLang="he-IL" sz="2000">
                <a:solidFill>
                  <a:schemeClr val="bg1"/>
                </a:solidFill>
              </a:rPr>
              <a:t>marked)</a:t>
            </a:r>
          </a:p>
          <a:p>
            <a:r>
              <a:rPr lang="en-US" altLang="he-IL" sz="2000">
                <a:solidFill>
                  <a:schemeClr val="bg1"/>
                </a:solidFill>
              </a:rPr>
              <a:t>      collected = collected </a:t>
            </a:r>
            <a:r>
              <a:rPr lang="en-US" altLang="he-IL" sz="2000">
                <a:solidFill>
                  <a:schemeClr val="bg1"/>
                </a:solidFill>
                <a:sym typeface="Symbol" pitchFamily="18" charset="2"/>
              </a:rPr>
              <a:t> {x}</a:t>
            </a:r>
            <a:endParaRPr lang="en-US" altLang="he-IL" sz="2000">
              <a:solidFill>
                <a:schemeClr val="bg1"/>
              </a:solidFill>
            </a:endParaRPr>
          </a:p>
          <a:p>
            <a:r>
              <a:rPr lang="en-US" altLang="he-IL" sz="2000">
                <a:solidFill>
                  <a:schemeClr val="bg1"/>
                </a:solidFill>
              </a:rPr>
              <a:t>  }</a:t>
            </a:r>
          </a:p>
          <a:p>
            <a:r>
              <a:rPr lang="en-US" altLang="he-IL" sz="2000">
                <a:solidFill>
                  <a:schemeClr val="bg1"/>
                </a:solidFill>
              </a:rPr>
              <a:t>  assert(collected =</a:t>
            </a:r>
            <a:r>
              <a:rPr lang="en-US" altLang="he-IL" sz="1200">
                <a:solidFill>
                  <a:schemeClr val="bg1"/>
                </a:solidFill>
              </a:rPr>
              <a:t> </a:t>
            </a:r>
            <a:r>
              <a:rPr lang="en-US" altLang="he-IL" sz="2000">
                <a:solidFill>
                  <a:schemeClr val="bg1"/>
                </a:solidFill>
              </a:rPr>
              <a:t>=</a:t>
            </a:r>
          </a:p>
          <a:p>
            <a:r>
              <a:rPr lang="en-US" altLang="he-IL" sz="2000">
                <a:solidFill>
                  <a:schemeClr val="bg1"/>
                </a:solidFill>
              </a:rPr>
              <a:t>             Universe </a:t>
            </a:r>
            <a:r>
              <a:rPr lang="en-US" altLang="he-IL" sz="2000">
                <a:solidFill>
                  <a:schemeClr val="bg1"/>
                </a:solidFill>
                <a:cs typeface="Times New Roman" pitchFamily="18" charset="0"/>
              </a:rPr>
              <a:t>– </a:t>
            </a:r>
            <a:r>
              <a:rPr lang="en-US" altLang="he-IL" sz="2000">
                <a:solidFill>
                  <a:schemeClr val="bg1"/>
                </a:solidFill>
              </a:rPr>
              <a:t>Reachset(root)</a:t>
            </a:r>
          </a:p>
          <a:p>
            <a:r>
              <a:rPr lang="en-US" altLang="he-IL" sz="2000">
                <a:solidFill>
                  <a:schemeClr val="bg1"/>
                </a:solidFill>
              </a:rPr>
              <a:t>           )</a:t>
            </a:r>
          </a:p>
          <a:p>
            <a:r>
              <a:rPr lang="en-US" altLang="he-IL" sz="2000">
                <a:solidFill>
                  <a:schemeClr val="bg1"/>
                </a:solidFill>
              </a:rPr>
              <a:t>}</a:t>
            </a:r>
          </a:p>
        </p:txBody>
      </p:sp>
      <p:sp>
        <p:nvSpPr>
          <p:cNvPr id="80900" name="Text Box 4"/>
          <p:cNvSpPr txBox="1">
            <a:spLocks noChangeArrowheads="1"/>
          </p:cNvSpPr>
          <p:nvPr/>
        </p:nvSpPr>
        <p:spPr bwMode="auto">
          <a:xfrm>
            <a:off x="96838" y="1030288"/>
            <a:ext cx="4360862" cy="5584825"/>
          </a:xfrm>
          <a:prstGeom prst="rect">
            <a:avLst/>
          </a:prstGeom>
          <a:noFill/>
          <a:ln w="9525">
            <a:noFill/>
            <a:miter lim="800000"/>
            <a:headEnd/>
            <a:tailEnd/>
          </a:ln>
        </p:spPr>
        <p:txBody>
          <a:bodyPr>
            <a:spAutoFit/>
          </a:bodyPr>
          <a:lstStyle/>
          <a:p>
            <a:pPr>
              <a:lnSpc>
                <a:spcPct val="90000"/>
              </a:lnSpc>
            </a:pPr>
            <a:r>
              <a:rPr lang="en-US" altLang="he-IL" sz="2000">
                <a:solidFill>
                  <a:schemeClr val="bg1"/>
                </a:solidFill>
              </a:rPr>
              <a:t>void Mark(Node root) {</a:t>
            </a:r>
          </a:p>
          <a:p>
            <a:pPr>
              <a:lnSpc>
                <a:spcPct val="90000"/>
              </a:lnSpc>
            </a:pPr>
            <a:r>
              <a:rPr lang="en-US" altLang="he-IL" sz="2000">
                <a:solidFill>
                  <a:schemeClr val="bg1"/>
                </a:solidFill>
              </a:rPr>
              <a:t>   if (root != NULL) {</a:t>
            </a:r>
          </a:p>
          <a:p>
            <a:pPr>
              <a:lnSpc>
                <a:spcPct val="90000"/>
              </a:lnSpc>
            </a:pPr>
            <a:r>
              <a:rPr lang="en-US" altLang="he-IL" sz="2000">
                <a:solidFill>
                  <a:schemeClr val="bg1"/>
                </a:solidFill>
              </a:rPr>
              <a:t>      pending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root}</a:t>
            </a:r>
          </a:p>
          <a:p>
            <a:pPr>
              <a:lnSpc>
                <a:spcPct val="90000"/>
              </a:lnSpc>
            </a:pPr>
            <a:r>
              <a:rPr lang="en-US" altLang="he-IL" sz="2000">
                <a:solidFill>
                  <a:schemeClr val="bg1"/>
                </a:solidFill>
              </a:rPr>
              <a:t>      marked = </a:t>
            </a:r>
            <a:r>
              <a:rPr lang="en-US" altLang="he-IL" sz="2000">
                <a:solidFill>
                  <a:schemeClr val="bg1"/>
                </a:solidFill>
                <a:sym typeface="Symbol" pitchFamily="18" charset="2"/>
              </a:rPr>
              <a:t></a:t>
            </a:r>
            <a:endParaRPr lang="en-US" altLang="he-IL" sz="2000">
              <a:solidFill>
                <a:schemeClr val="bg1"/>
              </a:solidFill>
            </a:endParaRPr>
          </a:p>
          <a:p>
            <a:pPr>
              <a:lnSpc>
                <a:spcPct val="90000"/>
              </a:lnSpc>
            </a:pPr>
            <a:r>
              <a:rPr lang="en-US" altLang="he-IL" sz="2000">
                <a:solidFill>
                  <a:schemeClr val="bg1"/>
                </a:solidFill>
              </a:rPr>
              <a:t>      while (pending </a:t>
            </a:r>
            <a:r>
              <a:rPr lang="en-US" altLang="he-IL" sz="2000">
                <a:solidFill>
                  <a:schemeClr val="bg1"/>
                </a:solidFill>
                <a:sym typeface="Symbol" pitchFamily="18" charset="2"/>
              </a:rPr>
              <a:t></a:t>
            </a:r>
            <a:r>
              <a:rPr lang="en-US" altLang="he-IL" sz="2000">
                <a:solidFill>
                  <a:schemeClr val="bg1"/>
                </a:solidFill>
              </a:rPr>
              <a:t> </a:t>
            </a:r>
            <a:r>
              <a:rPr lang="en-US" altLang="he-IL" sz="2000">
                <a:solidFill>
                  <a:schemeClr val="bg1"/>
                </a:solidFill>
                <a:sym typeface="Symbol" pitchFamily="18" charset="2"/>
              </a:rPr>
              <a:t></a:t>
            </a:r>
            <a:r>
              <a:rPr lang="en-US" altLang="he-IL" sz="2000">
                <a:solidFill>
                  <a:schemeClr val="bg1"/>
                </a:solidFill>
              </a:rPr>
              <a:t>) {</a:t>
            </a:r>
          </a:p>
          <a:p>
            <a:pPr>
              <a:lnSpc>
                <a:spcPct val="90000"/>
              </a:lnSpc>
            </a:pPr>
            <a:r>
              <a:rPr lang="en-US" altLang="he-IL" sz="2000">
                <a:solidFill>
                  <a:schemeClr val="bg1"/>
                </a:solidFill>
              </a:rPr>
              <a:t>         x = SelectAndRemove(pending)</a:t>
            </a:r>
          </a:p>
          <a:p>
            <a:pPr>
              <a:lnSpc>
                <a:spcPct val="90000"/>
              </a:lnSpc>
            </a:pPr>
            <a:r>
              <a:rPr lang="en-US" altLang="he-IL" sz="2000">
                <a:solidFill>
                  <a:schemeClr val="bg1"/>
                </a:solidFill>
              </a:rPr>
              <a:t>         marked = marked </a:t>
            </a:r>
            <a:r>
              <a:rPr lang="en-US" altLang="he-IL" sz="2000">
                <a:solidFill>
                  <a:schemeClr val="bg1"/>
                </a:solidFill>
                <a:sym typeface="Symbol" pitchFamily="18" charset="2"/>
              </a:rPr>
              <a:t> {</a:t>
            </a:r>
            <a:r>
              <a:rPr lang="en-US" altLang="he-IL" sz="2000">
                <a:solidFill>
                  <a:schemeClr val="bg1"/>
                </a:solidFill>
              </a:rPr>
              <a:t>x}</a:t>
            </a:r>
          </a:p>
          <a:p>
            <a:pPr>
              <a:lnSpc>
                <a:spcPct val="90000"/>
              </a:lnSpc>
            </a:pPr>
            <a:r>
              <a:rPr lang="en-US" altLang="he-IL" sz="2000">
                <a:solidFill>
                  <a:schemeClr val="bg1"/>
                </a:solidFill>
              </a:rPr>
              <a:t>         t = x </a:t>
            </a:r>
            <a:r>
              <a:rPr lang="en-US" altLang="he-IL" sz="2000">
                <a:solidFill>
                  <a:schemeClr val="bg1"/>
                </a:solidFill>
                <a:sym typeface="Symbol" pitchFamily="18" charset="2"/>
              </a:rPr>
              <a:t> </a:t>
            </a:r>
            <a:r>
              <a:rPr lang="en-US" altLang="he-IL" sz="2000">
                <a:solidFill>
                  <a:schemeClr val="bg1"/>
                </a:solidFill>
              </a:rPr>
              <a:t>left</a:t>
            </a:r>
          </a:p>
          <a:p>
            <a:pPr>
              <a:lnSpc>
                <a:spcPct val="90000"/>
              </a:lnSpc>
            </a:pPr>
            <a:r>
              <a:rPr lang="en-US" altLang="he-IL" sz="2000">
                <a:solidFill>
                  <a:schemeClr val="bg1"/>
                </a:solidFill>
              </a:rPr>
              <a:t>         if (t </a:t>
            </a:r>
            <a:r>
              <a:rPr lang="en-US" altLang="he-IL" sz="2000">
                <a:solidFill>
                  <a:schemeClr val="bg1"/>
                </a:solidFill>
                <a:sym typeface="Symbol" pitchFamily="18" charset="2"/>
              </a:rPr>
              <a:t></a:t>
            </a:r>
            <a:r>
              <a:rPr lang="en-US" altLang="he-IL" sz="2000">
                <a:solidFill>
                  <a:schemeClr val="bg1"/>
                </a:solidFill>
              </a:rPr>
              <a:t> NULL)</a:t>
            </a:r>
          </a:p>
          <a:p>
            <a:pPr>
              <a:lnSpc>
                <a:spcPct val="90000"/>
              </a:lnSpc>
            </a:pPr>
            <a:r>
              <a:rPr lang="en-US" altLang="he-IL" sz="2000">
                <a:solidFill>
                  <a:schemeClr val="bg1"/>
                </a:solidFill>
              </a:rPr>
              <a:t>            if (t </a:t>
            </a:r>
            <a:r>
              <a:rPr lang="en-US" altLang="he-IL" sz="2000">
                <a:solidFill>
                  <a:schemeClr val="bg1"/>
                </a:solidFill>
                <a:sym typeface="Symbol" pitchFamily="18" charset="2"/>
              </a:rPr>
              <a:t> </a:t>
            </a:r>
            <a:r>
              <a:rPr lang="en-US" altLang="he-IL" sz="2000">
                <a:solidFill>
                  <a:schemeClr val="bg1"/>
                </a:solidFill>
              </a:rPr>
              <a:t>marked)</a:t>
            </a:r>
          </a:p>
          <a:p>
            <a:pPr>
              <a:lnSpc>
                <a:spcPct val="90000"/>
              </a:lnSpc>
            </a:pPr>
            <a:r>
              <a:rPr lang="en-US" altLang="he-IL" sz="2000">
                <a:solidFill>
                  <a:schemeClr val="bg1"/>
                </a:solidFill>
              </a:rPr>
              <a:t>               pending = pending </a:t>
            </a:r>
            <a:r>
              <a:rPr lang="en-US" altLang="he-IL" sz="2000">
                <a:solidFill>
                  <a:schemeClr val="bg1"/>
                </a:solidFill>
                <a:sym typeface="Symbol" pitchFamily="18" charset="2"/>
              </a:rPr>
              <a:t> {</a:t>
            </a:r>
            <a:r>
              <a:rPr lang="en-US" altLang="he-IL" sz="2000">
                <a:solidFill>
                  <a:schemeClr val="bg1"/>
                </a:solidFill>
              </a:rPr>
              <a:t>t}</a:t>
            </a:r>
          </a:p>
          <a:p>
            <a:pPr>
              <a:lnSpc>
                <a:spcPct val="90000"/>
              </a:lnSpc>
            </a:pPr>
            <a:r>
              <a:rPr lang="en-US" altLang="he-IL" sz="2000">
                <a:solidFill>
                  <a:srgbClr val="FFFF00"/>
                </a:solidFill>
              </a:rPr>
              <a:t>/*      t = x </a:t>
            </a:r>
            <a:r>
              <a:rPr lang="en-US" altLang="he-IL" sz="2000">
                <a:solidFill>
                  <a:srgbClr val="FFFF00"/>
                </a:solidFill>
                <a:sym typeface="Symbol" pitchFamily="18" charset="2"/>
              </a:rPr>
              <a:t> </a:t>
            </a:r>
            <a:r>
              <a:rPr lang="en-US" altLang="he-IL" sz="2000">
                <a:solidFill>
                  <a:srgbClr val="FFFF00"/>
                </a:solidFill>
              </a:rPr>
              <a:t>right</a:t>
            </a:r>
          </a:p>
          <a:p>
            <a:pPr>
              <a:lnSpc>
                <a:spcPct val="90000"/>
              </a:lnSpc>
            </a:pPr>
            <a:r>
              <a:rPr lang="en-US" altLang="he-IL" sz="2000">
                <a:solidFill>
                  <a:srgbClr val="FFFF00"/>
                </a:solidFill>
              </a:rPr>
              <a:t> *      if (t </a:t>
            </a:r>
            <a:r>
              <a:rPr lang="en-US" altLang="he-IL" sz="2000">
                <a:solidFill>
                  <a:srgbClr val="FFFF00"/>
                </a:solidFill>
                <a:sym typeface="Symbol" pitchFamily="18" charset="2"/>
              </a:rPr>
              <a:t></a:t>
            </a:r>
            <a:r>
              <a:rPr lang="en-US" altLang="he-IL" sz="2000">
                <a:solidFill>
                  <a:srgbClr val="FFFF00"/>
                </a:solidFill>
              </a:rPr>
              <a:t> NULL)</a:t>
            </a:r>
          </a:p>
          <a:p>
            <a:pPr>
              <a:lnSpc>
                <a:spcPct val="90000"/>
              </a:lnSpc>
            </a:pPr>
            <a:r>
              <a:rPr lang="en-US" altLang="he-IL" sz="2000">
                <a:solidFill>
                  <a:srgbClr val="FFFF00"/>
                </a:solidFill>
              </a:rPr>
              <a:t> *         if (t </a:t>
            </a:r>
            <a:r>
              <a:rPr lang="en-US" altLang="he-IL" sz="2000">
                <a:solidFill>
                  <a:srgbClr val="FFFF00"/>
                </a:solidFill>
                <a:sym typeface="Symbol" pitchFamily="18" charset="2"/>
              </a:rPr>
              <a:t> </a:t>
            </a:r>
            <a:r>
              <a:rPr lang="en-US" altLang="he-IL" sz="2000">
                <a:solidFill>
                  <a:srgbClr val="FFFF00"/>
                </a:solidFill>
              </a:rPr>
              <a:t>marked)</a:t>
            </a:r>
          </a:p>
          <a:p>
            <a:pPr>
              <a:lnSpc>
                <a:spcPct val="90000"/>
              </a:lnSpc>
            </a:pPr>
            <a:r>
              <a:rPr lang="en-US" altLang="he-IL" sz="2000">
                <a:solidFill>
                  <a:srgbClr val="FFFF00"/>
                </a:solidFill>
              </a:rPr>
              <a:t> *            pending = pending </a:t>
            </a:r>
            <a:r>
              <a:rPr lang="en-US" altLang="he-IL" sz="2000">
                <a:solidFill>
                  <a:srgbClr val="FFFF00"/>
                </a:solidFill>
                <a:sym typeface="Symbol" pitchFamily="18" charset="2"/>
              </a:rPr>
              <a:t> {</a:t>
            </a:r>
            <a:r>
              <a:rPr lang="en-US" altLang="he-IL" sz="2000">
                <a:solidFill>
                  <a:srgbClr val="FFFF00"/>
                </a:solidFill>
              </a:rPr>
              <a:t>t}</a:t>
            </a:r>
          </a:p>
          <a:p>
            <a:pPr>
              <a:lnSpc>
                <a:spcPct val="90000"/>
              </a:lnSpc>
            </a:pPr>
            <a:r>
              <a:rPr lang="en-US" altLang="he-IL" sz="2000">
                <a:solidFill>
                  <a:srgbClr val="FFFF00"/>
                </a:solidFill>
              </a:rPr>
              <a:t> */ </a:t>
            </a:r>
            <a:r>
              <a:rPr lang="en-US" altLang="he-IL" sz="2000">
                <a:solidFill>
                  <a:schemeClr val="bg1"/>
                </a:solidFill>
              </a:rPr>
              <a:t> }</a:t>
            </a:r>
          </a:p>
          <a:p>
            <a:pPr>
              <a:lnSpc>
                <a:spcPct val="90000"/>
              </a:lnSpc>
            </a:pPr>
            <a:r>
              <a:rPr lang="en-US" altLang="he-IL" sz="2000">
                <a:solidFill>
                  <a:schemeClr val="bg1"/>
                </a:solidFill>
              </a:rPr>
              <a:t>   }</a:t>
            </a:r>
          </a:p>
          <a:p>
            <a:pPr>
              <a:lnSpc>
                <a:spcPct val="90000"/>
              </a:lnSpc>
            </a:pPr>
            <a:r>
              <a:rPr lang="en-US" altLang="he-IL" sz="2000">
                <a:solidFill>
                  <a:schemeClr val="bg1"/>
                </a:solidFill>
              </a:rPr>
              <a:t>   assert(marked =</a:t>
            </a:r>
            <a:r>
              <a:rPr lang="en-US" altLang="he-IL" sz="1200">
                <a:solidFill>
                  <a:schemeClr val="bg1"/>
                </a:solidFill>
              </a:rPr>
              <a:t> </a:t>
            </a:r>
            <a:r>
              <a:rPr lang="en-US" altLang="he-IL" sz="2000">
                <a:solidFill>
                  <a:schemeClr val="bg1"/>
                </a:solidFill>
              </a:rPr>
              <a:t>= Reachset(root))</a:t>
            </a:r>
          </a:p>
          <a:p>
            <a:pPr>
              <a:lnSpc>
                <a:spcPct val="90000"/>
              </a:lnSpc>
            </a:pPr>
            <a:r>
              <a:rPr lang="en-US" altLang="he-IL" sz="2000">
                <a:solidFill>
                  <a:schemeClr val="bg1"/>
                </a:solidFill>
              </a:rPr>
              <a:t>}</a:t>
            </a:r>
          </a:p>
        </p:txBody>
      </p:sp>
      <p:sp>
        <p:nvSpPr>
          <p:cNvPr id="80901" name="Text Box 5">
            <a:hlinkClick r:id="rId2" action="ppaction://program" highlightClick="1"/>
          </p:cNvPr>
          <p:cNvSpPr txBox="1">
            <a:spLocks noChangeArrowheads="1"/>
          </p:cNvSpPr>
          <p:nvPr/>
        </p:nvSpPr>
        <p:spPr bwMode="auto">
          <a:xfrm>
            <a:off x="5257800" y="5486400"/>
            <a:ext cx="2590800" cy="617538"/>
          </a:xfrm>
          <a:prstGeom prst="rect">
            <a:avLst/>
          </a:prstGeom>
          <a:noFill/>
          <a:ln w="38100">
            <a:solidFill>
              <a:srgbClr val="FFFF00"/>
            </a:solidFill>
            <a:miter lim="800000"/>
            <a:headEnd/>
            <a:tailEnd/>
          </a:ln>
        </p:spPr>
        <p:txBody>
          <a:bodyPr>
            <a:spAutoFit/>
          </a:bodyPr>
          <a:lstStyle/>
          <a:p>
            <a:pPr algn="ctr">
              <a:spcBef>
                <a:spcPct val="50000"/>
              </a:spcBef>
            </a:pPr>
            <a:r>
              <a:rPr lang="en-US" sz="3200">
                <a:solidFill>
                  <a:srgbClr val="FFFF00"/>
                </a:solidFill>
              </a:rPr>
              <a:t>Run Demo</a:t>
            </a:r>
            <a:endParaRPr lang="en-US" sz="3200">
              <a:solidFill>
                <a:srgbClr val="FFFF00"/>
              </a:solidFill>
              <a:hlinkClick r:id="rId3" action="ppaction://program"/>
            </a:endParaRP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t>Summary</a:t>
            </a:r>
          </a:p>
        </p:txBody>
      </p:sp>
      <p:sp>
        <p:nvSpPr>
          <p:cNvPr id="84995" name="Rectangle 3"/>
          <p:cNvSpPr>
            <a:spLocks noGrp="1" noChangeArrowheads="1"/>
          </p:cNvSpPr>
          <p:nvPr>
            <p:ph type="body" idx="1"/>
          </p:nvPr>
        </p:nvSpPr>
        <p:spPr/>
        <p:txBody>
          <a:bodyPr/>
          <a:lstStyle/>
          <a:p>
            <a:pPr>
              <a:lnSpc>
                <a:spcPct val="90000"/>
              </a:lnSpc>
            </a:pPr>
            <a:r>
              <a:rPr lang="en-US" smtClean="0"/>
              <a:t>Canonical abstraction is powerful</a:t>
            </a:r>
          </a:p>
          <a:p>
            <a:pPr lvl="1">
              <a:lnSpc>
                <a:spcPct val="90000"/>
              </a:lnSpc>
            </a:pPr>
            <a:r>
              <a:rPr lang="en-US" smtClean="0"/>
              <a:t>Intuitive</a:t>
            </a:r>
          </a:p>
          <a:p>
            <a:pPr lvl="1">
              <a:lnSpc>
                <a:spcPct val="90000"/>
              </a:lnSpc>
            </a:pPr>
            <a:r>
              <a:rPr lang="en-US" smtClean="0"/>
              <a:t>Adapts to the property of interest</a:t>
            </a:r>
          </a:p>
          <a:p>
            <a:pPr lvl="1">
              <a:lnSpc>
                <a:spcPct val="90000"/>
              </a:lnSpc>
            </a:pPr>
            <a:r>
              <a:rPr lang="en-US" smtClean="0"/>
              <a:t>More instrumentation may mean more efficient</a:t>
            </a:r>
          </a:p>
          <a:p>
            <a:pPr>
              <a:lnSpc>
                <a:spcPct val="90000"/>
              </a:lnSpc>
            </a:pPr>
            <a:r>
              <a:rPr lang="en-US" smtClean="0"/>
              <a:t>Used to verify interesting program properties</a:t>
            </a:r>
          </a:p>
          <a:p>
            <a:pPr lvl="1">
              <a:lnSpc>
                <a:spcPct val="90000"/>
              </a:lnSpc>
            </a:pPr>
            <a:r>
              <a:rPr lang="en-US" smtClean="0"/>
              <a:t>Very few false alarms</a:t>
            </a:r>
          </a:p>
          <a:p>
            <a:pPr>
              <a:lnSpc>
                <a:spcPct val="90000"/>
              </a:lnSpc>
            </a:pPr>
            <a:r>
              <a:rPr lang="en-US" smtClean="0"/>
              <a:t>But scaling is an issue</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t>Scaling for Larger Programs</a:t>
            </a:r>
          </a:p>
        </p:txBody>
      </p:sp>
      <p:sp>
        <p:nvSpPr>
          <p:cNvPr id="86019" name="Rectangle 3"/>
          <p:cNvSpPr>
            <a:spLocks noGrp="1" noChangeArrowheads="1"/>
          </p:cNvSpPr>
          <p:nvPr>
            <p:ph type="body" idx="1"/>
          </p:nvPr>
        </p:nvSpPr>
        <p:spPr/>
        <p:txBody>
          <a:bodyPr/>
          <a:lstStyle/>
          <a:p>
            <a:pPr>
              <a:lnSpc>
                <a:spcPct val="80000"/>
              </a:lnSpc>
            </a:pPr>
            <a:r>
              <a:rPr lang="en-US" sz="2800" smtClean="0"/>
              <a:t>Staged Analyses </a:t>
            </a:r>
          </a:p>
          <a:p>
            <a:pPr>
              <a:lnSpc>
                <a:spcPct val="80000"/>
              </a:lnSpc>
            </a:pPr>
            <a:r>
              <a:rPr lang="en-US" sz="2400" smtClean="0"/>
              <a:t>Represent 3-valued structures with BDDs [Manevich SAS’02]</a:t>
            </a:r>
          </a:p>
          <a:p>
            <a:pPr>
              <a:lnSpc>
                <a:spcPct val="80000"/>
              </a:lnSpc>
            </a:pPr>
            <a:r>
              <a:rPr lang="en-US" sz="2800" smtClean="0">
                <a:hlinkClick r:id="" action="ppaction://noaction"/>
              </a:rPr>
              <a:t>Coercer Abstractions </a:t>
            </a:r>
            <a:r>
              <a:rPr lang="en-US" sz="2800" smtClean="0"/>
              <a:t>[Manevich SAS’04]</a:t>
            </a:r>
            <a:endParaRPr lang="en-US" sz="2400" smtClean="0"/>
          </a:p>
          <a:p>
            <a:pPr>
              <a:lnSpc>
                <a:spcPct val="80000"/>
              </a:lnSpc>
            </a:pPr>
            <a:r>
              <a:rPr lang="en-US" sz="2800" smtClean="0"/>
              <a:t>Reduce static costs</a:t>
            </a:r>
          </a:p>
          <a:p>
            <a:pPr>
              <a:lnSpc>
                <a:spcPct val="80000"/>
              </a:lnSpc>
            </a:pPr>
            <a:r>
              <a:rPr lang="en-US" sz="2800" smtClean="0">
                <a:hlinkClick r:id="rId2" action="ppaction://hlinksldjump"/>
              </a:rPr>
              <a:t>Handling procedures</a:t>
            </a:r>
            <a:endParaRPr lang="en-US" sz="2800" smtClean="0"/>
          </a:p>
          <a:p>
            <a:pPr>
              <a:lnSpc>
                <a:spcPct val="80000"/>
              </a:lnSpc>
            </a:pPr>
            <a:r>
              <a:rPr lang="en-US" sz="2400" smtClean="0"/>
              <a:t>Assume/Guarantee  Reasoning</a:t>
            </a:r>
          </a:p>
          <a:p>
            <a:pPr lvl="1">
              <a:lnSpc>
                <a:spcPct val="80000"/>
              </a:lnSpc>
            </a:pPr>
            <a:r>
              <a:rPr lang="en-US" sz="2400" smtClean="0"/>
              <a:t>Use procedure specifications   [Yorsh, TACAS’04]</a:t>
            </a:r>
          </a:p>
          <a:p>
            <a:pPr lvl="1">
              <a:lnSpc>
                <a:spcPct val="80000"/>
              </a:lnSpc>
            </a:pPr>
            <a:r>
              <a:rPr lang="en-US" sz="2400" smtClean="0"/>
              <a:t>Decision procedures for linked data structures [Immerman, CAV’04, Lev-Ami, CADE’05, Yorsh FOSSACS06]</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Scaling</a:t>
            </a:r>
          </a:p>
        </p:txBody>
      </p:sp>
      <p:sp>
        <p:nvSpPr>
          <p:cNvPr id="87043" name="Rectangle 3"/>
          <p:cNvSpPr>
            <a:spLocks noGrp="1" noChangeArrowheads="1"/>
          </p:cNvSpPr>
          <p:nvPr>
            <p:ph type="body" idx="1"/>
          </p:nvPr>
        </p:nvSpPr>
        <p:spPr/>
        <p:txBody>
          <a:bodyPr/>
          <a:lstStyle/>
          <a:p>
            <a:pPr>
              <a:lnSpc>
                <a:spcPct val="90000"/>
              </a:lnSpc>
            </a:pPr>
            <a:r>
              <a:rPr lang="en-US" sz="2800" smtClean="0"/>
              <a:t>Staged analysis</a:t>
            </a:r>
          </a:p>
          <a:p>
            <a:pPr>
              <a:lnSpc>
                <a:spcPct val="90000"/>
              </a:lnSpc>
            </a:pPr>
            <a:r>
              <a:rPr lang="en-US" sz="2800" smtClean="0"/>
              <a:t>Reduce static costs</a:t>
            </a:r>
          </a:p>
          <a:p>
            <a:pPr>
              <a:lnSpc>
                <a:spcPct val="90000"/>
              </a:lnSpc>
            </a:pPr>
            <a:r>
              <a:rPr lang="en-US" sz="2800" smtClean="0"/>
              <a:t>Controlled complexity </a:t>
            </a:r>
          </a:p>
          <a:p>
            <a:pPr lvl="1">
              <a:lnSpc>
                <a:spcPct val="90000"/>
              </a:lnSpc>
            </a:pPr>
            <a:r>
              <a:rPr lang="en-US" smtClean="0">
                <a:solidFill>
                  <a:srgbClr val="FFFF00"/>
                </a:solidFill>
              </a:rPr>
              <a:t>More coarse abstractions</a:t>
            </a:r>
            <a:r>
              <a:rPr lang="en-US" smtClean="0"/>
              <a:t> [Manevich SAS’04]</a:t>
            </a:r>
          </a:p>
          <a:p>
            <a:pPr lvl="1">
              <a:lnSpc>
                <a:spcPct val="90000"/>
              </a:lnSpc>
            </a:pPr>
            <a:r>
              <a:rPr lang="en-US" smtClean="0"/>
              <a:t>Counter example based refinement</a:t>
            </a:r>
          </a:p>
          <a:p>
            <a:pPr>
              <a:lnSpc>
                <a:spcPct val="90000"/>
              </a:lnSpc>
            </a:pPr>
            <a:r>
              <a:rPr lang="en-US" smtClean="0"/>
              <a:t>Exploit “good”  program properties</a:t>
            </a:r>
          </a:p>
          <a:p>
            <a:pPr lvl="1">
              <a:lnSpc>
                <a:spcPct val="90000"/>
              </a:lnSpc>
            </a:pPr>
            <a:r>
              <a:rPr lang="en-US" smtClean="0">
                <a:solidFill>
                  <a:srgbClr val="FFFF00"/>
                </a:solidFill>
              </a:rPr>
              <a:t>Encapsulation</a:t>
            </a:r>
            <a:r>
              <a:rPr lang="en-US" smtClean="0"/>
              <a:t> &amp; Data abstraction</a:t>
            </a:r>
          </a:p>
          <a:p>
            <a:pPr>
              <a:lnSpc>
                <a:spcPct val="90000"/>
              </a:lnSpc>
            </a:pPr>
            <a:r>
              <a:rPr lang="en-US" sz="2800" smtClean="0"/>
              <a:t>Handle </a:t>
            </a:r>
            <a:r>
              <a:rPr lang="en-US" sz="2800" smtClean="0">
                <a:solidFill>
                  <a:srgbClr val="FFFF00"/>
                </a:solidFill>
              </a:rPr>
              <a:t>procedures efficiently</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9750" y="188913"/>
            <a:ext cx="8181975" cy="1295400"/>
          </a:xfrm>
        </p:spPr>
        <p:txBody>
          <a:bodyPr/>
          <a:lstStyle/>
          <a:p>
            <a:r>
              <a:rPr lang="en-US" sz="4000" smtClean="0"/>
              <a:t>Partially Disjunctive</a:t>
            </a:r>
            <a:br>
              <a:rPr lang="en-US" sz="4000" smtClean="0"/>
            </a:br>
            <a:r>
              <a:rPr lang="en-US" sz="4000" smtClean="0"/>
              <a:t>Heap Abstraction (Manevich, SAS’04)</a:t>
            </a:r>
          </a:p>
        </p:txBody>
      </p:sp>
      <p:sp>
        <p:nvSpPr>
          <p:cNvPr id="88067" name="Rectangle 3"/>
          <p:cNvSpPr>
            <a:spLocks noGrp="1" noChangeArrowheads="1"/>
          </p:cNvSpPr>
          <p:nvPr>
            <p:ph type="body" idx="1"/>
          </p:nvPr>
        </p:nvSpPr>
        <p:spPr/>
        <p:txBody>
          <a:bodyPr/>
          <a:lstStyle/>
          <a:p>
            <a:r>
              <a:rPr lang="en-US" smtClean="0"/>
              <a:t>Use a heap-similarity criterion</a:t>
            </a:r>
          </a:p>
          <a:p>
            <a:pPr lvl="1"/>
            <a:r>
              <a:rPr lang="en-US" smtClean="0"/>
              <a:t>We defined similarity by universe congruence</a:t>
            </a:r>
          </a:p>
          <a:p>
            <a:r>
              <a:rPr lang="en-US" smtClean="0"/>
              <a:t>Merge similar heaps</a:t>
            </a:r>
          </a:p>
          <a:p>
            <a:r>
              <a:rPr lang="en-US" smtClean="0"/>
              <a:t>Avoid merging dissimilar heaps</a:t>
            </a:r>
          </a:p>
          <a:p>
            <a:r>
              <a:rPr lang="en-US" smtClean="0"/>
              <a:t>The same concrete state can belong to more than one abstract value</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090" name="Group 5"/>
          <p:cNvGrpSpPr>
            <a:grpSpLocks/>
          </p:cNvGrpSpPr>
          <p:nvPr/>
        </p:nvGrpSpPr>
        <p:grpSpPr bwMode="auto">
          <a:xfrm>
            <a:off x="2233613" y="3078163"/>
            <a:ext cx="1957387" cy="1055687"/>
            <a:chOff x="3231" y="2011"/>
            <a:chExt cx="1233" cy="665"/>
          </a:xfrm>
        </p:grpSpPr>
        <p:cxnSp>
          <p:nvCxnSpPr>
            <p:cNvPr id="89117" name="AutoShape 6"/>
            <p:cNvCxnSpPr>
              <a:cxnSpLocks noChangeShapeType="1"/>
              <a:stCxn id="89119" idx="6"/>
              <a:endCxn id="89121" idx="2"/>
            </p:cNvCxnSpPr>
            <p:nvPr/>
          </p:nvCxnSpPr>
          <p:spPr bwMode="auto">
            <a:xfrm flipV="1">
              <a:off x="4017" y="2242"/>
              <a:ext cx="181" cy="9"/>
            </a:xfrm>
            <a:prstGeom prst="straightConnector1">
              <a:avLst/>
            </a:prstGeom>
            <a:noFill/>
            <a:ln w="28575">
              <a:solidFill>
                <a:schemeClr val="bg1"/>
              </a:solidFill>
              <a:round/>
              <a:headEnd/>
              <a:tailEnd type="triangle" w="med" len="med"/>
            </a:ln>
          </p:spPr>
        </p:cxnSp>
        <p:sp>
          <p:nvSpPr>
            <p:cNvPr id="89118" name="Text Box 7"/>
            <p:cNvSpPr txBox="1">
              <a:spLocks noChangeArrowheads="1"/>
            </p:cNvSpPr>
            <p:nvPr/>
          </p:nvSpPr>
          <p:spPr bwMode="auto">
            <a:xfrm>
              <a:off x="3478" y="241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89119" name="Oval 8"/>
            <p:cNvSpPr>
              <a:spLocks noChangeArrowheads="1"/>
            </p:cNvSpPr>
            <p:nvPr/>
          </p:nvSpPr>
          <p:spPr bwMode="auto">
            <a:xfrm>
              <a:off x="3829" y="2167"/>
              <a:ext cx="179" cy="168"/>
            </a:xfrm>
            <a:prstGeom prst="ellipse">
              <a:avLst/>
            </a:prstGeom>
            <a:solidFill>
              <a:srgbClr val="FFFF00"/>
            </a:solidFill>
            <a:ln w="28575">
              <a:solidFill>
                <a:schemeClr val="bg1"/>
              </a:solidFill>
              <a:round/>
              <a:headEnd/>
              <a:tailEnd/>
            </a:ln>
          </p:spPr>
          <p:txBody>
            <a:bodyPr anchor="ctr"/>
            <a:lstStyle/>
            <a:p>
              <a:pPr algn="ctr"/>
              <a:endParaRPr lang="en-US" sz="2000">
                <a:solidFill>
                  <a:schemeClr val="bg1"/>
                </a:solidFill>
              </a:endParaRPr>
            </a:p>
          </p:txBody>
        </p:sp>
        <p:sp>
          <p:nvSpPr>
            <p:cNvPr id="89120" name="Line 9"/>
            <p:cNvSpPr>
              <a:spLocks noChangeShapeType="1"/>
            </p:cNvSpPr>
            <p:nvPr/>
          </p:nvSpPr>
          <p:spPr bwMode="auto">
            <a:xfrm flipV="1">
              <a:off x="3645" y="2313"/>
              <a:ext cx="207" cy="216"/>
            </a:xfrm>
            <a:prstGeom prst="line">
              <a:avLst/>
            </a:prstGeom>
            <a:noFill/>
            <a:ln w="28575">
              <a:solidFill>
                <a:schemeClr val="bg1"/>
              </a:solidFill>
              <a:round/>
              <a:headEnd/>
              <a:tailEnd type="triangle" w="med" len="med"/>
            </a:ln>
          </p:spPr>
          <p:txBody>
            <a:bodyPr anchor="ctr"/>
            <a:lstStyle/>
            <a:p>
              <a:endParaRPr lang="en-US"/>
            </a:p>
          </p:txBody>
        </p:sp>
        <p:sp>
          <p:nvSpPr>
            <p:cNvPr id="89121" name="Oval 10"/>
            <p:cNvSpPr>
              <a:spLocks noChangeArrowheads="1"/>
            </p:cNvSpPr>
            <p:nvPr/>
          </p:nvSpPr>
          <p:spPr bwMode="auto">
            <a:xfrm>
              <a:off x="4207" y="2158"/>
              <a:ext cx="179" cy="168"/>
            </a:xfrm>
            <a:prstGeom prst="ellipse">
              <a:avLst/>
            </a:prstGeom>
            <a:solidFill>
              <a:srgbClr val="CC66FF"/>
            </a:solidFill>
            <a:ln w="28575">
              <a:solidFill>
                <a:schemeClr val="bg1"/>
              </a:solidFill>
              <a:round/>
              <a:headEnd/>
              <a:tailEnd/>
            </a:ln>
          </p:spPr>
          <p:txBody>
            <a:bodyPr anchor="ctr"/>
            <a:lstStyle/>
            <a:p>
              <a:pPr algn="ctr"/>
              <a:endParaRPr lang="en-US" sz="2000">
                <a:solidFill>
                  <a:schemeClr val="bg1"/>
                </a:solidFill>
              </a:endParaRPr>
            </a:p>
          </p:txBody>
        </p:sp>
        <p:sp>
          <p:nvSpPr>
            <p:cNvPr id="89122" name="Oval 11"/>
            <p:cNvSpPr>
              <a:spLocks noChangeArrowheads="1"/>
            </p:cNvSpPr>
            <p:nvPr/>
          </p:nvSpPr>
          <p:spPr bwMode="auto">
            <a:xfrm>
              <a:off x="3517" y="2161"/>
              <a:ext cx="179" cy="168"/>
            </a:xfrm>
            <a:prstGeom prst="ellipse">
              <a:avLst/>
            </a:prstGeom>
            <a:solidFill>
              <a:schemeClr val="accent1"/>
            </a:solidFill>
            <a:ln w="28575">
              <a:solidFill>
                <a:schemeClr val="bg1"/>
              </a:solidFill>
              <a:round/>
              <a:headEnd/>
              <a:tailEnd/>
            </a:ln>
          </p:spPr>
          <p:txBody>
            <a:bodyPr anchor="ctr"/>
            <a:lstStyle/>
            <a:p>
              <a:pPr algn="ctr"/>
              <a:endParaRPr lang="en-US" sz="2000">
                <a:solidFill>
                  <a:schemeClr val="bg1"/>
                </a:solidFill>
              </a:endParaRPr>
            </a:p>
          </p:txBody>
        </p:sp>
        <p:sp>
          <p:nvSpPr>
            <p:cNvPr id="89123" name="Text Box 12"/>
            <p:cNvSpPr txBox="1">
              <a:spLocks noChangeArrowheads="1"/>
            </p:cNvSpPr>
            <p:nvPr/>
          </p:nvSpPr>
          <p:spPr bwMode="auto">
            <a:xfrm>
              <a:off x="3244" y="208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89124" name="Line 13"/>
            <p:cNvSpPr>
              <a:spLocks noChangeShapeType="1"/>
            </p:cNvSpPr>
            <p:nvPr/>
          </p:nvSpPr>
          <p:spPr bwMode="auto">
            <a:xfrm>
              <a:off x="3372" y="2220"/>
              <a:ext cx="144" cy="0"/>
            </a:xfrm>
            <a:prstGeom prst="line">
              <a:avLst/>
            </a:prstGeom>
            <a:noFill/>
            <a:ln w="28575">
              <a:solidFill>
                <a:schemeClr val="bg1"/>
              </a:solidFill>
              <a:round/>
              <a:headEnd/>
              <a:tailEnd type="triangle" w="med" len="med"/>
            </a:ln>
          </p:spPr>
          <p:txBody>
            <a:bodyPr anchor="ctr"/>
            <a:lstStyle/>
            <a:p>
              <a:endParaRPr lang="en-US"/>
            </a:p>
          </p:txBody>
        </p:sp>
        <p:sp>
          <p:nvSpPr>
            <p:cNvPr id="89125" name="Text Box 14"/>
            <p:cNvSpPr txBox="1">
              <a:spLocks noChangeArrowheads="1"/>
            </p:cNvSpPr>
            <p:nvPr/>
          </p:nvSpPr>
          <p:spPr bwMode="auto">
            <a:xfrm>
              <a:off x="3988" y="201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89126" name="Rectangle 15"/>
            <p:cNvSpPr>
              <a:spLocks noChangeArrowheads="1"/>
            </p:cNvSpPr>
            <p:nvPr/>
          </p:nvSpPr>
          <p:spPr bwMode="auto">
            <a:xfrm>
              <a:off x="3231" y="2028"/>
              <a:ext cx="1233" cy="648"/>
            </a:xfrm>
            <a:prstGeom prst="rect">
              <a:avLst/>
            </a:prstGeom>
            <a:noFill/>
            <a:ln w="6350" algn="ctr">
              <a:solidFill>
                <a:schemeClr val="bg1"/>
              </a:solidFill>
              <a:miter lim="800000"/>
              <a:headEnd/>
              <a:tailEnd/>
            </a:ln>
          </p:spPr>
          <p:txBody>
            <a:bodyPr wrap="none" anchor="ctr"/>
            <a:lstStyle/>
            <a:p>
              <a:endParaRPr lang="en-US"/>
            </a:p>
          </p:txBody>
        </p:sp>
      </p:grpSp>
      <p:grpSp>
        <p:nvGrpSpPr>
          <p:cNvPr id="89091" name="Group 16"/>
          <p:cNvGrpSpPr>
            <a:grpSpLocks/>
          </p:cNvGrpSpPr>
          <p:nvPr/>
        </p:nvGrpSpPr>
        <p:grpSpPr bwMode="auto">
          <a:xfrm>
            <a:off x="4710113" y="3059113"/>
            <a:ext cx="1957387" cy="1079500"/>
            <a:chOff x="3231" y="2764"/>
            <a:chExt cx="1233" cy="680"/>
          </a:xfrm>
        </p:grpSpPr>
        <p:cxnSp>
          <p:nvCxnSpPr>
            <p:cNvPr id="89105" name="AutoShape 17"/>
            <p:cNvCxnSpPr>
              <a:cxnSpLocks noChangeShapeType="1"/>
              <a:stCxn id="89107" idx="6"/>
              <a:endCxn id="89109" idx="2"/>
            </p:cNvCxnSpPr>
            <p:nvPr/>
          </p:nvCxnSpPr>
          <p:spPr bwMode="auto">
            <a:xfrm flipV="1">
              <a:off x="4023" y="3022"/>
              <a:ext cx="181" cy="9"/>
            </a:xfrm>
            <a:prstGeom prst="straightConnector1">
              <a:avLst/>
            </a:prstGeom>
            <a:noFill/>
            <a:ln w="28575">
              <a:solidFill>
                <a:schemeClr val="bg1"/>
              </a:solidFill>
              <a:round/>
              <a:headEnd/>
              <a:tailEnd type="triangle" w="med" len="med"/>
            </a:ln>
          </p:spPr>
        </p:cxnSp>
        <p:sp>
          <p:nvSpPr>
            <p:cNvPr id="89106" name="Text Box 18"/>
            <p:cNvSpPr txBox="1">
              <a:spLocks noChangeArrowheads="1"/>
            </p:cNvSpPr>
            <p:nvPr/>
          </p:nvSpPr>
          <p:spPr bwMode="auto">
            <a:xfrm>
              <a:off x="3484" y="319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89107" name="Oval 19"/>
            <p:cNvSpPr>
              <a:spLocks noChangeArrowheads="1"/>
            </p:cNvSpPr>
            <p:nvPr/>
          </p:nvSpPr>
          <p:spPr bwMode="auto">
            <a:xfrm>
              <a:off x="3835" y="2947"/>
              <a:ext cx="179" cy="168"/>
            </a:xfrm>
            <a:prstGeom prst="ellipse">
              <a:avLst/>
            </a:prstGeom>
            <a:solidFill>
              <a:srgbClr val="FFFF00"/>
            </a:solidFill>
            <a:ln w="28575">
              <a:solidFill>
                <a:schemeClr val="bg1"/>
              </a:solidFill>
              <a:round/>
              <a:headEnd/>
              <a:tailEnd/>
            </a:ln>
          </p:spPr>
          <p:txBody>
            <a:bodyPr anchor="ctr"/>
            <a:lstStyle/>
            <a:p>
              <a:endParaRPr lang="en-US" sz="2000">
                <a:solidFill>
                  <a:schemeClr val="bg1"/>
                </a:solidFill>
              </a:endParaRPr>
            </a:p>
          </p:txBody>
        </p:sp>
        <p:sp>
          <p:nvSpPr>
            <p:cNvPr id="89108" name="Line 20"/>
            <p:cNvSpPr>
              <a:spLocks noChangeShapeType="1"/>
            </p:cNvSpPr>
            <p:nvPr/>
          </p:nvSpPr>
          <p:spPr bwMode="auto">
            <a:xfrm flipV="1">
              <a:off x="3651" y="3093"/>
              <a:ext cx="207" cy="216"/>
            </a:xfrm>
            <a:prstGeom prst="line">
              <a:avLst/>
            </a:prstGeom>
            <a:noFill/>
            <a:ln w="28575">
              <a:solidFill>
                <a:schemeClr val="bg1"/>
              </a:solidFill>
              <a:round/>
              <a:headEnd/>
              <a:tailEnd type="triangle" w="med" len="med"/>
            </a:ln>
          </p:spPr>
          <p:txBody>
            <a:bodyPr anchor="ctr"/>
            <a:lstStyle/>
            <a:p>
              <a:endParaRPr lang="en-US"/>
            </a:p>
          </p:txBody>
        </p:sp>
        <p:sp>
          <p:nvSpPr>
            <p:cNvPr id="89109" name="Oval 21"/>
            <p:cNvSpPr>
              <a:spLocks noChangeArrowheads="1"/>
            </p:cNvSpPr>
            <p:nvPr/>
          </p:nvSpPr>
          <p:spPr bwMode="auto">
            <a:xfrm>
              <a:off x="4213" y="2938"/>
              <a:ext cx="179" cy="168"/>
            </a:xfrm>
            <a:prstGeom prst="ellipse">
              <a:avLst/>
            </a:prstGeom>
            <a:solidFill>
              <a:srgbClr val="CC66FF"/>
            </a:solidFill>
            <a:ln w="28575">
              <a:solidFill>
                <a:schemeClr val="bg1"/>
              </a:solidFill>
              <a:round/>
              <a:headEnd/>
              <a:tailEnd/>
            </a:ln>
          </p:spPr>
          <p:txBody>
            <a:bodyPr anchor="ctr"/>
            <a:lstStyle/>
            <a:p>
              <a:endParaRPr lang="en-US" sz="2000">
                <a:solidFill>
                  <a:schemeClr val="bg1"/>
                </a:solidFill>
              </a:endParaRPr>
            </a:p>
          </p:txBody>
        </p:sp>
        <p:sp>
          <p:nvSpPr>
            <p:cNvPr id="89110" name="Oval 22"/>
            <p:cNvSpPr>
              <a:spLocks noChangeArrowheads="1"/>
            </p:cNvSpPr>
            <p:nvPr/>
          </p:nvSpPr>
          <p:spPr bwMode="auto">
            <a:xfrm>
              <a:off x="3523" y="2941"/>
              <a:ext cx="179" cy="168"/>
            </a:xfrm>
            <a:prstGeom prst="ellipse">
              <a:avLst/>
            </a:prstGeom>
            <a:solidFill>
              <a:schemeClr val="accent1"/>
            </a:solidFill>
            <a:ln w="28575">
              <a:solidFill>
                <a:schemeClr val="bg1"/>
              </a:solidFill>
              <a:round/>
              <a:headEnd/>
              <a:tailEnd/>
            </a:ln>
          </p:spPr>
          <p:txBody>
            <a:bodyPr anchor="ctr"/>
            <a:lstStyle/>
            <a:p>
              <a:endParaRPr lang="en-US" sz="2000">
                <a:solidFill>
                  <a:schemeClr val="bg1"/>
                </a:solidFill>
              </a:endParaRPr>
            </a:p>
          </p:txBody>
        </p:sp>
        <p:sp>
          <p:nvSpPr>
            <p:cNvPr id="89111" name="Text Box 23"/>
            <p:cNvSpPr txBox="1">
              <a:spLocks noChangeArrowheads="1"/>
            </p:cNvSpPr>
            <p:nvPr/>
          </p:nvSpPr>
          <p:spPr bwMode="auto">
            <a:xfrm>
              <a:off x="3250" y="286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89112" name="Line 24"/>
            <p:cNvSpPr>
              <a:spLocks noChangeShapeType="1"/>
            </p:cNvSpPr>
            <p:nvPr/>
          </p:nvSpPr>
          <p:spPr bwMode="auto">
            <a:xfrm>
              <a:off x="3378" y="3000"/>
              <a:ext cx="144" cy="0"/>
            </a:xfrm>
            <a:prstGeom prst="line">
              <a:avLst/>
            </a:prstGeom>
            <a:noFill/>
            <a:ln w="28575">
              <a:solidFill>
                <a:schemeClr val="bg1"/>
              </a:solidFill>
              <a:round/>
              <a:headEnd/>
              <a:tailEnd type="triangle" w="med" len="med"/>
            </a:ln>
          </p:spPr>
          <p:txBody>
            <a:bodyPr anchor="ctr"/>
            <a:lstStyle/>
            <a:p>
              <a:endParaRPr lang="en-US"/>
            </a:p>
          </p:txBody>
        </p:sp>
        <p:cxnSp>
          <p:nvCxnSpPr>
            <p:cNvPr id="89113" name="AutoShape 25"/>
            <p:cNvCxnSpPr>
              <a:cxnSpLocks noChangeShapeType="1"/>
              <a:stCxn id="89110" idx="6"/>
            </p:cNvCxnSpPr>
            <p:nvPr/>
          </p:nvCxnSpPr>
          <p:spPr bwMode="auto">
            <a:xfrm flipV="1">
              <a:off x="3711" y="3024"/>
              <a:ext cx="114" cy="1"/>
            </a:xfrm>
            <a:prstGeom prst="straightConnector1">
              <a:avLst/>
            </a:prstGeom>
            <a:noFill/>
            <a:ln w="28575">
              <a:solidFill>
                <a:schemeClr val="bg1"/>
              </a:solidFill>
              <a:round/>
              <a:headEnd/>
              <a:tailEnd type="triangle" w="med" len="med"/>
            </a:ln>
          </p:spPr>
        </p:cxnSp>
        <p:sp>
          <p:nvSpPr>
            <p:cNvPr id="89114" name="Text Box 26"/>
            <p:cNvSpPr txBox="1">
              <a:spLocks noChangeArrowheads="1"/>
            </p:cNvSpPr>
            <p:nvPr/>
          </p:nvSpPr>
          <p:spPr bwMode="auto">
            <a:xfrm>
              <a:off x="3652" y="2764"/>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89115" name="Text Box 27"/>
            <p:cNvSpPr txBox="1">
              <a:spLocks noChangeArrowheads="1"/>
            </p:cNvSpPr>
            <p:nvPr/>
          </p:nvSpPr>
          <p:spPr bwMode="auto">
            <a:xfrm>
              <a:off x="4009" y="2770"/>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sp>
          <p:nvSpPr>
            <p:cNvPr id="89116" name="Rectangle 28"/>
            <p:cNvSpPr>
              <a:spLocks noChangeArrowheads="1"/>
            </p:cNvSpPr>
            <p:nvPr/>
          </p:nvSpPr>
          <p:spPr bwMode="auto">
            <a:xfrm>
              <a:off x="3231" y="2775"/>
              <a:ext cx="1233" cy="648"/>
            </a:xfrm>
            <a:prstGeom prst="rect">
              <a:avLst/>
            </a:prstGeom>
            <a:noFill/>
            <a:ln w="6350" algn="ctr">
              <a:solidFill>
                <a:schemeClr val="bg1"/>
              </a:solidFill>
              <a:miter lim="800000"/>
              <a:headEnd/>
              <a:tailEnd/>
            </a:ln>
          </p:spPr>
          <p:txBody>
            <a:bodyPr wrap="none" anchor="ctr"/>
            <a:lstStyle/>
            <a:p>
              <a:endParaRPr lang="en-US"/>
            </a:p>
          </p:txBody>
        </p:sp>
      </p:grpSp>
      <p:sp>
        <p:nvSpPr>
          <p:cNvPr id="89092" name="Rectangle 29"/>
          <p:cNvSpPr>
            <a:spLocks noGrp="1" noChangeArrowheads="1"/>
          </p:cNvSpPr>
          <p:nvPr>
            <p:ph type="title"/>
          </p:nvPr>
        </p:nvSpPr>
        <p:spPr/>
        <p:txBody>
          <a:bodyPr/>
          <a:lstStyle/>
          <a:p>
            <a:r>
              <a:rPr lang="en-US" smtClean="0"/>
              <a:t>Partially Disjunctive Abstraction</a:t>
            </a:r>
          </a:p>
        </p:txBody>
      </p:sp>
      <p:grpSp>
        <p:nvGrpSpPr>
          <p:cNvPr id="4" name="Group 57"/>
          <p:cNvGrpSpPr>
            <a:grpSpLocks/>
          </p:cNvGrpSpPr>
          <p:nvPr/>
        </p:nvGrpSpPr>
        <p:grpSpPr bwMode="auto">
          <a:xfrm>
            <a:off x="3540125" y="4716463"/>
            <a:ext cx="1984375" cy="1055687"/>
            <a:chOff x="2230" y="2971"/>
            <a:chExt cx="1250" cy="665"/>
          </a:xfrm>
        </p:grpSpPr>
        <p:sp>
          <p:nvSpPr>
            <p:cNvPr id="89094" name="Rectangle 51"/>
            <p:cNvSpPr>
              <a:spLocks noChangeArrowheads="1"/>
            </p:cNvSpPr>
            <p:nvPr/>
          </p:nvSpPr>
          <p:spPr bwMode="auto">
            <a:xfrm>
              <a:off x="2247" y="2988"/>
              <a:ext cx="1233" cy="648"/>
            </a:xfrm>
            <a:prstGeom prst="rect">
              <a:avLst/>
            </a:prstGeom>
            <a:noFill/>
            <a:ln w="6350" algn="ctr">
              <a:solidFill>
                <a:schemeClr val="bg1"/>
              </a:solidFill>
              <a:miter lim="800000"/>
              <a:headEnd/>
              <a:tailEnd/>
            </a:ln>
          </p:spPr>
          <p:txBody>
            <a:bodyPr wrap="none" anchor="ctr"/>
            <a:lstStyle/>
            <a:p>
              <a:endParaRPr lang="en-US"/>
            </a:p>
          </p:txBody>
        </p:sp>
        <p:cxnSp>
          <p:nvCxnSpPr>
            <p:cNvPr id="89095" name="AutoShape 42"/>
            <p:cNvCxnSpPr>
              <a:cxnSpLocks noChangeShapeType="1"/>
              <a:stCxn id="89097" idx="6"/>
              <a:endCxn id="89099" idx="2"/>
            </p:cNvCxnSpPr>
            <p:nvPr/>
          </p:nvCxnSpPr>
          <p:spPr bwMode="auto">
            <a:xfrm flipV="1">
              <a:off x="3033" y="3202"/>
              <a:ext cx="181" cy="9"/>
            </a:xfrm>
            <a:prstGeom prst="straightConnector1">
              <a:avLst/>
            </a:prstGeom>
            <a:noFill/>
            <a:ln w="28575">
              <a:solidFill>
                <a:schemeClr val="bg1"/>
              </a:solidFill>
              <a:round/>
              <a:headEnd/>
              <a:tailEnd type="triangle" w="med" len="med"/>
            </a:ln>
          </p:spPr>
        </p:cxnSp>
        <p:sp>
          <p:nvSpPr>
            <p:cNvPr id="89096" name="Text Box 43"/>
            <p:cNvSpPr txBox="1">
              <a:spLocks noChangeArrowheads="1"/>
            </p:cNvSpPr>
            <p:nvPr/>
          </p:nvSpPr>
          <p:spPr bwMode="auto">
            <a:xfrm>
              <a:off x="2494" y="3374"/>
              <a:ext cx="261"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x</a:t>
              </a:r>
            </a:p>
          </p:txBody>
        </p:sp>
        <p:sp>
          <p:nvSpPr>
            <p:cNvPr id="89097" name="Oval 44"/>
            <p:cNvSpPr>
              <a:spLocks noChangeArrowheads="1"/>
            </p:cNvSpPr>
            <p:nvPr/>
          </p:nvSpPr>
          <p:spPr bwMode="auto">
            <a:xfrm>
              <a:off x="2845" y="3127"/>
              <a:ext cx="179" cy="168"/>
            </a:xfrm>
            <a:prstGeom prst="ellipse">
              <a:avLst/>
            </a:prstGeom>
            <a:solidFill>
              <a:srgbClr val="FFFF00"/>
            </a:solidFill>
            <a:ln w="28575">
              <a:solidFill>
                <a:schemeClr val="bg1"/>
              </a:solidFill>
              <a:round/>
              <a:headEnd/>
              <a:tailEnd/>
            </a:ln>
          </p:spPr>
          <p:txBody>
            <a:bodyPr anchor="ctr"/>
            <a:lstStyle/>
            <a:p>
              <a:pPr algn="ctr"/>
              <a:endParaRPr lang="en-US" sz="2000">
                <a:solidFill>
                  <a:schemeClr val="bg1"/>
                </a:solidFill>
              </a:endParaRPr>
            </a:p>
          </p:txBody>
        </p:sp>
        <p:sp>
          <p:nvSpPr>
            <p:cNvPr id="89098" name="Line 45"/>
            <p:cNvSpPr>
              <a:spLocks noChangeShapeType="1"/>
            </p:cNvSpPr>
            <p:nvPr/>
          </p:nvSpPr>
          <p:spPr bwMode="auto">
            <a:xfrm flipV="1">
              <a:off x="2661" y="3273"/>
              <a:ext cx="207" cy="216"/>
            </a:xfrm>
            <a:prstGeom prst="line">
              <a:avLst/>
            </a:prstGeom>
            <a:noFill/>
            <a:ln w="28575">
              <a:solidFill>
                <a:schemeClr val="bg1"/>
              </a:solidFill>
              <a:round/>
              <a:headEnd/>
              <a:tailEnd type="triangle" w="med" len="med"/>
            </a:ln>
          </p:spPr>
          <p:txBody>
            <a:bodyPr anchor="ctr"/>
            <a:lstStyle/>
            <a:p>
              <a:endParaRPr lang="en-US"/>
            </a:p>
          </p:txBody>
        </p:sp>
        <p:sp>
          <p:nvSpPr>
            <p:cNvPr id="89099" name="Oval 46"/>
            <p:cNvSpPr>
              <a:spLocks noChangeArrowheads="1"/>
            </p:cNvSpPr>
            <p:nvPr/>
          </p:nvSpPr>
          <p:spPr bwMode="auto">
            <a:xfrm>
              <a:off x="3223" y="3118"/>
              <a:ext cx="179" cy="168"/>
            </a:xfrm>
            <a:prstGeom prst="ellipse">
              <a:avLst/>
            </a:prstGeom>
            <a:solidFill>
              <a:srgbClr val="CC66FF"/>
            </a:solidFill>
            <a:ln w="28575">
              <a:solidFill>
                <a:schemeClr val="bg1"/>
              </a:solidFill>
              <a:round/>
              <a:headEnd/>
              <a:tailEnd/>
            </a:ln>
          </p:spPr>
          <p:txBody>
            <a:bodyPr anchor="ctr"/>
            <a:lstStyle/>
            <a:p>
              <a:pPr algn="ctr"/>
              <a:endParaRPr lang="en-US" sz="2000">
                <a:solidFill>
                  <a:schemeClr val="bg1"/>
                </a:solidFill>
              </a:endParaRPr>
            </a:p>
          </p:txBody>
        </p:sp>
        <p:sp>
          <p:nvSpPr>
            <p:cNvPr id="89100" name="Oval 47"/>
            <p:cNvSpPr>
              <a:spLocks noChangeArrowheads="1"/>
            </p:cNvSpPr>
            <p:nvPr/>
          </p:nvSpPr>
          <p:spPr bwMode="auto">
            <a:xfrm>
              <a:off x="2503" y="3121"/>
              <a:ext cx="179" cy="168"/>
            </a:xfrm>
            <a:prstGeom prst="ellipse">
              <a:avLst/>
            </a:prstGeom>
            <a:solidFill>
              <a:schemeClr val="accent1"/>
            </a:solidFill>
            <a:ln w="28575">
              <a:solidFill>
                <a:schemeClr val="bg1"/>
              </a:solidFill>
              <a:round/>
              <a:headEnd/>
              <a:tailEnd/>
            </a:ln>
          </p:spPr>
          <p:txBody>
            <a:bodyPr anchor="ctr"/>
            <a:lstStyle/>
            <a:p>
              <a:pPr algn="ctr"/>
              <a:endParaRPr lang="en-US" sz="2000">
                <a:solidFill>
                  <a:schemeClr val="bg1"/>
                </a:solidFill>
              </a:endParaRPr>
            </a:p>
          </p:txBody>
        </p:sp>
        <p:sp>
          <p:nvSpPr>
            <p:cNvPr id="89101" name="Text Box 48"/>
            <p:cNvSpPr txBox="1">
              <a:spLocks noChangeArrowheads="1"/>
            </p:cNvSpPr>
            <p:nvPr/>
          </p:nvSpPr>
          <p:spPr bwMode="auto">
            <a:xfrm>
              <a:off x="2230" y="3049"/>
              <a:ext cx="144"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t</a:t>
              </a:r>
            </a:p>
          </p:txBody>
        </p:sp>
        <p:sp>
          <p:nvSpPr>
            <p:cNvPr id="89102" name="Line 49"/>
            <p:cNvSpPr>
              <a:spLocks noChangeShapeType="1"/>
            </p:cNvSpPr>
            <p:nvPr/>
          </p:nvSpPr>
          <p:spPr bwMode="auto">
            <a:xfrm>
              <a:off x="2358" y="3180"/>
              <a:ext cx="144" cy="0"/>
            </a:xfrm>
            <a:prstGeom prst="line">
              <a:avLst/>
            </a:prstGeom>
            <a:noFill/>
            <a:ln w="28575">
              <a:solidFill>
                <a:schemeClr val="bg1"/>
              </a:solidFill>
              <a:round/>
              <a:headEnd/>
              <a:tailEnd type="triangle" w="med" len="med"/>
            </a:ln>
          </p:spPr>
          <p:txBody>
            <a:bodyPr anchor="ctr"/>
            <a:lstStyle/>
            <a:p>
              <a:endParaRPr lang="en-US"/>
            </a:p>
          </p:txBody>
        </p:sp>
        <p:sp>
          <p:nvSpPr>
            <p:cNvPr id="89103" name="Text Box 50"/>
            <p:cNvSpPr txBox="1">
              <a:spLocks noChangeArrowheads="1"/>
            </p:cNvSpPr>
            <p:nvPr/>
          </p:nvSpPr>
          <p:spPr bwMode="auto">
            <a:xfrm>
              <a:off x="3004" y="2971"/>
              <a:ext cx="327" cy="250"/>
            </a:xfrm>
            <a:prstGeom prst="rect">
              <a:avLst/>
            </a:prstGeom>
            <a:noFill/>
            <a:ln w="28575">
              <a:noFill/>
              <a:miter lim="800000"/>
              <a:headEnd/>
              <a:tailEnd/>
            </a:ln>
          </p:spPr>
          <p:txBody>
            <a:bodyPr>
              <a:spAutoFit/>
            </a:bodyPr>
            <a:lstStyle/>
            <a:p>
              <a:pPr>
                <a:spcBef>
                  <a:spcPct val="50000"/>
                </a:spcBef>
              </a:pPr>
              <a:r>
                <a:rPr lang="en-US" sz="2000">
                  <a:solidFill>
                    <a:schemeClr val="bg1"/>
                  </a:solidFill>
                </a:rPr>
                <a:t>n</a:t>
              </a:r>
            </a:p>
          </p:txBody>
        </p:sp>
        <p:cxnSp>
          <p:nvCxnSpPr>
            <p:cNvPr id="89104" name="AutoShape 56"/>
            <p:cNvCxnSpPr>
              <a:cxnSpLocks noChangeShapeType="1"/>
              <a:stCxn id="89100" idx="6"/>
              <a:endCxn id="89097" idx="2"/>
            </p:cNvCxnSpPr>
            <p:nvPr/>
          </p:nvCxnSpPr>
          <p:spPr bwMode="auto">
            <a:xfrm>
              <a:off x="2691" y="3205"/>
              <a:ext cx="145" cy="6"/>
            </a:xfrm>
            <a:prstGeom prst="straightConnector1">
              <a:avLst/>
            </a:prstGeom>
            <a:noFill/>
            <a:ln w="28575">
              <a:solidFill>
                <a:schemeClr val="bg1"/>
              </a:solidFill>
              <a:prstDash val="sysDot"/>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t>Running times</a:t>
            </a:r>
          </a:p>
        </p:txBody>
      </p:sp>
      <p:pic>
        <p:nvPicPr>
          <p:cNvPr id="90115" name="Picture 3" descr="times"/>
          <p:cNvPicPr>
            <a:picLocks noGrp="1" noChangeAspect="1" noChangeArrowheads="1"/>
          </p:cNvPicPr>
          <p:nvPr>
            <p:ph idx="1"/>
          </p:nvPr>
        </p:nvPicPr>
        <p:blipFill>
          <a:blip r:embed="rId3" cstate="print"/>
          <a:srcRect/>
          <a:stretch>
            <a:fillRect/>
          </a:stretch>
        </p:blipFill>
        <p:spPr>
          <a:xfrm>
            <a:off x="0" y="1808163"/>
            <a:ext cx="9144000" cy="5049837"/>
          </a:xfrm>
          <a:noFill/>
        </p:spPr>
      </p:pic>
      <p:sp>
        <p:nvSpPr>
          <p:cNvPr id="90116" name="Line 4"/>
          <p:cNvSpPr>
            <a:spLocks noChangeShapeType="1"/>
          </p:cNvSpPr>
          <p:nvPr/>
        </p:nvSpPr>
        <p:spPr bwMode="auto">
          <a:xfrm flipV="1">
            <a:off x="3794125" y="1535113"/>
            <a:ext cx="0" cy="539750"/>
          </a:xfrm>
          <a:prstGeom prst="line">
            <a:avLst/>
          </a:prstGeom>
          <a:noFill/>
          <a:ln w="25400">
            <a:solidFill>
              <a:schemeClr val="tx1"/>
            </a:solidFill>
            <a:miter lim="800000"/>
            <a:headEnd/>
            <a:tailEnd type="triangle" w="lg" len="lg"/>
          </a:ln>
        </p:spPr>
        <p:txBody>
          <a:bodyPr wrap="none"/>
          <a:lstStyle/>
          <a:p>
            <a:endParaRPr lang="en-US"/>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p:txBody>
          <a:bodyPr/>
          <a:lstStyle/>
          <a:p>
            <a:r>
              <a:rPr lang="en-US" smtClean="0"/>
              <a:t>Interprocedural Analysis</a:t>
            </a:r>
          </a:p>
        </p:txBody>
      </p:sp>
      <p:sp>
        <p:nvSpPr>
          <p:cNvPr id="91139" name="Rectangle 3"/>
          <p:cNvSpPr>
            <a:spLocks noGrp="1" noChangeArrowheads="1"/>
          </p:cNvSpPr>
          <p:nvPr>
            <p:ph type="subTitle" idx="1"/>
          </p:nvPr>
        </p:nvSpPr>
        <p:spPr/>
        <p:txBody>
          <a:bodyPr/>
          <a:lstStyle/>
          <a:p>
            <a:r>
              <a:rPr lang="en-US" b="1" smtClean="0"/>
              <a:t>Noam Rinetzky</a:t>
            </a:r>
            <a:endParaRPr lang="en-US" smtClean="0"/>
          </a:p>
        </p:txBody>
      </p:sp>
      <p:sp>
        <p:nvSpPr>
          <p:cNvPr id="91140" name="Rectangle 4"/>
          <p:cNvSpPr>
            <a:spLocks noChangeArrowheads="1"/>
          </p:cNvSpPr>
          <p:nvPr/>
        </p:nvSpPr>
        <p:spPr bwMode="auto">
          <a:xfrm>
            <a:off x="2260600" y="5081588"/>
            <a:ext cx="4622800" cy="641350"/>
          </a:xfrm>
          <a:prstGeom prst="rect">
            <a:avLst/>
          </a:prstGeom>
          <a:noFill/>
          <a:ln w="28575">
            <a:noFill/>
            <a:miter lim="800000"/>
            <a:headEnd/>
            <a:tailEnd/>
          </a:ln>
        </p:spPr>
        <p:txBody>
          <a:bodyPr wrap="none">
            <a:spAutoFit/>
          </a:bodyPr>
          <a:lstStyle/>
          <a:p>
            <a:pPr>
              <a:spcBef>
                <a:spcPct val="20000"/>
              </a:spcBef>
            </a:pPr>
            <a:r>
              <a:rPr lang="en-US">
                <a:solidFill>
                  <a:schemeClr val="bg1"/>
                </a:solidFill>
              </a:rPr>
              <a:t>www.cs.tau.ac.il/~maon</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t>How to handle procedures?</a:t>
            </a:r>
          </a:p>
        </p:txBody>
      </p:sp>
      <p:sp>
        <p:nvSpPr>
          <p:cNvPr id="92163" name="Rectangle 3"/>
          <p:cNvSpPr>
            <a:spLocks noGrp="1" noChangeArrowheads="1"/>
          </p:cNvSpPr>
          <p:nvPr>
            <p:ph type="body" sz="half" idx="1"/>
          </p:nvPr>
        </p:nvSpPr>
        <p:spPr>
          <a:xfrm>
            <a:off x="685800" y="1981200"/>
            <a:ext cx="6950075" cy="1689100"/>
          </a:xfrm>
        </p:spPr>
        <p:txBody>
          <a:bodyPr/>
          <a:lstStyle/>
          <a:p>
            <a:r>
              <a:rPr lang="en-US" sz="2800" smtClean="0"/>
              <a:t>Pure functions </a:t>
            </a:r>
          </a:p>
          <a:p>
            <a:pPr lvl="1"/>
            <a:r>
              <a:rPr lang="en-US" sz="2400" smtClean="0"/>
              <a:t>Procedure </a:t>
            </a:r>
            <a:r>
              <a:rPr lang="en-US" sz="3200" b="1" smtClean="0">
                <a:sym typeface="Symbol" pitchFamily="18" charset="2"/>
              </a:rPr>
              <a:t> </a:t>
            </a:r>
            <a:r>
              <a:rPr lang="en-US" sz="2400" smtClean="0"/>
              <a:t>input/output relation</a:t>
            </a:r>
          </a:p>
          <a:p>
            <a:pPr lvl="1"/>
            <a:r>
              <a:rPr lang="en-US" sz="2400" smtClean="0"/>
              <a:t>No side-effects</a:t>
            </a:r>
          </a:p>
        </p:txBody>
      </p:sp>
      <p:sp>
        <p:nvSpPr>
          <p:cNvPr id="92164" name="Rectangle 4"/>
          <p:cNvSpPr>
            <a:spLocks noChangeArrowheads="1"/>
          </p:cNvSpPr>
          <p:nvPr/>
        </p:nvSpPr>
        <p:spPr bwMode="auto">
          <a:xfrm>
            <a:off x="539750" y="3757613"/>
            <a:ext cx="3478213" cy="2579687"/>
          </a:xfrm>
          <a:prstGeom prst="rect">
            <a:avLst/>
          </a:prstGeom>
          <a:noFill/>
          <a:ln w="9525" algn="ctr">
            <a:solidFill>
              <a:schemeClr val="bg1"/>
            </a:solidFill>
            <a:miter lim="800000"/>
            <a:headEnd/>
            <a:tailEnd/>
          </a:ln>
        </p:spPr>
        <p:txBody>
          <a:bodyPr wrap="none" anchor="ctr"/>
          <a:lstStyle/>
          <a:p>
            <a:pPr eaLnBrk="1" hangingPunct="1"/>
            <a:r>
              <a:rPr lang="en-US" sz="2400">
                <a:solidFill>
                  <a:schemeClr val="bg1"/>
                </a:solidFill>
                <a:latin typeface="Arial" charset="0"/>
                <a:cs typeface="Arial" charset="0"/>
              </a:rPr>
              <a:t>main() { </a:t>
            </a:r>
          </a:p>
          <a:p>
            <a:pPr eaLnBrk="1" hangingPunct="1"/>
            <a:r>
              <a:rPr lang="en-US" sz="2400">
                <a:solidFill>
                  <a:schemeClr val="bg1"/>
                </a:solidFill>
                <a:latin typeface="Arial" charset="0"/>
                <a:cs typeface="Arial" charset="0"/>
              </a:rPr>
              <a:t>  int w=0,x=0,y=0,z=0;</a:t>
            </a:r>
          </a:p>
          <a:p>
            <a:pPr eaLnBrk="1" hangingPunct="1"/>
            <a:r>
              <a:rPr lang="en-US" sz="2400">
                <a:solidFill>
                  <a:schemeClr val="bg1"/>
                </a:solidFill>
                <a:latin typeface="Arial" charset="0"/>
                <a:cs typeface="Arial" charset="0"/>
              </a:rPr>
              <a:t>  w = inc(y);</a:t>
            </a:r>
          </a:p>
          <a:p>
            <a:pPr eaLnBrk="1" hangingPunct="1"/>
            <a:r>
              <a:rPr lang="en-US" sz="2400">
                <a:solidFill>
                  <a:schemeClr val="bg1"/>
                </a:solidFill>
                <a:latin typeface="Arial" charset="0"/>
                <a:cs typeface="Arial" charset="0"/>
              </a:rPr>
              <a:t>  x = inc(z);     </a:t>
            </a:r>
          </a:p>
          <a:p>
            <a:pPr eaLnBrk="1" hangingPunct="1"/>
            <a:r>
              <a:rPr lang="en-US" sz="2400" i="1">
                <a:solidFill>
                  <a:schemeClr val="bg1"/>
                </a:solidFill>
                <a:latin typeface="Arial" charset="0"/>
                <a:cs typeface="Arial" charset="0"/>
              </a:rPr>
              <a:t>  assert: w+x is even</a:t>
            </a:r>
          </a:p>
          <a:p>
            <a:pPr eaLnBrk="1" hangingPunct="1"/>
            <a:r>
              <a:rPr lang="en-US" sz="2400">
                <a:solidFill>
                  <a:schemeClr val="bg1"/>
                </a:solidFill>
                <a:latin typeface="Arial" charset="0"/>
                <a:cs typeface="Arial" charset="0"/>
              </a:rPr>
              <a:t>}</a:t>
            </a:r>
          </a:p>
        </p:txBody>
      </p:sp>
      <p:sp>
        <p:nvSpPr>
          <p:cNvPr id="92165" name="Rectangle 5"/>
          <p:cNvSpPr>
            <a:spLocks noChangeArrowheads="1"/>
          </p:cNvSpPr>
          <p:nvPr/>
        </p:nvSpPr>
        <p:spPr bwMode="auto">
          <a:xfrm>
            <a:off x="5900738" y="3797300"/>
            <a:ext cx="2501900" cy="2538413"/>
          </a:xfrm>
          <a:prstGeom prst="rect">
            <a:avLst/>
          </a:prstGeom>
          <a:noFill/>
          <a:ln w="9525" algn="ctr">
            <a:solidFill>
              <a:schemeClr val="bg1"/>
            </a:solidFill>
            <a:miter lim="800000"/>
            <a:headEnd/>
            <a:tailEnd/>
          </a:ln>
        </p:spPr>
        <p:txBody>
          <a:bodyPr wrap="none" anchor="ctr"/>
          <a:lstStyle/>
          <a:p>
            <a:pPr eaLnBrk="1" hangingPunct="1"/>
            <a:r>
              <a:rPr lang="en-US" sz="2400">
                <a:solidFill>
                  <a:schemeClr val="bg1"/>
                </a:solidFill>
                <a:latin typeface="Arial" charset="0"/>
                <a:cs typeface="Arial" charset="0"/>
              </a:rPr>
              <a:t>int inc(int p) { </a:t>
            </a:r>
          </a:p>
          <a:p>
            <a:pPr eaLnBrk="1" hangingPunct="1"/>
            <a:r>
              <a:rPr lang="en-US" sz="2400">
                <a:solidFill>
                  <a:schemeClr val="bg1"/>
                </a:solidFill>
                <a:latin typeface="Arial" charset="0"/>
                <a:cs typeface="Arial" charset="0"/>
              </a:rPr>
              <a:t>  return 2 + p - 1;</a:t>
            </a:r>
          </a:p>
          <a:p>
            <a:pPr eaLnBrk="1" hangingPunct="1"/>
            <a:r>
              <a:rPr lang="en-US" sz="2400">
                <a:solidFill>
                  <a:schemeClr val="bg1"/>
                </a:solidFill>
                <a:latin typeface="Arial" charset="0"/>
                <a:cs typeface="Arial" charset="0"/>
              </a:rPr>
              <a:t>}</a:t>
            </a:r>
          </a:p>
        </p:txBody>
      </p:sp>
      <p:graphicFrame>
        <p:nvGraphicFramePr>
          <p:cNvPr id="1511430" name="Group 6"/>
          <p:cNvGraphicFramePr>
            <a:graphicFrameLocks noGrp="1"/>
          </p:cNvGraphicFramePr>
          <p:nvPr>
            <p:ph sz="quarter" idx="2"/>
          </p:nvPr>
        </p:nvGraphicFramePr>
        <p:xfrm>
          <a:off x="6229350" y="2570163"/>
          <a:ext cx="1371600" cy="1828800"/>
        </p:xfrm>
        <a:graphic>
          <a:graphicData uri="http://schemas.openxmlformats.org/drawingml/2006/table">
            <a:tbl>
              <a:tblPr/>
              <a:tblGrid>
                <a:gridCol w="685800"/>
                <a:gridCol w="685800"/>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ret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99"/>
                    </a:solid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99"/>
                    </a:solid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99"/>
                    </a:solid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99"/>
                    </a:solid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99"/>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1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3474" name="Rectangle 2"/>
          <p:cNvSpPr>
            <a:spLocks noChangeArrowheads="1"/>
          </p:cNvSpPr>
          <p:nvPr/>
        </p:nvSpPr>
        <p:spPr bwMode="auto">
          <a:xfrm>
            <a:off x="4200525" y="4494213"/>
            <a:ext cx="381000" cy="385762"/>
          </a:xfrm>
          <a:prstGeom prst="rect">
            <a:avLst/>
          </a:prstGeom>
          <a:solidFill>
            <a:srgbClr val="99FF99"/>
          </a:solidFill>
          <a:ln w="9525" algn="ctr">
            <a:noFill/>
            <a:miter lim="800000"/>
            <a:headEnd/>
            <a:tailEnd/>
          </a:ln>
        </p:spPr>
        <p:txBody>
          <a:bodyPr wrap="none" anchor="ctr"/>
          <a:lstStyle/>
          <a:p>
            <a:endParaRPr lang="en-US"/>
          </a:p>
        </p:txBody>
      </p:sp>
      <p:sp>
        <p:nvSpPr>
          <p:cNvPr id="1513475" name="Rectangle 3"/>
          <p:cNvSpPr>
            <a:spLocks noChangeArrowheads="1"/>
          </p:cNvSpPr>
          <p:nvPr/>
        </p:nvSpPr>
        <p:spPr bwMode="auto">
          <a:xfrm>
            <a:off x="4989513" y="4495800"/>
            <a:ext cx="381000" cy="385763"/>
          </a:xfrm>
          <a:prstGeom prst="rect">
            <a:avLst/>
          </a:prstGeom>
          <a:solidFill>
            <a:srgbClr val="FFFF00"/>
          </a:solidFill>
          <a:ln w="9525" algn="ctr">
            <a:noFill/>
            <a:miter lim="800000"/>
            <a:headEnd/>
            <a:tailEnd/>
          </a:ln>
        </p:spPr>
        <p:txBody>
          <a:bodyPr wrap="none" anchor="ctr"/>
          <a:lstStyle/>
          <a:p>
            <a:endParaRPr lang="en-US"/>
          </a:p>
        </p:txBody>
      </p:sp>
      <p:sp>
        <p:nvSpPr>
          <p:cNvPr id="1513476" name="Rectangle 4"/>
          <p:cNvSpPr>
            <a:spLocks noChangeArrowheads="1"/>
          </p:cNvSpPr>
          <p:nvPr/>
        </p:nvSpPr>
        <p:spPr bwMode="auto">
          <a:xfrm>
            <a:off x="4598988" y="4905375"/>
            <a:ext cx="381000" cy="385763"/>
          </a:xfrm>
          <a:prstGeom prst="rect">
            <a:avLst/>
          </a:prstGeom>
          <a:solidFill>
            <a:srgbClr val="99FF99"/>
          </a:solidFill>
          <a:ln w="9525" algn="ctr">
            <a:noFill/>
            <a:miter lim="800000"/>
            <a:headEnd/>
            <a:tailEnd/>
          </a:ln>
        </p:spPr>
        <p:txBody>
          <a:bodyPr wrap="none" anchor="ctr"/>
          <a:lstStyle/>
          <a:p>
            <a:endParaRPr lang="en-US"/>
          </a:p>
        </p:txBody>
      </p:sp>
      <p:sp>
        <p:nvSpPr>
          <p:cNvPr id="1513477" name="Rectangle 5"/>
          <p:cNvSpPr>
            <a:spLocks noChangeArrowheads="1"/>
          </p:cNvSpPr>
          <p:nvPr/>
        </p:nvSpPr>
        <p:spPr bwMode="auto">
          <a:xfrm>
            <a:off x="5387975" y="4897438"/>
            <a:ext cx="381000" cy="385762"/>
          </a:xfrm>
          <a:prstGeom prst="rect">
            <a:avLst/>
          </a:prstGeom>
          <a:solidFill>
            <a:srgbClr val="FFFF00"/>
          </a:solidFill>
          <a:ln w="9525" algn="ctr">
            <a:noFill/>
            <a:miter lim="800000"/>
            <a:headEnd/>
            <a:tailEnd/>
          </a:ln>
        </p:spPr>
        <p:txBody>
          <a:bodyPr wrap="none" anchor="ctr"/>
          <a:lstStyle/>
          <a:p>
            <a:endParaRPr lang="en-US"/>
          </a:p>
        </p:txBody>
      </p:sp>
      <p:sp>
        <p:nvSpPr>
          <p:cNvPr id="93190" name="Rectangle 6"/>
          <p:cNvSpPr>
            <a:spLocks noGrp="1" noChangeArrowheads="1"/>
          </p:cNvSpPr>
          <p:nvPr>
            <p:ph type="title"/>
          </p:nvPr>
        </p:nvSpPr>
        <p:spPr/>
        <p:txBody>
          <a:bodyPr/>
          <a:lstStyle/>
          <a:p>
            <a:r>
              <a:rPr lang="en-US" smtClean="0"/>
              <a:t>How to handle procedures?</a:t>
            </a:r>
          </a:p>
        </p:txBody>
      </p:sp>
      <p:sp>
        <p:nvSpPr>
          <p:cNvPr id="93191" name="Rectangle 7"/>
          <p:cNvSpPr>
            <a:spLocks noGrp="1" noChangeArrowheads="1"/>
          </p:cNvSpPr>
          <p:nvPr>
            <p:ph type="body" sz="half" idx="1"/>
          </p:nvPr>
        </p:nvSpPr>
        <p:spPr>
          <a:xfrm>
            <a:off x="685800" y="1981200"/>
            <a:ext cx="6950075" cy="1689100"/>
          </a:xfrm>
        </p:spPr>
        <p:txBody>
          <a:bodyPr/>
          <a:lstStyle/>
          <a:p>
            <a:r>
              <a:rPr lang="en-US" sz="2800" smtClean="0"/>
              <a:t>Pure functions </a:t>
            </a:r>
          </a:p>
          <a:p>
            <a:pPr lvl="1"/>
            <a:r>
              <a:rPr lang="en-US" sz="2400" smtClean="0"/>
              <a:t>Procedure </a:t>
            </a:r>
            <a:r>
              <a:rPr lang="en-US" sz="3200" b="1" smtClean="0">
                <a:sym typeface="Symbol" pitchFamily="18" charset="2"/>
              </a:rPr>
              <a:t> </a:t>
            </a:r>
            <a:r>
              <a:rPr lang="en-US" sz="2400" smtClean="0"/>
              <a:t>input/output relation</a:t>
            </a:r>
          </a:p>
          <a:p>
            <a:pPr lvl="1"/>
            <a:r>
              <a:rPr lang="en-US" sz="2400" smtClean="0"/>
              <a:t>No side-effects</a:t>
            </a:r>
          </a:p>
        </p:txBody>
      </p:sp>
      <p:sp>
        <p:nvSpPr>
          <p:cNvPr id="93192" name="Rectangle 8"/>
          <p:cNvSpPr>
            <a:spLocks noChangeArrowheads="1"/>
          </p:cNvSpPr>
          <p:nvPr/>
        </p:nvSpPr>
        <p:spPr bwMode="auto">
          <a:xfrm>
            <a:off x="539750" y="3757613"/>
            <a:ext cx="3478213" cy="2579687"/>
          </a:xfrm>
          <a:prstGeom prst="rect">
            <a:avLst/>
          </a:prstGeom>
          <a:noFill/>
          <a:ln w="9525" algn="ctr">
            <a:solidFill>
              <a:schemeClr val="bg1"/>
            </a:solidFill>
            <a:miter lim="800000"/>
            <a:headEnd/>
            <a:tailEnd/>
          </a:ln>
        </p:spPr>
        <p:txBody>
          <a:bodyPr wrap="none" anchor="ctr"/>
          <a:lstStyle/>
          <a:p>
            <a:pPr eaLnBrk="1" hangingPunct="1"/>
            <a:r>
              <a:rPr lang="en-US" sz="2400">
                <a:solidFill>
                  <a:schemeClr val="bg1"/>
                </a:solidFill>
                <a:latin typeface="Arial" charset="0"/>
                <a:cs typeface="Arial" charset="0"/>
              </a:rPr>
              <a:t>main() { </a:t>
            </a:r>
          </a:p>
          <a:p>
            <a:pPr eaLnBrk="1" hangingPunct="1"/>
            <a:r>
              <a:rPr lang="en-US" sz="2400">
                <a:solidFill>
                  <a:schemeClr val="bg1"/>
                </a:solidFill>
                <a:latin typeface="Arial" charset="0"/>
                <a:cs typeface="Arial" charset="0"/>
              </a:rPr>
              <a:t>  int w=0,x=0,y=0,z=0;</a:t>
            </a:r>
          </a:p>
          <a:p>
            <a:pPr eaLnBrk="1" hangingPunct="1"/>
            <a:r>
              <a:rPr lang="en-US" sz="2400">
                <a:solidFill>
                  <a:schemeClr val="bg1"/>
                </a:solidFill>
                <a:latin typeface="Arial" charset="0"/>
                <a:cs typeface="Arial" charset="0"/>
              </a:rPr>
              <a:t>  w = inc(y);</a:t>
            </a:r>
          </a:p>
          <a:p>
            <a:pPr eaLnBrk="1" hangingPunct="1"/>
            <a:r>
              <a:rPr lang="en-US" sz="2400">
                <a:solidFill>
                  <a:schemeClr val="bg1"/>
                </a:solidFill>
                <a:latin typeface="Arial" charset="0"/>
                <a:cs typeface="Arial" charset="0"/>
              </a:rPr>
              <a:t>  x = inc(z);     </a:t>
            </a:r>
          </a:p>
          <a:p>
            <a:pPr eaLnBrk="1" hangingPunct="1"/>
            <a:r>
              <a:rPr lang="en-US" sz="2400">
                <a:solidFill>
                  <a:schemeClr val="bg1"/>
                </a:solidFill>
                <a:latin typeface="Arial" charset="0"/>
                <a:cs typeface="Arial" charset="0"/>
              </a:rPr>
              <a:t>  </a:t>
            </a:r>
            <a:r>
              <a:rPr lang="en-US" sz="2400" i="1">
                <a:solidFill>
                  <a:schemeClr val="bg1"/>
                </a:solidFill>
                <a:latin typeface="Arial" charset="0"/>
                <a:cs typeface="Arial" charset="0"/>
              </a:rPr>
              <a:t>assert: w+x is even</a:t>
            </a:r>
          </a:p>
          <a:p>
            <a:pPr eaLnBrk="1" hangingPunct="1"/>
            <a:r>
              <a:rPr lang="en-US" sz="2400">
                <a:solidFill>
                  <a:schemeClr val="bg1"/>
                </a:solidFill>
                <a:latin typeface="Arial" charset="0"/>
                <a:cs typeface="Arial" charset="0"/>
              </a:rPr>
              <a:t>}</a:t>
            </a:r>
          </a:p>
        </p:txBody>
      </p:sp>
      <p:sp>
        <p:nvSpPr>
          <p:cNvPr id="93193" name="Rectangle 9"/>
          <p:cNvSpPr>
            <a:spLocks noChangeArrowheads="1"/>
          </p:cNvSpPr>
          <p:nvPr/>
        </p:nvSpPr>
        <p:spPr bwMode="auto">
          <a:xfrm>
            <a:off x="5900738" y="3797300"/>
            <a:ext cx="2501900" cy="2538413"/>
          </a:xfrm>
          <a:prstGeom prst="rect">
            <a:avLst/>
          </a:prstGeom>
          <a:noFill/>
          <a:ln w="9525" algn="ctr">
            <a:solidFill>
              <a:schemeClr val="bg1"/>
            </a:solidFill>
            <a:miter lim="800000"/>
            <a:headEnd/>
            <a:tailEnd/>
          </a:ln>
        </p:spPr>
        <p:txBody>
          <a:bodyPr wrap="none" anchor="ctr"/>
          <a:lstStyle/>
          <a:p>
            <a:pPr eaLnBrk="1" hangingPunct="1"/>
            <a:r>
              <a:rPr lang="en-US" sz="2400">
                <a:solidFill>
                  <a:schemeClr val="bg1"/>
                </a:solidFill>
                <a:latin typeface="Arial" charset="0"/>
                <a:cs typeface="Arial" charset="0"/>
              </a:rPr>
              <a:t>int inc(int p) { </a:t>
            </a:r>
          </a:p>
          <a:p>
            <a:pPr eaLnBrk="1" hangingPunct="1"/>
            <a:r>
              <a:rPr lang="en-US" sz="2400">
                <a:solidFill>
                  <a:schemeClr val="bg1"/>
                </a:solidFill>
                <a:latin typeface="Arial" charset="0"/>
                <a:cs typeface="Arial" charset="0"/>
              </a:rPr>
              <a:t>  return 2 + p - 1;</a:t>
            </a:r>
          </a:p>
          <a:p>
            <a:pPr eaLnBrk="1" hangingPunct="1"/>
            <a:r>
              <a:rPr lang="en-US" sz="2400">
                <a:solidFill>
                  <a:schemeClr val="bg1"/>
                </a:solidFill>
                <a:latin typeface="Arial" charset="0"/>
                <a:cs typeface="Arial" charset="0"/>
              </a:rPr>
              <a:t>}</a:t>
            </a:r>
          </a:p>
        </p:txBody>
      </p:sp>
      <p:graphicFrame>
        <p:nvGraphicFramePr>
          <p:cNvPr id="1513482" name="Group 10"/>
          <p:cNvGraphicFramePr>
            <a:graphicFrameLocks noGrp="1"/>
          </p:cNvGraphicFramePr>
          <p:nvPr>
            <p:ph sz="quarter" idx="3"/>
          </p:nvPr>
        </p:nvGraphicFramePr>
        <p:xfrm>
          <a:off x="4213225" y="4068763"/>
          <a:ext cx="1489075" cy="431800"/>
        </p:xfrm>
        <a:graphic>
          <a:graphicData uri="http://schemas.openxmlformats.org/drawingml/2006/table">
            <a:tbl>
              <a:tblPr/>
              <a:tblGrid>
                <a:gridCol w="371475"/>
                <a:gridCol w="373063"/>
                <a:gridCol w="373062"/>
                <a:gridCol w="371475"/>
              </a:tblGrid>
              <a:tr h="431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rPr>
                        <a:t>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1513494" name="Group 22"/>
          <p:cNvGraphicFramePr>
            <a:graphicFrameLocks noGrp="1"/>
          </p:cNvGraphicFramePr>
          <p:nvPr>
            <p:ph sz="quarter" idx="2"/>
          </p:nvPr>
        </p:nvGraphicFramePr>
        <p:xfrm>
          <a:off x="6173788" y="3048000"/>
          <a:ext cx="1371600" cy="1097280"/>
        </p:xfrm>
        <a:graphic>
          <a:graphicData uri="http://schemas.openxmlformats.org/drawingml/2006/table">
            <a:tbl>
              <a:tblPr/>
              <a:tblGrid>
                <a:gridCol w="685800"/>
                <a:gridCol w="685800"/>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ret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Even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Odd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Odd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Even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FF99"/>
                    </a:solidFill>
                  </a:tcPr>
                </a:tc>
              </a:tr>
            </a:tbl>
          </a:graphicData>
        </a:graphic>
      </p:graphicFrame>
      <p:graphicFrame>
        <p:nvGraphicFramePr>
          <p:cNvPr id="1513508" name="Group 36"/>
          <p:cNvGraphicFramePr>
            <a:graphicFrameLocks noGrp="1"/>
          </p:cNvGraphicFramePr>
          <p:nvPr/>
        </p:nvGraphicFramePr>
        <p:xfrm>
          <a:off x="4192588" y="4481513"/>
          <a:ext cx="1576387" cy="406400"/>
        </p:xfrm>
        <a:graphic>
          <a:graphicData uri="http://schemas.openxmlformats.org/drawingml/2006/table">
            <a:tbl>
              <a:tblPr/>
              <a:tblGrid>
                <a:gridCol w="393700"/>
                <a:gridCol w="395287"/>
                <a:gridCol w="393700"/>
                <a:gridCol w="393700"/>
              </a:tblGrid>
              <a:tr h="406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1513520" name="Group 48"/>
          <p:cNvGraphicFramePr>
            <a:graphicFrameLocks noGrp="1"/>
          </p:cNvGraphicFramePr>
          <p:nvPr/>
        </p:nvGraphicFramePr>
        <p:xfrm>
          <a:off x="4194175" y="4892675"/>
          <a:ext cx="1576388" cy="407988"/>
        </p:xfrm>
        <a:graphic>
          <a:graphicData uri="http://schemas.openxmlformats.org/drawingml/2006/table">
            <a:tbl>
              <a:tblPr/>
              <a:tblGrid>
                <a:gridCol w="393700"/>
                <a:gridCol w="395288"/>
                <a:gridCol w="393700"/>
                <a:gridCol w="393700"/>
              </a:tblGrid>
              <a:tr h="4079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1513532" name="Group 60"/>
          <p:cNvGraphicFramePr>
            <a:graphicFrameLocks noGrp="1"/>
          </p:cNvGraphicFramePr>
          <p:nvPr/>
        </p:nvGraphicFramePr>
        <p:xfrm>
          <a:off x="4192588" y="5302250"/>
          <a:ext cx="1576387" cy="396875"/>
        </p:xfrm>
        <a:graphic>
          <a:graphicData uri="http://schemas.openxmlformats.org/drawingml/2006/table">
            <a:tbl>
              <a:tblPr/>
              <a:tblGrid>
                <a:gridCol w="393700"/>
                <a:gridCol w="395287"/>
                <a:gridCol w="393700"/>
                <a:gridCol w="393700"/>
              </a:tblGrid>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5134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135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13474"/>
                                        </p:tgtEl>
                                        <p:attrNameLst>
                                          <p:attrName>style.visibility</p:attrName>
                                        </p:attrNameLst>
                                      </p:cBhvr>
                                      <p:to>
                                        <p:strVal val="visible"/>
                                      </p:to>
                                    </p:set>
                                    <p:animEffect transition="in" filter="dissolve">
                                      <p:cBhvr>
                                        <p:cTn id="15" dur="500"/>
                                        <p:tgtEl>
                                          <p:spTgt spid="1513474"/>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513475"/>
                                        </p:tgtEl>
                                        <p:attrNameLst>
                                          <p:attrName>style.visibility</p:attrName>
                                        </p:attrNameLst>
                                      </p:cBhvr>
                                      <p:to>
                                        <p:strVal val="visible"/>
                                      </p:to>
                                    </p:set>
                                    <p:animEffect transition="in" filter="dissolve">
                                      <p:cBhvr>
                                        <p:cTn id="19" dur="500"/>
                                        <p:tgtEl>
                                          <p:spTgt spid="151347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499"/>
                                          </p:stCondLst>
                                        </p:cTn>
                                        <p:tgtEl>
                                          <p:spTgt spid="15135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513477"/>
                                        </p:tgtEl>
                                        <p:attrNameLst>
                                          <p:attrName>style.visibility</p:attrName>
                                        </p:attrNameLst>
                                      </p:cBhvr>
                                      <p:to>
                                        <p:strVal val="visible"/>
                                      </p:to>
                                    </p:set>
                                    <p:animEffect transition="in" filter="dissolve">
                                      <p:cBhvr>
                                        <p:cTn id="28" dur="500"/>
                                        <p:tgtEl>
                                          <p:spTgt spid="1513477"/>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513476"/>
                                        </p:tgtEl>
                                        <p:attrNameLst>
                                          <p:attrName>style.visibility</p:attrName>
                                        </p:attrNameLst>
                                      </p:cBhvr>
                                      <p:to>
                                        <p:strVal val="visible"/>
                                      </p:to>
                                    </p:set>
                                    <p:animEffect transition="in" filter="dissolve">
                                      <p:cBhvr>
                                        <p:cTn id="32" dur="500"/>
                                        <p:tgtEl>
                                          <p:spTgt spid="151347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1513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3474" grpId="0" animBg="1"/>
      <p:bldP spid="1513475" grpId="0" animBg="1"/>
      <p:bldP spid="1513476" grpId="0" animBg="1"/>
      <p:bldP spid="15134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71438"/>
            <a:ext cx="8458200" cy="1143000"/>
          </a:xfrm>
        </p:spPr>
        <p:txBody>
          <a:bodyPr/>
          <a:lstStyle/>
          <a:p>
            <a:r>
              <a:rPr lang="en-US" sz="4000" smtClean="0"/>
              <a:t>Interesting Properties</a:t>
            </a:r>
          </a:p>
        </p:txBody>
      </p:sp>
      <p:sp>
        <p:nvSpPr>
          <p:cNvPr id="17411" name="Rectangle 3"/>
          <p:cNvSpPr>
            <a:spLocks noGrp="1" noChangeArrowheads="1"/>
          </p:cNvSpPr>
          <p:nvPr>
            <p:ph type="body" idx="1"/>
          </p:nvPr>
        </p:nvSpPr>
        <p:spPr>
          <a:xfrm>
            <a:off x="185738" y="1409700"/>
            <a:ext cx="4737100" cy="5245100"/>
          </a:xfrm>
        </p:spPr>
        <p:txBody>
          <a:bodyPr/>
          <a:lstStyle/>
          <a:p>
            <a:pPr>
              <a:buFontTx/>
              <a:buNone/>
            </a:pPr>
            <a:r>
              <a:rPr lang="en-US" smtClean="0"/>
              <a:t>rotate(List first, List last) {</a:t>
            </a:r>
          </a:p>
          <a:p>
            <a:pPr lvl="1">
              <a:buFontTx/>
              <a:buNone/>
            </a:pPr>
            <a:r>
              <a:rPr lang="en-US" smtClean="0"/>
              <a:t>if ( first != NULL) {</a:t>
            </a:r>
          </a:p>
          <a:p>
            <a:pPr lvl="1">
              <a:buFontTx/>
              <a:buNone/>
            </a:pPr>
            <a:r>
              <a:rPr lang="en-US" smtClean="0"/>
              <a:t>	last </a:t>
            </a:r>
            <a:r>
              <a:rPr lang="en-US" smtClean="0">
                <a:sym typeface="Symbol" pitchFamily="18" charset="2"/>
              </a:rPr>
              <a:t> </a:t>
            </a:r>
            <a:r>
              <a:rPr lang="en-US" smtClean="0"/>
              <a:t>next = first;</a:t>
            </a:r>
          </a:p>
          <a:p>
            <a:pPr lvl="1">
              <a:buFontTx/>
              <a:buNone/>
            </a:pPr>
            <a:r>
              <a:rPr lang="en-US" smtClean="0"/>
              <a:t>	first = first </a:t>
            </a:r>
            <a:r>
              <a:rPr lang="en-US" smtClean="0">
                <a:sym typeface="Symbol" pitchFamily="18" charset="2"/>
              </a:rPr>
              <a:t></a:t>
            </a:r>
            <a:r>
              <a:rPr lang="en-US" smtClean="0"/>
              <a:t> next;</a:t>
            </a:r>
          </a:p>
          <a:p>
            <a:pPr lvl="1">
              <a:buFontTx/>
              <a:buNone/>
            </a:pPr>
            <a:r>
              <a:rPr lang="en-US" smtClean="0"/>
              <a:t>	last = last </a:t>
            </a:r>
            <a:r>
              <a:rPr lang="en-US" smtClean="0">
                <a:sym typeface="Symbol" pitchFamily="18" charset="2"/>
              </a:rPr>
              <a:t></a:t>
            </a:r>
            <a:r>
              <a:rPr lang="en-US" smtClean="0"/>
              <a:t> next;</a:t>
            </a:r>
          </a:p>
          <a:p>
            <a:pPr lvl="1">
              <a:buFontTx/>
              <a:buNone/>
            </a:pPr>
            <a:r>
              <a:rPr lang="en-US" smtClean="0"/>
              <a:t>	last </a:t>
            </a:r>
            <a:r>
              <a:rPr lang="en-US" smtClean="0">
                <a:sym typeface="Symbol" pitchFamily="18" charset="2"/>
              </a:rPr>
              <a:t></a:t>
            </a:r>
            <a:r>
              <a:rPr lang="en-US" smtClean="0"/>
              <a:t> next = NULL;</a:t>
            </a:r>
          </a:p>
          <a:p>
            <a:pPr lvl="1">
              <a:buFontTx/>
              <a:buNone/>
            </a:pPr>
            <a:r>
              <a:rPr lang="en-US" smtClean="0"/>
              <a:t>}</a:t>
            </a:r>
          </a:p>
          <a:p>
            <a:pPr>
              <a:buFontTx/>
              <a:buNone/>
            </a:pPr>
            <a:r>
              <a:rPr lang="en-US" smtClean="0"/>
              <a:t>}</a:t>
            </a:r>
          </a:p>
        </p:txBody>
      </p:sp>
      <p:sp>
        <p:nvSpPr>
          <p:cNvPr id="17412" name="Text Box 4"/>
          <p:cNvSpPr txBox="1">
            <a:spLocks noChangeArrowheads="1"/>
          </p:cNvSpPr>
          <p:nvPr/>
        </p:nvSpPr>
        <p:spPr bwMode="auto">
          <a:xfrm>
            <a:off x="4803775" y="1641475"/>
            <a:ext cx="3943350" cy="2465388"/>
          </a:xfrm>
          <a:prstGeom prst="rect">
            <a:avLst/>
          </a:prstGeom>
          <a:noFill/>
          <a:ln w="28575">
            <a:noFill/>
            <a:miter lim="800000"/>
            <a:headEnd/>
            <a:tailEnd/>
          </a:ln>
        </p:spPr>
        <p:txBody>
          <a:bodyPr>
            <a:spAutoFit/>
          </a:bodyPr>
          <a:lstStyle/>
          <a:p>
            <a:pPr>
              <a:spcBef>
                <a:spcPct val="50000"/>
              </a:spcBef>
              <a:buFont typeface="Wingdings" pitchFamily="2" charset="2"/>
              <a:buChar char="ü"/>
            </a:pPr>
            <a:r>
              <a:rPr lang="en-US" sz="2400">
                <a:solidFill>
                  <a:schemeClr val="bg1"/>
                </a:solidFill>
              </a:rPr>
              <a:t>No null-de references</a:t>
            </a:r>
          </a:p>
          <a:p>
            <a:pPr>
              <a:spcBef>
                <a:spcPct val="50000"/>
              </a:spcBef>
              <a:buFont typeface="Wingdings" pitchFamily="2" charset="2"/>
              <a:buChar char="ü"/>
            </a:pPr>
            <a:r>
              <a:rPr lang="en-US" sz="2400">
                <a:solidFill>
                  <a:schemeClr val="bg1"/>
                </a:solidFill>
              </a:rPr>
              <a:t>No memory leaks</a:t>
            </a:r>
            <a:endParaRPr lang="he-IL" sz="2400">
              <a:solidFill>
                <a:schemeClr val="bg1"/>
              </a:solidFill>
              <a:cs typeface="Times New Roman" pitchFamily="18" charset="0"/>
            </a:endParaRPr>
          </a:p>
          <a:p>
            <a:pPr>
              <a:spcBef>
                <a:spcPct val="50000"/>
              </a:spcBef>
              <a:buFont typeface="Wingdings" pitchFamily="2" charset="2"/>
              <a:buChar char="ü"/>
            </a:pPr>
            <a:r>
              <a:rPr lang="en-US" sz="2400">
                <a:solidFill>
                  <a:schemeClr val="bg1"/>
                </a:solidFill>
              </a:rPr>
              <a:t>Returns an acyclic linked list</a:t>
            </a:r>
            <a:endParaRPr lang="he-IL" sz="2400">
              <a:solidFill>
                <a:schemeClr val="bg1"/>
              </a:solidFill>
              <a:cs typeface="Times New Roman" pitchFamily="18" charset="0"/>
            </a:endParaRPr>
          </a:p>
          <a:p>
            <a:pPr>
              <a:spcBef>
                <a:spcPct val="50000"/>
              </a:spcBef>
              <a:buFont typeface="Wingdings" pitchFamily="2" charset="2"/>
              <a:buChar char="ü"/>
            </a:pPr>
            <a:r>
              <a:rPr lang="en-US" sz="2400">
                <a:solidFill>
                  <a:schemeClr val="bg1"/>
                </a:solidFill>
              </a:rPr>
              <a:t>P</a:t>
            </a:r>
            <a:r>
              <a:rPr lang="en-US" sz="2400">
                <a:solidFill>
                  <a:schemeClr val="bg1"/>
                </a:solidFill>
                <a:cs typeface="Times New Roman" pitchFamily="18" charset="0"/>
              </a:rPr>
              <a:t>artially correct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t>What about global variables?</a:t>
            </a:r>
          </a:p>
        </p:txBody>
      </p:sp>
      <p:sp>
        <p:nvSpPr>
          <p:cNvPr id="1515523" name="Rectangle 3"/>
          <p:cNvSpPr>
            <a:spLocks noGrp="1" noChangeArrowheads="1"/>
          </p:cNvSpPr>
          <p:nvPr>
            <p:ph type="body" sz="half" idx="1"/>
          </p:nvPr>
        </p:nvSpPr>
        <p:spPr>
          <a:xfrm>
            <a:off x="685800" y="1981200"/>
            <a:ext cx="6950075" cy="1620838"/>
          </a:xfrm>
        </p:spPr>
        <p:txBody>
          <a:bodyPr/>
          <a:lstStyle/>
          <a:p>
            <a:r>
              <a:rPr lang="en-US" sz="2800" smtClean="0"/>
              <a:t>Procedures have side-effects </a:t>
            </a:r>
          </a:p>
          <a:p>
            <a:r>
              <a:rPr lang="en-US" sz="2800" smtClean="0"/>
              <a:t>Easy fix</a:t>
            </a:r>
          </a:p>
          <a:p>
            <a:pPr lvl="1"/>
            <a:endParaRPr lang="en-US" sz="2400" smtClean="0"/>
          </a:p>
        </p:txBody>
      </p:sp>
      <p:sp>
        <p:nvSpPr>
          <p:cNvPr id="94212" name="Rectangle 4"/>
          <p:cNvSpPr>
            <a:spLocks noChangeArrowheads="1"/>
          </p:cNvSpPr>
          <p:nvPr/>
        </p:nvSpPr>
        <p:spPr bwMode="auto">
          <a:xfrm>
            <a:off x="539750" y="3757613"/>
            <a:ext cx="3478213" cy="2579687"/>
          </a:xfrm>
          <a:prstGeom prst="rect">
            <a:avLst/>
          </a:prstGeom>
          <a:noFill/>
          <a:ln w="9525" algn="ctr">
            <a:noFill/>
            <a:miter lim="800000"/>
            <a:headEnd/>
            <a:tailEnd/>
          </a:ln>
        </p:spPr>
        <p:txBody>
          <a:bodyPr wrap="none" anchor="ctr"/>
          <a:lstStyle/>
          <a:p>
            <a:pPr eaLnBrk="1" hangingPunct="1"/>
            <a:r>
              <a:rPr lang="en-US" sz="2400">
                <a:solidFill>
                  <a:schemeClr val="bg1"/>
                </a:solidFill>
                <a:latin typeface="Arial" charset="0"/>
                <a:cs typeface="Arial" charset="0"/>
              </a:rPr>
              <a:t>int g = 0;</a:t>
            </a:r>
          </a:p>
          <a:p>
            <a:pPr eaLnBrk="1" hangingPunct="1"/>
            <a:r>
              <a:rPr lang="en-US" sz="2400">
                <a:solidFill>
                  <a:schemeClr val="bg1"/>
                </a:solidFill>
                <a:latin typeface="Arial" charset="0"/>
                <a:cs typeface="Arial" charset="0"/>
              </a:rPr>
              <a:t>main() { </a:t>
            </a:r>
          </a:p>
          <a:p>
            <a:pPr eaLnBrk="1" hangingPunct="1"/>
            <a:r>
              <a:rPr lang="en-US" sz="2400">
                <a:solidFill>
                  <a:schemeClr val="bg1"/>
                </a:solidFill>
                <a:latin typeface="Arial" charset="0"/>
                <a:cs typeface="Arial" charset="0"/>
              </a:rPr>
              <a:t>  int w=0,x=0,y=0,z=0;</a:t>
            </a:r>
          </a:p>
          <a:p>
            <a:pPr eaLnBrk="1" hangingPunct="1"/>
            <a:r>
              <a:rPr lang="en-US" sz="2400">
                <a:solidFill>
                  <a:schemeClr val="bg1"/>
                </a:solidFill>
                <a:latin typeface="Arial" charset="0"/>
                <a:cs typeface="Arial" charset="0"/>
              </a:rPr>
              <a:t>  w = inc(y);</a:t>
            </a:r>
          </a:p>
          <a:p>
            <a:pPr eaLnBrk="1" hangingPunct="1"/>
            <a:r>
              <a:rPr lang="en-US" sz="2400">
                <a:solidFill>
                  <a:schemeClr val="bg1"/>
                </a:solidFill>
                <a:latin typeface="Arial" charset="0"/>
                <a:cs typeface="Arial" charset="0"/>
              </a:rPr>
              <a:t>  x = inc(z);     </a:t>
            </a:r>
          </a:p>
          <a:p>
            <a:pPr eaLnBrk="1" hangingPunct="1"/>
            <a:r>
              <a:rPr lang="en-US" sz="2400">
                <a:solidFill>
                  <a:schemeClr val="bg1"/>
                </a:solidFill>
                <a:latin typeface="Arial" charset="0"/>
                <a:cs typeface="Arial" charset="0"/>
              </a:rPr>
              <a:t>  </a:t>
            </a:r>
            <a:r>
              <a:rPr lang="en-US" sz="2400" i="1">
                <a:solidFill>
                  <a:schemeClr val="bg1"/>
                </a:solidFill>
                <a:latin typeface="Arial" charset="0"/>
                <a:cs typeface="Arial" charset="0"/>
              </a:rPr>
              <a:t>assert: w+x+g is even</a:t>
            </a:r>
          </a:p>
          <a:p>
            <a:pPr eaLnBrk="1" hangingPunct="1"/>
            <a:r>
              <a:rPr lang="en-US" sz="2400">
                <a:solidFill>
                  <a:schemeClr val="bg1"/>
                </a:solidFill>
                <a:latin typeface="Arial" charset="0"/>
                <a:cs typeface="Arial" charset="0"/>
              </a:rPr>
              <a:t>}</a:t>
            </a:r>
          </a:p>
        </p:txBody>
      </p:sp>
      <p:sp>
        <p:nvSpPr>
          <p:cNvPr id="94213" name="Rectangle 5"/>
          <p:cNvSpPr>
            <a:spLocks noChangeArrowheads="1"/>
          </p:cNvSpPr>
          <p:nvPr/>
        </p:nvSpPr>
        <p:spPr bwMode="auto">
          <a:xfrm>
            <a:off x="5900738" y="3797300"/>
            <a:ext cx="2501900" cy="2538413"/>
          </a:xfrm>
          <a:prstGeom prst="rect">
            <a:avLst/>
          </a:prstGeom>
          <a:noFill/>
          <a:ln w="9525" algn="ctr">
            <a:noFill/>
            <a:miter lim="800000"/>
            <a:headEnd/>
            <a:tailEnd/>
          </a:ln>
        </p:spPr>
        <p:txBody>
          <a:bodyPr wrap="none" anchor="ctr"/>
          <a:lstStyle/>
          <a:p>
            <a:pPr eaLnBrk="1" hangingPunct="1"/>
            <a:r>
              <a:rPr lang="en-US" sz="2400">
                <a:solidFill>
                  <a:schemeClr val="bg1"/>
                </a:solidFill>
                <a:latin typeface="Arial" charset="0"/>
                <a:cs typeface="Arial" charset="0"/>
              </a:rPr>
              <a:t>int inc(int p) { </a:t>
            </a:r>
          </a:p>
          <a:p>
            <a:pPr eaLnBrk="1" hangingPunct="1"/>
            <a:r>
              <a:rPr lang="en-US" sz="2400">
                <a:solidFill>
                  <a:schemeClr val="bg1"/>
                </a:solidFill>
                <a:latin typeface="Arial" charset="0"/>
                <a:cs typeface="Arial" charset="0"/>
              </a:rPr>
              <a:t>  g = p; 	</a:t>
            </a:r>
          </a:p>
          <a:p>
            <a:pPr eaLnBrk="1" hangingPunct="1"/>
            <a:r>
              <a:rPr lang="en-US" sz="2400">
                <a:solidFill>
                  <a:schemeClr val="bg1"/>
                </a:solidFill>
                <a:latin typeface="Arial" charset="0"/>
                <a:cs typeface="Arial" charset="0"/>
              </a:rPr>
              <a:t>  return 2 + p - 1;</a:t>
            </a:r>
          </a:p>
          <a:p>
            <a:pPr eaLnBrk="1" hangingPunct="1"/>
            <a:r>
              <a:rPr lang="en-US" sz="2400">
                <a:solidFill>
                  <a:schemeClr val="bg1"/>
                </a:solidFill>
                <a:latin typeface="Arial" charset="0"/>
                <a:cs typeface="Arial" charset="0"/>
              </a:rPr>
              <a:t>}</a:t>
            </a:r>
          </a:p>
        </p:txBody>
      </p:sp>
      <p:grpSp>
        <p:nvGrpSpPr>
          <p:cNvPr id="2" name="Group 6"/>
          <p:cNvGrpSpPr>
            <a:grpSpLocks/>
          </p:cNvGrpSpPr>
          <p:nvPr/>
        </p:nvGrpSpPr>
        <p:grpSpPr bwMode="auto">
          <a:xfrm>
            <a:off x="169863" y="3775075"/>
            <a:ext cx="7880350" cy="1319213"/>
            <a:chOff x="107" y="2378"/>
            <a:chExt cx="4964" cy="831"/>
          </a:xfrm>
        </p:grpSpPr>
        <p:sp>
          <p:nvSpPr>
            <p:cNvPr id="94259" name="Rectangle 7"/>
            <p:cNvSpPr>
              <a:spLocks noChangeArrowheads="1"/>
            </p:cNvSpPr>
            <p:nvPr/>
          </p:nvSpPr>
          <p:spPr bwMode="auto">
            <a:xfrm>
              <a:off x="370" y="2400"/>
              <a:ext cx="837" cy="220"/>
            </a:xfrm>
            <a:prstGeom prst="rect">
              <a:avLst/>
            </a:prstGeom>
            <a:solidFill>
              <a:srgbClr val="00FFFF"/>
            </a:solidFill>
            <a:ln w="9525" algn="ctr">
              <a:noFill/>
              <a:miter lim="800000"/>
              <a:headEnd/>
              <a:tailEnd/>
            </a:ln>
          </p:spPr>
          <p:txBody>
            <a:bodyPr wrap="none" lIns="0" tIns="0" rIns="0" bIns="0" anchor="ctr"/>
            <a:lstStyle/>
            <a:p>
              <a:pPr marL="742950" indent="-285750" eaLnBrk="1" hangingPunct="1">
                <a:spcBef>
                  <a:spcPct val="50000"/>
                </a:spcBef>
                <a:buClr>
                  <a:schemeClr val="hlink"/>
                </a:buClr>
                <a:buSzPct val="80000"/>
                <a:buFont typeface="Wingdings" pitchFamily="2" charset="2"/>
                <a:buNone/>
              </a:pPr>
              <a:endParaRPr lang="en-US" sz="1800">
                <a:latin typeface="Arial" charset="0"/>
                <a:cs typeface="Arial" charset="0"/>
              </a:endParaRPr>
            </a:p>
          </p:txBody>
        </p:sp>
        <p:sp>
          <p:nvSpPr>
            <p:cNvPr id="94260" name="Text Box 8"/>
            <p:cNvSpPr txBox="1">
              <a:spLocks noChangeArrowheads="1"/>
            </p:cNvSpPr>
            <p:nvPr/>
          </p:nvSpPr>
          <p:spPr bwMode="auto">
            <a:xfrm>
              <a:off x="107" y="2378"/>
              <a:ext cx="1475" cy="230"/>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int g = 0;</a:t>
              </a:r>
            </a:p>
          </p:txBody>
        </p:sp>
        <p:sp>
          <p:nvSpPr>
            <p:cNvPr id="94261" name="Rectangle 9"/>
            <p:cNvSpPr>
              <a:spLocks noChangeArrowheads="1"/>
            </p:cNvSpPr>
            <p:nvPr/>
          </p:nvSpPr>
          <p:spPr bwMode="auto">
            <a:xfrm>
              <a:off x="3762" y="2989"/>
              <a:ext cx="748" cy="220"/>
            </a:xfrm>
            <a:prstGeom prst="rect">
              <a:avLst/>
            </a:prstGeom>
            <a:solidFill>
              <a:srgbClr val="00FFFF"/>
            </a:solidFill>
            <a:ln w="9525" algn="ctr">
              <a:noFill/>
              <a:miter lim="800000"/>
              <a:headEnd/>
              <a:tailEnd/>
            </a:ln>
          </p:spPr>
          <p:txBody>
            <a:bodyPr wrap="none" lIns="0" tIns="0" rIns="0" bIns="0" anchor="ctr"/>
            <a:lstStyle/>
            <a:p>
              <a:pPr marL="742950" indent="-285750" algn="ctr" eaLnBrk="1" hangingPunct="1">
                <a:spcBef>
                  <a:spcPct val="50000"/>
                </a:spcBef>
                <a:buClr>
                  <a:schemeClr val="hlink"/>
                </a:buClr>
                <a:buSzPct val="80000"/>
                <a:buFont typeface="Wingdings" pitchFamily="2" charset="2"/>
                <a:buNone/>
              </a:pPr>
              <a:endParaRPr lang="en-US" sz="1800">
                <a:latin typeface="Arial" charset="0"/>
                <a:cs typeface="Arial" charset="0"/>
              </a:endParaRPr>
            </a:p>
          </p:txBody>
        </p:sp>
        <p:sp>
          <p:nvSpPr>
            <p:cNvPr id="94262" name="Text Box 10"/>
            <p:cNvSpPr txBox="1">
              <a:spLocks noChangeArrowheads="1"/>
            </p:cNvSpPr>
            <p:nvPr/>
          </p:nvSpPr>
          <p:spPr bwMode="auto">
            <a:xfrm>
              <a:off x="3596" y="2960"/>
              <a:ext cx="1475" cy="230"/>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sz="2400">
                  <a:latin typeface="Arial" charset="0"/>
                  <a:cs typeface="Arial" charset="0"/>
                </a:rPr>
                <a:t>g = p;</a:t>
              </a:r>
            </a:p>
          </p:txBody>
        </p:sp>
      </p:grpSp>
      <p:graphicFrame>
        <p:nvGraphicFramePr>
          <p:cNvPr id="1515531" name="Group 11"/>
          <p:cNvGraphicFramePr>
            <a:graphicFrameLocks noGrp="1"/>
          </p:cNvGraphicFramePr>
          <p:nvPr>
            <p:ph sz="quarter" idx="3"/>
          </p:nvPr>
        </p:nvGraphicFramePr>
        <p:xfrm>
          <a:off x="5667375" y="1552575"/>
          <a:ext cx="2954338" cy="1101408"/>
        </p:xfrm>
        <a:graphic>
          <a:graphicData uri="http://schemas.openxmlformats.org/drawingml/2006/table">
            <a:tbl>
              <a:tblPr/>
              <a:tblGrid>
                <a:gridCol w="728663"/>
                <a:gridCol w="728662"/>
                <a:gridCol w="747713"/>
                <a:gridCol w="749300"/>
              </a:tblGrid>
              <a:tr h="312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ret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graphicFrame>
        <p:nvGraphicFramePr>
          <p:cNvPr id="1515553" name="Group 33"/>
          <p:cNvGraphicFramePr>
            <a:graphicFrameLocks noGrp="1"/>
          </p:cNvGraphicFramePr>
          <p:nvPr>
            <p:ph sz="quarter" idx="2"/>
          </p:nvPr>
        </p:nvGraphicFramePr>
        <p:xfrm>
          <a:off x="5602288" y="2963863"/>
          <a:ext cx="2781300" cy="1177608"/>
        </p:xfrm>
        <a:graphic>
          <a:graphicData uri="http://schemas.openxmlformats.org/drawingml/2006/table">
            <a:tbl>
              <a:tblPr/>
              <a:tblGrid>
                <a:gridCol w="687387"/>
                <a:gridCol w="684213"/>
                <a:gridCol w="704850"/>
                <a:gridCol w="704850"/>
              </a:tblGrid>
              <a:tr h="3365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ret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rPr>
                        <a:t>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46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Even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Odd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Even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Odd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Even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bg1"/>
                          </a:solidFill>
                          <a:effectLst/>
                          <a:latin typeface="Times New Roman" pitchFamily="18" charset="0"/>
                        </a:rPr>
                        <a:t>Odd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1552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1552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2"/>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499"/>
                                          </p:stCondLst>
                                        </p:cTn>
                                        <p:tgtEl>
                                          <p:spTgt spid="15155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1515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23" grpId="0" build="p" autoUpdateAnimBg="0" advAuto="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421313" y="4475163"/>
            <a:ext cx="446087" cy="457200"/>
            <a:chOff x="3247" y="2819"/>
            <a:chExt cx="281" cy="288"/>
          </a:xfrm>
        </p:grpSpPr>
        <p:cxnSp>
          <p:nvCxnSpPr>
            <p:cNvPr id="95262" name="AutoShape 3"/>
            <p:cNvCxnSpPr>
              <a:cxnSpLocks noChangeShapeType="1"/>
            </p:cNvCxnSpPr>
            <p:nvPr/>
          </p:nvCxnSpPr>
          <p:spPr bwMode="auto">
            <a:xfrm>
              <a:off x="3282" y="3092"/>
              <a:ext cx="210" cy="0"/>
            </a:xfrm>
            <a:prstGeom prst="straightConnector1">
              <a:avLst/>
            </a:prstGeom>
            <a:noFill/>
            <a:ln w="25400">
              <a:solidFill>
                <a:schemeClr val="tx1"/>
              </a:solidFill>
              <a:round/>
              <a:headEnd/>
              <a:tailEnd type="triangle" w="med" len="med"/>
            </a:ln>
          </p:spPr>
        </p:cxnSp>
        <p:sp>
          <p:nvSpPr>
            <p:cNvPr id="95263" name="Text Box 4"/>
            <p:cNvSpPr txBox="1">
              <a:spLocks noChangeArrowheads="1"/>
            </p:cNvSpPr>
            <p:nvPr/>
          </p:nvSpPr>
          <p:spPr bwMode="auto">
            <a:xfrm>
              <a:off x="3247" y="2819"/>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n</a:t>
              </a:r>
            </a:p>
          </p:txBody>
        </p:sp>
      </p:grpSp>
      <p:grpSp>
        <p:nvGrpSpPr>
          <p:cNvPr id="3" name="Group 5"/>
          <p:cNvGrpSpPr>
            <a:grpSpLocks/>
          </p:cNvGrpSpPr>
          <p:nvPr/>
        </p:nvGrpSpPr>
        <p:grpSpPr bwMode="auto">
          <a:xfrm>
            <a:off x="4895850" y="4456113"/>
            <a:ext cx="3524250" cy="812800"/>
            <a:chOff x="2889" y="2807"/>
            <a:chExt cx="2220" cy="512"/>
          </a:xfrm>
        </p:grpSpPr>
        <p:sp>
          <p:nvSpPr>
            <p:cNvPr id="95260" name="Rectangle 6"/>
            <p:cNvSpPr>
              <a:spLocks noChangeArrowheads="1"/>
            </p:cNvSpPr>
            <p:nvPr/>
          </p:nvSpPr>
          <p:spPr bwMode="auto">
            <a:xfrm>
              <a:off x="2889" y="2807"/>
              <a:ext cx="933" cy="512"/>
            </a:xfrm>
            <a:prstGeom prst="rect">
              <a:avLst/>
            </a:prstGeom>
            <a:solidFill>
              <a:schemeClr val="folHlink"/>
            </a:solidFill>
            <a:ln w="9525" algn="ctr">
              <a:solidFill>
                <a:schemeClr val="tx1"/>
              </a:solidFill>
              <a:miter lim="800000"/>
              <a:headEnd/>
              <a:tailEnd/>
            </a:ln>
          </p:spPr>
          <p:txBody>
            <a:bodyPr anchor="ctr">
              <a:spAutoFit/>
            </a:bodyPr>
            <a:lstStyle/>
            <a:p>
              <a:endParaRPr lang="en-US"/>
            </a:p>
          </p:txBody>
        </p:sp>
        <p:sp>
          <p:nvSpPr>
            <p:cNvPr id="95261" name="Text Box 7"/>
            <p:cNvSpPr txBox="1">
              <a:spLocks noChangeArrowheads="1"/>
            </p:cNvSpPr>
            <p:nvPr/>
          </p:nvSpPr>
          <p:spPr bwMode="auto">
            <a:xfrm>
              <a:off x="3590" y="2925"/>
              <a:ext cx="1519" cy="288"/>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append(y,z)</a:t>
              </a:r>
            </a:p>
          </p:txBody>
        </p:sp>
      </p:grpSp>
      <p:sp>
        <p:nvSpPr>
          <p:cNvPr id="95236" name="Text Box 8"/>
          <p:cNvSpPr txBox="1">
            <a:spLocks noChangeArrowheads="1"/>
          </p:cNvSpPr>
          <p:nvPr/>
        </p:nvSpPr>
        <p:spPr bwMode="auto">
          <a:xfrm>
            <a:off x="4576763" y="4473575"/>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n</a:t>
            </a:r>
          </a:p>
        </p:txBody>
      </p:sp>
      <p:sp>
        <p:nvSpPr>
          <p:cNvPr id="95237" name="Text Box 9"/>
          <p:cNvSpPr txBox="1">
            <a:spLocks noChangeArrowheads="1"/>
          </p:cNvSpPr>
          <p:nvPr/>
        </p:nvSpPr>
        <p:spPr bwMode="auto">
          <a:xfrm>
            <a:off x="3686175" y="4478338"/>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solidFill>
                  <a:schemeClr val="bg1"/>
                </a:solidFill>
                <a:latin typeface="Arial" charset="0"/>
                <a:cs typeface="Arial" charset="0"/>
              </a:rPr>
              <a:t>n</a:t>
            </a:r>
          </a:p>
        </p:txBody>
      </p:sp>
      <p:sp>
        <p:nvSpPr>
          <p:cNvPr id="95238" name="Rectangle 10"/>
          <p:cNvSpPr>
            <a:spLocks noGrp="1" noChangeArrowheads="1"/>
          </p:cNvSpPr>
          <p:nvPr>
            <p:ph type="title"/>
          </p:nvPr>
        </p:nvSpPr>
        <p:spPr/>
        <p:txBody>
          <a:bodyPr/>
          <a:lstStyle/>
          <a:p>
            <a:r>
              <a:rPr lang="en-US" sz="4000" smtClean="0"/>
              <a:t>But what about pointers and heap?</a:t>
            </a:r>
          </a:p>
        </p:txBody>
      </p:sp>
      <p:sp>
        <p:nvSpPr>
          <p:cNvPr id="95239" name="Rectangle 11"/>
          <p:cNvSpPr>
            <a:spLocks noGrp="1" noChangeArrowheads="1"/>
          </p:cNvSpPr>
          <p:nvPr>
            <p:ph type="body" sz="half" idx="1"/>
          </p:nvPr>
        </p:nvSpPr>
        <p:spPr>
          <a:xfrm>
            <a:off x="685800" y="1981200"/>
            <a:ext cx="3814763" cy="4114800"/>
          </a:xfrm>
        </p:spPr>
        <p:txBody>
          <a:bodyPr/>
          <a:lstStyle/>
          <a:p>
            <a:pPr>
              <a:buFontTx/>
              <a:buNone/>
            </a:pPr>
            <a:r>
              <a:rPr lang="en-US" b="1" smtClean="0"/>
              <a:t>Pointers</a:t>
            </a:r>
          </a:p>
          <a:p>
            <a:r>
              <a:rPr lang="en-US" smtClean="0"/>
              <a:t>Aliasing</a:t>
            </a:r>
          </a:p>
          <a:p>
            <a:r>
              <a:rPr lang="en-US" smtClean="0"/>
              <a:t>Destructive update</a:t>
            </a:r>
          </a:p>
          <a:p>
            <a:pPr>
              <a:buFontTx/>
              <a:buNone/>
            </a:pPr>
            <a:endParaRPr lang="en-US" smtClean="0"/>
          </a:p>
          <a:p>
            <a:endParaRPr lang="en-US" smtClean="0"/>
          </a:p>
          <a:p>
            <a:endParaRPr lang="en-US" smtClean="0"/>
          </a:p>
        </p:txBody>
      </p:sp>
      <p:sp>
        <p:nvSpPr>
          <p:cNvPr id="1517580" name="Rectangle 12"/>
          <p:cNvSpPr>
            <a:spLocks noGrp="1" noChangeArrowheads="1"/>
          </p:cNvSpPr>
          <p:nvPr>
            <p:ph type="body" sz="half" idx="2"/>
          </p:nvPr>
        </p:nvSpPr>
        <p:spPr>
          <a:xfrm>
            <a:off x="4643438" y="1981200"/>
            <a:ext cx="3814762" cy="4114800"/>
          </a:xfrm>
        </p:spPr>
        <p:txBody>
          <a:bodyPr/>
          <a:lstStyle/>
          <a:p>
            <a:pPr>
              <a:buFontTx/>
              <a:buNone/>
            </a:pPr>
            <a:r>
              <a:rPr lang="en-US" b="1" smtClean="0"/>
              <a:t>Heap</a:t>
            </a:r>
          </a:p>
          <a:p>
            <a:r>
              <a:rPr lang="en-US" smtClean="0"/>
              <a:t>Global resource </a:t>
            </a:r>
          </a:p>
          <a:p>
            <a:r>
              <a:rPr lang="en-US" smtClean="0">
                <a:solidFill>
                  <a:srgbClr val="FFFF66"/>
                </a:solidFill>
              </a:rPr>
              <a:t>Anonymous</a:t>
            </a:r>
            <a:r>
              <a:rPr lang="en-US" smtClean="0"/>
              <a:t> objects</a:t>
            </a:r>
          </a:p>
          <a:p>
            <a:endParaRPr lang="en-US" sz="3200" smtClean="0"/>
          </a:p>
        </p:txBody>
      </p:sp>
      <p:sp>
        <p:nvSpPr>
          <p:cNvPr id="1517581" name="Text Box 13"/>
          <p:cNvSpPr txBox="1">
            <a:spLocks noChangeArrowheads="1"/>
          </p:cNvSpPr>
          <p:nvPr/>
        </p:nvSpPr>
        <p:spPr bwMode="auto">
          <a:xfrm>
            <a:off x="673100" y="6045200"/>
            <a:ext cx="7778750" cy="579438"/>
          </a:xfrm>
          <a:prstGeom prst="rect">
            <a:avLst/>
          </a:prstGeom>
          <a:noFill/>
          <a:ln w="9525" algn="ctr">
            <a:noFill/>
            <a:miter lim="800000"/>
            <a:headEnd/>
            <a:tailEnd/>
          </a:ln>
        </p:spPr>
        <p:txBody>
          <a:bodyPr>
            <a:spAutoFit/>
          </a:bodyPr>
          <a:lstStyle/>
          <a:p>
            <a:pPr marL="742950" indent="-285750" algn="ctr" eaLnBrk="1" hangingPunct="1">
              <a:spcBef>
                <a:spcPct val="50000"/>
              </a:spcBef>
              <a:buClr>
                <a:schemeClr val="hlink"/>
              </a:buClr>
              <a:buSzPct val="80000"/>
              <a:buFont typeface="Wingdings" pitchFamily="2" charset="2"/>
              <a:buNone/>
            </a:pPr>
            <a:r>
              <a:rPr lang="en-US" sz="3200">
                <a:solidFill>
                  <a:schemeClr val="bg1"/>
                </a:solidFill>
                <a:latin typeface="Arial" charset="0"/>
                <a:cs typeface="Arial" charset="0"/>
              </a:rPr>
              <a:t>How to tabulate append?</a:t>
            </a:r>
          </a:p>
        </p:txBody>
      </p:sp>
      <p:grpSp>
        <p:nvGrpSpPr>
          <p:cNvPr id="95242" name="Group 14"/>
          <p:cNvGrpSpPr>
            <a:grpSpLocks/>
          </p:cNvGrpSpPr>
          <p:nvPr/>
        </p:nvGrpSpPr>
        <p:grpSpPr bwMode="auto">
          <a:xfrm>
            <a:off x="5807075" y="4765675"/>
            <a:ext cx="520700" cy="954088"/>
            <a:chOff x="3463" y="3002"/>
            <a:chExt cx="328" cy="601"/>
          </a:xfrm>
        </p:grpSpPr>
        <p:sp>
          <p:nvSpPr>
            <p:cNvPr id="95257" name="Text Box 15"/>
            <p:cNvSpPr txBox="1">
              <a:spLocks noChangeArrowheads="1"/>
            </p:cNvSpPr>
            <p:nvPr/>
          </p:nvSpPr>
          <p:spPr bwMode="auto">
            <a:xfrm>
              <a:off x="3523" y="3315"/>
              <a:ext cx="268" cy="288"/>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z</a:t>
              </a:r>
            </a:p>
          </p:txBody>
        </p:sp>
        <p:sp>
          <p:nvSpPr>
            <p:cNvPr id="95258" name="Line 16"/>
            <p:cNvSpPr>
              <a:spLocks noChangeShapeType="1"/>
            </p:cNvSpPr>
            <p:nvPr/>
          </p:nvSpPr>
          <p:spPr bwMode="auto">
            <a:xfrm flipV="1">
              <a:off x="3623" y="3185"/>
              <a:ext cx="1" cy="194"/>
            </a:xfrm>
            <a:prstGeom prst="line">
              <a:avLst/>
            </a:prstGeom>
            <a:noFill/>
            <a:ln w="9525">
              <a:solidFill>
                <a:schemeClr val="bg1"/>
              </a:solidFill>
              <a:round/>
              <a:headEnd/>
              <a:tailEnd type="triangle" w="med" len="med"/>
            </a:ln>
          </p:spPr>
          <p:txBody>
            <a:bodyPr wrap="none" anchor="ctr"/>
            <a:lstStyle/>
            <a:p>
              <a:endParaRPr lang="en-US"/>
            </a:p>
          </p:txBody>
        </p:sp>
        <p:sp>
          <p:nvSpPr>
            <p:cNvPr id="95259" name="Oval 17"/>
            <p:cNvSpPr>
              <a:spLocks noChangeAspect="1" noChangeArrowheads="1"/>
            </p:cNvSpPr>
            <p:nvPr/>
          </p:nvSpPr>
          <p:spPr bwMode="auto">
            <a:xfrm>
              <a:off x="3463" y="3002"/>
              <a:ext cx="317" cy="180"/>
            </a:xfrm>
            <a:prstGeom prst="ellipse">
              <a:avLst/>
            </a:prstGeom>
            <a:solidFill>
              <a:schemeClr val="accent1"/>
            </a:solidFill>
            <a:ln w="9525" algn="ctr">
              <a:solidFill>
                <a:schemeClr val="bg1"/>
              </a:solidFill>
              <a:round/>
              <a:headEnd/>
              <a:tailEnd/>
            </a:ln>
          </p:spPr>
          <p:txBody>
            <a:bodyPr wrap="none" anchor="ctr"/>
            <a:lstStyle/>
            <a:p>
              <a:endParaRPr lang="en-US"/>
            </a:p>
          </p:txBody>
        </p:sp>
      </p:grpSp>
      <p:sp>
        <p:nvSpPr>
          <p:cNvPr id="95243" name="Text Box 18"/>
          <p:cNvSpPr txBox="1">
            <a:spLocks noChangeArrowheads="1"/>
          </p:cNvSpPr>
          <p:nvPr/>
        </p:nvSpPr>
        <p:spPr bwMode="auto">
          <a:xfrm>
            <a:off x="600075" y="4105275"/>
            <a:ext cx="2274888" cy="457200"/>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x.n.n ~ y</a:t>
            </a:r>
          </a:p>
        </p:txBody>
      </p:sp>
      <p:sp>
        <p:nvSpPr>
          <p:cNvPr id="1517587" name="Text Box 19"/>
          <p:cNvSpPr txBox="1">
            <a:spLocks noChangeArrowheads="1"/>
          </p:cNvSpPr>
          <p:nvPr/>
        </p:nvSpPr>
        <p:spPr bwMode="auto">
          <a:xfrm>
            <a:off x="446088" y="5249863"/>
            <a:ext cx="2509837" cy="457200"/>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400">
                <a:solidFill>
                  <a:schemeClr val="bg1"/>
                </a:solidFill>
                <a:latin typeface="Arial" charset="0"/>
                <a:cs typeface="Arial" charset="0"/>
              </a:rPr>
              <a:t>x.n.n.n ~ z</a:t>
            </a:r>
          </a:p>
        </p:txBody>
      </p:sp>
      <p:grpSp>
        <p:nvGrpSpPr>
          <p:cNvPr id="5" name="Group 20"/>
          <p:cNvGrpSpPr>
            <a:grpSpLocks/>
          </p:cNvGrpSpPr>
          <p:nvPr/>
        </p:nvGrpSpPr>
        <p:grpSpPr bwMode="auto">
          <a:xfrm>
            <a:off x="123825" y="4600575"/>
            <a:ext cx="2046288" cy="723900"/>
            <a:chOff x="-192" y="2898"/>
            <a:chExt cx="1289" cy="456"/>
          </a:xfrm>
        </p:grpSpPr>
        <p:sp>
          <p:nvSpPr>
            <p:cNvPr id="95255" name="AutoShape 21"/>
            <p:cNvSpPr>
              <a:spLocks noChangeArrowheads="1"/>
            </p:cNvSpPr>
            <p:nvPr/>
          </p:nvSpPr>
          <p:spPr bwMode="auto">
            <a:xfrm>
              <a:off x="766" y="2933"/>
              <a:ext cx="275" cy="421"/>
            </a:xfrm>
            <a:prstGeom prst="downArrow">
              <a:avLst>
                <a:gd name="adj1" fmla="val 50000"/>
                <a:gd name="adj2" fmla="val 38273"/>
              </a:avLst>
            </a:prstGeom>
            <a:solidFill>
              <a:schemeClr val="bg1"/>
            </a:solidFill>
            <a:ln w="9525" algn="ctr">
              <a:solidFill>
                <a:schemeClr val="bg1"/>
              </a:solidFill>
              <a:miter lim="800000"/>
              <a:headEnd/>
              <a:tailEnd/>
            </a:ln>
          </p:spPr>
          <p:txBody>
            <a:bodyPr wrap="none" anchor="ctr">
              <a:spAutoFit/>
            </a:bodyPr>
            <a:lstStyle/>
            <a:p>
              <a:endParaRPr lang="en-US"/>
            </a:p>
          </p:txBody>
        </p:sp>
        <p:sp>
          <p:nvSpPr>
            <p:cNvPr id="95256" name="Text Box 22"/>
            <p:cNvSpPr txBox="1">
              <a:spLocks noChangeArrowheads="1"/>
            </p:cNvSpPr>
            <p:nvPr/>
          </p:nvSpPr>
          <p:spPr bwMode="auto">
            <a:xfrm>
              <a:off x="-192" y="2898"/>
              <a:ext cx="1289" cy="327"/>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US" sz="2800">
                  <a:solidFill>
                    <a:schemeClr val="bg1"/>
                  </a:solidFill>
                  <a:latin typeface="Arial" charset="0"/>
                  <a:cs typeface="Arial" charset="0"/>
                </a:rPr>
                <a:t>y.n=z</a:t>
              </a:r>
            </a:p>
          </p:txBody>
        </p:sp>
      </p:grpSp>
      <p:sp>
        <p:nvSpPr>
          <p:cNvPr id="95246" name="Text Box 23"/>
          <p:cNvSpPr txBox="1">
            <a:spLocks noChangeArrowheads="1"/>
          </p:cNvSpPr>
          <p:nvPr/>
        </p:nvSpPr>
        <p:spPr bwMode="auto">
          <a:xfrm>
            <a:off x="2754313" y="46434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x</a:t>
            </a:r>
          </a:p>
        </p:txBody>
      </p:sp>
      <p:sp>
        <p:nvSpPr>
          <p:cNvPr id="95247" name="Text Box 24"/>
          <p:cNvSpPr txBox="1">
            <a:spLocks noChangeArrowheads="1"/>
          </p:cNvSpPr>
          <p:nvPr/>
        </p:nvSpPr>
        <p:spPr bwMode="auto">
          <a:xfrm>
            <a:off x="5086350" y="5232400"/>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solidFill>
                  <a:schemeClr val="bg1"/>
                </a:solidFill>
                <a:latin typeface="Arial" charset="0"/>
                <a:cs typeface="Arial" charset="0"/>
              </a:rPr>
              <a:t>y</a:t>
            </a:r>
          </a:p>
        </p:txBody>
      </p:sp>
      <p:sp>
        <p:nvSpPr>
          <p:cNvPr id="95248" name="Line 25"/>
          <p:cNvSpPr>
            <a:spLocks noChangeShapeType="1"/>
          </p:cNvSpPr>
          <p:nvPr/>
        </p:nvSpPr>
        <p:spPr bwMode="auto">
          <a:xfrm>
            <a:off x="3055938" y="4899025"/>
            <a:ext cx="222250" cy="0"/>
          </a:xfrm>
          <a:prstGeom prst="line">
            <a:avLst/>
          </a:prstGeom>
          <a:noFill/>
          <a:ln w="9525">
            <a:solidFill>
              <a:schemeClr val="bg1"/>
            </a:solidFill>
            <a:round/>
            <a:headEnd/>
            <a:tailEnd type="triangle" w="med" len="med"/>
          </a:ln>
        </p:spPr>
        <p:txBody>
          <a:bodyPr wrap="none" anchor="ctr"/>
          <a:lstStyle/>
          <a:p>
            <a:endParaRPr lang="en-US"/>
          </a:p>
        </p:txBody>
      </p:sp>
      <p:sp>
        <p:nvSpPr>
          <p:cNvPr id="95249" name="Line 26"/>
          <p:cNvSpPr>
            <a:spLocks noChangeShapeType="1"/>
          </p:cNvSpPr>
          <p:nvPr/>
        </p:nvSpPr>
        <p:spPr bwMode="auto">
          <a:xfrm flipV="1">
            <a:off x="5230813" y="5040313"/>
            <a:ext cx="1587" cy="307975"/>
          </a:xfrm>
          <a:prstGeom prst="line">
            <a:avLst/>
          </a:prstGeom>
          <a:noFill/>
          <a:ln w="9525">
            <a:solidFill>
              <a:schemeClr val="bg1"/>
            </a:solidFill>
            <a:round/>
            <a:headEnd/>
            <a:tailEnd type="triangle" w="med" len="med"/>
          </a:ln>
        </p:spPr>
        <p:txBody>
          <a:bodyPr wrap="none" anchor="ctr"/>
          <a:lstStyle/>
          <a:p>
            <a:endParaRPr lang="en-US"/>
          </a:p>
        </p:txBody>
      </p:sp>
      <p:cxnSp>
        <p:nvCxnSpPr>
          <p:cNvPr id="95250" name="AutoShape 27"/>
          <p:cNvCxnSpPr>
            <a:cxnSpLocks noChangeShapeType="1"/>
            <a:stCxn id="95254" idx="6"/>
            <a:endCxn id="95251" idx="2"/>
          </p:cNvCxnSpPr>
          <p:nvPr/>
        </p:nvCxnSpPr>
        <p:spPr bwMode="auto">
          <a:xfrm>
            <a:off x="3790950" y="4887913"/>
            <a:ext cx="328613" cy="12700"/>
          </a:xfrm>
          <a:prstGeom prst="straightConnector1">
            <a:avLst/>
          </a:prstGeom>
          <a:noFill/>
          <a:ln w="9525">
            <a:solidFill>
              <a:schemeClr val="bg1"/>
            </a:solidFill>
            <a:round/>
            <a:headEnd/>
            <a:tailEnd type="triangle" w="med" len="med"/>
          </a:ln>
        </p:spPr>
      </p:cxnSp>
      <p:sp>
        <p:nvSpPr>
          <p:cNvPr id="95251" name="Oval 28"/>
          <p:cNvSpPr>
            <a:spLocks noChangeAspect="1" noChangeArrowheads="1"/>
          </p:cNvSpPr>
          <p:nvPr/>
        </p:nvSpPr>
        <p:spPr bwMode="auto">
          <a:xfrm>
            <a:off x="4119563" y="4757738"/>
            <a:ext cx="503237" cy="285750"/>
          </a:xfrm>
          <a:prstGeom prst="ellipse">
            <a:avLst/>
          </a:prstGeom>
          <a:solidFill>
            <a:schemeClr val="accent1"/>
          </a:solidFill>
          <a:ln w="9525" algn="ctr">
            <a:solidFill>
              <a:schemeClr val="bg1"/>
            </a:solidFill>
            <a:round/>
            <a:headEnd/>
            <a:tailEnd/>
          </a:ln>
        </p:spPr>
        <p:txBody>
          <a:bodyPr wrap="none" anchor="ctr"/>
          <a:lstStyle/>
          <a:p>
            <a:endParaRPr lang="en-US"/>
          </a:p>
        </p:txBody>
      </p:sp>
      <p:sp>
        <p:nvSpPr>
          <p:cNvPr id="95252" name="Oval 29"/>
          <p:cNvSpPr>
            <a:spLocks noChangeAspect="1" noChangeArrowheads="1"/>
          </p:cNvSpPr>
          <p:nvPr/>
        </p:nvSpPr>
        <p:spPr bwMode="auto">
          <a:xfrm>
            <a:off x="4962525" y="4764088"/>
            <a:ext cx="503238" cy="285750"/>
          </a:xfrm>
          <a:prstGeom prst="ellipse">
            <a:avLst/>
          </a:prstGeom>
          <a:solidFill>
            <a:schemeClr val="accent1"/>
          </a:solidFill>
          <a:ln w="9525" algn="ctr">
            <a:solidFill>
              <a:schemeClr val="bg1"/>
            </a:solidFill>
            <a:round/>
            <a:headEnd/>
            <a:tailEnd/>
          </a:ln>
        </p:spPr>
        <p:txBody>
          <a:bodyPr wrap="none" anchor="ctr"/>
          <a:lstStyle/>
          <a:p>
            <a:endParaRPr lang="en-US"/>
          </a:p>
        </p:txBody>
      </p:sp>
      <p:cxnSp>
        <p:nvCxnSpPr>
          <p:cNvPr id="95253" name="AutoShape 30"/>
          <p:cNvCxnSpPr>
            <a:cxnSpLocks noChangeShapeType="1"/>
          </p:cNvCxnSpPr>
          <p:nvPr/>
        </p:nvCxnSpPr>
        <p:spPr bwMode="auto">
          <a:xfrm>
            <a:off x="4632325" y="4906963"/>
            <a:ext cx="333375" cy="0"/>
          </a:xfrm>
          <a:prstGeom prst="straightConnector1">
            <a:avLst/>
          </a:prstGeom>
          <a:noFill/>
          <a:ln w="9525">
            <a:solidFill>
              <a:schemeClr val="bg1"/>
            </a:solidFill>
            <a:round/>
            <a:headEnd/>
            <a:tailEnd type="triangle" w="med" len="med"/>
          </a:ln>
        </p:spPr>
      </p:cxnSp>
      <p:sp>
        <p:nvSpPr>
          <p:cNvPr id="95254" name="Oval 31"/>
          <p:cNvSpPr>
            <a:spLocks noChangeAspect="1" noChangeArrowheads="1"/>
          </p:cNvSpPr>
          <p:nvPr/>
        </p:nvSpPr>
        <p:spPr bwMode="auto">
          <a:xfrm>
            <a:off x="3287713" y="4745038"/>
            <a:ext cx="503237" cy="285750"/>
          </a:xfrm>
          <a:prstGeom prst="ellipse">
            <a:avLst/>
          </a:prstGeom>
          <a:solidFill>
            <a:schemeClr val="accent1"/>
          </a:solidFill>
          <a:ln w="9525" algn="ctr">
            <a:solidFill>
              <a:schemeClr val="bg1"/>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2000"/>
                                        <p:tgtEl>
                                          <p:spTgt spid="2"/>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51758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17580">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517580">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517580">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par>
                          <p:cTn id="26" fill="hold">
                            <p:stCondLst>
                              <p:cond delay="0"/>
                            </p:stCondLst>
                            <p:childTnLst>
                              <p:par>
                                <p:cTn id="27" presetID="32" presetClass="emph" presetSubtype="0" fill="hold" nodeType="afterEffect">
                                  <p:stCondLst>
                                    <p:cond delay="0"/>
                                  </p:stCondLst>
                                  <p:childTnLst>
                                    <p:animClr clrSpc="rgb" dir="cw">
                                      <p:cBhvr override="childStyle">
                                        <p:cTn id="28" dur="100" fill="hold"/>
                                        <p:tgtEl>
                                          <p:spTgt spid="2"/>
                                        </p:tgtEl>
                                        <p:attrNameLst>
                                          <p:attrName>style.color</p:attrName>
                                        </p:attrNameLst>
                                      </p:cBhvr>
                                      <p:to>
                                        <a:schemeClr val="accent2"/>
                                      </p:to>
                                    </p:animClr>
                                    <p:animClr clrSpc="rgb" dir="cw">
                                      <p:cBhvr>
                                        <p:cTn id="29" dur="100" fill="hold"/>
                                        <p:tgtEl>
                                          <p:spTgt spid="2"/>
                                        </p:tgtEl>
                                        <p:attrNameLst>
                                          <p:attrName>fillcolor</p:attrName>
                                        </p:attrNameLst>
                                      </p:cBhvr>
                                      <p:to>
                                        <a:schemeClr val="accent2"/>
                                      </p:to>
                                    </p:animClr>
                                    <p:set>
                                      <p:cBhvr>
                                        <p:cTn id="30" dur="100" fill="hold"/>
                                        <p:tgtEl>
                                          <p:spTgt spid="2"/>
                                        </p:tgtEl>
                                        <p:attrNameLst>
                                          <p:attrName>fill.type</p:attrName>
                                        </p:attrNameLst>
                                      </p:cBhvr>
                                      <p:to>
                                        <p:strVal val="solid"/>
                                      </p:to>
                                    </p:set>
                                    <p:set>
                                      <p:cBhvr>
                                        <p:cTn id="31" dur="100" fill="hold"/>
                                        <p:tgtEl>
                                          <p:spTgt spid="2"/>
                                        </p:tgtEl>
                                        <p:attrNameLst>
                                          <p:attrName>fill.on</p:attrName>
                                        </p:attrNameLst>
                                      </p:cBhvr>
                                      <p:to>
                                        <p:strVal val="true"/>
                                      </p:to>
                                    </p:set>
                                    <p:animRot by="120000">
                                      <p:cBhvr>
                                        <p:cTn id="32" dur="100" fill="hold">
                                          <p:stCondLst>
                                            <p:cond delay="0"/>
                                          </p:stCondLst>
                                        </p:cTn>
                                        <p:tgtEl>
                                          <p:spTgt spid="2"/>
                                        </p:tgtEl>
                                        <p:attrNameLst>
                                          <p:attrName>r</p:attrName>
                                        </p:attrNameLst>
                                      </p:cBhvr>
                                    </p:animRot>
                                    <p:animRot by="-240000">
                                      <p:cBhvr>
                                        <p:cTn id="33" dur="200" fill="hold">
                                          <p:stCondLst>
                                            <p:cond delay="200"/>
                                          </p:stCondLst>
                                        </p:cTn>
                                        <p:tgtEl>
                                          <p:spTgt spid="2"/>
                                        </p:tgtEl>
                                        <p:attrNameLst>
                                          <p:attrName>r</p:attrName>
                                        </p:attrNameLst>
                                      </p:cBhvr>
                                    </p:animRot>
                                    <p:animRot by="240000">
                                      <p:cBhvr>
                                        <p:cTn id="34" dur="200" fill="hold">
                                          <p:stCondLst>
                                            <p:cond delay="400"/>
                                          </p:stCondLst>
                                        </p:cTn>
                                        <p:tgtEl>
                                          <p:spTgt spid="2"/>
                                        </p:tgtEl>
                                        <p:attrNameLst>
                                          <p:attrName>r</p:attrName>
                                        </p:attrNameLst>
                                      </p:cBhvr>
                                    </p:animRot>
                                    <p:animRot by="-240000">
                                      <p:cBhvr>
                                        <p:cTn id="35" dur="200" fill="hold">
                                          <p:stCondLst>
                                            <p:cond delay="600"/>
                                          </p:stCondLst>
                                        </p:cTn>
                                        <p:tgtEl>
                                          <p:spTgt spid="2"/>
                                        </p:tgtEl>
                                        <p:attrNameLst>
                                          <p:attrName>r</p:attrName>
                                        </p:attrNameLst>
                                      </p:cBhvr>
                                    </p:animRot>
                                    <p:animRot by="120000">
                                      <p:cBhvr>
                                        <p:cTn id="36" dur="200" fill="hold">
                                          <p:stCondLst>
                                            <p:cond delay="800"/>
                                          </p:stCondLst>
                                        </p:cTn>
                                        <p:tgtEl>
                                          <p:spTgt spid="2"/>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17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7580" grpId="0" build="p"/>
      <p:bldP spid="1517581" grpId="0"/>
      <p:bldP spid="1517587"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309563" y="3303588"/>
            <a:ext cx="4089400" cy="3351212"/>
          </a:xfrm>
          <a:prstGeom prst="rect">
            <a:avLst/>
          </a:prstGeom>
          <a:solidFill>
            <a:srgbClr val="FFFFFF"/>
          </a:solidFill>
          <a:ln w="9525" algn="ctr">
            <a:solidFill>
              <a:schemeClr val="tx1"/>
            </a:solidFill>
            <a:miter lim="800000"/>
            <a:headEnd/>
            <a:tailEnd/>
          </a:ln>
        </p:spPr>
        <p:txBody>
          <a:bodyPr wrap="none" anchor="ctr"/>
          <a:lstStyle/>
          <a:p>
            <a:pPr eaLnBrk="1" hangingPunct="1"/>
            <a:r>
              <a:rPr lang="en-US" sz="2400">
                <a:latin typeface="Arial" charset="0"/>
                <a:cs typeface="Arial" charset="0"/>
              </a:rPr>
              <a:t>main() { </a:t>
            </a: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r>
              <a:rPr lang="en-GB" sz="2400">
                <a:latin typeface="Arial" charset="0"/>
                <a:cs typeface="Arial" charset="0"/>
              </a:rPr>
              <a:t>   append(y,z);		</a:t>
            </a:r>
            <a:endParaRPr lang="en-US" sz="2400">
              <a:latin typeface="Arial" charset="0"/>
              <a:cs typeface="Arial" charset="0"/>
            </a:endParaRP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endParaRPr lang="en-US" sz="2400">
              <a:latin typeface="Arial" charset="0"/>
              <a:cs typeface="Arial" charset="0"/>
            </a:endParaRPr>
          </a:p>
          <a:p>
            <a:pPr eaLnBrk="1" hangingPunct="1"/>
            <a:r>
              <a:rPr lang="en-US" sz="2400">
                <a:latin typeface="Arial" charset="0"/>
                <a:cs typeface="Arial" charset="0"/>
              </a:rPr>
              <a:t>}</a:t>
            </a:r>
          </a:p>
        </p:txBody>
      </p:sp>
      <p:sp>
        <p:nvSpPr>
          <p:cNvPr id="96259" name="Rectangle 3"/>
          <p:cNvSpPr>
            <a:spLocks noChangeArrowheads="1"/>
          </p:cNvSpPr>
          <p:nvPr/>
        </p:nvSpPr>
        <p:spPr bwMode="auto">
          <a:xfrm>
            <a:off x="447675" y="3738563"/>
            <a:ext cx="3768725" cy="1074737"/>
          </a:xfrm>
          <a:prstGeom prst="rect">
            <a:avLst/>
          </a:prstGeom>
          <a:solidFill>
            <a:srgbClr val="FFFFFF"/>
          </a:solidFill>
          <a:ln w="9525" algn="ctr">
            <a:solidFill>
              <a:schemeClr val="tx1"/>
            </a:solidFill>
            <a:miter lim="800000"/>
            <a:headEnd/>
            <a:tailEnd/>
          </a:ln>
        </p:spPr>
        <p:txBody>
          <a:bodyPr anchor="ctr">
            <a:spAutoFit/>
          </a:bodyPr>
          <a:lstStyle/>
          <a:p>
            <a:endParaRPr lang="en-US"/>
          </a:p>
        </p:txBody>
      </p:sp>
      <p:sp>
        <p:nvSpPr>
          <p:cNvPr id="1519620" name="Rectangle 4"/>
          <p:cNvSpPr>
            <a:spLocks noChangeArrowheads="1"/>
          </p:cNvSpPr>
          <p:nvPr/>
        </p:nvSpPr>
        <p:spPr bwMode="auto">
          <a:xfrm>
            <a:off x="519113" y="3767138"/>
            <a:ext cx="1968500" cy="992187"/>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519621" name="Rectangle 5"/>
          <p:cNvSpPr>
            <a:spLocks noChangeArrowheads="1"/>
          </p:cNvSpPr>
          <p:nvPr/>
        </p:nvSpPr>
        <p:spPr bwMode="auto">
          <a:xfrm>
            <a:off x="2557463" y="3678238"/>
            <a:ext cx="1685925" cy="708025"/>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6262" name="Rectangle 6"/>
          <p:cNvSpPr>
            <a:spLocks noGrp="1" noChangeArrowheads="1"/>
          </p:cNvSpPr>
          <p:nvPr>
            <p:ph type="body" idx="1"/>
          </p:nvPr>
        </p:nvSpPr>
        <p:spPr>
          <a:xfrm>
            <a:off x="549275" y="1624013"/>
            <a:ext cx="8229600" cy="1568450"/>
          </a:xfrm>
        </p:spPr>
        <p:txBody>
          <a:bodyPr/>
          <a:lstStyle/>
          <a:p>
            <a:r>
              <a:rPr lang="en-US" sz="2800" smtClean="0"/>
              <a:t>Procedure </a:t>
            </a:r>
            <a:r>
              <a:rPr lang="en-US" sz="3600" b="1" smtClean="0">
                <a:sym typeface="Symbol" pitchFamily="18" charset="2"/>
              </a:rPr>
              <a:t> </a:t>
            </a:r>
            <a:r>
              <a:rPr lang="en-US" sz="2800" smtClean="0"/>
              <a:t>input/output relation</a:t>
            </a:r>
          </a:p>
          <a:p>
            <a:pPr lvl="1"/>
            <a:r>
              <a:rPr lang="en-GB" sz="2400" smtClean="0"/>
              <a:t>Not reachable </a:t>
            </a:r>
            <a:r>
              <a:rPr lang="en-US" sz="2400" smtClean="0">
                <a:sym typeface="Wingdings" pitchFamily="2" charset="2"/>
              </a:rPr>
              <a:t> Not effected</a:t>
            </a:r>
            <a:r>
              <a:rPr lang="en-GB" sz="2400" smtClean="0"/>
              <a:t> </a:t>
            </a:r>
          </a:p>
          <a:p>
            <a:pPr lvl="1"/>
            <a:r>
              <a:rPr lang="en-GB" sz="2400" smtClean="0"/>
              <a:t>proc: local (</a:t>
            </a:r>
            <a:r>
              <a:rPr lang="en-GB" sz="2400" smtClean="0">
                <a:sym typeface="Symbol" pitchFamily="18" charset="2"/>
              </a:rPr>
              <a:t></a:t>
            </a:r>
            <a:r>
              <a:rPr lang="en-GB" sz="2400" smtClean="0"/>
              <a:t>reachable) heap </a:t>
            </a:r>
            <a:r>
              <a:rPr lang="en-GB" sz="2400" smtClean="0">
                <a:sym typeface="Wingdings" pitchFamily="2" charset="2"/>
              </a:rPr>
              <a:t> local heap</a:t>
            </a:r>
            <a:endParaRPr lang="en-US" sz="2400" smtClean="0"/>
          </a:p>
          <a:p>
            <a:pPr>
              <a:buFontTx/>
              <a:buNone/>
            </a:pPr>
            <a:endParaRPr lang="en-US" sz="2800" smtClean="0"/>
          </a:p>
        </p:txBody>
      </p:sp>
      <p:sp>
        <p:nvSpPr>
          <p:cNvPr id="96263" name="Rectangle 7"/>
          <p:cNvSpPr>
            <a:spLocks noGrp="1" noChangeArrowheads="1"/>
          </p:cNvSpPr>
          <p:nvPr>
            <p:ph type="title"/>
          </p:nvPr>
        </p:nvSpPr>
        <p:spPr/>
        <p:txBody>
          <a:bodyPr/>
          <a:lstStyle/>
          <a:p>
            <a:r>
              <a:rPr lang="en-US" smtClean="0"/>
              <a:t>How to tabulate procedures?  </a:t>
            </a:r>
          </a:p>
        </p:txBody>
      </p:sp>
      <p:sp>
        <p:nvSpPr>
          <p:cNvPr id="96264" name="Rectangle 8"/>
          <p:cNvSpPr>
            <a:spLocks noChangeArrowheads="1"/>
          </p:cNvSpPr>
          <p:nvPr/>
        </p:nvSpPr>
        <p:spPr bwMode="auto">
          <a:xfrm>
            <a:off x="4589463" y="3303588"/>
            <a:ext cx="4022725" cy="3351212"/>
          </a:xfrm>
          <a:prstGeom prst="rect">
            <a:avLst/>
          </a:prstGeom>
          <a:solidFill>
            <a:srgbClr val="FFFFFF"/>
          </a:solidFill>
          <a:ln w="9525" algn="ctr">
            <a:solidFill>
              <a:schemeClr val="tx1"/>
            </a:solidFill>
            <a:miter lim="800000"/>
            <a:headEnd/>
            <a:tailEnd/>
          </a:ln>
        </p:spPr>
        <p:txBody>
          <a:bodyPr wrap="none" anchor="ctr"/>
          <a:lstStyle/>
          <a:p>
            <a:pPr eaLnBrk="1" hangingPunct="1"/>
            <a:endParaRPr lang="en-GB" sz="2400">
              <a:latin typeface="Arial" charset="0"/>
              <a:cs typeface="Arial" charset="0"/>
            </a:endParaRPr>
          </a:p>
          <a:p>
            <a:pPr eaLnBrk="1" hangingPunct="1"/>
            <a:r>
              <a:rPr lang="en-GB" sz="2400">
                <a:latin typeface="Arial" charset="0"/>
                <a:cs typeface="Arial" charset="0"/>
              </a:rPr>
              <a:t>append(List p, List q) {	</a:t>
            </a:r>
          </a:p>
          <a:p>
            <a:pPr eaLnBrk="1" hangingPunct="1"/>
            <a:r>
              <a:rPr lang="en-GB" sz="2400">
                <a:latin typeface="Arial" charset="0"/>
                <a:cs typeface="Arial" charset="0"/>
              </a:rPr>
              <a:t>	…</a:t>
            </a:r>
          </a:p>
          <a:p>
            <a:pPr eaLnBrk="1" hangingPunct="1"/>
            <a:r>
              <a:rPr lang="en-US" sz="2400">
                <a:latin typeface="Arial" charset="0"/>
                <a:cs typeface="Arial" charset="0"/>
              </a:rPr>
              <a:t>}</a:t>
            </a:r>
          </a:p>
          <a:p>
            <a:pPr eaLnBrk="1" hangingPunct="1"/>
            <a:endParaRPr lang="en-US" sz="2400">
              <a:latin typeface="Arial" charset="0"/>
              <a:cs typeface="Arial" charset="0"/>
            </a:endParaRPr>
          </a:p>
        </p:txBody>
      </p:sp>
      <p:cxnSp>
        <p:nvCxnSpPr>
          <p:cNvPr id="96265" name="AutoShape 9"/>
          <p:cNvCxnSpPr>
            <a:cxnSpLocks noChangeShapeType="1"/>
          </p:cNvCxnSpPr>
          <p:nvPr/>
        </p:nvCxnSpPr>
        <p:spPr bwMode="auto">
          <a:xfrm>
            <a:off x="2420938" y="4060825"/>
            <a:ext cx="333375" cy="0"/>
          </a:xfrm>
          <a:prstGeom prst="straightConnector1">
            <a:avLst/>
          </a:prstGeom>
          <a:noFill/>
          <a:ln w="25400">
            <a:solidFill>
              <a:schemeClr val="tx1"/>
            </a:solidFill>
            <a:round/>
            <a:headEnd/>
            <a:tailEnd type="triangle" w="med" len="med"/>
          </a:ln>
        </p:spPr>
      </p:cxnSp>
      <p:sp>
        <p:nvSpPr>
          <p:cNvPr id="96266" name="Text Box 10"/>
          <p:cNvSpPr txBox="1">
            <a:spLocks noChangeArrowheads="1"/>
          </p:cNvSpPr>
          <p:nvPr/>
        </p:nvSpPr>
        <p:spPr bwMode="auto">
          <a:xfrm>
            <a:off x="2365375" y="3627438"/>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nvGrpSpPr>
          <p:cNvPr id="96267" name="Group 11"/>
          <p:cNvGrpSpPr>
            <a:grpSpLocks/>
          </p:cNvGrpSpPr>
          <p:nvPr/>
        </p:nvGrpSpPr>
        <p:grpSpPr bwMode="auto">
          <a:xfrm>
            <a:off x="484188" y="3619500"/>
            <a:ext cx="1927225" cy="1119188"/>
            <a:chOff x="305" y="2280"/>
            <a:chExt cx="1214" cy="705"/>
          </a:xfrm>
        </p:grpSpPr>
        <p:sp>
          <p:nvSpPr>
            <p:cNvPr id="96333" name="Text Box 12"/>
            <p:cNvSpPr txBox="1">
              <a:spLocks noChangeArrowheads="1"/>
            </p:cNvSpPr>
            <p:nvPr/>
          </p:nvSpPr>
          <p:spPr bwMode="auto">
            <a:xfrm>
              <a:off x="305" y="2401"/>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6334" name="Line 13"/>
            <p:cNvSpPr>
              <a:spLocks noChangeShapeType="1"/>
            </p:cNvSpPr>
            <p:nvPr/>
          </p:nvSpPr>
          <p:spPr bwMode="auto">
            <a:xfrm>
              <a:off x="495" y="2562"/>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6335" name="Oval 14"/>
            <p:cNvSpPr>
              <a:spLocks noChangeAspect="1" noChangeArrowheads="1"/>
            </p:cNvSpPr>
            <p:nvPr/>
          </p:nvSpPr>
          <p:spPr bwMode="auto">
            <a:xfrm>
              <a:off x="1202" y="2464"/>
              <a:ext cx="317" cy="180"/>
            </a:xfrm>
            <a:prstGeom prst="ellipse">
              <a:avLst/>
            </a:prstGeom>
            <a:solidFill>
              <a:schemeClr val="accent1"/>
            </a:solidFill>
            <a:ln w="3175" algn="ctr">
              <a:solidFill>
                <a:schemeClr val="tx1"/>
              </a:solidFill>
              <a:round/>
              <a:headEnd/>
              <a:tailEnd/>
            </a:ln>
          </p:spPr>
          <p:txBody>
            <a:bodyPr wrap="none" anchor="ctr"/>
            <a:lstStyle/>
            <a:p>
              <a:endParaRPr lang="en-US"/>
            </a:p>
          </p:txBody>
        </p:sp>
        <p:sp>
          <p:nvSpPr>
            <p:cNvPr id="96336" name="Oval 15"/>
            <p:cNvSpPr>
              <a:spLocks noChangeAspect="1" noChangeArrowheads="1"/>
            </p:cNvSpPr>
            <p:nvPr/>
          </p:nvSpPr>
          <p:spPr bwMode="auto">
            <a:xfrm>
              <a:off x="641" y="246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6337" name="AutoShape 16"/>
            <p:cNvCxnSpPr>
              <a:cxnSpLocks noChangeShapeType="1"/>
              <a:stCxn id="96336" idx="6"/>
              <a:endCxn id="96335" idx="2"/>
            </p:cNvCxnSpPr>
            <p:nvPr/>
          </p:nvCxnSpPr>
          <p:spPr bwMode="auto">
            <a:xfrm>
              <a:off x="958" y="2554"/>
              <a:ext cx="244" cy="0"/>
            </a:xfrm>
            <a:prstGeom prst="straightConnector1">
              <a:avLst/>
            </a:prstGeom>
            <a:noFill/>
            <a:ln w="25400">
              <a:solidFill>
                <a:schemeClr val="tx1"/>
              </a:solidFill>
              <a:round/>
              <a:headEnd/>
              <a:tailEnd type="triangle" w="med" len="med"/>
            </a:ln>
          </p:spPr>
        </p:cxnSp>
        <p:sp>
          <p:nvSpPr>
            <p:cNvPr id="96338" name="Text Box 17"/>
            <p:cNvSpPr txBox="1">
              <a:spLocks noChangeArrowheads="1"/>
            </p:cNvSpPr>
            <p:nvPr/>
          </p:nvSpPr>
          <p:spPr bwMode="auto">
            <a:xfrm>
              <a:off x="917" y="2280"/>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6339" name="Text Box 18"/>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6340" name="Line 19"/>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6341" name="Oval 20"/>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6268" name="Rectangle 21"/>
          <p:cNvSpPr>
            <a:spLocks noChangeArrowheads="1"/>
          </p:cNvSpPr>
          <p:nvPr/>
        </p:nvSpPr>
        <p:spPr bwMode="auto">
          <a:xfrm>
            <a:off x="447675" y="5224463"/>
            <a:ext cx="3741738" cy="1074737"/>
          </a:xfrm>
          <a:prstGeom prst="rect">
            <a:avLst/>
          </a:prstGeom>
          <a:solidFill>
            <a:srgbClr val="FFFFFF"/>
          </a:solidFill>
          <a:ln w="9525" algn="ctr">
            <a:solidFill>
              <a:schemeClr val="tx1"/>
            </a:solidFill>
            <a:miter lim="800000"/>
            <a:headEnd/>
            <a:tailEnd/>
          </a:ln>
        </p:spPr>
        <p:txBody>
          <a:bodyPr anchor="ctr">
            <a:spAutoFit/>
          </a:bodyPr>
          <a:lstStyle/>
          <a:p>
            <a:endParaRPr lang="en-US"/>
          </a:p>
        </p:txBody>
      </p:sp>
      <p:grpSp>
        <p:nvGrpSpPr>
          <p:cNvPr id="3" name="Group 22"/>
          <p:cNvGrpSpPr>
            <a:grpSpLocks/>
          </p:cNvGrpSpPr>
          <p:nvPr/>
        </p:nvGrpSpPr>
        <p:grpSpPr bwMode="auto">
          <a:xfrm>
            <a:off x="2365375" y="5100638"/>
            <a:ext cx="1760538" cy="1228725"/>
            <a:chOff x="1490" y="3213"/>
            <a:chExt cx="1109" cy="774"/>
          </a:xfrm>
        </p:grpSpPr>
        <p:sp>
          <p:nvSpPr>
            <p:cNvPr id="96323" name="Text Box 23"/>
            <p:cNvSpPr txBox="1">
              <a:spLocks noChangeArrowheads="1"/>
            </p:cNvSpPr>
            <p:nvPr/>
          </p:nvSpPr>
          <p:spPr bwMode="auto">
            <a:xfrm>
              <a:off x="1795" y="3675"/>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6324" name="Line 24"/>
            <p:cNvSpPr>
              <a:spLocks noChangeShapeType="1"/>
            </p:cNvSpPr>
            <p:nvPr/>
          </p:nvSpPr>
          <p:spPr bwMode="auto">
            <a:xfrm flipV="1">
              <a:off x="1902" y="3578"/>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96325" name="Oval 25"/>
            <p:cNvSpPr>
              <a:spLocks noChangeAspect="1" noChangeArrowheads="1"/>
            </p:cNvSpPr>
            <p:nvPr/>
          </p:nvSpPr>
          <p:spPr bwMode="auto">
            <a:xfrm>
              <a:off x="1733" y="340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6326" name="AutoShape 26"/>
            <p:cNvCxnSpPr>
              <a:cxnSpLocks noChangeShapeType="1"/>
            </p:cNvCxnSpPr>
            <p:nvPr/>
          </p:nvCxnSpPr>
          <p:spPr bwMode="auto">
            <a:xfrm>
              <a:off x="1525" y="3494"/>
              <a:ext cx="210" cy="0"/>
            </a:xfrm>
            <a:prstGeom prst="straightConnector1">
              <a:avLst/>
            </a:prstGeom>
            <a:noFill/>
            <a:ln w="25400">
              <a:solidFill>
                <a:schemeClr val="tx1"/>
              </a:solidFill>
              <a:round/>
              <a:headEnd/>
              <a:tailEnd type="triangle" w="med" len="med"/>
            </a:ln>
          </p:spPr>
        </p:cxnSp>
        <p:sp>
          <p:nvSpPr>
            <p:cNvPr id="96327" name="Text Box 27"/>
            <p:cNvSpPr txBox="1">
              <a:spLocks noChangeArrowheads="1"/>
            </p:cNvSpPr>
            <p:nvPr/>
          </p:nvSpPr>
          <p:spPr bwMode="auto">
            <a:xfrm>
              <a:off x="1490" y="3221"/>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6328" name="Text Box 28"/>
            <p:cNvSpPr txBox="1">
              <a:spLocks noChangeArrowheads="1"/>
            </p:cNvSpPr>
            <p:nvPr/>
          </p:nvSpPr>
          <p:spPr bwMode="auto">
            <a:xfrm>
              <a:off x="2331" y="3699"/>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6329" name="Line 29"/>
            <p:cNvSpPr>
              <a:spLocks noChangeShapeType="1"/>
            </p:cNvSpPr>
            <p:nvPr/>
          </p:nvSpPr>
          <p:spPr bwMode="auto">
            <a:xfrm flipV="1">
              <a:off x="2406" y="3578"/>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96330" name="Oval 30"/>
            <p:cNvSpPr>
              <a:spLocks noChangeAspect="1" noChangeArrowheads="1"/>
            </p:cNvSpPr>
            <p:nvPr/>
          </p:nvSpPr>
          <p:spPr bwMode="auto">
            <a:xfrm>
              <a:off x="2253" y="340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6331" name="AutoShape 31"/>
            <p:cNvCxnSpPr>
              <a:cxnSpLocks noChangeShapeType="1"/>
            </p:cNvCxnSpPr>
            <p:nvPr/>
          </p:nvCxnSpPr>
          <p:spPr bwMode="auto">
            <a:xfrm>
              <a:off x="2045" y="3486"/>
              <a:ext cx="210" cy="0"/>
            </a:xfrm>
            <a:prstGeom prst="straightConnector1">
              <a:avLst/>
            </a:prstGeom>
            <a:noFill/>
            <a:ln w="25400">
              <a:solidFill>
                <a:schemeClr val="tx1"/>
              </a:solidFill>
              <a:round/>
              <a:headEnd/>
              <a:tailEnd type="triangle" w="med" len="med"/>
            </a:ln>
          </p:spPr>
        </p:cxnSp>
        <p:sp>
          <p:nvSpPr>
            <p:cNvPr id="96332" name="Text Box 32"/>
            <p:cNvSpPr txBox="1">
              <a:spLocks noChangeArrowheads="1"/>
            </p:cNvSpPr>
            <p:nvPr/>
          </p:nvSpPr>
          <p:spPr bwMode="auto">
            <a:xfrm>
              <a:off x="2010" y="321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sp>
        <p:nvSpPr>
          <p:cNvPr id="96270" name="Rectangle 33"/>
          <p:cNvSpPr>
            <a:spLocks noChangeArrowheads="1"/>
          </p:cNvSpPr>
          <p:nvPr/>
        </p:nvSpPr>
        <p:spPr bwMode="auto">
          <a:xfrm>
            <a:off x="4689475" y="3467100"/>
            <a:ext cx="3783013" cy="901700"/>
          </a:xfrm>
          <a:prstGeom prst="rect">
            <a:avLst/>
          </a:prstGeom>
          <a:solidFill>
            <a:srgbClr val="FFFFFF"/>
          </a:solidFill>
          <a:ln w="9525" algn="ctr">
            <a:solidFill>
              <a:schemeClr val="tx1"/>
            </a:solidFill>
            <a:miter lim="800000"/>
            <a:headEnd/>
            <a:tailEnd/>
          </a:ln>
        </p:spPr>
        <p:txBody>
          <a:bodyPr anchor="ctr">
            <a:spAutoFit/>
          </a:bodyPr>
          <a:lstStyle/>
          <a:p>
            <a:endParaRPr lang="en-US"/>
          </a:p>
        </p:txBody>
      </p:sp>
      <p:sp>
        <p:nvSpPr>
          <p:cNvPr id="96271" name="Rectangle 34"/>
          <p:cNvSpPr>
            <a:spLocks noChangeArrowheads="1"/>
          </p:cNvSpPr>
          <p:nvPr/>
        </p:nvSpPr>
        <p:spPr bwMode="auto">
          <a:xfrm>
            <a:off x="4689475" y="5600700"/>
            <a:ext cx="3822700" cy="901700"/>
          </a:xfrm>
          <a:prstGeom prst="rect">
            <a:avLst/>
          </a:prstGeom>
          <a:solidFill>
            <a:srgbClr val="FFFFFF"/>
          </a:solidFill>
          <a:ln w="9525" algn="ctr">
            <a:solidFill>
              <a:schemeClr val="tx1"/>
            </a:solidFill>
            <a:miter lim="800000"/>
            <a:headEnd/>
            <a:tailEnd/>
          </a:ln>
        </p:spPr>
        <p:txBody>
          <a:bodyPr anchor="ctr">
            <a:spAutoFit/>
          </a:bodyPr>
          <a:lstStyle/>
          <a:p>
            <a:endParaRPr lang="en-US"/>
          </a:p>
        </p:txBody>
      </p:sp>
      <p:grpSp>
        <p:nvGrpSpPr>
          <p:cNvPr id="96272" name="Group 35"/>
          <p:cNvGrpSpPr>
            <a:grpSpLocks/>
          </p:cNvGrpSpPr>
          <p:nvPr/>
        </p:nvGrpSpPr>
        <p:grpSpPr bwMode="auto">
          <a:xfrm>
            <a:off x="2751138" y="3917950"/>
            <a:ext cx="1328737" cy="285750"/>
            <a:chOff x="1733" y="2468"/>
            <a:chExt cx="837" cy="180"/>
          </a:xfrm>
        </p:grpSpPr>
        <p:sp>
          <p:nvSpPr>
            <p:cNvPr id="96321" name="Oval 36"/>
            <p:cNvSpPr>
              <a:spLocks noChangeAspect="1" noChangeArrowheads="1"/>
            </p:cNvSpPr>
            <p:nvPr/>
          </p:nvSpPr>
          <p:spPr bwMode="auto">
            <a:xfrm>
              <a:off x="173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6322" name="Oval 37"/>
            <p:cNvSpPr>
              <a:spLocks noChangeAspect="1" noChangeArrowheads="1"/>
            </p:cNvSpPr>
            <p:nvPr/>
          </p:nvSpPr>
          <p:spPr bwMode="auto">
            <a:xfrm>
              <a:off x="225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grpSp>
        <p:nvGrpSpPr>
          <p:cNvPr id="5" name="Group 38"/>
          <p:cNvGrpSpPr>
            <a:grpSpLocks/>
          </p:cNvGrpSpPr>
          <p:nvPr/>
        </p:nvGrpSpPr>
        <p:grpSpPr bwMode="auto">
          <a:xfrm>
            <a:off x="2749550" y="3341688"/>
            <a:ext cx="1330325" cy="868362"/>
            <a:chOff x="2815" y="27"/>
            <a:chExt cx="838" cy="547"/>
          </a:xfrm>
        </p:grpSpPr>
        <p:sp>
          <p:nvSpPr>
            <p:cNvPr id="96314" name="Text Box 39"/>
            <p:cNvSpPr txBox="1">
              <a:spLocks noChangeArrowheads="1"/>
            </p:cNvSpPr>
            <p:nvPr/>
          </p:nvSpPr>
          <p:spPr bwMode="auto">
            <a:xfrm>
              <a:off x="2865" y="2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grpSp>
          <p:nvGrpSpPr>
            <p:cNvPr id="96315" name="Group 40"/>
            <p:cNvGrpSpPr>
              <a:grpSpLocks/>
            </p:cNvGrpSpPr>
            <p:nvPr/>
          </p:nvGrpSpPr>
          <p:grpSpPr bwMode="auto">
            <a:xfrm>
              <a:off x="2815" y="394"/>
              <a:ext cx="837" cy="180"/>
              <a:chOff x="1733" y="2468"/>
              <a:chExt cx="837" cy="180"/>
            </a:xfrm>
          </p:grpSpPr>
          <p:sp>
            <p:nvSpPr>
              <p:cNvPr id="96319" name="Oval 41"/>
              <p:cNvSpPr>
                <a:spLocks noChangeAspect="1" noChangeArrowheads="1"/>
              </p:cNvSpPr>
              <p:nvPr/>
            </p:nvSpPr>
            <p:spPr bwMode="auto">
              <a:xfrm>
                <a:off x="173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6320" name="Oval 42"/>
              <p:cNvSpPr>
                <a:spLocks noChangeAspect="1" noChangeArrowheads="1"/>
              </p:cNvSpPr>
              <p:nvPr/>
            </p:nvSpPr>
            <p:spPr bwMode="auto">
              <a:xfrm>
                <a:off x="225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6316" name="Text Box 43"/>
            <p:cNvSpPr txBox="1">
              <a:spLocks noChangeArrowheads="1"/>
            </p:cNvSpPr>
            <p:nvPr/>
          </p:nvSpPr>
          <p:spPr bwMode="auto">
            <a:xfrm>
              <a:off x="3385" y="27"/>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6317" name="Line 44"/>
            <p:cNvSpPr>
              <a:spLocks noChangeShapeType="1"/>
            </p:cNvSpPr>
            <p:nvPr/>
          </p:nvSpPr>
          <p:spPr bwMode="auto">
            <a:xfrm rot="5400000" flipV="1">
              <a:off x="3433" y="331"/>
              <a:ext cx="117" cy="2"/>
            </a:xfrm>
            <a:prstGeom prst="line">
              <a:avLst/>
            </a:prstGeom>
            <a:noFill/>
            <a:ln w="9525">
              <a:solidFill>
                <a:schemeClr val="tx1"/>
              </a:solidFill>
              <a:round/>
              <a:headEnd/>
              <a:tailEnd type="triangle" w="med" len="med"/>
            </a:ln>
          </p:spPr>
          <p:txBody>
            <a:bodyPr wrap="none" anchor="ctr"/>
            <a:lstStyle/>
            <a:p>
              <a:endParaRPr lang="en-US"/>
            </a:p>
          </p:txBody>
        </p:sp>
        <p:sp>
          <p:nvSpPr>
            <p:cNvPr id="96318" name="Line 45"/>
            <p:cNvSpPr>
              <a:spLocks noChangeShapeType="1"/>
            </p:cNvSpPr>
            <p:nvPr/>
          </p:nvSpPr>
          <p:spPr bwMode="auto">
            <a:xfrm rot="5400000" flipV="1">
              <a:off x="2918" y="341"/>
              <a:ext cx="117" cy="2"/>
            </a:xfrm>
            <a:prstGeom prst="line">
              <a:avLst/>
            </a:prstGeom>
            <a:noFill/>
            <a:ln w="9525">
              <a:solidFill>
                <a:schemeClr val="tx1"/>
              </a:solidFill>
              <a:round/>
              <a:headEnd/>
              <a:tailEnd type="triangle" w="med" len="med"/>
            </a:ln>
          </p:spPr>
          <p:txBody>
            <a:bodyPr wrap="none" anchor="ctr"/>
            <a:lstStyle/>
            <a:p>
              <a:endParaRPr lang="en-US"/>
            </a:p>
          </p:txBody>
        </p:sp>
      </p:grpSp>
      <p:grpSp>
        <p:nvGrpSpPr>
          <p:cNvPr id="7" name="Group 46"/>
          <p:cNvGrpSpPr>
            <a:grpSpLocks/>
          </p:cNvGrpSpPr>
          <p:nvPr/>
        </p:nvGrpSpPr>
        <p:grpSpPr bwMode="auto">
          <a:xfrm>
            <a:off x="5776913" y="3360738"/>
            <a:ext cx="1330325" cy="868362"/>
            <a:chOff x="2815" y="27"/>
            <a:chExt cx="838" cy="547"/>
          </a:xfrm>
        </p:grpSpPr>
        <p:sp>
          <p:nvSpPr>
            <p:cNvPr id="96307" name="Text Box 47"/>
            <p:cNvSpPr txBox="1">
              <a:spLocks noChangeArrowheads="1"/>
            </p:cNvSpPr>
            <p:nvPr/>
          </p:nvSpPr>
          <p:spPr bwMode="auto">
            <a:xfrm>
              <a:off x="2865" y="2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grpSp>
          <p:nvGrpSpPr>
            <p:cNvPr id="96308" name="Group 48"/>
            <p:cNvGrpSpPr>
              <a:grpSpLocks/>
            </p:cNvGrpSpPr>
            <p:nvPr/>
          </p:nvGrpSpPr>
          <p:grpSpPr bwMode="auto">
            <a:xfrm>
              <a:off x="2815" y="394"/>
              <a:ext cx="837" cy="180"/>
              <a:chOff x="1733" y="2468"/>
              <a:chExt cx="837" cy="180"/>
            </a:xfrm>
          </p:grpSpPr>
          <p:sp>
            <p:nvSpPr>
              <p:cNvPr id="96312" name="Oval 49"/>
              <p:cNvSpPr>
                <a:spLocks noChangeAspect="1" noChangeArrowheads="1"/>
              </p:cNvSpPr>
              <p:nvPr/>
            </p:nvSpPr>
            <p:spPr bwMode="auto">
              <a:xfrm>
                <a:off x="173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6313" name="Oval 50"/>
              <p:cNvSpPr>
                <a:spLocks noChangeAspect="1" noChangeArrowheads="1"/>
              </p:cNvSpPr>
              <p:nvPr/>
            </p:nvSpPr>
            <p:spPr bwMode="auto">
              <a:xfrm>
                <a:off x="225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6309" name="Text Box 51"/>
            <p:cNvSpPr txBox="1">
              <a:spLocks noChangeArrowheads="1"/>
            </p:cNvSpPr>
            <p:nvPr/>
          </p:nvSpPr>
          <p:spPr bwMode="auto">
            <a:xfrm>
              <a:off x="3385" y="27"/>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6310" name="Line 52"/>
            <p:cNvSpPr>
              <a:spLocks noChangeShapeType="1"/>
            </p:cNvSpPr>
            <p:nvPr/>
          </p:nvSpPr>
          <p:spPr bwMode="auto">
            <a:xfrm rot="5400000" flipV="1">
              <a:off x="3433" y="331"/>
              <a:ext cx="117" cy="2"/>
            </a:xfrm>
            <a:prstGeom prst="line">
              <a:avLst/>
            </a:prstGeom>
            <a:noFill/>
            <a:ln w="9525">
              <a:solidFill>
                <a:schemeClr val="tx1"/>
              </a:solidFill>
              <a:round/>
              <a:headEnd/>
              <a:tailEnd type="triangle" w="med" len="med"/>
            </a:ln>
          </p:spPr>
          <p:txBody>
            <a:bodyPr wrap="none" anchor="ctr"/>
            <a:lstStyle/>
            <a:p>
              <a:endParaRPr lang="en-US"/>
            </a:p>
          </p:txBody>
        </p:sp>
        <p:sp>
          <p:nvSpPr>
            <p:cNvPr id="96311" name="Line 53"/>
            <p:cNvSpPr>
              <a:spLocks noChangeShapeType="1"/>
            </p:cNvSpPr>
            <p:nvPr/>
          </p:nvSpPr>
          <p:spPr bwMode="auto">
            <a:xfrm rot="5400000" flipV="1">
              <a:off x="2918" y="341"/>
              <a:ext cx="117" cy="2"/>
            </a:xfrm>
            <a:prstGeom prst="line">
              <a:avLst/>
            </a:prstGeom>
            <a:noFill/>
            <a:ln w="9525">
              <a:solidFill>
                <a:schemeClr val="tx1"/>
              </a:solidFill>
              <a:round/>
              <a:headEnd/>
              <a:tailEnd type="triangle" w="med" len="med"/>
            </a:ln>
          </p:spPr>
          <p:txBody>
            <a:bodyPr wrap="none" anchor="ctr"/>
            <a:lstStyle/>
            <a:p>
              <a:endParaRPr lang="en-US"/>
            </a:p>
          </p:txBody>
        </p:sp>
      </p:grpSp>
      <p:grpSp>
        <p:nvGrpSpPr>
          <p:cNvPr id="9" name="Group 54"/>
          <p:cNvGrpSpPr>
            <a:grpSpLocks/>
          </p:cNvGrpSpPr>
          <p:nvPr/>
        </p:nvGrpSpPr>
        <p:grpSpPr bwMode="auto">
          <a:xfrm>
            <a:off x="6215063" y="5807075"/>
            <a:ext cx="446087" cy="457200"/>
            <a:chOff x="3449" y="194"/>
            <a:chExt cx="281" cy="288"/>
          </a:xfrm>
        </p:grpSpPr>
        <p:cxnSp>
          <p:nvCxnSpPr>
            <p:cNvPr id="96305" name="AutoShape 55"/>
            <p:cNvCxnSpPr>
              <a:cxnSpLocks noChangeShapeType="1"/>
            </p:cNvCxnSpPr>
            <p:nvPr/>
          </p:nvCxnSpPr>
          <p:spPr bwMode="auto">
            <a:xfrm>
              <a:off x="3484" y="467"/>
              <a:ext cx="210" cy="0"/>
            </a:xfrm>
            <a:prstGeom prst="straightConnector1">
              <a:avLst/>
            </a:prstGeom>
            <a:noFill/>
            <a:ln w="25400">
              <a:solidFill>
                <a:schemeClr val="tx1"/>
              </a:solidFill>
              <a:round/>
              <a:headEnd/>
              <a:tailEnd type="triangle" w="med" len="med"/>
            </a:ln>
          </p:spPr>
        </p:cxnSp>
        <p:sp>
          <p:nvSpPr>
            <p:cNvPr id="96306" name="Text Box 56"/>
            <p:cNvSpPr txBox="1">
              <a:spLocks noChangeArrowheads="1"/>
            </p:cNvSpPr>
            <p:nvPr/>
          </p:nvSpPr>
          <p:spPr bwMode="auto">
            <a:xfrm>
              <a:off x="3449" y="194"/>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grpSp>
        <p:nvGrpSpPr>
          <p:cNvPr id="10" name="Group 57"/>
          <p:cNvGrpSpPr>
            <a:grpSpLocks/>
          </p:cNvGrpSpPr>
          <p:nvPr/>
        </p:nvGrpSpPr>
        <p:grpSpPr bwMode="auto">
          <a:xfrm>
            <a:off x="2806700" y="4416425"/>
            <a:ext cx="1270000" cy="847725"/>
            <a:chOff x="1768" y="2782"/>
            <a:chExt cx="800" cy="534"/>
          </a:xfrm>
        </p:grpSpPr>
        <p:sp>
          <p:nvSpPr>
            <p:cNvPr id="96303" name="Rectangle 58"/>
            <p:cNvSpPr>
              <a:spLocks noChangeArrowheads="1"/>
            </p:cNvSpPr>
            <p:nvPr/>
          </p:nvSpPr>
          <p:spPr bwMode="auto">
            <a:xfrm>
              <a:off x="1768" y="2782"/>
              <a:ext cx="294" cy="528"/>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6304" name="Rectangle 59"/>
            <p:cNvSpPr>
              <a:spLocks noChangeArrowheads="1"/>
            </p:cNvSpPr>
            <p:nvPr/>
          </p:nvSpPr>
          <p:spPr bwMode="auto">
            <a:xfrm>
              <a:off x="2274" y="2788"/>
              <a:ext cx="294" cy="528"/>
            </a:xfrm>
            <a:prstGeom prst="rect">
              <a:avLst/>
            </a:prstGeom>
            <a:solidFill>
              <a:srgbClr val="00FFFF"/>
            </a:solidFill>
            <a:ln w="9525" algn="ctr">
              <a:noFill/>
              <a:miter lim="800000"/>
              <a:headEnd/>
              <a:tailEnd/>
            </a:ln>
          </p:spPr>
          <p:txBody>
            <a:bodyPr wrap="none" lIns="0" tIns="0" rIns="0" bIns="0" anchor="ctr"/>
            <a:lstStyle/>
            <a:p>
              <a:endParaRPr lang="en-US"/>
            </a:p>
          </p:txBody>
        </p:sp>
      </p:grpSp>
      <p:sp>
        <p:nvSpPr>
          <p:cNvPr id="96277" name="Text Box 60"/>
          <p:cNvSpPr txBox="1">
            <a:spLocks noChangeArrowheads="1"/>
          </p:cNvSpPr>
          <p:nvPr/>
        </p:nvSpPr>
        <p:spPr bwMode="auto">
          <a:xfrm>
            <a:off x="2849563" y="434816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6278" name="Text Box 61"/>
          <p:cNvSpPr txBox="1">
            <a:spLocks noChangeArrowheads="1"/>
          </p:cNvSpPr>
          <p:nvPr/>
        </p:nvSpPr>
        <p:spPr bwMode="auto">
          <a:xfrm>
            <a:off x="3700463" y="438626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6279" name="Line 62"/>
          <p:cNvSpPr>
            <a:spLocks noChangeShapeType="1"/>
          </p:cNvSpPr>
          <p:nvPr/>
        </p:nvSpPr>
        <p:spPr bwMode="auto">
          <a:xfrm flipV="1">
            <a:off x="3019425" y="4194175"/>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6280" name="Line 63"/>
          <p:cNvSpPr>
            <a:spLocks noChangeShapeType="1"/>
          </p:cNvSpPr>
          <p:nvPr/>
        </p:nvSpPr>
        <p:spPr bwMode="auto">
          <a:xfrm flipV="1">
            <a:off x="3844925" y="4194175"/>
            <a:ext cx="1588" cy="307975"/>
          </a:xfrm>
          <a:prstGeom prst="line">
            <a:avLst/>
          </a:prstGeom>
          <a:noFill/>
          <a:ln w="9525">
            <a:solidFill>
              <a:schemeClr val="tx1"/>
            </a:solidFill>
            <a:round/>
            <a:headEnd/>
            <a:tailEnd type="triangle" w="med" len="med"/>
          </a:ln>
        </p:spPr>
        <p:txBody>
          <a:bodyPr wrap="none" anchor="ctr"/>
          <a:lstStyle/>
          <a:p>
            <a:endParaRPr lang="en-US"/>
          </a:p>
        </p:txBody>
      </p:sp>
      <p:grpSp>
        <p:nvGrpSpPr>
          <p:cNvPr id="11" name="Group 64"/>
          <p:cNvGrpSpPr>
            <a:grpSpLocks/>
          </p:cNvGrpSpPr>
          <p:nvPr/>
        </p:nvGrpSpPr>
        <p:grpSpPr bwMode="auto">
          <a:xfrm>
            <a:off x="5781675" y="5540375"/>
            <a:ext cx="1330325" cy="868363"/>
            <a:chOff x="3635" y="3483"/>
            <a:chExt cx="838" cy="547"/>
          </a:xfrm>
        </p:grpSpPr>
        <p:grpSp>
          <p:nvGrpSpPr>
            <p:cNvPr id="96292" name="Group 65"/>
            <p:cNvGrpSpPr>
              <a:grpSpLocks/>
            </p:cNvGrpSpPr>
            <p:nvPr/>
          </p:nvGrpSpPr>
          <p:grpSpPr bwMode="auto">
            <a:xfrm>
              <a:off x="3635" y="3483"/>
              <a:ext cx="838" cy="547"/>
              <a:chOff x="2815" y="27"/>
              <a:chExt cx="838" cy="547"/>
            </a:xfrm>
          </p:grpSpPr>
          <p:sp>
            <p:nvSpPr>
              <p:cNvPr id="96296" name="Text Box 66"/>
              <p:cNvSpPr txBox="1">
                <a:spLocks noChangeArrowheads="1"/>
              </p:cNvSpPr>
              <p:nvPr/>
            </p:nvSpPr>
            <p:spPr bwMode="auto">
              <a:xfrm>
                <a:off x="2865" y="28"/>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grpSp>
            <p:nvGrpSpPr>
              <p:cNvPr id="96297" name="Group 67"/>
              <p:cNvGrpSpPr>
                <a:grpSpLocks/>
              </p:cNvGrpSpPr>
              <p:nvPr/>
            </p:nvGrpSpPr>
            <p:grpSpPr bwMode="auto">
              <a:xfrm>
                <a:off x="2815" y="394"/>
                <a:ext cx="837" cy="180"/>
                <a:chOff x="1733" y="2468"/>
                <a:chExt cx="837" cy="180"/>
              </a:xfrm>
            </p:grpSpPr>
            <p:sp>
              <p:nvSpPr>
                <p:cNvPr id="96301" name="Oval 68"/>
                <p:cNvSpPr>
                  <a:spLocks noChangeAspect="1" noChangeArrowheads="1"/>
                </p:cNvSpPr>
                <p:nvPr/>
              </p:nvSpPr>
              <p:spPr bwMode="auto">
                <a:xfrm>
                  <a:off x="173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6302" name="Oval 69"/>
                <p:cNvSpPr>
                  <a:spLocks noChangeAspect="1" noChangeArrowheads="1"/>
                </p:cNvSpPr>
                <p:nvPr/>
              </p:nvSpPr>
              <p:spPr bwMode="auto">
                <a:xfrm>
                  <a:off x="2253" y="2468"/>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6298" name="Text Box 70"/>
              <p:cNvSpPr txBox="1">
                <a:spLocks noChangeArrowheads="1"/>
              </p:cNvSpPr>
              <p:nvPr/>
            </p:nvSpPr>
            <p:spPr bwMode="auto">
              <a:xfrm>
                <a:off x="3385" y="27"/>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6299" name="Line 71"/>
              <p:cNvSpPr>
                <a:spLocks noChangeShapeType="1"/>
              </p:cNvSpPr>
              <p:nvPr/>
            </p:nvSpPr>
            <p:spPr bwMode="auto">
              <a:xfrm rot="5400000" flipV="1">
                <a:off x="3433" y="331"/>
                <a:ext cx="117" cy="2"/>
              </a:xfrm>
              <a:prstGeom prst="line">
                <a:avLst/>
              </a:prstGeom>
              <a:noFill/>
              <a:ln w="9525">
                <a:solidFill>
                  <a:schemeClr val="tx1"/>
                </a:solidFill>
                <a:round/>
                <a:headEnd/>
                <a:tailEnd type="triangle" w="med" len="med"/>
              </a:ln>
            </p:spPr>
            <p:txBody>
              <a:bodyPr wrap="none" anchor="ctr"/>
              <a:lstStyle/>
              <a:p>
                <a:endParaRPr lang="en-US"/>
              </a:p>
            </p:txBody>
          </p:sp>
          <p:sp>
            <p:nvSpPr>
              <p:cNvPr id="96300" name="Line 72"/>
              <p:cNvSpPr>
                <a:spLocks noChangeShapeType="1"/>
              </p:cNvSpPr>
              <p:nvPr/>
            </p:nvSpPr>
            <p:spPr bwMode="auto">
              <a:xfrm rot="5400000" flipV="1">
                <a:off x="2918" y="341"/>
                <a:ext cx="117" cy="2"/>
              </a:xfrm>
              <a:prstGeom prst="line">
                <a:avLst/>
              </a:prstGeom>
              <a:noFill/>
              <a:ln w="9525">
                <a:solidFill>
                  <a:schemeClr val="tx1"/>
                </a:solidFill>
                <a:round/>
                <a:headEnd/>
                <a:tailEnd type="triangle" w="med" len="med"/>
              </a:ln>
            </p:spPr>
            <p:txBody>
              <a:bodyPr wrap="none" anchor="ctr"/>
              <a:lstStyle/>
              <a:p>
                <a:endParaRPr lang="en-US"/>
              </a:p>
            </p:txBody>
          </p:sp>
        </p:grpSp>
        <p:grpSp>
          <p:nvGrpSpPr>
            <p:cNvPr id="96293" name="Group 73"/>
            <p:cNvGrpSpPr>
              <a:grpSpLocks/>
            </p:cNvGrpSpPr>
            <p:nvPr/>
          </p:nvGrpSpPr>
          <p:grpSpPr bwMode="auto">
            <a:xfrm>
              <a:off x="3913" y="3657"/>
              <a:ext cx="281" cy="288"/>
              <a:chOff x="3449" y="194"/>
              <a:chExt cx="281" cy="288"/>
            </a:xfrm>
          </p:grpSpPr>
          <p:cxnSp>
            <p:nvCxnSpPr>
              <p:cNvPr id="96294" name="AutoShape 74"/>
              <p:cNvCxnSpPr>
                <a:cxnSpLocks noChangeShapeType="1"/>
              </p:cNvCxnSpPr>
              <p:nvPr/>
            </p:nvCxnSpPr>
            <p:spPr bwMode="auto">
              <a:xfrm>
                <a:off x="3484" y="467"/>
                <a:ext cx="210" cy="0"/>
              </a:xfrm>
              <a:prstGeom prst="straightConnector1">
                <a:avLst/>
              </a:prstGeom>
              <a:noFill/>
              <a:ln w="25400">
                <a:solidFill>
                  <a:schemeClr val="tx1"/>
                </a:solidFill>
                <a:round/>
                <a:headEnd/>
                <a:tailEnd type="triangle" w="med" len="med"/>
              </a:ln>
            </p:spPr>
          </p:cxnSp>
          <p:sp>
            <p:nvSpPr>
              <p:cNvPr id="96295" name="Text Box 75"/>
              <p:cNvSpPr txBox="1">
                <a:spLocks noChangeArrowheads="1"/>
              </p:cNvSpPr>
              <p:nvPr/>
            </p:nvSpPr>
            <p:spPr bwMode="auto">
              <a:xfrm>
                <a:off x="3449" y="194"/>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grpSp>
      <p:grpSp>
        <p:nvGrpSpPr>
          <p:cNvPr id="15" name="Group 76"/>
          <p:cNvGrpSpPr>
            <a:grpSpLocks/>
          </p:cNvGrpSpPr>
          <p:nvPr/>
        </p:nvGrpSpPr>
        <p:grpSpPr bwMode="auto">
          <a:xfrm>
            <a:off x="482600" y="3617913"/>
            <a:ext cx="1927225" cy="1119187"/>
            <a:chOff x="305" y="2280"/>
            <a:chExt cx="1214" cy="705"/>
          </a:xfrm>
        </p:grpSpPr>
        <p:sp>
          <p:nvSpPr>
            <p:cNvPr id="96283" name="Text Box 77"/>
            <p:cNvSpPr txBox="1">
              <a:spLocks noChangeArrowheads="1"/>
            </p:cNvSpPr>
            <p:nvPr/>
          </p:nvSpPr>
          <p:spPr bwMode="auto">
            <a:xfrm>
              <a:off x="305" y="2401"/>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6284" name="Line 78"/>
            <p:cNvSpPr>
              <a:spLocks noChangeShapeType="1"/>
            </p:cNvSpPr>
            <p:nvPr/>
          </p:nvSpPr>
          <p:spPr bwMode="auto">
            <a:xfrm>
              <a:off x="495" y="2562"/>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6285" name="Oval 79"/>
            <p:cNvSpPr>
              <a:spLocks noChangeAspect="1" noChangeArrowheads="1"/>
            </p:cNvSpPr>
            <p:nvPr/>
          </p:nvSpPr>
          <p:spPr bwMode="auto">
            <a:xfrm>
              <a:off x="1202" y="2464"/>
              <a:ext cx="317" cy="180"/>
            </a:xfrm>
            <a:prstGeom prst="ellipse">
              <a:avLst/>
            </a:prstGeom>
            <a:solidFill>
              <a:schemeClr val="accent1"/>
            </a:solidFill>
            <a:ln w="3175" algn="ctr">
              <a:solidFill>
                <a:schemeClr val="tx1"/>
              </a:solidFill>
              <a:round/>
              <a:headEnd/>
              <a:tailEnd/>
            </a:ln>
          </p:spPr>
          <p:txBody>
            <a:bodyPr wrap="none" anchor="ctr"/>
            <a:lstStyle/>
            <a:p>
              <a:endParaRPr lang="en-US"/>
            </a:p>
          </p:txBody>
        </p:sp>
        <p:sp>
          <p:nvSpPr>
            <p:cNvPr id="96286" name="Oval 80"/>
            <p:cNvSpPr>
              <a:spLocks noChangeAspect="1" noChangeArrowheads="1"/>
            </p:cNvSpPr>
            <p:nvPr/>
          </p:nvSpPr>
          <p:spPr bwMode="auto">
            <a:xfrm>
              <a:off x="641" y="246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6287" name="AutoShape 81"/>
            <p:cNvCxnSpPr>
              <a:cxnSpLocks noChangeShapeType="1"/>
              <a:stCxn id="96286" idx="6"/>
              <a:endCxn id="96285" idx="2"/>
            </p:cNvCxnSpPr>
            <p:nvPr/>
          </p:nvCxnSpPr>
          <p:spPr bwMode="auto">
            <a:xfrm>
              <a:off x="958" y="2554"/>
              <a:ext cx="244" cy="0"/>
            </a:xfrm>
            <a:prstGeom prst="straightConnector1">
              <a:avLst/>
            </a:prstGeom>
            <a:noFill/>
            <a:ln w="25400">
              <a:solidFill>
                <a:schemeClr val="tx1"/>
              </a:solidFill>
              <a:round/>
              <a:headEnd/>
              <a:tailEnd type="triangle" w="med" len="med"/>
            </a:ln>
          </p:spPr>
        </p:cxnSp>
        <p:sp>
          <p:nvSpPr>
            <p:cNvPr id="96288" name="Text Box 82"/>
            <p:cNvSpPr txBox="1">
              <a:spLocks noChangeArrowheads="1"/>
            </p:cNvSpPr>
            <p:nvPr/>
          </p:nvSpPr>
          <p:spPr bwMode="auto">
            <a:xfrm>
              <a:off x="917" y="2280"/>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6289" name="Text Box 83"/>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6290" name="Line 84"/>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6291" name="Oval 85"/>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96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2.5E-6 -2.96296E-6 L 0.33229 0.00324 " pathEditMode="relative" rAng="0" ptsTypes="AA">
                                      <p:cBhvr>
                                        <p:cTn id="15" dur="2000" fill="hold"/>
                                        <p:tgtEl>
                                          <p:spTgt spid="5"/>
                                        </p:tgtEl>
                                        <p:attrNameLst>
                                          <p:attrName>ppt_x</p:attrName>
                                          <p:attrName>ppt_y</p:attrName>
                                        </p:attrNameLst>
                                      </p:cBhvr>
                                      <p:rCtr x="166" y="2"/>
                                    </p:animMotion>
                                  </p:childTnLst>
                                </p:cTn>
                              </p:par>
                              <p:par>
                                <p:cTn id="16" presetID="1" presetClass="exit" presetSubtype="0" fill="hold" grpId="1" nodeType="withEffect">
                                  <p:stCondLst>
                                    <p:cond delay="0"/>
                                  </p:stCondLst>
                                  <p:childTnLst>
                                    <p:set>
                                      <p:cBhvr>
                                        <p:cTn id="17" dur="1" fill="hold">
                                          <p:stCondLst>
                                            <p:cond delay="0"/>
                                          </p:stCondLst>
                                        </p:cTn>
                                        <p:tgtEl>
                                          <p:spTgt spid="151962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0" presetClass="path" presetSubtype="0" accel="50000" decel="50000" fill="hold" nodeType="withEffect">
                                  <p:stCondLst>
                                    <p:cond delay="0"/>
                                  </p:stCondLst>
                                  <p:childTnLst>
                                    <p:animMotion origin="layout" path="M -2.77778E-7 -4.81481E-6 L 0.00069 0.31875 " pathEditMode="relative" rAng="0" ptsTypes="AA">
                                      <p:cBhvr>
                                        <p:cTn id="24" dur="2000" fill="hold"/>
                                        <p:tgtEl>
                                          <p:spTgt spid="7"/>
                                        </p:tgtEl>
                                        <p:attrNameLst>
                                          <p:attrName>ppt_x</p:attrName>
                                          <p:attrName>ppt_y</p:attrName>
                                        </p:attrNameLst>
                                      </p:cBhvr>
                                      <p:rCtr x="0" y="159"/>
                                    </p:animMotion>
                                  </p:childTnLst>
                                </p:cTn>
                              </p:par>
                              <p:par>
                                <p:cTn id="25" presetID="47" presetClass="entr" presetSubtype="0" fill="hold" nodeType="withEffect">
                                  <p:stCondLst>
                                    <p:cond delay="1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1962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2" presetClass="path" presetSubtype="0" accel="50000" decel="50000" fill="hold" nodeType="clickEffect">
                                  <p:stCondLst>
                                    <p:cond delay="0"/>
                                  </p:stCondLst>
                                  <p:childTnLst>
                                    <p:animMotion origin="layout" path="M 2.77778E-7 2.22222E-6 L 2.77778E-7 0.21736 " pathEditMode="relative" rAng="0" ptsTypes="AA">
                                      <p:cBhvr>
                                        <p:cTn id="39" dur="2000" fill="hold"/>
                                        <p:tgtEl>
                                          <p:spTgt spid="15"/>
                                        </p:tgtEl>
                                        <p:attrNameLst>
                                          <p:attrName>ppt_x</p:attrName>
                                          <p:attrName>ppt_y</p:attrName>
                                        </p:attrNameLst>
                                      </p:cBhvr>
                                      <p:rCtr x="0" y="109"/>
                                    </p:animMotion>
                                  </p:childTnLst>
                                </p:cTn>
                              </p:par>
                              <p:par>
                                <p:cTn id="40" presetID="1" presetClass="exit" presetSubtype="0" fill="hold" grpId="1" nodeType="withEffect">
                                  <p:stCondLst>
                                    <p:cond delay="0"/>
                                  </p:stCondLst>
                                  <p:childTnLst>
                                    <p:set>
                                      <p:cBhvr>
                                        <p:cTn id="41" dur="1" fill="hold">
                                          <p:stCondLst>
                                            <p:cond delay="0"/>
                                          </p:stCondLst>
                                        </p:cTn>
                                        <p:tgtEl>
                                          <p:spTgt spid="151962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par>
                                <p:cTn id="46" presetID="0" presetClass="path" presetSubtype="0" accel="50000" decel="50000" fill="hold" nodeType="withEffect">
                                  <p:stCondLst>
                                    <p:cond delay="0"/>
                                  </p:stCondLst>
                                  <p:childTnLst>
                                    <p:animMotion origin="layout" path="M 0.00018 0.00093 L -0.33125 -0.10416 " pathEditMode="relative" rAng="0" ptsTypes="AA">
                                      <p:cBhvr>
                                        <p:cTn id="47" dur="2000" fill="hold"/>
                                        <p:tgtEl>
                                          <p:spTgt spid="11"/>
                                        </p:tgtEl>
                                        <p:attrNameLst>
                                          <p:attrName>ppt_x</p:attrName>
                                          <p:attrName>ppt_y</p:attrName>
                                        </p:attrNameLst>
                                      </p:cBhvr>
                                      <p:rCtr x="-166" y="-53"/>
                                    </p:animMotion>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dissolve">
                                      <p:cBhvr>
                                        <p:cTn id="56" dur="500"/>
                                        <p:tgtEl>
                                          <p:spTgt spid="3"/>
                                        </p:tgtEl>
                                      </p:cBhvr>
                                    </p:animEffect>
                                  </p:childTnLst>
                                </p:cTn>
                              </p:par>
                              <p:par>
                                <p:cTn id="57" presetID="10" presetClass="exit" presetSubtype="0" fill="hold" nodeType="withEffect">
                                  <p:stCondLst>
                                    <p:cond delay="0"/>
                                  </p:stCondLst>
                                  <p:childTnLst>
                                    <p:animEffect transition="out" filter="fade">
                                      <p:cBhvr>
                                        <p:cTn id="58" dur="2000"/>
                                        <p:tgtEl>
                                          <p:spTgt spid="11"/>
                                        </p:tgtEl>
                                      </p:cBhvr>
                                    </p:animEffect>
                                    <p:set>
                                      <p:cBhvr>
                                        <p:cTn id="59" dur="1" fill="hold">
                                          <p:stCondLst>
                                            <p:cond delay="1999"/>
                                          </p:stCondLst>
                                        </p:cTn>
                                        <p:tgtEl>
                                          <p:spTgt spid="11"/>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10"/>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2" nodeType="clickEffect">
                                  <p:stCondLst>
                                    <p:cond delay="0"/>
                                  </p:stCondLst>
                                  <p:childTnLst>
                                    <p:set>
                                      <p:cBhvr>
                                        <p:cTn id="65" dur="1" fill="hold">
                                          <p:stCondLst>
                                            <p:cond delay="0"/>
                                          </p:stCondLst>
                                        </p:cTn>
                                        <p:tgtEl>
                                          <p:spTgt spid="1519620"/>
                                        </p:tgtEl>
                                        <p:attrNameLst>
                                          <p:attrName>style.visibility</p:attrName>
                                        </p:attrNameLst>
                                      </p:cBhvr>
                                      <p:to>
                                        <p:strVal val="visible"/>
                                      </p:to>
                                    </p:set>
                                  </p:childTnLst>
                                </p:cTn>
                              </p:par>
                              <p:par>
                                <p:cTn id="66" presetID="1" presetClass="exit" presetSubtype="0" fill="hold" grpId="3" nodeType="withEffect">
                                  <p:stCondLst>
                                    <p:cond delay="0"/>
                                  </p:stCondLst>
                                  <p:childTnLst>
                                    <p:set>
                                      <p:cBhvr>
                                        <p:cTn id="67" dur="1" fill="hold">
                                          <p:stCondLst>
                                            <p:cond delay="0"/>
                                          </p:stCondLst>
                                        </p:cTn>
                                        <p:tgtEl>
                                          <p:spTgt spid="15196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9620" grpId="0" animBg="1"/>
      <p:bldP spid="1519620" grpId="1" animBg="1"/>
      <p:bldP spid="1519620" grpId="2" animBg="1"/>
      <p:bldP spid="1519620" grpId="3" animBg="1"/>
      <p:bldP spid="1519621" grpId="0" animBg="1"/>
      <p:bldP spid="1519621" grpId="1"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09563" y="3303588"/>
            <a:ext cx="4089400" cy="3351212"/>
          </a:xfrm>
          <a:prstGeom prst="rect">
            <a:avLst/>
          </a:prstGeom>
          <a:solidFill>
            <a:srgbClr val="FFFFFF"/>
          </a:solidFill>
          <a:ln w="9525" algn="ctr">
            <a:solidFill>
              <a:schemeClr val="tx1"/>
            </a:solidFill>
            <a:miter lim="800000"/>
            <a:headEnd/>
            <a:tailEnd/>
          </a:ln>
        </p:spPr>
        <p:txBody>
          <a:bodyPr wrap="none" anchor="ctr"/>
          <a:lstStyle/>
          <a:p>
            <a:pPr eaLnBrk="1" hangingPunct="1"/>
            <a:r>
              <a:rPr lang="en-US" sz="2400">
                <a:latin typeface="Arial" charset="0"/>
                <a:cs typeface="Arial" charset="0"/>
              </a:rPr>
              <a:t>main() { </a:t>
            </a: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r>
              <a:rPr lang="en-GB" sz="2400">
                <a:latin typeface="Arial" charset="0"/>
                <a:cs typeface="Arial" charset="0"/>
              </a:rPr>
              <a:t>              append(y,z);		</a:t>
            </a:r>
            <a:endParaRPr lang="en-US" sz="2400">
              <a:latin typeface="Arial" charset="0"/>
              <a:cs typeface="Arial" charset="0"/>
            </a:endParaRPr>
          </a:p>
          <a:p>
            <a:pPr eaLnBrk="1" hangingPunct="1"/>
            <a:endParaRPr lang="en-GB" sz="2400">
              <a:latin typeface="Arial" charset="0"/>
              <a:cs typeface="Arial" charset="0"/>
            </a:endParaRPr>
          </a:p>
          <a:p>
            <a:pPr eaLnBrk="1" hangingPunct="1"/>
            <a:endParaRPr lang="en-GB" sz="2400">
              <a:latin typeface="Arial" charset="0"/>
              <a:cs typeface="Arial" charset="0"/>
            </a:endParaRPr>
          </a:p>
          <a:p>
            <a:pPr eaLnBrk="1" hangingPunct="1"/>
            <a:endParaRPr lang="en-US" sz="2400">
              <a:latin typeface="Arial" charset="0"/>
              <a:cs typeface="Arial" charset="0"/>
            </a:endParaRPr>
          </a:p>
          <a:p>
            <a:pPr eaLnBrk="1" hangingPunct="1"/>
            <a:r>
              <a:rPr lang="en-US" sz="2400">
                <a:latin typeface="Arial" charset="0"/>
                <a:cs typeface="Arial" charset="0"/>
              </a:rPr>
              <a:t>}</a:t>
            </a:r>
          </a:p>
        </p:txBody>
      </p:sp>
      <p:sp>
        <p:nvSpPr>
          <p:cNvPr id="97283" name="Rectangle 3"/>
          <p:cNvSpPr>
            <a:spLocks noChangeArrowheads="1"/>
          </p:cNvSpPr>
          <p:nvPr/>
        </p:nvSpPr>
        <p:spPr bwMode="auto">
          <a:xfrm>
            <a:off x="447675" y="5224463"/>
            <a:ext cx="3741738"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97284" name="Rectangle 4"/>
          <p:cNvSpPr>
            <a:spLocks noChangeArrowheads="1"/>
          </p:cNvSpPr>
          <p:nvPr/>
        </p:nvSpPr>
        <p:spPr bwMode="auto">
          <a:xfrm>
            <a:off x="447675" y="3738563"/>
            <a:ext cx="3768725"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grpSp>
        <p:nvGrpSpPr>
          <p:cNvPr id="2" name="Group 5"/>
          <p:cNvGrpSpPr>
            <a:grpSpLocks/>
          </p:cNvGrpSpPr>
          <p:nvPr/>
        </p:nvGrpSpPr>
        <p:grpSpPr bwMode="auto">
          <a:xfrm>
            <a:off x="484188" y="5100638"/>
            <a:ext cx="3641725" cy="1228725"/>
            <a:chOff x="305" y="3213"/>
            <a:chExt cx="2294" cy="774"/>
          </a:xfrm>
        </p:grpSpPr>
        <p:sp>
          <p:nvSpPr>
            <p:cNvPr id="97373" name="Text Box 6"/>
            <p:cNvSpPr txBox="1">
              <a:spLocks noChangeArrowheads="1"/>
            </p:cNvSpPr>
            <p:nvPr/>
          </p:nvSpPr>
          <p:spPr bwMode="auto">
            <a:xfrm>
              <a:off x="305" y="333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7374" name="Line 7"/>
            <p:cNvSpPr>
              <a:spLocks noChangeShapeType="1"/>
            </p:cNvSpPr>
            <p:nvPr/>
          </p:nvSpPr>
          <p:spPr bwMode="auto">
            <a:xfrm>
              <a:off x="495" y="349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7375" name="Oval 8"/>
            <p:cNvSpPr>
              <a:spLocks noChangeAspect="1" noChangeArrowheads="1"/>
            </p:cNvSpPr>
            <p:nvPr/>
          </p:nvSpPr>
          <p:spPr bwMode="auto">
            <a:xfrm>
              <a:off x="1202" y="340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76" name="Oval 9"/>
            <p:cNvSpPr>
              <a:spLocks noChangeAspect="1" noChangeArrowheads="1"/>
            </p:cNvSpPr>
            <p:nvPr/>
          </p:nvSpPr>
          <p:spPr bwMode="auto">
            <a:xfrm>
              <a:off x="1733" y="340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377" name="AutoShape 10"/>
            <p:cNvCxnSpPr>
              <a:cxnSpLocks noChangeShapeType="1"/>
            </p:cNvCxnSpPr>
            <p:nvPr/>
          </p:nvCxnSpPr>
          <p:spPr bwMode="auto">
            <a:xfrm>
              <a:off x="1525" y="3494"/>
              <a:ext cx="210" cy="0"/>
            </a:xfrm>
            <a:prstGeom prst="straightConnector1">
              <a:avLst/>
            </a:prstGeom>
            <a:noFill/>
            <a:ln w="25400">
              <a:solidFill>
                <a:schemeClr val="tx1"/>
              </a:solidFill>
              <a:round/>
              <a:headEnd/>
              <a:tailEnd type="triangle" w="med" len="med"/>
            </a:ln>
          </p:spPr>
        </p:cxnSp>
        <p:sp>
          <p:nvSpPr>
            <p:cNvPr id="97378" name="Oval 11"/>
            <p:cNvSpPr>
              <a:spLocks noChangeAspect="1" noChangeArrowheads="1"/>
            </p:cNvSpPr>
            <p:nvPr/>
          </p:nvSpPr>
          <p:spPr bwMode="auto">
            <a:xfrm>
              <a:off x="641" y="340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79" name="Text Box 12"/>
            <p:cNvSpPr txBox="1">
              <a:spLocks noChangeArrowheads="1"/>
            </p:cNvSpPr>
            <p:nvPr/>
          </p:nvSpPr>
          <p:spPr bwMode="auto">
            <a:xfrm>
              <a:off x="1490" y="3221"/>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7380" name="AutoShape 13"/>
            <p:cNvCxnSpPr>
              <a:cxnSpLocks noChangeShapeType="1"/>
            </p:cNvCxnSpPr>
            <p:nvPr/>
          </p:nvCxnSpPr>
          <p:spPr bwMode="auto">
            <a:xfrm>
              <a:off x="974" y="3482"/>
              <a:ext cx="216" cy="0"/>
            </a:xfrm>
            <a:prstGeom prst="straightConnector1">
              <a:avLst/>
            </a:prstGeom>
            <a:noFill/>
            <a:ln w="25400">
              <a:solidFill>
                <a:schemeClr val="tx1"/>
              </a:solidFill>
              <a:round/>
              <a:headEnd/>
              <a:tailEnd type="triangle" w="med" len="med"/>
            </a:ln>
          </p:spPr>
        </p:cxnSp>
        <p:sp>
          <p:nvSpPr>
            <p:cNvPr id="97381" name="Text Box 14"/>
            <p:cNvSpPr txBox="1">
              <a:spLocks noChangeArrowheads="1"/>
            </p:cNvSpPr>
            <p:nvPr/>
          </p:nvSpPr>
          <p:spPr bwMode="auto">
            <a:xfrm>
              <a:off x="917" y="3216"/>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7382" name="Text Box 15"/>
            <p:cNvSpPr txBox="1">
              <a:spLocks noChangeArrowheads="1"/>
            </p:cNvSpPr>
            <p:nvPr/>
          </p:nvSpPr>
          <p:spPr bwMode="auto">
            <a:xfrm>
              <a:off x="2331" y="3699"/>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7383" name="Line 16"/>
            <p:cNvSpPr>
              <a:spLocks noChangeShapeType="1"/>
            </p:cNvSpPr>
            <p:nvPr/>
          </p:nvSpPr>
          <p:spPr bwMode="auto">
            <a:xfrm flipV="1">
              <a:off x="2406" y="3578"/>
              <a:ext cx="1" cy="194"/>
            </a:xfrm>
            <a:prstGeom prst="line">
              <a:avLst/>
            </a:prstGeom>
            <a:noFill/>
            <a:ln w="9525">
              <a:solidFill>
                <a:schemeClr val="tx1"/>
              </a:solidFill>
              <a:round/>
              <a:headEnd/>
              <a:tailEnd type="triangle" w="med" len="med"/>
            </a:ln>
          </p:spPr>
          <p:txBody>
            <a:bodyPr wrap="none" anchor="ctr"/>
            <a:lstStyle/>
            <a:p>
              <a:endParaRPr lang="en-US"/>
            </a:p>
          </p:txBody>
        </p:sp>
        <p:sp>
          <p:nvSpPr>
            <p:cNvPr id="97384" name="Oval 17"/>
            <p:cNvSpPr>
              <a:spLocks noChangeAspect="1" noChangeArrowheads="1"/>
            </p:cNvSpPr>
            <p:nvPr/>
          </p:nvSpPr>
          <p:spPr bwMode="auto">
            <a:xfrm>
              <a:off x="2253" y="340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385" name="AutoShape 18"/>
            <p:cNvCxnSpPr>
              <a:cxnSpLocks noChangeShapeType="1"/>
            </p:cNvCxnSpPr>
            <p:nvPr/>
          </p:nvCxnSpPr>
          <p:spPr bwMode="auto">
            <a:xfrm>
              <a:off x="2045" y="3486"/>
              <a:ext cx="210" cy="0"/>
            </a:xfrm>
            <a:prstGeom prst="straightConnector1">
              <a:avLst/>
            </a:prstGeom>
            <a:noFill/>
            <a:ln w="25400">
              <a:solidFill>
                <a:schemeClr val="tx1"/>
              </a:solidFill>
              <a:round/>
              <a:headEnd/>
              <a:tailEnd type="triangle" w="med" len="med"/>
            </a:ln>
          </p:spPr>
        </p:cxnSp>
        <p:sp>
          <p:nvSpPr>
            <p:cNvPr id="97386" name="Text Box 19"/>
            <p:cNvSpPr txBox="1">
              <a:spLocks noChangeArrowheads="1"/>
            </p:cNvSpPr>
            <p:nvPr/>
          </p:nvSpPr>
          <p:spPr bwMode="auto">
            <a:xfrm>
              <a:off x="2010" y="321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sp>
        <p:nvSpPr>
          <p:cNvPr id="1521684" name="Rectangle 20"/>
          <p:cNvSpPr>
            <a:spLocks noChangeArrowheads="1"/>
          </p:cNvSpPr>
          <p:nvPr/>
        </p:nvSpPr>
        <p:spPr bwMode="auto">
          <a:xfrm>
            <a:off x="519113" y="4289425"/>
            <a:ext cx="1271587" cy="46990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521685" name="Rectangle 21"/>
          <p:cNvSpPr>
            <a:spLocks noChangeArrowheads="1"/>
          </p:cNvSpPr>
          <p:nvPr/>
        </p:nvSpPr>
        <p:spPr bwMode="auto">
          <a:xfrm>
            <a:off x="903288" y="3678238"/>
            <a:ext cx="3340100" cy="708025"/>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521686" name="Rectangle 22"/>
          <p:cNvSpPr>
            <a:spLocks noChangeArrowheads="1"/>
          </p:cNvSpPr>
          <p:nvPr/>
        </p:nvSpPr>
        <p:spPr bwMode="auto">
          <a:xfrm>
            <a:off x="3609975" y="4425950"/>
            <a:ext cx="466725" cy="83820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7289" name="Rectangle 23"/>
          <p:cNvSpPr>
            <a:spLocks noGrp="1" noChangeArrowheads="1"/>
          </p:cNvSpPr>
          <p:nvPr>
            <p:ph type="title"/>
          </p:nvPr>
        </p:nvSpPr>
        <p:spPr/>
        <p:txBody>
          <a:bodyPr/>
          <a:lstStyle/>
          <a:p>
            <a:r>
              <a:rPr lang="en-US" smtClean="0"/>
              <a:t>How to handle sharing?</a:t>
            </a:r>
          </a:p>
        </p:txBody>
      </p:sp>
      <p:sp>
        <p:nvSpPr>
          <p:cNvPr id="97290" name="Rectangle 24"/>
          <p:cNvSpPr>
            <a:spLocks noGrp="1" noChangeArrowheads="1"/>
          </p:cNvSpPr>
          <p:nvPr>
            <p:ph type="body" idx="1"/>
          </p:nvPr>
        </p:nvSpPr>
        <p:spPr>
          <a:xfrm>
            <a:off x="549275" y="1624013"/>
            <a:ext cx="8229600" cy="1568450"/>
          </a:xfrm>
        </p:spPr>
        <p:txBody>
          <a:bodyPr/>
          <a:lstStyle/>
          <a:p>
            <a:r>
              <a:rPr lang="en-US" sz="2800" smtClean="0"/>
              <a:t>External sharing may break the functional view  </a:t>
            </a:r>
          </a:p>
        </p:txBody>
      </p:sp>
      <p:sp>
        <p:nvSpPr>
          <p:cNvPr id="97291" name="Rectangle 25"/>
          <p:cNvSpPr>
            <a:spLocks noChangeArrowheads="1"/>
          </p:cNvSpPr>
          <p:nvPr/>
        </p:nvSpPr>
        <p:spPr bwMode="auto">
          <a:xfrm>
            <a:off x="4589463" y="3303588"/>
            <a:ext cx="4022725" cy="3351212"/>
          </a:xfrm>
          <a:prstGeom prst="rect">
            <a:avLst/>
          </a:prstGeom>
          <a:solidFill>
            <a:srgbClr val="FFFFFF"/>
          </a:solidFill>
          <a:ln w="9525" algn="ctr">
            <a:solidFill>
              <a:schemeClr val="tx1"/>
            </a:solidFill>
            <a:miter lim="800000"/>
            <a:headEnd/>
            <a:tailEnd/>
          </a:ln>
        </p:spPr>
        <p:txBody>
          <a:bodyPr wrap="none" anchor="ctr"/>
          <a:lstStyle/>
          <a:p>
            <a:pPr eaLnBrk="1" hangingPunct="1"/>
            <a:endParaRPr lang="en-GB" sz="2400">
              <a:latin typeface="Arial" charset="0"/>
              <a:cs typeface="Arial" charset="0"/>
            </a:endParaRPr>
          </a:p>
          <a:p>
            <a:pPr eaLnBrk="1" hangingPunct="1"/>
            <a:r>
              <a:rPr lang="en-GB" sz="2400">
                <a:latin typeface="Arial" charset="0"/>
                <a:cs typeface="Arial" charset="0"/>
              </a:rPr>
              <a:t>append(List p, List q) {	</a:t>
            </a:r>
          </a:p>
          <a:p>
            <a:pPr eaLnBrk="1" hangingPunct="1"/>
            <a:r>
              <a:rPr lang="en-GB" sz="2400">
                <a:latin typeface="Arial" charset="0"/>
                <a:cs typeface="Arial" charset="0"/>
              </a:rPr>
              <a:t>	…</a:t>
            </a:r>
          </a:p>
          <a:p>
            <a:pPr eaLnBrk="1" hangingPunct="1"/>
            <a:r>
              <a:rPr lang="en-US" sz="2400">
                <a:latin typeface="Arial" charset="0"/>
                <a:cs typeface="Arial" charset="0"/>
              </a:rPr>
              <a:t>}</a:t>
            </a:r>
          </a:p>
          <a:p>
            <a:pPr eaLnBrk="1" hangingPunct="1"/>
            <a:endParaRPr lang="en-US" sz="2400">
              <a:latin typeface="Arial" charset="0"/>
              <a:cs typeface="Arial" charset="0"/>
            </a:endParaRPr>
          </a:p>
        </p:txBody>
      </p:sp>
      <p:sp>
        <p:nvSpPr>
          <p:cNvPr id="97292" name="Oval 26"/>
          <p:cNvSpPr>
            <a:spLocks noChangeAspect="1" noChangeArrowheads="1"/>
          </p:cNvSpPr>
          <p:nvPr/>
        </p:nvSpPr>
        <p:spPr bwMode="auto">
          <a:xfrm>
            <a:off x="1908175" y="391160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293" name="Oval 27"/>
          <p:cNvSpPr>
            <a:spLocks noChangeAspect="1" noChangeArrowheads="1"/>
          </p:cNvSpPr>
          <p:nvPr/>
        </p:nvSpPr>
        <p:spPr bwMode="auto">
          <a:xfrm>
            <a:off x="2751138" y="39179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294" name="AutoShape 28"/>
          <p:cNvCxnSpPr>
            <a:cxnSpLocks noChangeShapeType="1"/>
          </p:cNvCxnSpPr>
          <p:nvPr/>
        </p:nvCxnSpPr>
        <p:spPr bwMode="auto">
          <a:xfrm>
            <a:off x="2420938" y="4060825"/>
            <a:ext cx="333375" cy="0"/>
          </a:xfrm>
          <a:prstGeom prst="straightConnector1">
            <a:avLst/>
          </a:prstGeom>
          <a:noFill/>
          <a:ln w="25400">
            <a:solidFill>
              <a:schemeClr val="tx1"/>
            </a:solidFill>
            <a:round/>
            <a:headEnd/>
            <a:tailEnd type="triangle" w="med" len="med"/>
          </a:ln>
        </p:spPr>
      </p:cxnSp>
      <p:sp>
        <p:nvSpPr>
          <p:cNvPr id="97295" name="Oval 29"/>
          <p:cNvSpPr>
            <a:spLocks noChangeAspect="1" noChangeArrowheads="1"/>
          </p:cNvSpPr>
          <p:nvPr/>
        </p:nvSpPr>
        <p:spPr bwMode="auto">
          <a:xfrm>
            <a:off x="1017588" y="391160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296" name="Text Box 30"/>
          <p:cNvSpPr txBox="1">
            <a:spLocks noChangeArrowheads="1"/>
          </p:cNvSpPr>
          <p:nvPr/>
        </p:nvSpPr>
        <p:spPr bwMode="auto">
          <a:xfrm>
            <a:off x="2365375" y="3627438"/>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7297" name="AutoShape 31"/>
          <p:cNvCxnSpPr>
            <a:cxnSpLocks noChangeShapeType="1"/>
            <a:stCxn id="97295" idx="6"/>
            <a:endCxn id="97292" idx="2"/>
          </p:cNvCxnSpPr>
          <p:nvPr/>
        </p:nvCxnSpPr>
        <p:spPr bwMode="auto">
          <a:xfrm>
            <a:off x="1520825" y="4054475"/>
            <a:ext cx="387350" cy="0"/>
          </a:xfrm>
          <a:prstGeom prst="straightConnector1">
            <a:avLst/>
          </a:prstGeom>
          <a:noFill/>
          <a:ln w="25400">
            <a:solidFill>
              <a:schemeClr val="tx1"/>
            </a:solidFill>
            <a:round/>
            <a:headEnd/>
            <a:tailEnd type="triangle" w="med" len="med"/>
          </a:ln>
        </p:spPr>
      </p:cxnSp>
      <p:sp>
        <p:nvSpPr>
          <p:cNvPr id="97298" name="Text Box 32"/>
          <p:cNvSpPr txBox="1">
            <a:spLocks noChangeArrowheads="1"/>
          </p:cNvSpPr>
          <p:nvPr/>
        </p:nvSpPr>
        <p:spPr bwMode="auto">
          <a:xfrm>
            <a:off x="1484313" y="3633788"/>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nvGrpSpPr>
          <p:cNvPr id="97299" name="Group 33"/>
          <p:cNvGrpSpPr>
            <a:grpSpLocks/>
          </p:cNvGrpSpPr>
          <p:nvPr/>
        </p:nvGrpSpPr>
        <p:grpSpPr bwMode="auto">
          <a:xfrm>
            <a:off x="484188" y="4281488"/>
            <a:ext cx="1036637" cy="457200"/>
            <a:chOff x="305" y="2697"/>
            <a:chExt cx="653" cy="288"/>
          </a:xfrm>
        </p:grpSpPr>
        <p:sp>
          <p:nvSpPr>
            <p:cNvPr id="97370" name="Text Box 34"/>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7371" name="Line 35"/>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7372" name="Oval 36"/>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7300" name="Text Box 37"/>
          <p:cNvSpPr txBox="1">
            <a:spLocks noChangeArrowheads="1"/>
          </p:cNvSpPr>
          <p:nvPr/>
        </p:nvSpPr>
        <p:spPr bwMode="auto">
          <a:xfrm>
            <a:off x="3700463" y="438626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7301" name="Line 38"/>
          <p:cNvSpPr>
            <a:spLocks noChangeShapeType="1"/>
          </p:cNvSpPr>
          <p:nvPr/>
        </p:nvSpPr>
        <p:spPr bwMode="auto">
          <a:xfrm flipV="1">
            <a:off x="3844925" y="4194175"/>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7302" name="Oval 39"/>
          <p:cNvSpPr>
            <a:spLocks noChangeAspect="1" noChangeArrowheads="1"/>
          </p:cNvSpPr>
          <p:nvPr/>
        </p:nvSpPr>
        <p:spPr bwMode="auto">
          <a:xfrm>
            <a:off x="3576638" y="39179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03" name="Rectangle 40"/>
          <p:cNvSpPr>
            <a:spLocks noChangeArrowheads="1"/>
          </p:cNvSpPr>
          <p:nvPr/>
        </p:nvSpPr>
        <p:spPr bwMode="auto">
          <a:xfrm>
            <a:off x="4689475" y="3365500"/>
            <a:ext cx="3852863" cy="901700"/>
          </a:xfrm>
          <a:prstGeom prst="rect">
            <a:avLst/>
          </a:prstGeom>
          <a:solidFill>
            <a:srgbClr val="FFFFFF"/>
          </a:solidFill>
          <a:ln w="9525" algn="ctr">
            <a:solidFill>
              <a:schemeClr val="tx1"/>
            </a:solidFill>
            <a:miter lim="800000"/>
            <a:headEnd/>
            <a:tailEnd/>
          </a:ln>
        </p:spPr>
        <p:txBody>
          <a:bodyPr anchor="ctr">
            <a:spAutoFit/>
          </a:bodyPr>
          <a:lstStyle/>
          <a:p>
            <a:endParaRPr lang="en-US"/>
          </a:p>
        </p:txBody>
      </p:sp>
      <p:sp>
        <p:nvSpPr>
          <p:cNvPr id="97304" name="Rectangle 41"/>
          <p:cNvSpPr>
            <a:spLocks noChangeArrowheads="1"/>
          </p:cNvSpPr>
          <p:nvPr/>
        </p:nvSpPr>
        <p:spPr bwMode="auto">
          <a:xfrm>
            <a:off x="4694238" y="5680075"/>
            <a:ext cx="3852862" cy="901700"/>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grpSp>
        <p:nvGrpSpPr>
          <p:cNvPr id="4" name="Group 42"/>
          <p:cNvGrpSpPr>
            <a:grpSpLocks/>
          </p:cNvGrpSpPr>
          <p:nvPr/>
        </p:nvGrpSpPr>
        <p:grpSpPr bwMode="auto">
          <a:xfrm>
            <a:off x="2227263" y="5680075"/>
            <a:ext cx="793750" cy="596900"/>
            <a:chOff x="1403" y="3578"/>
            <a:chExt cx="500" cy="376"/>
          </a:xfrm>
        </p:grpSpPr>
        <p:sp>
          <p:nvSpPr>
            <p:cNvPr id="97367" name="Text Box 43"/>
            <p:cNvSpPr txBox="1">
              <a:spLocks noChangeArrowheads="1"/>
            </p:cNvSpPr>
            <p:nvPr/>
          </p:nvSpPr>
          <p:spPr bwMode="auto">
            <a:xfrm>
              <a:off x="1545" y="3666"/>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7368" name="Line 44"/>
            <p:cNvSpPr>
              <a:spLocks noChangeShapeType="1"/>
            </p:cNvSpPr>
            <p:nvPr/>
          </p:nvSpPr>
          <p:spPr bwMode="auto">
            <a:xfrm flipV="1">
              <a:off x="1739" y="3578"/>
              <a:ext cx="164" cy="185"/>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97369" name="Line 45"/>
            <p:cNvSpPr>
              <a:spLocks noChangeShapeType="1"/>
            </p:cNvSpPr>
            <p:nvPr/>
          </p:nvSpPr>
          <p:spPr bwMode="auto">
            <a:xfrm flipH="1" flipV="1">
              <a:off x="1403" y="3578"/>
              <a:ext cx="164" cy="185"/>
            </a:xfrm>
            <a:prstGeom prst="line">
              <a:avLst/>
            </a:prstGeom>
            <a:noFill/>
            <a:ln w="9525">
              <a:solidFill>
                <a:schemeClr val="tx1"/>
              </a:solidFill>
              <a:prstDash val="dash"/>
              <a:round/>
              <a:headEnd/>
              <a:tailEnd type="triangle" w="med" len="med"/>
            </a:ln>
          </p:spPr>
          <p:txBody>
            <a:bodyPr wrap="none" anchor="ctr"/>
            <a:lstStyle/>
            <a:p>
              <a:endParaRPr lang="en-US"/>
            </a:p>
          </p:txBody>
        </p:sp>
      </p:grpSp>
      <p:grpSp>
        <p:nvGrpSpPr>
          <p:cNvPr id="5" name="Group 46"/>
          <p:cNvGrpSpPr>
            <a:grpSpLocks/>
          </p:cNvGrpSpPr>
          <p:nvPr/>
        </p:nvGrpSpPr>
        <p:grpSpPr bwMode="auto">
          <a:xfrm>
            <a:off x="7242175" y="5900738"/>
            <a:ext cx="446088" cy="457200"/>
            <a:chOff x="4953" y="501"/>
            <a:chExt cx="281" cy="288"/>
          </a:xfrm>
        </p:grpSpPr>
        <p:grpSp>
          <p:nvGrpSpPr>
            <p:cNvPr id="97363" name="Group 47"/>
            <p:cNvGrpSpPr>
              <a:grpSpLocks/>
            </p:cNvGrpSpPr>
            <p:nvPr/>
          </p:nvGrpSpPr>
          <p:grpSpPr bwMode="auto">
            <a:xfrm>
              <a:off x="4953" y="501"/>
              <a:ext cx="281" cy="288"/>
              <a:chOff x="4612" y="3753"/>
              <a:chExt cx="281" cy="288"/>
            </a:xfrm>
          </p:grpSpPr>
          <p:cxnSp>
            <p:nvCxnSpPr>
              <p:cNvPr id="97365" name="AutoShape 48"/>
              <p:cNvCxnSpPr>
                <a:cxnSpLocks noChangeShapeType="1"/>
              </p:cNvCxnSpPr>
              <p:nvPr/>
            </p:nvCxnSpPr>
            <p:spPr bwMode="auto">
              <a:xfrm>
                <a:off x="4653" y="4026"/>
                <a:ext cx="203" cy="0"/>
              </a:xfrm>
              <a:prstGeom prst="straightConnector1">
                <a:avLst/>
              </a:prstGeom>
              <a:noFill/>
              <a:ln w="28575">
                <a:solidFill>
                  <a:schemeClr val="tx1"/>
                </a:solidFill>
                <a:round/>
                <a:headEnd/>
                <a:tailEnd type="triangle" w="med" len="med"/>
              </a:ln>
            </p:spPr>
          </p:cxnSp>
          <p:sp>
            <p:nvSpPr>
              <p:cNvPr id="97366" name="Text Box 49"/>
              <p:cNvSpPr txBox="1">
                <a:spLocks noChangeArrowheads="1"/>
              </p:cNvSpPr>
              <p:nvPr/>
            </p:nvSpPr>
            <p:spPr bwMode="auto">
              <a:xfrm>
                <a:off x="4612" y="375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cxnSp>
          <p:nvCxnSpPr>
            <p:cNvPr id="97364" name="AutoShape 50"/>
            <p:cNvCxnSpPr>
              <a:cxnSpLocks noChangeShapeType="1"/>
            </p:cNvCxnSpPr>
            <p:nvPr/>
          </p:nvCxnSpPr>
          <p:spPr bwMode="auto">
            <a:xfrm>
              <a:off x="4994" y="774"/>
              <a:ext cx="203" cy="0"/>
            </a:xfrm>
            <a:prstGeom prst="straightConnector1">
              <a:avLst/>
            </a:prstGeom>
            <a:noFill/>
            <a:ln w="28575">
              <a:solidFill>
                <a:schemeClr val="tx1"/>
              </a:solidFill>
              <a:round/>
              <a:headEnd/>
              <a:tailEnd type="triangle" w="med" len="med"/>
            </a:ln>
          </p:spPr>
        </p:cxnSp>
      </p:grpSp>
      <p:grpSp>
        <p:nvGrpSpPr>
          <p:cNvPr id="7" name="Group 51"/>
          <p:cNvGrpSpPr>
            <a:grpSpLocks/>
          </p:cNvGrpSpPr>
          <p:nvPr/>
        </p:nvGrpSpPr>
        <p:grpSpPr bwMode="auto">
          <a:xfrm>
            <a:off x="1025525" y="3273425"/>
            <a:ext cx="3062288" cy="927100"/>
            <a:chOff x="3238" y="2042"/>
            <a:chExt cx="1929" cy="584"/>
          </a:xfrm>
        </p:grpSpPr>
        <p:sp>
          <p:nvSpPr>
            <p:cNvPr id="97351" name="Text Box 52"/>
            <p:cNvSpPr txBox="1">
              <a:spLocks noChangeArrowheads="1"/>
            </p:cNvSpPr>
            <p:nvPr/>
          </p:nvSpPr>
          <p:spPr bwMode="auto">
            <a:xfrm>
              <a:off x="3272" y="2044"/>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97352" name="Text Box 53"/>
            <p:cNvSpPr txBox="1">
              <a:spLocks noChangeArrowheads="1"/>
            </p:cNvSpPr>
            <p:nvPr/>
          </p:nvSpPr>
          <p:spPr bwMode="auto">
            <a:xfrm>
              <a:off x="4868" y="204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7353" name="Line 54"/>
            <p:cNvSpPr>
              <a:spLocks noChangeShapeType="1"/>
            </p:cNvSpPr>
            <p:nvPr/>
          </p:nvSpPr>
          <p:spPr bwMode="auto">
            <a:xfrm rot="5400000" flipV="1">
              <a:off x="4942" y="2383"/>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54" name="Line 55"/>
            <p:cNvSpPr>
              <a:spLocks noChangeShapeType="1"/>
            </p:cNvSpPr>
            <p:nvPr/>
          </p:nvSpPr>
          <p:spPr bwMode="auto">
            <a:xfrm rot="5400000" flipV="1">
              <a:off x="3336" y="2381"/>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55" name="Oval 56"/>
            <p:cNvSpPr>
              <a:spLocks noChangeAspect="1" noChangeArrowheads="1"/>
            </p:cNvSpPr>
            <p:nvPr/>
          </p:nvSpPr>
          <p:spPr bwMode="auto">
            <a:xfrm>
              <a:off x="3799" y="244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56" name="Oval 57"/>
            <p:cNvSpPr>
              <a:spLocks noChangeAspect="1" noChangeArrowheads="1"/>
            </p:cNvSpPr>
            <p:nvPr/>
          </p:nvSpPr>
          <p:spPr bwMode="auto">
            <a:xfrm>
              <a:off x="4330" y="244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357" name="AutoShape 58"/>
            <p:cNvCxnSpPr>
              <a:cxnSpLocks noChangeShapeType="1"/>
            </p:cNvCxnSpPr>
            <p:nvPr/>
          </p:nvCxnSpPr>
          <p:spPr bwMode="auto">
            <a:xfrm>
              <a:off x="4122" y="2536"/>
              <a:ext cx="210" cy="0"/>
            </a:xfrm>
            <a:prstGeom prst="straightConnector1">
              <a:avLst/>
            </a:prstGeom>
            <a:noFill/>
            <a:ln w="25400">
              <a:solidFill>
                <a:schemeClr val="tx1"/>
              </a:solidFill>
              <a:round/>
              <a:headEnd/>
              <a:tailEnd type="triangle" w="med" len="med"/>
            </a:ln>
          </p:spPr>
        </p:cxnSp>
        <p:sp>
          <p:nvSpPr>
            <p:cNvPr id="97358" name="Oval 59"/>
            <p:cNvSpPr>
              <a:spLocks noChangeAspect="1" noChangeArrowheads="1"/>
            </p:cNvSpPr>
            <p:nvPr/>
          </p:nvSpPr>
          <p:spPr bwMode="auto">
            <a:xfrm>
              <a:off x="3238" y="244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59" name="Text Box 60"/>
            <p:cNvSpPr txBox="1">
              <a:spLocks noChangeArrowheads="1"/>
            </p:cNvSpPr>
            <p:nvPr/>
          </p:nvSpPr>
          <p:spPr bwMode="auto">
            <a:xfrm>
              <a:off x="4087" y="226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7360" name="AutoShape 61"/>
            <p:cNvCxnSpPr>
              <a:cxnSpLocks noChangeShapeType="1"/>
              <a:stCxn id="97358" idx="6"/>
              <a:endCxn id="97355" idx="2"/>
            </p:cNvCxnSpPr>
            <p:nvPr/>
          </p:nvCxnSpPr>
          <p:spPr bwMode="auto">
            <a:xfrm>
              <a:off x="3555" y="2532"/>
              <a:ext cx="244" cy="0"/>
            </a:xfrm>
            <a:prstGeom prst="straightConnector1">
              <a:avLst/>
            </a:prstGeom>
            <a:noFill/>
            <a:ln w="25400">
              <a:solidFill>
                <a:schemeClr val="tx1"/>
              </a:solidFill>
              <a:round/>
              <a:headEnd/>
              <a:tailEnd type="triangle" w="med" len="med"/>
            </a:ln>
          </p:spPr>
        </p:cxnSp>
        <p:sp>
          <p:nvSpPr>
            <p:cNvPr id="97361" name="Text Box 62"/>
            <p:cNvSpPr txBox="1">
              <a:spLocks noChangeArrowheads="1"/>
            </p:cNvSpPr>
            <p:nvPr/>
          </p:nvSpPr>
          <p:spPr bwMode="auto">
            <a:xfrm>
              <a:off x="3532" y="2267"/>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7362" name="Oval 63"/>
            <p:cNvSpPr>
              <a:spLocks noChangeAspect="1" noChangeArrowheads="1"/>
            </p:cNvSpPr>
            <p:nvPr/>
          </p:nvSpPr>
          <p:spPr bwMode="auto">
            <a:xfrm>
              <a:off x="4850" y="244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grpSp>
        <p:nvGrpSpPr>
          <p:cNvPr id="8" name="Group 64"/>
          <p:cNvGrpSpPr>
            <a:grpSpLocks/>
          </p:cNvGrpSpPr>
          <p:nvPr/>
        </p:nvGrpSpPr>
        <p:grpSpPr bwMode="auto">
          <a:xfrm>
            <a:off x="5064125" y="3263900"/>
            <a:ext cx="3062288" cy="927100"/>
            <a:chOff x="3238" y="2042"/>
            <a:chExt cx="1929" cy="584"/>
          </a:xfrm>
        </p:grpSpPr>
        <p:sp>
          <p:nvSpPr>
            <p:cNvPr id="97339" name="Text Box 65"/>
            <p:cNvSpPr txBox="1">
              <a:spLocks noChangeArrowheads="1"/>
            </p:cNvSpPr>
            <p:nvPr/>
          </p:nvSpPr>
          <p:spPr bwMode="auto">
            <a:xfrm>
              <a:off x="3272" y="2044"/>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97340" name="Text Box 66"/>
            <p:cNvSpPr txBox="1">
              <a:spLocks noChangeArrowheads="1"/>
            </p:cNvSpPr>
            <p:nvPr/>
          </p:nvSpPr>
          <p:spPr bwMode="auto">
            <a:xfrm>
              <a:off x="4868" y="204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7341" name="Line 67"/>
            <p:cNvSpPr>
              <a:spLocks noChangeShapeType="1"/>
            </p:cNvSpPr>
            <p:nvPr/>
          </p:nvSpPr>
          <p:spPr bwMode="auto">
            <a:xfrm rot="5400000" flipV="1">
              <a:off x="4942" y="2383"/>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42" name="Line 68"/>
            <p:cNvSpPr>
              <a:spLocks noChangeShapeType="1"/>
            </p:cNvSpPr>
            <p:nvPr/>
          </p:nvSpPr>
          <p:spPr bwMode="auto">
            <a:xfrm rot="5400000" flipV="1">
              <a:off x="3336" y="2381"/>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43" name="Oval 69"/>
            <p:cNvSpPr>
              <a:spLocks noChangeAspect="1" noChangeArrowheads="1"/>
            </p:cNvSpPr>
            <p:nvPr/>
          </p:nvSpPr>
          <p:spPr bwMode="auto">
            <a:xfrm>
              <a:off x="3799" y="244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44" name="Oval 70"/>
            <p:cNvSpPr>
              <a:spLocks noChangeAspect="1" noChangeArrowheads="1"/>
            </p:cNvSpPr>
            <p:nvPr/>
          </p:nvSpPr>
          <p:spPr bwMode="auto">
            <a:xfrm>
              <a:off x="4330" y="244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345" name="AutoShape 71"/>
            <p:cNvCxnSpPr>
              <a:cxnSpLocks noChangeShapeType="1"/>
            </p:cNvCxnSpPr>
            <p:nvPr/>
          </p:nvCxnSpPr>
          <p:spPr bwMode="auto">
            <a:xfrm>
              <a:off x="4122" y="2536"/>
              <a:ext cx="210" cy="0"/>
            </a:xfrm>
            <a:prstGeom prst="straightConnector1">
              <a:avLst/>
            </a:prstGeom>
            <a:noFill/>
            <a:ln w="25400">
              <a:solidFill>
                <a:schemeClr val="tx1"/>
              </a:solidFill>
              <a:round/>
              <a:headEnd/>
              <a:tailEnd type="triangle" w="med" len="med"/>
            </a:ln>
          </p:spPr>
        </p:cxnSp>
        <p:sp>
          <p:nvSpPr>
            <p:cNvPr id="97346" name="Oval 72"/>
            <p:cNvSpPr>
              <a:spLocks noChangeAspect="1" noChangeArrowheads="1"/>
            </p:cNvSpPr>
            <p:nvPr/>
          </p:nvSpPr>
          <p:spPr bwMode="auto">
            <a:xfrm>
              <a:off x="3238" y="244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47" name="Text Box 73"/>
            <p:cNvSpPr txBox="1">
              <a:spLocks noChangeArrowheads="1"/>
            </p:cNvSpPr>
            <p:nvPr/>
          </p:nvSpPr>
          <p:spPr bwMode="auto">
            <a:xfrm>
              <a:off x="4087" y="226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7348" name="AutoShape 74"/>
            <p:cNvCxnSpPr>
              <a:cxnSpLocks noChangeShapeType="1"/>
              <a:stCxn id="97346" idx="6"/>
              <a:endCxn id="97343" idx="2"/>
            </p:cNvCxnSpPr>
            <p:nvPr/>
          </p:nvCxnSpPr>
          <p:spPr bwMode="auto">
            <a:xfrm>
              <a:off x="3555" y="2532"/>
              <a:ext cx="244" cy="0"/>
            </a:xfrm>
            <a:prstGeom prst="straightConnector1">
              <a:avLst/>
            </a:prstGeom>
            <a:noFill/>
            <a:ln w="25400">
              <a:solidFill>
                <a:schemeClr val="tx1"/>
              </a:solidFill>
              <a:round/>
              <a:headEnd/>
              <a:tailEnd type="triangle" w="med" len="med"/>
            </a:ln>
          </p:spPr>
        </p:cxnSp>
        <p:sp>
          <p:nvSpPr>
            <p:cNvPr id="97349" name="Text Box 75"/>
            <p:cNvSpPr txBox="1">
              <a:spLocks noChangeArrowheads="1"/>
            </p:cNvSpPr>
            <p:nvPr/>
          </p:nvSpPr>
          <p:spPr bwMode="auto">
            <a:xfrm>
              <a:off x="3532" y="2267"/>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7350" name="Oval 76"/>
            <p:cNvSpPr>
              <a:spLocks noChangeAspect="1" noChangeArrowheads="1"/>
            </p:cNvSpPr>
            <p:nvPr/>
          </p:nvSpPr>
          <p:spPr bwMode="auto">
            <a:xfrm>
              <a:off x="4850" y="244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grpSp>
        <p:nvGrpSpPr>
          <p:cNvPr id="9" name="Group 77"/>
          <p:cNvGrpSpPr>
            <a:grpSpLocks/>
          </p:cNvGrpSpPr>
          <p:nvPr/>
        </p:nvGrpSpPr>
        <p:grpSpPr bwMode="auto">
          <a:xfrm>
            <a:off x="488950" y="4275138"/>
            <a:ext cx="1036638" cy="457200"/>
            <a:chOff x="305" y="2697"/>
            <a:chExt cx="653" cy="288"/>
          </a:xfrm>
        </p:grpSpPr>
        <p:sp>
          <p:nvSpPr>
            <p:cNvPr id="97336" name="Text Box 78"/>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7337" name="Line 79"/>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7338" name="Oval 80"/>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grpSp>
        <p:nvGrpSpPr>
          <p:cNvPr id="10" name="Group 81"/>
          <p:cNvGrpSpPr>
            <a:grpSpLocks/>
          </p:cNvGrpSpPr>
          <p:nvPr/>
        </p:nvGrpSpPr>
        <p:grpSpPr bwMode="auto">
          <a:xfrm>
            <a:off x="139700" y="3894138"/>
            <a:ext cx="1392238" cy="1404937"/>
            <a:chOff x="88" y="2453"/>
            <a:chExt cx="877" cy="885"/>
          </a:xfrm>
        </p:grpSpPr>
        <p:sp>
          <p:nvSpPr>
            <p:cNvPr id="97333" name="Rectangle 82"/>
            <p:cNvSpPr>
              <a:spLocks noChangeArrowheads="1"/>
            </p:cNvSpPr>
            <p:nvPr/>
          </p:nvSpPr>
          <p:spPr bwMode="auto">
            <a:xfrm>
              <a:off x="88" y="3071"/>
              <a:ext cx="877" cy="267"/>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7334" name="Rectangle 83"/>
            <p:cNvSpPr>
              <a:spLocks noChangeArrowheads="1"/>
            </p:cNvSpPr>
            <p:nvPr/>
          </p:nvSpPr>
          <p:spPr bwMode="auto">
            <a:xfrm>
              <a:off x="101" y="2453"/>
              <a:ext cx="520" cy="267"/>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7335" name="Rectangle 84"/>
            <p:cNvSpPr>
              <a:spLocks noChangeArrowheads="1"/>
            </p:cNvSpPr>
            <p:nvPr/>
          </p:nvSpPr>
          <p:spPr bwMode="auto">
            <a:xfrm>
              <a:off x="89" y="2454"/>
              <a:ext cx="163" cy="713"/>
            </a:xfrm>
            <a:prstGeom prst="rect">
              <a:avLst/>
            </a:prstGeom>
            <a:solidFill>
              <a:srgbClr val="00FFFF"/>
            </a:solidFill>
            <a:ln w="9525" algn="ctr">
              <a:noFill/>
              <a:miter lim="800000"/>
              <a:headEnd/>
              <a:tailEnd/>
            </a:ln>
          </p:spPr>
          <p:txBody>
            <a:bodyPr wrap="none" lIns="0" tIns="0" rIns="0" bIns="0" anchor="ctr"/>
            <a:lstStyle/>
            <a:p>
              <a:endParaRPr lang="en-US"/>
            </a:p>
          </p:txBody>
        </p:sp>
      </p:grpSp>
      <p:sp>
        <p:nvSpPr>
          <p:cNvPr id="97311" name="Text Box 85"/>
          <p:cNvSpPr txBox="1">
            <a:spLocks noChangeArrowheads="1"/>
          </p:cNvSpPr>
          <p:nvPr/>
        </p:nvSpPr>
        <p:spPr bwMode="auto">
          <a:xfrm>
            <a:off x="484188" y="381158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7312" name="Line 86"/>
          <p:cNvSpPr>
            <a:spLocks noChangeShapeType="1"/>
          </p:cNvSpPr>
          <p:nvPr/>
        </p:nvSpPr>
        <p:spPr bwMode="auto">
          <a:xfrm>
            <a:off x="785813" y="4067175"/>
            <a:ext cx="222250" cy="0"/>
          </a:xfrm>
          <a:prstGeom prst="line">
            <a:avLst/>
          </a:prstGeom>
          <a:noFill/>
          <a:ln w="9525">
            <a:solidFill>
              <a:schemeClr val="tx1"/>
            </a:solidFill>
            <a:round/>
            <a:headEnd/>
            <a:tailEnd type="triangle" w="med" len="med"/>
          </a:ln>
        </p:spPr>
        <p:txBody>
          <a:bodyPr wrap="none" anchor="ctr"/>
          <a:lstStyle/>
          <a:p>
            <a:endParaRPr lang="en-US"/>
          </a:p>
        </p:txBody>
      </p:sp>
      <p:grpSp>
        <p:nvGrpSpPr>
          <p:cNvPr id="11" name="Group 87"/>
          <p:cNvGrpSpPr>
            <a:grpSpLocks/>
          </p:cNvGrpSpPr>
          <p:nvPr/>
        </p:nvGrpSpPr>
        <p:grpSpPr bwMode="auto">
          <a:xfrm>
            <a:off x="5072063" y="5551488"/>
            <a:ext cx="3062287" cy="927100"/>
            <a:chOff x="3244" y="3532"/>
            <a:chExt cx="1929" cy="584"/>
          </a:xfrm>
        </p:grpSpPr>
        <p:sp>
          <p:nvSpPr>
            <p:cNvPr id="97317" name="Text Box 88"/>
            <p:cNvSpPr txBox="1">
              <a:spLocks noChangeArrowheads="1"/>
            </p:cNvSpPr>
            <p:nvPr/>
          </p:nvSpPr>
          <p:spPr bwMode="auto">
            <a:xfrm>
              <a:off x="3278" y="3534"/>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p</a:t>
              </a:r>
            </a:p>
          </p:txBody>
        </p:sp>
        <p:sp>
          <p:nvSpPr>
            <p:cNvPr id="97318" name="Text Box 89"/>
            <p:cNvSpPr txBox="1">
              <a:spLocks noChangeArrowheads="1"/>
            </p:cNvSpPr>
            <p:nvPr/>
          </p:nvSpPr>
          <p:spPr bwMode="auto">
            <a:xfrm>
              <a:off x="4874" y="3532"/>
              <a:ext cx="268"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q</a:t>
              </a:r>
            </a:p>
          </p:txBody>
        </p:sp>
        <p:sp>
          <p:nvSpPr>
            <p:cNvPr id="97319" name="Line 90"/>
            <p:cNvSpPr>
              <a:spLocks noChangeShapeType="1"/>
            </p:cNvSpPr>
            <p:nvPr/>
          </p:nvSpPr>
          <p:spPr bwMode="auto">
            <a:xfrm rot="5400000" flipV="1">
              <a:off x="4948" y="3873"/>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20" name="Line 91"/>
            <p:cNvSpPr>
              <a:spLocks noChangeShapeType="1"/>
            </p:cNvSpPr>
            <p:nvPr/>
          </p:nvSpPr>
          <p:spPr bwMode="auto">
            <a:xfrm rot="5400000" flipV="1">
              <a:off x="3342" y="3871"/>
              <a:ext cx="127" cy="2"/>
            </a:xfrm>
            <a:prstGeom prst="line">
              <a:avLst/>
            </a:prstGeom>
            <a:noFill/>
            <a:ln w="9525">
              <a:solidFill>
                <a:schemeClr val="tx1"/>
              </a:solidFill>
              <a:round/>
              <a:headEnd/>
              <a:tailEnd type="triangle" w="med" len="med"/>
            </a:ln>
          </p:spPr>
          <p:txBody>
            <a:bodyPr wrap="none" anchor="ctr"/>
            <a:lstStyle/>
            <a:p>
              <a:endParaRPr lang="en-US"/>
            </a:p>
          </p:txBody>
        </p:sp>
        <p:sp>
          <p:nvSpPr>
            <p:cNvPr id="97321" name="Oval 92"/>
            <p:cNvSpPr>
              <a:spLocks noChangeAspect="1" noChangeArrowheads="1"/>
            </p:cNvSpPr>
            <p:nvPr/>
          </p:nvSpPr>
          <p:spPr bwMode="auto">
            <a:xfrm>
              <a:off x="3805" y="393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22" name="Oval 93"/>
            <p:cNvSpPr>
              <a:spLocks noChangeAspect="1" noChangeArrowheads="1"/>
            </p:cNvSpPr>
            <p:nvPr/>
          </p:nvSpPr>
          <p:spPr bwMode="auto">
            <a:xfrm>
              <a:off x="4336" y="393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7323" name="AutoShape 94"/>
            <p:cNvCxnSpPr>
              <a:cxnSpLocks noChangeShapeType="1"/>
            </p:cNvCxnSpPr>
            <p:nvPr/>
          </p:nvCxnSpPr>
          <p:spPr bwMode="auto">
            <a:xfrm>
              <a:off x="4128" y="4026"/>
              <a:ext cx="210" cy="0"/>
            </a:xfrm>
            <a:prstGeom prst="straightConnector1">
              <a:avLst/>
            </a:prstGeom>
            <a:noFill/>
            <a:ln w="25400">
              <a:solidFill>
                <a:schemeClr val="tx1"/>
              </a:solidFill>
              <a:round/>
              <a:headEnd/>
              <a:tailEnd type="triangle" w="med" len="med"/>
            </a:ln>
          </p:spPr>
        </p:cxnSp>
        <p:sp>
          <p:nvSpPr>
            <p:cNvPr id="97324" name="Oval 95"/>
            <p:cNvSpPr>
              <a:spLocks noChangeAspect="1" noChangeArrowheads="1"/>
            </p:cNvSpPr>
            <p:nvPr/>
          </p:nvSpPr>
          <p:spPr bwMode="auto">
            <a:xfrm>
              <a:off x="3244" y="3932"/>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7325" name="Text Box 96"/>
            <p:cNvSpPr txBox="1">
              <a:spLocks noChangeArrowheads="1"/>
            </p:cNvSpPr>
            <p:nvPr/>
          </p:nvSpPr>
          <p:spPr bwMode="auto">
            <a:xfrm>
              <a:off x="4093" y="375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7326" name="AutoShape 97"/>
            <p:cNvCxnSpPr>
              <a:cxnSpLocks noChangeShapeType="1"/>
              <a:stCxn id="97324" idx="6"/>
              <a:endCxn id="97321" idx="2"/>
            </p:cNvCxnSpPr>
            <p:nvPr/>
          </p:nvCxnSpPr>
          <p:spPr bwMode="auto">
            <a:xfrm>
              <a:off x="3561" y="4022"/>
              <a:ext cx="244" cy="0"/>
            </a:xfrm>
            <a:prstGeom prst="straightConnector1">
              <a:avLst/>
            </a:prstGeom>
            <a:noFill/>
            <a:ln w="25400">
              <a:solidFill>
                <a:schemeClr val="tx1"/>
              </a:solidFill>
              <a:round/>
              <a:headEnd/>
              <a:tailEnd type="triangle" w="med" len="med"/>
            </a:ln>
          </p:spPr>
        </p:cxnSp>
        <p:sp>
          <p:nvSpPr>
            <p:cNvPr id="97327" name="Text Box 98"/>
            <p:cNvSpPr txBox="1">
              <a:spLocks noChangeArrowheads="1"/>
            </p:cNvSpPr>
            <p:nvPr/>
          </p:nvSpPr>
          <p:spPr bwMode="auto">
            <a:xfrm>
              <a:off x="3538" y="3750"/>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7328" name="Oval 99"/>
            <p:cNvSpPr>
              <a:spLocks noChangeAspect="1" noChangeArrowheads="1"/>
            </p:cNvSpPr>
            <p:nvPr/>
          </p:nvSpPr>
          <p:spPr bwMode="auto">
            <a:xfrm>
              <a:off x="4856" y="3936"/>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nvGrpSpPr>
            <p:cNvPr id="97329" name="Group 100"/>
            <p:cNvGrpSpPr>
              <a:grpSpLocks/>
            </p:cNvGrpSpPr>
            <p:nvPr/>
          </p:nvGrpSpPr>
          <p:grpSpPr bwMode="auto">
            <a:xfrm>
              <a:off x="4612" y="3753"/>
              <a:ext cx="281" cy="288"/>
              <a:chOff x="4612" y="3753"/>
              <a:chExt cx="281" cy="288"/>
            </a:xfrm>
          </p:grpSpPr>
          <p:cxnSp>
            <p:nvCxnSpPr>
              <p:cNvPr id="97331" name="AutoShape 101"/>
              <p:cNvCxnSpPr>
                <a:cxnSpLocks noChangeShapeType="1"/>
                <a:stCxn id="97322" idx="6"/>
                <a:endCxn id="97328" idx="2"/>
              </p:cNvCxnSpPr>
              <p:nvPr/>
            </p:nvCxnSpPr>
            <p:spPr bwMode="auto">
              <a:xfrm>
                <a:off x="4653" y="4026"/>
                <a:ext cx="203" cy="0"/>
              </a:xfrm>
              <a:prstGeom prst="straightConnector1">
                <a:avLst/>
              </a:prstGeom>
              <a:noFill/>
              <a:ln w="28575">
                <a:solidFill>
                  <a:schemeClr val="tx1"/>
                </a:solidFill>
                <a:round/>
                <a:headEnd/>
                <a:tailEnd type="triangle" w="med" len="med"/>
              </a:ln>
            </p:spPr>
          </p:cxnSp>
          <p:sp>
            <p:nvSpPr>
              <p:cNvPr id="97332" name="Text Box 102"/>
              <p:cNvSpPr txBox="1">
                <a:spLocks noChangeArrowheads="1"/>
              </p:cNvSpPr>
              <p:nvPr/>
            </p:nvSpPr>
            <p:spPr bwMode="auto">
              <a:xfrm>
                <a:off x="4612" y="3753"/>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cxnSp>
          <p:nvCxnSpPr>
            <p:cNvPr id="97330" name="AutoShape 103"/>
            <p:cNvCxnSpPr>
              <a:cxnSpLocks noChangeShapeType="1"/>
            </p:cNvCxnSpPr>
            <p:nvPr/>
          </p:nvCxnSpPr>
          <p:spPr bwMode="auto">
            <a:xfrm>
              <a:off x="4653" y="4026"/>
              <a:ext cx="203" cy="0"/>
            </a:xfrm>
            <a:prstGeom prst="straightConnector1">
              <a:avLst/>
            </a:prstGeom>
            <a:noFill/>
            <a:ln w="28575">
              <a:solidFill>
                <a:schemeClr val="tx1"/>
              </a:solidFill>
              <a:round/>
              <a:headEnd/>
              <a:tailEnd type="triangle" w="med" len="med"/>
            </a:ln>
          </p:spPr>
        </p:cxnSp>
      </p:grpSp>
      <p:sp>
        <p:nvSpPr>
          <p:cNvPr id="1521768" name="Rectangle 104"/>
          <p:cNvSpPr>
            <a:spLocks noChangeArrowheads="1"/>
          </p:cNvSpPr>
          <p:nvPr/>
        </p:nvSpPr>
        <p:spPr bwMode="auto">
          <a:xfrm>
            <a:off x="2768600" y="4402138"/>
            <a:ext cx="466725" cy="392112"/>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7315" name="Text Box 105"/>
          <p:cNvSpPr txBox="1">
            <a:spLocks noChangeArrowheads="1"/>
          </p:cNvSpPr>
          <p:nvPr/>
        </p:nvSpPr>
        <p:spPr bwMode="auto">
          <a:xfrm>
            <a:off x="2849563" y="434816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7316" name="Line 106"/>
          <p:cNvSpPr>
            <a:spLocks noChangeShapeType="1"/>
          </p:cNvSpPr>
          <p:nvPr/>
        </p:nvSpPr>
        <p:spPr bwMode="auto">
          <a:xfrm flipV="1">
            <a:off x="3019425" y="4194175"/>
            <a:ext cx="1588" cy="307975"/>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16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63" presetClass="path" presetSubtype="0" accel="50000" decel="50000" fill="hold" nodeType="withEffect">
                                  <p:stCondLst>
                                    <p:cond delay="0"/>
                                  </p:stCondLst>
                                  <p:childTnLst>
                                    <p:animMotion origin="layout" path="M -3.88889E-6 2.59259E-6 L 0.44167 2.59259E-6 " pathEditMode="relative" rAng="0" ptsTypes="AA">
                                      <p:cBhvr>
                                        <p:cTn id="12" dur="2000" fill="hold"/>
                                        <p:tgtEl>
                                          <p:spTgt spid="7"/>
                                        </p:tgtEl>
                                        <p:attrNameLst>
                                          <p:attrName>ppt_x</p:attrName>
                                          <p:attrName>ppt_y</p:attrName>
                                        </p:attrNameLst>
                                      </p:cBhvr>
                                      <p:rCtr x="221" y="0"/>
                                    </p:animMotion>
                                  </p:childTnLst>
                                </p:cTn>
                              </p:par>
                              <p:par>
                                <p:cTn id="13" presetID="1" presetClass="exit" presetSubtype="0" fill="hold" grpId="1" nodeType="withEffect">
                                  <p:stCondLst>
                                    <p:cond delay="0"/>
                                  </p:stCondLst>
                                  <p:childTnLst>
                                    <p:set>
                                      <p:cBhvr>
                                        <p:cTn id="14" dur="1" fill="hold">
                                          <p:stCondLst>
                                            <p:cond delay="0"/>
                                          </p:stCondLst>
                                        </p:cTn>
                                        <p:tgtEl>
                                          <p:spTgt spid="152168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50000" decel="50000" fill="hold" nodeType="withEffect">
                                  <p:stCondLst>
                                    <p:cond delay="0"/>
                                  </p:stCondLst>
                                  <p:childTnLst>
                                    <p:animMotion origin="layout" path="M 0.0 0.0  L 0.0 0.33333  E" pathEditMode="relative" ptsTypes="">
                                      <p:cBhvr>
                                        <p:cTn id="20" dur="2000" fill="hold"/>
                                        <p:tgtEl>
                                          <p:spTgt spid="8"/>
                                        </p:tgtEl>
                                        <p:attrNameLst>
                                          <p:attrName>ppt_x</p:attrName>
                                          <p:attrName>ppt_y</p:attrName>
                                        </p:attrNameLst>
                                      </p:cBhvr>
                                    </p:animMotion>
                                  </p:childTnLst>
                                </p:cTn>
                              </p:par>
                              <p:par>
                                <p:cTn id="21" presetID="47" presetClass="entr" presetSubtype="0" fill="hold" nodeType="withEffect">
                                  <p:stCondLst>
                                    <p:cond delay="100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2168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42" presetClass="path" presetSubtype="0" accel="50000" decel="50000" fill="hold" nodeType="withEffect">
                                  <p:stCondLst>
                                    <p:cond delay="0"/>
                                  </p:stCondLst>
                                  <p:childTnLst>
                                    <p:animMotion origin="layout" path="M 5.55556E-7 -2.96296E-6 L 0.00017 0.21736 " pathEditMode="relative" rAng="0" ptsTypes="AA">
                                      <p:cBhvr>
                                        <p:cTn id="35" dur="2000" fill="hold"/>
                                        <p:tgtEl>
                                          <p:spTgt spid="9"/>
                                        </p:tgtEl>
                                        <p:attrNameLst>
                                          <p:attrName>ppt_x</p:attrName>
                                          <p:attrName>ppt_y</p:attrName>
                                        </p:attrNameLst>
                                      </p:cBhvr>
                                      <p:rCtr x="0" y="109"/>
                                    </p:animMotion>
                                  </p:childTnLst>
                                </p:cTn>
                              </p:par>
                              <p:par>
                                <p:cTn id="36" presetID="1" presetClass="exit" presetSubtype="0" fill="hold" grpId="1" nodeType="withEffect">
                                  <p:stCondLst>
                                    <p:cond delay="0"/>
                                  </p:stCondLst>
                                  <p:childTnLst>
                                    <p:set>
                                      <p:cBhvr>
                                        <p:cTn id="37" dur="1" fill="hold">
                                          <p:stCondLst>
                                            <p:cond delay="0"/>
                                          </p:stCondLst>
                                        </p:cTn>
                                        <p:tgtEl>
                                          <p:spTgt spid="152168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par>
                                <p:cTn id="42" presetID="0" presetClass="path" presetSubtype="0" accel="50000" decel="50000" fill="hold" nodeType="withEffect">
                                  <p:stCondLst>
                                    <p:cond delay="0"/>
                                  </p:stCondLst>
                                  <p:childTnLst>
                                    <p:animMotion origin="layout" path="M -0.00087 -0.00023 L -0.44202 -0.11527 " pathEditMode="relative" rAng="0" ptsTypes="AA">
                                      <p:cBhvr>
                                        <p:cTn id="43" dur="2000" fill="hold"/>
                                        <p:tgtEl>
                                          <p:spTgt spid="11"/>
                                        </p:tgtEl>
                                        <p:attrNameLst>
                                          <p:attrName>ppt_x</p:attrName>
                                          <p:attrName>ppt_y</p:attrName>
                                        </p:attrNameLst>
                                      </p:cBhvr>
                                      <p:rCtr x="-221" y="-58"/>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2168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nodeType="clickEffect">
                                  <p:stCondLst>
                                    <p:cond delay="0"/>
                                  </p:stCondLst>
                                  <p:childTnLst>
                                    <p:set>
                                      <p:cBhvr>
                                        <p:cTn id="53" dur="1" fill="hold">
                                          <p:stCondLst>
                                            <p:cond delay="0"/>
                                          </p:stCondLst>
                                        </p:cTn>
                                        <p:tgtEl>
                                          <p:spTgt spid="10"/>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521686"/>
                                        </p:tgtEl>
                                        <p:attrNameLst>
                                          <p:attrName>style.visibility</p:attrName>
                                        </p:attrNameLst>
                                      </p:cBhvr>
                                      <p:to>
                                        <p:strVal val="hidden"/>
                                      </p:to>
                                    </p:set>
                                  </p:childTnLst>
                                </p:cTn>
                              </p:par>
                              <p:par>
                                <p:cTn id="56" presetID="10" presetClass="entr" presetSubtype="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2000"/>
                                        <p:tgtEl>
                                          <p:spTgt spid="2"/>
                                        </p:tgtEl>
                                      </p:cBhvr>
                                    </p:animEffect>
                                  </p:childTnLst>
                                </p:cTn>
                              </p:par>
                              <p:par>
                                <p:cTn id="59" presetID="10" presetClass="exit" presetSubtype="0" fill="hold" nodeType="withEffect">
                                  <p:stCondLst>
                                    <p:cond delay="0"/>
                                  </p:stCondLst>
                                  <p:childTnLst>
                                    <p:animEffect transition="out" filter="fade">
                                      <p:cBhvr>
                                        <p:cTn id="60" dur="2000"/>
                                        <p:tgtEl>
                                          <p:spTgt spid="11"/>
                                        </p:tgtEl>
                                      </p:cBhvr>
                                    </p:animEffect>
                                    <p:set>
                                      <p:cBhvr>
                                        <p:cTn id="61" dur="1" fill="hold">
                                          <p:stCondLst>
                                            <p:cond delay="1999"/>
                                          </p:stCondLst>
                                        </p:cTn>
                                        <p:tgtEl>
                                          <p:spTgt spid="1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dissolve">
                                      <p:cBhvr>
                                        <p:cTn id="66" dur="500"/>
                                        <p:tgtEl>
                                          <p:spTgt spid="4"/>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1521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1684" grpId="0" animBg="1"/>
      <p:bldP spid="1521684" grpId="1" animBg="1"/>
      <p:bldP spid="1521685" grpId="0" animBg="1"/>
      <p:bldP spid="1521685" grpId="1" animBg="1"/>
      <p:bldP spid="1521686" grpId="0" animBg="1"/>
      <p:bldP spid="1521686" grpId="1" animBg="1"/>
      <p:bldP spid="1521768"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773613" y="2905125"/>
            <a:ext cx="4089400" cy="2174875"/>
          </a:xfrm>
          <a:prstGeom prst="rect">
            <a:avLst/>
          </a:prstGeom>
          <a:solidFill>
            <a:schemeClr val="bg1"/>
          </a:solidFill>
          <a:ln w="9525" algn="ctr">
            <a:solidFill>
              <a:schemeClr val="tx1"/>
            </a:solidFill>
            <a:miter lim="800000"/>
            <a:headEnd/>
            <a:tailEnd/>
          </a:ln>
        </p:spPr>
        <p:txBody>
          <a:bodyPr wrap="none" anchor="ctr"/>
          <a:lstStyle/>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r>
              <a:rPr lang="en-GB" sz="2400" b="1">
                <a:latin typeface="Arial" charset="0"/>
                <a:cs typeface="Arial" charset="0"/>
              </a:rPr>
              <a:t>     append(y,z);</a:t>
            </a:r>
            <a:r>
              <a:rPr lang="en-GB" sz="2400">
                <a:latin typeface="Arial" charset="0"/>
                <a:cs typeface="Arial" charset="0"/>
              </a:rPr>
              <a:t> 	</a:t>
            </a:r>
            <a:endParaRPr lang="en-US"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US" sz="2400">
              <a:latin typeface="Arial" charset="0"/>
              <a:cs typeface="Arial" charset="0"/>
            </a:endParaRPr>
          </a:p>
        </p:txBody>
      </p:sp>
      <p:sp>
        <p:nvSpPr>
          <p:cNvPr id="98307" name="Rectangle 3"/>
          <p:cNvSpPr>
            <a:spLocks noChangeArrowheads="1"/>
          </p:cNvSpPr>
          <p:nvPr/>
        </p:nvSpPr>
        <p:spPr bwMode="auto">
          <a:xfrm>
            <a:off x="4933950" y="3367088"/>
            <a:ext cx="3768725"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523716" name="Rectangle 4"/>
          <p:cNvSpPr>
            <a:spLocks noChangeArrowheads="1"/>
          </p:cNvSpPr>
          <p:nvPr/>
        </p:nvSpPr>
        <p:spPr bwMode="auto">
          <a:xfrm>
            <a:off x="5311775" y="3405188"/>
            <a:ext cx="3289300" cy="544512"/>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8309" name="Rectangle 5"/>
          <p:cNvSpPr>
            <a:spLocks noGrp="1" noChangeArrowheads="1"/>
          </p:cNvSpPr>
          <p:nvPr>
            <p:ph type="title"/>
          </p:nvPr>
        </p:nvSpPr>
        <p:spPr/>
        <p:txBody>
          <a:bodyPr/>
          <a:lstStyle/>
          <a:p>
            <a:r>
              <a:rPr lang="en-US" smtClean="0"/>
              <a:t>What’s the difference?</a:t>
            </a:r>
          </a:p>
        </p:txBody>
      </p:sp>
      <p:sp>
        <p:nvSpPr>
          <p:cNvPr id="98310" name="Oval 6"/>
          <p:cNvSpPr>
            <a:spLocks noChangeAspect="1" noChangeArrowheads="1"/>
          </p:cNvSpPr>
          <p:nvPr/>
        </p:nvSpPr>
        <p:spPr bwMode="auto">
          <a:xfrm>
            <a:off x="6394450" y="3540125"/>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8311" name="Oval 7"/>
          <p:cNvSpPr>
            <a:spLocks noChangeAspect="1" noChangeArrowheads="1"/>
          </p:cNvSpPr>
          <p:nvPr/>
        </p:nvSpPr>
        <p:spPr bwMode="auto">
          <a:xfrm>
            <a:off x="7237413" y="354647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8312" name="AutoShape 8"/>
          <p:cNvCxnSpPr>
            <a:cxnSpLocks noChangeShapeType="1"/>
          </p:cNvCxnSpPr>
          <p:nvPr/>
        </p:nvCxnSpPr>
        <p:spPr bwMode="auto">
          <a:xfrm>
            <a:off x="6907213" y="3689350"/>
            <a:ext cx="333375" cy="0"/>
          </a:xfrm>
          <a:prstGeom prst="straightConnector1">
            <a:avLst/>
          </a:prstGeom>
          <a:noFill/>
          <a:ln w="25400">
            <a:solidFill>
              <a:schemeClr val="tx1"/>
            </a:solidFill>
            <a:round/>
            <a:headEnd/>
            <a:tailEnd type="triangle" w="med" len="med"/>
          </a:ln>
        </p:spPr>
      </p:cxnSp>
      <p:sp>
        <p:nvSpPr>
          <p:cNvPr id="1523721" name="Oval 9"/>
          <p:cNvSpPr>
            <a:spLocks noChangeAspect="1" noChangeArrowheads="1"/>
          </p:cNvSpPr>
          <p:nvPr/>
        </p:nvSpPr>
        <p:spPr bwMode="auto">
          <a:xfrm>
            <a:off x="5503863" y="354012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8314" name="Text Box 10"/>
          <p:cNvSpPr txBox="1">
            <a:spLocks noChangeArrowheads="1"/>
          </p:cNvSpPr>
          <p:nvPr/>
        </p:nvSpPr>
        <p:spPr bwMode="auto">
          <a:xfrm>
            <a:off x="6851650" y="3255963"/>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8315" name="AutoShape 11"/>
          <p:cNvCxnSpPr>
            <a:cxnSpLocks noChangeShapeType="1"/>
            <a:stCxn id="1523721" idx="6"/>
            <a:endCxn id="98310" idx="2"/>
          </p:cNvCxnSpPr>
          <p:nvPr/>
        </p:nvCxnSpPr>
        <p:spPr bwMode="auto">
          <a:xfrm>
            <a:off x="6007100" y="3683000"/>
            <a:ext cx="387350" cy="0"/>
          </a:xfrm>
          <a:prstGeom prst="straightConnector1">
            <a:avLst/>
          </a:prstGeom>
          <a:noFill/>
          <a:ln w="25400">
            <a:solidFill>
              <a:schemeClr val="tx1"/>
            </a:solidFill>
            <a:round/>
            <a:headEnd/>
            <a:tailEnd type="triangle" w="med" len="med"/>
          </a:ln>
        </p:spPr>
      </p:cxnSp>
      <p:sp>
        <p:nvSpPr>
          <p:cNvPr id="98316" name="Text Box 12"/>
          <p:cNvSpPr txBox="1">
            <a:spLocks noChangeArrowheads="1"/>
          </p:cNvSpPr>
          <p:nvPr/>
        </p:nvSpPr>
        <p:spPr bwMode="auto">
          <a:xfrm>
            <a:off x="5970588" y="3262313"/>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nvGrpSpPr>
          <p:cNvPr id="98317" name="Group 13"/>
          <p:cNvGrpSpPr>
            <a:grpSpLocks/>
          </p:cNvGrpSpPr>
          <p:nvPr/>
        </p:nvGrpSpPr>
        <p:grpSpPr bwMode="auto">
          <a:xfrm>
            <a:off x="4970463" y="3910013"/>
            <a:ext cx="1036637" cy="457200"/>
            <a:chOff x="305" y="2697"/>
            <a:chExt cx="653" cy="288"/>
          </a:xfrm>
        </p:grpSpPr>
        <p:sp>
          <p:nvSpPr>
            <p:cNvPr id="98355" name="Text Box 14"/>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8356" name="Line 15"/>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8357" name="Oval 16"/>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98318" name="Text Box 17"/>
          <p:cNvSpPr txBox="1">
            <a:spLocks noChangeArrowheads="1"/>
          </p:cNvSpPr>
          <p:nvPr/>
        </p:nvSpPr>
        <p:spPr bwMode="auto">
          <a:xfrm>
            <a:off x="8186738" y="40147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8319" name="Line 18"/>
          <p:cNvSpPr>
            <a:spLocks noChangeShapeType="1"/>
          </p:cNvSpPr>
          <p:nvPr/>
        </p:nvSpPr>
        <p:spPr bwMode="auto">
          <a:xfrm flipV="1">
            <a:off x="8331200" y="382270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523731" name="Oval 19"/>
          <p:cNvSpPr>
            <a:spLocks noChangeAspect="1" noChangeArrowheads="1"/>
          </p:cNvSpPr>
          <p:nvPr/>
        </p:nvSpPr>
        <p:spPr bwMode="auto">
          <a:xfrm>
            <a:off x="8062913" y="354647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8321" name="Text Box 20"/>
          <p:cNvSpPr txBox="1">
            <a:spLocks noChangeArrowheads="1"/>
          </p:cNvSpPr>
          <p:nvPr/>
        </p:nvSpPr>
        <p:spPr bwMode="auto">
          <a:xfrm>
            <a:off x="4970463" y="3440113"/>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8322" name="Line 21"/>
          <p:cNvSpPr>
            <a:spLocks noChangeShapeType="1"/>
          </p:cNvSpPr>
          <p:nvPr/>
        </p:nvSpPr>
        <p:spPr bwMode="auto">
          <a:xfrm>
            <a:off x="5272088" y="3695700"/>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98323" name="Text Box 22"/>
          <p:cNvSpPr txBox="1">
            <a:spLocks noChangeArrowheads="1"/>
          </p:cNvSpPr>
          <p:nvPr/>
        </p:nvSpPr>
        <p:spPr bwMode="auto">
          <a:xfrm>
            <a:off x="7335838" y="39766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8324" name="Line 23"/>
          <p:cNvSpPr>
            <a:spLocks noChangeShapeType="1"/>
          </p:cNvSpPr>
          <p:nvPr/>
        </p:nvSpPr>
        <p:spPr bwMode="auto">
          <a:xfrm flipV="1">
            <a:off x="7505700" y="382270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8325" name="Text Box 24"/>
          <p:cNvSpPr txBox="1">
            <a:spLocks noChangeArrowheads="1"/>
          </p:cNvSpPr>
          <p:nvPr/>
        </p:nvSpPr>
        <p:spPr bwMode="auto">
          <a:xfrm>
            <a:off x="485775" y="1901825"/>
            <a:ext cx="3314700" cy="549275"/>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b="1">
                <a:solidFill>
                  <a:schemeClr val="bg1"/>
                </a:solidFill>
                <a:latin typeface="Arial" charset="0"/>
                <a:cs typeface="Arial" charset="0"/>
              </a:rPr>
              <a:t>1</a:t>
            </a:r>
            <a:r>
              <a:rPr lang="en-US" b="1" baseline="30000">
                <a:solidFill>
                  <a:schemeClr val="bg1"/>
                </a:solidFill>
                <a:latin typeface="Arial" charset="0"/>
                <a:cs typeface="Arial" charset="0"/>
              </a:rPr>
              <a:t>st</a:t>
            </a:r>
            <a:r>
              <a:rPr lang="en-US" b="1">
                <a:solidFill>
                  <a:schemeClr val="bg1"/>
                </a:solidFill>
                <a:latin typeface="Arial" charset="0"/>
                <a:cs typeface="Arial" charset="0"/>
              </a:rPr>
              <a:t> Example</a:t>
            </a:r>
          </a:p>
        </p:txBody>
      </p:sp>
      <p:sp>
        <p:nvSpPr>
          <p:cNvPr id="98326" name="Text Box 25"/>
          <p:cNvSpPr txBox="1">
            <a:spLocks noChangeArrowheads="1"/>
          </p:cNvSpPr>
          <p:nvPr/>
        </p:nvSpPr>
        <p:spPr bwMode="auto">
          <a:xfrm>
            <a:off x="5016500" y="1901825"/>
            <a:ext cx="3314700" cy="549275"/>
          </a:xfrm>
          <a:prstGeom prst="rect">
            <a:avLst/>
          </a:prstGeom>
          <a:noFill/>
          <a:ln w="9525" algn="ctr">
            <a:noFill/>
            <a:miter lim="800000"/>
            <a:headEnd/>
            <a:tailEnd/>
          </a:ln>
        </p:spPr>
        <p:txBody>
          <a:bodyPr lIns="0" tIns="0" rIns="0" bIns="0">
            <a:spAutoFit/>
          </a:bodyPr>
          <a:lstStyle/>
          <a:p>
            <a:pPr marL="742950" indent="-285750" eaLnBrk="1" hangingPunct="1">
              <a:spcBef>
                <a:spcPct val="50000"/>
              </a:spcBef>
              <a:buClr>
                <a:schemeClr val="hlink"/>
              </a:buClr>
              <a:buSzPct val="80000"/>
              <a:buFont typeface="Wingdings" pitchFamily="2" charset="2"/>
              <a:buNone/>
            </a:pPr>
            <a:r>
              <a:rPr lang="en-US" b="1">
                <a:solidFill>
                  <a:schemeClr val="bg1"/>
                </a:solidFill>
                <a:latin typeface="Arial" charset="0"/>
                <a:cs typeface="Arial" charset="0"/>
              </a:rPr>
              <a:t>2</a:t>
            </a:r>
            <a:r>
              <a:rPr lang="en-US" b="1" baseline="30000">
                <a:solidFill>
                  <a:schemeClr val="bg1"/>
                </a:solidFill>
                <a:latin typeface="Arial" charset="0"/>
                <a:cs typeface="Arial" charset="0"/>
              </a:rPr>
              <a:t>nd</a:t>
            </a:r>
            <a:r>
              <a:rPr lang="en-US" b="1">
                <a:solidFill>
                  <a:schemeClr val="bg1"/>
                </a:solidFill>
                <a:latin typeface="Arial" charset="0"/>
                <a:cs typeface="Arial" charset="0"/>
              </a:rPr>
              <a:t> Example</a:t>
            </a:r>
          </a:p>
        </p:txBody>
      </p:sp>
      <p:sp>
        <p:nvSpPr>
          <p:cNvPr id="98327" name="Rectangle 26"/>
          <p:cNvSpPr>
            <a:spLocks noChangeArrowheads="1"/>
          </p:cNvSpPr>
          <p:nvPr/>
        </p:nvSpPr>
        <p:spPr bwMode="auto">
          <a:xfrm>
            <a:off x="268288" y="2900363"/>
            <a:ext cx="4089400" cy="2174875"/>
          </a:xfrm>
          <a:prstGeom prst="rect">
            <a:avLst/>
          </a:prstGeom>
          <a:solidFill>
            <a:schemeClr val="bg1"/>
          </a:solidFill>
          <a:ln w="9525" algn="ctr">
            <a:solidFill>
              <a:schemeClr val="tx1"/>
            </a:solidFill>
            <a:miter lim="800000"/>
            <a:headEnd/>
            <a:tailEnd/>
          </a:ln>
        </p:spPr>
        <p:txBody>
          <a:bodyPr wrap="none" anchor="ctr"/>
          <a:lstStyle/>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endParaRPr lang="en-GB" sz="2400">
              <a:latin typeface="Arial" charset="0"/>
              <a:cs typeface="Arial" charset="0"/>
            </a:endParaRPr>
          </a:p>
          <a:p>
            <a:pPr algn="ctr" eaLnBrk="1" hangingPunct="1"/>
            <a:r>
              <a:rPr lang="en-GB" sz="2400">
                <a:latin typeface="Arial" charset="0"/>
                <a:cs typeface="Arial" charset="0"/>
              </a:rPr>
              <a:t>      </a:t>
            </a:r>
            <a:r>
              <a:rPr lang="en-GB" sz="2400" b="1">
                <a:latin typeface="Arial" charset="0"/>
                <a:cs typeface="Arial" charset="0"/>
              </a:rPr>
              <a:t>append(y,z); 	</a:t>
            </a:r>
            <a:endParaRPr lang="en-US" sz="2400" b="1">
              <a:latin typeface="Arial" charset="0"/>
              <a:cs typeface="Arial" charset="0"/>
            </a:endParaRPr>
          </a:p>
          <a:p>
            <a:pPr algn="ctr" eaLnBrk="1" hangingPunct="1"/>
            <a:endParaRPr lang="en-GB" sz="2400" b="1">
              <a:latin typeface="Arial" charset="0"/>
              <a:cs typeface="Arial" charset="0"/>
            </a:endParaRPr>
          </a:p>
          <a:p>
            <a:pPr algn="ctr" eaLnBrk="1" hangingPunct="1"/>
            <a:endParaRPr lang="en-GB" sz="2400">
              <a:latin typeface="Arial" charset="0"/>
              <a:cs typeface="Arial" charset="0"/>
            </a:endParaRPr>
          </a:p>
          <a:p>
            <a:pPr algn="ctr" eaLnBrk="1" hangingPunct="1"/>
            <a:endParaRPr lang="en-US" sz="2400">
              <a:latin typeface="Arial" charset="0"/>
              <a:cs typeface="Arial" charset="0"/>
            </a:endParaRPr>
          </a:p>
        </p:txBody>
      </p:sp>
      <p:sp>
        <p:nvSpPr>
          <p:cNvPr id="98328" name="Rectangle 27"/>
          <p:cNvSpPr>
            <a:spLocks noChangeArrowheads="1"/>
          </p:cNvSpPr>
          <p:nvPr/>
        </p:nvSpPr>
        <p:spPr bwMode="auto">
          <a:xfrm>
            <a:off x="406400" y="3335338"/>
            <a:ext cx="3768725"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1523740" name="Rectangle 28"/>
          <p:cNvSpPr>
            <a:spLocks noChangeArrowheads="1"/>
          </p:cNvSpPr>
          <p:nvPr/>
        </p:nvSpPr>
        <p:spPr bwMode="auto">
          <a:xfrm>
            <a:off x="2536825" y="3371850"/>
            <a:ext cx="1555750" cy="544513"/>
          </a:xfrm>
          <a:prstGeom prst="rect">
            <a:avLst/>
          </a:prstGeom>
          <a:solidFill>
            <a:srgbClr val="00FFFF"/>
          </a:solidFill>
          <a:ln w="9525" algn="ctr">
            <a:noFill/>
            <a:miter lim="800000"/>
            <a:headEnd/>
            <a:tailEnd/>
          </a:ln>
        </p:spPr>
        <p:txBody>
          <a:bodyPr wrap="none" lIns="0" tIns="0" rIns="0" bIns="0" anchor="ctr"/>
          <a:lstStyle/>
          <a:p>
            <a:endParaRPr lang="en-US"/>
          </a:p>
        </p:txBody>
      </p:sp>
      <p:cxnSp>
        <p:nvCxnSpPr>
          <p:cNvPr id="98330" name="AutoShape 29"/>
          <p:cNvCxnSpPr>
            <a:cxnSpLocks noChangeShapeType="1"/>
          </p:cNvCxnSpPr>
          <p:nvPr/>
        </p:nvCxnSpPr>
        <p:spPr bwMode="auto">
          <a:xfrm>
            <a:off x="2351088" y="3657600"/>
            <a:ext cx="333375" cy="0"/>
          </a:xfrm>
          <a:prstGeom prst="straightConnector1">
            <a:avLst/>
          </a:prstGeom>
          <a:noFill/>
          <a:ln w="25400">
            <a:solidFill>
              <a:schemeClr val="tx1"/>
            </a:solidFill>
            <a:round/>
            <a:headEnd/>
            <a:tailEnd type="triangle" w="med" len="med"/>
          </a:ln>
        </p:spPr>
      </p:cxnSp>
      <p:sp>
        <p:nvSpPr>
          <p:cNvPr id="98331" name="Text Box 30"/>
          <p:cNvSpPr txBox="1">
            <a:spLocks noChangeArrowheads="1"/>
          </p:cNvSpPr>
          <p:nvPr/>
        </p:nvSpPr>
        <p:spPr bwMode="auto">
          <a:xfrm>
            <a:off x="2295525" y="3224213"/>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grpSp>
        <p:nvGrpSpPr>
          <p:cNvPr id="98332" name="Group 31"/>
          <p:cNvGrpSpPr>
            <a:grpSpLocks/>
          </p:cNvGrpSpPr>
          <p:nvPr/>
        </p:nvGrpSpPr>
        <p:grpSpPr bwMode="auto">
          <a:xfrm>
            <a:off x="414338" y="3216275"/>
            <a:ext cx="1927225" cy="1119188"/>
            <a:chOff x="305" y="2280"/>
            <a:chExt cx="1214" cy="705"/>
          </a:xfrm>
        </p:grpSpPr>
        <p:sp>
          <p:nvSpPr>
            <p:cNvPr id="98346" name="Text Box 32"/>
            <p:cNvSpPr txBox="1">
              <a:spLocks noChangeArrowheads="1"/>
            </p:cNvSpPr>
            <p:nvPr/>
          </p:nvSpPr>
          <p:spPr bwMode="auto">
            <a:xfrm>
              <a:off x="305" y="2401"/>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8347" name="Line 33"/>
            <p:cNvSpPr>
              <a:spLocks noChangeShapeType="1"/>
            </p:cNvSpPr>
            <p:nvPr/>
          </p:nvSpPr>
          <p:spPr bwMode="auto">
            <a:xfrm>
              <a:off x="495" y="2562"/>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8348" name="Oval 34"/>
            <p:cNvSpPr>
              <a:spLocks noChangeAspect="1" noChangeArrowheads="1"/>
            </p:cNvSpPr>
            <p:nvPr/>
          </p:nvSpPr>
          <p:spPr bwMode="auto">
            <a:xfrm>
              <a:off x="1202" y="2464"/>
              <a:ext cx="317" cy="180"/>
            </a:xfrm>
            <a:prstGeom prst="ellipse">
              <a:avLst/>
            </a:prstGeom>
            <a:solidFill>
              <a:schemeClr val="accent1"/>
            </a:solidFill>
            <a:ln w="3175" algn="ctr">
              <a:solidFill>
                <a:schemeClr val="tx1"/>
              </a:solidFill>
              <a:round/>
              <a:headEnd/>
              <a:tailEnd/>
            </a:ln>
          </p:spPr>
          <p:txBody>
            <a:bodyPr wrap="none" anchor="ctr"/>
            <a:lstStyle/>
            <a:p>
              <a:endParaRPr lang="en-US"/>
            </a:p>
          </p:txBody>
        </p:sp>
        <p:sp>
          <p:nvSpPr>
            <p:cNvPr id="98349" name="Oval 35"/>
            <p:cNvSpPr>
              <a:spLocks noChangeAspect="1" noChangeArrowheads="1"/>
            </p:cNvSpPr>
            <p:nvPr/>
          </p:nvSpPr>
          <p:spPr bwMode="auto">
            <a:xfrm>
              <a:off x="641" y="2464"/>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8350" name="AutoShape 36"/>
            <p:cNvCxnSpPr>
              <a:cxnSpLocks noChangeShapeType="1"/>
              <a:stCxn id="98349" idx="6"/>
              <a:endCxn id="98348" idx="2"/>
            </p:cNvCxnSpPr>
            <p:nvPr/>
          </p:nvCxnSpPr>
          <p:spPr bwMode="auto">
            <a:xfrm>
              <a:off x="958" y="2554"/>
              <a:ext cx="244" cy="0"/>
            </a:xfrm>
            <a:prstGeom prst="straightConnector1">
              <a:avLst/>
            </a:prstGeom>
            <a:noFill/>
            <a:ln w="25400">
              <a:solidFill>
                <a:schemeClr val="tx1"/>
              </a:solidFill>
              <a:round/>
              <a:headEnd/>
              <a:tailEnd type="triangle" w="med" len="med"/>
            </a:ln>
          </p:spPr>
        </p:cxnSp>
        <p:sp>
          <p:nvSpPr>
            <p:cNvPr id="98351" name="Text Box 37"/>
            <p:cNvSpPr txBox="1">
              <a:spLocks noChangeArrowheads="1"/>
            </p:cNvSpPr>
            <p:nvPr/>
          </p:nvSpPr>
          <p:spPr bwMode="auto">
            <a:xfrm>
              <a:off x="917" y="2280"/>
              <a:ext cx="281" cy="288"/>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8352" name="Text Box 38"/>
            <p:cNvSpPr txBox="1">
              <a:spLocks noChangeArrowheads="1"/>
            </p:cNvSpPr>
            <p:nvPr/>
          </p:nvSpPr>
          <p:spPr bwMode="auto">
            <a:xfrm>
              <a:off x="305" y="2697"/>
              <a:ext cx="234" cy="288"/>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8353" name="Line 39"/>
            <p:cNvSpPr>
              <a:spLocks noChangeShapeType="1"/>
            </p:cNvSpPr>
            <p:nvPr/>
          </p:nvSpPr>
          <p:spPr bwMode="auto">
            <a:xfrm>
              <a:off x="495" y="2858"/>
              <a:ext cx="140" cy="0"/>
            </a:xfrm>
            <a:prstGeom prst="line">
              <a:avLst/>
            </a:prstGeom>
            <a:noFill/>
            <a:ln w="9525">
              <a:solidFill>
                <a:schemeClr val="tx1"/>
              </a:solidFill>
              <a:round/>
              <a:headEnd/>
              <a:tailEnd type="triangle" w="med" len="med"/>
            </a:ln>
          </p:spPr>
          <p:txBody>
            <a:bodyPr wrap="none" anchor="ctr"/>
            <a:lstStyle/>
            <a:p>
              <a:endParaRPr lang="en-US"/>
            </a:p>
          </p:txBody>
        </p:sp>
        <p:sp>
          <p:nvSpPr>
            <p:cNvPr id="98354" name="Oval 40"/>
            <p:cNvSpPr>
              <a:spLocks noChangeAspect="1" noChangeArrowheads="1"/>
            </p:cNvSpPr>
            <p:nvPr/>
          </p:nvSpPr>
          <p:spPr bwMode="auto">
            <a:xfrm>
              <a:off x="641" y="2760"/>
              <a:ext cx="317" cy="180"/>
            </a:xfrm>
            <a:prstGeom prst="ellipse">
              <a:avLst/>
            </a:prstGeom>
            <a:solidFill>
              <a:schemeClr val="accent1"/>
            </a:solidFill>
            <a:ln w="12700" algn="ctr">
              <a:solidFill>
                <a:schemeClr val="tx1"/>
              </a:solidFill>
              <a:round/>
              <a:headEnd/>
              <a:tailEnd/>
            </a:ln>
          </p:spPr>
          <p:txBody>
            <a:bodyPr wrap="none" anchor="ctr"/>
            <a:lstStyle/>
            <a:p>
              <a:endParaRPr lang="en-US"/>
            </a:p>
          </p:txBody>
        </p:sp>
      </p:grpSp>
      <p:sp>
        <p:nvSpPr>
          <p:cNvPr id="1523753" name="Oval 41"/>
          <p:cNvSpPr>
            <a:spLocks noChangeAspect="1" noChangeArrowheads="1"/>
          </p:cNvSpPr>
          <p:nvPr/>
        </p:nvSpPr>
        <p:spPr bwMode="auto">
          <a:xfrm>
            <a:off x="2681288" y="351472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523754" name="Oval 42"/>
          <p:cNvSpPr>
            <a:spLocks noChangeAspect="1" noChangeArrowheads="1"/>
          </p:cNvSpPr>
          <p:nvPr/>
        </p:nvSpPr>
        <p:spPr bwMode="auto">
          <a:xfrm>
            <a:off x="3535363" y="351472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8335" name="Text Box 43"/>
          <p:cNvSpPr txBox="1">
            <a:spLocks noChangeArrowheads="1"/>
          </p:cNvSpPr>
          <p:nvPr/>
        </p:nvSpPr>
        <p:spPr bwMode="auto">
          <a:xfrm>
            <a:off x="2779713" y="394493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8336" name="Text Box 44"/>
          <p:cNvSpPr txBox="1">
            <a:spLocks noChangeArrowheads="1"/>
          </p:cNvSpPr>
          <p:nvPr/>
        </p:nvSpPr>
        <p:spPr bwMode="auto">
          <a:xfrm>
            <a:off x="3659188" y="398303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8337" name="Line 45"/>
          <p:cNvSpPr>
            <a:spLocks noChangeShapeType="1"/>
          </p:cNvSpPr>
          <p:nvPr/>
        </p:nvSpPr>
        <p:spPr bwMode="auto">
          <a:xfrm flipV="1">
            <a:off x="2949575" y="379095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8338" name="Line 46"/>
          <p:cNvSpPr>
            <a:spLocks noChangeShapeType="1"/>
          </p:cNvSpPr>
          <p:nvPr/>
        </p:nvSpPr>
        <p:spPr bwMode="auto">
          <a:xfrm flipV="1">
            <a:off x="3803650" y="379095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523759" name="Freeform 47"/>
          <p:cNvSpPr>
            <a:spLocks/>
          </p:cNvSpPr>
          <p:nvPr/>
        </p:nvSpPr>
        <p:spPr bwMode="auto">
          <a:xfrm>
            <a:off x="725488" y="3600450"/>
            <a:ext cx="2281237" cy="42863"/>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chemeClr val="bg2"/>
            </a:solidFill>
            <a:prstDash val="solid"/>
            <a:round/>
            <a:headEnd type="none" w="med" len="med"/>
            <a:tailEnd type="triangle" w="med" len="med"/>
          </a:ln>
        </p:spPr>
        <p:txBody>
          <a:bodyPr wrap="none" lIns="0" tIns="0" rIns="0" bIns="0" anchor="ctr"/>
          <a:lstStyle/>
          <a:p>
            <a:endParaRPr lang="en-US"/>
          </a:p>
        </p:txBody>
      </p:sp>
      <p:sp>
        <p:nvSpPr>
          <p:cNvPr id="1523760" name="Freeform 48"/>
          <p:cNvSpPr>
            <a:spLocks/>
          </p:cNvSpPr>
          <p:nvPr/>
        </p:nvSpPr>
        <p:spPr bwMode="auto">
          <a:xfrm rot="5400000" flipH="1">
            <a:off x="3608388" y="3879850"/>
            <a:ext cx="503237" cy="42863"/>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chemeClr val="bg2"/>
            </a:solidFill>
            <a:prstDash val="solid"/>
            <a:round/>
            <a:headEnd type="none" w="med" len="med"/>
            <a:tailEnd type="triangle" w="med" len="med"/>
          </a:ln>
        </p:spPr>
        <p:txBody>
          <a:bodyPr wrap="none" lIns="0" tIns="0" rIns="0" bIns="0" anchor="ctr"/>
          <a:lstStyle/>
          <a:p>
            <a:endParaRPr lang="en-US"/>
          </a:p>
        </p:txBody>
      </p:sp>
      <p:sp>
        <p:nvSpPr>
          <p:cNvPr id="1523761" name="Freeform 49"/>
          <p:cNvSpPr>
            <a:spLocks/>
          </p:cNvSpPr>
          <p:nvPr/>
        </p:nvSpPr>
        <p:spPr bwMode="auto">
          <a:xfrm rot="-5400000">
            <a:off x="2801938" y="3895725"/>
            <a:ext cx="503237" cy="42863"/>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chemeClr val="bg2"/>
            </a:solidFill>
            <a:prstDash val="solid"/>
            <a:round/>
            <a:headEnd type="none" w="med" len="med"/>
            <a:tailEnd type="triangle" w="med" len="med"/>
          </a:ln>
        </p:spPr>
        <p:txBody>
          <a:bodyPr wrap="none" lIns="0" tIns="0" rIns="0" bIns="0" anchor="ctr"/>
          <a:lstStyle/>
          <a:p>
            <a:endParaRPr lang="en-US"/>
          </a:p>
        </p:txBody>
      </p:sp>
      <p:sp>
        <p:nvSpPr>
          <p:cNvPr id="1523762" name="Freeform 50"/>
          <p:cNvSpPr>
            <a:spLocks/>
          </p:cNvSpPr>
          <p:nvPr/>
        </p:nvSpPr>
        <p:spPr bwMode="auto">
          <a:xfrm>
            <a:off x="5273675" y="3632200"/>
            <a:ext cx="539750" cy="42863"/>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chemeClr val="bg2"/>
            </a:solidFill>
            <a:prstDash val="solid"/>
            <a:round/>
            <a:headEnd type="none" w="med" len="med"/>
            <a:tailEnd type="triangle" w="med" len="med"/>
          </a:ln>
        </p:spPr>
        <p:txBody>
          <a:bodyPr wrap="none" lIns="0" tIns="0" rIns="0" bIns="0" anchor="ctr"/>
          <a:lstStyle/>
          <a:p>
            <a:endParaRPr lang="en-US"/>
          </a:p>
        </p:txBody>
      </p:sp>
      <p:sp>
        <p:nvSpPr>
          <p:cNvPr id="1523763" name="Freeform 51"/>
          <p:cNvSpPr>
            <a:spLocks/>
          </p:cNvSpPr>
          <p:nvPr/>
        </p:nvSpPr>
        <p:spPr bwMode="auto">
          <a:xfrm rot="5400000" flipH="1">
            <a:off x="8156575" y="3922713"/>
            <a:ext cx="503238" cy="42862"/>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chemeClr val="bg2"/>
            </a:solidFill>
            <a:prstDash val="solid"/>
            <a:round/>
            <a:headEnd type="none" w="med" len="med"/>
            <a:tailEnd type="triangle" w="med" len="med"/>
          </a:ln>
        </p:spPr>
        <p:txBody>
          <a:bodyPr wrap="none" lIns="0" tIns="0" rIns="0" bIns="0" anchor="ctr"/>
          <a:lstStyle/>
          <a:p>
            <a:endParaRPr lang="en-US"/>
          </a:p>
        </p:txBody>
      </p:sp>
      <p:sp>
        <p:nvSpPr>
          <p:cNvPr id="1523764" name="Freeform 52"/>
          <p:cNvSpPr>
            <a:spLocks/>
          </p:cNvSpPr>
          <p:nvPr/>
        </p:nvSpPr>
        <p:spPr bwMode="auto">
          <a:xfrm rot="-5400000">
            <a:off x="7339012" y="3927476"/>
            <a:ext cx="525463" cy="42862"/>
          </a:xfrm>
          <a:custGeom>
            <a:avLst/>
            <a:gdLst>
              <a:gd name="T0" fmla="*/ 0 w 1857"/>
              <a:gd name="T1" fmla="*/ 2147483647 h 10"/>
              <a:gd name="T2" fmla="*/ 2147483647 w 1857"/>
              <a:gd name="T3" fmla="*/ 2147483647 h 10"/>
              <a:gd name="T4" fmla="*/ 2147483647 w 1857"/>
              <a:gd name="T5" fmla="*/ 2147483647 h 10"/>
              <a:gd name="T6" fmla="*/ 0 60000 65536"/>
              <a:gd name="T7" fmla="*/ 0 60000 65536"/>
              <a:gd name="T8" fmla="*/ 0 60000 65536"/>
              <a:gd name="T9" fmla="*/ 0 w 1857"/>
              <a:gd name="T10" fmla="*/ 0 h 10"/>
              <a:gd name="T11" fmla="*/ 1857 w 1857"/>
              <a:gd name="T12" fmla="*/ 10 h 10"/>
            </a:gdLst>
            <a:ahLst/>
            <a:cxnLst>
              <a:cxn ang="T6">
                <a:pos x="T0" y="T1"/>
              </a:cxn>
              <a:cxn ang="T7">
                <a:pos x="T2" y="T3"/>
              </a:cxn>
              <a:cxn ang="T8">
                <a:pos x="T4" y="T5"/>
              </a:cxn>
            </a:cxnLst>
            <a:rect l="T9" t="T10" r="T11" b="T12"/>
            <a:pathLst>
              <a:path w="1857" h="10">
                <a:moveTo>
                  <a:pt x="0" y="1"/>
                </a:moveTo>
                <a:cubicBezTo>
                  <a:pt x="576" y="0"/>
                  <a:pt x="1153" y="0"/>
                  <a:pt x="1462" y="1"/>
                </a:cubicBezTo>
                <a:cubicBezTo>
                  <a:pt x="1771" y="2"/>
                  <a:pt x="1814" y="6"/>
                  <a:pt x="1857" y="10"/>
                </a:cubicBezTo>
              </a:path>
            </a:pathLst>
          </a:custGeom>
          <a:noFill/>
          <a:ln w="38100" cap="flat" cmpd="sng">
            <a:solidFill>
              <a:srgbClr val="FF0000"/>
            </a:solidFill>
            <a:prstDash val="solid"/>
            <a:round/>
            <a:headEnd type="none" w="med" len="med"/>
            <a:tailEnd type="triangle" w="med" len="med"/>
          </a:ln>
        </p:spPr>
        <p:txBody>
          <a:bodyPr wrap="none" lIns="0" tIns="0" rIns="0" bIns="0" anchor="ctr"/>
          <a:lstStyle/>
          <a:p>
            <a:endParaRPr lang="en-US"/>
          </a:p>
        </p:txBody>
      </p:sp>
      <p:sp>
        <p:nvSpPr>
          <p:cNvPr id="1523765" name="Freeform 53"/>
          <p:cNvSpPr>
            <a:spLocks/>
          </p:cNvSpPr>
          <p:nvPr/>
        </p:nvSpPr>
        <p:spPr bwMode="auto">
          <a:xfrm>
            <a:off x="7042150" y="3179763"/>
            <a:ext cx="874713" cy="1266825"/>
          </a:xfrm>
          <a:custGeom>
            <a:avLst/>
            <a:gdLst>
              <a:gd name="T0" fmla="*/ 2147483647 w 490"/>
              <a:gd name="T1" fmla="*/ 2147483647 h 538"/>
              <a:gd name="T2" fmla="*/ 2147483647 w 490"/>
              <a:gd name="T3" fmla="*/ 2147483647 h 538"/>
              <a:gd name="T4" fmla="*/ 2147483647 w 490"/>
              <a:gd name="T5" fmla="*/ 2147483647 h 538"/>
              <a:gd name="T6" fmla="*/ 2147483647 w 490"/>
              <a:gd name="T7" fmla="*/ 2147483647 h 538"/>
              <a:gd name="T8" fmla="*/ 2147483647 w 490"/>
              <a:gd name="T9" fmla="*/ 2147483647 h 538"/>
              <a:gd name="T10" fmla="*/ 2147483647 w 490"/>
              <a:gd name="T11" fmla="*/ 2147483647 h 538"/>
              <a:gd name="T12" fmla="*/ 2147483647 w 490"/>
              <a:gd name="T13" fmla="*/ 2147483647 h 538"/>
              <a:gd name="T14" fmla="*/ 2147483647 w 490"/>
              <a:gd name="T15" fmla="*/ 2147483647 h 538"/>
              <a:gd name="T16" fmla="*/ 2147483647 w 490"/>
              <a:gd name="T17" fmla="*/ 2147483647 h 538"/>
              <a:gd name="T18" fmla="*/ 2147483647 w 490"/>
              <a:gd name="T19" fmla="*/ 2147483647 h 538"/>
              <a:gd name="T20" fmla="*/ 2147483647 w 490"/>
              <a:gd name="T21" fmla="*/ 2147483647 h 5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0"/>
              <a:gd name="T34" fmla="*/ 0 h 538"/>
              <a:gd name="T35" fmla="*/ 490 w 490"/>
              <a:gd name="T36" fmla="*/ 538 h 5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0" h="538">
                <a:moveTo>
                  <a:pt x="412" y="40"/>
                </a:moveTo>
                <a:cubicBezTo>
                  <a:pt x="362" y="27"/>
                  <a:pt x="237" y="0"/>
                  <a:pt x="199" y="40"/>
                </a:cubicBezTo>
                <a:cubicBezTo>
                  <a:pt x="190" y="44"/>
                  <a:pt x="57" y="92"/>
                  <a:pt x="50" y="99"/>
                </a:cubicBezTo>
                <a:cubicBezTo>
                  <a:pt x="42" y="107"/>
                  <a:pt x="13" y="186"/>
                  <a:pt x="9" y="195"/>
                </a:cubicBezTo>
                <a:cubicBezTo>
                  <a:pt x="0" y="215"/>
                  <a:pt x="9" y="318"/>
                  <a:pt x="9" y="318"/>
                </a:cubicBezTo>
                <a:cubicBezTo>
                  <a:pt x="21" y="477"/>
                  <a:pt x="15" y="487"/>
                  <a:pt x="146" y="531"/>
                </a:cubicBezTo>
                <a:cubicBezTo>
                  <a:pt x="162" y="533"/>
                  <a:pt x="178" y="538"/>
                  <a:pt x="194" y="538"/>
                </a:cubicBezTo>
                <a:cubicBezTo>
                  <a:pt x="258" y="536"/>
                  <a:pt x="323" y="534"/>
                  <a:pt x="386" y="524"/>
                </a:cubicBezTo>
                <a:cubicBezTo>
                  <a:pt x="407" y="521"/>
                  <a:pt x="427" y="482"/>
                  <a:pt x="434" y="469"/>
                </a:cubicBezTo>
                <a:cubicBezTo>
                  <a:pt x="457" y="426"/>
                  <a:pt x="490" y="329"/>
                  <a:pt x="480" y="267"/>
                </a:cubicBezTo>
                <a:lnTo>
                  <a:pt x="412" y="40"/>
                </a:lnTo>
                <a:close/>
              </a:path>
            </a:pathLst>
          </a:custGeom>
          <a:noFill/>
          <a:ln w="57150" cap="flat" cmpd="sng">
            <a:solidFill>
              <a:srgbClr val="FF0000"/>
            </a:solidFill>
            <a:prstDash val="solid"/>
            <a:round/>
            <a:headEnd/>
            <a:tailEnd/>
          </a:ln>
        </p:spPr>
        <p:txBody>
          <a:bodyPr wrap="none" lIns="0" tIns="0" rIns="0" bIns="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37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500" fill="hold"/>
                                        <p:tgtEl>
                                          <p:spTgt spid="1523753"/>
                                        </p:tgtEl>
                                        <p:attrNameLst>
                                          <p:attrName>fillcolor</p:attrName>
                                        </p:attrNameLst>
                                      </p:cBhvr>
                                      <p:to>
                                        <a:srgbClr val="FFFF00"/>
                                      </p:to>
                                    </p:animClr>
                                    <p:set>
                                      <p:cBhvr>
                                        <p:cTn id="11" dur="500" fill="hold"/>
                                        <p:tgtEl>
                                          <p:spTgt spid="1523753"/>
                                        </p:tgtEl>
                                        <p:attrNameLst>
                                          <p:attrName>fill.type</p:attrName>
                                        </p:attrNameLst>
                                      </p:cBhvr>
                                      <p:to>
                                        <p:strVal val="solid"/>
                                      </p:to>
                                    </p:set>
                                    <p:set>
                                      <p:cBhvr>
                                        <p:cTn id="12" dur="500" fill="hold"/>
                                        <p:tgtEl>
                                          <p:spTgt spid="1523753"/>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1523754"/>
                                        </p:tgtEl>
                                        <p:attrNameLst>
                                          <p:attrName>fillcolor</p:attrName>
                                        </p:attrNameLst>
                                      </p:cBhvr>
                                      <p:to>
                                        <a:srgbClr val="FFFF00"/>
                                      </p:to>
                                    </p:animClr>
                                    <p:set>
                                      <p:cBhvr>
                                        <p:cTn id="15" dur="500" fill="hold"/>
                                        <p:tgtEl>
                                          <p:spTgt spid="1523754"/>
                                        </p:tgtEl>
                                        <p:attrNameLst>
                                          <p:attrName>fill.type</p:attrName>
                                        </p:attrNameLst>
                                      </p:cBhvr>
                                      <p:to>
                                        <p:strVal val="solid"/>
                                      </p:to>
                                    </p:set>
                                    <p:set>
                                      <p:cBhvr>
                                        <p:cTn id="16" dur="500" fill="hold"/>
                                        <p:tgtEl>
                                          <p:spTgt spid="1523754"/>
                                        </p:tgtEl>
                                        <p:attrNameLst>
                                          <p:attrName>fill.on</p:attrName>
                                        </p:attrNameLst>
                                      </p:cBhvr>
                                      <p:to>
                                        <p:strVal val="true"/>
                                      </p:to>
                                    </p:set>
                                  </p:childTnLst>
                                </p:cTn>
                              </p:par>
                              <p:par>
                                <p:cTn id="17" presetID="22" presetClass="entr" presetSubtype="4" fill="hold" grpId="0" nodeType="withEffect">
                                  <p:stCondLst>
                                    <p:cond delay="0"/>
                                  </p:stCondLst>
                                  <p:childTnLst>
                                    <p:set>
                                      <p:cBhvr>
                                        <p:cTn id="18" dur="1" fill="hold">
                                          <p:stCondLst>
                                            <p:cond delay="0"/>
                                          </p:stCondLst>
                                        </p:cTn>
                                        <p:tgtEl>
                                          <p:spTgt spid="1523760"/>
                                        </p:tgtEl>
                                        <p:attrNameLst>
                                          <p:attrName>style.visibility</p:attrName>
                                        </p:attrNameLst>
                                      </p:cBhvr>
                                      <p:to>
                                        <p:strVal val="visible"/>
                                      </p:to>
                                    </p:set>
                                    <p:animEffect transition="in" filter="wipe(down)">
                                      <p:cBhvr>
                                        <p:cTn id="19" dur="1000"/>
                                        <p:tgtEl>
                                          <p:spTgt spid="152376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523761"/>
                                        </p:tgtEl>
                                        <p:attrNameLst>
                                          <p:attrName>style.visibility</p:attrName>
                                        </p:attrNameLst>
                                      </p:cBhvr>
                                      <p:to>
                                        <p:strVal val="visible"/>
                                      </p:to>
                                    </p:set>
                                    <p:animEffect transition="in" filter="wipe(down)">
                                      <p:cBhvr>
                                        <p:cTn id="22" dur="1000"/>
                                        <p:tgtEl>
                                          <p:spTgt spid="152376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23759"/>
                                        </p:tgtEl>
                                        <p:attrNameLst>
                                          <p:attrName>style.visibility</p:attrName>
                                        </p:attrNameLst>
                                      </p:cBhvr>
                                      <p:to>
                                        <p:strVal val="visible"/>
                                      </p:to>
                                    </p:set>
                                    <p:animEffect transition="in" filter="wipe(left)">
                                      <p:cBhvr>
                                        <p:cTn id="25" dur="500"/>
                                        <p:tgtEl>
                                          <p:spTgt spid="152375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237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500" fill="hold"/>
                                        <p:tgtEl>
                                          <p:spTgt spid="1523721"/>
                                        </p:tgtEl>
                                        <p:attrNameLst>
                                          <p:attrName>fillcolor</p:attrName>
                                        </p:attrNameLst>
                                      </p:cBhvr>
                                      <p:to>
                                        <a:srgbClr val="FFFF00"/>
                                      </p:to>
                                    </p:animClr>
                                    <p:set>
                                      <p:cBhvr>
                                        <p:cTn id="34" dur="500" fill="hold"/>
                                        <p:tgtEl>
                                          <p:spTgt spid="1523721"/>
                                        </p:tgtEl>
                                        <p:attrNameLst>
                                          <p:attrName>fill.type</p:attrName>
                                        </p:attrNameLst>
                                      </p:cBhvr>
                                      <p:to>
                                        <p:strVal val="solid"/>
                                      </p:to>
                                    </p:set>
                                    <p:set>
                                      <p:cBhvr>
                                        <p:cTn id="35" dur="500" fill="hold"/>
                                        <p:tgtEl>
                                          <p:spTgt spid="1523721"/>
                                        </p:tgtEl>
                                        <p:attrNameLst>
                                          <p:attrName>fill.on</p:attrName>
                                        </p:attrNameLst>
                                      </p:cBhvr>
                                      <p:to>
                                        <p:strVal val="true"/>
                                      </p:to>
                                    </p:set>
                                  </p:childTnLst>
                                </p:cTn>
                              </p:par>
                              <p:par>
                                <p:cTn id="36" presetID="1" presetClass="emph" presetSubtype="2" fill="hold" nodeType="withEffect">
                                  <p:stCondLst>
                                    <p:cond delay="0"/>
                                  </p:stCondLst>
                                  <p:childTnLst>
                                    <p:animClr clrSpc="rgb" dir="cw">
                                      <p:cBhvr>
                                        <p:cTn id="37" dur="500" fill="hold"/>
                                        <p:tgtEl>
                                          <p:spTgt spid="1523731"/>
                                        </p:tgtEl>
                                        <p:attrNameLst>
                                          <p:attrName>fillcolor</p:attrName>
                                        </p:attrNameLst>
                                      </p:cBhvr>
                                      <p:to>
                                        <a:srgbClr val="FFFF00"/>
                                      </p:to>
                                    </p:animClr>
                                    <p:set>
                                      <p:cBhvr>
                                        <p:cTn id="38" dur="500" fill="hold"/>
                                        <p:tgtEl>
                                          <p:spTgt spid="1523731"/>
                                        </p:tgtEl>
                                        <p:attrNameLst>
                                          <p:attrName>fill.type</p:attrName>
                                        </p:attrNameLst>
                                      </p:cBhvr>
                                      <p:to>
                                        <p:strVal val="solid"/>
                                      </p:to>
                                    </p:set>
                                    <p:set>
                                      <p:cBhvr>
                                        <p:cTn id="39" dur="500" fill="hold"/>
                                        <p:tgtEl>
                                          <p:spTgt spid="1523731"/>
                                        </p:tgtEl>
                                        <p:attrNameLst>
                                          <p:attrName>fill.on</p:attrName>
                                        </p:attrNameLst>
                                      </p:cBhvr>
                                      <p:to>
                                        <p:strVal val="true"/>
                                      </p:to>
                                    </p:set>
                                  </p:childTnLst>
                                </p:cTn>
                              </p:par>
                              <p:par>
                                <p:cTn id="40" presetID="22" presetClass="entr" presetSubtype="8" fill="hold" grpId="0" nodeType="withEffect">
                                  <p:stCondLst>
                                    <p:cond delay="0"/>
                                  </p:stCondLst>
                                  <p:childTnLst>
                                    <p:set>
                                      <p:cBhvr>
                                        <p:cTn id="41" dur="1" fill="hold">
                                          <p:stCondLst>
                                            <p:cond delay="0"/>
                                          </p:stCondLst>
                                        </p:cTn>
                                        <p:tgtEl>
                                          <p:spTgt spid="1523762"/>
                                        </p:tgtEl>
                                        <p:attrNameLst>
                                          <p:attrName>style.visibility</p:attrName>
                                        </p:attrNameLst>
                                      </p:cBhvr>
                                      <p:to>
                                        <p:strVal val="visible"/>
                                      </p:to>
                                    </p:set>
                                    <p:animEffect transition="in" filter="wipe(left)">
                                      <p:cBhvr>
                                        <p:cTn id="42" dur="500"/>
                                        <p:tgtEl>
                                          <p:spTgt spid="1523762"/>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152376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2376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523765"/>
                                        </p:tgtEl>
                                        <p:attrNameLst>
                                          <p:attrName>style.visibility</p:attrName>
                                        </p:attrNameLst>
                                      </p:cBhvr>
                                      <p:to>
                                        <p:strVal val="visible"/>
                                      </p:to>
                                    </p:set>
                                    <p:animEffect transition="in" filter="dissolve">
                                      <p:cBhvr>
                                        <p:cTn id="53" dur="500"/>
                                        <p:tgtEl>
                                          <p:spTgt spid="1523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6" grpId="0" animBg="1"/>
      <p:bldP spid="1523740" grpId="0" animBg="1"/>
      <p:bldP spid="1523759" grpId="0" animBg="1"/>
      <p:bldP spid="1523760" grpId="0" animBg="1"/>
      <p:bldP spid="1523761" grpId="0" animBg="1"/>
      <p:bldP spid="1523762" grpId="0" animBg="1"/>
      <p:bldP spid="1523763" grpId="0" animBg="1"/>
      <p:bldP spid="1523764" grpId="0" animBg="1"/>
      <p:bldP spid="1523765"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87350" y="5141913"/>
            <a:ext cx="3768725"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99331" name="Rectangle 3"/>
          <p:cNvSpPr>
            <a:spLocks noChangeArrowheads="1"/>
          </p:cNvSpPr>
          <p:nvPr/>
        </p:nvSpPr>
        <p:spPr bwMode="auto">
          <a:xfrm>
            <a:off x="4852988" y="5141913"/>
            <a:ext cx="3768725" cy="1074737"/>
          </a:xfrm>
          <a:prstGeom prst="rect">
            <a:avLst/>
          </a:prstGeom>
          <a:solidFill>
            <a:schemeClr val="bg1"/>
          </a:solidFill>
          <a:ln w="9525" algn="ctr">
            <a:solidFill>
              <a:schemeClr val="tx1"/>
            </a:solidFill>
            <a:miter lim="800000"/>
            <a:headEnd/>
            <a:tailEnd/>
          </a:ln>
        </p:spPr>
        <p:txBody>
          <a:bodyPr anchor="ctr">
            <a:spAutoFit/>
          </a:bodyPr>
          <a:lstStyle/>
          <a:p>
            <a:endParaRPr lang="en-US"/>
          </a:p>
        </p:txBody>
      </p:sp>
      <p:sp>
        <p:nvSpPr>
          <p:cNvPr id="99332" name="Rectangle 4"/>
          <p:cNvSpPr>
            <a:spLocks noGrp="1" noChangeArrowheads="1"/>
          </p:cNvSpPr>
          <p:nvPr>
            <p:ph type="title"/>
          </p:nvPr>
        </p:nvSpPr>
        <p:spPr/>
        <p:txBody>
          <a:bodyPr/>
          <a:lstStyle/>
          <a:p>
            <a:r>
              <a:rPr lang="en-US" smtClean="0"/>
              <a:t>Cutpoints</a:t>
            </a:r>
          </a:p>
        </p:txBody>
      </p:sp>
      <p:sp>
        <p:nvSpPr>
          <p:cNvPr id="99333" name="Rectangle 5"/>
          <p:cNvSpPr>
            <a:spLocks noGrp="1" noChangeArrowheads="1"/>
          </p:cNvSpPr>
          <p:nvPr>
            <p:ph type="body" idx="1"/>
          </p:nvPr>
        </p:nvSpPr>
        <p:spPr>
          <a:xfrm>
            <a:off x="457200" y="1981200"/>
            <a:ext cx="8380413" cy="4510088"/>
          </a:xfrm>
        </p:spPr>
        <p:txBody>
          <a:bodyPr/>
          <a:lstStyle/>
          <a:p>
            <a:r>
              <a:rPr lang="en-GB" smtClean="0"/>
              <a:t>An object is a </a:t>
            </a:r>
            <a:r>
              <a:rPr lang="en-GB" b="1" smtClean="0">
                <a:solidFill>
                  <a:srgbClr val="FFFF66"/>
                </a:solidFill>
              </a:rPr>
              <a:t>cutpoint</a:t>
            </a:r>
            <a:r>
              <a:rPr lang="en-GB" smtClean="0"/>
              <a:t> for an invocation</a:t>
            </a:r>
          </a:p>
          <a:p>
            <a:pPr lvl="1"/>
            <a:r>
              <a:rPr lang="en-GB" smtClean="0"/>
              <a:t>Reachable from actual parameters</a:t>
            </a:r>
          </a:p>
          <a:p>
            <a:pPr lvl="1"/>
            <a:r>
              <a:rPr lang="en-GB" smtClean="0"/>
              <a:t>Not pointed to by an actual parameter</a:t>
            </a:r>
          </a:p>
          <a:p>
            <a:pPr lvl="1"/>
            <a:r>
              <a:rPr lang="en-US" smtClean="0"/>
              <a:t>Reachable without going through a parameter</a:t>
            </a:r>
            <a:endParaRPr lang="en-US" smtClean="0">
              <a:solidFill>
                <a:schemeClr val="bg2"/>
              </a:solidFill>
            </a:endParaRPr>
          </a:p>
          <a:p>
            <a:endParaRPr lang="en-US" smtClean="0">
              <a:solidFill>
                <a:schemeClr val="bg2"/>
              </a:solidFill>
            </a:endParaRPr>
          </a:p>
        </p:txBody>
      </p:sp>
      <p:sp>
        <p:nvSpPr>
          <p:cNvPr id="99334" name="Text Box 6"/>
          <p:cNvSpPr txBox="1">
            <a:spLocks noChangeArrowheads="1"/>
          </p:cNvSpPr>
          <p:nvPr/>
        </p:nvSpPr>
        <p:spPr bwMode="auto">
          <a:xfrm>
            <a:off x="822325" y="4433888"/>
            <a:ext cx="2925763" cy="519112"/>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GB" sz="2800">
                <a:solidFill>
                  <a:schemeClr val="bg1"/>
                </a:solidFill>
                <a:latin typeface="Arial" charset="0"/>
                <a:cs typeface="Arial" charset="0"/>
              </a:rPr>
              <a:t>append(y,z)</a:t>
            </a:r>
            <a:endParaRPr lang="en-US" sz="2800">
              <a:solidFill>
                <a:schemeClr val="bg1"/>
              </a:solidFill>
              <a:latin typeface="Arial" charset="0"/>
              <a:cs typeface="Arial" charset="0"/>
            </a:endParaRPr>
          </a:p>
        </p:txBody>
      </p:sp>
      <p:sp>
        <p:nvSpPr>
          <p:cNvPr id="99335" name="Text Box 7"/>
          <p:cNvSpPr txBox="1">
            <a:spLocks noChangeArrowheads="1"/>
          </p:cNvSpPr>
          <p:nvPr/>
        </p:nvSpPr>
        <p:spPr bwMode="auto">
          <a:xfrm>
            <a:off x="5291138" y="4465638"/>
            <a:ext cx="2925762" cy="519112"/>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GB" sz="2800">
                <a:solidFill>
                  <a:schemeClr val="bg1"/>
                </a:solidFill>
                <a:latin typeface="Arial" charset="0"/>
                <a:cs typeface="Arial" charset="0"/>
              </a:rPr>
              <a:t>append(y,z)</a:t>
            </a:r>
            <a:endParaRPr lang="en-US" sz="2800">
              <a:solidFill>
                <a:schemeClr val="bg1"/>
              </a:solidFill>
              <a:latin typeface="Arial" charset="0"/>
              <a:cs typeface="Arial" charset="0"/>
            </a:endParaRPr>
          </a:p>
        </p:txBody>
      </p:sp>
      <p:sp>
        <p:nvSpPr>
          <p:cNvPr id="1525768" name="Rectangle 8"/>
          <p:cNvSpPr>
            <a:spLocks noChangeArrowheads="1"/>
          </p:cNvSpPr>
          <p:nvPr/>
        </p:nvSpPr>
        <p:spPr bwMode="auto">
          <a:xfrm>
            <a:off x="779463" y="5151438"/>
            <a:ext cx="3381375" cy="57785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525769" name="Rectangle 9"/>
          <p:cNvSpPr>
            <a:spLocks noChangeArrowheads="1"/>
          </p:cNvSpPr>
          <p:nvPr/>
        </p:nvSpPr>
        <p:spPr bwMode="auto">
          <a:xfrm>
            <a:off x="5237163" y="5145088"/>
            <a:ext cx="3392487" cy="55880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99338" name="Text Box 10"/>
          <p:cNvSpPr txBox="1">
            <a:spLocks noChangeArrowheads="1"/>
          </p:cNvSpPr>
          <p:nvPr/>
        </p:nvSpPr>
        <p:spPr bwMode="auto">
          <a:xfrm>
            <a:off x="423863" y="52149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9339" name="Text Box 11"/>
          <p:cNvSpPr txBox="1">
            <a:spLocks noChangeArrowheads="1"/>
          </p:cNvSpPr>
          <p:nvPr/>
        </p:nvSpPr>
        <p:spPr bwMode="auto">
          <a:xfrm>
            <a:off x="2789238" y="57515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99340" name="Line 12"/>
          <p:cNvSpPr>
            <a:spLocks noChangeShapeType="1"/>
          </p:cNvSpPr>
          <p:nvPr/>
        </p:nvSpPr>
        <p:spPr bwMode="auto">
          <a:xfrm>
            <a:off x="725488" y="54705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99341" name="Line 13"/>
          <p:cNvSpPr>
            <a:spLocks noChangeShapeType="1"/>
          </p:cNvSpPr>
          <p:nvPr/>
        </p:nvSpPr>
        <p:spPr bwMode="auto">
          <a:xfrm flipV="1">
            <a:off x="2959100" y="5597525"/>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9342" name="Oval 14"/>
          <p:cNvSpPr>
            <a:spLocks noChangeAspect="1" noChangeArrowheads="1"/>
          </p:cNvSpPr>
          <p:nvPr/>
        </p:nvSpPr>
        <p:spPr bwMode="auto">
          <a:xfrm>
            <a:off x="1847850" y="531495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43" name="Oval 15"/>
          <p:cNvSpPr>
            <a:spLocks noChangeAspect="1" noChangeArrowheads="1"/>
          </p:cNvSpPr>
          <p:nvPr/>
        </p:nvSpPr>
        <p:spPr bwMode="auto">
          <a:xfrm>
            <a:off x="2690813" y="5321300"/>
            <a:ext cx="503237" cy="285750"/>
          </a:xfrm>
          <a:prstGeom prst="ellipse">
            <a:avLst/>
          </a:prstGeom>
          <a:solidFill>
            <a:srgbClr val="FF0000"/>
          </a:solidFill>
          <a:ln w="12700" algn="ctr">
            <a:solidFill>
              <a:schemeClr val="tx1"/>
            </a:solidFill>
            <a:round/>
            <a:headEnd/>
            <a:tailEnd/>
          </a:ln>
        </p:spPr>
        <p:txBody>
          <a:bodyPr wrap="none" anchor="ctr"/>
          <a:lstStyle/>
          <a:p>
            <a:endParaRPr lang="en-US"/>
          </a:p>
        </p:txBody>
      </p:sp>
      <p:cxnSp>
        <p:nvCxnSpPr>
          <p:cNvPr id="99344" name="AutoShape 16"/>
          <p:cNvCxnSpPr>
            <a:cxnSpLocks noChangeShapeType="1"/>
          </p:cNvCxnSpPr>
          <p:nvPr/>
        </p:nvCxnSpPr>
        <p:spPr bwMode="auto">
          <a:xfrm>
            <a:off x="2360613" y="5464175"/>
            <a:ext cx="333375" cy="0"/>
          </a:xfrm>
          <a:prstGeom prst="straightConnector1">
            <a:avLst/>
          </a:prstGeom>
          <a:noFill/>
          <a:ln w="25400">
            <a:solidFill>
              <a:schemeClr val="tx1"/>
            </a:solidFill>
            <a:round/>
            <a:headEnd/>
            <a:tailEnd type="triangle" w="med" len="med"/>
          </a:ln>
        </p:spPr>
      </p:cxnSp>
      <p:sp>
        <p:nvSpPr>
          <p:cNvPr id="99345" name="Oval 17"/>
          <p:cNvSpPr>
            <a:spLocks noChangeAspect="1" noChangeArrowheads="1"/>
          </p:cNvSpPr>
          <p:nvPr/>
        </p:nvSpPr>
        <p:spPr bwMode="auto">
          <a:xfrm>
            <a:off x="957263" y="53149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46" name="Text Box 18"/>
          <p:cNvSpPr txBox="1">
            <a:spLocks noChangeArrowheads="1"/>
          </p:cNvSpPr>
          <p:nvPr/>
        </p:nvSpPr>
        <p:spPr bwMode="auto">
          <a:xfrm>
            <a:off x="2305050" y="5030788"/>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9347" name="AutoShape 19"/>
          <p:cNvCxnSpPr>
            <a:cxnSpLocks noChangeShapeType="1"/>
          </p:cNvCxnSpPr>
          <p:nvPr/>
        </p:nvCxnSpPr>
        <p:spPr bwMode="auto">
          <a:xfrm>
            <a:off x="1485900" y="5445125"/>
            <a:ext cx="342900" cy="0"/>
          </a:xfrm>
          <a:prstGeom prst="straightConnector1">
            <a:avLst/>
          </a:prstGeom>
          <a:noFill/>
          <a:ln w="25400">
            <a:solidFill>
              <a:schemeClr val="tx1"/>
            </a:solidFill>
            <a:round/>
            <a:headEnd/>
            <a:tailEnd type="triangle" w="med" len="med"/>
          </a:ln>
        </p:spPr>
      </p:cxnSp>
      <p:sp>
        <p:nvSpPr>
          <p:cNvPr id="99348" name="Text Box 20"/>
          <p:cNvSpPr txBox="1">
            <a:spLocks noChangeArrowheads="1"/>
          </p:cNvSpPr>
          <p:nvPr/>
        </p:nvSpPr>
        <p:spPr bwMode="auto">
          <a:xfrm>
            <a:off x="1395413" y="5022850"/>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9349" name="Text Box 21"/>
          <p:cNvSpPr txBox="1">
            <a:spLocks noChangeArrowheads="1"/>
          </p:cNvSpPr>
          <p:nvPr/>
        </p:nvSpPr>
        <p:spPr bwMode="auto">
          <a:xfrm>
            <a:off x="423863" y="56848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9350" name="Line 22"/>
          <p:cNvSpPr>
            <a:spLocks noChangeShapeType="1"/>
          </p:cNvSpPr>
          <p:nvPr/>
        </p:nvSpPr>
        <p:spPr bwMode="auto">
          <a:xfrm>
            <a:off x="725488" y="59404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99351" name="Oval 23"/>
          <p:cNvSpPr>
            <a:spLocks noChangeAspect="1" noChangeArrowheads="1"/>
          </p:cNvSpPr>
          <p:nvPr/>
        </p:nvSpPr>
        <p:spPr bwMode="auto">
          <a:xfrm>
            <a:off x="957263" y="57848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52" name="Text Box 24"/>
          <p:cNvSpPr txBox="1">
            <a:spLocks noChangeArrowheads="1"/>
          </p:cNvSpPr>
          <p:nvPr/>
        </p:nvSpPr>
        <p:spPr bwMode="auto">
          <a:xfrm>
            <a:off x="3640138" y="57896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9353" name="Line 25"/>
          <p:cNvSpPr>
            <a:spLocks noChangeShapeType="1"/>
          </p:cNvSpPr>
          <p:nvPr/>
        </p:nvSpPr>
        <p:spPr bwMode="auto">
          <a:xfrm flipV="1">
            <a:off x="3784600" y="5597525"/>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99354" name="Oval 26"/>
          <p:cNvSpPr>
            <a:spLocks noChangeAspect="1" noChangeArrowheads="1"/>
          </p:cNvSpPr>
          <p:nvPr/>
        </p:nvSpPr>
        <p:spPr bwMode="auto">
          <a:xfrm>
            <a:off x="3516313" y="532130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55" name="Text Box 27"/>
          <p:cNvSpPr txBox="1">
            <a:spLocks noChangeArrowheads="1"/>
          </p:cNvSpPr>
          <p:nvPr/>
        </p:nvSpPr>
        <p:spPr bwMode="auto">
          <a:xfrm>
            <a:off x="4889500" y="52149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99356" name="Line 28"/>
          <p:cNvSpPr>
            <a:spLocks noChangeShapeType="1"/>
          </p:cNvSpPr>
          <p:nvPr/>
        </p:nvSpPr>
        <p:spPr bwMode="auto">
          <a:xfrm>
            <a:off x="5191125" y="54705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99357" name="Oval 29"/>
          <p:cNvSpPr>
            <a:spLocks noChangeAspect="1" noChangeArrowheads="1"/>
          </p:cNvSpPr>
          <p:nvPr/>
        </p:nvSpPr>
        <p:spPr bwMode="auto">
          <a:xfrm>
            <a:off x="6313488" y="5314950"/>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58" name="Oval 30"/>
          <p:cNvSpPr>
            <a:spLocks noChangeAspect="1" noChangeArrowheads="1"/>
          </p:cNvSpPr>
          <p:nvPr/>
        </p:nvSpPr>
        <p:spPr bwMode="auto">
          <a:xfrm>
            <a:off x="7156450" y="5321300"/>
            <a:ext cx="503238" cy="285750"/>
          </a:xfrm>
          <a:prstGeom prst="ellipse">
            <a:avLst/>
          </a:prstGeom>
          <a:solidFill>
            <a:srgbClr val="FF0000"/>
          </a:solidFill>
          <a:ln w="12700" algn="ctr">
            <a:solidFill>
              <a:schemeClr val="tx1"/>
            </a:solidFill>
            <a:round/>
            <a:headEnd/>
            <a:tailEnd/>
          </a:ln>
        </p:spPr>
        <p:txBody>
          <a:bodyPr wrap="none" anchor="ctr"/>
          <a:lstStyle/>
          <a:p>
            <a:endParaRPr lang="en-US"/>
          </a:p>
        </p:txBody>
      </p:sp>
      <p:cxnSp>
        <p:nvCxnSpPr>
          <p:cNvPr id="99359" name="AutoShape 31"/>
          <p:cNvCxnSpPr>
            <a:cxnSpLocks noChangeShapeType="1"/>
          </p:cNvCxnSpPr>
          <p:nvPr/>
        </p:nvCxnSpPr>
        <p:spPr bwMode="auto">
          <a:xfrm>
            <a:off x="6826250" y="5464175"/>
            <a:ext cx="333375" cy="0"/>
          </a:xfrm>
          <a:prstGeom prst="straightConnector1">
            <a:avLst/>
          </a:prstGeom>
          <a:noFill/>
          <a:ln w="25400">
            <a:solidFill>
              <a:schemeClr val="tx1"/>
            </a:solidFill>
            <a:round/>
            <a:headEnd/>
            <a:tailEnd type="triangle" w="med" len="med"/>
          </a:ln>
        </p:spPr>
      </p:cxnSp>
      <p:sp>
        <p:nvSpPr>
          <p:cNvPr id="99360" name="Oval 32"/>
          <p:cNvSpPr>
            <a:spLocks noChangeAspect="1" noChangeArrowheads="1"/>
          </p:cNvSpPr>
          <p:nvPr/>
        </p:nvSpPr>
        <p:spPr bwMode="auto">
          <a:xfrm>
            <a:off x="5422900" y="531495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61" name="Text Box 33"/>
          <p:cNvSpPr txBox="1">
            <a:spLocks noChangeArrowheads="1"/>
          </p:cNvSpPr>
          <p:nvPr/>
        </p:nvSpPr>
        <p:spPr bwMode="auto">
          <a:xfrm>
            <a:off x="6770688" y="5030788"/>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9362" name="AutoShape 34"/>
          <p:cNvCxnSpPr>
            <a:cxnSpLocks noChangeShapeType="1"/>
          </p:cNvCxnSpPr>
          <p:nvPr/>
        </p:nvCxnSpPr>
        <p:spPr bwMode="auto">
          <a:xfrm>
            <a:off x="5951538" y="5445125"/>
            <a:ext cx="342900" cy="0"/>
          </a:xfrm>
          <a:prstGeom prst="straightConnector1">
            <a:avLst/>
          </a:prstGeom>
          <a:noFill/>
          <a:ln w="25400">
            <a:solidFill>
              <a:schemeClr val="tx1"/>
            </a:solidFill>
            <a:round/>
            <a:headEnd/>
            <a:tailEnd type="triangle" w="med" len="med"/>
          </a:ln>
        </p:spPr>
      </p:cxnSp>
      <p:sp>
        <p:nvSpPr>
          <p:cNvPr id="99363" name="Text Box 35"/>
          <p:cNvSpPr txBox="1">
            <a:spLocks noChangeArrowheads="1"/>
          </p:cNvSpPr>
          <p:nvPr/>
        </p:nvSpPr>
        <p:spPr bwMode="auto">
          <a:xfrm>
            <a:off x="5861050" y="5022850"/>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9364" name="Text Box 36"/>
          <p:cNvSpPr txBox="1">
            <a:spLocks noChangeArrowheads="1"/>
          </p:cNvSpPr>
          <p:nvPr/>
        </p:nvSpPr>
        <p:spPr bwMode="auto">
          <a:xfrm>
            <a:off x="4889500" y="5684838"/>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99365" name="Line 37"/>
          <p:cNvSpPr>
            <a:spLocks noChangeShapeType="1"/>
          </p:cNvSpPr>
          <p:nvPr/>
        </p:nvSpPr>
        <p:spPr bwMode="auto">
          <a:xfrm>
            <a:off x="5191125" y="5940425"/>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99366" name="Oval 38"/>
          <p:cNvSpPr>
            <a:spLocks noChangeAspect="1" noChangeArrowheads="1"/>
          </p:cNvSpPr>
          <p:nvPr/>
        </p:nvSpPr>
        <p:spPr bwMode="auto">
          <a:xfrm>
            <a:off x="5422900" y="578485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67" name="Text Box 39"/>
          <p:cNvSpPr txBox="1">
            <a:spLocks noChangeArrowheads="1"/>
          </p:cNvSpPr>
          <p:nvPr/>
        </p:nvSpPr>
        <p:spPr bwMode="auto">
          <a:xfrm>
            <a:off x="8105775" y="5789613"/>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99368" name="Line 40"/>
          <p:cNvSpPr>
            <a:spLocks noChangeShapeType="1"/>
          </p:cNvSpPr>
          <p:nvPr/>
        </p:nvSpPr>
        <p:spPr bwMode="auto">
          <a:xfrm flipV="1">
            <a:off x="8250238" y="5597525"/>
            <a:ext cx="1587" cy="307975"/>
          </a:xfrm>
          <a:prstGeom prst="line">
            <a:avLst/>
          </a:prstGeom>
          <a:noFill/>
          <a:ln w="9525">
            <a:solidFill>
              <a:schemeClr val="tx1"/>
            </a:solidFill>
            <a:round/>
            <a:headEnd/>
            <a:tailEnd type="triangle" w="med" len="med"/>
          </a:ln>
        </p:spPr>
        <p:txBody>
          <a:bodyPr wrap="none" anchor="ctr"/>
          <a:lstStyle/>
          <a:p>
            <a:endParaRPr lang="en-US"/>
          </a:p>
        </p:txBody>
      </p:sp>
      <p:sp>
        <p:nvSpPr>
          <p:cNvPr id="99369" name="Oval 41"/>
          <p:cNvSpPr>
            <a:spLocks noChangeAspect="1" noChangeArrowheads="1"/>
          </p:cNvSpPr>
          <p:nvPr/>
        </p:nvSpPr>
        <p:spPr bwMode="auto">
          <a:xfrm>
            <a:off x="7981950" y="532130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99370" name="Oval 42"/>
          <p:cNvSpPr>
            <a:spLocks noChangeAspect="1" noChangeArrowheads="1"/>
          </p:cNvSpPr>
          <p:nvPr/>
        </p:nvSpPr>
        <p:spPr bwMode="auto">
          <a:xfrm>
            <a:off x="6296025" y="5791200"/>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99371" name="AutoShape 43"/>
          <p:cNvCxnSpPr>
            <a:cxnSpLocks noChangeShapeType="1"/>
          </p:cNvCxnSpPr>
          <p:nvPr/>
        </p:nvCxnSpPr>
        <p:spPr bwMode="auto">
          <a:xfrm>
            <a:off x="5934075" y="5921375"/>
            <a:ext cx="342900" cy="0"/>
          </a:xfrm>
          <a:prstGeom prst="straightConnector1">
            <a:avLst/>
          </a:prstGeom>
          <a:noFill/>
          <a:ln w="25400">
            <a:solidFill>
              <a:schemeClr val="tx1"/>
            </a:solidFill>
            <a:round/>
            <a:headEnd/>
            <a:tailEnd type="triangle" w="med" len="med"/>
          </a:ln>
        </p:spPr>
      </p:cxnSp>
      <p:sp>
        <p:nvSpPr>
          <p:cNvPr id="99372" name="Text Box 44"/>
          <p:cNvSpPr txBox="1">
            <a:spLocks noChangeArrowheads="1"/>
          </p:cNvSpPr>
          <p:nvPr/>
        </p:nvSpPr>
        <p:spPr bwMode="auto">
          <a:xfrm>
            <a:off x="5843588" y="5499100"/>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99373" name="Text Box 45"/>
          <p:cNvSpPr txBox="1">
            <a:spLocks noChangeArrowheads="1"/>
          </p:cNvSpPr>
          <p:nvPr/>
        </p:nvSpPr>
        <p:spPr bwMode="auto">
          <a:xfrm>
            <a:off x="6772275" y="5422900"/>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99374" name="AutoShape 46"/>
          <p:cNvCxnSpPr>
            <a:cxnSpLocks noChangeShapeType="1"/>
            <a:stCxn id="99370" idx="6"/>
            <a:endCxn id="99358" idx="4"/>
          </p:cNvCxnSpPr>
          <p:nvPr/>
        </p:nvCxnSpPr>
        <p:spPr bwMode="auto">
          <a:xfrm flipV="1">
            <a:off x="6799263" y="5607050"/>
            <a:ext cx="609600" cy="327025"/>
          </a:xfrm>
          <a:prstGeom prst="straightConnector1">
            <a:avLst/>
          </a:prstGeom>
          <a:noFill/>
          <a:ln w="19050">
            <a:solidFill>
              <a:schemeClr val="tx1"/>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2576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57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5257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68" grpId="0" animBg="1"/>
      <p:bldP spid="1525768" grpId="1" animBg="1"/>
      <p:bldP spid="1525769" grpId="0" animBg="1"/>
      <p:bldP spid="1525769" grpId="1"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Main Results(POPL’05)</a:t>
            </a:r>
          </a:p>
        </p:txBody>
      </p:sp>
      <p:sp>
        <p:nvSpPr>
          <p:cNvPr id="100355" name="Rectangle 3"/>
          <p:cNvSpPr>
            <a:spLocks noGrp="1" noChangeArrowheads="1"/>
          </p:cNvSpPr>
          <p:nvPr>
            <p:ph type="body" idx="1"/>
          </p:nvPr>
        </p:nvSpPr>
        <p:spPr/>
        <p:txBody>
          <a:bodyPr/>
          <a:lstStyle/>
          <a:p>
            <a:pPr>
              <a:lnSpc>
                <a:spcPct val="90000"/>
              </a:lnSpc>
            </a:pPr>
            <a:r>
              <a:rPr lang="en-US" sz="2400" smtClean="0"/>
              <a:t>Concrete operational semantics</a:t>
            </a:r>
          </a:p>
          <a:p>
            <a:pPr lvl="1">
              <a:lnSpc>
                <a:spcPct val="90000"/>
              </a:lnSpc>
            </a:pPr>
            <a:r>
              <a:rPr lang="en-US" sz="2000" smtClean="0"/>
              <a:t>Sequential programs</a:t>
            </a:r>
          </a:p>
          <a:p>
            <a:pPr lvl="1">
              <a:lnSpc>
                <a:spcPct val="90000"/>
              </a:lnSpc>
            </a:pPr>
            <a:r>
              <a:rPr lang="en-US" sz="2000" smtClean="0"/>
              <a:t>Local heap</a:t>
            </a:r>
          </a:p>
          <a:p>
            <a:pPr lvl="1">
              <a:lnSpc>
                <a:spcPct val="90000"/>
              </a:lnSpc>
            </a:pPr>
            <a:r>
              <a:rPr lang="en-US" sz="2000" smtClean="0"/>
              <a:t>Track cutpoints</a:t>
            </a:r>
          </a:p>
          <a:p>
            <a:pPr lvl="1">
              <a:lnSpc>
                <a:spcPct val="90000"/>
              </a:lnSpc>
            </a:pPr>
            <a:r>
              <a:rPr lang="en-US" sz="2000" smtClean="0"/>
              <a:t>Storeless </a:t>
            </a:r>
          </a:p>
          <a:p>
            <a:pPr lvl="2">
              <a:lnSpc>
                <a:spcPct val="90000"/>
              </a:lnSpc>
            </a:pPr>
            <a:r>
              <a:rPr lang="en-US" sz="1800" smtClean="0"/>
              <a:t>good for shape abstractions</a:t>
            </a:r>
          </a:p>
          <a:p>
            <a:pPr lvl="1">
              <a:lnSpc>
                <a:spcPct val="90000"/>
              </a:lnSpc>
            </a:pPr>
            <a:r>
              <a:rPr lang="en-US" sz="2000" smtClean="0"/>
              <a:t>Observational equivalent with “standard” global store-based heap semantics</a:t>
            </a:r>
          </a:p>
          <a:p>
            <a:pPr lvl="2">
              <a:lnSpc>
                <a:spcPct val="90000"/>
              </a:lnSpc>
            </a:pPr>
            <a:r>
              <a:rPr lang="en-US" sz="1800" smtClean="0"/>
              <a:t>Java and “clean” C  </a:t>
            </a:r>
          </a:p>
          <a:p>
            <a:pPr>
              <a:lnSpc>
                <a:spcPct val="90000"/>
              </a:lnSpc>
            </a:pPr>
            <a:r>
              <a:rPr lang="en-US" sz="2400" smtClean="0"/>
              <a:t>Abstractions</a:t>
            </a:r>
          </a:p>
          <a:p>
            <a:pPr lvl="1">
              <a:lnSpc>
                <a:spcPct val="90000"/>
              </a:lnSpc>
            </a:pPr>
            <a:r>
              <a:rPr lang="en-US" sz="2000" smtClean="0"/>
              <a:t>Shape Analysis of </a:t>
            </a:r>
            <a:r>
              <a:rPr lang="en-US" sz="2400" smtClean="0"/>
              <a:t>singly-linked lists</a:t>
            </a:r>
          </a:p>
          <a:p>
            <a:pPr lvl="1">
              <a:lnSpc>
                <a:spcPct val="90000"/>
              </a:lnSpc>
            </a:pPr>
            <a:r>
              <a:rPr lang="en-US" sz="2000" smtClean="0"/>
              <a:t>May-alias [Deutsch, PLDI 04]</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50" name="Rectangle 2"/>
          <p:cNvSpPr>
            <a:spLocks noChangeArrowheads="1"/>
          </p:cNvSpPr>
          <p:nvPr/>
        </p:nvSpPr>
        <p:spPr bwMode="auto">
          <a:xfrm>
            <a:off x="206375" y="3498850"/>
            <a:ext cx="8569325" cy="1695450"/>
          </a:xfrm>
          <a:prstGeom prst="rect">
            <a:avLst/>
          </a:prstGeom>
          <a:noFill/>
          <a:ln w="9525" algn="ctr">
            <a:noFill/>
            <a:miter lim="800000"/>
            <a:headEnd/>
            <a:tailEnd/>
          </a:ln>
        </p:spPr>
        <p:txBody>
          <a:bodyPr wrap="none" anchor="ctr"/>
          <a:lstStyle/>
          <a:p>
            <a:endParaRPr lang="en-US"/>
          </a:p>
        </p:txBody>
      </p:sp>
      <p:sp>
        <p:nvSpPr>
          <p:cNvPr id="101379" name="Rectangle 3"/>
          <p:cNvSpPr>
            <a:spLocks noChangeArrowheads="1"/>
          </p:cNvSpPr>
          <p:nvPr/>
        </p:nvSpPr>
        <p:spPr bwMode="auto">
          <a:xfrm>
            <a:off x="723900" y="5494338"/>
            <a:ext cx="2746375" cy="1230312"/>
          </a:xfrm>
          <a:prstGeom prst="rect">
            <a:avLst/>
          </a:prstGeom>
          <a:solidFill>
            <a:schemeClr val="bg1"/>
          </a:solidFill>
          <a:ln w="9525" algn="ctr">
            <a:solidFill>
              <a:schemeClr val="tx1"/>
            </a:solidFill>
            <a:miter lim="800000"/>
            <a:headEnd/>
            <a:tailEnd/>
          </a:ln>
        </p:spPr>
        <p:txBody>
          <a:bodyPr wrap="none" anchor="ctr"/>
          <a:lstStyle/>
          <a:p>
            <a:endParaRPr lang="en-US"/>
          </a:p>
        </p:txBody>
      </p:sp>
      <p:sp>
        <p:nvSpPr>
          <p:cNvPr id="101380" name="Rectangle 4"/>
          <p:cNvSpPr>
            <a:spLocks noGrp="1" noChangeArrowheads="1"/>
          </p:cNvSpPr>
          <p:nvPr>
            <p:ph type="title"/>
          </p:nvPr>
        </p:nvSpPr>
        <p:spPr/>
        <p:txBody>
          <a:bodyPr/>
          <a:lstStyle/>
          <a:p>
            <a:r>
              <a:rPr lang="en-US" sz="4000" smtClean="0"/>
              <a:t>Introducing local heap semantics</a:t>
            </a:r>
          </a:p>
        </p:txBody>
      </p:sp>
      <p:sp>
        <p:nvSpPr>
          <p:cNvPr id="101381" name="Rectangle 5"/>
          <p:cNvSpPr>
            <a:spLocks noChangeArrowheads="1"/>
          </p:cNvSpPr>
          <p:nvPr/>
        </p:nvSpPr>
        <p:spPr bwMode="auto">
          <a:xfrm>
            <a:off x="5676900" y="5494338"/>
            <a:ext cx="2746375" cy="1230312"/>
          </a:xfrm>
          <a:prstGeom prst="rect">
            <a:avLst/>
          </a:prstGeom>
          <a:solidFill>
            <a:schemeClr val="bg1"/>
          </a:solidFill>
          <a:ln w="9525" algn="ctr">
            <a:solidFill>
              <a:schemeClr val="tx1"/>
            </a:solidFill>
            <a:miter lim="800000"/>
            <a:headEnd/>
            <a:tailEnd/>
          </a:ln>
        </p:spPr>
        <p:txBody>
          <a:bodyPr wrap="none" anchor="ctr"/>
          <a:lstStyle/>
          <a:p>
            <a:endParaRPr lang="en-US"/>
          </a:p>
        </p:txBody>
      </p:sp>
      <p:sp>
        <p:nvSpPr>
          <p:cNvPr id="101382" name="Rectangle 6"/>
          <p:cNvSpPr>
            <a:spLocks noChangeArrowheads="1"/>
          </p:cNvSpPr>
          <p:nvPr/>
        </p:nvSpPr>
        <p:spPr bwMode="auto">
          <a:xfrm>
            <a:off x="714375" y="2035175"/>
            <a:ext cx="2746375" cy="1230313"/>
          </a:xfrm>
          <a:prstGeom prst="rect">
            <a:avLst/>
          </a:prstGeom>
          <a:solidFill>
            <a:schemeClr val="bg1"/>
          </a:solidFill>
          <a:ln w="9525" algn="ctr">
            <a:solidFill>
              <a:schemeClr val="tx1"/>
            </a:solidFill>
            <a:miter lim="800000"/>
            <a:headEnd/>
            <a:tailEnd/>
          </a:ln>
        </p:spPr>
        <p:txBody>
          <a:bodyPr wrap="none" anchor="ctr"/>
          <a:lstStyle/>
          <a:p>
            <a:endParaRPr lang="en-US"/>
          </a:p>
        </p:txBody>
      </p:sp>
      <p:sp>
        <p:nvSpPr>
          <p:cNvPr id="101383" name="Rectangle 7"/>
          <p:cNvSpPr>
            <a:spLocks noChangeArrowheads="1"/>
          </p:cNvSpPr>
          <p:nvPr/>
        </p:nvSpPr>
        <p:spPr bwMode="auto">
          <a:xfrm>
            <a:off x="5667375" y="2035175"/>
            <a:ext cx="2746375" cy="1230313"/>
          </a:xfrm>
          <a:prstGeom prst="rect">
            <a:avLst/>
          </a:prstGeom>
          <a:solidFill>
            <a:schemeClr val="bg1"/>
          </a:solidFill>
          <a:ln w="9525" algn="ctr">
            <a:solidFill>
              <a:schemeClr val="tx1"/>
            </a:solidFill>
            <a:miter lim="800000"/>
            <a:headEnd/>
            <a:tailEnd/>
          </a:ln>
        </p:spPr>
        <p:txBody>
          <a:bodyPr wrap="none" anchor="ctr"/>
          <a:lstStyle/>
          <a:p>
            <a:endParaRPr lang="en-US"/>
          </a:p>
        </p:txBody>
      </p:sp>
      <p:grpSp>
        <p:nvGrpSpPr>
          <p:cNvPr id="101384" name="Group 8"/>
          <p:cNvGrpSpPr>
            <a:grpSpLocks/>
          </p:cNvGrpSpPr>
          <p:nvPr/>
        </p:nvGrpSpPr>
        <p:grpSpPr bwMode="auto">
          <a:xfrm>
            <a:off x="3409950" y="1722438"/>
            <a:ext cx="2243138" cy="1230312"/>
            <a:chOff x="2148" y="1364"/>
            <a:chExt cx="1413" cy="775"/>
          </a:xfrm>
        </p:grpSpPr>
        <p:sp>
          <p:nvSpPr>
            <p:cNvPr id="101437" name="Text Box 9"/>
            <p:cNvSpPr txBox="1">
              <a:spLocks noChangeArrowheads="1"/>
            </p:cNvSpPr>
            <p:nvPr/>
          </p:nvSpPr>
          <p:spPr bwMode="auto">
            <a:xfrm>
              <a:off x="2148" y="1364"/>
              <a:ext cx="1413" cy="518"/>
            </a:xfrm>
            <a:prstGeom prst="rect">
              <a:avLst/>
            </a:prstGeom>
            <a:noFill/>
            <a:ln w="9525" algn="ctr">
              <a:noFill/>
              <a:miter lim="800000"/>
              <a:headEnd/>
              <a:tailEnd/>
            </a:ln>
          </p:spPr>
          <p:txBody>
            <a:bodyPr>
              <a:spAutoFit/>
            </a:bodyPr>
            <a:lstStyle/>
            <a:p>
              <a:pPr algn="ctr" eaLnBrk="1" hangingPunct="1">
                <a:spcBef>
                  <a:spcPct val="50000"/>
                </a:spcBef>
              </a:pPr>
              <a:r>
                <a:rPr lang="en-US" sz="2400" i="1">
                  <a:solidFill>
                    <a:schemeClr val="bg1"/>
                  </a:solidFill>
                  <a:latin typeface="Arial" charset="0"/>
                  <a:cs typeface="Arial" charset="0"/>
                </a:rPr>
                <a:t>Operational semantics</a:t>
              </a:r>
            </a:p>
          </p:txBody>
        </p:sp>
        <p:sp>
          <p:nvSpPr>
            <p:cNvPr id="101438" name="AutoShape 10"/>
            <p:cNvSpPr>
              <a:spLocks noChangeArrowheads="1"/>
            </p:cNvSpPr>
            <p:nvPr/>
          </p:nvSpPr>
          <p:spPr bwMode="auto">
            <a:xfrm>
              <a:off x="2248" y="1889"/>
              <a:ext cx="1264" cy="250"/>
            </a:xfrm>
            <a:prstGeom prst="rightArrow">
              <a:avLst>
                <a:gd name="adj1" fmla="val 50000"/>
                <a:gd name="adj2" fmla="val 126400"/>
              </a:avLst>
            </a:prstGeom>
            <a:solidFill>
              <a:schemeClr val="accent1"/>
            </a:solidFill>
            <a:ln w="9525" algn="ctr">
              <a:solidFill>
                <a:schemeClr val="tx1"/>
              </a:solidFill>
              <a:miter lim="800000"/>
              <a:headEnd/>
              <a:tailEnd/>
            </a:ln>
          </p:spPr>
          <p:txBody>
            <a:bodyPr wrap="none" anchor="ctr"/>
            <a:lstStyle/>
            <a:p>
              <a:endParaRPr lang="en-US"/>
            </a:p>
          </p:txBody>
        </p:sp>
      </p:grpSp>
      <p:grpSp>
        <p:nvGrpSpPr>
          <p:cNvPr id="101385" name="Group 11"/>
          <p:cNvGrpSpPr>
            <a:grpSpLocks/>
          </p:cNvGrpSpPr>
          <p:nvPr/>
        </p:nvGrpSpPr>
        <p:grpSpPr bwMode="auto">
          <a:xfrm>
            <a:off x="3421063" y="5530850"/>
            <a:ext cx="2243137" cy="1152525"/>
            <a:chOff x="2155" y="2800"/>
            <a:chExt cx="1413" cy="726"/>
          </a:xfrm>
        </p:grpSpPr>
        <p:sp>
          <p:nvSpPr>
            <p:cNvPr id="101435" name="Text Box 12"/>
            <p:cNvSpPr txBox="1">
              <a:spLocks noChangeArrowheads="1"/>
            </p:cNvSpPr>
            <p:nvPr/>
          </p:nvSpPr>
          <p:spPr bwMode="auto">
            <a:xfrm>
              <a:off x="2155" y="2800"/>
              <a:ext cx="1413" cy="518"/>
            </a:xfrm>
            <a:prstGeom prst="rect">
              <a:avLst/>
            </a:prstGeom>
            <a:noFill/>
            <a:ln w="9525" algn="ctr">
              <a:noFill/>
              <a:miter lim="800000"/>
              <a:headEnd/>
              <a:tailEnd/>
            </a:ln>
          </p:spPr>
          <p:txBody>
            <a:bodyPr>
              <a:spAutoFit/>
            </a:bodyPr>
            <a:lstStyle/>
            <a:p>
              <a:pPr algn="ctr" eaLnBrk="1" hangingPunct="1">
                <a:spcBef>
                  <a:spcPct val="50000"/>
                </a:spcBef>
              </a:pPr>
              <a:r>
                <a:rPr lang="en-US" sz="2400" i="1">
                  <a:solidFill>
                    <a:schemeClr val="bg1"/>
                  </a:solidFill>
                  <a:latin typeface="Arial" charset="0"/>
                  <a:cs typeface="Arial" charset="0"/>
                </a:rPr>
                <a:t>Abstract transformer</a:t>
              </a:r>
            </a:p>
          </p:txBody>
        </p:sp>
        <p:sp>
          <p:nvSpPr>
            <p:cNvPr id="101436" name="AutoShape 13"/>
            <p:cNvSpPr>
              <a:spLocks noChangeArrowheads="1"/>
            </p:cNvSpPr>
            <p:nvPr/>
          </p:nvSpPr>
          <p:spPr bwMode="auto">
            <a:xfrm>
              <a:off x="2242" y="3276"/>
              <a:ext cx="1264" cy="250"/>
            </a:xfrm>
            <a:prstGeom prst="rightArrow">
              <a:avLst>
                <a:gd name="adj1" fmla="val 50000"/>
                <a:gd name="adj2" fmla="val 126400"/>
              </a:avLst>
            </a:prstGeom>
            <a:solidFill>
              <a:schemeClr val="accent1"/>
            </a:solidFill>
            <a:ln w="9525" algn="ctr">
              <a:solidFill>
                <a:schemeClr val="tx1"/>
              </a:solidFill>
              <a:miter lim="800000"/>
              <a:headEnd/>
              <a:tailEnd/>
            </a:ln>
          </p:spPr>
          <p:txBody>
            <a:bodyPr wrap="none" anchor="ctr"/>
            <a:lstStyle/>
            <a:p>
              <a:endParaRPr lang="en-US"/>
            </a:p>
          </p:txBody>
        </p:sp>
      </p:grpSp>
      <p:grpSp>
        <p:nvGrpSpPr>
          <p:cNvPr id="101386" name="Group 14"/>
          <p:cNvGrpSpPr>
            <a:grpSpLocks/>
          </p:cNvGrpSpPr>
          <p:nvPr/>
        </p:nvGrpSpPr>
        <p:grpSpPr bwMode="auto">
          <a:xfrm>
            <a:off x="1408113" y="5875338"/>
            <a:ext cx="1238250" cy="609600"/>
            <a:chOff x="887" y="3214"/>
            <a:chExt cx="780" cy="384"/>
          </a:xfrm>
        </p:grpSpPr>
        <p:sp>
          <p:nvSpPr>
            <p:cNvPr id="101433" name="Oval 15"/>
            <p:cNvSpPr>
              <a:spLocks noChangeArrowheads="1"/>
            </p:cNvSpPr>
            <p:nvPr/>
          </p:nvSpPr>
          <p:spPr bwMode="auto">
            <a:xfrm>
              <a:off x="887" y="3214"/>
              <a:ext cx="158" cy="14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1434" name="Oval 16"/>
            <p:cNvSpPr>
              <a:spLocks noChangeArrowheads="1"/>
            </p:cNvSpPr>
            <p:nvPr/>
          </p:nvSpPr>
          <p:spPr bwMode="auto">
            <a:xfrm>
              <a:off x="1509" y="3458"/>
              <a:ext cx="158" cy="140"/>
            </a:xfrm>
            <a:prstGeom prst="ellipse">
              <a:avLst/>
            </a:prstGeom>
            <a:solidFill>
              <a:schemeClr val="accent1"/>
            </a:solidFill>
            <a:ln w="9525" algn="ctr">
              <a:solidFill>
                <a:schemeClr val="tx1"/>
              </a:solidFill>
              <a:round/>
              <a:headEnd/>
              <a:tailEnd/>
            </a:ln>
          </p:spPr>
          <p:txBody>
            <a:bodyPr wrap="none" anchor="ctr"/>
            <a:lstStyle/>
            <a:p>
              <a:endParaRPr lang="en-US"/>
            </a:p>
          </p:txBody>
        </p:sp>
      </p:grpSp>
      <p:grpSp>
        <p:nvGrpSpPr>
          <p:cNvPr id="101387" name="Group 17"/>
          <p:cNvGrpSpPr>
            <a:grpSpLocks/>
          </p:cNvGrpSpPr>
          <p:nvPr/>
        </p:nvGrpSpPr>
        <p:grpSpPr bwMode="auto">
          <a:xfrm>
            <a:off x="6213475" y="5824538"/>
            <a:ext cx="1408113" cy="323850"/>
            <a:chOff x="3914" y="3174"/>
            <a:chExt cx="887" cy="204"/>
          </a:xfrm>
        </p:grpSpPr>
        <p:sp>
          <p:nvSpPr>
            <p:cNvPr id="101430" name="Oval 18"/>
            <p:cNvSpPr>
              <a:spLocks noChangeArrowheads="1"/>
            </p:cNvSpPr>
            <p:nvPr/>
          </p:nvSpPr>
          <p:spPr bwMode="auto">
            <a:xfrm>
              <a:off x="3914" y="3217"/>
              <a:ext cx="158" cy="14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1431" name="Oval 19"/>
            <p:cNvSpPr>
              <a:spLocks noChangeArrowheads="1"/>
            </p:cNvSpPr>
            <p:nvPr/>
          </p:nvSpPr>
          <p:spPr bwMode="auto">
            <a:xfrm>
              <a:off x="4391" y="3174"/>
              <a:ext cx="158" cy="14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1432" name="Oval 20"/>
            <p:cNvSpPr>
              <a:spLocks noChangeArrowheads="1"/>
            </p:cNvSpPr>
            <p:nvPr/>
          </p:nvSpPr>
          <p:spPr bwMode="auto">
            <a:xfrm>
              <a:off x="4643" y="3238"/>
              <a:ext cx="158" cy="140"/>
            </a:xfrm>
            <a:prstGeom prst="ellipse">
              <a:avLst/>
            </a:prstGeom>
            <a:solidFill>
              <a:schemeClr val="accent1"/>
            </a:solidFill>
            <a:ln w="9525" algn="ctr">
              <a:solidFill>
                <a:schemeClr val="tx1"/>
              </a:solidFill>
              <a:round/>
              <a:headEnd/>
              <a:tailEnd/>
            </a:ln>
          </p:spPr>
          <p:txBody>
            <a:bodyPr wrap="none" anchor="ctr"/>
            <a:lstStyle/>
            <a:p>
              <a:endParaRPr lang="en-US"/>
            </a:p>
          </p:txBody>
        </p:sp>
      </p:grpSp>
      <p:sp>
        <p:nvSpPr>
          <p:cNvPr id="101388" name="AutoShape 21"/>
          <p:cNvSpPr>
            <a:spLocks noChangeArrowheads="1"/>
          </p:cNvSpPr>
          <p:nvPr/>
        </p:nvSpPr>
        <p:spPr bwMode="auto">
          <a:xfrm rot="5400000" flipV="1">
            <a:off x="7573169" y="4298156"/>
            <a:ext cx="827088" cy="396875"/>
          </a:xfrm>
          <a:prstGeom prst="rightArrow">
            <a:avLst>
              <a:gd name="adj1" fmla="val 50000"/>
              <a:gd name="adj2" fmla="val 52100"/>
            </a:avLst>
          </a:prstGeom>
          <a:solidFill>
            <a:schemeClr val="accent1"/>
          </a:solidFill>
          <a:ln w="9525" algn="ctr">
            <a:solidFill>
              <a:schemeClr val="tx1"/>
            </a:solidFill>
            <a:miter lim="800000"/>
            <a:headEnd/>
            <a:tailEnd/>
          </a:ln>
        </p:spPr>
        <p:txBody>
          <a:bodyPr wrap="none" anchor="ctr"/>
          <a:lstStyle/>
          <a:p>
            <a:endParaRPr lang="en-US"/>
          </a:p>
        </p:txBody>
      </p:sp>
      <p:sp>
        <p:nvSpPr>
          <p:cNvPr id="101389" name="Oval 22"/>
          <p:cNvSpPr>
            <a:spLocks noChangeArrowheads="1"/>
          </p:cNvSpPr>
          <p:nvPr/>
        </p:nvSpPr>
        <p:spPr bwMode="auto">
          <a:xfrm>
            <a:off x="7754938" y="6384925"/>
            <a:ext cx="250825" cy="22225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101390" name="Rectangle 23"/>
          <p:cNvSpPr>
            <a:spLocks noChangeArrowheads="1"/>
          </p:cNvSpPr>
          <p:nvPr/>
        </p:nvSpPr>
        <p:spPr bwMode="auto">
          <a:xfrm>
            <a:off x="747713" y="3773488"/>
            <a:ext cx="2746375" cy="1230312"/>
          </a:xfrm>
          <a:prstGeom prst="rect">
            <a:avLst/>
          </a:prstGeom>
          <a:solidFill>
            <a:schemeClr val="bg1"/>
          </a:solidFill>
          <a:ln w="9525" algn="ctr">
            <a:solidFill>
              <a:schemeClr val="tx1"/>
            </a:solidFill>
            <a:miter lim="800000"/>
            <a:headEnd/>
            <a:tailEnd/>
          </a:ln>
        </p:spPr>
        <p:txBody>
          <a:bodyPr wrap="none" anchor="ctr"/>
          <a:lstStyle/>
          <a:p>
            <a:endParaRPr lang="en-US"/>
          </a:p>
        </p:txBody>
      </p:sp>
      <p:sp>
        <p:nvSpPr>
          <p:cNvPr id="101391" name="Rectangle 24"/>
          <p:cNvSpPr>
            <a:spLocks noChangeArrowheads="1"/>
          </p:cNvSpPr>
          <p:nvPr/>
        </p:nvSpPr>
        <p:spPr bwMode="auto">
          <a:xfrm>
            <a:off x="5700713" y="3773488"/>
            <a:ext cx="2746375" cy="1230312"/>
          </a:xfrm>
          <a:prstGeom prst="rect">
            <a:avLst/>
          </a:prstGeom>
          <a:solidFill>
            <a:schemeClr val="bg1"/>
          </a:solidFill>
          <a:ln w="9525" algn="ctr">
            <a:solidFill>
              <a:schemeClr val="tx1"/>
            </a:solidFill>
            <a:miter lim="800000"/>
            <a:headEnd/>
            <a:tailEnd/>
          </a:ln>
        </p:spPr>
        <p:txBody>
          <a:bodyPr wrap="none" anchor="ctr"/>
          <a:lstStyle/>
          <a:p>
            <a:endParaRPr lang="en-US"/>
          </a:p>
        </p:txBody>
      </p:sp>
      <p:sp>
        <p:nvSpPr>
          <p:cNvPr id="101392" name="AutoShape 25"/>
          <p:cNvSpPr>
            <a:spLocks noChangeArrowheads="1"/>
          </p:cNvSpPr>
          <p:nvPr/>
        </p:nvSpPr>
        <p:spPr bwMode="auto">
          <a:xfrm>
            <a:off x="6443663" y="4119563"/>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3" name="AutoShape 26"/>
          <p:cNvSpPr>
            <a:spLocks noChangeArrowheads="1"/>
          </p:cNvSpPr>
          <p:nvPr/>
        </p:nvSpPr>
        <p:spPr bwMode="auto">
          <a:xfrm>
            <a:off x="7400925" y="4137025"/>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4" name="AutoShape 27"/>
          <p:cNvSpPr>
            <a:spLocks noChangeArrowheads="1"/>
          </p:cNvSpPr>
          <p:nvPr/>
        </p:nvSpPr>
        <p:spPr bwMode="auto">
          <a:xfrm>
            <a:off x="6080125" y="4478338"/>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5" name="AutoShape 28"/>
          <p:cNvSpPr>
            <a:spLocks noChangeArrowheads="1"/>
          </p:cNvSpPr>
          <p:nvPr/>
        </p:nvSpPr>
        <p:spPr bwMode="auto">
          <a:xfrm>
            <a:off x="6953250" y="4130675"/>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6" name="AutoShape 29"/>
          <p:cNvSpPr>
            <a:spLocks noChangeArrowheads="1"/>
          </p:cNvSpPr>
          <p:nvPr/>
        </p:nvSpPr>
        <p:spPr bwMode="auto">
          <a:xfrm>
            <a:off x="1490663" y="4160838"/>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7" name="AutoShape 30"/>
          <p:cNvSpPr>
            <a:spLocks noChangeArrowheads="1"/>
          </p:cNvSpPr>
          <p:nvPr/>
        </p:nvSpPr>
        <p:spPr bwMode="auto">
          <a:xfrm>
            <a:off x="2478088" y="4562475"/>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8" name="AutoShape 31"/>
          <p:cNvSpPr>
            <a:spLocks noChangeArrowheads="1"/>
          </p:cNvSpPr>
          <p:nvPr/>
        </p:nvSpPr>
        <p:spPr bwMode="auto">
          <a:xfrm>
            <a:off x="2881313" y="4081463"/>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399" name="AutoShape 32"/>
          <p:cNvSpPr>
            <a:spLocks noChangeArrowheads="1"/>
          </p:cNvSpPr>
          <p:nvPr/>
        </p:nvSpPr>
        <p:spPr bwMode="auto">
          <a:xfrm>
            <a:off x="1227138" y="4587875"/>
            <a:ext cx="250825" cy="222250"/>
          </a:xfrm>
          <a:prstGeom prst="hexagon">
            <a:avLst>
              <a:gd name="adj" fmla="val 28214"/>
              <a:gd name="vf" fmla="val 115470"/>
            </a:avLst>
          </a:prstGeom>
          <a:solidFill>
            <a:schemeClr val="accent1"/>
          </a:solidFill>
          <a:ln w="9525" algn="ctr">
            <a:solidFill>
              <a:schemeClr val="tx1"/>
            </a:solidFill>
            <a:miter lim="800000"/>
            <a:headEnd/>
            <a:tailEnd/>
          </a:ln>
        </p:spPr>
        <p:txBody>
          <a:bodyPr wrap="none" anchor="ctr"/>
          <a:lstStyle/>
          <a:p>
            <a:endParaRPr lang="en-US"/>
          </a:p>
        </p:txBody>
      </p:sp>
      <p:sp>
        <p:nvSpPr>
          <p:cNvPr id="101400" name="Text Box 33"/>
          <p:cNvSpPr txBox="1">
            <a:spLocks noChangeArrowheads="1"/>
          </p:cNvSpPr>
          <p:nvPr/>
        </p:nvSpPr>
        <p:spPr bwMode="auto">
          <a:xfrm>
            <a:off x="3490913" y="3468688"/>
            <a:ext cx="2243137" cy="1187450"/>
          </a:xfrm>
          <a:prstGeom prst="rect">
            <a:avLst/>
          </a:prstGeom>
          <a:noFill/>
          <a:ln w="9525" algn="ctr">
            <a:noFill/>
            <a:miter lim="800000"/>
            <a:headEnd/>
            <a:tailEnd/>
          </a:ln>
        </p:spPr>
        <p:txBody>
          <a:bodyPr>
            <a:spAutoFit/>
          </a:bodyPr>
          <a:lstStyle/>
          <a:p>
            <a:pPr algn="ctr" eaLnBrk="1" hangingPunct="1">
              <a:spcBef>
                <a:spcPct val="50000"/>
              </a:spcBef>
            </a:pPr>
            <a:r>
              <a:rPr lang="en-US" sz="2400" i="1">
                <a:solidFill>
                  <a:schemeClr val="bg1"/>
                </a:solidFill>
                <a:latin typeface="Arial" charset="0"/>
                <a:cs typeface="Arial" charset="0"/>
              </a:rPr>
              <a:t>Local heap Operational semantics</a:t>
            </a:r>
          </a:p>
        </p:txBody>
      </p:sp>
      <p:sp>
        <p:nvSpPr>
          <p:cNvPr id="101401" name="AutoShape 34"/>
          <p:cNvSpPr>
            <a:spLocks noChangeArrowheads="1"/>
          </p:cNvSpPr>
          <p:nvPr/>
        </p:nvSpPr>
        <p:spPr bwMode="auto">
          <a:xfrm>
            <a:off x="3649663" y="4641850"/>
            <a:ext cx="2006600" cy="396875"/>
          </a:xfrm>
          <a:prstGeom prst="rightArrow">
            <a:avLst>
              <a:gd name="adj1" fmla="val 50000"/>
              <a:gd name="adj2" fmla="val 126400"/>
            </a:avLst>
          </a:prstGeom>
          <a:solidFill>
            <a:schemeClr val="accent1"/>
          </a:solidFill>
          <a:ln w="9525" algn="ctr">
            <a:solidFill>
              <a:schemeClr val="tx1"/>
            </a:solidFill>
            <a:miter lim="800000"/>
            <a:headEnd/>
            <a:tailEnd/>
          </a:ln>
        </p:spPr>
        <p:txBody>
          <a:bodyPr wrap="none" anchor="ctr"/>
          <a:lstStyle/>
          <a:p>
            <a:endParaRPr lang="en-US"/>
          </a:p>
        </p:txBody>
      </p:sp>
      <p:grpSp>
        <p:nvGrpSpPr>
          <p:cNvPr id="101402" name="Group 35"/>
          <p:cNvGrpSpPr>
            <a:grpSpLocks/>
          </p:cNvGrpSpPr>
          <p:nvPr/>
        </p:nvGrpSpPr>
        <p:grpSpPr bwMode="auto">
          <a:xfrm>
            <a:off x="1296988" y="2232025"/>
            <a:ext cx="1905000" cy="862013"/>
            <a:chOff x="817" y="1739"/>
            <a:chExt cx="1200" cy="543"/>
          </a:xfrm>
        </p:grpSpPr>
        <p:sp>
          <p:nvSpPr>
            <p:cNvPr id="101424" name="Rectangle 36"/>
            <p:cNvSpPr>
              <a:spLocks noChangeArrowheads="1"/>
            </p:cNvSpPr>
            <p:nvPr/>
          </p:nvSpPr>
          <p:spPr bwMode="auto">
            <a:xfrm>
              <a:off x="983" y="1851"/>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5" name="Rectangle 37"/>
            <p:cNvSpPr>
              <a:spLocks noChangeArrowheads="1"/>
            </p:cNvSpPr>
            <p:nvPr/>
          </p:nvSpPr>
          <p:spPr bwMode="auto">
            <a:xfrm>
              <a:off x="1605" y="2104"/>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6" name="Rectangle 38"/>
            <p:cNvSpPr>
              <a:spLocks noChangeArrowheads="1"/>
            </p:cNvSpPr>
            <p:nvPr/>
          </p:nvSpPr>
          <p:spPr bwMode="auto">
            <a:xfrm>
              <a:off x="1859" y="1801"/>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7" name="Rectangle 39"/>
            <p:cNvSpPr>
              <a:spLocks noChangeArrowheads="1"/>
            </p:cNvSpPr>
            <p:nvPr/>
          </p:nvSpPr>
          <p:spPr bwMode="auto">
            <a:xfrm>
              <a:off x="817" y="2120"/>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8" name="Rectangle 40"/>
            <p:cNvSpPr>
              <a:spLocks noChangeArrowheads="1"/>
            </p:cNvSpPr>
            <p:nvPr/>
          </p:nvSpPr>
          <p:spPr bwMode="auto">
            <a:xfrm>
              <a:off x="1277" y="1739"/>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9" name="Rectangle 41"/>
            <p:cNvSpPr>
              <a:spLocks noChangeArrowheads="1"/>
            </p:cNvSpPr>
            <p:nvPr/>
          </p:nvSpPr>
          <p:spPr bwMode="auto">
            <a:xfrm>
              <a:off x="1153" y="2142"/>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grpSp>
      <p:grpSp>
        <p:nvGrpSpPr>
          <p:cNvPr id="101403" name="Group 42"/>
          <p:cNvGrpSpPr>
            <a:grpSpLocks/>
          </p:cNvGrpSpPr>
          <p:nvPr/>
        </p:nvGrpSpPr>
        <p:grpSpPr bwMode="auto">
          <a:xfrm>
            <a:off x="5988050" y="2443163"/>
            <a:ext cx="1873250" cy="715962"/>
            <a:chOff x="3772" y="1872"/>
            <a:chExt cx="1180" cy="451"/>
          </a:xfrm>
        </p:grpSpPr>
        <p:sp>
          <p:nvSpPr>
            <p:cNvPr id="101418" name="Rectangle 43"/>
            <p:cNvSpPr>
              <a:spLocks noChangeArrowheads="1"/>
            </p:cNvSpPr>
            <p:nvPr/>
          </p:nvSpPr>
          <p:spPr bwMode="auto">
            <a:xfrm>
              <a:off x="4001" y="1872"/>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19" name="Rectangle 44"/>
            <p:cNvSpPr>
              <a:spLocks noChangeArrowheads="1"/>
            </p:cNvSpPr>
            <p:nvPr/>
          </p:nvSpPr>
          <p:spPr bwMode="auto">
            <a:xfrm>
              <a:off x="4604" y="1883"/>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0" name="Rectangle 45"/>
            <p:cNvSpPr>
              <a:spLocks noChangeArrowheads="1"/>
            </p:cNvSpPr>
            <p:nvPr/>
          </p:nvSpPr>
          <p:spPr bwMode="auto">
            <a:xfrm>
              <a:off x="4794" y="2089"/>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1" name="Rectangle 46"/>
            <p:cNvSpPr>
              <a:spLocks noChangeArrowheads="1"/>
            </p:cNvSpPr>
            <p:nvPr/>
          </p:nvSpPr>
          <p:spPr bwMode="auto">
            <a:xfrm>
              <a:off x="3772" y="2098"/>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2" name="Rectangle 47"/>
            <p:cNvSpPr>
              <a:spLocks noChangeArrowheads="1"/>
            </p:cNvSpPr>
            <p:nvPr/>
          </p:nvSpPr>
          <p:spPr bwMode="auto">
            <a:xfrm>
              <a:off x="4322" y="1879"/>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sp>
          <p:nvSpPr>
            <p:cNvPr id="101423" name="Rectangle 48"/>
            <p:cNvSpPr>
              <a:spLocks noChangeArrowheads="1"/>
            </p:cNvSpPr>
            <p:nvPr/>
          </p:nvSpPr>
          <p:spPr bwMode="auto">
            <a:xfrm>
              <a:off x="4129" y="2183"/>
              <a:ext cx="158" cy="140"/>
            </a:xfrm>
            <a:prstGeom prst="rect">
              <a:avLst/>
            </a:prstGeom>
            <a:solidFill>
              <a:schemeClr val="accent1"/>
            </a:solidFill>
            <a:ln w="9525" algn="ctr">
              <a:solidFill>
                <a:schemeClr val="tx1"/>
              </a:solidFill>
              <a:miter lim="800000"/>
              <a:headEnd/>
              <a:tailEnd/>
            </a:ln>
          </p:spPr>
          <p:txBody>
            <a:bodyPr wrap="none" anchor="ctr"/>
            <a:lstStyle/>
            <a:p>
              <a:endParaRPr lang="en-US"/>
            </a:p>
          </p:txBody>
        </p:sp>
      </p:grpSp>
      <p:sp>
        <p:nvSpPr>
          <p:cNvPr id="1538097" name="Text Box 49"/>
          <p:cNvSpPr txBox="1">
            <a:spLocks noChangeArrowheads="1"/>
          </p:cNvSpPr>
          <p:nvPr/>
        </p:nvSpPr>
        <p:spPr bwMode="auto">
          <a:xfrm>
            <a:off x="3897313" y="2447925"/>
            <a:ext cx="1349375" cy="1555750"/>
          </a:xfrm>
          <a:prstGeom prst="rect">
            <a:avLst/>
          </a:prstGeom>
          <a:noFill/>
          <a:ln w="9525" algn="ctr">
            <a:noFill/>
            <a:miter lim="800000"/>
            <a:headEnd/>
            <a:tailEnd/>
          </a:ln>
        </p:spPr>
        <p:txBody>
          <a:bodyPr>
            <a:spAutoFit/>
          </a:bodyPr>
          <a:lstStyle/>
          <a:p>
            <a:pPr algn="ctr" eaLnBrk="1" hangingPunct="1">
              <a:spcBef>
                <a:spcPct val="50000"/>
              </a:spcBef>
            </a:pPr>
            <a:r>
              <a:rPr lang="en-US" sz="9600">
                <a:solidFill>
                  <a:schemeClr val="bg1"/>
                </a:solidFill>
                <a:latin typeface="Arial" charset="0"/>
                <a:cs typeface="Arial" charset="0"/>
              </a:rPr>
              <a:t>~</a:t>
            </a:r>
          </a:p>
        </p:txBody>
      </p:sp>
      <p:grpSp>
        <p:nvGrpSpPr>
          <p:cNvPr id="8" name="Group 50"/>
          <p:cNvGrpSpPr>
            <a:grpSpLocks/>
          </p:cNvGrpSpPr>
          <p:nvPr/>
        </p:nvGrpSpPr>
        <p:grpSpPr bwMode="auto">
          <a:xfrm>
            <a:off x="85725" y="4338638"/>
            <a:ext cx="8743950" cy="1903412"/>
            <a:chOff x="54" y="2733"/>
            <a:chExt cx="5508" cy="1199"/>
          </a:xfrm>
        </p:grpSpPr>
        <p:sp>
          <p:nvSpPr>
            <p:cNvPr id="101406" name="AutoShape 51"/>
            <p:cNvSpPr>
              <a:spLocks noChangeArrowheads="1"/>
            </p:cNvSpPr>
            <p:nvPr/>
          </p:nvSpPr>
          <p:spPr bwMode="auto">
            <a:xfrm rot="-5400000">
              <a:off x="578" y="3168"/>
              <a:ext cx="224" cy="250"/>
            </a:xfrm>
            <a:prstGeom prst="rightArrow">
              <a:avLst>
                <a:gd name="adj1" fmla="val 50000"/>
                <a:gd name="adj2" fmla="val 25000"/>
              </a:avLst>
            </a:prstGeom>
            <a:solidFill>
              <a:schemeClr val="accent1"/>
            </a:solidFill>
            <a:ln w="9525" algn="ctr">
              <a:solidFill>
                <a:schemeClr val="tx1"/>
              </a:solidFill>
              <a:miter lim="800000"/>
              <a:headEnd/>
              <a:tailEnd/>
            </a:ln>
          </p:spPr>
          <p:txBody>
            <a:bodyPr wrap="none" anchor="ctr"/>
            <a:lstStyle/>
            <a:p>
              <a:endParaRPr lang="en-US"/>
            </a:p>
          </p:txBody>
        </p:sp>
        <p:sp>
          <p:nvSpPr>
            <p:cNvPr id="101407" name="Text Box 52"/>
            <p:cNvSpPr txBox="1">
              <a:spLocks noChangeArrowheads="1"/>
            </p:cNvSpPr>
            <p:nvPr/>
          </p:nvSpPr>
          <p:spPr bwMode="auto">
            <a:xfrm>
              <a:off x="54" y="2952"/>
              <a:ext cx="585" cy="480"/>
            </a:xfrm>
            <a:prstGeom prst="rect">
              <a:avLst/>
            </a:prstGeom>
            <a:noFill/>
            <a:ln w="9525" algn="ctr">
              <a:noFill/>
              <a:miter lim="800000"/>
              <a:headEnd/>
              <a:tailEnd/>
            </a:ln>
          </p:spPr>
          <p:txBody>
            <a:bodyPr>
              <a:spAutoFit/>
            </a:bodyPr>
            <a:lstStyle/>
            <a:p>
              <a:pPr algn="ctr" eaLnBrk="1" hangingPunct="1">
                <a:spcBef>
                  <a:spcPct val="50000"/>
                </a:spcBef>
              </a:pPr>
              <a:r>
                <a:rPr lang="en-US" sz="4400">
                  <a:solidFill>
                    <a:schemeClr val="bg1"/>
                  </a:solidFill>
                  <a:latin typeface="Arial" charset="0"/>
                  <a:cs typeface="Arial" charset="0"/>
                  <a:sym typeface="Symbol" pitchFamily="18" charset="2"/>
                </a:rPr>
                <a:t>’</a:t>
              </a:r>
            </a:p>
          </p:txBody>
        </p:sp>
        <p:sp>
          <p:nvSpPr>
            <p:cNvPr id="101408" name="Text Box 53"/>
            <p:cNvSpPr txBox="1">
              <a:spLocks noChangeArrowheads="1"/>
            </p:cNvSpPr>
            <p:nvPr/>
          </p:nvSpPr>
          <p:spPr bwMode="auto">
            <a:xfrm>
              <a:off x="4977" y="3013"/>
              <a:ext cx="585" cy="480"/>
            </a:xfrm>
            <a:prstGeom prst="rect">
              <a:avLst/>
            </a:prstGeom>
            <a:noFill/>
            <a:ln w="9525" algn="ctr">
              <a:noFill/>
              <a:miter lim="800000"/>
              <a:headEnd/>
              <a:tailEnd/>
            </a:ln>
          </p:spPr>
          <p:txBody>
            <a:bodyPr>
              <a:spAutoFit/>
            </a:bodyPr>
            <a:lstStyle/>
            <a:p>
              <a:pPr algn="ctr" eaLnBrk="1" hangingPunct="1">
                <a:spcBef>
                  <a:spcPct val="50000"/>
                </a:spcBef>
              </a:pPr>
              <a:r>
                <a:rPr lang="en-US" sz="4400">
                  <a:solidFill>
                    <a:schemeClr val="bg1"/>
                  </a:solidFill>
                  <a:latin typeface="Arial" charset="0"/>
                  <a:cs typeface="Arial" charset="0"/>
                  <a:sym typeface="Symbol" pitchFamily="18" charset="2"/>
                </a:rPr>
                <a:t>’</a:t>
              </a:r>
            </a:p>
          </p:txBody>
        </p:sp>
        <p:sp>
          <p:nvSpPr>
            <p:cNvPr id="101409" name="AutoShape 54"/>
            <p:cNvSpPr>
              <a:spLocks noChangeArrowheads="1"/>
            </p:cNvSpPr>
            <p:nvPr/>
          </p:nvSpPr>
          <p:spPr bwMode="auto">
            <a:xfrm>
              <a:off x="4827" y="3171"/>
              <a:ext cx="224" cy="250"/>
            </a:xfrm>
            <a:prstGeom prst="downArrow">
              <a:avLst>
                <a:gd name="adj1" fmla="val 50000"/>
                <a:gd name="adj2" fmla="val 27902"/>
              </a:avLst>
            </a:prstGeom>
            <a:solidFill>
              <a:schemeClr val="accent1"/>
            </a:solidFill>
            <a:ln w="9525" algn="ctr">
              <a:solidFill>
                <a:schemeClr val="tx1"/>
              </a:solidFill>
              <a:miter lim="800000"/>
              <a:headEnd/>
              <a:tailEnd/>
            </a:ln>
          </p:spPr>
          <p:txBody>
            <a:bodyPr wrap="none" anchor="ctr"/>
            <a:lstStyle/>
            <a:p>
              <a:endParaRPr lang="en-US"/>
            </a:p>
          </p:txBody>
        </p:sp>
        <p:sp>
          <p:nvSpPr>
            <p:cNvPr id="101410" name="Line 55"/>
            <p:cNvSpPr>
              <a:spLocks noChangeShapeType="1"/>
            </p:cNvSpPr>
            <p:nvPr/>
          </p:nvSpPr>
          <p:spPr bwMode="auto">
            <a:xfrm flipH="1" flipV="1">
              <a:off x="845" y="3029"/>
              <a:ext cx="75" cy="669"/>
            </a:xfrm>
            <a:prstGeom prst="line">
              <a:avLst/>
            </a:prstGeom>
            <a:noFill/>
            <a:ln w="9525">
              <a:solidFill>
                <a:schemeClr val="tx1"/>
              </a:solidFill>
              <a:round/>
              <a:headEnd/>
              <a:tailEnd type="triangle" w="med" len="med"/>
            </a:ln>
          </p:spPr>
          <p:txBody>
            <a:bodyPr wrap="none" anchor="ctr"/>
            <a:lstStyle/>
            <a:p>
              <a:endParaRPr lang="en-US"/>
            </a:p>
          </p:txBody>
        </p:sp>
        <p:sp>
          <p:nvSpPr>
            <p:cNvPr id="101411" name="Line 56"/>
            <p:cNvSpPr>
              <a:spLocks noChangeShapeType="1"/>
            </p:cNvSpPr>
            <p:nvPr/>
          </p:nvSpPr>
          <p:spPr bwMode="auto">
            <a:xfrm flipV="1">
              <a:off x="985" y="2796"/>
              <a:ext cx="56" cy="893"/>
            </a:xfrm>
            <a:prstGeom prst="line">
              <a:avLst/>
            </a:prstGeom>
            <a:noFill/>
            <a:ln w="9525">
              <a:solidFill>
                <a:schemeClr val="tx1"/>
              </a:solidFill>
              <a:round/>
              <a:headEnd/>
              <a:tailEnd type="triangle" w="med" len="med"/>
            </a:ln>
          </p:spPr>
          <p:txBody>
            <a:bodyPr wrap="none" anchor="ctr"/>
            <a:lstStyle/>
            <a:p>
              <a:endParaRPr lang="en-US"/>
            </a:p>
          </p:txBody>
        </p:sp>
        <p:sp>
          <p:nvSpPr>
            <p:cNvPr id="101412" name="Line 57"/>
            <p:cNvSpPr>
              <a:spLocks noChangeShapeType="1"/>
            </p:cNvSpPr>
            <p:nvPr/>
          </p:nvSpPr>
          <p:spPr bwMode="auto">
            <a:xfrm>
              <a:off x="3924" y="2978"/>
              <a:ext cx="62" cy="738"/>
            </a:xfrm>
            <a:prstGeom prst="line">
              <a:avLst/>
            </a:prstGeom>
            <a:noFill/>
            <a:ln w="9525">
              <a:solidFill>
                <a:schemeClr val="tx1"/>
              </a:solidFill>
              <a:round/>
              <a:headEnd/>
              <a:tailEnd type="triangle" w="med" len="med"/>
            </a:ln>
          </p:spPr>
          <p:txBody>
            <a:bodyPr wrap="none" anchor="ctr"/>
            <a:lstStyle/>
            <a:p>
              <a:endParaRPr lang="en-US"/>
            </a:p>
          </p:txBody>
        </p:sp>
        <p:sp>
          <p:nvSpPr>
            <p:cNvPr id="101413" name="Line 58"/>
            <p:cNvSpPr>
              <a:spLocks noChangeShapeType="1"/>
            </p:cNvSpPr>
            <p:nvPr/>
          </p:nvSpPr>
          <p:spPr bwMode="auto">
            <a:xfrm>
              <a:off x="4143" y="2746"/>
              <a:ext cx="288" cy="896"/>
            </a:xfrm>
            <a:prstGeom prst="line">
              <a:avLst/>
            </a:prstGeom>
            <a:noFill/>
            <a:ln w="9525">
              <a:solidFill>
                <a:schemeClr val="tx1"/>
              </a:solidFill>
              <a:round/>
              <a:headEnd/>
              <a:tailEnd type="triangle" w="med" len="med"/>
            </a:ln>
          </p:spPr>
          <p:txBody>
            <a:bodyPr wrap="none" anchor="ctr"/>
            <a:lstStyle/>
            <a:p>
              <a:endParaRPr lang="en-US"/>
            </a:p>
          </p:txBody>
        </p:sp>
        <p:sp>
          <p:nvSpPr>
            <p:cNvPr id="101414" name="Line 59"/>
            <p:cNvSpPr>
              <a:spLocks noChangeShapeType="1"/>
            </p:cNvSpPr>
            <p:nvPr/>
          </p:nvSpPr>
          <p:spPr bwMode="auto">
            <a:xfrm>
              <a:off x="4460" y="2765"/>
              <a:ext cx="18" cy="886"/>
            </a:xfrm>
            <a:prstGeom prst="line">
              <a:avLst/>
            </a:prstGeom>
            <a:noFill/>
            <a:ln w="9525">
              <a:solidFill>
                <a:schemeClr val="tx1"/>
              </a:solidFill>
              <a:round/>
              <a:headEnd/>
              <a:tailEnd type="triangle" w="med" len="med"/>
            </a:ln>
          </p:spPr>
          <p:txBody>
            <a:bodyPr wrap="none" anchor="ctr"/>
            <a:lstStyle/>
            <a:p>
              <a:endParaRPr lang="en-US"/>
            </a:p>
          </p:txBody>
        </p:sp>
        <p:sp>
          <p:nvSpPr>
            <p:cNvPr id="101415" name="Line 60"/>
            <p:cNvSpPr>
              <a:spLocks noChangeShapeType="1"/>
            </p:cNvSpPr>
            <p:nvPr/>
          </p:nvSpPr>
          <p:spPr bwMode="auto">
            <a:xfrm flipH="1">
              <a:off x="4729" y="2759"/>
              <a:ext cx="9" cy="948"/>
            </a:xfrm>
            <a:prstGeom prst="line">
              <a:avLst/>
            </a:prstGeom>
            <a:noFill/>
            <a:ln w="9525">
              <a:solidFill>
                <a:schemeClr val="tx1"/>
              </a:solidFill>
              <a:round/>
              <a:headEnd/>
              <a:tailEnd type="triangle" w="med" len="med"/>
            </a:ln>
          </p:spPr>
          <p:txBody>
            <a:bodyPr wrap="none" anchor="ctr"/>
            <a:lstStyle/>
            <a:p>
              <a:endParaRPr lang="en-US"/>
            </a:p>
          </p:txBody>
        </p:sp>
        <p:sp>
          <p:nvSpPr>
            <p:cNvPr id="101416" name="Line 61"/>
            <p:cNvSpPr>
              <a:spLocks noChangeShapeType="1"/>
            </p:cNvSpPr>
            <p:nvPr/>
          </p:nvSpPr>
          <p:spPr bwMode="auto">
            <a:xfrm flipV="1">
              <a:off x="1577" y="3026"/>
              <a:ext cx="60" cy="903"/>
            </a:xfrm>
            <a:prstGeom prst="line">
              <a:avLst/>
            </a:prstGeom>
            <a:noFill/>
            <a:ln w="9525">
              <a:solidFill>
                <a:schemeClr val="tx1"/>
              </a:solidFill>
              <a:round/>
              <a:headEnd/>
              <a:tailEnd type="triangle" w="med" len="med"/>
            </a:ln>
          </p:spPr>
          <p:txBody>
            <a:bodyPr wrap="none" anchor="ctr"/>
            <a:lstStyle/>
            <a:p>
              <a:endParaRPr lang="en-US"/>
            </a:p>
          </p:txBody>
        </p:sp>
        <p:sp>
          <p:nvSpPr>
            <p:cNvPr id="101417" name="Line 62"/>
            <p:cNvSpPr>
              <a:spLocks noChangeShapeType="1"/>
            </p:cNvSpPr>
            <p:nvPr/>
          </p:nvSpPr>
          <p:spPr bwMode="auto">
            <a:xfrm flipV="1">
              <a:off x="1606" y="2733"/>
              <a:ext cx="278" cy="1199"/>
            </a:xfrm>
            <a:prstGeom prst="line">
              <a:avLst/>
            </a:prstGeom>
            <a:noFill/>
            <a:ln w="9525">
              <a:solidFill>
                <a:schemeClr val="tx1"/>
              </a:solidFill>
              <a:round/>
              <a:headEnd/>
              <a:tailEnd type="triangle" w="med" len="me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1538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8097"/>
                                        </p:tgtEl>
                                        <p:attrNameLst>
                                          <p:attrName>style.visibility</p:attrName>
                                        </p:attrNameLst>
                                      </p:cBhvr>
                                      <p:to>
                                        <p:strVal val="visible"/>
                                      </p:to>
                                    </p:set>
                                  </p:childTnLst>
                                </p:cTn>
                              </p:par>
                              <p:par>
                                <p:cTn id="11" presetID="1" presetClass="exit" presetSubtype="0" fill="hold" grpId="1" nodeType="withEffect" nodePh="1">
                                  <p:stCondLst>
                                    <p:cond delay="0"/>
                                  </p:stCondLst>
                                  <p:endCondLst>
                                    <p:cond evt="begin" delay="0">
                                      <p:tn val="11"/>
                                    </p:cond>
                                  </p:endCondLst>
                                  <p:childTnLst>
                                    <p:set>
                                      <p:cBhvr>
                                        <p:cTn id="12" dur="1" fill="hold">
                                          <p:stCondLst>
                                            <p:cond delay="0"/>
                                          </p:stCondLst>
                                        </p:cTn>
                                        <p:tgtEl>
                                          <p:spTgt spid="153805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538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50" grpId="0" animBg="1"/>
      <p:bldP spid="1538050" grpId="1" animBg="1"/>
      <p:bldP spid="1538097" grpId="0"/>
      <p:bldP spid="1538097" grpId="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smtClean="0"/>
              <a:t>Main results(SAS’05)</a:t>
            </a:r>
            <a:endParaRPr lang="en-US" smtClean="0"/>
          </a:p>
        </p:txBody>
      </p:sp>
      <p:sp>
        <p:nvSpPr>
          <p:cNvPr id="102403" name="Rectangle 3"/>
          <p:cNvSpPr>
            <a:spLocks noGrp="1" noChangeArrowheads="1"/>
          </p:cNvSpPr>
          <p:nvPr>
            <p:ph type="body" idx="1"/>
          </p:nvPr>
        </p:nvSpPr>
        <p:spPr>
          <a:xfrm>
            <a:off x="457200" y="1792288"/>
            <a:ext cx="8229600" cy="4765675"/>
          </a:xfrm>
        </p:spPr>
        <p:txBody>
          <a:bodyPr/>
          <a:lstStyle/>
          <a:p>
            <a:pPr>
              <a:lnSpc>
                <a:spcPct val="90000"/>
              </a:lnSpc>
            </a:pPr>
            <a:r>
              <a:rPr lang="en-US" sz="2800" smtClean="0"/>
              <a:t>Cutpoint freedom</a:t>
            </a:r>
          </a:p>
          <a:p>
            <a:pPr>
              <a:lnSpc>
                <a:spcPct val="90000"/>
              </a:lnSpc>
            </a:pPr>
            <a:r>
              <a:rPr lang="en-US" sz="2800" smtClean="0"/>
              <a:t>Non-standard concrete semantics</a:t>
            </a:r>
          </a:p>
          <a:p>
            <a:pPr lvl="1">
              <a:lnSpc>
                <a:spcPct val="90000"/>
              </a:lnSpc>
            </a:pPr>
            <a:r>
              <a:rPr lang="en-GB" sz="2400" smtClean="0"/>
              <a:t>Verifies that an execution is cutpoint-free</a:t>
            </a:r>
          </a:p>
          <a:p>
            <a:pPr lvl="1">
              <a:lnSpc>
                <a:spcPct val="90000"/>
              </a:lnSpc>
            </a:pPr>
            <a:r>
              <a:rPr lang="en-US" sz="2400" smtClean="0"/>
              <a:t>Local heaps</a:t>
            </a:r>
          </a:p>
          <a:p>
            <a:pPr>
              <a:lnSpc>
                <a:spcPct val="90000"/>
              </a:lnSpc>
            </a:pPr>
            <a:r>
              <a:rPr lang="en-US" sz="2800" smtClean="0"/>
              <a:t>Interprocedural shape analysis</a:t>
            </a:r>
          </a:p>
          <a:p>
            <a:pPr lvl="1">
              <a:lnSpc>
                <a:spcPct val="90000"/>
              </a:lnSpc>
            </a:pPr>
            <a:r>
              <a:rPr lang="en-US" sz="2400" smtClean="0"/>
              <a:t>Conservatively verifies  </a:t>
            </a:r>
          </a:p>
          <a:p>
            <a:pPr lvl="2">
              <a:lnSpc>
                <a:spcPct val="90000"/>
              </a:lnSpc>
            </a:pPr>
            <a:r>
              <a:rPr lang="en-US" sz="2000" smtClean="0"/>
              <a:t>program is cutpoint free </a:t>
            </a:r>
          </a:p>
          <a:p>
            <a:pPr lvl="2">
              <a:lnSpc>
                <a:spcPct val="90000"/>
              </a:lnSpc>
            </a:pPr>
            <a:r>
              <a:rPr lang="en-US" sz="2000" smtClean="0"/>
              <a:t>Desired properties</a:t>
            </a:r>
          </a:p>
          <a:p>
            <a:pPr lvl="3">
              <a:lnSpc>
                <a:spcPct val="90000"/>
              </a:lnSpc>
            </a:pPr>
            <a:r>
              <a:rPr lang="en-US" sz="1800" smtClean="0">
                <a:solidFill>
                  <a:srgbClr val="FFFF66"/>
                </a:solidFill>
              </a:rPr>
              <a:t>Partial correctness of quicksort </a:t>
            </a:r>
          </a:p>
          <a:p>
            <a:pPr lvl="1">
              <a:lnSpc>
                <a:spcPct val="90000"/>
              </a:lnSpc>
            </a:pPr>
            <a:r>
              <a:rPr lang="en-US" sz="2400" smtClean="0"/>
              <a:t>Procedure summaries </a:t>
            </a:r>
          </a:p>
          <a:p>
            <a:pPr>
              <a:lnSpc>
                <a:spcPct val="90000"/>
              </a:lnSpc>
            </a:pPr>
            <a:r>
              <a:rPr lang="en-US" sz="2800" smtClean="0"/>
              <a:t>Prototype implementation</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387350" y="5141913"/>
            <a:ext cx="3768725" cy="1074737"/>
          </a:xfrm>
          <a:prstGeom prst="rect">
            <a:avLst/>
          </a:prstGeom>
          <a:solidFill>
            <a:schemeClr val="folHlink"/>
          </a:solidFill>
          <a:ln w="9525" algn="ctr">
            <a:solidFill>
              <a:schemeClr val="tx1"/>
            </a:solidFill>
            <a:miter lim="800000"/>
            <a:headEnd/>
            <a:tailEnd/>
          </a:ln>
        </p:spPr>
        <p:txBody>
          <a:bodyPr anchor="ctr">
            <a:spAutoFit/>
          </a:bodyPr>
          <a:lstStyle/>
          <a:p>
            <a:endParaRPr lang="en-US"/>
          </a:p>
        </p:txBody>
      </p:sp>
      <p:sp>
        <p:nvSpPr>
          <p:cNvPr id="103427" name="Rectangle 3"/>
          <p:cNvSpPr>
            <a:spLocks noChangeArrowheads="1"/>
          </p:cNvSpPr>
          <p:nvPr/>
        </p:nvSpPr>
        <p:spPr bwMode="auto">
          <a:xfrm>
            <a:off x="4852988" y="5141913"/>
            <a:ext cx="3768725" cy="1074737"/>
          </a:xfrm>
          <a:prstGeom prst="rect">
            <a:avLst/>
          </a:prstGeom>
          <a:solidFill>
            <a:schemeClr val="folHlink"/>
          </a:solidFill>
          <a:ln w="9525" algn="ctr">
            <a:solidFill>
              <a:schemeClr val="tx1"/>
            </a:solidFill>
            <a:miter lim="800000"/>
            <a:headEnd/>
            <a:tailEnd/>
          </a:ln>
        </p:spPr>
        <p:txBody>
          <a:bodyPr anchor="ctr">
            <a:spAutoFit/>
          </a:bodyPr>
          <a:lstStyle/>
          <a:p>
            <a:endParaRPr lang="en-US"/>
          </a:p>
        </p:txBody>
      </p:sp>
      <p:sp>
        <p:nvSpPr>
          <p:cNvPr id="1533956" name="Rectangle 4"/>
          <p:cNvSpPr>
            <a:spLocks noChangeArrowheads="1"/>
          </p:cNvSpPr>
          <p:nvPr/>
        </p:nvSpPr>
        <p:spPr bwMode="auto">
          <a:xfrm>
            <a:off x="7007225" y="5118100"/>
            <a:ext cx="1595438" cy="57785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533957" name="Rectangle 5"/>
          <p:cNvSpPr>
            <a:spLocks noChangeArrowheads="1"/>
          </p:cNvSpPr>
          <p:nvPr/>
        </p:nvSpPr>
        <p:spPr bwMode="auto">
          <a:xfrm>
            <a:off x="762000" y="5156200"/>
            <a:ext cx="3392488" cy="558800"/>
          </a:xfrm>
          <a:prstGeom prst="rect">
            <a:avLst/>
          </a:prstGeom>
          <a:solidFill>
            <a:srgbClr val="00FFFF"/>
          </a:solidFill>
          <a:ln w="9525" algn="ctr">
            <a:noFill/>
            <a:miter lim="800000"/>
            <a:headEnd/>
            <a:tailEnd/>
          </a:ln>
        </p:spPr>
        <p:txBody>
          <a:bodyPr wrap="none" lIns="0" tIns="0" rIns="0" bIns="0" anchor="ctr"/>
          <a:lstStyle/>
          <a:p>
            <a:endParaRPr lang="en-US"/>
          </a:p>
        </p:txBody>
      </p:sp>
      <p:sp>
        <p:nvSpPr>
          <p:cNvPr id="103430" name="Rectangle 6"/>
          <p:cNvSpPr>
            <a:spLocks noGrp="1" noChangeArrowheads="1"/>
          </p:cNvSpPr>
          <p:nvPr>
            <p:ph type="title"/>
          </p:nvPr>
        </p:nvSpPr>
        <p:spPr/>
        <p:txBody>
          <a:bodyPr/>
          <a:lstStyle/>
          <a:p>
            <a:r>
              <a:rPr lang="en-US" smtClean="0"/>
              <a:t>Cutpoint freedom</a:t>
            </a:r>
          </a:p>
        </p:txBody>
      </p:sp>
      <p:sp>
        <p:nvSpPr>
          <p:cNvPr id="103431" name="Rectangle 7"/>
          <p:cNvSpPr>
            <a:spLocks noGrp="1" noChangeArrowheads="1"/>
          </p:cNvSpPr>
          <p:nvPr>
            <p:ph type="body" idx="1"/>
          </p:nvPr>
        </p:nvSpPr>
        <p:spPr>
          <a:xfrm>
            <a:off x="457200" y="1981200"/>
            <a:ext cx="8380413" cy="4510088"/>
          </a:xfrm>
        </p:spPr>
        <p:txBody>
          <a:bodyPr/>
          <a:lstStyle/>
          <a:p>
            <a:r>
              <a:rPr lang="en-US" b="1" smtClean="0">
                <a:solidFill>
                  <a:srgbClr val="FFFF66"/>
                </a:solidFill>
              </a:rPr>
              <a:t>Cutpoint-free</a:t>
            </a:r>
            <a:r>
              <a:rPr lang="en-US" smtClean="0"/>
              <a:t> </a:t>
            </a:r>
          </a:p>
          <a:p>
            <a:pPr lvl="1"/>
            <a:r>
              <a:rPr lang="en-US" smtClean="0">
                <a:solidFill>
                  <a:srgbClr val="FFFF66"/>
                </a:solidFill>
              </a:rPr>
              <a:t>Invocation</a:t>
            </a:r>
            <a:r>
              <a:rPr lang="en-US" smtClean="0">
                <a:solidFill>
                  <a:schemeClr val="bg2"/>
                </a:solidFill>
              </a:rPr>
              <a:t>: </a:t>
            </a:r>
            <a:r>
              <a:rPr lang="en-US" smtClean="0"/>
              <a:t>has no cutpoints</a:t>
            </a:r>
            <a:endParaRPr lang="en-US" smtClean="0">
              <a:solidFill>
                <a:schemeClr val="bg2"/>
              </a:solidFill>
            </a:endParaRPr>
          </a:p>
          <a:p>
            <a:pPr lvl="1"/>
            <a:r>
              <a:rPr lang="en-US" smtClean="0">
                <a:solidFill>
                  <a:srgbClr val="FFFF66"/>
                </a:solidFill>
              </a:rPr>
              <a:t>Execution</a:t>
            </a:r>
            <a:r>
              <a:rPr lang="en-US" smtClean="0">
                <a:solidFill>
                  <a:schemeClr val="bg2"/>
                </a:solidFill>
              </a:rPr>
              <a:t>: </a:t>
            </a:r>
            <a:r>
              <a:rPr lang="en-US" smtClean="0"/>
              <a:t>every invocation is cutpoint-free</a:t>
            </a:r>
            <a:endParaRPr lang="en-US" smtClean="0">
              <a:solidFill>
                <a:schemeClr val="bg2"/>
              </a:solidFill>
            </a:endParaRPr>
          </a:p>
          <a:p>
            <a:pPr lvl="1"/>
            <a:r>
              <a:rPr lang="en-US" smtClean="0">
                <a:solidFill>
                  <a:srgbClr val="FFFF66"/>
                </a:solidFill>
              </a:rPr>
              <a:t>Program</a:t>
            </a:r>
            <a:r>
              <a:rPr lang="en-US" smtClean="0">
                <a:solidFill>
                  <a:schemeClr val="bg2"/>
                </a:solidFill>
              </a:rPr>
              <a:t>: </a:t>
            </a:r>
            <a:r>
              <a:rPr lang="en-US" smtClean="0"/>
              <a:t>every execution is cutpoint-free</a:t>
            </a:r>
          </a:p>
        </p:txBody>
      </p:sp>
      <p:sp>
        <p:nvSpPr>
          <p:cNvPr id="103432" name="Text Box 8"/>
          <p:cNvSpPr txBox="1">
            <a:spLocks noChangeArrowheads="1"/>
          </p:cNvSpPr>
          <p:nvPr/>
        </p:nvSpPr>
        <p:spPr bwMode="auto">
          <a:xfrm>
            <a:off x="4865688" y="5192713"/>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x</a:t>
            </a:r>
          </a:p>
        </p:txBody>
      </p:sp>
      <p:sp>
        <p:nvSpPr>
          <p:cNvPr id="103433" name="Text Box 9"/>
          <p:cNvSpPr txBox="1">
            <a:spLocks noChangeArrowheads="1"/>
          </p:cNvSpPr>
          <p:nvPr/>
        </p:nvSpPr>
        <p:spPr bwMode="auto">
          <a:xfrm>
            <a:off x="7231063" y="57292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03434" name="Line 10"/>
          <p:cNvSpPr>
            <a:spLocks noChangeShapeType="1"/>
          </p:cNvSpPr>
          <p:nvPr/>
        </p:nvSpPr>
        <p:spPr bwMode="auto">
          <a:xfrm>
            <a:off x="5167313" y="5448300"/>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3435" name="Line 11"/>
          <p:cNvSpPr>
            <a:spLocks noChangeShapeType="1"/>
          </p:cNvSpPr>
          <p:nvPr/>
        </p:nvSpPr>
        <p:spPr bwMode="auto">
          <a:xfrm flipV="1">
            <a:off x="7400925" y="557530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03436" name="Oval 12"/>
          <p:cNvSpPr>
            <a:spLocks noChangeAspect="1" noChangeArrowheads="1"/>
          </p:cNvSpPr>
          <p:nvPr/>
        </p:nvSpPr>
        <p:spPr bwMode="auto">
          <a:xfrm>
            <a:off x="6289675" y="5292725"/>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37" name="Oval 13"/>
          <p:cNvSpPr>
            <a:spLocks noChangeAspect="1" noChangeArrowheads="1"/>
          </p:cNvSpPr>
          <p:nvPr/>
        </p:nvSpPr>
        <p:spPr bwMode="auto">
          <a:xfrm>
            <a:off x="7132638" y="529907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103438" name="AutoShape 14"/>
          <p:cNvCxnSpPr>
            <a:cxnSpLocks noChangeShapeType="1"/>
          </p:cNvCxnSpPr>
          <p:nvPr/>
        </p:nvCxnSpPr>
        <p:spPr bwMode="auto">
          <a:xfrm>
            <a:off x="6802438" y="5441950"/>
            <a:ext cx="333375" cy="0"/>
          </a:xfrm>
          <a:prstGeom prst="straightConnector1">
            <a:avLst/>
          </a:prstGeom>
          <a:noFill/>
          <a:ln w="25400">
            <a:solidFill>
              <a:schemeClr val="tx1"/>
            </a:solidFill>
            <a:round/>
            <a:headEnd/>
            <a:tailEnd type="triangle" w="med" len="med"/>
          </a:ln>
        </p:spPr>
      </p:cxnSp>
      <p:sp>
        <p:nvSpPr>
          <p:cNvPr id="103439" name="Oval 15"/>
          <p:cNvSpPr>
            <a:spLocks noChangeAspect="1" noChangeArrowheads="1"/>
          </p:cNvSpPr>
          <p:nvPr/>
        </p:nvSpPr>
        <p:spPr bwMode="auto">
          <a:xfrm>
            <a:off x="5399088" y="529272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40" name="Text Box 16"/>
          <p:cNvSpPr txBox="1">
            <a:spLocks noChangeArrowheads="1"/>
          </p:cNvSpPr>
          <p:nvPr/>
        </p:nvSpPr>
        <p:spPr bwMode="auto">
          <a:xfrm>
            <a:off x="6746875" y="5008563"/>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103441" name="AutoShape 17"/>
          <p:cNvCxnSpPr>
            <a:cxnSpLocks noChangeShapeType="1"/>
          </p:cNvCxnSpPr>
          <p:nvPr/>
        </p:nvCxnSpPr>
        <p:spPr bwMode="auto">
          <a:xfrm>
            <a:off x="5927725" y="5422900"/>
            <a:ext cx="342900" cy="0"/>
          </a:xfrm>
          <a:prstGeom prst="straightConnector1">
            <a:avLst/>
          </a:prstGeom>
          <a:noFill/>
          <a:ln w="25400">
            <a:solidFill>
              <a:schemeClr val="tx1"/>
            </a:solidFill>
            <a:round/>
            <a:headEnd/>
            <a:tailEnd type="triangle" w="med" len="med"/>
          </a:ln>
        </p:spPr>
      </p:cxnSp>
      <p:sp>
        <p:nvSpPr>
          <p:cNvPr id="103442" name="Text Box 18"/>
          <p:cNvSpPr txBox="1">
            <a:spLocks noChangeArrowheads="1"/>
          </p:cNvSpPr>
          <p:nvPr/>
        </p:nvSpPr>
        <p:spPr bwMode="auto">
          <a:xfrm>
            <a:off x="5837238" y="5000625"/>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103443" name="Text Box 19"/>
          <p:cNvSpPr txBox="1">
            <a:spLocks noChangeArrowheads="1"/>
          </p:cNvSpPr>
          <p:nvPr/>
        </p:nvSpPr>
        <p:spPr bwMode="auto">
          <a:xfrm>
            <a:off x="4865688" y="5662613"/>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103444" name="Line 20"/>
          <p:cNvSpPr>
            <a:spLocks noChangeShapeType="1"/>
          </p:cNvSpPr>
          <p:nvPr/>
        </p:nvSpPr>
        <p:spPr bwMode="auto">
          <a:xfrm>
            <a:off x="5167313" y="5918200"/>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3445" name="Oval 21"/>
          <p:cNvSpPr>
            <a:spLocks noChangeAspect="1" noChangeArrowheads="1"/>
          </p:cNvSpPr>
          <p:nvPr/>
        </p:nvSpPr>
        <p:spPr bwMode="auto">
          <a:xfrm>
            <a:off x="5399088" y="576262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46" name="Text Box 22"/>
          <p:cNvSpPr txBox="1">
            <a:spLocks noChangeArrowheads="1"/>
          </p:cNvSpPr>
          <p:nvPr/>
        </p:nvSpPr>
        <p:spPr bwMode="auto">
          <a:xfrm>
            <a:off x="8081963" y="5767388"/>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03447" name="Line 23"/>
          <p:cNvSpPr>
            <a:spLocks noChangeShapeType="1"/>
          </p:cNvSpPr>
          <p:nvPr/>
        </p:nvSpPr>
        <p:spPr bwMode="auto">
          <a:xfrm flipV="1">
            <a:off x="8226425" y="5575300"/>
            <a:ext cx="1588" cy="307975"/>
          </a:xfrm>
          <a:prstGeom prst="line">
            <a:avLst/>
          </a:prstGeom>
          <a:noFill/>
          <a:ln w="9525">
            <a:solidFill>
              <a:schemeClr val="tx1"/>
            </a:solidFill>
            <a:round/>
            <a:headEnd/>
            <a:tailEnd type="triangle" w="med" len="med"/>
          </a:ln>
        </p:spPr>
        <p:txBody>
          <a:bodyPr wrap="none" anchor="ctr"/>
          <a:lstStyle/>
          <a:p>
            <a:endParaRPr lang="en-US"/>
          </a:p>
        </p:txBody>
      </p:sp>
      <p:sp>
        <p:nvSpPr>
          <p:cNvPr id="103448" name="Oval 24"/>
          <p:cNvSpPr>
            <a:spLocks noChangeAspect="1" noChangeArrowheads="1"/>
          </p:cNvSpPr>
          <p:nvPr/>
        </p:nvSpPr>
        <p:spPr bwMode="auto">
          <a:xfrm>
            <a:off x="7958138" y="5299075"/>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49" name="Text Box 25"/>
          <p:cNvSpPr txBox="1">
            <a:spLocks noChangeArrowheads="1"/>
          </p:cNvSpPr>
          <p:nvPr/>
        </p:nvSpPr>
        <p:spPr bwMode="auto">
          <a:xfrm>
            <a:off x="403225" y="5226050"/>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y</a:t>
            </a:r>
          </a:p>
        </p:txBody>
      </p:sp>
      <p:sp>
        <p:nvSpPr>
          <p:cNvPr id="103450" name="Line 26"/>
          <p:cNvSpPr>
            <a:spLocks noChangeShapeType="1"/>
          </p:cNvSpPr>
          <p:nvPr/>
        </p:nvSpPr>
        <p:spPr bwMode="auto">
          <a:xfrm>
            <a:off x="704850" y="5481638"/>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3451" name="Oval 27"/>
          <p:cNvSpPr>
            <a:spLocks noChangeAspect="1" noChangeArrowheads="1"/>
          </p:cNvSpPr>
          <p:nvPr/>
        </p:nvSpPr>
        <p:spPr bwMode="auto">
          <a:xfrm>
            <a:off x="1827213" y="5326063"/>
            <a:ext cx="503237"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52" name="Oval 28"/>
          <p:cNvSpPr>
            <a:spLocks noChangeAspect="1" noChangeArrowheads="1"/>
          </p:cNvSpPr>
          <p:nvPr/>
        </p:nvSpPr>
        <p:spPr bwMode="auto">
          <a:xfrm>
            <a:off x="2670175" y="5332413"/>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cxnSp>
        <p:nvCxnSpPr>
          <p:cNvPr id="103453" name="AutoShape 29"/>
          <p:cNvCxnSpPr>
            <a:cxnSpLocks noChangeShapeType="1"/>
          </p:cNvCxnSpPr>
          <p:nvPr/>
        </p:nvCxnSpPr>
        <p:spPr bwMode="auto">
          <a:xfrm>
            <a:off x="2339975" y="5475288"/>
            <a:ext cx="333375" cy="0"/>
          </a:xfrm>
          <a:prstGeom prst="straightConnector1">
            <a:avLst/>
          </a:prstGeom>
          <a:noFill/>
          <a:ln w="25400">
            <a:solidFill>
              <a:schemeClr val="tx1"/>
            </a:solidFill>
            <a:round/>
            <a:headEnd/>
            <a:tailEnd type="triangle" w="med" len="med"/>
          </a:ln>
        </p:spPr>
      </p:cxnSp>
      <p:sp>
        <p:nvSpPr>
          <p:cNvPr id="103454" name="Oval 30"/>
          <p:cNvSpPr>
            <a:spLocks noChangeAspect="1" noChangeArrowheads="1"/>
          </p:cNvSpPr>
          <p:nvPr/>
        </p:nvSpPr>
        <p:spPr bwMode="auto">
          <a:xfrm>
            <a:off x="936625" y="5326063"/>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55" name="Text Box 31"/>
          <p:cNvSpPr txBox="1">
            <a:spLocks noChangeArrowheads="1"/>
          </p:cNvSpPr>
          <p:nvPr/>
        </p:nvSpPr>
        <p:spPr bwMode="auto">
          <a:xfrm>
            <a:off x="2284413" y="5041900"/>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cxnSp>
        <p:nvCxnSpPr>
          <p:cNvPr id="103456" name="AutoShape 32"/>
          <p:cNvCxnSpPr>
            <a:cxnSpLocks noChangeShapeType="1"/>
          </p:cNvCxnSpPr>
          <p:nvPr/>
        </p:nvCxnSpPr>
        <p:spPr bwMode="auto">
          <a:xfrm>
            <a:off x="1465263" y="5456238"/>
            <a:ext cx="342900" cy="0"/>
          </a:xfrm>
          <a:prstGeom prst="straightConnector1">
            <a:avLst/>
          </a:prstGeom>
          <a:noFill/>
          <a:ln w="25400">
            <a:solidFill>
              <a:schemeClr val="tx1"/>
            </a:solidFill>
            <a:round/>
            <a:headEnd/>
            <a:tailEnd type="triangle" w="med" len="med"/>
          </a:ln>
        </p:spPr>
      </p:cxnSp>
      <p:sp>
        <p:nvSpPr>
          <p:cNvPr id="103457" name="Text Box 33"/>
          <p:cNvSpPr txBox="1">
            <a:spLocks noChangeArrowheads="1"/>
          </p:cNvSpPr>
          <p:nvPr/>
        </p:nvSpPr>
        <p:spPr bwMode="auto">
          <a:xfrm>
            <a:off x="1374775" y="5033963"/>
            <a:ext cx="446088"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n</a:t>
            </a:r>
          </a:p>
        </p:txBody>
      </p:sp>
      <p:sp>
        <p:nvSpPr>
          <p:cNvPr id="103458" name="Text Box 34"/>
          <p:cNvSpPr txBox="1">
            <a:spLocks noChangeArrowheads="1"/>
          </p:cNvSpPr>
          <p:nvPr/>
        </p:nvSpPr>
        <p:spPr bwMode="auto">
          <a:xfrm>
            <a:off x="1873250" y="5746750"/>
            <a:ext cx="371475"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t</a:t>
            </a:r>
          </a:p>
        </p:txBody>
      </p:sp>
      <p:sp>
        <p:nvSpPr>
          <p:cNvPr id="103459" name="Line 35"/>
          <p:cNvSpPr>
            <a:spLocks noChangeShapeType="1"/>
          </p:cNvSpPr>
          <p:nvPr/>
        </p:nvSpPr>
        <p:spPr bwMode="auto">
          <a:xfrm>
            <a:off x="2174875" y="6002338"/>
            <a:ext cx="222250" cy="0"/>
          </a:xfrm>
          <a:prstGeom prst="line">
            <a:avLst/>
          </a:prstGeom>
          <a:noFill/>
          <a:ln w="9525">
            <a:solidFill>
              <a:schemeClr val="tx1"/>
            </a:solidFill>
            <a:round/>
            <a:headEnd/>
            <a:tailEnd type="triangle" w="med" len="med"/>
          </a:ln>
        </p:spPr>
        <p:txBody>
          <a:bodyPr wrap="none" anchor="ctr"/>
          <a:lstStyle/>
          <a:p>
            <a:endParaRPr lang="en-US"/>
          </a:p>
        </p:txBody>
      </p:sp>
      <p:sp>
        <p:nvSpPr>
          <p:cNvPr id="103460" name="Oval 36"/>
          <p:cNvSpPr>
            <a:spLocks noChangeAspect="1" noChangeArrowheads="1"/>
          </p:cNvSpPr>
          <p:nvPr/>
        </p:nvSpPr>
        <p:spPr bwMode="auto">
          <a:xfrm>
            <a:off x="2406650" y="5846763"/>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61" name="Text Box 37"/>
          <p:cNvSpPr txBox="1">
            <a:spLocks noChangeArrowheads="1"/>
          </p:cNvSpPr>
          <p:nvPr/>
        </p:nvSpPr>
        <p:spPr bwMode="auto">
          <a:xfrm>
            <a:off x="3619500" y="5800725"/>
            <a:ext cx="425450" cy="457200"/>
          </a:xfrm>
          <a:prstGeom prst="rect">
            <a:avLst/>
          </a:prstGeom>
          <a:noFill/>
          <a:ln w="9525" algn="ctr">
            <a:noFill/>
            <a:miter lim="800000"/>
            <a:headEnd/>
            <a:tailEnd/>
          </a:ln>
        </p:spPr>
        <p:txBody>
          <a:bodyPr>
            <a:spAutoFit/>
          </a:bodyPr>
          <a:lstStyle/>
          <a:p>
            <a:pPr eaLnBrk="1" hangingPunct="1">
              <a:spcBef>
                <a:spcPct val="50000"/>
              </a:spcBef>
            </a:pPr>
            <a:r>
              <a:rPr lang="en-US" sz="2400">
                <a:latin typeface="Arial" charset="0"/>
                <a:cs typeface="Arial" charset="0"/>
              </a:rPr>
              <a:t>z</a:t>
            </a:r>
          </a:p>
        </p:txBody>
      </p:sp>
      <p:sp>
        <p:nvSpPr>
          <p:cNvPr id="103462" name="Line 38"/>
          <p:cNvSpPr>
            <a:spLocks noChangeShapeType="1"/>
          </p:cNvSpPr>
          <p:nvPr/>
        </p:nvSpPr>
        <p:spPr bwMode="auto">
          <a:xfrm flipV="1">
            <a:off x="3763963" y="5608638"/>
            <a:ext cx="1587" cy="307975"/>
          </a:xfrm>
          <a:prstGeom prst="line">
            <a:avLst/>
          </a:prstGeom>
          <a:noFill/>
          <a:ln w="9525">
            <a:solidFill>
              <a:schemeClr val="tx1"/>
            </a:solidFill>
            <a:round/>
            <a:headEnd/>
            <a:tailEnd type="triangle" w="med" len="med"/>
          </a:ln>
        </p:spPr>
        <p:txBody>
          <a:bodyPr wrap="none" anchor="ctr"/>
          <a:lstStyle/>
          <a:p>
            <a:endParaRPr lang="en-US"/>
          </a:p>
        </p:txBody>
      </p:sp>
      <p:sp>
        <p:nvSpPr>
          <p:cNvPr id="103463" name="Oval 39"/>
          <p:cNvSpPr>
            <a:spLocks noChangeAspect="1" noChangeArrowheads="1"/>
          </p:cNvSpPr>
          <p:nvPr/>
        </p:nvSpPr>
        <p:spPr bwMode="auto">
          <a:xfrm>
            <a:off x="3495675" y="5332413"/>
            <a:ext cx="503238" cy="285750"/>
          </a:xfrm>
          <a:prstGeom prst="ellipse">
            <a:avLst/>
          </a:prstGeom>
          <a:solidFill>
            <a:schemeClr val="accent1"/>
          </a:solidFill>
          <a:ln w="12700" algn="ctr">
            <a:solidFill>
              <a:schemeClr val="tx1"/>
            </a:solidFill>
            <a:round/>
            <a:headEnd/>
            <a:tailEnd/>
          </a:ln>
        </p:spPr>
        <p:txBody>
          <a:bodyPr wrap="none" anchor="ctr"/>
          <a:lstStyle/>
          <a:p>
            <a:endParaRPr lang="en-US"/>
          </a:p>
        </p:txBody>
      </p:sp>
      <p:sp>
        <p:nvSpPr>
          <p:cNvPr id="103464" name="Text Box 40"/>
          <p:cNvSpPr txBox="1">
            <a:spLocks noChangeArrowheads="1"/>
          </p:cNvSpPr>
          <p:nvPr/>
        </p:nvSpPr>
        <p:spPr bwMode="auto">
          <a:xfrm>
            <a:off x="954088" y="5784850"/>
            <a:ext cx="446087" cy="457200"/>
          </a:xfrm>
          <a:prstGeom prst="rect">
            <a:avLst/>
          </a:prstGeom>
          <a:noFill/>
          <a:ln w="9525" algn="ctr">
            <a:noFill/>
            <a:miter lim="800000"/>
            <a:headEnd/>
            <a:tailEnd/>
          </a:ln>
        </p:spPr>
        <p:txBody>
          <a:bodyPr>
            <a:spAutoFit/>
          </a:bodyPr>
          <a:lstStyle/>
          <a:p>
            <a:pPr algn="ctr" eaLnBrk="1" hangingPunct="1">
              <a:spcBef>
                <a:spcPct val="50000"/>
              </a:spcBef>
            </a:pPr>
            <a:r>
              <a:rPr lang="en-US" sz="2400">
                <a:latin typeface="Arial" charset="0"/>
                <a:cs typeface="Arial" charset="0"/>
              </a:rPr>
              <a:t>x</a:t>
            </a:r>
          </a:p>
        </p:txBody>
      </p:sp>
      <p:sp>
        <p:nvSpPr>
          <p:cNvPr id="103465" name="Text Box 41"/>
          <p:cNvSpPr txBox="1">
            <a:spLocks noChangeArrowheads="1"/>
          </p:cNvSpPr>
          <p:nvPr/>
        </p:nvSpPr>
        <p:spPr bwMode="auto">
          <a:xfrm>
            <a:off x="822325" y="4433888"/>
            <a:ext cx="2925763" cy="519112"/>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GB" sz="2800">
                <a:solidFill>
                  <a:schemeClr val="bg1"/>
                </a:solidFill>
                <a:latin typeface="Arial" charset="0"/>
                <a:cs typeface="Arial" charset="0"/>
              </a:rPr>
              <a:t>append(y,z)</a:t>
            </a:r>
            <a:endParaRPr lang="en-US" sz="2800">
              <a:solidFill>
                <a:schemeClr val="bg1"/>
              </a:solidFill>
              <a:latin typeface="Arial" charset="0"/>
              <a:cs typeface="Arial" charset="0"/>
            </a:endParaRPr>
          </a:p>
        </p:txBody>
      </p:sp>
      <p:sp>
        <p:nvSpPr>
          <p:cNvPr id="103466" name="Text Box 42"/>
          <p:cNvSpPr txBox="1">
            <a:spLocks noChangeArrowheads="1"/>
          </p:cNvSpPr>
          <p:nvPr/>
        </p:nvSpPr>
        <p:spPr bwMode="auto">
          <a:xfrm>
            <a:off x="5291138" y="4465638"/>
            <a:ext cx="2925762" cy="519112"/>
          </a:xfrm>
          <a:prstGeom prst="rect">
            <a:avLst/>
          </a:prstGeom>
          <a:noFill/>
          <a:ln w="9525" algn="ctr">
            <a:noFill/>
            <a:miter lim="800000"/>
            <a:headEnd/>
            <a:tailEnd/>
          </a:ln>
        </p:spPr>
        <p:txBody>
          <a:bodyPr>
            <a:spAutoFit/>
          </a:bodyPr>
          <a:lstStyle/>
          <a:p>
            <a:pPr marL="742950" indent="-285750" eaLnBrk="1" hangingPunct="1">
              <a:spcBef>
                <a:spcPct val="50000"/>
              </a:spcBef>
              <a:buClr>
                <a:schemeClr val="hlink"/>
              </a:buClr>
              <a:buSzPct val="80000"/>
              <a:buFont typeface="Wingdings" pitchFamily="2" charset="2"/>
              <a:buNone/>
            </a:pPr>
            <a:r>
              <a:rPr lang="en-GB" sz="2800">
                <a:solidFill>
                  <a:schemeClr val="bg1"/>
                </a:solidFill>
                <a:latin typeface="Arial" charset="0"/>
                <a:cs typeface="Arial" charset="0"/>
              </a:rPr>
              <a:t>append(y,z)</a:t>
            </a:r>
            <a:endParaRPr lang="en-US" sz="2800">
              <a:solidFill>
                <a:schemeClr val="bg1"/>
              </a:solidFill>
              <a:latin typeface="Arial" charset="0"/>
              <a:cs typeface="Arial" charset="0"/>
            </a:endParaRPr>
          </a:p>
        </p:txBody>
      </p:sp>
      <p:sp>
        <p:nvSpPr>
          <p:cNvPr id="103467" name="Line 43"/>
          <p:cNvSpPr>
            <a:spLocks noChangeShapeType="1"/>
          </p:cNvSpPr>
          <p:nvPr/>
        </p:nvSpPr>
        <p:spPr bwMode="auto">
          <a:xfrm flipV="1">
            <a:off x="1182688" y="5607050"/>
            <a:ext cx="1587" cy="307975"/>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39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3395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339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5339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3956" grpId="0" animBg="1"/>
      <p:bldP spid="1533956" grpId="1" animBg="1"/>
      <p:bldP spid="1533957" grpId="0" animBg="1"/>
      <p:bldP spid="1533957" grpI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bg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bg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13027</TotalTime>
  <Words>6534</Words>
  <Application>Microsoft Office PowerPoint</Application>
  <PresentationFormat>On-screen Show (4:3)</PresentationFormat>
  <Paragraphs>2073</Paragraphs>
  <Slides>113</Slides>
  <Notes>61</Notes>
  <HiddenSlides>11</HiddenSlides>
  <MMClips>0</MMClips>
  <ScaleCrop>false</ScaleCrop>
  <HeadingPairs>
    <vt:vector size="8" baseType="variant">
      <vt:variant>
        <vt:lpstr>Theme</vt:lpstr>
      </vt:variant>
      <vt:variant>
        <vt:i4>1</vt:i4>
      </vt:variant>
      <vt:variant>
        <vt:lpstr>Embedded OLE Servers</vt:lpstr>
      </vt:variant>
      <vt:variant>
        <vt:i4>2</vt:i4>
      </vt:variant>
      <vt:variant>
        <vt:lpstr>Slide Titles</vt:lpstr>
      </vt:variant>
      <vt:variant>
        <vt:i4>113</vt:i4>
      </vt:variant>
      <vt:variant>
        <vt:lpstr>Custom Shows</vt:lpstr>
      </vt:variant>
      <vt:variant>
        <vt:i4>1</vt:i4>
      </vt:variant>
    </vt:vector>
  </HeadingPairs>
  <TitlesOfParts>
    <vt:vector size="117" baseType="lpstr">
      <vt:lpstr>Default Design</vt:lpstr>
      <vt:lpstr>Document</vt:lpstr>
      <vt:lpstr>תרשים</vt:lpstr>
      <vt:lpstr>Compile-Time Verification of Properties of Heap Intensive Programs </vt:lpstr>
      <vt:lpstr>. . . and also</vt:lpstr>
      <vt:lpstr>Shape Analysis </vt:lpstr>
      <vt:lpstr>Problem</vt:lpstr>
      <vt:lpstr>Interesting Properties of Heap Manipulating Programs</vt:lpstr>
      <vt:lpstr>Example</vt:lpstr>
      <vt:lpstr>Interesting Properties</vt:lpstr>
      <vt:lpstr>Interesting Properties</vt:lpstr>
      <vt:lpstr>Interesting Properties</vt:lpstr>
      <vt:lpstr>Partial Correctness</vt:lpstr>
      <vt:lpstr>Partial Correctness</vt:lpstr>
      <vt:lpstr>Challenges</vt:lpstr>
      <vt:lpstr>Plan</vt:lpstr>
      <vt:lpstr>Logical Structures (Labeled Graphs)</vt:lpstr>
      <vt:lpstr>Representing Stores as Logical Structures</vt:lpstr>
      <vt:lpstr>Example: List Creation</vt:lpstr>
      <vt:lpstr>Example: Concrete Interpretation</vt:lpstr>
      <vt:lpstr>Concrete Interpretation Rules</vt:lpstr>
      <vt:lpstr>Invariants</vt:lpstr>
      <vt:lpstr>Why use logical structures?</vt:lpstr>
      <vt:lpstr>Example: Abstract Interpretation</vt:lpstr>
      <vt:lpstr>3-Valued Logical Structures </vt:lpstr>
      <vt:lpstr>Canonical Abstraction ()</vt:lpstr>
      <vt:lpstr>Canonical Abstraction </vt:lpstr>
      <vt:lpstr>Canonical Abstraction </vt:lpstr>
      <vt:lpstr>Canonical Abstraction and Equality</vt:lpstr>
      <vt:lpstr>Canonical Abstraction and Equality</vt:lpstr>
      <vt:lpstr>Canonical Abstraction</vt:lpstr>
      <vt:lpstr>Canonical Abstraction</vt:lpstr>
      <vt:lpstr>Canonical Abstraction</vt:lpstr>
      <vt:lpstr>Limitations</vt:lpstr>
      <vt:lpstr>Increasing Precision</vt:lpstr>
      <vt:lpstr>Cyclicity relation</vt:lpstr>
      <vt:lpstr>Cyclicity relation</vt:lpstr>
      <vt:lpstr>Heap Sharing relation</vt:lpstr>
      <vt:lpstr>Heap Sharing relation</vt:lpstr>
      <vt:lpstr>Concrete Interpretation Rules</vt:lpstr>
      <vt:lpstr>Reachability relation</vt:lpstr>
      <vt:lpstr>List Segments</vt:lpstr>
      <vt:lpstr>Reachability from a variable</vt:lpstr>
      <vt:lpstr>Additional Instrumentation relations</vt:lpstr>
      <vt:lpstr>Instrumentation (Summary)</vt:lpstr>
      <vt:lpstr>Abstract Interpretation</vt:lpstr>
      <vt:lpstr>Best Transformer Transformer (x = x  n)</vt:lpstr>
      <vt:lpstr>Slide 45</vt:lpstr>
      <vt:lpstr>Boolean Connectives [Kleene]</vt:lpstr>
      <vt:lpstr>Boolean Connectives [Kleene]</vt:lpstr>
      <vt:lpstr>Embedding</vt:lpstr>
      <vt:lpstr>Embedding and Concretization</vt:lpstr>
      <vt:lpstr>Embedding Theorem</vt:lpstr>
      <vt:lpstr>Embedding Theorem</vt:lpstr>
      <vt:lpstr>Kleene Transformer (x = x  n)</vt:lpstr>
      <vt:lpstr>Semantic Reduction</vt:lpstr>
      <vt:lpstr>“Focus”-Based Transformer (x = x  n)</vt:lpstr>
      <vt:lpstr>The Focus Operation</vt:lpstr>
      <vt:lpstr>“Focus”-Based Transformer (x = x  n)</vt:lpstr>
      <vt:lpstr>The Coercion Principle</vt:lpstr>
      <vt:lpstr>Apply Constraint Solver</vt:lpstr>
      <vt:lpstr>Sources of Constraints</vt:lpstr>
      <vt:lpstr>Example Constraints</vt:lpstr>
      <vt:lpstr>Apply Constraint Solver</vt:lpstr>
      <vt:lpstr>Apply Constraint Solver</vt:lpstr>
      <vt:lpstr>Summary Transformers</vt:lpstr>
      <vt:lpstr>Three Valued Logic Analysis (TVLA) T. Lev-Ami &amp; R. Manevich</vt:lpstr>
      <vt:lpstr>TVLA inputs</vt:lpstr>
      <vt:lpstr>Memory Leakage</vt:lpstr>
      <vt:lpstr>Memory Leakage</vt:lpstr>
      <vt:lpstr>Mark and Sweep</vt:lpstr>
      <vt:lpstr>Mark</vt:lpstr>
      <vt:lpstr>Example: Mark</vt:lpstr>
      <vt:lpstr>Bug Found</vt:lpstr>
      <vt:lpstr>Null Dereferences</vt:lpstr>
      <vt:lpstr>Proving Correctness of Sorting Implementations (Lev-Ami, Reps, S, Wilhelm ISSTA 2000)</vt:lpstr>
      <vt:lpstr>Sortedness</vt:lpstr>
      <vt:lpstr>Example: Sortedness</vt:lpstr>
      <vt:lpstr>Example: InsertSort</vt:lpstr>
      <vt:lpstr>Example: InsertSort</vt:lpstr>
      <vt:lpstr>Example: Mark and Sweep</vt:lpstr>
      <vt:lpstr>Example: Mark and Sweep</vt:lpstr>
      <vt:lpstr>Example: Mark and Sweep</vt:lpstr>
      <vt:lpstr>Summary</vt:lpstr>
      <vt:lpstr>Scaling for Larger Programs</vt:lpstr>
      <vt:lpstr>Scaling</vt:lpstr>
      <vt:lpstr>Partially Disjunctive Heap Abstraction (Manevich, SAS’04)</vt:lpstr>
      <vt:lpstr>Partially Disjunctive Abstraction</vt:lpstr>
      <vt:lpstr>Running times</vt:lpstr>
      <vt:lpstr>Interprocedural Analysis</vt:lpstr>
      <vt:lpstr>How to handle procedures?</vt:lpstr>
      <vt:lpstr>How to handle procedures?</vt:lpstr>
      <vt:lpstr>What about global variables?</vt:lpstr>
      <vt:lpstr>But what about pointers and heap?</vt:lpstr>
      <vt:lpstr>How to tabulate procedures?  </vt:lpstr>
      <vt:lpstr>How to handle sharing?</vt:lpstr>
      <vt:lpstr>What’s the difference?</vt:lpstr>
      <vt:lpstr>Cutpoints</vt:lpstr>
      <vt:lpstr>Main Results(POPL’05)</vt:lpstr>
      <vt:lpstr>Introducing local heap semantics</vt:lpstr>
      <vt:lpstr>Main results(SAS’05)</vt:lpstr>
      <vt:lpstr>Cutpoint freedom</vt:lpstr>
      <vt:lpstr>Programming model</vt:lpstr>
      <vt:lpstr>Memory states</vt:lpstr>
      <vt:lpstr>Abstract semantics</vt:lpstr>
      <vt:lpstr>Procedure calls</vt:lpstr>
      <vt:lpstr>Interprocedural shape analysis</vt:lpstr>
      <vt:lpstr>Interprocedural shape analysis</vt:lpstr>
      <vt:lpstr>Interprocedural shape analysis</vt:lpstr>
      <vt:lpstr>Interprocedural shape analysis</vt:lpstr>
      <vt:lpstr>Prototype implementation</vt:lpstr>
      <vt:lpstr>Iterative vs. Recursive (SLL)</vt:lpstr>
      <vt:lpstr>Inline vs. Procedural abstraction</vt:lpstr>
      <vt:lpstr>Call string   vs. Relational vs. CPF [Rinetzky and Sagiv, CC’01]                [Jeannet et al., SAS’04]        </vt:lpstr>
      <vt:lpstr>Summary</vt:lpstr>
      <vt:lpstr>Summary</vt:lpstr>
      <vt:lpstr>Custom Show 1</vt:lpstr>
    </vt:vector>
  </TitlesOfParts>
  <Company>University of Wisconsin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Analysis via Graph Reachability</dc:title>
  <dc:creator>Thomas Reps</dc:creator>
  <cp:lastModifiedBy>msagiv</cp:lastModifiedBy>
  <cp:revision>677</cp:revision>
  <dcterms:created xsi:type="dcterms:W3CDTF">1998-03-24T03:26:02Z</dcterms:created>
  <dcterms:modified xsi:type="dcterms:W3CDTF">2015-05-18T15:41:26Z</dcterms:modified>
</cp:coreProperties>
</file>